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wav" ContentType="audio/x-wav"/>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4"/>
  </p:handoutMasterIdLst>
  <p:sldIdLst>
    <p:sldId id="396" r:id="rId3"/>
    <p:sldId id="480" r:id="rId4"/>
    <p:sldId id="399" r:id="rId5"/>
    <p:sldId id="400" r:id="rId6"/>
    <p:sldId id="401" r:id="rId8"/>
    <p:sldId id="403" r:id="rId9"/>
    <p:sldId id="404" r:id="rId10"/>
    <p:sldId id="405" r:id="rId11"/>
    <p:sldId id="488" r:id="rId12"/>
    <p:sldId id="406" r:id="rId13"/>
    <p:sldId id="407" r:id="rId14"/>
    <p:sldId id="408" r:id="rId15"/>
    <p:sldId id="409" r:id="rId16"/>
    <p:sldId id="410" r:id="rId17"/>
    <p:sldId id="411" r:id="rId18"/>
    <p:sldId id="413" r:id="rId19"/>
    <p:sldId id="414" r:id="rId20"/>
    <p:sldId id="415" r:id="rId21"/>
    <p:sldId id="416" r:id="rId22"/>
    <p:sldId id="417" r:id="rId23"/>
    <p:sldId id="418" r:id="rId24"/>
    <p:sldId id="419" r:id="rId25"/>
    <p:sldId id="420" r:id="rId26"/>
    <p:sldId id="483" r:id="rId27"/>
    <p:sldId id="421" r:id="rId28"/>
    <p:sldId id="422" r:id="rId29"/>
    <p:sldId id="424" r:id="rId30"/>
    <p:sldId id="423" r:id="rId31"/>
    <p:sldId id="425" r:id="rId32"/>
    <p:sldId id="426" r:id="rId33"/>
    <p:sldId id="428" r:id="rId34"/>
    <p:sldId id="427" r:id="rId35"/>
    <p:sldId id="484" r:id="rId36"/>
    <p:sldId id="432" r:id="rId37"/>
    <p:sldId id="434" r:id="rId38"/>
    <p:sldId id="433"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85" r:id="rId55"/>
    <p:sldId id="450" r:id="rId56"/>
    <p:sldId id="451" r:id="rId57"/>
    <p:sldId id="452" r:id="rId58"/>
    <p:sldId id="453" r:id="rId59"/>
    <p:sldId id="454" r:id="rId60"/>
    <p:sldId id="455" r:id="rId61"/>
    <p:sldId id="456" r:id="rId62"/>
    <p:sldId id="458" r:id="rId63"/>
    <p:sldId id="459" r:id="rId64"/>
    <p:sldId id="460" r:id="rId65"/>
    <p:sldId id="461" r:id="rId66"/>
    <p:sldId id="462" r:id="rId67"/>
    <p:sldId id="463" r:id="rId68"/>
    <p:sldId id="464" r:id="rId69"/>
    <p:sldId id="465" r:id="rId70"/>
    <p:sldId id="467" r:id="rId71"/>
    <p:sldId id="468" r:id="rId72"/>
    <p:sldId id="469" r:id="rId73"/>
    <p:sldId id="470" r:id="rId74"/>
    <p:sldId id="471" r:id="rId75"/>
    <p:sldId id="472" r:id="rId76"/>
    <p:sldId id="473" r:id="rId77"/>
    <p:sldId id="474" r:id="rId78"/>
    <p:sldId id="475" r:id="rId79"/>
    <p:sldId id="477" r:id="rId80"/>
    <p:sldId id="478" r:id="rId81"/>
    <p:sldId id="479" r:id="rId82"/>
    <p:sldId id="487" r:id="rId83"/>
  </p:sldIdLst>
  <p:sldSz cx="9144000" cy="6858000" type="screen4x3"/>
  <p:notesSz cx="7099300" cy="10234295"/>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75" autoAdjust="0"/>
    <p:restoredTop sz="94660"/>
  </p:normalViewPr>
  <p:slideViewPr>
    <p:cSldViewPr>
      <p:cViewPr varScale="1">
        <p:scale>
          <a:sx n="64" d="100"/>
          <a:sy n="64" d="100"/>
        </p:scale>
        <p:origin x="-986" y="-34"/>
      </p:cViewPr>
      <p:guideLst>
        <p:guide orient="horz" pos="2227"/>
        <p:guide pos="283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323"/>
        <p:guide pos="219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p:spPr>
      </p:sp>
      <p:sp>
        <p:nvSpPr>
          <p:cNvPr id="9523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992188" y="768350"/>
            <a:ext cx="5114925" cy="3836988"/>
          </a:xfrm>
        </p:spPr>
      </p:sp>
      <p:sp>
        <p:nvSpPr>
          <p:cNvPr id="10342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992188" y="768350"/>
            <a:ext cx="5114925" cy="3836988"/>
          </a:xfrm>
        </p:spPr>
      </p:sp>
      <p:sp>
        <p:nvSpPr>
          <p:cNvPr id="10445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EFEF44B-BBC9-4D60-9D76-6D9B29D13234}" type="slidenum">
              <a:rPr lang="ja-JP" altLang="en-US" sz="1200"/>
            </a:fld>
            <a:endParaRPr lang="en-US" altLang="ja-JP" sz="1200"/>
          </a:p>
        </p:txBody>
      </p:sp>
      <p:sp>
        <p:nvSpPr>
          <p:cNvPr id="644099" name="Rectangle 2"/>
          <p:cNvSpPr>
            <a:spLocks noGrp="1" noRot="1" noChangeAspect="1" noChangeArrowheads="1" noTextEdit="1"/>
          </p:cNvSpPr>
          <p:nvPr>
            <p:ph type="sldImg"/>
          </p:nvPr>
        </p:nvSpPr>
        <p:spPr>
          <a:xfrm>
            <a:off x="992188" y="768350"/>
            <a:ext cx="5114925" cy="3836988"/>
          </a:xfrm>
        </p:spPr>
      </p:sp>
      <p:sp>
        <p:nvSpPr>
          <p:cNvPr id="64410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8BF965E-4D04-4756-B549-E804A8423678}" type="slidenum">
              <a:rPr lang="ja-JP" altLang="en-US" sz="1200"/>
            </a:fld>
            <a:endParaRPr lang="en-US" altLang="ja-JP" sz="1200"/>
          </a:p>
        </p:txBody>
      </p:sp>
      <p:sp>
        <p:nvSpPr>
          <p:cNvPr id="645123" name="Rectangle 2"/>
          <p:cNvSpPr>
            <a:spLocks noGrp="1" noRot="1" noChangeAspect="1" noChangeArrowheads="1" noTextEdit="1"/>
          </p:cNvSpPr>
          <p:nvPr>
            <p:ph type="sldImg"/>
          </p:nvPr>
        </p:nvSpPr>
        <p:spPr>
          <a:xfrm>
            <a:off x="992188" y="768350"/>
            <a:ext cx="5114925" cy="3836988"/>
          </a:xfrm>
        </p:spPr>
      </p:sp>
      <p:sp>
        <p:nvSpPr>
          <p:cNvPr id="64512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92188" y="768350"/>
            <a:ext cx="5114925" cy="3836988"/>
          </a:xfrm>
        </p:spPr>
      </p:sp>
      <p:sp>
        <p:nvSpPr>
          <p:cNvPr id="10854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992188" y="768350"/>
            <a:ext cx="5114925" cy="3836988"/>
          </a:xfrm>
        </p:spPr>
      </p:sp>
      <p:sp>
        <p:nvSpPr>
          <p:cNvPr id="10957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992188" y="768350"/>
            <a:ext cx="5114925" cy="3836988"/>
          </a:xfrm>
        </p:spPr>
      </p:sp>
      <p:sp>
        <p:nvSpPr>
          <p:cNvPr id="11059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C9C3682-071A-4A15-998A-FCD5C0FCFF53}" type="slidenum">
              <a:rPr lang="ja-JP" altLang="en-US" sz="1200"/>
            </a:fld>
            <a:endParaRPr lang="en-US" altLang="ja-JP" sz="1200"/>
          </a:p>
        </p:txBody>
      </p:sp>
      <p:sp>
        <p:nvSpPr>
          <p:cNvPr id="646147" name="Rectangle 2"/>
          <p:cNvSpPr>
            <a:spLocks noGrp="1" noRot="1" noChangeAspect="1" noChangeArrowheads="1" noTextEdit="1"/>
          </p:cNvSpPr>
          <p:nvPr>
            <p:ph type="sldImg"/>
          </p:nvPr>
        </p:nvSpPr>
        <p:spPr>
          <a:xfrm>
            <a:off x="992188" y="768350"/>
            <a:ext cx="5114925" cy="3836988"/>
          </a:xfrm>
        </p:spPr>
      </p:sp>
      <p:sp>
        <p:nvSpPr>
          <p:cNvPr id="64614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C9C3682-071A-4A15-998A-FCD5C0FCFF53}" type="slidenum">
              <a:rPr lang="ja-JP" altLang="en-US" sz="1200"/>
            </a:fld>
            <a:endParaRPr lang="en-US" altLang="ja-JP" sz="1200"/>
          </a:p>
        </p:txBody>
      </p:sp>
      <p:sp>
        <p:nvSpPr>
          <p:cNvPr id="646147" name="Rectangle 2"/>
          <p:cNvSpPr>
            <a:spLocks noGrp="1" noRot="1" noChangeAspect="1" noChangeArrowheads="1" noTextEdit="1"/>
          </p:cNvSpPr>
          <p:nvPr>
            <p:ph type="sldImg"/>
          </p:nvPr>
        </p:nvSpPr>
        <p:spPr>
          <a:xfrm>
            <a:off x="992188" y="768350"/>
            <a:ext cx="5114925" cy="3836988"/>
          </a:xfrm>
        </p:spPr>
      </p:sp>
      <p:sp>
        <p:nvSpPr>
          <p:cNvPr id="64614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A5B5BF-3244-4F95-A072-184843F54D88}" type="slidenum">
              <a:rPr lang="ja-JP" altLang="en-US" sz="1200"/>
            </a:fld>
            <a:endParaRPr lang="en-US" altLang="ja-JP" sz="1200"/>
          </a:p>
        </p:txBody>
      </p:sp>
      <p:sp>
        <p:nvSpPr>
          <p:cNvPr id="647171" name="Rectangle 2"/>
          <p:cNvSpPr>
            <a:spLocks noGrp="1" noRot="1" noChangeAspect="1" noChangeArrowheads="1" noTextEdit="1"/>
          </p:cNvSpPr>
          <p:nvPr>
            <p:ph type="sldImg"/>
          </p:nvPr>
        </p:nvSpPr>
        <p:spPr>
          <a:xfrm>
            <a:off x="992188" y="768350"/>
            <a:ext cx="5114925" cy="3836988"/>
          </a:xfrm>
        </p:spPr>
      </p:sp>
      <p:sp>
        <p:nvSpPr>
          <p:cNvPr id="64717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992188" y="768350"/>
            <a:ext cx="5114925" cy="3836988"/>
          </a:xfrm>
        </p:spPr>
      </p:sp>
      <p:sp>
        <p:nvSpPr>
          <p:cNvPr id="9625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BA5B5BF-3244-4F95-A072-184843F54D88}" type="slidenum">
              <a:rPr lang="ja-JP" altLang="en-US" sz="1200"/>
            </a:fld>
            <a:endParaRPr lang="en-US" altLang="ja-JP" sz="1200"/>
          </a:p>
        </p:txBody>
      </p:sp>
      <p:sp>
        <p:nvSpPr>
          <p:cNvPr id="647171" name="Rectangle 2"/>
          <p:cNvSpPr>
            <a:spLocks noGrp="1" noRot="1" noChangeAspect="1" noChangeArrowheads="1" noTextEdit="1"/>
          </p:cNvSpPr>
          <p:nvPr>
            <p:ph type="sldImg"/>
          </p:nvPr>
        </p:nvSpPr>
        <p:spPr>
          <a:xfrm>
            <a:off x="992188" y="768350"/>
            <a:ext cx="5114925" cy="3836988"/>
          </a:xfrm>
        </p:spPr>
      </p:sp>
      <p:sp>
        <p:nvSpPr>
          <p:cNvPr id="64717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F877CC6-990B-4320-AD18-12FC0DCA21FF}" type="slidenum">
              <a:rPr lang="ja-JP" altLang="en-US" sz="1200"/>
            </a:fld>
            <a:endParaRPr lang="en-US" altLang="ja-JP" sz="1200"/>
          </a:p>
        </p:txBody>
      </p:sp>
      <p:sp>
        <p:nvSpPr>
          <p:cNvPr id="648195" name="Rectangle 2"/>
          <p:cNvSpPr>
            <a:spLocks noGrp="1" noRot="1" noChangeAspect="1" noChangeArrowheads="1" noTextEdit="1"/>
          </p:cNvSpPr>
          <p:nvPr>
            <p:ph type="sldImg"/>
          </p:nvPr>
        </p:nvSpPr>
        <p:spPr>
          <a:xfrm>
            <a:off x="992188" y="768350"/>
            <a:ext cx="5114925" cy="3836988"/>
          </a:xfrm>
        </p:spPr>
      </p:sp>
      <p:sp>
        <p:nvSpPr>
          <p:cNvPr id="64819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992188" y="768350"/>
            <a:ext cx="5114925" cy="3836988"/>
          </a:xfrm>
        </p:spPr>
      </p:sp>
      <p:sp>
        <p:nvSpPr>
          <p:cNvPr id="11264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27210AA-D3C8-4086-A698-F706C11A7E0F}" type="slidenum">
              <a:rPr lang="ja-JP" altLang="en-US" sz="1200"/>
            </a:fld>
            <a:endParaRPr lang="en-US" altLang="ja-JP" sz="1200"/>
          </a:p>
        </p:txBody>
      </p:sp>
      <p:sp>
        <p:nvSpPr>
          <p:cNvPr id="649219" name="Rectangle 2"/>
          <p:cNvSpPr>
            <a:spLocks noGrp="1" noRot="1" noChangeAspect="1" noChangeArrowheads="1" noTextEdit="1"/>
          </p:cNvSpPr>
          <p:nvPr>
            <p:ph type="sldImg"/>
          </p:nvPr>
        </p:nvSpPr>
        <p:spPr>
          <a:xfrm>
            <a:off x="992188" y="768350"/>
            <a:ext cx="5114925" cy="3836988"/>
          </a:xfrm>
        </p:spPr>
      </p:sp>
      <p:sp>
        <p:nvSpPr>
          <p:cNvPr id="64922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63019E3-BAD6-410F-959A-184DD78522CB}" type="slidenum">
              <a:rPr lang="ja-JP" altLang="en-US" sz="1200"/>
            </a:fld>
            <a:endParaRPr lang="en-US" altLang="ja-JP" sz="1200"/>
          </a:p>
        </p:txBody>
      </p:sp>
      <p:sp>
        <p:nvSpPr>
          <p:cNvPr id="650243" name="Rectangle 2"/>
          <p:cNvSpPr>
            <a:spLocks noGrp="1" noRot="1" noChangeAspect="1" noChangeArrowheads="1" noTextEdit="1"/>
          </p:cNvSpPr>
          <p:nvPr>
            <p:ph type="sldImg"/>
          </p:nvPr>
        </p:nvSpPr>
        <p:spPr>
          <a:xfrm>
            <a:off x="992188" y="768350"/>
            <a:ext cx="5114925" cy="3836988"/>
          </a:xfrm>
        </p:spPr>
      </p:sp>
      <p:sp>
        <p:nvSpPr>
          <p:cNvPr id="65024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8E32415-BF9D-4710-AC77-042836FDF416}" type="slidenum">
              <a:rPr lang="ja-JP" altLang="en-US" sz="1200"/>
            </a:fld>
            <a:endParaRPr lang="en-US" altLang="ja-JP" sz="1200"/>
          </a:p>
        </p:txBody>
      </p:sp>
      <p:sp>
        <p:nvSpPr>
          <p:cNvPr id="651267" name="Rectangle 2"/>
          <p:cNvSpPr>
            <a:spLocks noGrp="1" noRot="1" noChangeAspect="1" noChangeArrowheads="1" noTextEdit="1"/>
          </p:cNvSpPr>
          <p:nvPr>
            <p:ph type="sldImg"/>
          </p:nvPr>
        </p:nvSpPr>
        <p:spPr>
          <a:xfrm>
            <a:off x="992188" y="768350"/>
            <a:ext cx="5114925" cy="3836988"/>
          </a:xfrm>
        </p:spPr>
      </p:sp>
      <p:sp>
        <p:nvSpPr>
          <p:cNvPr id="65126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9EF39EA-32F7-47DF-BB76-6C9C847E9564}" type="slidenum">
              <a:rPr lang="ja-JP" altLang="en-US" sz="1200"/>
            </a:fld>
            <a:endParaRPr lang="en-US" altLang="ja-JP" sz="1200"/>
          </a:p>
        </p:txBody>
      </p:sp>
      <p:sp>
        <p:nvSpPr>
          <p:cNvPr id="652291" name="Rectangle 2"/>
          <p:cNvSpPr>
            <a:spLocks noGrp="1" noRot="1" noChangeAspect="1" noChangeArrowheads="1" noTextEdit="1"/>
          </p:cNvSpPr>
          <p:nvPr>
            <p:ph type="sldImg"/>
          </p:nvPr>
        </p:nvSpPr>
        <p:spPr>
          <a:xfrm>
            <a:off x="992188" y="768350"/>
            <a:ext cx="5114925" cy="3836988"/>
          </a:xfrm>
        </p:spPr>
      </p:sp>
      <p:sp>
        <p:nvSpPr>
          <p:cNvPr id="65229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7AE1E14-8C7A-4910-96F3-6ACD10D8C8BA}" type="slidenum">
              <a:rPr lang="ja-JP" altLang="en-US" sz="1200"/>
            </a:fld>
            <a:endParaRPr lang="en-US" altLang="ja-JP" sz="1200"/>
          </a:p>
        </p:txBody>
      </p:sp>
      <p:sp>
        <p:nvSpPr>
          <p:cNvPr id="653315" name="Rectangle 2"/>
          <p:cNvSpPr>
            <a:spLocks noGrp="1" noRot="1" noChangeAspect="1" noChangeArrowheads="1" noTextEdit="1"/>
          </p:cNvSpPr>
          <p:nvPr>
            <p:ph type="sldImg"/>
          </p:nvPr>
        </p:nvSpPr>
        <p:spPr>
          <a:xfrm>
            <a:off x="992188" y="768350"/>
            <a:ext cx="5114925" cy="3836988"/>
          </a:xfrm>
        </p:spPr>
      </p:sp>
      <p:sp>
        <p:nvSpPr>
          <p:cNvPr id="65331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xfrm>
            <a:off x="1309688" y="842963"/>
            <a:ext cx="4511675" cy="3382962"/>
          </a:xfrm>
        </p:spPr>
      </p:sp>
      <p:sp>
        <p:nvSpPr>
          <p:cNvPr id="11981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309688" y="842963"/>
            <a:ext cx="4511675" cy="3382962"/>
          </a:xfrm>
        </p:spPr>
      </p:sp>
      <p:sp>
        <p:nvSpPr>
          <p:cNvPr id="12083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309688" y="842963"/>
            <a:ext cx="4511675" cy="3382962"/>
          </a:xfrm>
        </p:spPr>
      </p:sp>
      <p:sp>
        <p:nvSpPr>
          <p:cNvPr id="9830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992188" y="768350"/>
            <a:ext cx="5114925" cy="3836988"/>
          </a:xfrm>
        </p:spPr>
      </p:sp>
      <p:sp>
        <p:nvSpPr>
          <p:cNvPr id="12185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992188" y="768350"/>
            <a:ext cx="5114925" cy="3836988"/>
          </a:xfrm>
        </p:spPr>
      </p:sp>
      <p:sp>
        <p:nvSpPr>
          <p:cNvPr id="12288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992188" y="768350"/>
            <a:ext cx="5114925" cy="3836988"/>
          </a:xfrm>
        </p:spPr>
      </p:sp>
      <p:sp>
        <p:nvSpPr>
          <p:cNvPr id="12390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992188" y="768350"/>
            <a:ext cx="5114925" cy="3836988"/>
          </a:xfrm>
        </p:spPr>
      </p:sp>
      <p:sp>
        <p:nvSpPr>
          <p:cNvPr id="12493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992188" y="768350"/>
            <a:ext cx="5114925" cy="3836988"/>
          </a:xfrm>
        </p:spPr>
      </p:sp>
      <p:sp>
        <p:nvSpPr>
          <p:cNvPr id="12595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992188" y="768350"/>
            <a:ext cx="5114925" cy="3836988"/>
          </a:xfrm>
        </p:spPr>
      </p:sp>
      <p:sp>
        <p:nvSpPr>
          <p:cNvPr id="12697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992188" y="768350"/>
            <a:ext cx="5114925" cy="3836988"/>
          </a:xfrm>
        </p:spPr>
      </p:sp>
      <p:sp>
        <p:nvSpPr>
          <p:cNvPr id="12800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992188" y="768350"/>
            <a:ext cx="5114925" cy="3836988"/>
          </a:xfrm>
        </p:spPr>
      </p:sp>
      <p:sp>
        <p:nvSpPr>
          <p:cNvPr id="128003"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992188" y="768350"/>
            <a:ext cx="5114925" cy="3836988"/>
          </a:xfrm>
        </p:spPr>
      </p:sp>
      <p:sp>
        <p:nvSpPr>
          <p:cNvPr id="129027"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992188" y="768350"/>
            <a:ext cx="5114925" cy="3836988"/>
          </a:xfrm>
        </p:spPr>
      </p:sp>
      <p:sp>
        <p:nvSpPr>
          <p:cNvPr id="13005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992188" y="768350"/>
            <a:ext cx="5114925" cy="3836988"/>
          </a:xfrm>
        </p:spPr>
      </p:sp>
      <p:sp>
        <p:nvSpPr>
          <p:cNvPr id="99331"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309688" y="842963"/>
            <a:ext cx="4511675" cy="3382962"/>
          </a:xfrm>
        </p:spPr>
      </p:sp>
      <p:sp>
        <p:nvSpPr>
          <p:cNvPr id="13107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990600" y="766763"/>
            <a:ext cx="5119688" cy="3838575"/>
          </a:xfrm>
        </p:spPr>
      </p:sp>
      <p:sp>
        <p:nvSpPr>
          <p:cNvPr id="132099" name="Rectangle 3"/>
          <p:cNvSpPr>
            <a:spLocks noGrp="1" noChangeArrowheads="1"/>
          </p:cNvSpPr>
          <p:nvPr>
            <p:ph type="body" idx="1"/>
          </p:nvPr>
        </p:nvSpPr>
        <p:spPr bwMode="auto">
          <a:xfrm>
            <a:off x="947738" y="4860925"/>
            <a:ext cx="5203825" cy="4606925"/>
          </a:xfrm>
          <a:prstGeom prst="rect">
            <a:avLst/>
          </a:prstGeom>
          <a:solidFill>
            <a:srgbClr val="FFFFFF"/>
          </a:solidFill>
          <a:ln>
            <a:solidFill>
              <a:srgbClr val="000000"/>
            </a:solidFill>
            <a:miter lim="800000"/>
          </a:ln>
        </p:spPr>
        <p:txBody>
          <a:bodyPr lIns="99043" tIns="49521" rIns="99043" bIns="49521"/>
          <a:lstStyle/>
          <a:p>
            <a:pPr defTabSz="974725">
              <a:lnSpc>
                <a:spcPct val="100000"/>
              </a:lnSpc>
              <a:spcBef>
                <a:spcPct val="0"/>
              </a:spcBef>
            </a:pPr>
            <a:endParaRPr lang="zh-CN" altLang="en-US" sz="2600" smtClean="0">
              <a:latin typeface="Times" pitchFamily="1"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990600" y="766763"/>
            <a:ext cx="5119688" cy="3838575"/>
          </a:xfrm>
        </p:spPr>
      </p:sp>
      <p:sp>
        <p:nvSpPr>
          <p:cNvPr id="133123" name="Rectangle 3"/>
          <p:cNvSpPr>
            <a:spLocks noGrp="1" noChangeArrowheads="1"/>
          </p:cNvSpPr>
          <p:nvPr>
            <p:ph type="body" idx="1"/>
          </p:nvPr>
        </p:nvSpPr>
        <p:spPr bwMode="auto">
          <a:xfrm>
            <a:off x="947738" y="4860925"/>
            <a:ext cx="5203825" cy="4606925"/>
          </a:xfrm>
          <a:prstGeom prst="rect">
            <a:avLst/>
          </a:prstGeom>
          <a:solidFill>
            <a:srgbClr val="FFFFFF"/>
          </a:solidFill>
          <a:ln>
            <a:solidFill>
              <a:srgbClr val="000000"/>
            </a:solidFill>
            <a:miter lim="800000"/>
          </a:ln>
        </p:spPr>
        <p:txBody>
          <a:bodyPr lIns="99043" tIns="49521" rIns="99043" bIns="49521"/>
          <a:lstStyle/>
          <a:p>
            <a:pPr defTabSz="974725">
              <a:lnSpc>
                <a:spcPct val="100000"/>
              </a:lnSpc>
              <a:spcBef>
                <a:spcPct val="0"/>
              </a:spcBef>
            </a:pPr>
            <a:endParaRPr lang="zh-CN" altLang="en-US" sz="2600" smtClean="0">
              <a:latin typeface="Times" pitchFamily="1"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0600" y="766763"/>
            <a:ext cx="5119688" cy="3838575"/>
          </a:xfrm>
        </p:spPr>
      </p:sp>
      <p:sp>
        <p:nvSpPr>
          <p:cNvPr id="134147" name="Rectangle 3"/>
          <p:cNvSpPr>
            <a:spLocks noGrp="1" noChangeArrowheads="1"/>
          </p:cNvSpPr>
          <p:nvPr>
            <p:ph type="body" idx="1"/>
          </p:nvPr>
        </p:nvSpPr>
        <p:spPr bwMode="auto">
          <a:xfrm>
            <a:off x="947738" y="4860925"/>
            <a:ext cx="5203825" cy="4606925"/>
          </a:xfrm>
          <a:prstGeom prst="rect">
            <a:avLst/>
          </a:prstGeom>
          <a:solidFill>
            <a:srgbClr val="FFFFFF"/>
          </a:solidFill>
          <a:ln>
            <a:solidFill>
              <a:srgbClr val="000000"/>
            </a:solidFill>
            <a:miter lim="800000"/>
          </a:ln>
        </p:spPr>
        <p:txBody>
          <a:bodyPr lIns="99043" tIns="49521" rIns="99043" bIns="49521"/>
          <a:lstStyle/>
          <a:p>
            <a:pPr defTabSz="974725">
              <a:lnSpc>
                <a:spcPct val="100000"/>
              </a:lnSpc>
              <a:spcBef>
                <a:spcPct val="0"/>
              </a:spcBef>
            </a:pPr>
            <a:endParaRPr lang="zh-CN" altLang="en-US" sz="2600" smtClean="0">
              <a:latin typeface="Times" pitchFamily="1"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990600" y="766763"/>
            <a:ext cx="5119688" cy="3838575"/>
          </a:xfrm>
        </p:spPr>
      </p:sp>
      <p:sp>
        <p:nvSpPr>
          <p:cNvPr id="135171" name="Rectangle 3"/>
          <p:cNvSpPr>
            <a:spLocks noGrp="1" noChangeArrowheads="1"/>
          </p:cNvSpPr>
          <p:nvPr>
            <p:ph type="body" idx="1"/>
          </p:nvPr>
        </p:nvSpPr>
        <p:spPr bwMode="auto">
          <a:xfrm>
            <a:off x="947738" y="4860925"/>
            <a:ext cx="5203825" cy="4606925"/>
          </a:xfrm>
          <a:prstGeom prst="rect">
            <a:avLst/>
          </a:prstGeom>
          <a:solidFill>
            <a:srgbClr val="FFFFFF"/>
          </a:solidFill>
          <a:ln>
            <a:solidFill>
              <a:srgbClr val="000000"/>
            </a:solidFill>
            <a:miter lim="800000"/>
          </a:ln>
        </p:spPr>
        <p:txBody>
          <a:bodyPr lIns="99043" tIns="49521" rIns="99043" bIns="49521"/>
          <a:lstStyle/>
          <a:p>
            <a:pPr defTabSz="974725">
              <a:lnSpc>
                <a:spcPct val="100000"/>
              </a:lnSpc>
              <a:spcBef>
                <a:spcPct val="0"/>
              </a:spcBef>
            </a:pPr>
            <a:endParaRPr lang="zh-CN" altLang="en-US" sz="2600" smtClean="0">
              <a:latin typeface="Times" pitchFamily="1"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DE65447-8608-48EA-9F38-51968A090532}" type="slidenum">
              <a:rPr lang="ja-JP" altLang="en-US" sz="1200"/>
            </a:fld>
            <a:endParaRPr lang="en-US" altLang="ja-JP" sz="1200"/>
          </a:p>
        </p:txBody>
      </p:sp>
      <p:sp>
        <p:nvSpPr>
          <p:cNvPr id="656387" name="Rectangle 2"/>
          <p:cNvSpPr>
            <a:spLocks noGrp="1" noRot="1" noChangeAspect="1" noChangeArrowheads="1" noTextEdit="1"/>
          </p:cNvSpPr>
          <p:nvPr>
            <p:ph type="sldImg"/>
          </p:nvPr>
        </p:nvSpPr>
        <p:spPr>
          <a:xfrm>
            <a:off x="992188" y="768350"/>
            <a:ext cx="5114925" cy="3836988"/>
          </a:xfrm>
        </p:spPr>
      </p:sp>
      <p:sp>
        <p:nvSpPr>
          <p:cNvPr id="65638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71D4A8B-184A-4EFF-BFE2-C73ADE0418EA}" type="slidenum">
              <a:rPr lang="ja-JP" altLang="en-US" sz="1200"/>
            </a:fld>
            <a:endParaRPr lang="en-US" altLang="ja-JP" sz="1200"/>
          </a:p>
        </p:txBody>
      </p:sp>
      <p:sp>
        <p:nvSpPr>
          <p:cNvPr id="657411" name="Rectangle 2"/>
          <p:cNvSpPr>
            <a:spLocks noGrp="1" noRot="1" noChangeAspect="1" noChangeArrowheads="1" noTextEdit="1"/>
          </p:cNvSpPr>
          <p:nvPr>
            <p:ph type="sldImg"/>
          </p:nvPr>
        </p:nvSpPr>
        <p:spPr>
          <a:xfrm>
            <a:off x="992188" y="768350"/>
            <a:ext cx="5114925" cy="3836988"/>
          </a:xfrm>
        </p:spPr>
      </p:sp>
      <p:sp>
        <p:nvSpPr>
          <p:cNvPr id="65741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BD0D3F0-7383-4241-B189-409511F73546}" type="slidenum">
              <a:rPr lang="ja-JP" altLang="en-US" sz="1200"/>
            </a:fld>
            <a:endParaRPr lang="en-US" altLang="ja-JP" sz="1200"/>
          </a:p>
        </p:txBody>
      </p:sp>
      <p:sp>
        <p:nvSpPr>
          <p:cNvPr id="658435" name="Rectangle 2"/>
          <p:cNvSpPr>
            <a:spLocks noGrp="1" noRot="1" noChangeAspect="1" noChangeArrowheads="1" noTextEdit="1"/>
          </p:cNvSpPr>
          <p:nvPr>
            <p:ph type="sldImg"/>
          </p:nvPr>
        </p:nvSpPr>
        <p:spPr>
          <a:xfrm>
            <a:off x="992188" y="768350"/>
            <a:ext cx="5114925" cy="3836988"/>
          </a:xfrm>
        </p:spPr>
      </p:sp>
      <p:sp>
        <p:nvSpPr>
          <p:cNvPr id="65843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4EE57EF-83AF-4564-9510-A2EB79C6959F}" type="slidenum">
              <a:rPr lang="ja-JP" altLang="en-US" sz="1200"/>
            </a:fld>
            <a:endParaRPr lang="en-US" altLang="ja-JP" sz="1200"/>
          </a:p>
        </p:txBody>
      </p:sp>
      <p:sp>
        <p:nvSpPr>
          <p:cNvPr id="659459" name="Rectangle 2"/>
          <p:cNvSpPr>
            <a:spLocks noGrp="1" noRot="1" noChangeAspect="1" noChangeArrowheads="1" noTextEdit="1"/>
          </p:cNvSpPr>
          <p:nvPr>
            <p:ph type="sldImg"/>
          </p:nvPr>
        </p:nvSpPr>
        <p:spPr>
          <a:xfrm>
            <a:off x="992188" y="768350"/>
            <a:ext cx="5114925" cy="3836988"/>
          </a:xfrm>
        </p:spPr>
      </p:sp>
      <p:sp>
        <p:nvSpPr>
          <p:cNvPr id="65946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122E381-D4B1-4D7A-A40F-7F1C707E3269}" type="slidenum">
              <a:rPr lang="ja-JP" altLang="en-US" sz="1200"/>
            </a:fld>
            <a:endParaRPr lang="en-US" altLang="ja-JP" sz="1200"/>
          </a:p>
        </p:txBody>
      </p:sp>
      <p:sp>
        <p:nvSpPr>
          <p:cNvPr id="660483" name="Rectangle 2"/>
          <p:cNvSpPr>
            <a:spLocks noGrp="1" noRot="1" noChangeAspect="1" noChangeArrowheads="1" noTextEdit="1"/>
          </p:cNvSpPr>
          <p:nvPr>
            <p:ph type="sldImg"/>
          </p:nvPr>
        </p:nvSpPr>
        <p:spPr>
          <a:xfrm>
            <a:off x="992188" y="768350"/>
            <a:ext cx="5114925" cy="3836988"/>
          </a:xfrm>
        </p:spPr>
      </p:sp>
      <p:sp>
        <p:nvSpPr>
          <p:cNvPr id="66048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992188" y="768350"/>
            <a:ext cx="5114925" cy="3836988"/>
          </a:xfrm>
        </p:spPr>
      </p:sp>
      <p:sp>
        <p:nvSpPr>
          <p:cNvPr id="10035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EF553B3-343D-4F51-84B7-9CC581DB0EAD}" type="slidenum">
              <a:rPr lang="ja-JP" altLang="en-US" sz="1200"/>
            </a:fld>
            <a:endParaRPr lang="en-US" altLang="ja-JP" sz="1200"/>
          </a:p>
        </p:txBody>
      </p:sp>
      <p:sp>
        <p:nvSpPr>
          <p:cNvPr id="661507" name="Rectangle 2"/>
          <p:cNvSpPr>
            <a:spLocks noGrp="1" noRot="1" noChangeAspect="1" noChangeArrowheads="1" noTextEdit="1"/>
          </p:cNvSpPr>
          <p:nvPr>
            <p:ph type="sldImg"/>
          </p:nvPr>
        </p:nvSpPr>
        <p:spPr>
          <a:xfrm>
            <a:off x="992188" y="768350"/>
            <a:ext cx="5114925" cy="3836988"/>
          </a:xfrm>
        </p:spPr>
      </p:sp>
      <p:sp>
        <p:nvSpPr>
          <p:cNvPr id="66150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DA862C9-0051-496B-9734-86F72BE26594}" type="slidenum">
              <a:rPr lang="ja-JP" altLang="en-US" sz="1200"/>
            </a:fld>
            <a:endParaRPr lang="en-US" altLang="ja-JP" sz="1200"/>
          </a:p>
        </p:txBody>
      </p:sp>
      <p:sp>
        <p:nvSpPr>
          <p:cNvPr id="663555" name="Rectangle 2"/>
          <p:cNvSpPr>
            <a:spLocks noGrp="1" noRot="1" noChangeAspect="1" noChangeArrowheads="1" noTextEdit="1"/>
          </p:cNvSpPr>
          <p:nvPr>
            <p:ph type="sldImg"/>
          </p:nvPr>
        </p:nvSpPr>
        <p:spPr>
          <a:xfrm>
            <a:off x="992188" y="768350"/>
            <a:ext cx="5114925" cy="3836988"/>
          </a:xfrm>
        </p:spPr>
      </p:sp>
      <p:sp>
        <p:nvSpPr>
          <p:cNvPr id="66355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0EB5C4E-2728-40C3-A0F6-8483004396A1}" type="slidenum">
              <a:rPr lang="ja-JP" altLang="en-US" sz="1200"/>
            </a:fld>
            <a:endParaRPr lang="en-US" altLang="ja-JP" sz="1200"/>
          </a:p>
        </p:txBody>
      </p:sp>
      <p:sp>
        <p:nvSpPr>
          <p:cNvPr id="664579" name="Rectangle 2"/>
          <p:cNvSpPr>
            <a:spLocks noGrp="1" noRot="1" noChangeAspect="1" noChangeArrowheads="1" noTextEdit="1"/>
          </p:cNvSpPr>
          <p:nvPr>
            <p:ph type="sldImg"/>
          </p:nvPr>
        </p:nvSpPr>
        <p:spPr>
          <a:xfrm>
            <a:off x="992188" y="768350"/>
            <a:ext cx="5114925" cy="3836988"/>
          </a:xfrm>
        </p:spPr>
      </p:sp>
      <p:sp>
        <p:nvSpPr>
          <p:cNvPr id="66458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2F3639A-14E1-4C85-BC2D-E5832E68B7A2}" type="slidenum">
              <a:rPr lang="ja-JP" altLang="en-US" sz="1200"/>
            </a:fld>
            <a:endParaRPr lang="en-US" altLang="ja-JP" sz="1200"/>
          </a:p>
        </p:txBody>
      </p:sp>
      <p:sp>
        <p:nvSpPr>
          <p:cNvPr id="665603" name="Rectangle 2"/>
          <p:cNvSpPr>
            <a:spLocks noGrp="1" noRot="1" noChangeAspect="1" noChangeArrowheads="1" noTextEdit="1"/>
          </p:cNvSpPr>
          <p:nvPr>
            <p:ph type="sldImg"/>
          </p:nvPr>
        </p:nvSpPr>
        <p:spPr>
          <a:xfrm>
            <a:off x="992188" y="768350"/>
            <a:ext cx="5114925" cy="3836988"/>
          </a:xfrm>
        </p:spPr>
      </p:sp>
      <p:sp>
        <p:nvSpPr>
          <p:cNvPr id="66560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08047BC-6E1E-444C-82F3-C598E53919C7}" type="slidenum">
              <a:rPr lang="ja-JP" altLang="en-US" sz="1200"/>
            </a:fld>
            <a:endParaRPr lang="en-US" altLang="ja-JP" sz="1200"/>
          </a:p>
        </p:txBody>
      </p:sp>
      <p:sp>
        <p:nvSpPr>
          <p:cNvPr id="666627" name="Rectangle 2"/>
          <p:cNvSpPr>
            <a:spLocks noGrp="1" noRot="1" noChangeAspect="1" noChangeArrowheads="1" noTextEdit="1"/>
          </p:cNvSpPr>
          <p:nvPr>
            <p:ph type="sldImg"/>
          </p:nvPr>
        </p:nvSpPr>
        <p:spPr>
          <a:xfrm>
            <a:off x="992188" y="768350"/>
            <a:ext cx="5114925" cy="3836988"/>
          </a:xfrm>
        </p:spPr>
      </p:sp>
      <p:sp>
        <p:nvSpPr>
          <p:cNvPr id="66662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ED8CF10-311B-4E4C-AC5A-C57D84638986}" type="slidenum">
              <a:rPr lang="ja-JP" altLang="en-US" sz="1200"/>
            </a:fld>
            <a:endParaRPr lang="en-US" altLang="ja-JP" sz="1200"/>
          </a:p>
        </p:txBody>
      </p:sp>
      <p:sp>
        <p:nvSpPr>
          <p:cNvPr id="667651" name="Rectangle 2"/>
          <p:cNvSpPr>
            <a:spLocks noGrp="1" noRot="1" noChangeAspect="1" noChangeArrowheads="1" noTextEdit="1"/>
          </p:cNvSpPr>
          <p:nvPr>
            <p:ph type="sldImg"/>
          </p:nvPr>
        </p:nvSpPr>
        <p:spPr>
          <a:xfrm>
            <a:off x="992188" y="768350"/>
            <a:ext cx="5114925" cy="3836988"/>
          </a:xfrm>
        </p:spPr>
      </p:sp>
      <p:sp>
        <p:nvSpPr>
          <p:cNvPr id="667652"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992188" y="768350"/>
            <a:ext cx="5114925" cy="3836988"/>
          </a:xfrm>
        </p:spPr>
      </p:sp>
      <p:sp>
        <p:nvSpPr>
          <p:cNvPr id="136195"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E6CB060-55A2-48D8-8A5B-C6067C8DF240}" type="slidenum">
              <a:rPr lang="ja-JP" altLang="en-US" sz="1200"/>
            </a:fld>
            <a:endParaRPr lang="en-US" altLang="ja-JP" sz="1200"/>
          </a:p>
        </p:txBody>
      </p:sp>
      <p:sp>
        <p:nvSpPr>
          <p:cNvPr id="668675" name="Rectangle 2"/>
          <p:cNvSpPr>
            <a:spLocks noGrp="1" noRot="1" noChangeAspect="1" noChangeArrowheads="1" noTextEdit="1"/>
          </p:cNvSpPr>
          <p:nvPr>
            <p:ph type="sldImg"/>
          </p:nvPr>
        </p:nvSpPr>
        <p:spPr>
          <a:xfrm>
            <a:off x="992188" y="768350"/>
            <a:ext cx="5114925" cy="3836988"/>
          </a:xfrm>
        </p:spPr>
      </p:sp>
      <p:sp>
        <p:nvSpPr>
          <p:cNvPr id="66867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03BDBCE-5689-417A-8ED5-368833235DB0}" type="slidenum">
              <a:rPr lang="ja-JP" altLang="en-US" sz="1200"/>
            </a:fld>
            <a:endParaRPr lang="en-US" altLang="ja-JP" sz="1200"/>
          </a:p>
        </p:txBody>
      </p:sp>
      <p:sp>
        <p:nvSpPr>
          <p:cNvPr id="669699" name="Rectangle 2"/>
          <p:cNvSpPr>
            <a:spLocks noGrp="1" noRot="1" noChangeAspect="1" noChangeArrowheads="1" noTextEdit="1"/>
          </p:cNvSpPr>
          <p:nvPr>
            <p:ph type="sldImg"/>
          </p:nvPr>
        </p:nvSpPr>
        <p:spPr>
          <a:xfrm>
            <a:off x="992188" y="768350"/>
            <a:ext cx="5114925" cy="3836988"/>
          </a:xfrm>
        </p:spPr>
      </p:sp>
      <p:sp>
        <p:nvSpPr>
          <p:cNvPr id="66970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0884DEB-28DC-46C9-9A63-33CA230E4784}" type="slidenum">
              <a:rPr lang="ja-JP" altLang="en-US" sz="1200"/>
            </a:fld>
            <a:endParaRPr lang="en-US" altLang="ja-JP" sz="1200"/>
          </a:p>
        </p:txBody>
      </p:sp>
      <p:sp>
        <p:nvSpPr>
          <p:cNvPr id="670723" name="Rectangle 2"/>
          <p:cNvSpPr>
            <a:spLocks noGrp="1" noRot="1" noChangeAspect="1" noChangeArrowheads="1" noTextEdit="1"/>
          </p:cNvSpPr>
          <p:nvPr>
            <p:ph type="sldImg"/>
          </p:nvPr>
        </p:nvSpPr>
        <p:spPr>
          <a:xfrm>
            <a:off x="992188" y="768350"/>
            <a:ext cx="5114925" cy="3836988"/>
          </a:xfrm>
        </p:spPr>
      </p:sp>
      <p:sp>
        <p:nvSpPr>
          <p:cNvPr id="67072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DF3EF3A-9AA4-44A4-B731-0C35757D098D}" type="slidenum">
              <a:rPr lang="ja-JP" altLang="en-US" sz="1200"/>
            </a:fld>
            <a:endParaRPr lang="en-US" altLang="ja-JP" sz="1200"/>
          </a:p>
        </p:txBody>
      </p:sp>
      <p:sp>
        <p:nvSpPr>
          <p:cNvPr id="638979" name="Rectangle 2"/>
          <p:cNvSpPr>
            <a:spLocks noGrp="1" noRot="1" noChangeAspect="1" noChangeArrowheads="1" noTextEdit="1"/>
          </p:cNvSpPr>
          <p:nvPr>
            <p:ph type="sldImg"/>
          </p:nvPr>
        </p:nvSpPr>
        <p:spPr>
          <a:xfrm>
            <a:off x="992188" y="768350"/>
            <a:ext cx="5114925" cy="3836988"/>
          </a:xfrm>
        </p:spPr>
      </p:sp>
      <p:sp>
        <p:nvSpPr>
          <p:cNvPr id="638980"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E6CB060-55A2-48D8-8A5B-C6067C8DF240}" type="slidenum">
              <a:rPr lang="ja-JP" altLang="en-US" sz="1200"/>
            </a:fld>
            <a:endParaRPr lang="en-US" altLang="ja-JP" sz="1200"/>
          </a:p>
        </p:txBody>
      </p:sp>
      <p:sp>
        <p:nvSpPr>
          <p:cNvPr id="668675" name="Rectangle 2"/>
          <p:cNvSpPr>
            <a:spLocks noGrp="1" noRot="1" noChangeAspect="1" noChangeArrowheads="1" noTextEdit="1"/>
          </p:cNvSpPr>
          <p:nvPr>
            <p:ph type="sldImg"/>
          </p:nvPr>
        </p:nvSpPr>
        <p:spPr>
          <a:xfrm>
            <a:off x="992188" y="768350"/>
            <a:ext cx="5114925" cy="3836988"/>
          </a:xfrm>
        </p:spPr>
      </p:sp>
      <p:sp>
        <p:nvSpPr>
          <p:cNvPr id="668676"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992188" y="768350"/>
            <a:ext cx="5114925" cy="3836988"/>
          </a:xfrm>
        </p:spPr>
      </p:sp>
      <p:sp>
        <p:nvSpPr>
          <p:cNvPr id="101379" name="Rectangle 3"/>
          <p:cNvSpPr>
            <a:spLocks noGrp="1" noChangeArrowheads="1"/>
          </p:cNvSpPr>
          <p:nvPr>
            <p:ph type="body" idx="1"/>
          </p:nvPr>
        </p:nvSpPr>
        <p:spPr bwMode="auto">
          <a:xfrm>
            <a:off x="927100" y="4886325"/>
            <a:ext cx="5257800" cy="4548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7502" tIns="48751" rIns="97502" bIns="48751"/>
          <a:lstStyle/>
          <a:p>
            <a:endParaRPr lang="zh-CN" altLang="en-US" smtClean="0">
              <a:latin typeface="Helvetica"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032C8DF0-4F50-40EF-AF1E-330D3A7FD7A8}" type="slidenum">
              <a:rPr lang="ja-JP" altLang="en-US" sz="1200"/>
            </a:fld>
            <a:endParaRPr lang="en-US" altLang="ja-JP" sz="1200"/>
          </a:p>
        </p:txBody>
      </p:sp>
      <p:sp>
        <p:nvSpPr>
          <p:cNvPr id="640003" name="Rectangle 2"/>
          <p:cNvSpPr>
            <a:spLocks noGrp="1" noRot="1" noChangeAspect="1" noChangeArrowheads="1" noTextEdit="1"/>
          </p:cNvSpPr>
          <p:nvPr>
            <p:ph type="sldImg"/>
          </p:nvPr>
        </p:nvSpPr>
        <p:spPr>
          <a:xfrm>
            <a:off x="992188" y="768350"/>
            <a:ext cx="5114925" cy="3836988"/>
          </a:xfrm>
        </p:spPr>
      </p:sp>
      <p:sp>
        <p:nvSpPr>
          <p:cNvPr id="640004"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7"/>
          <p:cNvSpPr txBox="1">
            <a:spLocks noGrp="1" noChangeArrowheads="1"/>
          </p:cNvSpPr>
          <p:nvPr/>
        </p:nvSpPr>
        <p:spPr bwMode="auto">
          <a:xfrm>
            <a:off x="3816350" y="9372600"/>
            <a:ext cx="29194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40D3CD7-4192-4860-AB51-22C4318A1CCB}" type="slidenum">
              <a:rPr lang="ja-JP" altLang="en-US" sz="1200"/>
            </a:fld>
            <a:endParaRPr lang="en-US" altLang="ja-JP" sz="1200"/>
          </a:p>
        </p:txBody>
      </p:sp>
      <p:sp>
        <p:nvSpPr>
          <p:cNvPr id="641027" name="Rectangle 2"/>
          <p:cNvSpPr>
            <a:spLocks noGrp="1" noRot="1" noChangeAspect="1" noChangeArrowheads="1" noTextEdit="1"/>
          </p:cNvSpPr>
          <p:nvPr>
            <p:ph type="sldImg"/>
          </p:nvPr>
        </p:nvSpPr>
        <p:spPr>
          <a:xfrm>
            <a:off x="992188" y="768350"/>
            <a:ext cx="5114925" cy="3836988"/>
          </a:xfrm>
        </p:spPr>
      </p:sp>
      <p:sp>
        <p:nvSpPr>
          <p:cNvPr id="641028" name="Rectangle 3"/>
          <p:cNvSpPr>
            <a:spLocks noGrp="1" noChangeArrowheads="1"/>
          </p:cNvSpPr>
          <p:nvPr>
            <p:ph type="body" idx="1"/>
          </p:nvPr>
        </p:nvSpPr>
        <p:spPr>
          <a:xfrm>
            <a:off x="673100" y="4686300"/>
            <a:ext cx="538956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fld>
            <a:endParaRPr lang="en-US" altLang="zh-CN"/>
          </a:p>
        </p:txBody>
      </p:sp>
    </p:spTree>
  </p:cSld>
  <p:clrMapOvr>
    <a:masterClrMapping/>
  </p:clrMapOvr>
  <p:transition>
    <p:random/>
    <p:sndAc>
      <p:stSnd>
        <p:snd r:embed="rId2" name="projctor.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audio" Target="../media/audio1.wav"/><Relationship Id="rId18" Type="http://schemas.openxmlformats.org/officeDocument/2006/relationships/image" Target="../media/image5.jpe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9" name="projctor.wav"/>
      </p:stSnd>
    </p:sndAc>
  </p:transition>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hyperlink" Target="http://en.wikipedia.org/wiki/Software_design"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7.wmf"/></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wmf"/><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9.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6.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0.w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hyperlink" Target="http://en.wikipedia.org/wiki/Software_design"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4.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6.wmf"/><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7.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7.wmf"/></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audio" Target="../media/audio3.wav"/><Relationship Id="rId3" Type="http://schemas.openxmlformats.org/officeDocument/2006/relationships/audio" Target="../media/audio1.wav"/><Relationship Id="rId2" Type="http://schemas.openxmlformats.org/officeDocument/2006/relationships/image" Target="../media/image28.wmf"/><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29.emf"/><Relationship Id="rId1" Type="http://schemas.openxmlformats.org/officeDocument/2006/relationships/oleObject" Target="../embeddings/Document1.doc"/></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audio" Target="../media/audio1.wav"/></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7.xml"/><Relationship Id="rId4" Type="http://schemas.openxmlformats.org/officeDocument/2006/relationships/audio" Target="../media/audio7.wav"/><Relationship Id="rId3" Type="http://schemas.openxmlformats.org/officeDocument/2006/relationships/audio" Target="../media/audio6.wav"/><Relationship Id="rId2" Type="http://schemas.openxmlformats.org/officeDocument/2006/relationships/audio" Target="../media/audio2.wav"/><Relationship Id="rId1" Type="http://schemas.openxmlformats.org/officeDocument/2006/relationships/audio" Target="../media/audio1.wav"/></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30.w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31.wmf"/><Relationship Id="rId1" Type="http://schemas.openxmlformats.org/officeDocument/2006/relationships/oleObject" Target="../embeddings/oleObject9.bin"/></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32.wmf"/><Relationship Id="rId1" Type="http://schemas.openxmlformats.org/officeDocument/2006/relationships/oleObject" Target="../embeddings/oleObject1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8.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3.w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4.wmf"/></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5.GIF"/></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6.wmf"/></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7.wmf"/></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8.w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image" Target="../media/image39.png"/></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vmlDrawing" Target="../drawings/vmlDrawing13.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image" Target="../media/image39.png"/></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image" Target="../media/image3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3.jpeg"/></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image" Target="../media/image3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575064"/>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smtClean="0">
                <a:ea typeface="宋体" panose="02010600030101010101" pitchFamily="2" charset="-122"/>
              </a:rPr>
            </a:br>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a:t>
            </a:r>
            <a:r>
              <a:rPr lang="en-US" altLang="zh-CN" b="1" dirty="0"/>
              <a:t>Design</a:t>
            </a:r>
            <a:r>
              <a:rPr lang="en-US" altLang="ja-JP" b="1" dirty="0"/>
              <a:t> </a:t>
            </a:r>
            <a:r>
              <a:rPr lang="en-US" altLang="zh-CN" b="1" dirty="0"/>
              <a:t>Engineering</a:t>
            </a:r>
            <a:br>
              <a:rPr lang="en-US" altLang="ja-JP" b="1" dirty="0"/>
            </a:b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endParaRPr lang="en-US" altLang="zh-CN" sz="1800" b="1" dirty="0" smtClean="0">
              <a:solidFill>
                <a:schemeClr val="accent1"/>
              </a:solidFill>
              <a:latin typeface="Helvetica" charset="0"/>
              <a:ea typeface="宋体" panose="02010600030101010101" pitchFamily="2" charset="-122"/>
            </a:endParaRP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Rectangle 5"/>
          <p:cNvSpPr>
            <a:spLocks noGrp="1" noChangeArrowheads="1"/>
          </p:cNvSpPr>
          <p:nvPr>
            <p:ph type="body" idx="4294967295"/>
          </p:nvPr>
        </p:nvSpPr>
        <p:spPr>
          <a:xfrm>
            <a:off x="899592" y="1395825"/>
            <a:ext cx="7920880" cy="4433887"/>
          </a:xfrm>
          <a:noFill/>
        </p:spPr>
        <p:txBody>
          <a:bodyPr vert="horz" wrap="square" lIns="90487" tIns="44450" rIns="90487" bIns="44450" numCol="1" anchor="t" anchorCtr="0" compatLnSpc="1"/>
          <a:lstStyle/>
          <a:p>
            <a:pPr>
              <a:lnSpc>
                <a:spcPct val="90000"/>
              </a:lnSpc>
              <a:buClr>
                <a:srgbClr val="0070C0"/>
              </a:buClr>
              <a:buFont typeface="Wingdings" panose="05000000000000000000" pitchFamily="2" charset="2"/>
              <a:buChar char="n"/>
            </a:pPr>
            <a:r>
              <a:rPr lang="en-US" altLang="zh-CN" sz="2200" b="0" dirty="0"/>
              <a:t>The design process should not suffer from ‘tunnel vision (</a:t>
            </a:r>
            <a:r>
              <a:rPr lang="zh-CN" altLang="en-US" sz="2200" b="0" dirty="0"/>
              <a:t>视野狭窄）</a:t>
            </a:r>
            <a:r>
              <a:rPr lang="en-US" altLang="zh-CN" sz="2200" b="0" dirty="0"/>
              <a:t>.</a:t>
            </a:r>
            <a:endParaRPr lang="en-US" altLang="zh-CN" sz="2200" b="0" dirty="0"/>
          </a:p>
          <a:p>
            <a:pPr>
              <a:lnSpc>
                <a:spcPct val="90000"/>
              </a:lnSpc>
              <a:buClr>
                <a:srgbClr val="0070C0"/>
              </a:buClr>
              <a:buFont typeface="Wingdings" panose="05000000000000000000" pitchFamily="2" charset="2"/>
              <a:buChar char="n"/>
            </a:pPr>
            <a:r>
              <a:rPr lang="en-US" altLang="zh-CN" sz="2200" b="0" dirty="0"/>
              <a:t>The design should be traceable to the analysis model. </a:t>
            </a:r>
            <a:endParaRPr lang="en-US" altLang="zh-CN" sz="2200" b="0" dirty="0"/>
          </a:p>
          <a:p>
            <a:pPr>
              <a:lnSpc>
                <a:spcPct val="90000"/>
              </a:lnSpc>
              <a:buClr>
                <a:srgbClr val="0070C0"/>
              </a:buClr>
              <a:buFont typeface="Wingdings" panose="05000000000000000000" pitchFamily="2" charset="2"/>
              <a:buChar char="n"/>
            </a:pPr>
            <a:r>
              <a:rPr lang="en-US" altLang="zh-CN" sz="2200" b="0" dirty="0"/>
              <a:t>The design should “minimize the intellectual distance”   between the software and the problem as it exists in the real world. </a:t>
            </a:r>
            <a:endParaRPr lang="en-US" altLang="zh-CN" sz="2200" b="0" dirty="0"/>
          </a:p>
          <a:p>
            <a:pPr>
              <a:lnSpc>
                <a:spcPct val="90000"/>
              </a:lnSpc>
              <a:buClr>
                <a:srgbClr val="0070C0"/>
              </a:buClr>
              <a:buFont typeface="Wingdings" panose="05000000000000000000" pitchFamily="2" charset="2"/>
              <a:buChar char="n"/>
            </a:pPr>
            <a:r>
              <a:rPr lang="en-US" altLang="zh-CN" sz="2200" b="0" dirty="0"/>
              <a:t>The design should exhibit uniformity and integration. </a:t>
            </a:r>
            <a:endParaRPr lang="en-US" altLang="zh-CN" sz="2200" b="0" dirty="0"/>
          </a:p>
          <a:p>
            <a:pPr>
              <a:lnSpc>
                <a:spcPct val="90000"/>
              </a:lnSpc>
              <a:buClr>
                <a:srgbClr val="0070C0"/>
              </a:buClr>
              <a:buFont typeface="Wingdings" panose="05000000000000000000" pitchFamily="2" charset="2"/>
              <a:buChar char="n"/>
            </a:pPr>
            <a:r>
              <a:rPr lang="en-US" altLang="zh-CN" sz="2200" b="0" dirty="0"/>
              <a:t>The design should be structured to accommodate change. </a:t>
            </a:r>
            <a:endParaRPr lang="en-US" altLang="zh-CN" sz="2200" b="0" dirty="0"/>
          </a:p>
          <a:p>
            <a:pPr>
              <a:lnSpc>
                <a:spcPct val="90000"/>
              </a:lnSpc>
              <a:buClr>
                <a:srgbClr val="0070C0"/>
              </a:buClr>
              <a:buFont typeface="Wingdings" panose="05000000000000000000" pitchFamily="2" charset="2"/>
              <a:buChar char="n"/>
            </a:pPr>
            <a:r>
              <a:rPr lang="en-US" altLang="zh-CN" sz="2200" b="0" dirty="0"/>
              <a:t>Design is not coding, coding is not design. </a:t>
            </a:r>
            <a:endParaRPr lang="en-US" altLang="zh-CN" sz="2200" b="0" dirty="0"/>
          </a:p>
          <a:p>
            <a:pPr>
              <a:lnSpc>
                <a:spcPct val="90000"/>
              </a:lnSpc>
              <a:buClr>
                <a:srgbClr val="0070C0"/>
              </a:buClr>
              <a:buFont typeface="Wingdings" panose="05000000000000000000" pitchFamily="2" charset="2"/>
              <a:buChar char="n"/>
            </a:pPr>
            <a:r>
              <a:rPr lang="en-US" altLang="zh-CN" sz="2200" b="0" dirty="0"/>
              <a:t>The design should be assessed for quality as it is being created, not after the fact. </a:t>
            </a:r>
            <a:endParaRPr lang="en-US" altLang="zh-CN" sz="2200" b="0" dirty="0"/>
          </a:p>
          <a:p>
            <a:pPr>
              <a:lnSpc>
                <a:spcPct val="90000"/>
              </a:lnSpc>
              <a:buClr>
                <a:srgbClr val="0070C0"/>
              </a:buClr>
              <a:buFont typeface="Wingdings" panose="05000000000000000000" pitchFamily="2" charset="2"/>
              <a:buChar char="n"/>
            </a:pPr>
            <a:r>
              <a:rPr lang="en-US" altLang="zh-CN" sz="2200" b="0" dirty="0"/>
              <a:t>The design should be reviewed to minimize conceptual (semantic) errors.</a:t>
            </a:r>
            <a:endParaRPr lang="en-US" altLang="zh-CN" sz="2200" b="0" dirty="0"/>
          </a:p>
        </p:txBody>
      </p:sp>
      <p:sp>
        <p:nvSpPr>
          <p:cNvPr id="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Design Principles</a:t>
            </a:r>
            <a:endParaRPr lang="zh-CN" alt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type="body" idx="4294967295"/>
          </p:nvPr>
        </p:nvSpPr>
        <p:spPr>
          <a:xfrm>
            <a:off x="971600" y="1340768"/>
            <a:ext cx="7489825" cy="4113213"/>
          </a:xfrm>
        </p:spPr>
        <p:txBody>
          <a:bodyPr vert="horz" wrap="square" lIns="90487" tIns="44450" rIns="90487" bIns="44450" numCol="1" anchor="t" anchorCtr="0" compatLnSpc="1"/>
          <a:lstStyle/>
          <a:p>
            <a:pPr algn="just">
              <a:buClr>
                <a:srgbClr val="0070C0"/>
              </a:buClr>
              <a:buFont typeface="Wingdings" panose="05000000000000000000" pitchFamily="2" charset="2"/>
              <a:buChar char="n"/>
            </a:pPr>
            <a:r>
              <a:rPr lang="en-US" altLang="zh-CN" sz="2000" dirty="0">
                <a:latin typeface="Times New Roman" panose="02020603050405020304" charset="0"/>
              </a:rPr>
              <a:t>On the system design point of view, there are three methods:</a:t>
            </a:r>
            <a:endParaRPr lang="en-US" altLang="zh-CN" sz="2000" dirty="0">
              <a:latin typeface="Times New Roman" panose="02020603050405020304" charset="0"/>
            </a:endParaRPr>
          </a:p>
          <a:p>
            <a:pPr lvl="1" algn="just">
              <a:buClr>
                <a:srgbClr val="0070C0"/>
              </a:buClr>
              <a:buFont typeface="Wingdings" panose="05000000000000000000" pitchFamily="2" charset="2"/>
              <a:buChar char="n"/>
            </a:pPr>
            <a:r>
              <a:rPr lang="en-US" altLang="zh-CN" sz="2000" dirty="0">
                <a:ea typeface="隶书" panose="02010509060101010101" pitchFamily="49" charset="-122"/>
              </a:rPr>
              <a:t>Function-oriented design </a:t>
            </a:r>
            <a:r>
              <a:rPr lang="zh-CN" altLang="en-US" sz="2000" dirty="0">
                <a:latin typeface="Times New Roman" panose="02020603050405020304" charset="0"/>
              </a:rPr>
              <a:t>(根据系统的数据流进行设计，称为面向数据流的设计或者过程驱动的设计)</a:t>
            </a:r>
            <a:endParaRPr lang="zh-CN" altLang="en-US" sz="2000" dirty="0">
              <a:latin typeface="Times New Roman" panose="02020603050405020304" charset="0"/>
            </a:endParaRPr>
          </a:p>
          <a:p>
            <a:pPr lvl="2" algn="just">
              <a:buClr>
                <a:srgbClr val="0070C0"/>
              </a:buClr>
              <a:buFont typeface="Wingdings" panose="05000000000000000000" pitchFamily="2" charset="2"/>
              <a:buChar char="n"/>
            </a:pPr>
            <a:r>
              <a:rPr lang="en-US" altLang="zh-CN" sz="2000" dirty="0">
                <a:latin typeface="Times New Roman" panose="02020603050405020304" charset="0"/>
                <a:ea typeface="黑体" panose="02010609060101010101" pitchFamily="49" charset="-122"/>
              </a:rPr>
              <a:t>Structured Design (SD) </a:t>
            </a:r>
            <a:r>
              <a:rPr lang="zh-CN" altLang="en-US" sz="2000" dirty="0">
                <a:latin typeface="Times New Roman" panose="02020603050405020304" charset="0"/>
              </a:rPr>
              <a:t>结构化设计</a:t>
            </a:r>
            <a:r>
              <a:rPr lang="zh-CN" altLang="en-US" sz="2000" dirty="0" smtClean="0">
                <a:latin typeface="Times New Roman" panose="02020603050405020304" charset="0"/>
              </a:rPr>
              <a:t>方法</a:t>
            </a:r>
            <a:endParaRPr lang="en-US" altLang="zh-CN" sz="2000" dirty="0" smtClean="0">
              <a:latin typeface="Times New Roman" panose="02020603050405020304" charset="0"/>
            </a:endParaRPr>
          </a:p>
          <a:p>
            <a:pPr lvl="2" algn="just">
              <a:buClr>
                <a:srgbClr val="0070C0"/>
              </a:buClr>
              <a:buFont typeface="Wingdings" panose="05000000000000000000" pitchFamily="2" charset="2"/>
              <a:buChar char="n"/>
            </a:pPr>
            <a:endParaRPr lang="zh-CN" altLang="en-US" sz="2000" dirty="0">
              <a:latin typeface="Times New Roman" panose="02020603050405020304" charset="0"/>
            </a:endParaRPr>
          </a:p>
          <a:p>
            <a:pPr lvl="1" algn="just">
              <a:buClr>
                <a:srgbClr val="0070C0"/>
              </a:buClr>
              <a:buFont typeface="Wingdings" panose="05000000000000000000" pitchFamily="2" charset="2"/>
              <a:buChar char="n"/>
            </a:pPr>
            <a:r>
              <a:rPr lang="en-US" altLang="zh-CN" sz="2000" dirty="0">
                <a:ea typeface="隶书" panose="02010509060101010101" pitchFamily="49" charset="-122"/>
              </a:rPr>
              <a:t>Data-centered design</a:t>
            </a:r>
            <a:r>
              <a:rPr lang="zh-CN" altLang="en-US" sz="2000" dirty="0">
                <a:latin typeface="Times New Roman" panose="02020603050405020304" charset="0"/>
              </a:rPr>
              <a:t> (根据系统的数据结构进行设计，称为面向数据结构的设计或者数据驱动的设计)</a:t>
            </a:r>
            <a:endParaRPr lang="zh-CN" altLang="en-US" sz="2000" dirty="0">
              <a:latin typeface="Times New Roman" panose="02020603050405020304" charset="0"/>
            </a:endParaRPr>
          </a:p>
          <a:p>
            <a:pPr lvl="2" algn="just">
              <a:buClr>
                <a:srgbClr val="0070C0"/>
              </a:buClr>
              <a:buFont typeface="Wingdings" panose="05000000000000000000" pitchFamily="2" charset="2"/>
              <a:buChar char="n"/>
            </a:pPr>
            <a:r>
              <a:rPr lang="en-US" altLang="zh-CN" sz="2000" dirty="0">
                <a:latin typeface="Times New Roman" panose="02020603050405020304" charset="0"/>
              </a:rPr>
              <a:t>Logical Construction Program </a:t>
            </a:r>
            <a:r>
              <a:rPr lang="zh-CN" altLang="en-US" sz="2000" dirty="0">
                <a:latin typeface="Times New Roman" panose="02020603050405020304" charset="0"/>
              </a:rPr>
              <a:t>程序逻辑构造方法</a:t>
            </a:r>
            <a:endParaRPr lang="zh-CN" altLang="en-US" sz="2000" dirty="0">
              <a:latin typeface="Times New Roman" panose="02020603050405020304" charset="0"/>
            </a:endParaRPr>
          </a:p>
          <a:p>
            <a:pPr lvl="2" algn="just">
              <a:buClr>
                <a:srgbClr val="0070C0"/>
              </a:buClr>
              <a:buFont typeface="Wingdings" panose="05000000000000000000" pitchFamily="2" charset="2"/>
              <a:buChar char="n"/>
            </a:pPr>
            <a:r>
              <a:rPr lang="en-US" altLang="zh-CN" sz="2000" dirty="0">
                <a:latin typeface="Times New Roman" panose="02020603050405020304" charset="0"/>
              </a:rPr>
              <a:t>Jackson </a:t>
            </a:r>
            <a:r>
              <a:rPr lang="zh-CN" altLang="en-US" sz="2000" dirty="0">
                <a:latin typeface="Times New Roman" panose="02020603050405020304" charset="0"/>
              </a:rPr>
              <a:t>系统开发方法</a:t>
            </a:r>
            <a:endParaRPr lang="zh-CN" altLang="en-US" sz="2000" dirty="0">
              <a:latin typeface="Times New Roman" panose="02020603050405020304" charset="0"/>
            </a:endParaRPr>
          </a:p>
          <a:p>
            <a:pPr lvl="2" algn="just">
              <a:buClr>
                <a:srgbClr val="0070C0"/>
              </a:buClr>
              <a:buFont typeface="Wingdings" panose="05000000000000000000" pitchFamily="2" charset="2"/>
              <a:buChar char="n"/>
            </a:pPr>
            <a:r>
              <a:rPr lang="en-US" altLang="zh-CN" sz="2000" dirty="0">
                <a:latin typeface="Times New Roman" panose="02020603050405020304" charset="0"/>
              </a:rPr>
              <a:t>Data Structural System Development</a:t>
            </a:r>
            <a:r>
              <a:rPr lang="zh-CN" altLang="en-US" sz="2000" dirty="0">
                <a:latin typeface="Times New Roman" panose="02020603050405020304" charset="0"/>
              </a:rPr>
              <a:t>（</a:t>
            </a:r>
            <a:r>
              <a:rPr lang="en-US" altLang="zh-CN" sz="2000" dirty="0">
                <a:latin typeface="Times New Roman" panose="02020603050405020304" charset="0"/>
              </a:rPr>
              <a:t>DSSD）</a:t>
            </a:r>
            <a:r>
              <a:rPr lang="zh-CN" altLang="en-US" sz="2000" dirty="0">
                <a:latin typeface="Times New Roman" panose="02020603050405020304" charset="0"/>
              </a:rPr>
              <a:t>数据结构化</a:t>
            </a:r>
            <a:r>
              <a:rPr lang="zh-CN" altLang="en-US" sz="2000" dirty="0" smtClean="0">
                <a:latin typeface="Times New Roman" panose="02020603050405020304" charset="0"/>
              </a:rPr>
              <a:t>系统开发</a:t>
            </a:r>
            <a:endParaRPr lang="en-US" altLang="zh-CN" sz="2000" dirty="0" smtClean="0">
              <a:latin typeface="Times New Roman" panose="02020603050405020304" charset="0"/>
            </a:endParaRPr>
          </a:p>
          <a:p>
            <a:pPr lvl="2" algn="just">
              <a:buClr>
                <a:srgbClr val="0070C0"/>
              </a:buClr>
              <a:buFont typeface="Wingdings" panose="05000000000000000000" pitchFamily="2" charset="2"/>
              <a:buChar char="n"/>
            </a:pPr>
            <a:endParaRPr lang="zh-CN" altLang="en-US" sz="2000" dirty="0">
              <a:latin typeface="Times New Roman" panose="02020603050405020304" charset="0"/>
            </a:endParaRPr>
          </a:p>
          <a:p>
            <a:pPr lvl="1" algn="just">
              <a:buClr>
                <a:srgbClr val="0070C0"/>
              </a:buClr>
              <a:buFont typeface="Wingdings" panose="05000000000000000000" pitchFamily="2" charset="2"/>
              <a:buChar char="n"/>
            </a:pPr>
            <a:r>
              <a:rPr lang="en-US" altLang="zh-CN" sz="2000" dirty="0">
                <a:ea typeface="隶书" panose="02010509060101010101" pitchFamily="49" charset="-122"/>
              </a:rPr>
              <a:t>Object-Oriented design</a:t>
            </a:r>
            <a:r>
              <a:rPr lang="zh-CN" altLang="en-US" sz="2000" dirty="0">
                <a:latin typeface="Times New Roman" panose="02020603050405020304" charset="0"/>
              </a:rPr>
              <a:t>(根据系统的数据和对数据的操作进行设计，称为面向对象的设计）</a:t>
            </a:r>
            <a:endParaRPr lang="zh-CN" altLang="en-US" sz="2000" dirty="0"/>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Design Strategies and Methods</a:t>
            </a:r>
            <a:endParaRPr lang="zh-CN" altLang="en-US"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93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23C8296-3C47-42C3-87A2-52D64BDE8E75}" type="slidenum">
              <a:rPr lang="en-US" altLang="ja-JP" sz="1200">
                <a:solidFill>
                  <a:schemeClr val="bg1"/>
                </a:solidFill>
              </a:rPr>
            </a:fld>
            <a:endParaRPr lang="en-US" altLang="ja-JP" sz="900">
              <a:solidFill>
                <a:schemeClr val="bg1"/>
              </a:solidFill>
            </a:endParaRPr>
          </a:p>
        </p:txBody>
      </p:sp>
      <p:sp>
        <p:nvSpPr>
          <p:cNvPr id="269317" name="Rectangle 7"/>
          <p:cNvSpPr>
            <a:spLocks noRot="1" noChangeArrowheads="1"/>
          </p:cNvSpPr>
          <p:nvPr/>
        </p:nvSpPr>
        <p:spPr bwMode="auto">
          <a:xfrm>
            <a:off x="914400" y="1412776"/>
            <a:ext cx="822960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600"/>
              </a:spcBef>
              <a:buClr>
                <a:srgbClr val="0070C0"/>
              </a:buClr>
              <a:buFont typeface="Wingdings" panose="05000000000000000000" pitchFamily="2" charset="2"/>
              <a:buChar char="n"/>
            </a:pPr>
            <a:r>
              <a:rPr lang="en-US" altLang="zh-CN" sz="2400" dirty="0" smtClean="0">
                <a:solidFill>
                  <a:srgbClr val="FF0000"/>
                </a:solidFill>
                <a:effectLst>
                  <a:outerShdw blurRad="38100" dist="38100" dir="2700000" algn="tl">
                    <a:srgbClr val="C0C0C0"/>
                  </a:outerShdw>
                </a:effectLst>
                <a:latin typeface="Times New Roman" panose="02020603050405020304" charset="0"/>
                <a:cs typeface="Times New Roman" panose="02020603050405020304" charset="0"/>
              </a:rPr>
              <a:t>What is a good design?</a:t>
            </a:r>
            <a:endParaRPr lang="en-US" altLang="zh-CN" sz="2400" dirty="0" smtClean="0">
              <a:solidFill>
                <a:srgbClr val="FF0000"/>
              </a:solidFill>
              <a:effectLst>
                <a:outerShdw blurRad="38100" dist="38100" dir="2700000" algn="tl">
                  <a:srgbClr val="C0C0C0"/>
                </a:outerShdw>
              </a:effectLst>
              <a:latin typeface="Times New Roman" panose="02020603050405020304" charset="0"/>
              <a:cs typeface="Times New Roman" panose="02020603050405020304" charset="0"/>
            </a:endParaRPr>
          </a:p>
          <a:p>
            <a:pPr>
              <a:spcBef>
                <a:spcPts val="600"/>
              </a:spcBef>
              <a:buClr>
                <a:srgbClr val="0070C0"/>
              </a:buClr>
              <a:buFont typeface="Wingdings" panose="05000000000000000000" pitchFamily="2" charset="2"/>
              <a:buChar char="n"/>
            </a:pPr>
            <a:r>
              <a:rPr lang="en-US" altLang="ja-JP" sz="2400" dirty="0" smtClean="0">
                <a:latin typeface="Times New Roman" panose="02020603050405020304" charset="0"/>
                <a:cs typeface="Times New Roman" panose="02020603050405020304" charset="0"/>
              </a:rPr>
              <a:t>the </a:t>
            </a:r>
            <a:r>
              <a:rPr lang="en-US" altLang="ja-JP" sz="2400" dirty="0">
                <a:latin typeface="Times New Roman" panose="02020603050405020304" charset="0"/>
                <a:cs typeface="Times New Roman" panose="02020603050405020304" charset="0"/>
              </a:rPr>
              <a:t>design must implement all of the explicit requirements contained in the analysis model, and it must accommodate all of the implicit requirements desired by the customer.</a:t>
            </a:r>
            <a:endParaRPr lang="en-US" altLang="zh-CN" sz="2400" dirty="0">
              <a:latin typeface="Times New Roman" panose="02020603050405020304" charset="0"/>
              <a:cs typeface="Times New Roman" panose="02020603050405020304" charset="0"/>
            </a:endParaRPr>
          </a:p>
          <a:p>
            <a:pPr>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the design must be a readable, understandable guide for those who generate code and for those who test and subsequently support the software.</a:t>
            </a:r>
            <a:endParaRPr lang="en-US" altLang="zh-CN" sz="2400" dirty="0">
              <a:latin typeface="Times New Roman" panose="02020603050405020304" charset="0"/>
              <a:cs typeface="Times New Roman" panose="02020603050405020304" charset="0"/>
            </a:endParaRPr>
          </a:p>
          <a:p>
            <a:pPr>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the design should provide a complete picture of the software, addressing the data, functional, and behavioral domains from an implementation perspective.</a:t>
            </a:r>
            <a:endParaRPr lang="en-US" altLang="ja-JP" sz="2400" dirty="0">
              <a:latin typeface="Times New Roman" panose="02020603050405020304" charset="0"/>
              <a:cs typeface="Times New Roman" panose="02020603050405020304"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Design and Quality</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7033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D71784F-7C60-4F69-B35B-34584178BC2E}" type="slidenum">
              <a:rPr lang="en-US" altLang="ja-JP" sz="1200">
                <a:solidFill>
                  <a:schemeClr val="bg1"/>
                </a:solidFill>
              </a:rPr>
            </a:fld>
            <a:endParaRPr lang="en-US" altLang="ja-JP" sz="900">
              <a:solidFill>
                <a:schemeClr val="bg1"/>
              </a:solidFill>
            </a:endParaRPr>
          </a:p>
        </p:txBody>
      </p:sp>
      <p:sp>
        <p:nvSpPr>
          <p:cNvPr id="270341" name="Rectangle 7"/>
          <p:cNvSpPr>
            <a:spLocks noRot="1" noChangeArrowheads="1"/>
          </p:cNvSpPr>
          <p:nvPr/>
        </p:nvSpPr>
        <p:spPr bwMode="auto">
          <a:xfrm>
            <a:off x="971600" y="1484784"/>
            <a:ext cx="79928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A design should exhibit an architecture </a:t>
            </a:r>
            <a:endParaRPr lang="en-US" altLang="zh-CN" sz="2400" dirty="0">
              <a:latin typeface="Times New Roman" panose="02020603050405020304" charset="0"/>
              <a:cs typeface="Times New Roman" panose="02020603050405020304" charset="0"/>
            </a:endParaRPr>
          </a:p>
          <a:p>
            <a:pPr lvl="1">
              <a:lnSpc>
                <a:spcPct val="90000"/>
              </a:lnSpc>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has been created using recognizable architectural styles or patterns</a:t>
            </a:r>
            <a:endParaRPr lang="en-US" altLang="zh-CN" sz="2400" dirty="0">
              <a:latin typeface="Times New Roman" panose="02020603050405020304" charset="0"/>
              <a:cs typeface="Times New Roman" panose="02020603050405020304" charset="0"/>
            </a:endParaRPr>
          </a:p>
          <a:p>
            <a:pPr lvl="1">
              <a:lnSpc>
                <a:spcPct val="90000"/>
              </a:lnSpc>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is composed of components that exhibit good design characteristics </a:t>
            </a:r>
            <a:endParaRPr lang="en-US" altLang="zh-CN" sz="2400" dirty="0">
              <a:latin typeface="Times New Roman" panose="02020603050405020304" charset="0"/>
              <a:cs typeface="Times New Roman" panose="02020603050405020304" charset="0"/>
            </a:endParaRPr>
          </a:p>
          <a:p>
            <a:pPr lvl="1">
              <a:lnSpc>
                <a:spcPct val="90000"/>
              </a:lnSpc>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can be implemented in an evolutionary fashion</a:t>
            </a:r>
            <a:endParaRPr lang="en-US" altLang="ja-JP" sz="2400" dirty="0">
              <a:latin typeface="Times New Roman" panose="02020603050405020304" charset="0"/>
              <a:cs typeface="Times New Roman" panose="02020603050405020304" charset="0"/>
            </a:endParaRPr>
          </a:p>
          <a:p>
            <a:pPr lvl="1">
              <a:lnSpc>
                <a:spcPct val="90000"/>
              </a:lnSpc>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For smaller systems, design can sometimes be developed linearly</a:t>
            </a:r>
            <a:r>
              <a:rPr lang="en-US" altLang="ja-JP" sz="2400" dirty="0" smtClean="0">
                <a:latin typeface="Times New Roman" panose="02020603050405020304" charset="0"/>
                <a:cs typeface="Times New Roman" panose="02020603050405020304" charset="0"/>
              </a:rPr>
              <a:t>.</a:t>
            </a:r>
            <a:endParaRPr lang="en-US" altLang="ja-JP" sz="2400" dirty="0" smtClean="0">
              <a:latin typeface="Times New Roman" panose="02020603050405020304" charset="0"/>
              <a:cs typeface="Times New Roman" panose="02020603050405020304" charset="0"/>
            </a:endParaRPr>
          </a:p>
          <a:p>
            <a:pPr lvl="1">
              <a:lnSpc>
                <a:spcPct val="90000"/>
              </a:lnSpc>
              <a:spcBef>
                <a:spcPts val="600"/>
              </a:spcBef>
              <a:buClr>
                <a:srgbClr val="0070C0"/>
              </a:buClr>
              <a:buFont typeface="Wingdings" panose="05000000000000000000" pitchFamily="2" charset="2"/>
              <a:buChar char="n"/>
            </a:pPr>
            <a:endParaRPr lang="en-US" altLang="zh-CN" sz="2400" dirty="0">
              <a:latin typeface="Times New Roman" panose="02020603050405020304" charset="0"/>
              <a:cs typeface="Times New Roman" panose="02020603050405020304" charset="0"/>
            </a:endParaRPr>
          </a:p>
          <a:p>
            <a:pPr>
              <a:lnSpc>
                <a:spcPct val="90000"/>
              </a:lnSpc>
              <a:spcBef>
                <a:spcPts val="6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A design should be modular; that is, the software should be logically partitioned into elements or subsystems</a:t>
            </a:r>
            <a:endParaRPr lang="en-US" altLang="zh-CN" sz="2400" dirty="0">
              <a:latin typeface="Times New Roman" panose="02020603050405020304" charset="0"/>
              <a:cs typeface="Times New Roman" panose="02020603050405020304"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Quality Guidelines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Grp="1" noChangeArrowheads="1"/>
          </p:cNvSpPr>
          <p:nvPr>
            <p:ph type="body" idx="1"/>
          </p:nvPr>
        </p:nvSpPr>
        <p:spPr>
          <a:xfrm>
            <a:off x="1115617" y="1268760"/>
            <a:ext cx="7848872" cy="4233863"/>
          </a:xfrm>
        </p:spPr>
        <p:txBody>
          <a:bodyPr/>
          <a:lstStyle/>
          <a:p>
            <a:pPr>
              <a:lnSpc>
                <a:spcPct val="90000"/>
              </a:lnSpc>
              <a:spcBef>
                <a:spcPts val="600"/>
              </a:spcBef>
              <a:buClr>
                <a:srgbClr val="0070C0"/>
              </a:buClr>
              <a:buFont typeface="Wingdings" panose="05000000000000000000" pitchFamily="2" charset="2"/>
              <a:buChar char="n"/>
            </a:pPr>
            <a:r>
              <a:rPr lang="en-US" altLang="ja-JP" sz="2200" b="0" dirty="0" smtClean="0"/>
              <a:t>A design should contain distinct representations of data, architecture, interfaces, and components</a:t>
            </a:r>
            <a:r>
              <a:rPr lang="en-US" altLang="zh-CN" sz="2200" b="0" dirty="0" smtClean="0">
                <a:effectLst>
                  <a:outerShdw blurRad="38100" dist="38100" dir="2700000" algn="tl">
                    <a:srgbClr val="C0C0C0"/>
                  </a:outerShdw>
                </a:effectLst>
              </a:rPr>
              <a:t>(</a:t>
            </a:r>
            <a:r>
              <a:rPr lang="en-US" altLang="zh-CN" sz="2200" b="0" dirty="0">
                <a:effectLst>
                  <a:outerShdw blurRad="38100" dist="38100" dir="2700000" algn="tl">
                    <a:srgbClr val="C0C0C0"/>
                  </a:outerShdw>
                </a:effectLst>
              </a:rPr>
              <a:t>4 facts</a:t>
            </a:r>
            <a:r>
              <a:rPr lang="en-US" altLang="zh-CN" sz="2200" b="0" dirty="0" smtClean="0">
                <a:effectLst>
                  <a:outerShdw blurRad="38100" dist="38100" dir="2700000" algn="tl">
                    <a:srgbClr val="C0C0C0"/>
                  </a:outerShdw>
                </a:effectLst>
              </a:rPr>
              <a:t>)</a:t>
            </a:r>
            <a:r>
              <a:rPr lang="en-US" altLang="ja-JP" sz="2200" b="0" dirty="0" smtClean="0"/>
              <a:t>.</a:t>
            </a:r>
            <a:endParaRPr lang="en-US" altLang="zh-CN" sz="2200" b="0" dirty="0" smtClean="0"/>
          </a:p>
          <a:p>
            <a:pPr>
              <a:lnSpc>
                <a:spcPct val="90000"/>
              </a:lnSpc>
              <a:spcBef>
                <a:spcPts val="600"/>
              </a:spcBef>
              <a:buClr>
                <a:srgbClr val="0070C0"/>
              </a:buClr>
              <a:buFont typeface="Wingdings" panose="05000000000000000000" pitchFamily="2" charset="2"/>
              <a:buChar char="n"/>
            </a:pPr>
            <a:r>
              <a:rPr lang="en-US" altLang="ja-JP" sz="2200" b="0" dirty="0" smtClean="0"/>
              <a:t>A design should lead to data structures that are appropriate for the classes to be implemented and are drawn from recognizable data patterns.</a:t>
            </a:r>
            <a:endParaRPr lang="en-US" altLang="zh-CN" sz="2200" b="0" dirty="0" smtClean="0"/>
          </a:p>
          <a:p>
            <a:pPr>
              <a:lnSpc>
                <a:spcPct val="90000"/>
              </a:lnSpc>
              <a:spcBef>
                <a:spcPts val="600"/>
              </a:spcBef>
              <a:buClr>
                <a:srgbClr val="0070C0"/>
              </a:buClr>
              <a:buFont typeface="Wingdings" panose="05000000000000000000" pitchFamily="2" charset="2"/>
              <a:buChar char="n"/>
            </a:pPr>
            <a:r>
              <a:rPr lang="en-US" altLang="ja-JP" sz="2200" b="0" dirty="0" smtClean="0"/>
              <a:t>A design should lead to components that exhibit independent functional characteristics.</a:t>
            </a:r>
            <a:endParaRPr lang="en-US" altLang="zh-CN" sz="2200" b="0" dirty="0" smtClean="0"/>
          </a:p>
          <a:p>
            <a:pPr>
              <a:lnSpc>
                <a:spcPct val="90000"/>
              </a:lnSpc>
              <a:spcBef>
                <a:spcPts val="600"/>
              </a:spcBef>
              <a:buClr>
                <a:srgbClr val="0070C0"/>
              </a:buClr>
              <a:buFont typeface="Wingdings" panose="05000000000000000000" pitchFamily="2" charset="2"/>
              <a:buChar char="n"/>
            </a:pPr>
            <a:r>
              <a:rPr lang="en-US" altLang="ja-JP" sz="2200" b="0" dirty="0" smtClean="0"/>
              <a:t>A design should lead to interfaces that reduce the complexity of connections between components and with the external environment.</a:t>
            </a:r>
            <a:endParaRPr lang="en-US" altLang="zh-CN" sz="2200" b="0" dirty="0" smtClean="0"/>
          </a:p>
          <a:p>
            <a:pPr>
              <a:lnSpc>
                <a:spcPct val="90000"/>
              </a:lnSpc>
              <a:spcBef>
                <a:spcPts val="600"/>
              </a:spcBef>
              <a:buClr>
                <a:srgbClr val="0070C0"/>
              </a:buClr>
              <a:buFont typeface="Wingdings" panose="05000000000000000000" pitchFamily="2" charset="2"/>
              <a:buChar char="n"/>
            </a:pPr>
            <a:r>
              <a:rPr lang="en-US" altLang="ja-JP" sz="2200" b="0" dirty="0" smtClean="0"/>
              <a:t>A design should be derived using a repeatable method that is driven by information obtained during software requirements analysis.</a:t>
            </a:r>
            <a:endParaRPr lang="en-US" altLang="zh-CN" sz="2200" b="0" dirty="0" smtClean="0"/>
          </a:p>
          <a:p>
            <a:pPr>
              <a:lnSpc>
                <a:spcPct val="90000"/>
              </a:lnSpc>
              <a:spcBef>
                <a:spcPts val="600"/>
              </a:spcBef>
              <a:buClr>
                <a:srgbClr val="0070C0"/>
              </a:buClr>
              <a:buFont typeface="Wingdings" panose="05000000000000000000" pitchFamily="2" charset="2"/>
              <a:buChar char="n"/>
            </a:pPr>
            <a:r>
              <a:rPr lang="en-US" altLang="ja-JP" sz="2200" b="0" dirty="0" smtClean="0"/>
              <a:t>A design should be represented using a notation that effectively communicates its meaning.</a:t>
            </a:r>
            <a:endParaRPr lang="en-US" altLang="ja-JP" sz="2200" b="0" dirty="0" smtClean="0">
              <a:latin typeface="Times" pitchFamily="1" charset="0"/>
            </a:endParaRPr>
          </a:p>
          <a:p>
            <a:pPr>
              <a:buClr>
                <a:srgbClr val="0070C0"/>
              </a:buClr>
            </a:pPr>
            <a:endParaRPr lang="zh-CN" altLang="en-US" sz="2200" b="0" dirty="0" smtClean="0"/>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Quality Guidelines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zh-CN" dirty="0" smtClean="0"/>
              <a:t>Quality attributes</a:t>
            </a:r>
            <a:endParaRPr lang="en-US" altLang="zh-CN" dirty="0" smtClean="0"/>
          </a:p>
        </p:txBody>
      </p:sp>
      <p:sp>
        <p:nvSpPr>
          <p:cNvPr id="272387" name="Rectangle 3"/>
          <p:cNvSpPr>
            <a:spLocks noGrp="1" noChangeArrowheads="1"/>
          </p:cNvSpPr>
          <p:nvPr>
            <p:ph type="body" idx="1"/>
          </p:nvPr>
        </p:nvSpPr>
        <p:spPr/>
        <p:txBody>
          <a:bodyPr/>
          <a:lstStyle/>
          <a:p>
            <a:pPr>
              <a:buClr>
                <a:srgbClr val="0070C0"/>
              </a:buClr>
              <a:buFont typeface="Wingdings" panose="05000000000000000000" pitchFamily="2" charset="2"/>
              <a:buChar char="n"/>
            </a:pPr>
            <a:r>
              <a:rPr lang="en-US" altLang="zh-CN" sz="2400" b="0" dirty="0" smtClean="0"/>
              <a:t>Functionality</a:t>
            </a:r>
            <a:r>
              <a:rPr lang="zh-CN" altLang="en-US" sz="2400" b="0" dirty="0" smtClean="0">
                <a:effectLst>
                  <a:outerShdw blurRad="38100" dist="38100" dir="2700000" algn="tl">
                    <a:srgbClr val="C0C0C0"/>
                  </a:outerShdw>
                </a:effectLst>
              </a:rPr>
              <a:t>（功能性）</a:t>
            </a:r>
            <a:r>
              <a:rPr lang="en-US" altLang="zh-CN" sz="2400" b="0" dirty="0" smtClean="0"/>
              <a:t> </a:t>
            </a:r>
            <a:endParaRPr lang="en-US" altLang="zh-CN" sz="2400" b="0" dirty="0" smtClean="0"/>
          </a:p>
          <a:p>
            <a:pPr>
              <a:buClr>
                <a:srgbClr val="0070C0"/>
              </a:buClr>
              <a:buFont typeface="Wingdings" panose="05000000000000000000" pitchFamily="2" charset="2"/>
              <a:buChar char="n"/>
            </a:pPr>
            <a:endParaRPr lang="en-US" altLang="zh-CN" sz="2400" b="0" dirty="0" smtClean="0"/>
          </a:p>
          <a:p>
            <a:pPr>
              <a:buClr>
                <a:srgbClr val="0070C0"/>
              </a:buClr>
              <a:buFont typeface="Wingdings" panose="05000000000000000000" pitchFamily="2" charset="2"/>
              <a:buChar char="n"/>
            </a:pPr>
            <a:r>
              <a:rPr lang="en-US" altLang="zh-CN" sz="2400" b="0" dirty="0" smtClean="0"/>
              <a:t>Usability</a:t>
            </a:r>
            <a:r>
              <a:rPr lang="zh-CN" altLang="en-US" sz="2400" b="0" dirty="0" smtClean="0">
                <a:effectLst>
                  <a:outerShdw blurRad="38100" dist="38100" dir="2700000" algn="tl">
                    <a:srgbClr val="C0C0C0"/>
                  </a:outerShdw>
                </a:effectLst>
              </a:rPr>
              <a:t>（可用性）</a:t>
            </a:r>
            <a:endParaRPr lang="zh-CN" altLang="en-US" sz="2400" b="0" dirty="0" smtClean="0">
              <a:effectLst>
                <a:outerShdw blurRad="38100" dist="38100" dir="2700000" algn="tl">
                  <a:srgbClr val="C0C0C0"/>
                </a:outerShdw>
              </a:effectLst>
            </a:endParaRPr>
          </a:p>
          <a:p>
            <a:pPr>
              <a:buClr>
                <a:srgbClr val="0070C0"/>
              </a:buClr>
              <a:buFont typeface="Wingdings" panose="05000000000000000000" pitchFamily="2" charset="2"/>
              <a:buChar char="n"/>
            </a:pPr>
            <a:endParaRPr lang="en-US" altLang="zh-CN" sz="2400" b="0" dirty="0" smtClean="0"/>
          </a:p>
          <a:p>
            <a:pPr>
              <a:buClr>
                <a:srgbClr val="0070C0"/>
              </a:buClr>
              <a:buFont typeface="Wingdings" panose="05000000000000000000" pitchFamily="2" charset="2"/>
              <a:buChar char="n"/>
            </a:pPr>
            <a:r>
              <a:rPr lang="en-US" altLang="zh-CN" sz="2400" b="0" dirty="0" smtClean="0"/>
              <a:t>Reliability</a:t>
            </a:r>
            <a:r>
              <a:rPr lang="zh-CN" altLang="en-US" sz="2400" b="0" dirty="0" smtClean="0">
                <a:effectLst>
                  <a:outerShdw blurRad="38100" dist="38100" dir="2700000" algn="tl">
                    <a:srgbClr val="C0C0C0"/>
                  </a:outerShdw>
                </a:effectLst>
              </a:rPr>
              <a:t>（可靠性）</a:t>
            </a:r>
            <a:endParaRPr lang="zh-CN" altLang="en-US" sz="2400" b="0" dirty="0" smtClean="0">
              <a:effectLst>
                <a:outerShdw blurRad="38100" dist="38100" dir="2700000" algn="tl">
                  <a:srgbClr val="C0C0C0"/>
                </a:outerShdw>
              </a:effectLst>
            </a:endParaRPr>
          </a:p>
          <a:p>
            <a:pPr>
              <a:buClr>
                <a:srgbClr val="0070C0"/>
              </a:buClr>
              <a:buFont typeface="Wingdings" panose="05000000000000000000" pitchFamily="2" charset="2"/>
              <a:buChar char="n"/>
            </a:pPr>
            <a:endParaRPr lang="en-US" altLang="zh-CN" sz="2400" b="0" dirty="0" smtClean="0"/>
          </a:p>
          <a:p>
            <a:pPr>
              <a:buClr>
                <a:srgbClr val="0070C0"/>
              </a:buClr>
              <a:buFont typeface="Wingdings" panose="05000000000000000000" pitchFamily="2" charset="2"/>
              <a:buChar char="n"/>
            </a:pPr>
            <a:r>
              <a:rPr lang="en-US" altLang="zh-CN" sz="2400" b="0" dirty="0" smtClean="0"/>
              <a:t>Performance</a:t>
            </a:r>
            <a:r>
              <a:rPr lang="zh-CN" altLang="en-US" sz="2400" b="0" dirty="0" smtClean="0">
                <a:effectLst>
                  <a:outerShdw blurRad="38100" dist="38100" dir="2700000" algn="tl">
                    <a:srgbClr val="C0C0C0"/>
                  </a:outerShdw>
                </a:effectLst>
              </a:rPr>
              <a:t>（性能）</a:t>
            </a:r>
            <a:endParaRPr lang="zh-CN" altLang="en-US" sz="2400" b="0" dirty="0" smtClean="0">
              <a:effectLst>
                <a:outerShdw blurRad="38100" dist="38100" dir="2700000" algn="tl">
                  <a:srgbClr val="C0C0C0"/>
                </a:outerShdw>
              </a:effectLst>
            </a:endParaRPr>
          </a:p>
          <a:p>
            <a:pPr>
              <a:buClr>
                <a:srgbClr val="0070C0"/>
              </a:buClr>
              <a:buFont typeface="Wingdings" panose="05000000000000000000" pitchFamily="2" charset="2"/>
              <a:buChar char="n"/>
            </a:pPr>
            <a:endParaRPr lang="en-US" altLang="zh-CN" sz="2400" b="0" dirty="0" smtClean="0"/>
          </a:p>
          <a:p>
            <a:pPr>
              <a:buClr>
                <a:srgbClr val="0070C0"/>
              </a:buClr>
              <a:buFont typeface="Wingdings" panose="05000000000000000000" pitchFamily="2" charset="2"/>
              <a:buChar char="n"/>
            </a:pPr>
            <a:r>
              <a:rPr lang="en-US" altLang="zh-CN" sz="2400" b="0" dirty="0" smtClean="0"/>
              <a:t>Supportability</a:t>
            </a:r>
            <a:r>
              <a:rPr lang="zh-CN" altLang="en-US" sz="2400" b="0" dirty="0" smtClean="0">
                <a:effectLst>
                  <a:outerShdw blurRad="38100" dist="38100" dir="2700000" algn="tl">
                    <a:srgbClr val="C0C0C0"/>
                  </a:outerShdw>
                </a:effectLst>
              </a:rPr>
              <a:t>（可维护性）</a:t>
            </a:r>
            <a:endParaRPr lang="zh-CN" altLang="en-US" sz="2400" b="0" dirty="0" smtClean="0">
              <a:effectLst>
                <a:outerShdw blurRad="38100" dist="38100" dir="2700000" algn="tl">
                  <a:srgbClr val="C0C0C0"/>
                </a:outerShdw>
              </a:effectLst>
            </a:endParaRPr>
          </a:p>
          <a:p>
            <a:endParaRPr lang="en-US" altLang="zh-CN" sz="2400" b="0" dirty="0" smtClean="0"/>
          </a:p>
          <a:p>
            <a:pPr>
              <a:buFontTx/>
              <a:buNone/>
            </a:pPr>
            <a:r>
              <a:rPr lang="en-US" altLang="zh-CN" sz="2400" b="0" dirty="0" smtClean="0"/>
              <a:t>  Proposed by HP, short for  FURPS</a:t>
            </a:r>
            <a:endParaRPr lang="en-US" altLang="zh-CN" sz="2400" b="0" dirty="0" smtClean="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type="body" idx="4294967295"/>
          </p:nvPr>
        </p:nvSpPr>
        <p:spPr>
          <a:xfrm>
            <a:off x="1043608" y="1340768"/>
            <a:ext cx="7948612" cy="4176713"/>
          </a:xfrm>
          <a:noFill/>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dirty="0">
                <a:solidFill>
                  <a:schemeClr val="folHlink"/>
                </a:solidFill>
              </a:rPr>
              <a:t> </a:t>
            </a:r>
            <a:r>
              <a:rPr lang="en-US" altLang="zh-CN" sz="2000" dirty="0">
                <a:solidFill>
                  <a:srgbClr val="4203F3"/>
                </a:solidFill>
              </a:rPr>
              <a:t>Abstraction</a:t>
            </a:r>
            <a:r>
              <a:rPr lang="en-US" altLang="zh-CN" sz="2000" dirty="0">
                <a:solidFill>
                  <a:schemeClr val="folHlink"/>
                </a:solidFill>
              </a:rPr>
              <a:t> </a:t>
            </a:r>
            <a:r>
              <a:rPr lang="en-US" altLang="zh-CN" sz="2000" dirty="0"/>
              <a:t>— data, procedure, </a:t>
            </a:r>
            <a:r>
              <a:rPr lang="en-US" altLang="zh-CN" sz="2000" dirty="0" smtClean="0"/>
              <a:t>control</a:t>
            </a:r>
            <a:endParaRPr lang="en-US" altLang="zh-CN" sz="2000" dirty="0" smtClean="0"/>
          </a:p>
          <a:p>
            <a:pPr>
              <a:buClr>
                <a:srgbClr val="0070C0"/>
              </a:buClr>
              <a:buFont typeface="Wingdings" panose="05000000000000000000" pitchFamily="2" charset="2"/>
              <a:buChar char="n"/>
            </a:pPr>
            <a:endParaRPr lang="en-US" altLang="zh-CN" sz="2000" dirty="0"/>
          </a:p>
          <a:p>
            <a:pPr>
              <a:buClr>
                <a:srgbClr val="0070C0"/>
              </a:buClr>
              <a:buFont typeface="Wingdings" panose="05000000000000000000" pitchFamily="2" charset="2"/>
              <a:buChar char="n"/>
            </a:pPr>
            <a:r>
              <a:rPr lang="en-US" altLang="zh-CN" sz="2000" dirty="0">
                <a:solidFill>
                  <a:schemeClr val="folHlink"/>
                </a:solidFill>
              </a:rPr>
              <a:t> </a:t>
            </a:r>
            <a:r>
              <a:rPr lang="en-US" altLang="zh-CN" sz="2000" dirty="0">
                <a:solidFill>
                  <a:srgbClr val="4203F3"/>
                </a:solidFill>
              </a:rPr>
              <a:t>Architecture </a:t>
            </a:r>
            <a:r>
              <a:rPr lang="en-US" altLang="zh-CN" sz="2000" dirty="0"/>
              <a:t>— overall structure of the software</a:t>
            </a:r>
            <a:endParaRPr lang="en-US" altLang="zh-CN" sz="2000" dirty="0"/>
          </a:p>
          <a:p>
            <a:pPr lvl="1">
              <a:buClr>
                <a:srgbClr val="0070C0"/>
              </a:buClr>
              <a:buFont typeface="Wingdings" panose="05000000000000000000" pitchFamily="2" charset="2"/>
              <a:buChar char="n"/>
            </a:pPr>
            <a:r>
              <a:rPr lang="en-US" altLang="zh-CN" sz="2000" dirty="0"/>
              <a:t> Structural properties</a:t>
            </a:r>
            <a:endParaRPr lang="en-US" altLang="zh-CN" sz="2000" dirty="0"/>
          </a:p>
          <a:p>
            <a:pPr lvl="1">
              <a:buClr>
                <a:srgbClr val="0070C0"/>
              </a:buClr>
              <a:buFont typeface="Wingdings" panose="05000000000000000000" pitchFamily="2" charset="2"/>
              <a:buChar char="n"/>
            </a:pPr>
            <a:r>
              <a:rPr lang="en-US" altLang="zh-CN" sz="2000" dirty="0"/>
              <a:t> Extra-structural properties</a:t>
            </a:r>
            <a:endParaRPr lang="en-US" altLang="zh-CN" sz="2000" dirty="0"/>
          </a:p>
          <a:p>
            <a:pPr lvl="1">
              <a:buClr>
                <a:srgbClr val="0070C0"/>
              </a:buClr>
              <a:buFont typeface="Wingdings" panose="05000000000000000000" pitchFamily="2" charset="2"/>
              <a:buChar char="n"/>
            </a:pPr>
            <a:r>
              <a:rPr lang="en-US" altLang="zh-CN" sz="2000" dirty="0"/>
              <a:t> Styles and </a:t>
            </a:r>
            <a:r>
              <a:rPr lang="en-US" altLang="zh-CN" sz="2000" dirty="0" smtClean="0"/>
              <a:t>patterns</a:t>
            </a:r>
            <a:endParaRPr lang="en-US" altLang="zh-CN" sz="2000" dirty="0" smtClean="0"/>
          </a:p>
          <a:p>
            <a:pPr lvl="1">
              <a:buClr>
                <a:srgbClr val="0070C0"/>
              </a:buClr>
              <a:buFont typeface="Wingdings" panose="05000000000000000000" pitchFamily="2" charset="2"/>
              <a:buChar char="n"/>
            </a:pPr>
            <a:endParaRPr lang="en-US" altLang="zh-CN" sz="2000" dirty="0">
              <a:solidFill>
                <a:schemeClr val="folHlink"/>
              </a:solidFill>
            </a:endParaRPr>
          </a:p>
          <a:p>
            <a:pPr>
              <a:buClr>
                <a:srgbClr val="0070C0"/>
              </a:buClr>
              <a:buFont typeface="Wingdings" panose="05000000000000000000" pitchFamily="2" charset="2"/>
              <a:buChar char="n"/>
            </a:pPr>
            <a:r>
              <a:rPr lang="en-US" altLang="zh-CN" sz="2000" dirty="0">
                <a:solidFill>
                  <a:schemeClr val="folHlink"/>
                </a:solidFill>
              </a:rPr>
              <a:t> </a:t>
            </a:r>
            <a:r>
              <a:rPr lang="en-US" altLang="zh-CN" sz="2000" dirty="0">
                <a:solidFill>
                  <a:srgbClr val="4203F3"/>
                </a:solidFill>
              </a:rPr>
              <a:t>Patterns </a:t>
            </a:r>
            <a:r>
              <a:rPr lang="en-US" altLang="zh-CN" sz="2000" dirty="0"/>
              <a:t>— a general reusable solution to a commonly occurring problem in </a:t>
            </a:r>
            <a:r>
              <a:rPr lang="en-US" altLang="zh-CN" sz="2000" dirty="0">
                <a:hlinkClick r:id="rId1" tooltip="Software design"/>
              </a:rPr>
              <a:t>software </a:t>
            </a:r>
            <a:r>
              <a:rPr lang="en-US" altLang="zh-CN" sz="2000" dirty="0" smtClean="0">
                <a:hlinkClick r:id="rId1" tooltip="Software design"/>
              </a:rPr>
              <a:t>design</a:t>
            </a:r>
            <a:endParaRPr lang="en-US" altLang="zh-CN" sz="2000" dirty="0" smtClean="0"/>
          </a:p>
          <a:p>
            <a:pPr>
              <a:buClr>
                <a:srgbClr val="0070C0"/>
              </a:buClr>
              <a:buFont typeface="Wingdings" panose="05000000000000000000" pitchFamily="2" charset="2"/>
              <a:buChar char="n"/>
            </a:pPr>
            <a:endParaRPr lang="en-US" altLang="zh-CN" sz="2000" dirty="0"/>
          </a:p>
          <a:p>
            <a:pPr>
              <a:buClr>
                <a:srgbClr val="0070C0"/>
              </a:buClr>
              <a:buFont typeface="Wingdings" panose="05000000000000000000" pitchFamily="2" charset="2"/>
              <a:buChar char="n"/>
            </a:pPr>
            <a:r>
              <a:rPr lang="en-US" altLang="zh-CN" sz="2000" dirty="0">
                <a:solidFill>
                  <a:schemeClr val="folHlink"/>
                </a:solidFill>
              </a:rPr>
              <a:t> </a:t>
            </a:r>
            <a:r>
              <a:rPr lang="en-US" altLang="zh-CN" sz="2000" dirty="0">
                <a:solidFill>
                  <a:srgbClr val="4203F3"/>
                </a:solidFill>
              </a:rPr>
              <a:t>Modularity</a:t>
            </a:r>
            <a:r>
              <a:rPr lang="en-US" altLang="zh-CN" sz="2000" dirty="0">
                <a:solidFill>
                  <a:schemeClr val="folHlink"/>
                </a:solidFill>
              </a:rPr>
              <a:t> </a:t>
            </a:r>
            <a:r>
              <a:rPr lang="en-US" altLang="zh-CN" sz="2000" dirty="0"/>
              <a:t>— compartmentalization of data and </a:t>
            </a:r>
            <a:r>
              <a:rPr lang="en-US" altLang="zh-CN" sz="2000" dirty="0" smtClean="0"/>
              <a:t>function</a:t>
            </a:r>
            <a:endParaRPr lang="en-US" altLang="zh-CN" sz="2000" dirty="0" smtClean="0"/>
          </a:p>
          <a:p>
            <a:pPr>
              <a:buClr>
                <a:srgbClr val="0070C0"/>
              </a:buClr>
              <a:buFont typeface="Wingdings" panose="05000000000000000000" pitchFamily="2" charset="2"/>
              <a:buChar char="n"/>
            </a:pPr>
            <a:endParaRPr lang="zh-CN" altLang="zh-CN" sz="2000" dirty="0"/>
          </a:p>
          <a:p>
            <a:pPr>
              <a:buClr>
                <a:srgbClr val="0070C0"/>
              </a:buClr>
              <a:buFont typeface="Wingdings" panose="05000000000000000000" pitchFamily="2" charset="2"/>
              <a:buChar char="n"/>
            </a:pPr>
            <a:r>
              <a:rPr lang="en-US" altLang="zh-CN" sz="2000" dirty="0">
                <a:solidFill>
                  <a:schemeClr val="folHlink"/>
                </a:solidFill>
              </a:rPr>
              <a:t> </a:t>
            </a:r>
            <a:r>
              <a:rPr lang="en-US" altLang="zh-CN" sz="2000" dirty="0">
                <a:solidFill>
                  <a:srgbClr val="4203F3"/>
                </a:solidFill>
              </a:rPr>
              <a:t>Information Hiding</a:t>
            </a:r>
            <a:r>
              <a:rPr lang="en-US" altLang="zh-CN" sz="2000" dirty="0">
                <a:solidFill>
                  <a:schemeClr val="folHlink"/>
                </a:solidFill>
              </a:rPr>
              <a:t> </a:t>
            </a:r>
            <a:r>
              <a:rPr lang="en-US" altLang="zh-CN" sz="2000" dirty="0"/>
              <a:t>— controlled interfaces</a:t>
            </a:r>
            <a:endParaRPr lang="en-US" altLang="zh-CN" sz="2000" dirty="0"/>
          </a:p>
        </p:txBody>
      </p:sp>
      <p:pic>
        <p:nvPicPr>
          <p:cNvPr id="32773" name="Picture 5" descr="j02991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7139" y="1743075"/>
            <a:ext cx="1100137" cy="18049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Fundamental Concepts (1)</a:t>
            </a:r>
            <a:endParaRPr lang="en-US" altLang="ja-JP"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1027"/>
          <p:cNvSpPr>
            <a:spLocks noGrp="1" noChangeArrowheads="1"/>
          </p:cNvSpPr>
          <p:nvPr>
            <p:ph type="body" idx="4294967295"/>
          </p:nvPr>
        </p:nvSpPr>
        <p:spPr>
          <a:xfrm>
            <a:off x="935039" y="1630363"/>
            <a:ext cx="7559675" cy="4003675"/>
          </a:xfrm>
          <a:noFill/>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sz="2000" b="0" dirty="0">
                <a:solidFill>
                  <a:srgbClr val="4203F3"/>
                </a:solidFill>
              </a:rPr>
              <a:t>Functional independence</a:t>
            </a:r>
            <a:r>
              <a:rPr lang="en-US" altLang="zh-CN" sz="2000" b="0" dirty="0"/>
              <a:t>—single-minded function and low </a:t>
            </a:r>
            <a:r>
              <a:rPr lang="en-US" altLang="zh-CN" sz="2000" b="0" dirty="0" smtClean="0"/>
              <a:t>coupling</a:t>
            </a:r>
            <a:endParaRPr lang="en-US" altLang="zh-CN" sz="2000" b="0" dirty="0" smtClean="0"/>
          </a:p>
          <a:p>
            <a:pPr>
              <a:buClr>
                <a:srgbClr val="0070C0"/>
              </a:buClr>
              <a:buFont typeface="Wingdings" panose="05000000000000000000" pitchFamily="2" charset="2"/>
              <a:buChar char="n"/>
            </a:pPr>
            <a:endParaRPr lang="en-US" altLang="zh-CN" sz="2000" b="0" dirty="0"/>
          </a:p>
          <a:p>
            <a:pPr>
              <a:buClr>
                <a:srgbClr val="0070C0"/>
              </a:buClr>
              <a:buFont typeface="Wingdings" panose="05000000000000000000" pitchFamily="2" charset="2"/>
              <a:buChar char="n"/>
            </a:pPr>
            <a:r>
              <a:rPr lang="en-US" altLang="zh-CN" sz="2000" b="0" dirty="0">
                <a:solidFill>
                  <a:srgbClr val="4203F3"/>
                </a:solidFill>
              </a:rPr>
              <a:t>Refinement（</a:t>
            </a:r>
            <a:r>
              <a:rPr lang="zh-CN" altLang="en-US" sz="2000" b="0" dirty="0">
                <a:solidFill>
                  <a:srgbClr val="4203F3"/>
                </a:solidFill>
              </a:rPr>
              <a:t>求精</a:t>
            </a:r>
            <a:r>
              <a:rPr lang="zh-CN" altLang="en-US" sz="2000" b="0" dirty="0">
                <a:solidFill>
                  <a:schemeClr val="folHlink"/>
                </a:solidFill>
              </a:rPr>
              <a:t>）</a:t>
            </a:r>
            <a:r>
              <a:rPr lang="zh-CN" altLang="en-US" sz="2000" b="0" dirty="0">
                <a:latin typeface="Palatino" charset="0"/>
              </a:rPr>
              <a:t>—</a:t>
            </a:r>
            <a:r>
              <a:rPr lang="en-US" altLang="zh-CN" sz="2000" b="0" dirty="0"/>
              <a:t>elaboration of detail for all </a:t>
            </a:r>
            <a:r>
              <a:rPr lang="en-US" altLang="zh-CN" sz="2000" b="0" dirty="0" smtClean="0"/>
              <a:t>abstractions</a:t>
            </a:r>
            <a:endParaRPr lang="en-US" altLang="zh-CN" sz="2000" b="0" dirty="0" smtClean="0"/>
          </a:p>
          <a:p>
            <a:pPr>
              <a:buClr>
                <a:srgbClr val="0070C0"/>
              </a:buClr>
              <a:buFont typeface="Wingdings" panose="05000000000000000000" pitchFamily="2" charset="2"/>
              <a:buChar char="n"/>
            </a:pPr>
            <a:endParaRPr lang="en-US" altLang="zh-CN" sz="2000" b="0" dirty="0"/>
          </a:p>
          <a:p>
            <a:pPr>
              <a:buClr>
                <a:srgbClr val="0070C0"/>
              </a:buClr>
              <a:buFont typeface="Wingdings" panose="05000000000000000000" pitchFamily="2" charset="2"/>
              <a:buChar char="n"/>
            </a:pPr>
            <a:r>
              <a:rPr lang="en-US" altLang="zh-CN" sz="2000" b="0" dirty="0">
                <a:solidFill>
                  <a:srgbClr val="4203F3"/>
                </a:solidFill>
              </a:rPr>
              <a:t>Refactoring （</a:t>
            </a:r>
            <a:r>
              <a:rPr lang="zh-CN" altLang="en-US" sz="2000" b="0" dirty="0">
                <a:solidFill>
                  <a:srgbClr val="4203F3"/>
                </a:solidFill>
              </a:rPr>
              <a:t>重构</a:t>
            </a:r>
            <a:r>
              <a:rPr lang="zh-CN" altLang="en-US" sz="2000" b="0" dirty="0">
                <a:solidFill>
                  <a:schemeClr val="folHlink"/>
                </a:solidFill>
              </a:rPr>
              <a:t>）</a:t>
            </a:r>
            <a:r>
              <a:rPr lang="zh-CN" altLang="en-US" sz="2000" b="0" dirty="0">
                <a:latin typeface="Palatino" charset="0"/>
              </a:rPr>
              <a:t>—</a:t>
            </a:r>
            <a:r>
              <a:rPr lang="en-US" altLang="zh-CN" sz="2000" b="0" dirty="0"/>
              <a:t>a reorganization technique that simplifies the </a:t>
            </a:r>
            <a:r>
              <a:rPr lang="en-US" altLang="zh-CN" sz="2000" b="0" dirty="0" smtClean="0"/>
              <a:t>design</a:t>
            </a:r>
            <a:endParaRPr lang="en-US" altLang="zh-CN" sz="2000" b="0" dirty="0" smtClean="0"/>
          </a:p>
          <a:p>
            <a:pPr>
              <a:buClr>
                <a:srgbClr val="0070C0"/>
              </a:buClr>
              <a:buFont typeface="Wingdings" panose="05000000000000000000" pitchFamily="2" charset="2"/>
              <a:buChar char="n"/>
            </a:pPr>
            <a:endParaRPr lang="en-US" altLang="zh-CN" sz="2000" b="0" dirty="0"/>
          </a:p>
          <a:p>
            <a:pPr>
              <a:buClr>
                <a:srgbClr val="0070C0"/>
              </a:buClr>
              <a:buFont typeface="Wingdings" panose="05000000000000000000" pitchFamily="2" charset="2"/>
              <a:buChar char="n"/>
            </a:pPr>
            <a:r>
              <a:rPr lang="zh-CN" altLang="en-US" sz="2000" b="0" dirty="0">
                <a:solidFill>
                  <a:srgbClr val="4203F3"/>
                </a:solidFill>
              </a:rPr>
              <a:t>D</a:t>
            </a:r>
            <a:r>
              <a:rPr lang="en-US" altLang="zh-CN" sz="2000" b="0" dirty="0" err="1">
                <a:solidFill>
                  <a:srgbClr val="4203F3"/>
                </a:solidFill>
              </a:rPr>
              <a:t>esign</a:t>
            </a:r>
            <a:r>
              <a:rPr lang="en-US" altLang="zh-CN" sz="2000" b="0" dirty="0">
                <a:solidFill>
                  <a:srgbClr val="4203F3"/>
                </a:solidFill>
              </a:rPr>
              <a:t> Classes—</a:t>
            </a:r>
            <a:r>
              <a:rPr lang="en-US" altLang="zh-CN" sz="2000" b="0" dirty="0"/>
              <a:t>providing design detail and implement a software infrastructure</a:t>
            </a:r>
            <a:endParaRPr lang="zh-CN" altLang="zh-CN" sz="2000" b="0" dirty="0">
              <a:solidFill>
                <a:schemeClr val="folHlink"/>
              </a:solidFill>
            </a:endParaRPr>
          </a:p>
          <a:p>
            <a:pPr>
              <a:lnSpc>
                <a:spcPct val="80000"/>
              </a:lnSpc>
              <a:buFont typeface="Wingdings" panose="05000000000000000000" pitchFamily="2" charset="2"/>
              <a:buNone/>
            </a:pPr>
            <a:endParaRPr lang="en-US" altLang="zh-CN" sz="2000" dirty="0">
              <a:solidFill>
                <a:schemeClr val="folHlink"/>
              </a:solidFill>
              <a:effectLst>
                <a:outerShdw blurRad="38100" dist="38100" dir="2700000" algn="tl">
                  <a:srgbClr val="C0C0C0"/>
                </a:outerShdw>
              </a:effectLst>
            </a:endParaRPr>
          </a:p>
        </p:txBody>
      </p:sp>
      <p:pic>
        <p:nvPicPr>
          <p:cNvPr id="33798" name="Picture 6" descr="MP90040707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72200" y="4799013"/>
            <a:ext cx="1984375" cy="13223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Fundamental Concepts </a:t>
            </a:r>
            <a:r>
              <a:rPr lang="en-US" altLang="zh-CN" dirty="0" smtClean="0"/>
              <a:t>(2)</a:t>
            </a:r>
            <a:endParaRPr lang="en-US" altLang="ja-JP"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7545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8711290-98A9-4CBD-8707-CAB3A975D57F}" type="slidenum">
              <a:rPr lang="en-US" altLang="ja-JP" sz="1200">
                <a:solidFill>
                  <a:schemeClr val="bg1"/>
                </a:solidFill>
              </a:rPr>
            </a:fld>
            <a:endParaRPr lang="en-US" altLang="ja-JP" sz="900">
              <a:solidFill>
                <a:schemeClr val="bg1"/>
              </a:solidFill>
            </a:endParaRPr>
          </a:p>
        </p:txBody>
      </p:sp>
      <p:grpSp>
        <p:nvGrpSpPr>
          <p:cNvPr id="275461" name="Group 33"/>
          <p:cNvGrpSpPr/>
          <p:nvPr/>
        </p:nvGrpSpPr>
        <p:grpSpPr bwMode="auto">
          <a:xfrm>
            <a:off x="1439863" y="1412875"/>
            <a:ext cx="6197600" cy="3729038"/>
            <a:chOff x="952" y="699"/>
            <a:chExt cx="3904" cy="2349"/>
          </a:xfrm>
        </p:grpSpPr>
        <p:sp>
          <p:nvSpPr>
            <p:cNvPr id="446471" name="AutoShape 7"/>
            <p:cNvSpPr>
              <a:spLocks noChangeArrowheads="1"/>
            </p:cNvSpPr>
            <p:nvPr/>
          </p:nvSpPr>
          <p:spPr bwMode="auto">
            <a:xfrm>
              <a:off x="2800" y="742"/>
              <a:ext cx="2056" cy="1975"/>
            </a:xfrm>
            <a:prstGeom prst="roundRect">
              <a:avLst>
                <a:gd name="adj" fmla="val 5843"/>
              </a:avLst>
            </a:prstGeom>
            <a:solidFill>
              <a:srgbClr val="DADADA"/>
            </a:solid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75463" name="Line 8"/>
            <p:cNvSpPr>
              <a:spLocks noChangeShapeType="1"/>
            </p:cNvSpPr>
            <p:nvPr/>
          </p:nvSpPr>
          <p:spPr bwMode="auto">
            <a:xfrm>
              <a:off x="2800" y="997"/>
              <a:ext cx="204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6473" name="Rectangle 9"/>
            <p:cNvSpPr>
              <a:spLocks noChangeArrowheads="1"/>
            </p:cNvSpPr>
            <p:nvPr/>
          </p:nvSpPr>
          <p:spPr bwMode="auto">
            <a:xfrm>
              <a:off x="2955" y="699"/>
              <a:ext cx="498" cy="286"/>
            </a:xfrm>
            <a:prstGeom prst="rect">
              <a:avLst/>
            </a:prstGeom>
            <a:noFill/>
            <a:ln w="25400">
              <a:noFill/>
              <a:miter lim="800000"/>
            </a:ln>
            <a:effectLst/>
          </p:spPr>
          <p:txBody>
            <a:bodyPr wrap="none" lIns="90487" tIns="44450" rIns="90487" bIns="44450">
              <a:spAutoFit/>
            </a:bodyPr>
            <a:lstStyle/>
            <a:p>
              <a:pPr>
                <a:defRPr/>
              </a:pPr>
              <a:r>
                <a:rPr lang="en-US" altLang="ja-JP" sz="2400">
                  <a:solidFill>
                    <a:srgbClr val="AD278D"/>
                  </a:solidFill>
                  <a:effectLst>
                    <a:outerShdw blurRad="38100" dist="38100" dir="2700000" algn="tl">
                      <a:srgbClr val="C0C0C0"/>
                    </a:outerShdw>
                  </a:effectLst>
                  <a:latin typeface="Helvetica" charset="0"/>
                </a:rPr>
                <a:t>door</a:t>
              </a:r>
              <a:endParaRPr lang="en-US" altLang="ja-JP" sz="2400">
                <a:solidFill>
                  <a:srgbClr val="AD278D"/>
                </a:solidFill>
                <a:effectLst>
                  <a:outerShdw blurRad="38100" dist="38100" dir="2700000" algn="tl">
                    <a:srgbClr val="C0C0C0"/>
                  </a:outerShdw>
                </a:effectLst>
                <a:latin typeface="Helvetica" charset="0"/>
              </a:endParaRPr>
            </a:p>
          </p:txBody>
        </p:sp>
        <p:sp>
          <p:nvSpPr>
            <p:cNvPr id="275465" name="Line 10"/>
            <p:cNvSpPr>
              <a:spLocks noChangeShapeType="1"/>
            </p:cNvSpPr>
            <p:nvPr/>
          </p:nvSpPr>
          <p:spPr bwMode="auto">
            <a:xfrm flipH="1">
              <a:off x="2464" y="2004"/>
              <a:ext cx="520" cy="82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5466" name="Rectangle 11"/>
            <p:cNvSpPr>
              <a:spLocks noChangeArrowheads="1"/>
            </p:cNvSpPr>
            <p:nvPr/>
          </p:nvSpPr>
          <p:spPr bwMode="auto">
            <a:xfrm>
              <a:off x="2371" y="2819"/>
              <a:ext cx="217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implemented as a data structure</a:t>
              </a:r>
              <a:endParaRPr lang="en-US" altLang="ja-JP" sz="1800">
                <a:latin typeface="Helvetica" charset="0"/>
              </a:endParaRPr>
            </a:p>
          </p:txBody>
        </p:sp>
        <p:sp>
          <p:nvSpPr>
            <p:cNvPr id="446476" name="Rectangle 12"/>
            <p:cNvSpPr>
              <a:spLocks noChangeArrowheads="1"/>
            </p:cNvSpPr>
            <p:nvPr/>
          </p:nvSpPr>
          <p:spPr bwMode="auto">
            <a:xfrm>
              <a:off x="3177" y="1126"/>
              <a:ext cx="962" cy="385"/>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manufacturer</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77" name="Rectangle 13"/>
            <p:cNvSpPr>
              <a:spLocks noChangeArrowheads="1"/>
            </p:cNvSpPr>
            <p:nvPr/>
          </p:nvSpPr>
          <p:spPr bwMode="auto">
            <a:xfrm>
              <a:off x="3177" y="1262"/>
              <a:ext cx="1034" cy="385"/>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model number</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78" name="Rectangle 14"/>
            <p:cNvSpPr>
              <a:spLocks noChangeArrowheads="1"/>
            </p:cNvSpPr>
            <p:nvPr/>
          </p:nvSpPr>
          <p:spPr bwMode="auto">
            <a:xfrm>
              <a:off x="3177" y="1397"/>
              <a:ext cx="386" cy="385"/>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type</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79" name="Rectangle 15"/>
            <p:cNvSpPr>
              <a:spLocks noChangeArrowheads="1"/>
            </p:cNvSpPr>
            <p:nvPr/>
          </p:nvSpPr>
          <p:spPr bwMode="auto">
            <a:xfrm>
              <a:off x="3177" y="1532"/>
              <a:ext cx="1066" cy="385"/>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swing direction</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80" name="Rectangle 16"/>
            <p:cNvSpPr>
              <a:spLocks noChangeArrowheads="1"/>
            </p:cNvSpPr>
            <p:nvPr/>
          </p:nvSpPr>
          <p:spPr bwMode="auto">
            <a:xfrm>
              <a:off x="3177" y="1667"/>
              <a:ext cx="538" cy="385"/>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inserts</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81" name="Rectangle 17"/>
            <p:cNvSpPr>
              <a:spLocks noChangeArrowheads="1"/>
            </p:cNvSpPr>
            <p:nvPr/>
          </p:nvSpPr>
          <p:spPr bwMode="auto">
            <a:xfrm>
              <a:off x="3177" y="1802"/>
              <a:ext cx="450" cy="385"/>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lights</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82" name="Rectangle 18"/>
            <p:cNvSpPr>
              <a:spLocks noChangeArrowheads="1"/>
            </p:cNvSpPr>
            <p:nvPr/>
          </p:nvSpPr>
          <p:spPr bwMode="auto">
            <a:xfrm>
              <a:off x="3177" y="1937"/>
              <a:ext cx="506" cy="385"/>
            </a:xfrm>
            <a:prstGeom prst="rect">
              <a:avLst/>
            </a:prstGeom>
            <a:noFill/>
            <a:ln w="25400">
              <a:noFill/>
              <a:miter lim="800000"/>
            </a:ln>
            <a:effectLst/>
          </p:spPr>
          <p:txBody>
            <a:bodyPr wrap="none" lIns="90487" tIns="44450" rIns="90487" bIns="44450">
              <a:spAutoFit/>
            </a:bodyPr>
            <a:lstStyle/>
            <a:p>
              <a:pPr>
                <a:defRPr/>
              </a:pPr>
              <a:r>
                <a:rPr lang="ja-JP" altLang="en-US" sz="1800">
                  <a:solidFill>
                    <a:srgbClr val="AD278D"/>
                  </a:solidFill>
                  <a:effectLst>
                    <a:outerShdw blurRad="38100" dist="38100" dir="2700000" algn="tl">
                      <a:srgbClr val="C0C0C0"/>
                    </a:outerShdw>
                  </a:effectLst>
                  <a:latin typeface="Helvetica" charset="0"/>
                </a:rPr>
                <a:t>   </a:t>
              </a:r>
              <a:r>
                <a:rPr lang="en-US" altLang="ja-JP" sz="1800">
                  <a:solidFill>
                    <a:srgbClr val="AD278D"/>
                  </a:solidFill>
                  <a:effectLst>
                    <a:outerShdw blurRad="38100" dist="38100" dir="2700000" algn="tl">
                      <a:srgbClr val="C0C0C0"/>
                    </a:outerShdw>
                  </a:effectLst>
                  <a:latin typeface="Helvetica" charset="0"/>
                </a:rPr>
                <a:t>type</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83" name="Rectangle 19"/>
            <p:cNvSpPr>
              <a:spLocks noChangeArrowheads="1"/>
            </p:cNvSpPr>
            <p:nvPr/>
          </p:nvSpPr>
          <p:spPr bwMode="auto">
            <a:xfrm>
              <a:off x="3177" y="2072"/>
              <a:ext cx="722" cy="385"/>
            </a:xfrm>
            <a:prstGeom prst="rect">
              <a:avLst/>
            </a:prstGeom>
            <a:noFill/>
            <a:ln w="25400">
              <a:noFill/>
              <a:miter lim="800000"/>
            </a:ln>
            <a:effectLst/>
          </p:spPr>
          <p:txBody>
            <a:bodyPr wrap="none" lIns="90487" tIns="44450" rIns="90487" bIns="44450">
              <a:spAutoFit/>
            </a:bodyPr>
            <a:lstStyle/>
            <a:p>
              <a:pPr>
                <a:defRPr/>
              </a:pPr>
              <a:r>
                <a:rPr lang="ja-JP" altLang="en-US" sz="1800">
                  <a:solidFill>
                    <a:srgbClr val="AD278D"/>
                  </a:solidFill>
                  <a:effectLst>
                    <a:outerShdw blurRad="38100" dist="38100" dir="2700000" algn="tl">
                      <a:srgbClr val="C0C0C0"/>
                    </a:outerShdw>
                  </a:effectLst>
                  <a:latin typeface="Helvetica" charset="0"/>
                </a:rPr>
                <a:t>   </a:t>
              </a:r>
              <a:r>
                <a:rPr lang="en-US" altLang="ja-JP" sz="1800">
                  <a:solidFill>
                    <a:srgbClr val="AD278D"/>
                  </a:solidFill>
                  <a:effectLst>
                    <a:outerShdw blurRad="38100" dist="38100" dir="2700000" algn="tl">
                      <a:srgbClr val="C0C0C0"/>
                    </a:outerShdw>
                  </a:effectLst>
                  <a:latin typeface="Helvetica" charset="0"/>
                </a:rPr>
                <a:t>number</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84" name="Rectangle 20"/>
            <p:cNvSpPr>
              <a:spLocks noChangeArrowheads="1"/>
            </p:cNvSpPr>
            <p:nvPr/>
          </p:nvSpPr>
          <p:spPr bwMode="auto">
            <a:xfrm>
              <a:off x="3177" y="2207"/>
              <a:ext cx="530" cy="385"/>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weight</a:t>
              </a:r>
              <a:endParaRPr lang="en-US" altLang="ja-JP" sz="1800">
                <a:solidFill>
                  <a:srgbClr val="AD278D"/>
                </a:solidFill>
                <a:effectLst>
                  <a:outerShdw blurRad="38100" dist="38100" dir="2700000" algn="tl">
                    <a:srgbClr val="C0C0C0"/>
                  </a:outerShdw>
                </a:effectLst>
                <a:latin typeface="Helvetica" charset="0"/>
              </a:endParaRPr>
            </a:p>
            <a:p>
              <a:pPr>
                <a:lnSpc>
                  <a:spcPct val="90000"/>
                </a:lnSpc>
                <a:defRPr/>
              </a:pPr>
              <a:endParaRPr lang="ja-JP" altLang="en-US" sz="1800">
                <a:solidFill>
                  <a:srgbClr val="AD278D"/>
                </a:solidFill>
                <a:effectLst>
                  <a:outerShdw blurRad="38100" dist="38100" dir="2700000" algn="tl">
                    <a:srgbClr val="C0C0C0"/>
                  </a:outerShdw>
                </a:effectLst>
                <a:latin typeface="Helvetica" charset="0"/>
              </a:endParaRPr>
            </a:p>
          </p:txBody>
        </p:sp>
        <p:sp>
          <p:nvSpPr>
            <p:cNvPr id="446485" name="Rectangle 21"/>
            <p:cNvSpPr>
              <a:spLocks noChangeArrowheads="1"/>
            </p:cNvSpPr>
            <p:nvPr/>
          </p:nvSpPr>
          <p:spPr bwMode="auto">
            <a:xfrm>
              <a:off x="3177" y="2342"/>
              <a:ext cx="1403" cy="229"/>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opening mechanism</a:t>
              </a:r>
              <a:endParaRPr lang="en-US" altLang="ja-JP" sz="1800">
                <a:solidFill>
                  <a:srgbClr val="AD278D"/>
                </a:solidFill>
                <a:effectLst>
                  <a:outerShdw blurRad="38100" dist="38100" dir="2700000" algn="tl">
                    <a:srgbClr val="C0C0C0"/>
                  </a:outerShdw>
                </a:effectLst>
                <a:latin typeface="Helvetica" charset="0"/>
              </a:endParaRPr>
            </a:p>
          </p:txBody>
        </p:sp>
        <p:sp>
          <p:nvSpPr>
            <p:cNvPr id="275477" name="Rectangle 22"/>
            <p:cNvSpPr>
              <a:spLocks noChangeArrowheads="1"/>
            </p:cNvSpPr>
            <p:nvPr/>
          </p:nvSpPr>
          <p:spPr bwMode="auto">
            <a:xfrm>
              <a:off x="952" y="834"/>
              <a:ext cx="1088" cy="1962"/>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78" name="Rectangle 23"/>
            <p:cNvSpPr>
              <a:spLocks noChangeArrowheads="1"/>
            </p:cNvSpPr>
            <p:nvPr/>
          </p:nvSpPr>
          <p:spPr bwMode="auto">
            <a:xfrm>
              <a:off x="952" y="835"/>
              <a:ext cx="1088" cy="1961"/>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79" name="Rectangle 24"/>
            <p:cNvSpPr>
              <a:spLocks noChangeArrowheads="1"/>
            </p:cNvSpPr>
            <p:nvPr/>
          </p:nvSpPr>
          <p:spPr bwMode="auto">
            <a:xfrm>
              <a:off x="1024" y="898"/>
              <a:ext cx="944"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0" name="Rectangle 25"/>
            <p:cNvSpPr>
              <a:spLocks noChangeArrowheads="1"/>
            </p:cNvSpPr>
            <p:nvPr/>
          </p:nvSpPr>
          <p:spPr bwMode="auto">
            <a:xfrm>
              <a:off x="1024" y="899"/>
              <a:ext cx="944" cy="1897"/>
            </a:xfrm>
            <a:prstGeom prst="rect">
              <a:avLst/>
            </a:prstGeom>
            <a:solidFill>
              <a:schemeClr val="bg2"/>
            </a:solidFill>
            <a:ln w="25400">
              <a:solidFill>
                <a:srgbClr val="000000"/>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1" name="Freeform 26"/>
            <p:cNvSpPr/>
            <p:nvPr/>
          </p:nvSpPr>
          <p:spPr bwMode="auto">
            <a:xfrm>
              <a:off x="1032" y="905"/>
              <a:ext cx="881" cy="1999"/>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2" name="Freeform 27"/>
            <p:cNvSpPr/>
            <p:nvPr/>
          </p:nvSpPr>
          <p:spPr bwMode="auto">
            <a:xfrm>
              <a:off x="1024" y="898"/>
              <a:ext cx="881" cy="1999"/>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3" name="Oval 28"/>
            <p:cNvSpPr>
              <a:spLocks noChangeArrowheads="1"/>
            </p:cNvSpPr>
            <p:nvPr/>
          </p:nvSpPr>
          <p:spPr bwMode="auto">
            <a:xfrm>
              <a:off x="1728" y="1858"/>
              <a:ext cx="80" cy="71"/>
            </a:xfrm>
            <a:prstGeom prst="ellipse">
              <a:avLst/>
            </a:prstGeom>
            <a:solidFill>
              <a:srgbClr val="000000"/>
            </a:solidFill>
            <a:ln>
              <a:noFill/>
            </a:ln>
            <a:extLst>
              <a:ext uri="{91240B29-F687-4F45-9708-019B960494DF}">
                <a14:hiddenLine xmlns:a14="http://schemas.microsoft.com/office/drawing/2010/main" w="127000">
                  <a:solidFill>
                    <a:srgbClr val="000000"/>
                  </a:solidFill>
                  <a:rou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4" name="Oval 29"/>
            <p:cNvSpPr>
              <a:spLocks noChangeArrowheads="1"/>
            </p:cNvSpPr>
            <p:nvPr/>
          </p:nvSpPr>
          <p:spPr bwMode="auto">
            <a:xfrm>
              <a:off x="1728" y="1859"/>
              <a:ext cx="80" cy="69"/>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5" name="Rectangle 30"/>
            <p:cNvSpPr>
              <a:spLocks noChangeArrowheads="1"/>
            </p:cNvSpPr>
            <p:nvPr/>
          </p:nvSpPr>
          <p:spPr bwMode="auto">
            <a:xfrm>
              <a:off x="1760" y="1922"/>
              <a:ext cx="8" cy="17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6" name="Rectangle 31"/>
            <p:cNvSpPr>
              <a:spLocks noChangeArrowheads="1"/>
            </p:cNvSpPr>
            <p:nvPr/>
          </p:nvSpPr>
          <p:spPr bwMode="auto">
            <a:xfrm>
              <a:off x="1760" y="1923"/>
              <a:ext cx="8" cy="169"/>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5487" name="Line 32"/>
            <p:cNvSpPr>
              <a:spLocks noChangeShapeType="1"/>
            </p:cNvSpPr>
            <p:nvPr/>
          </p:nvSpPr>
          <p:spPr bwMode="auto">
            <a:xfrm>
              <a:off x="2128" y="1794"/>
              <a:ext cx="568" cy="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Data Abstraction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7648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E2832A7-E9A1-4FBB-A3C9-13ABE6A3E1A4}" type="slidenum">
              <a:rPr lang="en-US" altLang="ja-JP" sz="1200">
                <a:solidFill>
                  <a:schemeClr val="bg1"/>
                </a:solidFill>
              </a:rPr>
            </a:fld>
            <a:endParaRPr lang="en-US" altLang="ja-JP" sz="900">
              <a:solidFill>
                <a:schemeClr val="bg1"/>
              </a:solidFill>
            </a:endParaRPr>
          </a:p>
        </p:txBody>
      </p:sp>
      <p:grpSp>
        <p:nvGrpSpPr>
          <p:cNvPr id="276485" name="Group 65"/>
          <p:cNvGrpSpPr/>
          <p:nvPr/>
        </p:nvGrpSpPr>
        <p:grpSpPr bwMode="auto">
          <a:xfrm>
            <a:off x="1562100" y="1357313"/>
            <a:ext cx="6199188" cy="3605212"/>
            <a:chOff x="984" y="855"/>
            <a:chExt cx="3905" cy="2271"/>
          </a:xfrm>
        </p:grpSpPr>
        <p:sp>
          <p:nvSpPr>
            <p:cNvPr id="276486" name="Line 33"/>
            <p:cNvSpPr>
              <a:spLocks noChangeShapeType="1"/>
            </p:cNvSpPr>
            <p:nvPr/>
          </p:nvSpPr>
          <p:spPr bwMode="auto">
            <a:xfrm flipV="1">
              <a:off x="2152" y="2017"/>
              <a:ext cx="600" cy="50"/>
            </a:xfrm>
            <a:prstGeom prst="line">
              <a:avLst/>
            </a:prstGeom>
            <a:noFill/>
            <a:ln w="762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487" name="Rectangle 34"/>
            <p:cNvSpPr>
              <a:spLocks noChangeArrowheads="1"/>
            </p:cNvSpPr>
            <p:nvPr/>
          </p:nvSpPr>
          <p:spPr bwMode="auto">
            <a:xfrm>
              <a:off x="984" y="922"/>
              <a:ext cx="1088" cy="1962"/>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88" name="Rectangle 35"/>
            <p:cNvSpPr>
              <a:spLocks noChangeArrowheads="1"/>
            </p:cNvSpPr>
            <p:nvPr/>
          </p:nvSpPr>
          <p:spPr bwMode="auto">
            <a:xfrm>
              <a:off x="984" y="923"/>
              <a:ext cx="1088" cy="1961"/>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89" name="Rectangle 36"/>
            <p:cNvSpPr>
              <a:spLocks noChangeArrowheads="1"/>
            </p:cNvSpPr>
            <p:nvPr/>
          </p:nvSpPr>
          <p:spPr bwMode="auto">
            <a:xfrm>
              <a:off x="1056" y="986"/>
              <a:ext cx="944"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0" name="Rectangle 37"/>
            <p:cNvSpPr>
              <a:spLocks noChangeArrowheads="1"/>
            </p:cNvSpPr>
            <p:nvPr/>
          </p:nvSpPr>
          <p:spPr bwMode="auto">
            <a:xfrm>
              <a:off x="1056" y="987"/>
              <a:ext cx="944" cy="1897"/>
            </a:xfrm>
            <a:prstGeom prst="rect">
              <a:avLst/>
            </a:prstGeom>
            <a:solidFill>
              <a:schemeClr val="bg2"/>
            </a:solidFill>
            <a:ln w="25400">
              <a:solidFill>
                <a:srgbClr val="000000"/>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1" name="Freeform 38"/>
            <p:cNvSpPr/>
            <p:nvPr/>
          </p:nvSpPr>
          <p:spPr bwMode="auto">
            <a:xfrm>
              <a:off x="1064" y="993"/>
              <a:ext cx="881" cy="1999"/>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2" name="Freeform 39"/>
            <p:cNvSpPr/>
            <p:nvPr/>
          </p:nvSpPr>
          <p:spPr bwMode="auto">
            <a:xfrm>
              <a:off x="1056" y="986"/>
              <a:ext cx="881" cy="1999"/>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3" name="Oval 40"/>
            <p:cNvSpPr>
              <a:spLocks noChangeArrowheads="1"/>
            </p:cNvSpPr>
            <p:nvPr/>
          </p:nvSpPr>
          <p:spPr bwMode="auto">
            <a:xfrm>
              <a:off x="1760" y="1946"/>
              <a:ext cx="80" cy="71"/>
            </a:xfrm>
            <a:prstGeom prst="ellipse">
              <a:avLst/>
            </a:prstGeom>
            <a:solidFill>
              <a:srgbClr val="000000"/>
            </a:solidFill>
            <a:ln>
              <a:noFill/>
            </a:ln>
            <a:extLst>
              <a:ext uri="{91240B29-F687-4F45-9708-019B960494DF}">
                <a14:hiddenLine xmlns:a14="http://schemas.microsoft.com/office/drawing/2010/main" w="127000">
                  <a:solidFill>
                    <a:srgbClr val="000000"/>
                  </a:solidFill>
                  <a:rou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4" name="Oval 41"/>
            <p:cNvSpPr>
              <a:spLocks noChangeArrowheads="1"/>
            </p:cNvSpPr>
            <p:nvPr/>
          </p:nvSpPr>
          <p:spPr bwMode="auto">
            <a:xfrm>
              <a:off x="1760" y="1947"/>
              <a:ext cx="80" cy="69"/>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5" name="Rectangle 42"/>
            <p:cNvSpPr>
              <a:spLocks noChangeArrowheads="1"/>
            </p:cNvSpPr>
            <p:nvPr/>
          </p:nvSpPr>
          <p:spPr bwMode="auto">
            <a:xfrm>
              <a:off x="1792" y="2010"/>
              <a:ext cx="8" cy="17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6" name="Rectangle 43"/>
            <p:cNvSpPr>
              <a:spLocks noChangeArrowheads="1"/>
            </p:cNvSpPr>
            <p:nvPr/>
          </p:nvSpPr>
          <p:spPr bwMode="auto">
            <a:xfrm>
              <a:off x="1792" y="2011"/>
              <a:ext cx="8" cy="169"/>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7" name="Oval 44"/>
            <p:cNvSpPr>
              <a:spLocks noChangeArrowheads="1"/>
            </p:cNvSpPr>
            <p:nvPr/>
          </p:nvSpPr>
          <p:spPr bwMode="auto">
            <a:xfrm>
              <a:off x="1328" y="1321"/>
              <a:ext cx="160" cy="347"/>
            </a:xfrm>
            <a:prstGeom prst="ellipse">
              <a:avLst/>
            </a:prstGeom>
            <a:solidFill>
              <a:srgbClr val="790015"/>
            </a:solidFill>
            <a:ln w="25400">
              <a:solidFill>
                <a:schemeClr val="tx1"/>
              </a:solidFill>
              <a:round/>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8" name="Freeform 45"/>
            <p:cNvSpPr/>
            <p:nvPr/>
          </p:nvSpPr>
          <p:spPr bwMode="auto">
            <a:xfrm>
              <a:off x="1248" y="1626"/>
              <a:ext cx="289" cy="712"/>
            </a:xfrm>
            <a:custGeom>
              <a:avLst/>
              <a:gdLst>
                <a:gd name="T0" fmla="*/ 0 w 289"/>
                <a:gd name="T1" fmla="*/ 0 h 712"/>
                <a:gd name="T2" fmla="*/ 288 w 289"/>
                <a:gd name="T3" fmla="*/ 114 h 712"/>
                <a:gd name="T4" fmla="*/ 224 w 289"/>
                <a:gd name="T5" fmla="*/ 711 h 712"/>
                <a:gd name="T6" fmla="*/ 48 w 289"/>
                <a:gd name="T7" fmla="*/ 611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a:solidFill>
                <a:schemeClr val="tx1"/>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76499" name="Line 46"/>
            <p:cNvSpPr>
              <a:spLocks noChangeShapeType="1"/>
            </p:cNvSpPr>
            <p:nvPr/>
          </p:nvSpPr>
          <p:spPr bwMode="auto">
            <a:xfrm>
              <a:off x="1536" y="1755"/>
              <a:ext cx="72" cy="4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0" name="Line 47"/>
            <p:cNvSpPr>
              <a:spLocks noChangeShapeType="1"/>
            </p:cNvSpPr>
            <p:nvPr/>
          </p:nvSpPr>
          <p:spPr bwMode="auto">
            <a:xfrm flipV="1">
              <a:off x="1624" y="2131"/>
              <a:ext cx="160" cy="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1" name="Line 48"/>
            <p:cNvSpPr>
              <a:spLocks noChangeShapeType="1"/>
            </p:cNvSpPr>
            <p:nvPr/>
          </p:nvSpPr>
          <p:spPr bwMode="auto">
            <a:xfrm flipH="1">
              <a:off x="1128" y="1641"/>
              <a:ext cx="112"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2" name="Line 49"/>
            <p:cNvSpPr>
              <a:spLocks noChangeShapeType="1"/>
            </p:cNvSpPr>
            <p:nvPr/>
          </p:nvSpPr>
          <p:spPr bwMode="auto">
            <a:xfrm>
              <a:off x="1136" y="1961"/>
              <a:ext cx="144" cy="16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3" name="Line 50"/>
            <p:cNvSpPr>
              <a:spLocks noChangeShapeType="1"/>
            </p:cNvSpPr>
            <p:nvPr/>
          </p:nvSpPr>
          <p:spPr bwMode="auto">
            <a:xfrm>
              <a:off x="1472" y="2345"/>
              <a:ext cx="112" cy="3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4" name="Line 51"/>
            <p:cNvSpPr>
              <a:spLocks noChangeShapeType="1"/>
            </p:cNvSpPr>
            <p:nvPr/>
          </p:nvSpPr>
          <p:spPr bwMode="auto">
            <a:xfrm flipH="1">
              <a:off x="1448" y="2715"/>
              <a:ext cx="144" cy="40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5" name="Line 52"/>
            <p:cNvSpPr>
              <a:spLocks noChangeShapeType="1"/>
            </p:cNvSpPr>
            <p:nvPr/>
          </p:nvSpPr>
          <p:spPr bwMode="auto">
            <a:xfrm flipV="1">
              <a:off x="1448" y="3098"/>
              <a:ext cx="40" cy="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6" name="Line 53"/>
            <p:cNvSpPr>
              <a:spLocks noChangeShapeType="1"/>
            </p:cNvSpPr>
            <p:nvPr/>
          </p:nvSpPr>
          <p:spPr bwMode="auto">
            <a:xfrm>
              <a:off x="1296" y="2245"/>
              <a:ext cx="56" cy="38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7" name="Line 54"/>
            <p:cNvSpPr>
              <a:spLocks noChangeShapeType="1"/>
            </p:cNvSpPr>
            <p:nvPr/>
          </p:nvSpPr>
          <p:spPr bwMode="auto">
            <a:xfrm flipH="1">
              <a:off x="1096" y="2644"/>
              <a:ext cx="264" cy="3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8" name="Line 55"/>
            <p:cNvSpPr>
              <a:spLocks noChangeShapeType="1"/>
            </p:cNvSpPr>
            <p:nvPr/>
          </p:nvSpPr>
          <p:spPr bwMode="auto">
            <a:xfrm flipV="1">
              <a:off x="1104" y="2991"/>
              <a:ext cx="48" cy="1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09" name="AutoShape 56"/>
            <p:cNvSpPr>
              <a:spLocks noChangeArrowheads="1"/>
            </p:cNvSpPr>
            <p:nvPr/>
          </p:nvSpPr>
          <p:spPr bwMode="auto">
            <a:xfrm>
              <a:off x="2864" y="872"/>
              <a:ext cx="1744" cy="1550"/>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8569" name="AutoShape 57"/>
            <p:cNvSpPr>
              <a:spLocks noChangeArrowheads="1"/>
            </p:cNvSpPr>
            <p:nvPr/>
          </p:nvSpPr>
          <p:spPr bwMode="auto">
            <a:xfrm>
              <a:off x="2856" y="865"/>
              <a:ext cx="1760" cy="1564"/>
            </a:xfrm>
            <a:prstGeom prst="roundRect">
              <a:avLst>
                <a:gd name="adj" fmla="val 7005"/>
              </a:avLst>
            </a:prstGeom>
            <a:solidFill>
              <a:schemeClr val="folHlink"/>
            </a:solidFill>
            <a:ln w="25400">
              <a:noFill/>
              <a:round/>
            </a:ln>
            <a:effectLst>
              <a:outerShdw dist="107763" dir="2700000" algn="ctr" rotWithShape="0">
                <a:schemeClr val="bg2"/>
              </a:outerShdw>
            </a:effectLst>
          </p:spPr>
          <p:txBody>
            <a:bodyPr wrap="none" anchor="ctr"/>
            <a:lstStyle/>
            <a:p>
              <a:pPr>
                <a:defRPr/>
              </a:pPr>
              <a:endParaRPr lang="zh-CN" altLang="en-US"/>
            </a:p>
          </p:txBody>
        </p:sp>
        <p:sp>
          <p:nvSpPr>
            <p:cNvPr id="276511" name="Line 58"/>
            <p:cNvSpPr>
              <a:spLocks noChangeShapeType="1"/>
            </p:cNvSpPr>
            <p:nvPr/>
          </p:nvSpPr>
          <p:spPr bwMode="auto">
            <a:xfrm>
              <a:off x="2864" y="1128"/>
              <a:ext cx="172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8571" name="Rectangle 59"/>
            <p:cNvSpPr>
              <a:spLocks noChangeArrowheads="1"/>
            </p:cNvSpPr>
            <p:nvPr/>
          </p:nvSpPr>
          <p:spPr bwMode="auto">
            <a:xfrm>
              <a:off x="2983" y="855"/>
              <a:ext cx="541" cy="286"/>
            </a:xfrm>
            <a:prstGeom prst="rect">
              <a:avLst/>
            </a:prstGeom>
            <a:noFill/>
            <a:ln w="25400">
              <a:noFill/>
              <a:miter lim="800000"/>
            </a:ln>
            <a:effectLst/>
          </p:spPr>
          <p:txBody>
            <a:bodyPr wrap="none" lIns="90487" tIns="44450" rIns="90487" bIns="44450">
              <a:spAutoFit/>
            </a:bodyPr>
            <a:lstStyle/>
            <a:p>
              <a:pPr>
                <a:defRPr/>
              </a:pPr>
              <a:r>
                <a:rPr lang="en-US" altLang="ja-JP" sz="2400">
                  <a:solidFill>
                    <a:srgbClr val="AD278D"/>
                  </a:solidFill>
                  <a:effectLst>
                    <a:outerShdw blurRad="38100" dist="38100" dir="2700000" algn="tl">
                      <a:srgbClr val="C0C0C0"/>
                    </a:outerShdw>
                  </a:effectLst>
                  <a:latin typeface="Helvetica" charset="0"/>
                </a:rPr>
                <a:t>open</a:t>
              </a:r>
              <a:endParaRPr lang="en-US" altLang="ja-JP" sz="2400">
                <a:solidFill>
                  <a:srgbClr val="AD278D"/>
                </a:solidFill>
                <a:effectLst>
                  <a:outerShdw blurRad="38100" dist="38100" dir="2700000" algn="tl">
                    <a:srgbClr val="C0C0C0"/>
                  </a:outerShdw>
                </a:effectLst>
                <a:latin typeface="Helvetica" charset="0"/>
              </a:endParaRPr>
            </a:p>
          </p:txBody>
        </p:sp>
        <p:sp>
          <p:nvSpPr>
            <p:cNvPr id="276513" name="Line 60"/>
            <p:cNvSpPr>
              <a:spLocks noChangeShapeType="1"/>
            </p:cNvSpPr>
            <p:nvPr/>
          </p:nvSpPr>
          <p:spPr bwMode="auto">
            <a:xfrm flipH="1">
              <a:off x="2816" y="2203"/>
              <a:ext cx="592" cy="5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14" name="Rectangle 61"/>
            <p:cNvSpPr>
              <a:spLocks noChangeArrowheads="1"/>
            </p:cNvSpPr>
            <p:nvPr/>
          </p:nvSpPr>
          <p:spPr bwMode="auto">
            <a:xfrm>
              <a:off x="2223" y="2711"/>
              <a:ext cx="26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implemented with a "knowledge" of the  </a:t>
              </a:r>
              <a:endParaRPr lang="en-US" altLang="ja-JP" sz="1800">
                <a:latin typeface="Helvetica" charset="0"/>
              </a:endParaRPr>
            </a:p>
          </p:txBody>
        </p:sp>
        <p:sp>
          <p:nvSpPr>
            <p:cNvPr id="276515" name="Rectangle 62"/>
            <p:cNvSpPr>
              <a:spLocks noChangeArrowheads="1"/>
            </p:cNvSpPr>
            <p:nvPr/>
          </p:nvSpPr>
          <p:spPr bwMode="auto">
            <a:xfrm>
              <a:off x="2231" y="2875"/>
              <a:ext cx="231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object that is associated with enter</a:t>
              </a:r>
              <a:endParaRPr lang="en-US" altLang="ja-JP" sz="1800">
                <a:latin typeface="Helvetica" charset="0"/>
              </a:endParaRPr>
            </a:p>
          </p:txBody>
        </p:sp>
        <p:sp>
          <p:nvSpPr>
            <p:cNvPr id="448575" name="Rectangle 63"/>
            <p:cNvSpPr>
              <a:spLocks noChangeArrowheads="1"/>
            </p:cNvSpPr>
            <p:nvPr/>
          </p:nvSpPr>
          <p:spPr bwMode="auto">
            <a:xfrm>
              <a:off x="3175" y="1367"/>
              <a:ext cx="1099" cy="229"/>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details of enter </a:t>
              </a:r>
              <a:endParaRPr lang="en-US" altLang="ja-JP" sz="1800">
                <a:solidFill>
                  <a:srgbClr val="AD278D"/>
                </a:solidFill>
                <a:effectLst>
                  <a:outerShdw blurRad="38100" dist="38100" dir="2700000" algn="tl">
                    <a:srgbClr val="C0C0C0"/>
                  </a:outerShdw>
                </a:effectLst>
                <a:latin typeface="Helvetica" charset="0"/>
              </a:endParaRPr>
            </a:p>
          </p:txBody>
        </p:sp>
        <p:sp>
          <p:nvSpPr>
            <p:cNvPr id="448576" name="Rectangle 64"/>
            <p:cNvSpPr>
              <a:spLocks noChangeArrowheads="1"/>
            </p:cNvSpPr>
            <p:nvPr/>
          </p:nvSpPr>
          <p:spPr bwMode="auto">
            <a:xfrm>
              <a:off x="3175" y="1495"/>
              <a:ext cx="706" cy="229"/>
            </a:xfrm>
            <a:prstGeom prst="rect">
              <a:avLst/>
            </a:prstGeom>
            <a:noFill/>
            <a:ln w="25400">
              <a:noFill/>
              <a:miter lim="800000"/>
            </a:ln>
            <a:effectLst/>
          </p:spPr>
          <p:txBody>
            <a:bodyPr wrap="none" lIns="90487" tIns="44450" rIns="90487" bIns="44450">
              <a:spAutoFit/>
            </a:bodyPr>
            <a:lstStyle/>
            <a:p>
              <a:pPr>
                <a:defRPr/>
              </a:pPr>
              <a:r>
                <a:rPr lang="en-US" altLang="ja-JP" sz="1800">
                  <a:solidFill>
                    <a:srgbClr val="AD278D"/>
                  </a:solidFill>
                  <a:effectLst>
                    <a:outerShdw blurRad="38100" dist="38100" dir="2700000" algn="tl">
                      <a:srgbClr val="C0C0C0"/>
                    </a:outerShdw>
                  </a:effectLst>
                  <a:latin typeface="Helvetica" charset="0"/>
                </a:rPr>
                <a:t>algorithm</a:t>
              </a:r>
              <a:endParaRPr lang="en-US" altLang="ja-JP" sz="1800">
                <a:solidFill>
                  <a:srgbClr val="AD278D"/>
                </a:solidFill>
                <a:effectLst>
                  <a:outerShdw blurRad="38100" dist="38100" dir="2700000" algn="tl">
                    <a:srgbClr val="C0C0C0"/>
                  </a:outerShdw>
                </a:effectLst>
                <a:latin typeface="Helvetica" charset="0"/>
              </a:endParaRPr>
            </a:p>
          </p:txBody>
        </p:sp>
      </p:grpSp>
      <p:sp>
        <p:nvSpPr>
          <p:cNvPr id="38"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Procedural Abstraction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smtClean="0"/>
              <a:t>Content</a:t>
            </a:r>
            <a:endParaRPr lang="zh-CN" altLang="en-US" dirty="0"/>
          </a:p>
        </p:txBody>
      </p:sp>
      <p:sp>
        <p:nvSpPr>
          <p:cNvPr id="3" name="内容占位符 2"/>
          <p:cNvSpPr>
            <a:spLocks noGrp="1"/>
          </p:cNvSpPr>
          <p:nvPr>
            <p:ph idx="1"/>
          </p:nvPr>
        </p:nvSpPr>
        <p:spPr/>
        <p:txBody>
          <a:bodyPr/>
          <a:lstStyle/>
          <a:p>
            <a:pPr>
              <a:buClr>
                <a:srgbClr val="0070C0"/>
              </a:buClr>
              <a:buFont typeface="Wingdings" panose="05000000000000000000" pitchFamily="2" charset="2"/>
              <a:buChar char="n"/>
            </a:pPr>
            <a:r>
              <a:rPr lang="en-US" altLang="ja-JP" dirty="0"/>
              <a:t> </a:t>
            </a:r>
            <a:r>
              <a:rPr lang="en-US" altLang="zh-CN" dirty="0"/>
              <a:t>Design within the context of software engineering</a:t>
            </a:r>
            <a:endParaRPr lang="en-US" altLang="ja-JP" dirty="0"/>
          </a:p>
          <a:p>
            <a:pPr>
              <a:buClr>
                <a:srgbClr val="0070C0"/>
              </a:buClr>
              <a:buFont typeface="Wingdings" panose="05000000000000000000" pitchFamily="2" charset="2"/>
              <a:buChar char="n"/>
            </a:pPr>
            <a:r>
              <a:rPr lang="en-US" altLang="ja-JP" dirty="0"/>
              <a:t> </a:t>
            </a:r>
            <a:r>
              <a:rPr lang="en-US" altLang="zh-CN" dirty="0"/>
              <a:t>Design Process and Design Quality</a:t>
            </a:r>
            <a:endParaRPr lang="en-US" altLang="ja-JP" dirty="0"/>
          </a:p>
          <a:p>
            <a:pPr>
              <a:buClr>
                <a:srgbClr val="0070C0"/>
              </a:buClr>
              <a:buFont typeface="Wingdings" panose="05000000000000000000" pitchFamily="2" charset="2"/>
              <a:buChar char="n"/>
            </a:pPr>
            <a:r>
              <a:rPr lang="en-US" altLang="ja-JP" dirty="0"/>
              <a:t> </a:t>
            </a:r>
            <a:r>
              <a:rPr lang="en-US" altLang="zh-CN" dirty="0"/>
              <a:t>Design Concepts</a:t>
            </a:r>
            <a:endParaRPr lang="en-US" altLang="zh-CN" dirty="0"/>
          </a:p>
          <a:p>
            <a:pPr>
              <a:buClr>
                <a:srgbClr val="0070C0"/>
              </a:buClr>
              <a:buFont typeface="Wingdings" panose="05000000000000000000" pitchFamily="2" charset="2"/>
              <a:buChar char="n"/>
            </a:pPr>
            <a:r>
              <a:rPr lang="en-US" altLang="zh-CN" dirty="0"/>
              <a:t> Design Model</a:t>
            </a:r>
            <a:endParaRPr lang="en-US" altLang="ja-JP" dirty="0"/>
          </a:p>
          <a:p>
            <a:pPr lvl="1">
              <a:buClr>
                <a:srgbClr val="0070C0"/>
              </a:buClr>
              <a:buFont typeface="Wingdings" panose="05000000000000000000" pitchFamily="2" charset="2"/>
              <a:buChar char="n"/>
            </a:pPr>
            <a:r>
              <a:rPr lang="en-US" altLang="ja-JP" dirty="0"/>
              <a:t> </a:t>
            </a:r>
            <a:r>
              <a:rPr lang="en-US" altLang="zh-CN" dirty="0"/>
              <a:t>Data Design Elements</a:t>
            </a:r>
            <a:endParaRPr lang="en-US" altLang="zh-CN" dirty="0"/>
          </a:p>
          <a:p>
            <a:pPr lvl="1">
              <a:buClr>
                <a:srgbClr val="0070C0"/>
              </a:buClr>
              <a:buFont typeface="Wingdings" panose="05000000000000000000" pitchFamily="2" charset="2"/>
              <a:buChar char="n"/>
            </a:pPr>
            <a:r>
              <a:rPr lang="en-US" altLang="zh-CN" dirty="0"/>
              <a:t> Architectural Design Elements</a:t>
            </a:r>
            <a:endParaRPr lang="en-US" altLang="zh-CN" dirty="0"/>
          </a:p>
          <a:p>
            <a:pPr lvl="1">
              <a:buClr>
                <a:srgbClr val="0070C0"/>
              </a:buClr>
              <a:buFont typeface="Wingdings" panose="05000000000000000000" pitchFamily="2" charset="2"/>
              <a:buChar char="n"/>
            </a:pPr>
            <a:r>
              <a:rPr lang="en-US" altLang="zh-CN" dirty="0"/>
              <a:t> Interface Design Elements</a:t>
            </a:r>
            <a:endParaRPr lang="en-US" altLang="zh-CN" dirty="0"/>
          </a:p>
          <a:p>
            <a:pPr lvl="1">
              <a:buClr>
                <a:srgbClr val="0070C0"/>
              </a:buClr>
              <a:buFont typeface="Wingdings" panose="05000000000000000000" pitchFamily="2" charset="2"/>
              <a:buChar char="n"/>
            </a:pPr>
            <a:r>
              <a:rPr lang="en-US" altLang="zh-CN" dirty="0"/>
              <a:t> Component-level Design Elements</a:t>
            </a:r>
            <a:endParaRPr lang="en-US" altLang="zh-CN" dirty="0"/>
          </a:p>
          <a:p>
            <a:pPr lvl="1">
              <a:buClr>
                <a:srgbClr val="0070C0"/>
              </a:buClr>
              <a:buFont typeface="Wingdings" panose="05000000000000000000" pitchFamily="2" charset="2"/>
              <a:buChar char="n"/>
            </a:pPr>
            <a:r>
              <a:rPr lang="en-US" altLang="zh-CN" dirty="0"/>
              <a:t> Deployment-level Design Elements</a:t>
            </a:r>
            <a:endParaRPr lang="en-US" altLang="ja-JP" dirty="0"/>
          </a:p>
          <a:p>
            <a:pPr>
              <a:buClr>
                <a:srgbClr val="0070C0"/>
              </a:buClr>
              <a:buFont typeface="Wingdings" panose="05000000000000000000" pitchFamily="2" charset="2"/>
              <a:buChar char="n"/>
            </a:pPr>
            <a:r>
              <a:rPr lang="en-US" altLang="ja-JP" dirty="0"/>
              <a:t> </a:t>
            </a:r>
            <a:r>
              <a:rPr lang="en-US" altLang="zh-CN" dirty="0"/>
              <a:t>Pattern-based Software Design</a:t>
            </a:r>
            <a:endParaRPr lang="en-US" altLang="ja-JP" dirty="0"/>
          </a:p>
          <a:p>
            <a:pPr lvl="1">
              <a:buClr>
                <a:schemeClr val="folHlink"/>
              </a:buClr>
              <a:buFont typeface="Wingdings" panose="05000000000000000000" pitchFamily="2" charset="2"/>
              <a:buNone/>
            </a:pPr>
            <a:endParaRPr lang="en-US" altLang="ja-JP" dirty="0"/>
          </a:p>
          <a:p>
            <a:endParaRPr lang="zh-CN" altLang="en-US"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idx="4294967295"/>
          </p:nvPr>
        </p:nvSpPr>
        <p:spPr>
          <a:xfrm>
            <a:off x="2693451" y="829063"/>
            <a:ext cx="2885405" cy="543739"/>
          </a:xfrm>
        </p:spPr>
        <p:txBody>
          <a:bodyPr vert="horz" wrap="none" lIns="63500" tIns="25400" rIns="63500" bIns="25400" numCol="1" anchor="ctr" anchorCtr="0" compatLnSpc="1">
            <a:spAutoFit/>
          </a:bodyPr>
          <a:lstStyle/>
          <a:p>
            <a:r>
              <a:rPr lang="en-US" altLang="zh-CN" b="1">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An Example (1)</a:t>
            </a:r>
            <a:endParaRPr lang="en-US" altLang="zh-CN">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14723" name="Rectangle 3"/>
          <p:cNvSpPr>
            <a:spLocks noGrp="1" noChangeArrowheads="1"/>
          </p:cNvSpPr>
          <p:nvPr>
            <p:ph type="body" idx="4294967295"/>
          </p:nvPr>
        </p:nvSpPr>
        <p:spPr/>
        <p:txBody>
          <a:bodyPr vert="horz" wrap="square" lIns="90487" tIns="44450" rIns="90487" bIns="44450" numCol="1" anchor="t" anchorCtr="0" compatLnSpc="1"/>
          <a:lstStyle/>
          <a:p>
            <a:pPr>
              <a:spcBef>
                <a:spcPct val="50000"/>
              </a:spcBef>
            </a:pPr>
            <a:r>
              <a:rPr lang="zh-CN" altLang="en-US" b="1">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例：开发一个</a:t>
            </a:r>
            <a:r>
              <a:rPr lang="en-US" altLang="zh-CN" b="1">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CAD</a:t>
            </a:r>
            <a:r>
              <a:rPr lang="zh-CN" altLang="en-US" b="1">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软件，实现一个二维绘图系统的全部功能，供计算机辅助设计使用。</a:t>
            </a:r>
            <a:endParaRPr lang="zh-CN" altLang="en-US">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a:p>
            <a:endParaRPr lang="zh-CN" altLang="en-US">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14724" name="Text Box 4"/>
          <p:cNvSpPr txBox="1">
            <a:spLocks noChangeArrowheads="1"/>
          </p:cNvSpPr>
          <p:nvPr/>
        </p:nvSpPr>
        <p:spPr bwMode="auto">
          <a:xfrm>
            <a:off x="996701" y="2780928"/>
            <a:ext cx="77517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buFont typeface="Wingdings" panose="05000000000000000000" pitchFamily="2" charset="2"/>
              <a:buNone/>
            </a:pPr>
            <a:r>
              <a:rPr lang="zh-CN" altLang="en-US" dirty="0">
                <a:solidFill>
                  <a:schemeClr val="accent2"/>
                </a:solidFill>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a:t>
            </a:r>
            <a:r>
              <a:rPr lang="zh-CN" altLang="en-US" dirty="0">
                <a:solidFill>
                  <a:schemeClr val="folHlink"/>
                </a:solidFill>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 </a:t>
            </a: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rPr>
              <a:t>抽象层次</a:t>
            </a:r>
            <a:r>
              <a:rPr lang="en-US" altLang="zh-CN" b="0" dirty="0">
                <a:solidFill>
                  <a:schemeClr val="tx1"/>
                </a:solidFill>
                <a:latin typeface="Times New Roman" panose="02020603050405020304" charset="0"/>
                <a:ea typeface="楷体" panose="02010609060101010101" pitchFamily="49" charset="-122"/>
                <a:cs typeface="Times New Roman" panose="02020603050405020304" charset="0"/>
              </a:rPr>
              <a:t>I：</a:t>
            </a: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rPr>
              <a:t>用问题所处环境的术语来描述这个软件:</a:t>
            </a:r>
            <a:endParaRPr lang="zh-CN" altLang="en-US" b="0" dirty="0">
              <a:solidFill>
                <a:schemeClr val="tx1"/>
              </a:solidFill>
              <a:latin typeface="Times New Roman" panose="02020603050405020304" charset="0"/>
              <a:ea typeface="楷体" panose="02010609060101010101" pitchFamily="49" charset="-122"/>
              <a:cs typeface="Times New Roman" panose="02020603050405020304" charset="0"/>
            </a:endParaRPr>
          </a:p>
          <a:p>
            <a:pPr>
              <a:lnSpc>
                <a:spcPct val="100000"/>
              </a:lnSpc>
              <a:buFont typeface="Wingdings" panose="05000000000000000000" pitchFamily="2" charset="2"/>
              <a:buNone/>
            </a:pP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rPr>
              <a:t>该软件包括一个计算机绘图界面，向绘图员显示图形，以及一个数字化仪界面，用以代替绘图板和丁字尺。所有直线、折线、矩形、圆及曲线的描画、所有的几何计算、所有的剖面图和辅助视图都可以用这个</a:t>
            </a:r>
            <a:r>
              <a:rPr lang="en-US" altLang="zh-CN" b="0" dirty="0">
                <a:solidFill>
                  <a:schemeClr val="tx1"/>
                </a:solidFill>
                <a:latin typeface="Times New Roman" panose="02020603050405020304" charset="0"/>
                <a:ea typeface="楷体" panose="02010609060101010101" pitchFamily="49" charset="-122"/>
                <a:cs typeface="Times New Roman" panose="02020603050405020304" charset="0"/>
              </a:rPr>
              <a:t>CAD</a:t>
            </a: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rPr>
              <a:t>软件实现……。</a:t>
            </a:r>
            <a:endParaRPr lang="zh-CN" altLang="en-US"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4724"/>
                                        </p:tgtEl>
                                        <p:attrNameLst>
                                          <p:attrName>style.visibility</p:attrName>
                                        </p:attrNameLst>
                                      </p:cBhvr>
                                      <p:to>
                                        <p:strVal val="visible"/>
                                      </p:to>
                                    </p:set>
                                    <p:animEffect transition="in" filter="checkerboard(across)">
                                      <p:cBhvr>
                                        <p:cTn id="7" dur="500"/>
                                        <p:tgtEl>
                                          <p:spTgt spid="414724"/>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idx="4294967295"/>
          </p:nvPr>
        </p:nvSpPr>
        <p:spPr>
          <a:xfrm>
            <a:off x="3114933" y="810013"/>
            <a:ext cx="2885405" cy="543739"/>
          </a:xfrm>
        </p:spPr>
        <p:txBody>
          <a:bodyPr vert="horz" wrap="none" lIns="63500" tIns="25400" rIns="63500" bIns="25400" numCol="1" anchor="ctr" anchorCtr="0" compatLnSpc="1">
            <a:spAutoFit/>
          </a:bodyPr>
          <a:lstStyle/>
          <a:p>
            <a:r>
              <a:rPr lang="en-US" altLang="zh-CN" b="1">
                <a:latin typeface="Times New Roman" panose="02020603050405020304" charset="0"/>
                <a:ea typeface="楷体" panose="02010609060101010101" pitchFamily="49" charset="-122"/>
                <a:cs typeface="Times New Roman" panose="02020603050405020304" charset="0"/>
              </a:rPr>
              <a:t>An Example (2)</a:t>
            </a:r>
            <a:endParaRPr lang="en-US" altLang="zh-CN">
              <a:latin typeface="Times New Roman" panose="02020603050405020304" charset="0"/>
              <a:ea typeface="楷体" panose="02010609060101010101" pitchFamily="49" charset="-122"/>
              <a:cs typeface="Times New Roman" panose="02020603050405020304" charset="0"/>
            </a:endParaRPr>
          </a:p>
        </p:txBody>
      </p:sp>
      <p:sp>
        <p:nvSpPr>
          <p:cNvPr id="415749" name="Rectangle 5"/>
          <p:cNvSpPr>
            <a:spLocks noGrp="1" noChangeArrowheads="1"/>
          </p:cNvSpPr>
          <p:nvPr>
            <p:ph type="body" idx="4294967295"/>
          </p:nvPr>
        </p:nvSpPr>
        <p:spPr>
          <a:xfrm>
            <a:off x="719139" y="1676400"/>
            <a:ext cx="8067675" cy="3657600"/>
          </a:xfrm>
        </p:spPr>
        <p:txBody>
          <a:bodyPr vert="horz" wrap="square" lIns="90487" tIns="44450" rIns="90487" bIns="44450" numCol="1" anchor="t" anchorCtr="0" compatLnSpc="1"/>
          <a:lstStyle/>
          <a:p>
            <a:pPr>
              <a:buFont typeface="Wingdings" panose="05000000000000000000" pitchFamily="2" charset="2"/>
              <a:buNone/>
            </a:pPr>
            <a:r>
              <a:rPr lang="zh-CN" altLang="en-US" b="1">
                <a:latin typeface="Times New Roman" panose="02020603050405020304" charset="0"/>
                <a:ea typeface="楷体" panose="02010609060101010101" pitchFamily="49" charset="-122"/>
                <a:cs typeface="Times New Roman" panose="02020603050405020304" charset="0"/>
              </a:rPr>
              <a:t>抽象层次</a:t>
            </a:r>
            <a:r>
              <a:rPr lang="en-US" altLang="zh-CN" b="1">
                <a:latin typeface="Times New Roman" panose="02020603050405020304" charset="0"/>
                <a:ea typeface="楷体" panose="02010609060101010101" pitchFamily="49" charset="-122"/>
                <a:cs typeface="Times New Roman" panose="02020603050405020304" charset="0"/>
              </a:rPr>
              <a:t>II：</a:t>
            </a:r>
            <a:r>
              <a:rPr lang="zh-CN" altLang="en-US" b="1">
                <a:latin typeface="Times New Roman" panose="02020603050405020304" charset="0"/>
                <a:ea typeface="楷体" panose="02010609060101010101" pitchFamily="49" charset="-122"/>
                <a:cs typeface="Times New Roman" panose="02020603050405020304" charset="0"/>
              </a:rPr>
              <a:t>任务需求的描述。列出“</a:t>
            </a:r>
            <a:r>
              <a:rPr lang="en-US" altLang="zh-CN" b="1">
                <a:latin typeface="Times New Roman" panose="02020603050405020304" charset="0"/>
                <a:ea typeface="楷体" panose="02010609060101010101" pitchFamily="49" charset="-122"/>
                <a:cs typeface="Times New Roman" panose="02020603050405020304" charset="0"/>
              </a:rPr>
              <a:t>What”</a:t>
            </a:r>
            <a:r>
              <a:rPr lang="zh-CN" altLang="en-US" b="1">
                <a:latin typeface="Times New Roman" panose="02020603050405020304" charset="0"/>
                <a:ea typeface="楷体" panose="02010609060101010101" pitchFamily="49" charset="-122"/>
                <a:cs typeface="Times New Roman" panose="02020603050405020304" charset="0"/>
              </a:rPr>
              <a:t>而不是“</a:t>
            </a:r>
            <a:r>
              <a:rPr lang="en-US" altLang="zh-CN" b="1">
                <a:latin typeface="Times New Roman" panose="02020603050405020304" charset="0"/>
                <a:ea typeface="楷体" panose="02010609060101010101" pitchFamily="49" charset="-122"/>
                <a:cs typeface="Times New Roman" panose="02020603050405020304" charset="0"/>
              </a:rPr>
              <a:t>How”。</a:t>
            </a:r>
            <a:endParaRPr lang="en-US" altLang="zh-CN">
              <a:latin typeface="Times New Roman" panose="02020603050405020304" charset="0"/>
              <a:ea typeface="楷体" panose="02010609060101010101" pitchFamily="49" charset="-122"/>
              <a:cs typeface="Times New Roman" panose="02020603050405020304" charset="0"/>
            </a:endParaRPr>
          </a:p>
          <a:p>
            <a:pPr>
              <a:buFont typeface="Wingdings" panose="05000000000000000000" pitchFamily="2" charset="2"/>
              <a:buNone/>
            </a:pPr>
            <a:r>
              <a:rPr lang="en-US" altLang="zh-CN">
                <a:latin typeface="Times New Roman" panose="02020603050405020304" charset="0"/>
                <a:ea typeface="楷体" panose="02010609060101010101" pitchFamily="49" charset="-122"/>
                <a:cs typeface="Times New Roman" panose="02020603050405020304" charset="0"/>
              </a:rPr>
              <a:t>             </a:t>
            </a:r>
            <a:r>
              <a:rPr lang="en-US" altLang="zh-CN" sz="2000">
                <a:latin typeface="Times New Roman" panose="02020603050405020304" charset="0"/>
                <a:ea typeface="楷体" panose="02010609060101010101" pitchFamily="49" charset="-122"/>
                <a:cs typeface="Times New Roman" panose="02020603050405020304" charset="0"/>
              </a:rPr>
              <a:t>CAD SOFTWARE TASKS:</a:t>
            </a:r>
            <a:endParaRPr lang="en-US" altLang="zh-CN" sz="2000">
              <a:latin typeface="Times New Roman" panose="02020603050405020304" charset="0"/>
              <a:ea typeface="楷体" panose="02010609060101010101" pitchFamily="49" charset="-122"/>
              <a:cs typeface="Times New Roman" panose="02020603050405020304" charset="0"/>
            </a:endParaRPr>
          </a:p>
          <a:p>
            <a:pPr lvl="4">
              <a:buFont typeface="Wingdings" panose="05000000000000000000" pitchFamily="2" charset="2"/>
              <a:buNone/>
            </a:pPr>
            <a:r>
              <a:rPr lang="en-US" altLang="zh-CN" b="1">
                <a:latin typeface="Times New Roman" panose="02020603050405020304" charset="0"/>
                <a:ea typeface="楷体" panose="02010609060101010101" pitchFamily="49" charset="-122"/>
                <a:cs typeface="Times New Roman" panose="02020603050405020304" charset="0"/>
              </a:rPr>
              <a:t> user interaction task;</a:t>
            </a:r>
            <a:endParaRPr lang="en-US" altLang="zh-CN" b="1">
              <a:latin typeface="Times New Roman" panose="02020603050405020304" charset="0"/>
              <a:ea typeface="楷体" panose="02010609060101010101" pitchFamily="49" charset="-122"/>
              <a:cs typeface="Times New Roman" panose="02020603050405020304" charset="0"/>
            </a:endParaRPr>
          </a:p>
          <a:p>
            <a:pPr lvl="4">
              <a:buFont typeface="Wingdings" panose="05000000000000000000" pitchFamily="2" charset="2"/>
              <a:buNone/>
            </a:pPr>
            <a:r>
              <a:rPr lang="en-US" altLang="zh-CN" b="1">
                <a:latin typeface="Times New Roman" panose="02020603050405020304" charset="0"/>
                <a:ea typeface="楷体" panose="02010609060101010101" pitchFamily="49" charset="-122"/>
                <a:cs typeface="Times New Roman" panose="02020603050405020304" charset="0"/>
              </a:rPr>
              <a:t> 2-D drawing creation task;</a:t>
            </a:r>
            <a:endParaRPr lang="en-US" altLang="zh-CN" b="1">
              <a:latin typeface="Times New Roman" panose="02020603050405020304" charset="0"/>
              <a:ea typeface="楷体" panose="02010609060101010101" pitchFamily="49" charset="-122"/>
              <a:cs typeface="Times New Roman" panose="02020603050405020304" charset="0"/>
            </a:endParaRPr>
          </a:p>
          <a:p>
            <a:pPr lvl="4">
              <a:buFont typeface="Wingdings" panose="05000000000000000000" pitchFamily="2" charset="2"/>
              <a:buNone/>
            </a:pPr>
            <a:r>
              <a:rPr lang="en-US" altLang="zh-CN" b="1">
                <a:latin typeface="Times New Roman" panose="02020603050405020304" charset="0"/>
                <a:ea typeface="楷体" panose="02010609060101010101" pitchFamily="49" charset="-122"/>
                <a:cs typeface="Times New Roman" panose="02020603050405020304" charset="0"/>
              </a:rPr>
              <a:t> graphics display task;</a:t>
            </a:r>
            <a:endParaRPr lang="en-US" altLang="zh-CN" b="1">
              <a:latin typeface="Times New Roman" panose="02020603050405020304" charset="0"/>
              <a:ea typeface="楷体" panose="02010609060101010101" pitchFamily="49" charset="-122"/>
              <a:cs typeface="Times New Roman" panose="02020603050405020304" charset="0"/>
            </a:endParaRPr>
          </a:p>
          <a:p>
            <a:pPr lvl="4">
              <a:buFont typeface="Wingdings" panose="05000000000000000000" pitchFamily="2" charset="2"/>
              <a:buNone/>
            </a:pPr>
            <a:r>
              <a:rPr lang="en-US" altLang="zh-CN" b="1">
                <a:latin typeface="Times New Roman" panose="02020603050405020304" charset="0"/>
                <a:ea typeface="楷体" panose="02010609060101010101" pitchFamily="49" charset="-122"/>
                <a:cs typeface="Times New Roman" panose="02020603050405020304" charset="0"/>
              </a:rPr>
              <a:t> drawing file management task;</a:t>
            </a:r>
            <a:endParaRPr lang="en-US" altLang="zh-CN" b="1">
              <a:latin typeface="Times New Roman" panose="02020603050405020304" charset="0"/>
              <a:ea typeface="楷体" panose="02010609060101010101" pitchFamily="49" charset="-122"/>
              <a:cs typeface="Times New Roman" panose="02020603050405020304" charset="0"/>
            </a:endParaRPr>
          </a:p>
          <a:p>
            <a:pPr lvl="2">
              <a:buFont typeface="Wingdings" panose="05000000000000000000" pitchFamily="2" charset="2"/>
              <a:buNone/>
            </a:pPr>
            <a:r>
              <a:rPr lang="en-US" altLang="zh-CN" sz="2000" b="1">
                <a:latin typeface="Times New Roman" panose="02020603050405020304" charset="0"/>
                <a:ea typeface="楷体" panose="02010609060101010101" pitchFamily="49" charset="-122"/>
                <a:cs typeface="Times New Roman" panose="02020603050405020304" charset="0"/>
              </a:rPr>
              <a:t>          END</a:t>
            </a:r>
            <a:endParaRPr lang="en-US" altLang="zh-CN" sz="2000">
              <a:latin typeface="Times New Roman" panose="02020603050405020304" charset="0"/>
              <a:ea typeface="楷体" panose="02010609060101010101" pitchFamily="49" charset="-122"/>
              <a:cs typeface="Times New Roman" panose="02020603050405020304" charset="0"/>
            </a:endParaRPr>
          </a:p>
          <a:p>
            <a:endParaRPr lang="zh-CN" altLang="en-US" sz="2000">
              <a:latin typeface="Times New Roman" panose="02020603050405020304" charset="0"/>
              <a:ea typeface="楷体" panose="02010609060101010101" pitchFamily="49" charset="-122"/>
              <a:cs typeface="Times New Roman" panose="02020603050405020304" charset="0"/>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idx="4294967295"/>
          </p:nvPr>
        </p:nvSpPr>
        <p:spPr>
          <a:xfrm>
            <a:off x="3114933" y="810013"/>
            <a:ext cx="2885405" cy="543739"/>
          </a:xfrm>
        </p:spPr>
        <p:txBody>
          <a:bodyPr vert="horz" wrap="none" lIns="63500" tIns="25400" rIns="63500" bIns="25400" numCol="1" anchor="ctr" anchorCtr="0" compatLnSpc="1">
            <a:spAutoFit/>
          </a:bodyPr>
          <a:lstStyle/>
          <a:p>
            <a:r>
              <a:rPr lang="en-US" altLang="zh-CN" b="1">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An Example (3)</a:t>
            </a:r>
            <a:endParaRPr lang="en-US" altLang="zh-CN">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16771" name="Rectangle 3"/>
          <p:cNvSpPr>
            <a:spLocks noGrp="1" noChangeArrowheads="1"/>
          </p:cNvSpPr>
          <p:nvPr>
            <p:ph type="body" idx="4294967295"/>
          </p:nvPr>
        </p:nvSpPr>
        <p:spPr>
          <a:xfrm>
            <a:off x="336551" y="1344613"/>
            <a:ext cx="8385175" cy="4570412"/>
          </a:xfrm>
        </p:spPr>
        <p:txBody>
          <a:bodyPr vert="horz" wrap="square" lIns="90487" tIns="44450" rIns="90487" bIns="44450" numCol="1" anchor="t" anchorCtr="0" compatLnSpc="1"/>
          <a:lstStyle/>
          <a:p>
            <a:pPr>
              <a:buFont typeface="Wingdings" panose="05000000000000000000" pitchFamily="2" charset="2"/>
              <a:buNone/>
            </a:pPr>
            <a:r>
              <a:rPr lang="zh-CN" altLang="en-US" sz="2400">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抽象层次</a:t>
            </a:r>
            <a:r>
              <a:rPr lang="en-US" altLang="zh-CN" sz="2400">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III：</a:t>
            </a:r>
            <a:r>
              <a:rPr lang="zh-CN" altLang="en-US" sz="2400">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程序过程表示。以2-</a:t>
            </a:r>
            <a:r>
              <a:rPr lang="en-US" altLang="zh-CN" sz="2400">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D</a:t>
            </a:r>
            <a:r>
              <a:rPr lang="zh-CN" altLang="en-US" sz="2400">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绘图生成任务为例：</a:t>
            </a:r>
            <a:endParaRPr lang="zh-CN" altLang="en-US" sz="2400">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zh-CN" altLang="en-US" sz="1900">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rPr>
              <a:t>                                </a:t>
            </a:r>
            <a:r>
              <a:rPr lang="en-US" altLang="zh-CN" sz="1600">
                <a:latin typeface="Times New Roman" panose="02020603050405020304" charset="0"/>
                <a:ea typeface="楷体" panose="02010609060101010101" pitchFamily="49" charset="-122"/>
                <a:cs typeface="Times New Roman" panose="02020603050405020304" charset="0"/>
              </a:rPr>
              <a:t>PROCEDURE 2-D drawing creation</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REPEAT UNTILE (drawing creation task terminates)</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DO WHILE (digitizer interaction occurs)</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Digitizer interface task;</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DETERMINE drawing request CASE</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Line:  line drawing task;</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Rectangle:  rectangle drawing task;</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Circle:  circle drawing task;</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END；</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DO WHILE (keyboard interaction occurs)</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keyboard interaction task;</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PROCESS analysis/computation CASE</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View:  auxiliary view task;</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Section:  cross sectioning task;</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END；</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END REPETITION；</a:t>
            </a:r>
            <a:endParaRPr lang="en-US" altLang="zh-CN" sz="1600">
              <a:latin typeface="Times New Roman" panose="02020603050405020304" charset="0"/>
              <a:ea typeface="楷体" panose="02010609060101010101" pitchFamily="49" charset="-122"/>
              <a:cs typeface="Times New Roman" panose="02020603050405020304" charset="0"/>
            </a:endParaRPr>
          </a:p>
          <a:p>
            <a:pPr>
              <a:lnSpc>
                <a:spcPct val="90000"/>
              </a:lnSpc>
              <a:spcBef>
                <a:spcPct val="0"/>
              </a:spcBef>
              <a:buFont typeface="Wingdings" panose="05000000000000000000" pitchFamily="2" charset="2"/>
              <a:buNone/>
            </a:pPr>
            <a:r>
              <a:rPr lang="en-US" altLang="zh-CN" sz="1600">
                <a:latin typeface="Times New Roman" panose="02020603050405020304" charset="0"/>
                <a:ea typeface="楷体" panose="02010609060101010101" pitchFamily="49" charset="-122"/>
                <a:cs typeface="Times New Roman" panose="02020603050405020304" charset="0"/>
              </a:rPr>
              <a:t>                                     END PROCEDURE. </a:t>
            </a:r>
            <a:endParaRPr lang="zh-CN" altLang="en-US" sz="1600">
              <a:latin typeface="Times New Roman" panose="02020603050405020304" charset="0"/>
              <a:ea typeface="楷体" panose="02010609060101010101" pitchFamily="49" charset="-122"/>
              <a:cs typeface="Times New Roman" panose="02020603050405020304" charset="0"/>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E3A4BAA-EAB1-4B92-8180-68F47C3C20EE}" type="slidenum">
              <a:rPr lang="en-US" altLang="ja-JP" sz="1200">
                <a:solidFill>
                  <a:schemeClr val="bg1"/>
                </a:solidFill>
              </a:rPr>
            </a:fld>
            <a:endParaRPr lang="en-US" altLang="ja-JP" sz="900">
              <a:solidFill>
                <a:schemeClr val="bg1"/>
              </a:solidFill>
            </a:endParaRPr>
          </a:p>
        </p:txBody>
      </p:sp>
      <p:sp>
        <p:nvSpPr>
          <p:cNvPr id="450599" name="Text Box 39"/>
          <p:cNvSpPr txBox="1">
            <a:spLocks noChangeArrowheads="1"/>
          </p:cNvSpPr>
          <p:nvPr/>
        </p:nvSpPr>
        <p:spPr bwMode="auto">
          <a:xfrm>
            <a:off x="899592" y="1301089"/>
            <a:ext cx="7560840" cy="4278094"/>
          </a:xfrm>
          <a:prstGeom prst="rect">
            <a:avLst/>
          </a:prstGeom>
          <a:noFill/>
          <a:ln w="12700">
            <a:noFill/>
            <a:miter lim="800000"/>
          </a:ln>
          <a:effectLst/>
        </p:spPr>
        <p:txBody>
          <a:bodyPr wrap="square">
            <a:spAutoFit/>
          </a:bodyPr>
          <a:lstStyle/>
          <a:p>
            <a:pPr>
              <a:buClr>
                <a:srgbClr val="0070C0"/>
              </a:buClr>
              <a:buFont typeface="Wingdings" panose="05000000000000000000" pitchFamily="2" charset="2"/>
              <a:buChar char="n"/>
              <a:defRPr/>
            </a:pPr>
            <a:r>
              <a:rPr lang="zh-CN" altLang="en-US" dirty="0">
                <a:latin typeface="Helvetica" charset="0"/>
              </a:rPr>
              <a:t>“</a:t>
            </a:r>
            <a:r>
              <a:rPr lang="en-US" altLang="zh-CN" dirty="0">
                <a:latin typeface="Helvetica" charset="0"/>
              </a:rPr>
              <a:t>The overall structure of the software and the ways in which that structure provides conceptual integrity for a system</a:t>
            </a:r>
            <a:r>
              <a:rPr lang="en-US" altLang="zh-CN" dirty="0" smtClean="0">
                <a:latin typeface="Helvetica" charset="0"/>
              </a:rPr>
              <a:t>.”</a:t>
            </a:r>
            <a:endParaRPr lang="en-US" altLang="zh-CN" dirty="0" smtClean="0">
              <a:latin typeface="Helvetica" charset="0"/>
            </a:endParaRPr>
          </a:p>
          <a:p>
            <a:pPr>
              <a:buClr>
                <a:srgbClr val="0070C0"/>
              </a:buClr>
              <a:buFont typeface="Wingdings" panose="05000000000000000000" pitchFamily="2" charset="2"/>
              <a:buChar char="n"/>
              <a:defRPr/>
            </a:pPr>
            <a:endParaRPr lang="en-US" altLang="zh-CN" sz="2000" dirty="0" smtClean="0">
              <a:latin typeface="Times New Roman" panose="02020603050405020304" charset="0"/>
              <a:cs typeface="Times New Roman" panose="02020603050405020304" charset="0"/>
            </a:endParaRPr>
          </a:p>
          <a:p>
            <a:pPr>
              <a:buClr>
                <a:srgbClr val="0070C0"/>
              </a:buClr>
              <a:buFont typeface="Wingdings" panose="05000000000000000000" pitchFamily="2" charset="2"/>
              <a:buChar char="n"/>
              <a:defRPr/>
            </a:pPr>
            <a:r>
              <a:rPr lang="en-US" altLang="ja-JP" sz="2000" dirty="0" smtClean="0">
                <a:latin typeface="Times New Roman" panose="02020603050405020304" charset="0"/>
                <a:cs typeface="Times New Roman" panose="02020603050405020304" charset="0"/>
              </a:rPr>
              <a:t>Structural </a:t>
            </a:r>
            <a:r>
              <a:rPr lang="en-US" altLang="ja-JP" sz="2000" dirty="0">
                <a:latin typeface="Times New Roman" panose="02020603050405020304" charset="0"/>
                <a:cs typeface="Times New Roman" panose="02020603050405020304" charset="0"/>
              </a:rPr>
              <a:t>properties.  </a:t>
            </a:r>
            <a:endParaRPr lang="en-US" altLang="zh-CN" sz="2000" dirty="0">
              <a:latin typeface="Times New Roman" panose="02020603050405020304" charset="0"/>
              <a:cs typeface="Times New Roman" panose="02020603050405020304" charset="0"/>
            </a:endParaRPr>
          </a:p>
          <a:p>
            <a:pPr>
              <a:buClr>
                <a:schemeClr val="folHlink"/>
              </a:buClr>
              <a:buFont typeface="Wingdings" panose="05000000000000000000" pitchFamily="2" charset="2"/>
              <a:buNone/>
              <a:defRPr/>
            </a:pPr>
            <a:r>
              <a:rPr lang="en-US" altLang="zh-CN" sz="2000" dirty="0">
                <a:latin typeface="Times New Roman" panose="02020603050405020304" charset="0"/>
                <a:cs typeface="Times New Roman" panose="02020603050405020304" charset="0"/>
              </a:rPr>
              <a:t>    </a:t>
            </a:r>
            <a:r>
              <a:rPr lang="en-US" altLang="ja-JP" sz="2000" dirty="0">
                <a:latin typeface="Times New Roman" panose="02020603050405020304" charset="0"/>
                <a:cs typeface="Times New Roman" panose="02020603050405020304" charset="0"/>
              </a:rPr>
              <a:t>This aspect of the architectural design representation defines the components of a system (e.g., modules, objects, filters) and the manner in which those components are packaged and interact with one another. For example, objects are packaged to encapsulate both data and the processing that manipulates the data and interact via the invocation of methods </a:t>
            </a:r>
            <a:endParaRPr lang="en-US" altLang="ja-JP" sz="2000" dirty="0" smtClean="0">
              <a:latin typeface="Times New Roman" panose="02020603050405020304" charset="0"/>
              <a:cs typeface="Times New Roman" panose="02020603050405020304" charset="0"/>
            </a:endParaRPr>
          </a:p>
          <a:p>
            <a:pPr>
              <a:buClr>
                <a:schemeClr val="folHlink"/>
              </a:buClr>
              <a:buFont typeface="Wingdings" panose="05000000000000000000" pitchFamily="2" charset="2"/>
              <a:buNone/>
              <a:defRPr/>
            </a:pPr>
            <a:endParaRPr lang="en-US" altLang="ja-JP" sz="2000" dirty="0">
              <a:latin typeface="Times New Roman" panose="02020603050405020304" charset="0"/>
              <a:cs typeface="Times New Roman" panose="02020603050405020304" charset="0"/>
            </a:endParaRPr>
          </a:p>
          <a:p>
            <a:pPr>
              <a:buClr>
                <a:srgbClr val="0070C0"/>
              </a:buClr>
              <a:buFont typeface="Wingdings" panose="05000000000000000000" pitchFamily="2" charset="2"/>
              <a:buChar char="n"/>
              <a:defRPr/>
            </a:pPr>
            <a:endParaRPr lang="en-US" altLang="ja-JP" sz="20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rPr>
              <a:t>Architecture</a:t>
            </a:r>
            <a:endParaRPr lang="en-US" altLang="ja-JP" dirty="0">
              <a:solidFill>
                <a:schemeClr val="tx1"/>
              </a:solidFill>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7E3A4BAA-EAB1-4B92-8180-68F47C3C20EE}" type="slidenum">
              <a:rPr lang="en-US" altLang="ja-JP" sz="1200">
                <a:solidFill>
                  <a:schemeClr val="bg1"/>
                </a:solidFill>
              </a:rPr>
            </a:fld>
            <a:endParaRPr lang="en-US" altLang="ja-JP" sz="900">
              <a:solidFill>
                <a:schemeClr val="bg1"/>
              </a:solidFill>
            </a:endParaRPr>
          </a:p>
        </p:txBody>
      </p:sp>
      <p:sp>
        <p:nvSpPr>
          <p:cNvPr id="450599" name="Text Box 39"/>
          <p:cNvSpPr txBox="1">
            <a:spLocks noChangeArrowheads="1"/>
          </p:cNvSpPr>
          <p:nvPr/>
        </p:nvSpPr>
        <p:spPr bwMode="auto">
          <a:xfrm>
            <a:off x="935160" y="1628800"/>
            <a:ext cx="7711008" cy="3170099"/>
          </a:xfrm>
          <a:prstGeom prst="rect">
            <a:avLst/>
          </a:prstGeom>
          <a:noFill/>
          <a:ln w="12700">
            <a:noFill/>
            <a:miter lim="800000"/>
          </a:ln>
          <a:effectLst/>
        </p:spPr>
        <p:txBody>
          <a:bodyPr wrap="square">
            <a:spAutoFit/>
          </a:bodyPr>
          <a:lstStyle/>
          <a:p>
            <a:pPr>
              <a:buClr>
                <a:srgbClr val="0070C0"/>
              </a:buClr>
              <a:buFont typeface="Wingdings" panose="05000000000000000000" pitchFamily="2" charset="2"/>
              <a:buChar char="n"/>
              <a:defRPr/>
            </a:pPr>
            <a:r>
              <a:rPr lang="en-US" altLang="ja-JP" sz="2000" dirty="0">
                <a:latin typeface="Times New Roman" panose="02020603050405020304" charset="0"/>
                <a:cs typeface="Times New Roman" panose="02020603050405020304" charset="0"/>
              </a:rPr>
              <a:t>Extra-functional properties.  </a:t>
            </a:r>
            <a:endParaRPr lang="en-US" altLang="zh-CN" sz="2000" dirty="0">
              <a:latin typeface="Times New Roman" panose="02020603050405020304" charset="0"/>
              <a:cs typeface="Times New Roman" panose="02020603050405020304" charset="0"/>
            </a:endParaRPr>
          </a:p>
          <a:p>
            <a:pPr>
              <a:buClr>
                <a:schemeClr val="folHlink"/>
              </a:buClr>
              <a:buFont typeface="Wingdings" panose="05000000000000000000" pitchFamily="2" charset="2"/>
              <a:buNone/>
              <a:defRPr/>
            </a:pPr>
            <a:r>
              <a:rPr lang="en-US" altLang="zh-CN" sz="2000" dirty="0">
                <a:latin typeface="Times New Roman" panose="02020603050405020304" charset="0"/>
                <a:cs typeface="Times New Roman" panose="02020603050405020304" charset="0"/>
              </a:rPr>
              <a:t>   </a:t>
            </a:r>
            <a:r>
              <a:rPr lang="en-US" altLang="ja-JP" sz="2000" dirty="0">
                <a:latin typeface="Times New Roman" panose="02020603050405020304" charset="0"/>
                <a:cs typeface="Times New Roman" panose="02020603050405020304" charset="0"/>
              </a:rPr>
              <a:t>The architectural design description should address how the design architecture achieves requirements for performance, capacity, reliability, security, adaptability, and other system characteristics.</a:t>
            </a:r>
            <a:endParaRPr lang="en-US" altLang="ja-JP" sz="2000" dirty="0">
              <a:latin typeface="Times New Roman" panose="02020603050405020304" charset="0"/>
              <a:cs typeface="Times New Roman" panose="02020603050405020304" charset="0"/>
            </a:endParaRPr>
          </a:p>
          <a:p>
            <a:pPr>
              <a:buClr>
                <a:srgbClr val="0070C0"/>
              </a:buClr>
              <a:buFont typeface="Wingdings" panose="05000000000000000000" pitchFamily="2" charset="2"/>
              <a:buChar char="n"/>
              <a:defRPr/>
            </a:pPr>
            <a:endParaRPr lang="en-US" altLang="ja-JP" sz="2000" dirty="0" smtClean="0">
              <a:latin typeface="Times New Roman" panose="02020603050405020304" charset="0"/>
              <a:cs typeface="Times New Roman" panose="02020603050405020304" charset="0"/>
            </a:endParaRPr>
          </a:p>
          <a:p>
            <a:pPr>
              <a:buClr>
                <a:srgbClr val="0070C0"/>
              </a:buClr>
              <a:buFont typeface="Wingdings" panose="05000000000000000000" pitchFamily="2" charset="2"/>
              <a:buChar char="n"/>
              <a:defRPr/>
            </a:pPr>
            <a:r>
              <a:rPr lang="en-US" altLang="ja-JP" sz="2000" dirty="0" smtClean="0">
                <a:latin typeface="Times New Roman" panose="02020603050405020304" charset="0"/>
                <a:cs typeface="Times New Roman" panose="02020603050405020304" charset="0"/>
              </a:rPr>
              <a:t>Families </a:t>
            </a:r>
            <a:r>
              <a:rPr lang="en-US" altLang="ja-JP" sz="2000" dirty="0">
                <a:latin typeface="Times New Roman" panose="02020603050405020304" charset="0"/>
                <a:cs typeface="Times New Roman" panose="02020603050405020304" charset="0"/>
              </a:rPr>
              <a:t>of related systems.  </a:t>
            </a:r>
            <a:endParaRPr lang="en-US" altLang="zh-CN" sz="2000" dirty="0">
              <a:latin typeface="Times New Roman" panose="02020603050405020304" charset="0"/>
              <a:cs typeface="Times New Roman" panose="02020603050405020304" charset="0"/>
            </a:endParaRPr>
          </a:p>
          <a:p>
            <a:pPr>
              <a:buClr>
                <a:schemeClr val="folHlink"/>
              </a:buClr>
              <a:buFont typeface="Wingdings" panose="05000000000000000000" pitchFamily="2" charset="2"/>
              <a:buNone/>
              <a:defRPr/>
            </a:pPr>
            <a:r>
              <a:rPr lang="en-US" altLang="zh-CN" sz="2000" dirty="0">
                <a:latin typeface="Times New Roman" panose="02020603050405020304" charset="0"/>
                <a:cs typeface="Times New Roman" panose="02020603050405020304" charset="0"/>
              </a:rPr>
              <a:t>   </a:t>
            </a:r>
            <a:r>
              <a:rPr lang="en-US" altLang="ja-JP" sz="2000" dirty="0">
                <a:latin typeface="Times New Roman" panose="02020603050405020304" charset="0"/>
                <a:cs typeface="Times New Roman" panose="02020603050405020304" charset="0"/>
              </a:rPr>
              <a:t>The architectural design should draw upon repeatable patterns that are commonly encountered in the design of families of similar systems. In essence, the design should have the ability to reuse architectural building blocks. </a:t>
            </a:r>
            <a:endParaRPr lang="en-US" altLang="ja-JP" sz="20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rPr>
              <a:t>Architecture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The Classify of Software Components</a:t>
            </a:r>
            <a:endParaRPr lang="en-US" altLang="ja-JP" dirty="0"/>
          </a:p>
        </p:txBody>
      </p:sp>
      <p:graphicFrame>
        <p:nvGraphicFramePr>
          <p:cNvPr id="2" name="表格 1"/>
          <p:cNvGraphicFramePr>
            <a:graphicFrameLocks noGrp="1"/>
          </p:cNvGraphicFramePr>
          <p:nvPr/>
        </p:nvGraphicFramePr>
        <p:xfrm>
          <a:off x="1066800" y="1613023"/>
          <a:ext cx="7543800" cy="4317754"/>
        </p:xfrm>
        <a:graphic>
          <a:graphicData uri="http://schemas.openxmlformats.org/drawingml/2006/table">
            <a:tbl>
              <a:tblPr>
                <a:tableStyleId>{5C22544A-7EE6-4342-B048-85BDC9FD1C3A}</a:tableStyleId>
              </a:tblPr>
              <a:tblGrid>
                <a:gridCol w="674649"/>
                <a:gridCol w="6869151"/>
              </a:tblGrid>
              <a:tr h="616822">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en-US" sz="2000" kern="100" dirty="0">
                          <a:effectLst/>
                        </a:rPr>
                        <a:t>  </a:t>
                      </a:r>
                      <a:r>
                        <a:rPr lang="zh-CN" sz="2000" kern="100" dirty="0">
                          <a:effectLst/>
                        </a:rPr>
                        <a:t>构 件</a:t>
                      </a:r>
                      <a:endParaRPr lang="zh-CN" sz="1000" kern="100" dirty="0">
                        <a:effectLst/>
                        <a:latin typeface="Times New Roman" panose="02020603050405020304" charset="0"/>
                        <a:ea typeface="宋体" panose="02010600030101010101" pitchFamily="2" charset="-122"/>
                      </a:endParaRPr>
                    </a:p>
                  </a:txBody>
                  <a:tcPr marL="63084" marR="63084" marT="0" marB="0"/>
                </a:tc>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en-US" sz="2000" kern="100" dirty="0">
                          <a:effectLst/>
                        </a:rPr>
                        <a:t>                      </a:t>
                      </a:r>
                      <a:r>
                        <a:rPr lang="zh-CN" sz="2000" kern="100" dirty="0">
                          <a:effectLst/>
                        </a:rPr>
                        <a:t>特 点 和 示 例</a:t>
                      </a:r>
                      <a:endParaRPr lang="zh-CN" sz="1000" kern="100" dirty="0">
                        <a:effectLst/>
                        <a:latin typeface="Times New Roman" panose="02020603050405020304" charset="0"/>
                        <a:ea typeface="宋体" panose="02010600030101010101" pitchFamily="2" charset="-122"/>
                      </a:endParaRPr>
                    </a:p>
                  </a:txBody>
                  <a:tcPr marL="63084" marR="63084" marT="0" marB="0"/>
                </a:tc>
              </a:tr>
              <a:tr h="925233">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a:effectLst/>
                        </a:rPr>
                        <a:t>纯计算构件</a:t>
                      </a:r>
                      <a:endParaRPr lang="zh-CN" sz="1000" kern="100">
                        <a:effectLst/>
                        <a:latin typeface="Times New Roman" panose="02020603050405020304" charset="0"/>
                        <a:ea typeface="宋体" panose="02010600030101010101" pitchFamily="2" charset="-122"/>
                      </a:endParaRPr>
                    </a:p>
                  </a:txBody>
                  <a:tcPr marL="63084" marR="63084" marT="0" marB="0"/>
                </a:tc>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dirty="0">
                          <a:effectLst/>
                        </a:rPr>
                        <a:t>具有简单的输入∕输出关系，没有运行状态的变化。例如，数值计算、过滤器（</a:t>
                      </a:r>
                      <a:r>
                        <a:rPr lang="en-US" sz="2000" kern="100" dirty="0">
                          <a:effectLst/>
                        </a:rPr>
                        <a:t>Filters</a:t>
                      </a:r>
                      <a:r>
                        <a:rPr lang="zh-CN" sz="2000" kern="100" dirty="0">
                          <a:effectLst/>
                        </a:rPr>
                        <a:t>）、转换器（</a:t>
                      </a:r>
                      <a:r>
                        <a:rPr lang="en-US" sz="2000" kern="100" dirty="0">
                          <a:effectLst/>
                        </a:rPr>
                        <a:t>Transformers</a:t>
                      </a:r>
                      <a:r>
                        <a:rPr lang="zh-CN" sz="2000" kern="100" dirty="0">
                          <a:effectLst/>
                        </a:rPr>
                        <a:t>）等。</a:t>
                      </a:r>
                      <a:endParaRPr lang="zh-CN" sz="1000" kern="100" dirty="0">
                        <a:effectLst/>
                        <a:latin typeface="Times New Roman" panose="02020603050405020304" charset="0"/>
                        <a:ea typeface="宋体" panose="02010600030101010101" pitchFamily="2" charset="-122"/>
                      </a:endParaRPr>
                    </a:p>
                  </a:txBody>
                  <a:tcPr marL="63084" marR="63084" marT="0" marB="0"/>
                </a:tc>
              </a:tr>
              <a:tr h="616822">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a:effectLst/>
                        </a:rPr>
                        <a:t>存储构件</a:t>
                      </a:r>
                      <a:endParaRPr lang="zh-CN" sz="1000" kern="100">
                        <a:effectLst/>
                        <a:latin typeface="Times New Roman" panose="02020603050405020304" charset="0"/>
                        <a:ea typeface="宋体" panose="02010600030101010101" pitchFamily="2" charset="-122"/>
                      </a:endParaRPr>
                    </a:p>
                  </a:txBody>
                  <a:tcPr marL="63084" marR="63084" marT="0" marB="0"/>
                </a:tc>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dirty="0">
                          <a:effectLst/>
                        </a:rPr>
                        <a:t>存放共享的、永久性的、结构化的数据。例如，数据库、文件、符号表、超文本等。</a:t>
                      </a:r>
                      <a:endParaRPr lang="zh-CN" sz="1000" kern="100" dirty="0">
                        <a:effectLst/>
                        <a:latin typeface="Times New Roman" panose="02020603050405020304" charset="0"/>
                        <a:ea typeface="宋体" panose="02010600030101010101" pitchFamily="2" charset="-122"/>
                      </a:endParaRPr>
                    </a:p>
                  </a:txBody>
                  <a:tcPr marL="63084" marR="63084" marT="0" marB="0"/>
                </a:tc>
              </a:tr>
              <a:tr h="925233">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a:effectLst/>
                        </a:rPr>
                        <a:t>管理构件</a:t>
                      </a:r>
                      <a:endParaRPr lang="zh-CN" sz="1000" kern="100">
                        <a:effectLst/>
                        <a:latin typeface="Times New Roman" panose="02020603050405020304" charset="0"/>
                        <a:ea typeface="宋体" panose="02010600030101010101" pitchFamily="2" charset="-122"/>
                      </a:endParaRPr>
                    </a:p>
                  </a:txBody>
                  <a:tcPr marL="63084" marR="63084" marT="0" marB="0"/>
                </a:tc>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dirty="0">
                          <a:effectLst/>
                        </a:rPr>
                        <a:t>执行的操作与运行状态紧密耦合。例如，抽象数据类型（</a:t>
                      </a:r>
                      <a:r>
                        <a:rPr lang="en-US" sz="2000" kern="100" dirty="0">
                          <a:effectLst/>
                        </a:rPr>
                        <a:t>ADT</a:t>
                      </a:r>
                      <a:r>
                        <a:rPr lang="zh-CN" sz="2000" kern="100" dirty="0">
                          <a:effectLst/>
                        </a:rPr>
                        <a:t>）、面向对象系统中的对象、许多服务器（</a:t>
                      </a:r>
                      <a:r>
                        <a:rPr lang="en-US" sz="2000" kern="100" dirty="0">
                          <a:effectLst/>
                        </a:rPr>
                        <a:t>Servers</a:t>
                      </a:r>
                      <a:r>
                        <a:rPr lang="zh-CN" sz="2000" kern="100" dirty="0">
                          <a:effectLst/>
                        </a:rPr>
                        <a:t>）等。</a:t>
                      </a:r>
                      <a:endParaRPr lang="zh-CN" sz="1000" kern="100" dirty="0">
                        <a:effectLst/>
                        <a:latin typeface="Times New Roman" panose="02020603050405020304" charset="0"/>
                        <a:ea typeface="宋体" panose="02010600030101010101" pitchFamily="2" charset="-122"/>
                      </a:endParaRPr>
                    </a:p>
                  </a:txBody>
                  <a:tcPr marL="63084" marR="63084" marT="0" marB="0"/>
                </a:tc>
              </a:tr>
              <a:tr h="616822">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a:effectLst/>
                        </a:rPr>
                        <a:t>控制构件</a:t>
                      </a:r>
                      <a:endParaRPr lang="zh-CN" sz="1000" kern="100">
                        <a:effectLst/>
                        <a:latin typeface="Times New Roman" panose="02020603050405020304" charset="0"/>
                        <a:ea typeface="宋体" panose="02010600030101010101" pitchFamily="2" charset="-122"/>
                      </a:endParaRPr>
                    </a:p>
                  </a:txBody>
                  <a:tcPr marL="63084" marR="63084" marT="0" marB="0"/>
                </a:tc>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dirty="0">
                          <a:effectLst/>
                        </a:rPr>
                        <a:t>管理其它构件运行的时间、时机及次序。例如，调度器、同步器等。</a:t>
                      </a:r>
                      <a:endParaRPr lang="zh-CN" sz="1000" kern="100" dirty="0">
                        <a:effectLst/>
                        <a:latin typeface="Times New Roman" panose="02020603050405020304" charset="0"/>
                        <a:ea typeface="宋体" panose="02010600030101010101" pitchFamily="2" charset="-122"/>
                      </a:endParaRPr>
                    </a:p>
                  </a:txBody>
                  <a:tcPr marL="63084" marR="63084" marT="0" marB="0"/>
                </a:tc>
              </a:tr>
              <a:tr h="616822">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a:effectLst/>
                        </a:rPr>
                        <a:t>链接构件</a:t>
                      </a:r>
                      <a:endParaRPr lang="zh-CN" sz="1000" kern="100">
                        <a:effectLst/>
                        <a:latin typeface="Times New Roman" panose="02020603050405020304" charset="0"/>
                        <a:ea typeface="宋体" panose="02010600030101010101" pitchFamily="2" charset="-122"/>
                      </a:endParaRPr>
                    </a:p>
                  </a:txBody>
                  <a:tcPr marL="63084" marR="63084" marT="0" marB="0"/>
                </a:tc>
                <a:tc>
                  <a:txBody>
                    <a:bodyPr/>
                    <a:lstStyle/>
                    <a:p>
                      <a:pPr algn="just" fontAlgn="ctr">
                        <a:spcAft>
                          <a:spcPts val="0"/>
                        </a:spcAft>
                        <a:tabLst>
                          <a:tab pos="609600" algn="l"/>
                          <a:tab pos="1219200" algn="l"/>
                          <a:tab pos="1828800" algn="l"/>
                          <a:tab pos="2438400" algn="l"/>
                          <a:tab pos="3048000" algn="l"/>
                          <a:tab pos="3657600" algn="l"/>
                          <a:tab pos="4267200" algn="l"/>
                          <a:tab pos="4876800" algn="l"/>
                        </a:tabLst>
                      </a:pPr>
                      <a:r>
                        <a:rPr lang="zh-CN" sz="2000" kern="100" dirty="0">
                          <a:effectLst/>
                        </a:rPr>
                        <a:t>在实体之间传递信息。例如，通信机制、用户界面等。</a:t>
                      </a:r>
                      <a:endParaRPr lang="zh-CN" sz="1000" kern="100" dirty="0">
                        <a:effectLst/>
                        <a:latin typeface="Times New Roman" panose="02020603050405020304" charset="0"/>
                        <a:ea typeface="宋体" panose="02010600030101010101" pitchFamily="2" charset="-122"/>
                      </a:endParaRPr>
                    </a:p>
                  </a:txBody>
                  <a:tcPr marL="63084" marR="63084" marT="0" marB="0"/>
                </a:tc>
              </a:tr>
            </a:tbl>
          </a:graphicData>
        </a:graphic>
      </p:graphicFrame>
      <p:sp>
        <p:nvSpPr>
          <p:cNvPr id="3" name="Rectangle 14"/>
          <p:cNvSpPr>
            <a:spLocks noChangeArrowheads="1"/>
          </p:cNvSpPr>
          <p:nvPr/>
        </p:nvSpPr>
        <p:spPr bwMode="auto">
          <a:xfrm>
            <a:off x="1066800" y="16414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200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The Connection of Software Components</a:t>
            </a:r>
            <a:endParaRPr lang="en-US" altLang="ja-JP" dirty="0"/>
          </a:p>
        </p:txBody>
      </p:sp>
      <p:graphicFrame>
        <p:nvGraphicFramePr>
          <p:cNvPr id="2" name="表格 1"/>
          <p:cNvGraphicFramePr>
            <a:graphicFrameLocks noGrp="1"/>
          </p:cNvGraphicFramePr>
          <p:nvPr/>
        </p:nvGraphicFramePr>
        <p:xfrm>
          <a:off x="1187624" y="1340768"/>
          <a:ext cx="6768752" cy="4455469"/>
        </p:xfrm>
        <a:graphic>
          <a:graphicData uri="http://schemas.openxmlformats.org/drawingml/2006/table">
            <a:tbl>
              <a:tblPr>
                <a:tableStyleId>{5C22544A-7EE6-4342-B048-85BDC9FD1C3A}</a:tableStyleId>
              </a:tblPr>
              <a:tblGrid>
                <a:gridCol w="954568"/>
                <a:gridCol w="5814184"/>
              </a:tblGrid>
              <a:tr h="373133">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en-US" sz="1600" kern="100" dirty="0">
                          <a:effectLst/>
                        </a:rPr>
                        <a:t>  </a:t>
                      </a:r>
                      <a:r>
                        <a:rPr lang="zh-CN" sz="1600" kern="100" dirty="0">
                          <a:effectLst/>
                        </a:rPr>
                        <a:t>连 接</a:t>
                      </a:r>
                      <a:endParaRPr lang="zh-CN" sz="1600" kern="100" dirty="0">
                        <a:effectLst/>
                        <a:latin typeface="Times New Roman" panose="02020603050405020304" charset="0"/>
                        <a:ea typeface="宋体" panose="02010600030101010101" pitchFamily="2" charset="-122"/>
                      </a:endParaRPr>
                    </a:p>
                  </a:txBody>
                  <a:tcPr marL="68580" marR="68580" marT="0" marB="0"/>
                </a:tc>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en-US" sz="1600" kern="100">
                          <a:effectLst/>
                        </a:rPr>
                        <a:t>                      </a:t>
                      </a:r>
                      <a:r>
                        <a:rPr lang="zh-CN" sz="1600" kern="100">
                          <a:effectLst/>
                        </a:rPr>
                        <a:t>特 点 与 示 例</a:t>
                      </a:r>
                      <a:endParaRPr lang="zh-CN" sz="1600" kern="100">
                        <a:effectLst/>
                        <a:latin typeface="Times New Roman" panose="02020603050405020304" charset="0"/>
                        <a:ea typeface="宋体" panose="02010600030101010101" pitchFamily="2" charset="-122"/>
                      </a:endParaRPr>
                    </a:p>
                  </a:txBody>
                  <a:tcPr marL="68580" marR="68580" marT="0" marB="0"/>
                </a:tc>
              </a:tr>
              <a:tr h="746264">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dirty="0">
                          <a:effectLst/>
                        </a:rPr>
                        <a:t>过程调用</a:t>
                      </a:r>
                      <a:endParaRPr lang="zh-CN" sz="1600" kern="100" dirty="0">
                        <a:effectLst/>
                        <a:latin typeface="Times New Roman" panose="02020603050405020304" charset="0"/>
                        <a:ea typeface="宋体" panose="02010600030101010101" pitchFamily="2" charset="-122"/>
                      </a:endParaRPr>
                    </a:p>
                  </a:txBody>
                  <a:tcPr marL="68580" marR="68580" marT="0" marB="0"/>
                </a:tc>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dirty="0">
                          <a:effectLst/>
                        </a:rPr>
                        <a:t>在某一个执行路径中传递执行指针。例如，普通过程调用（同一个命名空间）、远程过程调用（不同的命名空间）。</a:t>
                      </a:r>
                      <a:endParaRPr lang="zh-CN" sz="1600" kern="100" dirty="0">
                        <a:effectLst/>
                        <a:latin typeface="Times New Roman" panose="02020603050405020304" charset="0"/>
                        <a:ea typeface="宋体" panose="02010600030101010101" pitchFamily="2" charset="-122"/>
                      </a:endParaRPr>
                    </a:p>
                  </a:txBody>
                  <a:tcPr marL="68580" marR="68580" marT="0" marB="0"/>
                </a:tc>
              </a:tr>
              <a:tr h="746264">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a:effectLst/>
                        </a:rPr>
                        <a:t>数据流</a:t>
                      </a:r>
                      <a:endParaRPr lang="zh-CN" sz="1600" kern="100">
                        <a:effectLst/>
                        <a:latin typeface="Times New Roman" panose="02020603050405020304" charset="0"/>
                        <a:ea typeface="宋体" panose="02010600030101010101" pitchFamily="2" charset="-122"/>
                      </a:endParaRPr>
                    </a:p>
                  </a:txBody>
                  <a:tcPr marL="68580" marR="68580" marT="0" marB="0"/>
                </a:tc>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dirty="0">
                          <a:effectLst/>
                        </a:rPr>
                        <a:t>相互独立的处理通过数据流进行交互，在得到数据的同时被赋予控制权限。例如，</a:t>
                      </a:r>
                      <a:r>
                        <a:rPr lang="en-US" sz="1600" kern="100" dirty="0">
                          <a:effectLst/>
                        </a:rPr>
                        <a:t>UNIX</a:t>
                      </a:r>
                      <a:r>
                        <a:rPr lang="zh-CN" sz="1600" kern="100" dirty="0">
                          <a:effectLst/>
                        </a:rPr>
                        <a:t>系统中的管道（</a:t>
                      </a:r>
                      <a:r>
                        <a:rPr lang="en-US" sz="1600" kern="100" dirty="0">
                          <a:effectLst/>
                        </a:rPr>
                        <a:t>pipes</a:t>
                      </a:r>
                      <a:r>
                        <a:rPr lang="zh-CN" sz="1600" kern="100" dirty="0">
                          <a:effectLst/>
                        </a:rPr>
                        <a:t>）。</a:t>
                      </a:r>
                      <a:endParaRPr lang="zh-CN" sz="1600" kern="100" dirty="0">
                        <a:effectLst/>
                        <a:latin typeface="Times New Roman" panose="02020603050405020304" charset="0"/>
                        <a:ea typeface="宋体" panose="02010600030101010101" pitchFamily="2" charset="-122"/>
                      </a:endParaRPr>
                    </a:p>
                  </a:txBody>
                  <a:tcPr marL="68580" marR="68580" marT="0" marB="0"/>
                </a:tc>
              </a:tr>
              <a:tr h="746264">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a:effectLst/>
                        </a:rPr>
                        <a:t>间接激活</a:t>
                      </a:r>
                      <a:endParaRPr lang="zh-CN" sz="1600" kern="100">
                        <a:effectLst/>
                        <a:latin typeface="Times New Roman" panose="02020603050405020304" charset="0"/>
                        <a:ea typeface="宋体" panose="02010600030101010101" pitchFamily="2" charset="-122"/>
                      </a:endParaRPr>
                    </a:p>
                  </a:txBody>
                  <a:tcPr marL="68580" marR="68580" marT="0" marB="0"/>
                </a:tc>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dirty="0">
                          <a:effectLst/>
                        </a:rPr>
                        <a:t>处理是因事件的发生而激活的，在处理之间没有直接的交互。例如，事件驱动系统、自动垃圾回收等。</a:t>
                      </a:r>
                      <a:endParaRPr lang="zh-CN" sz="1600" kern="100" dirty="0">
                        <a:effectLst/>
                        <a:latin typeface="Times New Roman" panose="02020603050405020304" charset="0"/>
                        <a:ea typeface="宋体" panose="02010600030101010101" pitchFamily="2" charset="-122"/>
                      </a:endParaRPr>
                    </a:p>
                  </a:txBody>
                  <a:tcPr marL="68580" marR="68580" marT="0" marB="0"/>
                </a:tc>
              </a:tr>
              <a:tr h="746264">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a:effectLst/>
                        </a:rPr>
                        <a:t>消息传递</a:t>
                      </a:r>
                      <a:endParaRPr lang="zh-CN" sz="1600" kern="100">
                        <a:effectLst/>
                        <a:latin typeface="Times New Roman" panose="02020603050405020304" charset="0"/>
                        <a:ea typeface="宋体" panose="02010600030101010101" pitchFamily="2" charset="-122"/>
                      </a:endParaRPr>
                    </a:p>
                  </a:txBody>
                  <a:tcPr marL="68580" marR="68580" marT="0" marB="0"/>
                </a:tc>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dirty="0">
                          <a:effectLst/>
                        </a:rPr>
                        <a:t>相互独立的处理之间有明确的交互，通过显式的离散方式的数据传递。这种传递可以是同步的，也可以是异步的。例如，</a:t>
                      </a:r>
                      <a:r>
                        <a:rPr lang="en-US" sz="1600" kern="100" dirty="0">
                          <a:effectLst/>
                        </a:rPr>
                        <a:t>TCP</a:t>
                      </a:r>
                      <a:r>
                        <a:rPr lang="zh-CN" sz="1600" kern="100" dirty="0">
                          <a:effectLst/>
                        </a:rPr>
                        <a:t>∕</a:t>
                      </a:r>
                      <a:r>
                        <a:rPr lang="en-US" sz="1600" kern="100" dirty="0">
                          <a:effectLst/>
                        </a:rPr>
                        <a:t>IP</a:t>
                      </a:r>
                      <a:r>
                        <a:rPr lang="zh-CN" sz="1600" kern="100" dirty="0">
                          <a:effectLst/>
                        </a:rPr>
                        <a:t>。</a:t>
                      </a:r>
                      <a:endParaRPr lang="zh-CN" sz="1600" kern="100" dirty="0">
                        <a:effectLst/>
                        <a:latin typeface="Times New Roman" panose="02020603050405020304" charset="0"/>
                        <a:ea typeface="宋体" panose="02010600030101010101" pitchFamily="2" charset="-122"/>
                      </a:endParaRPr>
                    </a:p>
                  </a:txBody>
                  <a:tcPr marL="68580" marR="68580" marT="0" marB="0"/>
                </a:tc>
              </a:tr>
              <a:tr h="746264">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dirty="0">
                          <a:effectLst/>
                        </a:rPr>
                        <a:t>共享数据</a:t>
                      </a:r>
                      <a:endParaRPr lang="zh-CN" sz="1600" kern="100" dirty="0">
                        <a:effectLst/>
                        <a:latin typeface="Times New Roman" panose="02020603050405020304" charset="0"/>
                        <a:ea typeface="宋体" panose="02010600030101010101" pitchFamily="2" charset="-122"/>
                      </a:endParaRPr>
                    </a:p>
                  </a:txBody>
                  <a:tcPr marL="68580" marR="68580" marT="0" marB="0"/>
                </a:tc>
                <a:tc>
                  <a:txBody>
                    <a:bodyPr/>
                    <a:lstStyle/>
                    <a:p>
                      <a:pPr algn="just" fontAlgn="ctr">
                        <a:lnSpc>
                          <a:spcPct val="150000"/>
                        </a:lnSpc>
                        <a:spcAft>
                          <a:spcPts val="0"/>
                        </a:spcAft>
                        <a:tabLst>
                          <a:tab pos="609600" algn="l"/>
                          <a:tab pos="1219200" algn="l"/>
                          <a:tab pos="1828800" algn="l"/>
                          <a:tab pos="2438400" algn="l"/>
                          <a:tab pos="3048000" algn="l"/>
                          <a:tab pos="3657600" algn="l"/>
                          <a:tab pos="4267200" algn="l"/>
                          <a:tab pos="4876800" algn="l"/>
                        </a:tabLst>
                      </a:pPr>
                      <a:r>
                        <a:rPr lang="zh-CN" sz="1600" kern="100" dirty="0">
                          <a:effectLst/>
                        </a:rPr>
                        <a:t>构件们通过同一个数据空间进行并发的操作。例如，多用户数据库、数据黑板系统。</a:t>
                      </a:r>
                      <a:endParaRPr lang="zh-CN" sz="1600" kern="100" dirty="0">
                        <a:effectLst/>
                        <a:latin typeface="Times New Roman" panose="02020603050405020304" charset="0"/>
                        <a:ea typeface="宋体" panose="02010600030101010101" pitchFamily="2" charset="-122"/>
                      </a:endParaRPr>
                    </a:p>
                  </a:txBody>
                  <a:tcPr marL="68580" marR="68580" marT="0" marB="0"/>
                </a:tc>
              </a:tr>
            </a:tbl>
          </a:graphicData>
        </a:graphic>
      </p:graphicFrame>
    </p:spTree>
  </p:cSld>
  <p:clrMapOvr>
    <a:masterClrMapping/>
  </p:clrMapOvr>
  <p:transition>
    <p:random/>
    <p:sndAc>
      <p:stSnd>
        <p:snd r:embed="rId1" name="projctor.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type="body" idx="4294967295"/>
          </p:nvPr>
        </p:nvSpPr>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b="0" dirty="0"/>
              <a:t>Horizontal partitioning</a:t>
            </a:r>
            <a:endParaRPr lang="en-US" altLang="zh-CN" b="0" dirty="0"/>
          </a:p>
          <a:p>
            <a:pPr>
              <a:buClr>
                <a:srgbClr val="0070C0"/>
              </a:buClr>
              <a:buFont typeface="Wingdings" panose="05000000000000000000" pitchFamily="2" charset="2"/>
              <a:buChar char="n"/>
            </a:pPr>
            <a:r>
              <a:rPr lang="en-US" altLang="zh-CN" b="0" dirty="0"/>
              <a:t>Vertical partitioning</a:t>
            </a:r>
            <a:endParaRPr lang="en-US" altLang="zh-CN" b="0" dirty="0"/>
          </a:p>
        </p:txBody>
      </p:sp>
      <p:pic>
        <p:nvPicPr>
          <p:cNvPr id="4710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87624" y="2492896"/>
            <a:ext cx="6720439" cy="3343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Structural Partitioning</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3"/>
          <p:cNvGraphicFramePr>
            <a:graphicFrameLocks noGrp="1" noChangeAspect="1"/>
          </p:cNvGraphicFramePr>
          <p:nvPr>
            <p:ph type="body" idx="4294967295"/>
          </p:nvPr>
        </p:nvGraphicFramePr>
        <p:xfrm>
          <a:off x="1073151" y="1295400"/>
          <a:ext cx="7038975" cy="4318000"/>
        </p:xfrm>
        <a:graphic>
          <a:graphicData uri="http://schemas.openxmlformats.org/presentationml/2006/ole">
            <mc:AlternateContent xmlns:mc="http://schemas.openxmlformats.org/markup-compatibility/2006">
              <mc:Choice xmlns:v="urn:schemas-microsoft-com:vml" Requires="v">
                <p:oleObj spid="_x0000_s58431" name="文档" r:id="rId1" imgW="4370705" imgH="2272030" progId="Word.Document.8">
                  <p:embed/>
                </p:oleObj>
              </mc:Choice>
              <mc:Fallback>
                <p:oleObj name="文档" r:id="rId1" imgW="4370705" imgH="2272030" progId="Word.Document.8">
                  <p:embed/>
                  <p:pic>
                    <p:nvPicPr>
                      <p:cNvPr id="0" name="图片 584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1" y="1295400"/>
                        <a:ext cx="7038975" cy="4318000"/>
                      </a:xfrm>
                      <a:prstGeom prst="rect">
                        <a:avLst/>
                      </a:prstGeom>
                    </p:spPr>
                  </p:pic>
                </p:oleObj>
              </mc:Fallback>
            </mc:AlternateContent>
          </a:graphicData>
        </a:graphic>
      </p:graphicFrame>
      <p:sp>
        <p:nvSpPr>
          <p:cNvPr id="4"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Control Hierarchy</a:t>
            </a:r>
            <a:endParaRPr lang="en-US" altLang="ja-JP"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3"/>
          <p:cNvGraphicFramePr>
            <a:graphicFrameLocks noGrp="1" noChangeAspect="1"/>
          </p:cNvGraphicFramePr>
          <p:nvPr>
            <p:ph type="body" idx="4294967295"/>
          </p:nvPr>
        </p:nvGraphicFramePr>
        <p:xfrm>
          <a:off x="1168400" y="1803400"/>
          <a:ext cx="6807200" cy="4027488"/>
        </p:xfrm>
        <a:graphic>
          <a:graphicData uri="http://schemas.openxmlformats.org/presentationml/2006/ole">
            <mc:AlternateContent xmlns:mc="http://schemas.openxmlformats.org/markup-compatibility/2006">
              <mc:Choice xmlns:v="urn:schemas-microsoft-com:vml" Requires="v">
                <p:oleObj spid="_x0000_s59455" name="文档" r:id="rId1" imgW="3185160" imgH="1967230" progId="Word.Document.8">
                  <p:embed/>
                </p:oleObj>
              </mc:Choice>
              <mc:Fallback>
                <p:oleObj name="文档" r:id="rId1" imgW="3185160" imgH="1967230" progId="Word.Document.8">
                  <p:embed/>
                  <p:pic>
                    <p:nvPicPr>
                      <p:cNvPr id="0" name="图片 594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803400"/>
                        <a:ext cx="6807200" cy="4027488"/>
                      </a:xfrm>
                      <a:prstGeom prst="rect">
                        <a:avLst/>
                      </a:prstGeom>
                    </p:spPr>
                  </p:pic>
                </p:oleObj>
              </mc:Fallback>
            </mc:AlternateContent>
          </a:graphicData>
        </a:graphic>
      </p:graphicFrame>
      <p:sp>
        <p:nvSpPr>
          <p:cNvPr id="4"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Software Procedure</a:t>
            </a:r>
            <a:endParaRPr lang="en-US" altLang="ja-JP"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Grp="1" noChangeAspect="1"/>
          </p:cNvGraphicFramePr>
          <p:nvPr>
            <p:ph type="body" idx="4294967295"/>
          </p:nvPr>
        </p:nvGraphicFramePr>
        <p:xfrm>
          <a:off x="1403648" y="1340768"/>
          <a:ext cx="6659997" cy="4592637"/>
        </p:xfrm>
        <a:graphic>
          <a:graphicData uri="http://schemas.openxmlformats.org/presentationml/2006/ole">
            <mc:AlternateContent xmlns:mc="http://schemas.openxmlformats.org/markup-compatibility/2006">
              <mc:Choice xmlns:v="urn:schemas-microsoft-com:vml" Requires="v">
                <p:oleObj spid="_x0000_s54335" name="VISIO" r:id="rId1" imgW="3566160" imgH="2648585" progId="Visio.Drawing.5">
                  <p:embed/>
                </p:oleObj>
              </mc:Choice>
              <mc:Fallback>
                <p:oleObj name="VISIO" r:id="rId1" imgW="3566160" imgH="2648585" progId="Visio.Drawing.5">
                  <p:embed/>
                  <p:pic>
                    <p:nvPicPr>
                      <p:cNvPr id="0" name="图片 543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6659997" cy="4592637"/>
                      </a:xfrm>
                      <a:prstGeom prst="rect">
                        <a:avLst/>
                      </a:prstGeom>
                      <a:solidFill>
                        <a:schemeClr val="tx2"/>
                      </a:solidFill>
                      <a:ln>
                        <a:noFill/>
                      </a:ln>
                      <a:effectLst/>
                    </p:spPr>
                  </p:pic>
                </p:oleObj>
              </mc:Fallback>
            </mc:AlternateContent>
          </a:graphicData>
        </a:graphic>
      </p:graphicFrame>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Inputs/Outputs of Each Phase</a:t>
            </a:r>
            <a:endParaRPr lang="zh-CN" altLang="en-US"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3"/>
          <p:cNvGraphicFramePr>
            <a:graphicFrameLocks noGrp="1" noChangeAspect="1"/>
          </p:cNvGraphicFramePr>
          <p:nvPr>
            <p:ph type="body" idx="4294967295"/>
          </p:nvPr>
        </p:nvGraphicFramePr>
        <p:xfrm>
          <a:off x="930276" y="1706564"/>
          <a:ext cx="7364413" cy="4086225"/>
        </p:xfrm>
        <a:graphic>
          <a:graphicData uri="http://schemas.openxmlformats.org/presentationml/2006/ole">
            <mc:AlternateContent xmlns:mc="http://schemas.openxmlformats.org/markup-compatibility/2006">
              <mc:Choice xmlns:v="urn:schemas-microsoft-com:vml" Requires="v">
                <p:oleObj spid="_x0000_s60480" name="文档" r:id="rId1" imgW="4069080" imgH="2571115" progId="Word.Document.8">
                  <p:embed/>
                </p:oleObj>
              </mc:Choice>
              <mc:Fallback>
                <p:oleObj name="文档" r:id="rId1" imgW="4069080" imgH="2571115" progId="Word.Document.8">
                  <p:embed/>
                  <p:pic>
                    <p:nvPicPr>
                      <p:cNvPr id="0" name="图片 604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6" y="1706564"/>
                        <a:ext cx="7364413" cy="4086225"/>
                      </a:xfrm>
                      <a:prstGeom prst="rect">
                        <a:avLst/>
                      </a:prstGeom>
                    </p:spPr>
                  </p:pic>
                </p:oleObj>
              </mc:Fallback>
            </mc:AlternateContent>
          </a:graphicData>
        </a:graphic>
      </p:graphicFrame>
      <p:sp>
        <p:nvSpPr>
          <p:cNvPr id="8196" name="Text Box 4"/>
          <p:cNvSpPr txBox="1">
            <a:spLocks noChangeArrowheads="1"/>
          </p:cNvSpPr>
          <p:nvPr/>
        </p:nvSpPr>
        <p:spPr bwMode="auto">
          <a:xfrm>
            <a:off x="568326" y="1519238"/>
            <a:ext cx="5559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eaLnBrk="1" hangingPunct="1">
              <a:spcBef>
                <a:spcPct val="50000"/>
              </a:spcBef>
            </a:pPr>
            <a:r>
              <a:rPr lang="en-US" altLang="zh-CN" sz="1800">
                <a:solidFill>
                  <a:schemeClr val="bg1"/>
                </a:solidFill>
                <a:latin typeface="Helvetica" charset="0"/>
              </a:rPr>
              <a:t>Following are the topical data structures:</a:t>
            </a:r>
            <a:endParaRPr lang="en-US" altLang="zh-CN" sz="1800">
              <a:solidFill>
                <a:schemeClr val="bg1"/>
              </a:solidFill>
              <a:latin typeface="Helvetica" charset="0"/>
            </a:endParaRPr>
          </a:p>
        </p:txBody>
      </p:sp>
      <p:sp>
        <p:nvSpPr>
          <p:cNvPr id="5"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Data Structure</a:t>
            </a:r>
            <a:endParaRPr lang="en-US" altLang="ja-JP"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1043608" y="1357928"/>
            <a:ext cx="7818437" cy="4027488"/>
          </a:xfrm>
        </p:spPr>
        <p:txBody>
          <a:bodyPr/>
          <a:lstStyle/>
          <a:p>
            <a:pPr>
              <a:lnSpc>
                <a:spcPct val="80000"/>
              </a:lnSpc>
              <a:buClr>
                <a:srgbClr val="0070C0"/>
              </a:buClr>
              <a:buFont typeface="Wingdings" panose="05000000000000000000" pitchFamily="2" charset="2"/>
              <a:buChar char="n"/>
            </a:pPr>
            <a:r>
              <a:rPr lang="en-US" altLang="zh-CN" sz="1800" dirty="0"/>
              <a:t>A design pattern is a general reusable solution to a commonly occurring problem within a given context in </a:t>
            </a:r>
            <a:r>
              <a:rPr lang="en-US" altLang="zh-CN" sz="1800" dirty="0">
                <a:hlinkClick r:id="rId1" tooltip="Software design"/>
              </a:rPr>
              <a:t>software </a:t>
            </a:r>
            <a:r>
              <a:rPr lang="en-US" altLang="zh-CN" sz="1800" dirty="0" smtClean="0">
                <a:hlinkClick r:id="rId1" tooltip="Software design"/>
              </a:rPr>
              <a:t>design</a:t>
            </a:r>
            <a:endParaRPr lang="en-US" altLang="zh-CN" sz="1800" dirty="0" smtClean="0"/>
          </a:p>
          <a:p>
            <a:pPr>
              <a:lnSpc>
                <a:spcPct val="80000"/>
              </a:lnSpc>
              <a:buClr>
                <a:srgbClr val="0070C0"/>
              </a:buClr>
              <a:buFont typeface="Wingdings" panose="05000000000000000000" pitchFamily="2" charset="2"/>
              <a:buChar char="n"/>
            </a:pPr>
            <a:endParaRPr lang="en-US" altLang="zh-CN" sz="1800" dirty="0"/>
          </a:p>
          <a:p>
            <a:pPr>
              <a:lnSpc>
                <a:spcPct val="80000"/>
              </a:lnSpc>
              <a:buClr>
                <a:srgbClr val="0070C0"/>
              </a:buClr>
              <a:buFont typeface="Wingdings" panose="05000000000000000000" pitchFamily="2" charset="2"/>
              <a:buChar char="n"/>
            </a:pPr>
            <a:r>
              <a:rPr lang="en-US" altLang="zh-CN" sz="1800" dirty="0"/>
              <a:t>There are many types of design patterns:</a:t>
            </a:r>
            <a:endParaRPr lang="en-US" altLang="zh-CN" sz="1800" dirty="0"/>
          </a:p>
          <a:p>
            <a:pPr lvl="1">
              <a:lnSpc>
                <a:spcPct val="80000"/>
              </a:lnSpc>
              <a:buClr>
                <a:srgbClr val="0070C0"/>
              </a:buClr>
              <a:buFont typeface="Wingdings" panose="05000000000000000000" pitchFamily="2" charset="2"/>
              <a:buChar char="n"/>
            </a:pPr>
            <a:r>
              <a:rPr lang="en-US" altLang="zh-CN" sz="1600" dirty="0"/>
              <a:t>Algorithm strategy patterns </a:t>
            </a:r>
            <a:endParaRPr lang="en-US" altLang="zh-CN" sz="1600" dirty="0"/>
          </a:p>
          <a:p>
            <a:pPr lvl="1">
              <a:lnSpc>
                <a:spcPct val="80000"/>
              </a:lnSpc>
              <a:buClr>
                <a:srgbClr val="0070C0"/>
              </a:buClr>
              <a:buFont typeface="Wingdings" panose="05000000000000000000" pitchFamily="2" charset="2"/>
              <a:buChar char="n"/>
            </a:pPr>
            <a:r>
              <a:rPr lang="en-US" altLang="zh-CN" sz="1600" dirty="0"/>
              <a:t>Computational design patterns </a:t>
            </a:r>
            <a:endParaRPr lang="en-US" altLang="zh-CN" sz="1600" dirty="0"/>
          </a:p>
          <a:p>
            <a:pPr lvl="1">
              <a:lnSpc>
                <a:spcPct val="80000"/>
              </a:lnSpc>
              <a:buClr>
                <a:srgbClr val="0070C0"/>
              </a:buClr>
              <a:buFont typeface="Wingdings" panose="05000000000000000000" pitchFamily="2" charset="2"/>
              <a:buChar char="n"/>
            </a:pPr>
            <a:r>
              <a:rPr lang="en-US" altLang="zh-CN" sz="1600" dirty="0"/>
              <a:t>Execution patterns </a:t>
            </a:r>
            <a:endParaRPr lang="en-US" altLang="zh-CN" sz="1600" dirty="0"/>
          </a:p>
          <a:p>
            <a:pPr lvl="1">
              <a:lnSpc>
                <a:spcPct val="80000"/>
              </a:lnSpc>
              <a:buClr>
                <a:srgbClr val="0070C0"/>
              </a:buClr>
              <a:buFont typeface="Wingdings" panose="05000000000000000000" pitchFamily="2" charset="2"/>
              <a:buChar char="n"/>
            </a:pPr>
            <a:r>
              <a:rPr lang="en-US" altLang="zh-CN" sz="1600" dirty="0"/>
              <a:t>Implementation strategy patterns </a:t>
            </a:r>
            <a:endParaRPr lang="en-US" altLang="zh-CN" sz="1600" dirty="0"/>
          </a:p>
          <a:p>
            <a:pPr lvl="1">
              <a:lnSpc>
                <a:spcPct val="80000"/>
              </a:lnSpc>
              <a:buClr>
                <a:srgbClr val="0070C0"/>
              </a:buClr>
              <a:buFont typeface="Wingdings" panose="05000000000000000000" pitchFamily="2" charset="2"/>
              <a:buChar char="n"/>
            </a:pPr>
            <a:r>
              <a:rPr lang="en-US" altLang="zh-CN" sz="1600" dirty="0"/>
              <a:t>Structural design patterns </a:t>
            </a:r>
            <a:endParaRPr lang="en-US" altLang="zh-CN" sz="1600" dirty="0" smtClean="0"/>
          </a:p>
          <a:p>
            <a:pPr lvl="1">
              <a:lnSpc>
                <a:spcPct val="80000"/>
              </a:lnSpc>
              <a:buClr>
                <a:srgbClr val="0070C0"/>
              </a:buClr>
              <a:buFont typeface="Wingdings" panose="05000000000000000000" pitchFamily="2" charset="2"/>
              <a:buChar char="n"/>
            </a:pPr>
            <a:endParaRPr lang="en-US" altLang="zh-CN" sz="1600" dirty="0"/>
          </a:p>
          <a:p>
            <a:pPr>
              <a:lnSpc>
                <a:spcPct val="80000"/>
              </a:lnSpc>
              <a:buClr>
                <a:srgbClr val="0070C0"/>
              </a:buClr>
              <a:buFont typeface="Wingdings" panose="05000000000000000000" pitchFamily="2" charset="2"/>
              <a:buChar char="n"/>
            </a:pPr>
            <a:r>
              <a:rPr lang="en-US" altLang="zh-CN" sz="1900" dirty="0"/>
              <a:t>Domain-specific patterns</a:t>
            </a:r>
            <a:endParaRPr lang="en-US" altLang="zh-CN" sz="1900" dirty="0"/>
          </a:p>
          <a:p>
            <a:pPr lvl="1">
              <a:lnSpc>
                <a:spcPct val="80000"/>
              </a:lnSpc>
              <a:buClr>
                <a:srgbClr val="0070C0"/>
              </a:buClr>
              <a:buFont typeface="Wingdings" panose="05000000000000000000" pitchFamily="2" charset="2"/>
              <a:buChar char="n"/>
            </a:pPr>
            <a:r>
              <a:rPr lang="en-US" altLang="zh-CN" sz="1600" dirty="0"/>
              <a:t>user interface design patterns,</a:t>
            </a:r>
            <a:endParaRPr lang="en-US" altLang="zh-CN" sz="1600" dirty="0"/>
          </a:p>
          <a:p>
            <a:pPr lvl="1">
              <a:lnSpc>
                <a:spcPct val="80000"/>
              </a:lnSpc>
              <a:buClr>
                <a:srgbClr val="0070C0"/>
              </a:buClr>
              <a:buFont typeface="Wingdings" panose="05000000000000000000" pitchFamily="2" charset="2"/>
              <a:buChar char="n"/>
            </a:pPr>
            <a:r>
              <a:rPr lang="en-US" altLang="zh-CN" sz="1600" dirty="0"/>
              <a:t>information visualization,</a:t>
            </a:r>
            <a:endParaRPr lang="en-US" altLang="zh-CN" sz="1600" dirty="0"/>
          </a:p>
          <a:p>
            <a:pPr lvl="1">
              <a:lnSpc>
                <a:spcPct val="80000"/>
              </a:lnSpc>
              <a:buClr>
                <a:srgbClr val="0070C0"/>
              </a:buClr>
              <a:buFont typeface="Wingdings" panose="05000000000000000000" pitchFamily="2" charset="2"/>
              <a:buChar char="n"/>
            </a:pPr>
            <a:r>
              <a:rPr lang="en-US" altLang="zh-CN" sz="1600" dirty="0"/>
              <a:t>secure design,</a:t>
            </a:r>
            <a:endParaRPr lang="en-US" altLang="zh-CN" sz="1600" dirty="0"/>
          </a:p>
          <a:p>
            <a:pPr lvl="1">
              <a:lnSpc>
                <a:spcPct val="80000"/>
              </a:lnSpc>
              <a:buClr>
                <a:srgbClr val="0070C0"/>
              </a:buClr>
              <a:buFont typeface="Wingdings" panose="05000000000000000000" pitchFamily="2" charset="2"/>
              <a:buChar char="n"/>
            </a:pPr>
            <a:r>
              <a:rPr lang="en-US" altLang="zh-CN" sz="1600" dirty="0"/>
              <a:t>secure usability,</a:t>
            </a:r>
            <a:endParaRPr lang="en-US" altLang="zh-CN" sz="1600" dirty="0"/>
          </a:p>
          <a:p>
            <a:pPr lvl="1">
              <a:lnSpc>
                <a:spcPct val="80000"/>
              </a:lnSpc>
              <a:buClr>
                <a:srgbClr val="0070C0"/>
              </a:buClr>
              <a:buFont typeface="Wingdings" panose="05000000000000000000" pitchFamily="2" charset="2"/>
              <a:buChar char="n"/>
            </a:pPr>
            <a:r>
              <a:rPr lang="en-US" altLang="zh-CN" sz="1600" dirty="0"/>
              <a:t>Web design,</a:t>
            </a:r>
            <a:endParaRPr lang="en-US" altLang="zh-CN" sz="1600" dirty="0"/>
          </a:p>
          <a:p>
            <a:pPr lvl="1">
              <a:lnSpc>
                <a:spcPct val="80000"/>
              </a:lnSpc>
              <a:buClr>
                <a:srgbClr val="0070C0"/>
              </a:buClr>
              <a:buFont typeface="Wingdings" panose="05000000000000000000" pitchFamily="2" charset="2"/>
              <a:buChar char="n"/>
            </a:pPr>
            <a:r>
              <a:rPr lang="en-US" altLang="zh-CN" sz="1600" dirty="0"/>
              <a:t>business model design.</a:t>
            </a:r>
            <a:endParaRPr lang="zh-CN" altLang="en-US" sz="1400" dirty="0"/>
          </a:p>
        </p:txBody>
      </p:sp>
      <p:sp>
        <p:nvSpPr>
          <p:cNvPr id="152580" name="Rectangle 4"/>
          <p:cNvSpPr>
            <a:spLocks noChangeArrowheads="1"/>
          </p:cNvSpPr>
          <p:nvPr/>
        </p:nvSpPr>
        <p:spPr bwMode="auto">
          <a:xfrm>
            <a:off x="1" y="358409"/>
            <a:ext cx="184731"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endParaRPr lang="zh-CN" altLang="en-US" sz="2400">
              <a:solidFill>
                <a:schemeClr val="bg2"/>
              </a:solidFill>
              <a:latin typeface="Avant Garde" charset="0"/>
            </a:endParaRPr>
          </a:p>
          <a:p>
            <a:pPr algn="l">
              <a:lnSpc>
                <a:spcPct val="100000"/>
              </a:lnSpc>
            </a:pPr>
            <a:endParaRPr lang="zh-CN" altLang="en-US" sz="2400">
              <a:solidFill>
                <a:schemeClr val="bg2"/>
              </a:solidFill>
              <a:latin typeface="Avant Garde" charset="0"/>
            </a:endParaRPr>
          </a:p>
        </p:txBody>
      </p:sp>
      <p:pic>
        <p:nvPicPr>
          <p:cNvPr id="152582" name="Picture 6" descr="j01579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168" y="5517232"/>
            <a:ext cx="2916238" cy="762000"/>
          </a:xfrm>
          <a:prstGeom prst="rect">
            <a:avLst/>
          </a:prstGeom>
          <a:noFill/>
          <a:extLst>
            <a:ext uri="{909E8E84-426E-40DD-AFC4-6F175D3DCCD1}">
              <a14:hiddenFill xmlns:a14="http://schemas.microsoft.com/office/drawing/2010/main">
                <a:solidFill>
                  <a:srgbClr val="FFFFFF"/>
                </a:solidFill>
              </a14:hiddenFill>
            </a:ext>
          </a:extLst>
        </p:spPr>
      </p:pic>
      <p:pic>
        <p:nvPicPr>
          <p:cNvPr id="152583" name="Picture 7" descr="j01580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5756" y="4956845"/>
            <a:ext cx="2906712" cy="538163"/>
          </a:xfrm>
          <a:prstGeom prst="rect">
            <a:avLst/>
          </a:prstGeom>
          <a:noFill/>
          <a:extLst>
            <a:ext uri="{909E8E84-426E-40DD-AFC4-6F175D3DCCD1}">
              <a14:hiddenFill xmlns:a14="http://schemas.microsoft.com/office/drawing/2010/main">
                <a:solidFill>
                  <a:srgbClr val="FFFFFF"/>
                </a:solidFill>
              </a14:hiddenFill>
            </a:ext>
          </a:extLst>
        </p:spPr>
      </p:pic>
      <p:pic>
        <p:nvPicPr>
          <p:cNvPr id="152584" name="Picture 8" descr="MC90034579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5968" y="3910682"/>
            <a:ext cx="1987550" cy="109696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Patterns</a:t>
            </a:r>
            <a:endParaRPr lang="en-US" altLang="ja-JP" dirty="0"/>
          </a:p>
        </p:txBody>
      </p:sp>
    </p:spTree>
  </p:cSld>
  <p:clrMapOvr>
    <a:masterClrMapping/>
  </p:clrMapOvr>
  <p:transition>
    <p:random/>
    <p:sndAc>
      <p:stSnd>
        <p:snd r:embed="rId5" name="projctor.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785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E650513-6FDA-4CCF-A4DE-0AD63B929A1E}" type="slidenum">
              <a:rPr lang="en-US" altLang="ja-JP" sz="1200">
                <a:solidFill>
                  <a:schemeClr val="bg1"/>
                </a:solidFill>
              </a:rPr>
            </a:fld>
            <a:endParaRPr lang="en-US" altLang="ja-JP" sz="900">
              <a:solidFill>
                <a:schemeClr val="bg1"/>
              </a:solidFill>
            </a:endParaRPr>
          </a:p>
        </p:txBody>
      </p:sp>
      <p:sp>
        <p:nvSpPr>
          <p:cNvPr id="452615" name="Text Box 7"/>
          <p:cNvSpPr txBox="1">
            <a:spLocks noChangeArrowheads="1"/>
          </p:cNvSpPr>
          <p:nvPr/>
        </p:nvSpPr>
        <p:spPr bwMode="auto">
          <a:xfrm>
            <a:off x="971600" y="1340768"/>
            <a:ext cx="7958137" cy="5415329"/>
          </a:xfrm>
          <a:prstGeom prst="rect">
            <a:avLst/>
          </a:prstGeom>
          <a:noFill/>
          <a:ln w="12700">
            <a:noFill/>
            <a:miter lim="800000"/>
          </a:ln>
          <a:effectLst/>
        </p:spPr>
        <p:txBody>
          <a:bodyPr>
            <a:spAutoFit/>
          </a:bodyPr>
          <a:lstStyle/>
          <a:p>
            <a:pPr marL="285750" indent="-285750">
              <a:spcBef>
                <a:spcPts val="300"/>
              </a:spcBef>
              <a:buClr>
                <a:srgbClr val="0070C0"/>
              </a:buClr>
              <a:buFont typeface="Wingdings" panose="05000000000000000000" pitchFamily="2" charset="2"/>
              <a:buChar char="n"/>
              <a:defRPr/>
            </a:pPr>
            <a:r>
              <a:rPr lang="en-US" altLang="ja-JP" sz="2000" i="1" dirty="0" smtClean="0">
                <a:solidFill>
                  <a:srgbClr val="FF0000"/>
                </a:solidFill>
                <a:latin typeface="Times New Roman" panose="02020603050405020304" charset="0"/>
                <a:cs typeface="Times New Roman" panose="02020603050405020304" charset="0"/>
              </a:rPr>
              <a:t>Pattern </a:t>
            </a:r>
            <a:r>
              <a:rPr lang="en-US" altLang="ja-JP" sz="2000" i="1" dirty="0">
                <a:solidFill>
                  <a:srgbClr val="FF0000"/>
                </a:solidFill>
                <a:latin typeface="Times New Roman" panose="02020603050405020304" charset="0"/>
                <a:cs typeface="Times New Roman" panose="02020603050405020304" charset="0"/>
              </a:rPr>
              <a:t>name</a:t>
            </a:r>
            <a:r>
              <a:rPr lang="en-US" altLang="ja-JP" sz="2000" dirty="0">
                <a:latin typeface="Times New Roman" panose="02020603050405020304" charset="0"/>
                <a:cs typeface="Times New Roman" panose="02020603050405020304" charset="0"/>
              </a:rPr>
              <a:t>—describes the essence of the pattern in a short but expressive </a:t>
            </a:r>
            <a:r>
              <a:rPr lang="en-US" altLang="ja-JP" sz="2000" dirty="0" smtClean="0">
                <a:latin typeface="Times New Roman" panose="02020603050405020304" charset="0"/>
                <a:cs typeface="Times New Roman" panose="02020603050405020304" charset="0"/>
              </a:rPr>
              <a:t>name</a:t>
            </a:r>
            <a:endParaRPr lang="en-US" altLang="ja-JP" sz="2000" dirty="0" smtClean="0">
              <a:latin typeface="Times New Roman" panose="02020603050405020304" charset="0"/>
              <a:cs typeface="Times New Roman" panose="02020603050405020304" charset="0"/>
            </a:endParaRPr>
          </a:p>
          <a:p>
            <a:pPr>
              <a:spcBef>
                <a:spcPts val="300"/>
              </a:spcBef>
              <a:buClr>
                <a:srgbClr val="0070C0"/>
              </a:buClr>
              <a:defRPr/>
            </a:pPr>
            <a:r>
              <a:rPr lang="en-US" altLang="ja-JP" sz="2000" dirty="0" smtClean="0">
                <a:latin typeface="Times New Roman" panose="02020603050405020304" charset="0"/>
                <a:cs typeface="Times New Roman" panose="02020603050405020304" charset="0"/>
              </a:rPr>
              <a:t> </a:t>
            </a:r>
            <a:endParaRPr lang="en-US" altLang="zh-CN" sz="2000" dirty="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ja-JP" sz="2000" i="1" dirty="0">
                <a:solidFill>
                  <a:srgbClr val="FF0000"/>
                </a:solidFill>
                <a:latin typeface="Times New Roman" panose="02020603050405020304" charset="0"/>
                <a:cs typeface="Times New Roman" panose="02020603050405020304" charset="0"/>
              </a:rPr>
              <a:t>Intent</a:t>
            </a:r>
            <a:r>
              <a:rPr lang="en-US" altLang="ja-JP" sz="2000" dirty="0">
                <a:latin typeface="Times New Roman" panose="02020603050405020304" charset="0"/>
                <a:cs typeface="Times New Roman" panose="02020603050405020304" charset="0"/>
              </a:rPr>
              <a:t>—describes the pattern and what it </a:t>
            </a:r>
            <a:r>
              <a:rPr lang="en-US" altLang="ja-JP" sz="2000" dirty="0" smtClean="0">
                <a:latin typeface="Times New Roman" panose="02020603050405020304" charset="0"/>
                <a:cs typeface="Times New Roman" panose="02020603050405020304" charset="0"/>
              </a:rPr>
              <a:t>does</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ja-JP" sz="2000" dirty="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ja-JP" sz="2000" i="1" dirty="0" smtClean="0">
                <a:solidFill>
                  <a:srgbClr val="FF0000"/>
                </a:solidFill>
                <a:latin typeface="Times New Roman" panose="02020603050405020304" charset="0"/>
                <a:cs typeface="Times New Roman" panose="02020603050405020304" charset="0"/>
              </a:rPr>
              <a:t>Also-known</a:t>
            </a:r>
            <a:r>
              <a:rPr lang="en-US" altLang="ja-JP" sz="2000" i="1" dirty="0" smtClean="0">
                <a:latin typeface="Times New Roman" panose="02020603050405020304" charset="0"/>
                <a:cs typeface="Times New Roman" panose="02020603050405020304" charset="0"/>
              </a:rPr>
              <a:t>-as</a:t>
            </a:r>
            <a:r>
              <a:rPr lang="en-US" altLang="ja-JP" sz="2000" dirty="0" smtClean="0">
                <a:latin typeface="Times New Roman" panose="02020603050405020304" charset="0"/>
                <a:cs typeface="Times New Roman" panose="02020603050405020304" charset="0"/>
              </a:rPr>
              <a:t>—lists </a:t>
            </a:r>
            <a:r>
              <a:rPr lang="en-US" altLang="ja-JP" sz="2000" dirty="0">
                <a:latin typeface="Times New Roman" panose="02020603050405020304" charset="0"/>
                <a:cs typeface="Times New Roman" panose="02020603050405020304" charset="0"/>
              </a:rPr>
              <a:t>any synonyms for the </a:t>
            </a:r>
            <a:r>
              <a:rPr lang="en-US" altLang="ja-JP" sz="2000" dirty="0" smtClean="0">
                <a:latin typeface="Times New Roman" panose="02020603050405020304" charset="0"/>
                <a:cs typeface="Times New Roman" panose="02020603050405020304" charset="0"/>
              </a:rPr>
              <a:t>pattern</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zh-CN" sz="2000" dirty="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ja-JP" sz="2000" i="1" dirty="0">
                <a:solidFill>
                  <a:srgbClr val="FF0000"/>
                </a:solidFill>
                <a:latin typeface="Times New Roman" panose="02020603050405020304" charset="0"/>
                <a:cs typeface="Times New Roman" panose="02020603050405020304" charset="0"/>
              </a:rPr>
              <a:t>Motivation</a:t>
            </a:r>
            <a:r>
              <a:rPr lang="en-US" altLang="ja-JP" sz="2000" dirty="0">
                <a:latin typeface="Times New Roman" panose="02020603050405020304" charset="0"/>
                <a:cs typeface="Times New Roman" panose="02020603050405020304" charset="0"/>
              </a:rPr>
              <a:t>—provides an example of the problem </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ja-JP" sz="2000" dirty="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ja-JP" sz="2000" i="1" dirty="0" smtClean="0">
                <a:solidFill>
                  <a:srgbClr val="FF0000"/>
                </a:solidFill>
                <a:latin typeface="Times New Roman" panose="02020603050405020304" charset="0"/>
                <a:cs typeface="Times New Roman" panose="02020603050405020304" charset="0"/>
              </a:rPr>
              <a:t>Applicability</a:t>
            </a:r>
            <a:r>
              <a:rPr lang="en-US" altLang="ja-JP" sz="2000" dirty="0" smtClean="0">
                <a:latin typeface="Times New Roman" panose="02020603050405020304" charset="0"/>
                <a:cs typeface="Times New Roman" panose="02020603050405020304" charset="0"/>
              </a:rPr>
              <a:t>—notes specific </a:t>
            </a:r>
            <a:r>
              <a:rPr lang="en-US" altLang="ja-JP" sz="2000" dirty="0">
                <a:latin typeface="Times New Roman" panose="02020603050405020304" charset="0"/>
                <a:cs typeface="Times New Roman" panose="02020603050405020304" charset="0"/>
              </a:rPr>
              <a:t>design situations in which the pattern is </a:t>
            </a:r>
            <a:r>
              <a:rPr lang="en-US" altLang="ja-JP" sz="2000" dirty="0" smtClean="0">
                <a:latin typeface="Times New Roman" panose="02020603050405020304" charset="0"/>
                <a:cs typeface="Times New Roman" panose="02020603050405020304" charset="0"/>
              </a:rPr>
              <a:t>applicable</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zh-CN" sz="2000" dirty="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ja-JP" sz="2000" i="1" dirty="0" smtClean="0">
                <a:solidFill>
                  <a:srgbClr val="FF0000"/>
                </a:solidFill>
                <a:latin typeface="Times New Roman" panose="02020603050405020304" charset="0"/>
                <a:cs typeface="Times New Roman" panose="02020603050405020304" charset="0"/>
              </a:rPr>
              <a:t>Structure</a:t>
            </a:r>
            <a:r>
              <a:rPr lang="en-US" altLang="ja-JP" sz="2000" dirty="0" smtClean="0">
                <a:latin typeface="Times New Roman" panose="02020603050405020304" charset="0"/>
                <a:cs typeface="Times New Roman" panose="02020603050405020304" charset="0"/>
              </a:rPr>
              <a:t>—describes </a:t>
            </a:r>
            <a:r>
              <a:rPr lang="en-US" altLang="ja-JP" sz="2000" dirty="0">
                <a:latin typeface="Times New Roman" panose="02020603050405020304" charset="0"/>
                <a:cs typeface="Times New Roman" panose="02020603050405020304" charset="0"/>
              </a:rPr>
              <a:t>the classes that are required to implement the </a:t>
            </a:r>
            <a:r>
              <a:rPr lang="en-US" altLang="ja-JP" sz="2000" dirty="0" smtClean="0">
                <a:latin typeface="Times New Roman" panose="02020603050405020304" charset="0"/>
                <a:cs typeface="Times New Roman" panose="02020603050405020304" charset="0"/>
              </a:rPr>
              <a:t>pattern</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ja-JP" sz="1600" dirty="0">
              <a:latin typeface="Times New Roman" panose="02020603050405020304" charset="0"/>
              <a:cs typeface="Times New Roman" panose="02020603050405020304" charset="0"/>
            </a:endParaRPr>
          </a:p>
          <a:p>
            <a:pPr>
              <a:lnSpc>
                <a:spcPct val="90000"/>
              </a:lnSpc>
              <a:spcBef>
                <a:spcPct val="50000"/>
              </a:spcBef>
              <a:defRPr/>
            </a:pPr>
            <a:endParaRPr lang="ja-JP" altLang="en-US" sz="16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buClr>
                <a:srgbClr val="0070C0"/>
              </a:buClr>
              <a:defRPr/>
            </a:pPr>
            <a:r>
              <a:rPr lang="en-US" altLang="ja-JP" dirty="0"/>
              <a:t>Design Pattern Template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785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E650513-6FDA-4CCF-A4DE-0AD63B929A1E}" type="slidenum">
              <a:rPr lang="en-US" altLang="ja-JP" sz="1200">
                <a:solidFill>
                  <a:schemeClr val="bg1"/>
                </a:solidFill>
              </a:rPr>
            </a:fld>
            <a:endParaRPr lang="en-US" altLang="ja-JP" sz="900">
              <a:solidFill>
                <a:schemeClr val="bg1"/>
              </a:solidFill>
            </a:endParaRPr>
          </a:p>
        </p:txBody>
      </p:sp>
      <p:sp>
        <p:nvSpPr>
          <p:cNvPr id="452615" name="Text Box 7"/>
          <p:cNvSpPr txBox="1">
            <a:spLocks noChangeArrowheads="1"/>
          </p:cNvSpPr>
          <p:nvPr/>
        </p:nvSpPr>
        <p:spPr bwMode="auto">
          <a:xfrm>
            <a:off x="971600" y="1484784"/>
            <a:ext cx="7958137" cy="4053417"/>
          </a:xfrm>
          <a:prstGeom prst="rect">
            <a:avLst/>
          </a:prstGeom>
          <a:noFill/>
          <a:ln w="12700">
            <a:noFill/>
            <a:miter lim="800000"/>
          </a:ln>
          <a:effectLst/>
        </p:spPr>
        <p:txBody>
          <a:bodyPr>
            <a:spAutoFit/>
          </a:bodyPr>
          <a:lstStyle/>
          <a:p>
            <a:pPr marL="285750" indent="-285750">
              <a:spcBef>
                <a:spcPts val="300"/>
              </a:spcBef>
              <a:buClr>
                <a:srgbClr val="0070C0"/>
              </a:buClr>
              <a:buFont typeface="Wingdings" panose="05000000000000000000" pitchFamily="2" charset="2"/>
              <a:buChar char="n"/>
              <a:defRPr/>
            </a:pPr>
            <a:r>
              <a:rPr lang="en-US" altLang="ja-JP" sz="2000" i="1" dirty="0" smtClean="0">
                <a:solidFill>
                  <a:srgbClr val="FF0000"/>
                </a:solidFill>
                <a:latin typeface="Times New Roman" panose="02020603050405020304" charset="0"/>
                <a:cs typeface="Times New Roman" panose="02020603050405020304" charset="0"/>
              </a:rPr>
              <a:t>Participants</a:t>
            </a:r>
            <a:r>
              <a:rPr lang="en-US" altLang="ja-JP" sz="2000" dirty="0" smtClean="0">
                <a:latin typeface="Times New Roman" panose="02020603050405020304" charset="0"/>
                <a:cs typeface="Times New Roman" panose="02020603050405020304" charset="0"/>
              </a:rPr>
              <a:t>—describes the responsibilities of the classes that are required to implement the pattern</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zh-CN" sz="2000" i="1" dirty="0" smtClean="0">
                <a:latin typeface="Times New Roman" panose="02020603050405020304" charset="0"/>
                <a:cs typeface="Times New Roman" panose="02020603050405020304" charset="0"/>
              </a:rPr>
              <a:t> </a:t>
            </a:r>
            <a:r>
              <a:rPr lang="en-US" altLang="ja-JP" sz="2000" i="1" dirty="0" smtClean="0">
                <a:solidFill>
                  <a:srgbClr val="FF0000"/>
                </a:solidFill>
                <a:latin typeface="Times New Roman" panose="02020603050405020304" charset="0"/>
                <a:cs typeface="Times New Roman" panose="02020603050405020304" charset="0"/>
              </a:rPr>
              <a:t>Collaborations</a:t>
            </a:r>
            <a:r>
              <a:rPr lang="en-US" altLang="ja-JP" sz="2000" dirty="0" smtClean="0">
                <a:latin typeface="Times New Roman" panose="02020603050405020304" charset="0"/>
                <a:cs typeface="Times New Roman" panose="02020603050405020304" charset="0"/>
              </a:rPr>
              <a:t>—describes how the participants collaborate to carry out their responsibilities</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zh-CN" sz="2000" i="1" dirty="0" smtClean="0">
                <a:latin typeface="Times New Roman" panose="02020603050405020304" charset="0"/>
                <a:cs typeface="Times New Roman" panose="02020603050405020304" charset="0"/>
              </a:rPr>
              <a:t> </a:t>
            </a:r>
            <a:r>
              <a:rPr lang="en-US" altLang="ja-JP" sz="2000" i="1" dirty="0">
                <a:solidFill>
                  <a:srgbClr val="FF0000"/>
                </a:solidFill>
                <a:latin typeface="Times New Roman" panose="02020603050405020304" charset="0"/>
                <a:cs typeface="Times New Roman" panose="02020603050405020304" charset="0"/>
              </a:rPr>
              <a:t>Consequences</a:t>
            </a:r>
            <a:r>
              <a:rPr lang="en-US" altLang="ja-JP" sz="2000" dirty="0">
                <a:latin typeface="Times New Roman" panose="02020603050405020304" charset="0"/>
                <a:cs typeface="Times New Roman" panose="02020603050405020304" charset="0"/>
              </a:rPr>
              <a:t>—describes the “design forces” that affect the pattern and the potential trade-offs that must be considered when the pattern is </a:t>
            </a:r>
            <a:r>
              <a:rPr lang="en-US" altLang="ja-JP" sz="2000" dirty="0" smtClean="0">
                <a:latin typeface="Times New Roman" panose="02020603050405020304" charset="0"/>
                <a:cs typeface="Times New Roman" panose="02020603050405020304" charset="0"/>
              </a:rPr>
              <a:t>implemented</a:t>
            </a:r>
            <a:endParaRPr lang="en-US" altLang="ja-JP" sz="2000" dirty="0" smtClean="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endParaRPr lang="en-US" altLang="zh-CN" sz="2000" dirty="0">
              <a:latin typeface="Times New Roman" panose="02020603050405020304" charset="0"/>
              <a:cs typeface="Times New Roman" panose="02020603050405020304" charset="0"/>
            </a:endParaRPr>
          </a:p>
          <a:p>
            <a:pPr marL="285750" indent="-285750">
              <a:spcBef>
                <a:spcPts val="300"/>
              </a:spcBef>
              <a:buClr>
                <a:srgbClr val="0070C0"/>
              </a:buClr>
              <a:buFont typeface="Wingdings" panose="05000000000000000000" pitchFamily="2" charset="2"/>
              <a:buChar char="n"/>
              <a:defRPr/>
            </a:pPr>
            <a:r>
              <a:rPr lang="en-US" altLang="zh-CN" sz="2000" i="1" dirty="0">
                <a:latin typeface="Times New Roman" panose="02020603050405020304" charset="0"/>
                <a:cs typeface="Times New Roman" panose="02020603050405020304" charset="0"/>
              </a:rPr>
              <a:t> </a:t>
            </a:r>
            <a:r>
              <a:rPr lang="en-US" altLang="ja-JP" sz="2000" i="1" dirty="0">
                <a:solidFill>
                  <a:srgbClr val="FF0000"/>
                </a:solidFill>
                <a:latin typeface="Times New Roman" panose="02020603050405020304" charset="0"/>
                <a:cs typeface="Times New Roman" panose="02020603050405020304" charset="0"/>
              </a:rPr>
              <a:t>Related patterns</a:t>
            </a:r>
            <a:r>
              <a:rPr lang="en-US" altLang="ja-JP" sz="2000" dirty="0">
                <a:latin typeface="Times New Roman" panose="02020603050405020304" charset="0"/>
                <a:cs typeface="Times New Roman" panose="02020603050405020304" charset="0"/>
              </a:rPr>
              <a:t>—cross-references related design </a:t>
            </a:r>
            <a:r>
              <a:rPr lang="en-US" altLang="ja-JP" sz="2000" dirty="0" smtClean="0">
                <a:latin typeface="Times New Roman" panose="02020603050405020304" charset="0"/>
                <a:cs typeface="Times New Roman" panose="02020603050405020304" charset="0"/>
              </a:rPr>
              <a:t>patterns</a:t>
            </a:r>
            <a:endParaRPr lang="en-US" altLang="ja-JP" sz="2000" dirty="0" smtClean="0">
              <a:latin typeface="Times New Roman" panose="02020603050405020304" charset="0"/>
              <a:cs typeface="Times New Roman" panose="02020603050405020304" charset="0"/>
            </a:endParaRPr>
          </a:p>
          <a:p>
            <a:pPr>
              <a:lnSpc>
                <a:spcPct val="90000"/>
              </a:lnSpc>
              <a:spcBef>
                <a:spcPct val="50000"/>
              </a:spcBef>
              <a:defRPr/>
            </a:pPr>
            <a:endParaRPr lang="ja-JP" altLang="en-US" sz="16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buClr>
                <a:srgbClr val="0070C0"/>
              </a:buClr>
              <a:defRPr/>
            </a:pPr>
            <a:r>
              <a:rPr lang="en-US" altLang="ja-JP" dirty="0"/>
              <a:t>Design Pattern Template</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795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97548E4-519B-4BDC-8A5D-F71ED9555039}" type="slidenum">
              <a:rPr lang="en-US" altLang="ja-JP" sz="1200">
                <a:solidFill>
                  <a:schemeClr val="bg1"/>
                </a:solidFill>
              </a:rPr>
            </a:fld>
            <a:endParaRPr lang="en-US" altLang="ja-JP" sz="900">
              <a:solidFill>
                <a:schemeClr val="bg1"/>
              </a:solidFill>
            </a:endParaRPr>
          </a:p>
        </p:txBody>
      </p:sp>
      <p:pic>
        <p:nvPicPr>
          <p:cNvPr id="279557" name="Picture 8"/>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1568450"/>
            <a:ext cx="64135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Modular Design</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7000" y="1541463"/>
            <a:ext cx="66675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Sizing Modules: Two Views</a:t>
            </a:r>
            <a:endParaRPr lang="en-US" altLang="ja-JP"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057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EB0A9FF3-1BEF-4E3C-9C40-481A870E63C7}" type="slidenum">
              <a:rPr lang="en-US" altLang="ja-JP" sz="1200">
                <a:solidFill>
                  <a:schemeClr val="bg1"/>
                </a:solidFill>
              </a:rPr>
            </a:fld>
            <a:endParaRPr lang="en-US" altLang="ja-JP" sz="900">
              <a:solidFill>
                <a:schemeClr val="bg1"/>
              </a:solidFill>
            </a:endParaRPr>
          </a:p>
        </p:txBody>
      </p:sp>
      <p:grpSp>
        <p:nvGrpSpPr>
          <p:cNvPr id="280581" name="Group 73"/>
          <p:cNvGrpSpPr/>
          <p:nvPr/>
        </p:nvGrpSpPr>
        <p:grpSpPr bwMode="auto">
          <a:xfrm>
            <a:off x="1115616" y="1568227"/>
            <a:ext cx="6489700" cy="4237037"/>
            <a:chOff x="855" y="693"/>
            <a:chExt cx="4088" cy="2669"/>
          </a:xfrm>
        </p:grpSpPr>
        <p:sp>
          <p:nvSpPr>
            <p:cNvPr id="456711" name="Rectangle 7"/>
            <p:cNvSpPr>
              <a:spLocks noChangeArrowheads="1"/>
            </p:cNvSpPr>
            <p:nvPr/>
          </p:nvSpPr>
          <p:spPr bwMode="auto">
            <a:xfrm>
              <a:off x="943" y="693"/>
              <a:ext cx="3092" cy="248"/>
            </a:xfrm>
            <a:prstGeom prst="rect">
              <a:avLst/>
            </a:prstGeom>
            <a:noFill/>
            <a:ln w="25400">
              <a:noFill/>
              <a:miter lim="800000"/>
            </a:ln>
            <a:effectLst/>
          </p:spPr>
          <p:txBody>
            <a:bodyPr wrap="none" lIns="90487" tIns="44450" rIns="90487" bIns="44450">
              <a:spAutoFit/>
            </a:bodyPr>
            <a:lstStyle/>
            <a:p>
              <a:pPr>
                <a:defRPr/>
              </a:pPr>
              <a:r>
                <a:rPr lang="en-US" altLang="ja-JP" sz="2000" b="1" i="1">
                  <a:effectLst>
                    <a:outerShdw blurRad="38100" dist="38100" dir="2700000" algn="tl">
                      <a:srgbClr val="C0C0C0"/>
                    </a:outerShdw>
                  </a:effectLst>
                  <a:latin typeface="Helvetica" charset="0"/>
                </a:rPr>
                <a:t>What is the "right" number of modules </a:t>
              </a:r>
              <a:endParaRPr lang="en-US" altLang="ja-JP" sz="2000" b="1" i="1">
                <a:effectLst>
                  <a:outerShdw blurRad="38100" dist="38100" dir="2700000" algn="tl">
                    <a:srgbClr val="C0C0C0"/>
                  </a:outerShdw>
                </a:effectLst>
                <a:latin typeface="Helvetica" charset="0"/>
              </a:endParaRPr>
            </a:p>
          </p:txBody>
        </p:sp>
        <p:sp>
          <p:nvSpPr>
            <p:cNvPr id="456712" name="Rectangle 8"/>
            <p:cNvSpPr>
              <a:spLocks noChangeArrowheads="1"/>
            </p:cNvSpPr>
            <p:nvPr/>
          </p:nvSpPr>
          <p:spPr bwMode="auto">
            <a:xfrm>
              <a:off x="943" y="871"/>
              <a:ext cx="2461" cy="248"/>
            </a:xfrm>
            <a:prstGeom prst="rect">
              <a:avLst/>
            </a:prstGeom>
            <a:noFill/>
            <a:ln w="25400">
              <a:noFill/>
              <a:miter lim="800000"/>
            </a:ln>
            <a:effectLst/>
          </p:spPr>
          <p:txBody>
            <a:bodyPr wrap="none" lIns="90487" tIns="44450" rIns="90487" bIns="44450">
              <a:spAutoFit/>
            </a:bodyPr>
            <a:lstStyle/>
            <a:p>
              <a:pPr>
                <a:defRPr/>
              </a:pPr>
              <a:r>
                <a:rPr lang="en-US" altLang="ja-JP" sz="2000" b="1" i="1">
                  <a:effectLst>
                    <a:outerShdw blurRad="38100" dist="38100" dir="2700000" algn="tl">
                      <a:srgbClr val="C0C0C0"/>
                    </a:outerShdw>
                  </a:effectLst>
                  <a:latin typeface="Helvetica" charset="0"/>
                </a:rPr>
                <a:t>for a specific software design?</a:t>
              </a:r>
              <a:endParaRPr lang="en-US" altLang="ja-JP" sz="2000" b="1" i="1">
                <a:effectLst>
                  <a:outerShdw blurRad="38100" dist="38100" dir="2700000" algn="tl">
                    <a:srgbClr val="C0C0C0"/>
                  </a:outerShdw>
                </a:effectLst>
                <a:latin typeface="Helvetica" charset="0"/>
              </a:endParaRPr>
            </a:p>
          </p:txBody>
        </p:sp>
        <p:sp>
          <p:nvSpPr>
            <p:cNvPr id="456713" name="Rectangle 9"/>
            <p:cNvSpPr>
              <a:spLocks noChangeArrowheads="1"/>
            </p:cNvSpPr>
            <p:nvPr/>
          </p:nvSpPr>
          <p:spPr bwMode="auto">
            <a:xfrm>
              <a:off x="999" y="2998"/>
              <a:ext cx="1074" cy="364"/>
            </a:xfrm>
            <a:prstGeom prst="rect">
              <a:avLst/>
            </a:prstGeom>
            <a:noFill/>
            <a:ln w="25400">
              <a:noFill/>
              <a:miter lim="800000"/>
            </a:ln>
            <a:effectLst/>
          </p:spPr>
          <p:txBody>
            <a:bodyPr wrap="none" lIns="90487" tIns="44450" rIns="90487" bIns="44450">
              <a:spAutoFit/>
            </a:bodyPr>
            <a:lstStyle/>
            <a:p>
              <a:pPr>
                <a:defRPr/>
              </a:pPr>
              <a:r>
                <a:rPr lang="en-US" altLang="ja-JP" sz="1600" b="1">
                  <a:effectLst>
                    <a:outerShdw blurRad="38100" dist="38100" dir="2700000" algn="tl">
                      <a:srgbClr val="C0C0C0"/>
                    </a:outerShdw>
                  </a:effectLst>
                  <a:latin typeface="Helvetica" charset="0"/>
                </a:rPr>
                <a:t>optimal number</a:t>
              </a:r>
              <a:endParaRPr lang="en-US" altLang="ja-JP" sz="1600" b="1">
                <a:effectLst>
                  <a:outerShdw blurRad="38100" dist="38100" dir="2700000" algn="tl">
                    <a:srgbClr val="C0C0C0"/>
                  </a:outerShdw>
                </a:effectLst>
                <a:latin typeface="Helvetica" charset="0"/>
              </a:endParaRPr>
            </a:p>
            <a:p>
              <a:pPr>
                <a:defRPr/>
              </a:pPr>
              <a:endParaRPr lang="ja-JP" altLang="en-US" sz="1600" b="1">
                <a:effectLst>
                  <a:outerShdw blurRad="38100" dist="38100" dir="2700000" algn="tl">
                    <a:srgbClr val="C0C0C0"/>
                  </a:outerShdw>
                </a:effectLst>
                <a:latin typeface="Helvetica" charset="0"/>
              </a:endParaRPr>
            </a:p>
          </p:txBody>
        </p:sp>
        <p:sp>
          <p:nvSpPr>
            <p:cNvPr id="456714" name="Rectangle 10"/>
            <p:cNvSpPr>
              <a:spLocks noChangeArrowheads="1"/>
            </p:cNvSpPr>
            <p:nvPr/>
          </p:nvSpPr>
          <p:spPr bwMode="auto">
            <a:xfrm>
              <a:off x="1031" y="3133"/>
              <a:ext cx="903" cy="210"/>
            </a:xfrm>
            <a:prstGeom prst="rect">
              <a:avLst/>
            </a:prstGeom>
            <a:noFill/>
            <a:ln w="25400">
              <a:noFill/>
              <a:miter lim="800000"/>
            </a:ln>
            <a:effectLst/>
          </p:spPr>
          <p:txBody>
            <a:bodyPr wrap="none" lIns="90487" tIns="44450" rIns="90487" bIns="44450">
              <a:spAutoFit/>
            </a:bodyPr>
            <a:lstStyle/>
            <a:p>
              <a:pPr>
                <a:defRPr/>
              </a:pPr>
              <a:r>
                <a:rPr lang="ja-JP" altLang="en-US" sz="1600" b="1">
                  <a:effectLst>
                    <a:outerShdw blurRad="38100" dist="38100" dir="2700000" algn="tl">
                      <a:srgbClr val="C0C0C0"/>
                    </a:outerShdw>
                  </a:effectLst>
                  <a:latin typeface="Helvetica" charset="0"/>
                </a:rPr>
                <a:t>   </a:t>
              </a:r>
              <a:r>
                <a:rPr lang="en-US" altLang="ja-JP" sz="1600" b="1">
                  <a:effectLst>
                    <a:outerShdw blurRad="38100" dist="38100" dir="2700000" algn="tl">
                      <a:srgbClr val="C0C0C0"/>
                    </a:outerShdw>
                  </a:effectLst>
                  <a:latin typeface="Helvetica" charset="0"/>
                </a:rPr>
                <a:t>of modules</a:t>
              </a:r>
              <a:endParaRPr lang="en-US" altLang="ja-JP" sz="1600" b="1">
                <a:effectLst>
                  <a:outerShdw blurRad="38100" dist="38100" dir="2700000" algn="tl">
                    <a:srgbClr val="C0C0C0"/>
                  </a:outerShdw>
                </a:effectLst>
                <a:latin typeface="Helvetica" charset="0"/>
              </a:endParaRPr>
            </a:p>
          </p:txBody>
        </p:sp>
        <p:sp>
          <p:nvSpPr>
            <p:cNvPr id="280586" name="Rectangle 11"/>
            <p:cNvSpPr>
              <a:spLocks noChangeArrowheads="1"/>
            </p:cNvSpPr>
            <p:nvPr/>
          </p:nvSpPr>
          <p:spPr bwMode="auto">
            <a:xfrm>
              <a:off x="1752" y="1585"/>
              <a:ext cx="176" cy="1321"/>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87" name="Rectangle 12"/>
            <p:cNvSpPr>
              <a:spLocks noChangeArrowheads="1"/>
            </p:cNvSpPr>
            <p:nvPr/>
          </p:nvSpPr>
          <p:spPr bwMode="auto">
            <a:xfrm>
              <a:off x="1744" y="1578"/>
              <a:ext cx="192" cy="133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88" name="Rectangle 13"/>
            <p:cNvSpPr>
              <a:spLocks noChangeArrowheads="1"/>
            </p:cNvSpPr>
            <p:nvPr/>
          </p:nvSpPr>
          <p:spPr bwMode="auto">
            <a:xfrm>
              <a:off x="1752" y="2929"/>
              <a:ext cx="176" cy="69"/>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89" name="Rectangle 14"/>
            <p:cNvSpPr>
              <a:spLocks noChangeArrowheads="1"/>
            </p:cNvSpPr>
            <p:nvPr/>
          </p:nvSpPr>
          <p:spPr bwMode="auto">
            <a:xfrm>
              <a:off x="1744" y="2922"/>
              <a:ext cx="192" cy="8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0" name="Rectangle 15"/>
            <p:cNvSpPr>
              <a:spLocks noChangeArrowheads="1"/>
            </p:cNvSpPr>
            <p:nvPr/>
          </p:nvSpPr>
          <p:spPr bwMode="auto">
            <a:xfrm>
              <a:off x="1952" y="2879"/>
              <a:ext cx="176" cy="119"/>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1" name="Rectangle 16"/>
            <p:cNvSpPr>
              <a:spLocks noChangeArrowheads="1"/>
            </p:cNvSpPr>
            <p:nvPr/>
          </p:nvSpPr>
          <p:spPr bwMode="auto">
            <a:xfrm>
              <a:off x="1944" y="2872"/>
              <a:ext cx="192" cy="13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2" name="Rectangle 17"/>
            <p:cNvSpPr>
              <a:spLocks noChangeArrowheads="1"/>
            </p:cNvSpPr>
            <p:nvPr/>
          </p:nvSpPr>
          <p:spPr bwMode="auto">
            <a:xfrm>
              <a:off x="1952" y="1713"/>
              <a:ext cx="176" cy="1143"/>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3" name="Rectangle 18"/>
            <p:cNvSpPr>
              <a:spLocks noChangeArrowheads="1"/>
            </p:cNvSpPr>
            <p:nvPr/>
          </p:nvSpPr>
          <p:spPr bwMode="auto">
            <a:xfrm>
              <a:off x="1944" y="1706"/>
              <a:ext cx="192" cy="1157"/>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4" name="Rectangle 19"/>
            <p:cNvSpPr>
              <a:spLocks noChangeArrowheads="1"/>
            </p:cNvSpPr>
            <p:nvPr/>
          </p:nvSpPr>
          <p:spPr bwMode="auto">
            <a:xfrm>
              <a:off x="2152" y="2815"/>
              <a:ext cx="176" cy="183"/>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5" name="Rectangle 20"/>
            <p:cNvSpPr>
              <a:spLocks noChangeArrowheads="1"/>
            </p:cNvSpPr>
            <p:nvPr/>
          </p:nvSpPr>
          <p:spPr bwMode="auto">
            <a:xfrm>
              <a:off x="2144" y="2808"/>
              <a:ext cx="192" cy="197"/>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6" name="Rectangle 21"/>
            <p:cNvSpPr>
              <a:spLocks noChangeArrowheads="1"/>
            </p:cNvSpPr>
            <p:nvPr/>
          </p:nvSpPr>
          <p:spPr bwMode="auto">
            <a:xfrm>
              <a:off x="2152" y="1820"/>
              <a:ext cx="176" cy="972"/>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7" name="Rectangle 22"/>
            <p:cNvSpPr>
              <a:spLocks noChangeArrowheads="1"/>
            </p:cNvSpPr>
            <p:nvPr/>
          </p:nvSpPr>
          <p:spPr bwMode="auto">
            <a:xfrm>
              <a:off x="2144" y="1812"/>
              <a:ext cx="192" cy="987"/>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8" name="Rectangle 23"/>
            <p:cNvSpPr>
              <a:spLocks noChangeArrowheads="1"/>
            </p:cNvSpPr>
            <p:nvPr/>
          </p:nvSpPr>
          <p:spPr bwMode="auto">
            <a:xfrm>
              <a:off x="2352" y="2751"/>
              <a:ext cx="168" cy="247"/>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599" name="Rectangle 24"/>
            <p:cNvSpPr>
              <a:spLocks noChangeArrowheads="1"/>
            </p:cNvSpPr>
            <p:nvPr/>
          </p:nvSpPr>
          <p:spPr bwMode="auto">
            <a:xfrm>
              <a:off x="2344" y="2744"/>
              <a:ext cx="184" cy="261"/>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0" name="Rectangle 25"/>
            <p:cNvSpPr>
              <a:spLocks noChangeArrowheads="1"/>
            </p:cNvSpPr>
            <p:nvPr/>
          </p:nvSpPr>
          <p:spPr bwMode="auto">
            <a:xfrm>
              <a:off x="2352" y="1919"/>
              <a:ext cx="168" cy="809"/>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1" name="Rectangle 26"/>
            <p:cNvSpPr>
              <a:spLocks noChangeArrowheads="1"/>
            </p:cNvSpPr>
            <p:nvPr/>
          </p:nvSpPr>
          <p:spPr bwMode="auto">
            <a:xfrm>
              <a:off x="2344" y="1912"/>
              <a:ext cx="184" cy="82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2" name="Rectangle 27"/>
            <p:cNvSpPr>
              <a:spLocks noChangeArrowheads="1"/>
            </p:cNvSpPr>
            <p:nvPr/>
          </p:nvSpPr>
          <p:spPr bwMode="auto">
            <a:xfrm>
              <a:off x="2544" y="2687"/>
              <a:ext cx="176" cy="311"/>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3" name="Rectangle 28"/>
            <p:cNvSpPr>
              <a:spLocks noChangeArrowheads="1"/>
            </p:cNvSpPr>
            <p:nvPr/>
          </p:nvSpPr>
          <p:spPr bwMode="auto">
            <a:xfrm>
              <a:off x="2536" y="2680"/>
              <a:ext cx="192" cy="32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4" name="Rectangle 29"/>
            <p:cNvSpPr>
              <a:spLocks noChangeArrowheads="1"/>
            </p:cNvSpPr>
            <p:nvPr/>
          </p:nvSpPr>
          <p:spPr bwMode="auto">
            <a:xfrm>
              <a:off x="2544" y="1997"/>
              <a:ext cx="176" cy="667"/>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5" name="Rectangle 30"/>
            <p:cNvSpPr>
              <a:spLocks noChangeArrowheads="1"/>
            </p:cNvSpPr>
            <p:nvPr/>
          </p:nvSpPr>
          <p:spPr bwMode="auto">
            <a:xfrm>
              <a:off x="2536" y="1990"/>
              <a:ext cx="192" cy="681"/>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6" name="Rectangle 31"/>
            <p:cNvSpPr>
              <a:spLocks noChangeArrowheads="1"/>
            </p:cNvSpPr>
            <p:nvPr/>
          </p:nvSpPr>
          <p:spPr bwMode="auto">
            <a:xfrm>
              <a:off x="2744" y="2609"/>
              <a:ext cx="176" cy="389"/>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7" name="Rectangle 32"/>
            <p:cNvSpPr>
              <a:spLocks noChangeArrowheads="1"/>
            </p:cNvSpPr>
            <p:nvPr/>
          </p:nvSpPr>
          <p:spPr bwMode="auto">
            <a:xfrm>
              <a:off x="2736" y="2602"/>
              <a:ext cx="192" cy="40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8" name="Rectangle 33"/>
            <p:cNvSpPr>
              <a:spLocks noChangeArrowheads="1"/>
            </p:cNvSpPr>
            <p:nvPr/>
          </p:nvSpPr>
          <p:spPr bwMode="auto">
            <a:xfrm>
              <a:off x="2744" y="2097"/>
              <a:ext cx="176" cy="482"/>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09" name="Rectangle 34"/>
            <p:cNvSpPr>
              <a:spLocks noChangeArrowheads="1"/>
            </p:cNvSpPr>
            <p:nvPr/>
          </p:nvSpPr>
          <p:spPr bwMode="auto">
            <a:xfrm>
              <a:off x="2736" y="2090"/>
              <a:ext cx="192" cy="496"/>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0" name="Rectangle 35"/>
            <p:cNvSpPr>
              <a:spLocks noChangeArrowheads="1"/>
            </p:cNvSpPr>
            <p:nvPr/>
          </p:nvSpPr>
          <p:spPr bwMode="auto">
            <a:xfrm>
              <a:off x="2944" y="2609"/>
              <a:ext cx="176" cy="389"/>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1" name="Rectangle 36"/>
            <p:cNvSpPr>
              <a:spLocks noChangeArrowheads="1"/>
            </p:cNvSpPr>
            <p:nvPr/>
          </p:nvSpPr>
          <p:spPr bwMode="auto">
            <a:xfrm>
              <a:off x="2936" y="2602"/>
              <a:ext cx="192" cy="40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2" name="Rectangle 37"/>
            <p:cNvSpPr>
              <a:spLocks noChangeArrowheads="1"/>
            </p:cNvSpPr>
            <p:nvPr/>
          </p:nvSpPr>
          <p:spPr bwMode="auto">
            <a:xfrm>
              <a:off x="2944" y="2097"/>
              <a:ext cx="176" cy="482"/>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3" name="Rectangle 38"/>
            <p:cNvSpPr>
              <a:spLocks noChangeArrowheads="1"/>
            </p:cNvSpPr>
            <p:nvPr/>
          </p:nvSpPr>
          <p:spPr bwMode="auto">
            <a:xfrm>
              <a:off x="2936" y="2090"/>
              <a:ext cx="192" cy="496"/>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4" name="Rectangle 39"/>
            <p:cNvSpPr>
              <a:spLocks noChangeArrowheads="1"/>
            </p:cNvSpPr>
            <p:nvPr/>
          </p:nvSpPr>
          <p:spPr bwMode="auto">
            <a:xfrm>
              <a:off x="3144" y="2495"/>
              <a:ext cx="168" cy="503"/>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5" name="Rectangle 40"/>
            <p:cNvSpPr>
              <a:spLocks noChangeArrowheads="1"/>
            </p:cNvSpPr>
            <p:nvPr/>
          </p:nvSpPr>
          <p:spPr bwMode="auto">
            <a:xfrm>
              <a:off x="3136" y="2488"/>
              <a:ext cx="184" cy="517"/>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6" name="Rectangle 41"/>
            <p:cNvSpPr>
              <a:spLocks noChangeArrowheads="1"/>
            </p:cNvSpPr>
            <p:nvPr/>
          </p:nvSpPr>
          <p:spPr bwMode="auto">
            <a:xfrm>
              <a:off x="3144" y="1997"/>
              <a:ext cx="168" cy="475"/>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7" name="Rectangle 42"/>
            <p:cNvSpPr>
              <a:spLocks noChangeArrowheads="1"/>
            </p:cNvSpPr>
            <p:nvPr/>
          </p:nvSpPr>
          <p:spPr bwMode="auto">
            <a:xfrm>
              <a:off x="3136" y="1990"/>
              <a:ext cx="184" cy="48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8" name="Rectangle 43"/>
            <p:cNvSpPr>
              <a:spLocks noChangeArrowheads="1"/>
            </p:cNvSpPr>
            <p:nvPr/>
          </p:nvSpPr>
          <p:spPr bwMode="auto">
            <a:xfrm>
              <a:off x="3336" y="2381"/>
              <a:ext cx="176" cy="617"/>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19" name="Rectangle 44"/>
            <p:cNvSpPr>
              <a:spLocks noChangeArrowheads="1"/>
            </p:cNvSpPr>
            <p:nvPr/>
          </p:nvSpPr>
          <p:spPr bwMode="auto">
            <a:xfrm>
              <a:off x="3328" y="2374"/>
              <a:ext cx="192" cy="631"/>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0" name="Rectangle 45"/>
            <p:cNvSpPr>
              <a:spLocks noChangeArrowheads="1"/>
            </p:cNvSpPr>
            <p:nvPr/>
          </p:nvSpPr>
          <p:spPr bwMode="auto">
            <a:xfrm>
              <a:off x="3336" y="1919"/>
              <a:ext cx="176" cy="453"/>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1" name="Rectangle 46"/>
            <p:cNvSpPr>
              <a:spLocks noChangeArrowheads="1"/>
            </p:cNvSpPr>
            <p:nvPr/>
          </p:nvSpPr>
          <p:spPr bwMode="auto">
            <a:xfrm>
              <a:off x="3328" y="1912"/>
              <a:ext cx="192" cy="468"/>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2" name="Rectangle 47"/>
            <p:cNvSpPr>
              <a:spLocks noChangeArrowheads="1"/>
            </p:cNvSpPr>
            <p:nvPr/>
          </p:nvSpPr>
          <p:spPr bwMode="auto">
            <a:xfrm>
              <a:off x="3536" y="2303"/>
              <a:ext cx="176" cy="695"/>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3" name="Rectangle 48"/>
            <p:cNvSpPr>
              <a:spLocks noChangeArrowheads="1"/>
            </p:cNvSpPr>
            <p:nvPr/>
          </p:nvSpPr>
          <p:spPr bwMode="auto">
            <a:xfrm>
              <a:off x="3528" y="2296"/>
              <a:ext cx="192" cy="70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4" name="Rectangle 49"/>
            <p:cNvSpPr>
              <a:spLocks noChangeArrowheads="1"/>
            </p:cNvSpPr>
            <p:nvPr/>
          </p:nvSpPr>
          <p:spPr bwMode="auto">
            <a:xfrm>
              <a:off x="3536" y="1820"/>
              <a:ext cx="176" cy="460"/>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5" name="Rectangle 50"/>
            <p:cNvSpPr>
              <a:spLocks noChangeArrowheads="1"/>
            </p:cNvSpPr>
            <p:nvPr/>
          </p:nvSpPr>
          <p:spPr bwMode="auto">
            <a:xfrm>
              <a:off x="3528" y="1812"/>
              <a:ext cx="192" cy="47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6" name="Rectangle 51"/>
            <p:cNvSpPr>
              <a:spLocks noChangeArrowheads="1"/>
            </p:cNvSpPr>
            <p:nvPr/>
          </p:nvSpPr>
          <p:spPr bwMode="auto">
            <a:xfrm>
              <a:off x="3736" y="2175"/>
              <a:ext cx="176" cy="823"/>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7" name="Rectangle 52"/>
            <p:cNvSpPr>
              <a:spLocks noChangeArrowheads="1"/>
            </p:cNvSpPr>
            <p:nvPr/>
          </p:nvSpPr>
          <p:spPr bwMode="auto">
            <a:xfrm>
              <a:off x="3728" y="2168"/>
              <a:ext cx="192" cy="837"/>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8" name="Rectangle 53"/>
            <p:cNvSpPr>
              <a:spLocks noChangeArrowheads="1"/>
            </p:cNvSpPr>
            <p:nvPr/>
          </p:nvSpPr>
          <p:spPr bwMode="auto">
            <a:xfrm>
              <a:off x="3736" y="1713"/>
              <a:ext cx="176" cy="439"/>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29" name="Rectangle 54"/>
            <p:cNvSpPr>
              <a:spLocks noChangeArrowheads="1"/>
            </p:cNvSpPr>
            <p:nvPr/>
          </p:nvSpPr>
          <p:spPr bwMode="auto">
            <a:xfrm>
              <a:off x="3728" y="1706"/>
              <a:ext cx="192" cy="453"/>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30" name="Rectangle 55"/>
            <p:cNvSpPr>
              <a:spLocks noChangeArrowheads="1"/>
            </p:cNvSpPr>
            <p:nvPr/>
          </p:nvSpPr>
          <p:spPr bwMode="auto">
            <a:xfrm>
              <a:off x="3936" y="1585"/>
              <a:ext cx="168" cy="339"/>
            </a:xfrm>
            <a:prstGeom prst="rect">
              <a:avLst/>
            </a:prstGeom>
            <a:solidFill>
              <a:schemeClr val="accent2"/>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31" name="Rectangle 56"/>
            <p:cNvSpPr>
              <a:spLocks noChangeArrowheads="1"/>
            </p:cNvSpPr>
            <p:nvPr/>
          </p:nvSpPr>
          <p:spPr bwMode="auto">
            <a:xfrm>
              <a:off x="3928" y="1578"/>
              <a:ext cx="184" cy="354"/>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32" name="Rectangle 57"/>
            <p:cNvSpPr>
              <a:spLocks noChangeArrowheads="1"/>
            </p:cNvSpPr>
            <p:nvPr/>
          </p:nvSpPr>
          <p:spPr bwMode="auto">
            <a:xfrm>
              <a:off x="3936" y="1948"/>
              <a:ext cx="168" cy="1050"/>
            </a:xfrm>
            <a:prstGeom prst="rect">
              <a:avLst/>
            </a:prstGeom>
            <a:solidFill>
              <a:srgbClr val="F7668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33" name="Rectangle 58"/>
            <p:cNvSpPr>
              <a:spLocks noChangeArrowheads="1"/>
            </p:cNvSpPr>
            <p:nvPr/>
          </p:nvSpPr>
          <p:spPr bwMode="auto">
            <a:xfrm>
              <a:off x="3928" y="1940"/>
              <a:ext cx="184" cy="1065"/>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56763" name="Rectangle 59"/>
            <p:cNvSpPr>
              <a:spLocks noChangeArrowheads="1"/>
            </p:cNvSpPr>
            <p:nvPr/>
          </p:nvSpPr>
          <p:spPr bwMode="auto">
            <a:xfrm>
              <a:off x="855" y="1526"/>
              <a:ext cx="747" cy="364"/>
            </a:xfrm>
            <a:prstGeom prst="rect">
              <a:avLst/>
            </a:prstGeom>
            <a:noFill/>
            <a:ln w="25400">
              <a:noFill/>
              <a:miter lim="800000"/>
            </a:ln>
            <a:effectLst/>
          </p:spPr>
          <p:txBody>
            <a:bodyPr wrap="none" lIns="90487" tIns="44450" rIns="90487" bIns="44450">
              <a:spAutoFit/>
            </a:bodyPr>
            <a:lstStyle/>
            <a:p>
              <a:pPr>
                <a:defRPr/>
              </a:pPr>
              <a:r>
                <a:rPr lang="ja-JP" altLang="en-US" sz="1600" b="1">
                  <a:effectLst>
                    <a:outerShdw blurRad="38100" dist="38100" dir="2700000" algn="tl">
                      <a:srgbClr val="C0C0C0"/>
                    </a:outerShdw>
                  </a:effectLst>
                  <a:latin typeface="Helvetica" charset="0"/>
                </a:rPr>
                <a:t>      </a:t>
              </a:r>
              <a:r>
                <a:rPr lang="en-US" altLang="ja-JP" sz="1600" b="1">
                  <a:effectLst>
                    <a:outerShdw blurRad="38100" dist="38100" dir="2700000" algn="tl">
                      <a:srgbClr val="C0C0C0"/>
                    </a:outerShdw>
                  </a:effectLst>
                  <a:latin typeface="Helvetica" charset="0"/>
                </a:rPr>
                <a:t>cost of</a:t>
              </a:r>
              <a:endParaRPr lang="en-US" altLang="ja-JP" sz="1600" b="1">
                <a:effectLst>
                  <a:outerShdw blurRad="38100" dist="38100" dir="2700000" algn="tl">
                    <a:srgbClr val="C0C0C0"/>
                  </a:outerShdw>
                </a:effectLst>
                <a:latin typeface="Helvetica" charset="0"/>
              </a:endParaRPr>
            </a:p>
            <a:p>
              <a:pPr>
                <a:defRPr/>
              </a:pPr>
              <a:endParaRPr lang="ja-JP" altLang="en-US" sz="1600" b="1">
                <a:effectLst>
                  <a:outerShdw blurRad="38100" dist="38100" dir="2700000" algn="tl">
                    <a:srgbClr val="C0C0C0"/>
                  </a:outerShdw>
                </a:effectLst>
                <a:latin typeface="Helvetica" charset="0"/>
              </a:endParaRPr>
            </a:p>
          </p:txBody>
        </p:sp>
        <p:sp>
          <p:nvSpPr>
            <p:cNvPr id="456764" name="Rectangle 60"/>
            <p:cNvSpPr>
              <a:spLocks noChangeArrowheads="1"/>
            </p:cNvSpPr>
            <p:nvPr/>
          </p:nvSpPr>
          <p:spPr bwMode="auto">
            <a:xfrm>
              <a:off x="855" y="1654"/>
              <a:ext cx="783" cy="364"/>
            </a:xfrm>
            <a:prstGeom prst="rect">
              <a:avLst/>
            </a:prstGeom>
            <a:noFill/>
            <a:ln w="25400">
              <a:noFill/>
              <a:miter lim="800000"/>
            </a:ln>
            <a:effectLst/>
          </p:spPr>
          <p:txBody>
            <a:bodyPr wrap="none" lIns="90487" tIns="44450" rIns="90487" bIns="44450">
              <a:spAutoFit/>
            </a:bodyPr>
            <a:lstStyle/>
            <a:p>
              <a:pPr>
                <a:defRPr/>
              </a:pPr>
              <a:r>
                <a:rPr lang="ja-JP" altLang="en-US" sz="1600" b="1">
                  <a:effectLst>
                    <a:outerShdw blurRad="38100" dist="38100" dir="2700000" algn="tl">
                      <a:srgbClr val="C0C0C0"/>
                    </a:outerShdw>
                  </a:effectLst>
                  <a:latin typeface="Helvetica" charset="0"/>
                </a:rPr>
                <a:t>    </a:t>
              </a:r>
              <a:r>
                <a:rPr lang="en-US" altLang="ja-JP" sz="1600" b="1">
                  <a:effectLst>
                    <a:outerShdw blurRad="38100" dist="38100" dir="2700000" algn="tl">
                      <a:srgbClr val="C0C0C0"/>
                    </a:outerShdw>
                  </a:effectLst>
                  <a:latin typeface="Helvetica" charset="0"/>
                </a:rPr>
                <a:t>software</a:t>
              </a:r>
              <a:endParaRPr lang="en-US" altLang="ja-JP" sz="1600" b="1">
                <a:effectLst>
                  <a:outerShdw blurRad="38100" dist="38100" dir="2700000" algn="tl">
                    <a:srgbClr val="C0C0C0"/>
                  </a:outerShdw>
                </a:effectLst>
                <a:latin typeface="Helvetica" charset="0"/>
              </a:endParaRPr>
            </a:p>
            <a:p>
              <a:pPr>
                <a:defRPr/>
              </a:pPr>
              <a:endParaRPr lang="ja-JP" altLang="en-US" sz="1600" b="1">
                <a:effectLst>
                  <a:outerShdw blurRad="38100" dist="38100" dir="2700000" algn="tl">
                    <a:srgbClr val="C0C0C0"/>
                  </a:outerShdw>
                </a:effectLst>
                <a:latin typeface="Helvetica" charset="0"/>
              </a:endParaRPr>
            </a:p>
          </p:txBody>
        </p:sp>
        <p:sp>
          <p:nvSpPr>
            <p:cNvPr id="456765" name="Rectangle 61"/>
            <p:cNvSpPr>
              <a:spLocks noChangeArrowheads="1"/>
            </p:cNvSpPr>
            <p:nvPr/>
          </p:nvSpPr>
          <p:spPr bwMode="auto">
            <a:xfrm>
              <a:off x="3471" y="3054"/>
              <a:ext cx="1302" cy="210"/>
            </a:xfrm>
            <a:prstGeom prst="rect">
              <a:avLst/>
            </a:prstGeom>
            <a:noFill/>
            <a:ln w="25400">
              <a:noFill/>
              <a:miter lim="800000"/>
            </a:ln>
            <a:effectLst/>
          </p:spPr>
          <p:txBody>
            <a:bodyPr wrap="none" lIns="90487" tIns="44450" rIns="90487" bIns="44450">
              <a:spAutoFit/>
            </a:bodyPr>
            <a:lstStyle/>
            <a:p>
              <a:pPr>
                <a:defRPr/>
              </a:pPr>
              <a:r>
                <a:rPr lang="en-US" altLang="ja-JP" sz="1600" b="1">
                  <a:effectLst>
                    <a:outerShdw blurRad="38100" dist="38100" dir="2700000" algn="tl">
                      <a:srgbClr val="C0C0C0"/>
                    </a:outerShdw>
                  </a:effectLst>
                  <a:latin typeface="Helvetica" charset="0"/>
                </a:rPr>
                <a:t>number of modules</a:t>
              </a:r>
              <a:endParaRPr lang="en-US" altLang="ja-JP" sz="1600" b="1">
                <a:effectLst>
                  <a:outerShdw blurRad="38100" dist="38100" dir="2700000" algn="tl">
                    <a:srgbClr val="C0C0C0"/>
                  </a:outerShdw>
                </a:effectLst>
                <a:latin typeface="Helvetica" charset="0"/>
              </a:endParaRPr>
            </a:p>
          </p:txBody>
        </p:sp>
        <p:grpSp>
          <p:nvGrpSpPr>
            <p:cNvPr id="280637" name="Group 62"/>
            <p:cNvGrpSpPr/>
            <p:nvPr/>
          </p:nvGrpSpPr>
          <p:grpSpPr bwMode="auto">
            <a:xfrm>
              <a:off x="1744" y="2971"/>
              <a:ext cx="2945" cy="72"/>
              <a:chOff x="1744" y="2971"/>
              <a:chExt cx="2945" cy="72"/>
            </a:xfrm>
          </p:grpSpPr>
          <p:sp>
            <p:nvSpPr>
              <p:cNvPr id="280646" name="Freeform 63"/>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a:solidFill>
                  <a:schemeClr val="tx1"/>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47" name="Line 64"/>
              <p:cNvSpPr>
                <a:spLocks noChangeShapeType="1"/>
              </p:cNvSpPr>
              <p:nvPr/>
            </p:nvSpPr>
            <p:spPr bwMode="auto">
              <a:xfrm>
                <a:off x="1744" y="3013"/>
                <a:ext cx="2760" cy="0"/>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0638" name="Group 65"/>
            <p:cNvGrpSpPr/>
            <p:nvPr/>
          </p:nvGrpSpPr>
          <p:grpSpPr bwMode="auto">
            <a:xfrm>
              <a:off x="1696" y="1250"/>
              <a:ext cx="81" cy="1756"/>
              <a:chOff x="1696" y="1250"/>
              <a:chExt cx="81" cy="1756"/>
            </a:xfrm>
          </p:grpSpPr>
          <p:sp>
            <p:nvSpPr>
              <p:cNvPr id="280644" name="Freeform 66"/>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a:solidFill>
                  <a:schemeClr val="tx1"/>
                </a:solidFill>
                <a:round/>
              </a:ln>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0645" name="Line 67"/>
              <p:cNvSpPr>
                <a:spLocks noChangeShapeType="1"/>
              </p:cNvSpPr>
              <p:nvPr/>
            </p:nvSpPr>
            <p:spPr bwMode="auto">
              <a:xfrm flipV="1">
                <a:off x="1744" y="1399"/>
                <a:ext cx="0" cy="1607"/>
              </a:xfrm>
              <a:prstGeom prst="line">
                <a:avLst/>
              </a:prstGeom>
              <a:noFill/>
              <a:ln w="508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6772" name="Rectangle 68"/>
            <p:cNvSpPr>
              <a:spLocks noChangeArrowheads="1"/>
            </p:cNvSpPr>
            <p:nvPr/>
          </p:nvSpPr>
          <p:spPr bwMode="auto">
            <a:xfrm>
              <a:off x="4168" y="1942"/>
              <a:ext cx="775" cy="404"/>
            </a:xfrm>
            <a:prstGeom prst="rect">
              <a:avLst/>
            </a:prstGeom>
            <a:noFill/>
            <a:ln w="25400">
              <a:noFill/>
              <a:miter lim="800000"/>
            </a:ln>
            <a:effectLst/>
          </p:spPr>
          <p:txBody>
            <a:bodyPr wrap="none" lIns="90487" tIns="44450" rIns="90487" bIns="44450">
              <a:spAutoFit/>
            </a:bodyPr>
            <a:lstStyle/>
            <a:p>
              <a:pPr algn="ctr">
                <a:lnSpc>
                  <a:spcPct val="75000"/>
                </a:lnSpc>
                <a:defRPr/>
              </a:pPr>
              <a:r>
                <a:rPr lang="en-US" altLang="ja-JP" sz="1600" b="1">
                  <a:effectLst>
                    <a:outerShdw blurRad="38100" dist="38100" dir="2700000" algn="tl">
                      <a:srgbClr val="C0C0C0"/>
                    </a:outerShdw>
                  </a:effectLst>
                  <a:latin typeface="Helvetica" charset="0"/>
                </a:rPr>
                <a:t>module</a:t>
              </a:r>
              <a:endParaRPr lang="en-US" altLang="ja-JP" sz="1600" b="1">
                <a:effectLst>
                  <a:outerShdw blurRad="38100" dist="38100" dir="2700000" algn="tl">
                    <a:srgbClr val="C0C0C0"/>
                  </a:outerShdw>
                </a:effectLst>
                <a:latin typeface="Helvetica" charset="0"/>
              </a:endParaRPr>
            </a:p>
            <a:p>
              <a:pPr algn="ctr">
                <a:lnSpc>
                  <a:spcPct val="75000"/>
                </a:lnSpc>
                <a:defRPr/>
              </a:pPr>
              <a:r>
                <a:rPr lang="en-US" altLang="ja-JP" sz="1600" b="1">
                  <a:effectLst>
                    <a:outerShdw blurRad="38100" dist="38100" dir="2700000" algn="tl">
                      <a:srgbClr val="C0C0C0"/>
                    </a:outerShdw>
                  </a:effectLst>
                  <a:latin typeface="Helvetica" charset="0"/>
                </a:rPr>
                <a:t>integration</a:t>
              </a:r>
              <a:endParaRPr lang="en-US" altLang="ja-JP" sz="1600" b="1">
                <a:effectLst>
                  <a:outerShdw blurRad="38100" dist="38100" dir="2700000" algn="tl">
                    <a:srgbClr val="C0C0C0"/>
                  </a:outerShdw>
                </a:effectLst>
                <a:latin typeface="Helvetica" charset="0"/>
              </a:endParaRPr>
            </a:p>
            <a:p>
              <a:pPr algn="ctr">
                <a:lnSpc>
                  <a:spcPct val="75000"/>
                </a:lnSpc>
                <a:defRPr/>
              </a:pPr>
              <a:r>
                <a:rPr lang="en-US" altLang="ja-JP" sz="1600" b="1">
                  <a:effectLst>
                    <a:outerShdw blurRad="38100" dist="38100" dir="2700000" algn="tl">
                      <a:srgbClr val="C0C0C0"/>
                    </a:outerShdw>
                  </a:effectLst>
                  <a:latin typeface="Helvetica" charset="0"/>
                </a:rPr>
                <a:t>cost</a:t>
              </a:r>
              <a:endParaRPr lang="en-US" altLang="ja-JP" sz="1600" b="1">
                <a:effectLst>
                  <a:outerShdw blurRad="38100" dist="38100" dir="2700000" algn="tl">
                    <a:srgbClr val="C0C0C0"/>
                  </a:outerShdw>
                </a:effectLst>
                <a:latin typeface="Helvetica" charset="0"/>
              </a:endParaRPr>
            </a:p>
          </p:txBody>
        </p:sp>
        <p:sp>
          <p:nvSpPr>
            <p:cNvPr id="456773" name="Rectangle 69"/>
            <p:cNvSpPr>
              <a:spLocks noChangeArrowheads="1"/>
            </p:cNvSpPr>
            <p:nvPr/>
          </p:nvSpPr>
          <p:spPr bwMode="auto">
            <a:xfrm>
              <a:off x="2327" y="1248"/>
              <a:ext cx="1729" cy="364"/>
            </a:xfrm>
            <a:prstGeom prst="rect">
              <a:avLst/>
            </a:prstGeom>
            <a:noFill/>
            <a:ln w="25400">
              <a:noFill/>
              <a:miter lim="800000"/>
            </a:ln>
            <a:effectLst/>
          </p:spPr>
          <p:txBody>
            <a:bodyPr wrap="none" lIns="90487" tIns="44450" rIns="90487" bIns="44450">
              <a:spAutoFit/>
            </a:bodyPr>
            <a:lstStyle/>
            <a:p>
              <a:pPr>
                <a:defRPr/>
              </a:pPr>
              <a:r>
                <a:rPr lang="en-US" altLang="ja-JP" sz="1600" b="1">
                  <a:effectLst>
                    <a:outerShdw blurRad="38100" dist="38100" dir="2700000" algn="tl">
                      <a:srgbClr val="C0C0C0"/>
                    </a:outerShdw>
                  </a:effectLst>
                  <a:latin typeface="Helvetica" charset="0"/>
                </a:rPr>
                <a:t>module development cost </a:t>
              </a:r>
              <a:endParaRPr lang="en-US" altLang="ja-JP" sz="1600" b="1">
                <a:effectLst>
                  <a:outerShdw blurRad="38100" dist="38100" dir="2700000" algn="tl">
                    <a:srgbClr val="C0C0C0"/>
                  </a:outerShdw>
                </a:effectLst>
                <a:latin typeface="Helvetica" charset="0"/>
              </a:endParaRPr>
            </a:p>
            <a:p>
              <a:pPr>
                <a:defRPr/>
              </a:pPr>
              <a:endParaRPr lang="ja-JP" altLang="en-US" sz="1600" b="1">
                <a:effectLst>
                  <a:outerShdw blurRad="38100" dist="38100" dir="2700000" algn="tl">
                    <a:srgbClr val="C0C0C0"/>
                  </a:outerShdw>
                </a:effectLst>
                <a:latin typeface="Helvetica" charset="0"/>
              </a:endParaRPr>
            </a:p>
          </p:txBody>
        </p:sp>
        <p:sp>
          <p:nvSpPr>
            <p:cNvPr id="280641" name="Line 70"/>
            <p:cNvSpPr>
              <a:spLocks noChangeShapeType="1"/>
            </p:cNvSpPr>
            <p:nvPr/>
          </p:nvSpPr>
          <p:spPr bwMode="auto">
            <a:xfrm>
              <a:off x="3304" y="1492"/>
              <a:ext cx="328" cy="48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6775" name="Line 71"/>
            <p:cNvSpPr>
              <a:spLocks noChangeShapeType="1"/>
            </p:cNvSpPr>
            <p:nvPr/>
          </p:nvSpPr>
          <p:spPr bwMode="auto">
            <a:xfrm flipH="1">
              <a:off x="3656" y="2239"/>
              <a:ext cx="576" cy="283"/>
            </a:xfrm>
            <a:prstGeom prst="line">
              <a:avLst/>
            </a:prstGeom>
            <a:noFill/>
            <a:ln w="25400">
              <a:solidFill>
                <a:schemeClr val="tx1"/>
              </a:solidFill>
              <a:round/>
            </a:ln>
            <a:effectLst>
              <a:outerShdw dist="107763" dir="2700000" algn="ctr" rotWithShape="0">
                <a:schemeClr val="bg2"/>
              </a:outerShdw>
            </a:effectLst>
          </p:spPr>
          <p:txBody>
            <a:bodyPr wrap="none" anchor="ctr"/>
            <a:lstStyle/>
            <a:p>
              <a:pPr>
                <a:defRPr/>
              </a:pPr>
              <a:endParaRPr lang="zh-CN" altLang="en-US"/>
            </a:p>
          </p:txBody>
        </p:sp>
        <p:sp>
          <p:nvSpPr>
            <p:cNvPr id="280643" name="Arc 72"/>
            <p:cNvSpPr/>
            <p:nvPr/>
          </p:nvSpPr>
          <p:spPr bwMode="auto">
            <a:xfrm>
              <a:off x="2136" y="3085"/>
              <a:ext cx="752" cy="206"/>
            </a:xfrm>
            <a:custGeom>
              <a:avLst/>
              <a:gdLst>
                <a:gd name="T0" fmla="*/ 0 w 21600"/>
                <a:gd name="T1" fmla="*/ 0 h 21705"/>
                <a:gd name="T2" fmla="*/ 0 w 21600"/>
                <a:gd name="T3" fmla="*/ 0 h 21705"/>
                <a:gd name="T4" fmla="*/ 0 w 21600"/>
                <a:gd name="T5" fmla="*/ 0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close/>
                </a:path>
              </a:pathLst>
            </a:custGeom>
            <a:noFill/>
            <a:ln w="25400" cap="rnd">
              <a:solidFill>
                <a:schemeClr val="tx1"/>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sp>
        <p:nvSpPr>
          <p:cNvPr id="72"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Modularity: Trade-offs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1596686" y="800488"/>
            <a:ext cx="6307816" cy="543739"/>
          </a:xfrm>
        </p:spPr>
        <p:txBody>
          <a:bodyPr vert="horz" wrap="none" lIns="63500" tIns="25400" rIns="63500" bIns="25400" numCol="1" anchor="ctr" anchorCtr="0" compatLnSpc="1">
            <a:spAutoFit/>
          </a:bodyPr>
          <a:lstStyle/>
          <a:p>
            <a:r>
              <a:rPr lang="zh-CN" altLang="en-US" b="1" dirty="0">
                <a:latin typeface="Times New Roman" panose="02020603050405020304" charset="0"/>
              </a:rPr>
              <a:t>模块大小、模块数目与费用的关系</a:t>
            </a:r>
            <a:endParaRPr lang="zh-CN" altLang="en-US" b="1" dirty="0">
              <a:latin typeface="Times New Roman" panose="02020603050405020304" charset="0"/>
            </a:endParaRPr>
          </a:p>
        </p:txBody>
      </p:sp>
      <p:graphicFrame>
        <p:nvGraphicFramePr>
          <p:cNvPr id="3074" name="Object 4"/>
          <p:cNvGraphicFramePr>
            <a:graphicFrameLocks noChangeAspect="1"/>
          </p:cNvGraphicFramePr>
          <p:nvPr/>
        </p:nvGraphicFramePr>
        <p:xfrm>
          <a:off x="1349375" y="1516064"/>
          <a:ext cx="6432550" cy="4338637"/>
        </p:xfrm>
        <a:graphic>
          <a:graphicData uri="http://schemas.openxmlformats.org/presentationml/2006/ole">
            <mc:AlternateContent xmlns:mc="http://schemas.openxmlformats.org/markup-compatibility/2006">
              <mc:Choice xmlns:v="urn:schemas-microsoft-com:vml" Requires="v">
                <p:oleObj spid="_x0000_s61503" name="文档" r:id="rId1" imgW="2964180" imgH="1999615" progId="Word.Document.8">
                  <p:embed/>
                </p:oleObj>
              </mc:Choice>
              <mc:Fallback>
                <p:oleObj name="文档" r:id="rId1" imgW="2964180" imgH="1999615" progId="Word.Document.8">
                  <p:embed/>
                  <p:pic>
                    <p:nvPicPr>
                      <p:cNvPr id="0" name="图片 61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375" y="1516064"/>
                        <a:ext cx="6432550" cy="433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3" name="projctor.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160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E7E4365-DF2D-4964-A459-3AD03117A359}" type="slidenum">
              <a:rPr lang="en-US" altLang="ja-JP" sz="1200">
                <a:solidFill>
                  <a:schemeClr val="bg1"/>
                </a:solidFill>
              </a:rPr>
            </a:fld>
            <a:endParaRPr lang="en-US" altLang="ja-JP" sz="900">
              <a:solidFill>
                <a:schemeClr val="bg1"/>
              </a:solidFill>
            </a:endParaRPr>
          </a:p>
        </p:txBody>
      </p:sp>
      <p:grpSp>
        <p:nvGrpSpPr>
          <p:cNvPr id="281605" name="Group 106"/>
          <p:cNvGrpSpPr/>
          <p:nvPr/>
        </p:nvGrpSpPr>
        <p:grpSpPr bwMode="auto">
          <a:xfrm>
            <a:off x="1368425" y="1520825"/>
            <a:ext cx="6819900" cy="3740150"/>
            <a:chOff x="872" y="957"/>
            <a:chExt cx="4296" cy="2356"/>
          </a:xfrm>
        </p:grpSpPr>
        <p:sp>
          <p:nvSpPr>
            <p:cNvPr id="281606" name="Rectangle 73"/>
            <p:cNvSpPr>
              <a:spLocks noChangeArrowheads="1"/>
            </p:cNvSpPr>
            <p:nvPr/>
          </p:nvSpPr>
          <p:spPr bwMode="auto">
            <a:xfrm>
              <a:off x="2144" y="1237"/>
              <a:ext cx="1576" cy="1807"/>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58826" name="Rectangle 74"/>
            <p:cNvSpPr>
              <a:spLocks noChangeArrowheads="1"/>
            </p:cNvSpPr>
            <p:nvPr/>
          </p:nvSpPr>
          <p:spPr bwMode="auto">
            <a:xfrm>
              <a:off x="2144" y="1238"/>
              <a:ext cx="1576" cy="1805"/>
            </a:xfrm>
            <a:prstGeom prst="rect">
              <a:avLst/>
            </a:prstGeom>
            <a:solidFill>
              <a:schemeClr val="hlink"/>
            </a:solidFill>
            <a:ln w="25400">
              <a:solidFill>
                <a:schemeClr val="tx1"/>
              </a:solidFill>
              <a:miter lim="800000"/>
            </a:ln>
            <a:effectLst>
              <a:outerShdw dist="107763" dir="2700000" algn="ctr" rotWithShape="0">
                <a:schemeClr val="bg2"/>
              </a:outerShdw>
            </a:effectLst>
          </p:spPr>
          <p:txBody>
            <a:bodyPr wrap="none" anchor="ctr"/>
            <a:lstStyle/>
            <a:p>
              <a:pPr>
                <a:defRPr/>
              </a:pPr>
              <a:endParaRPr lang="zh-CN" altLang="en-US"/>
            </a:p>
          </p:txBody>
        </p:sp>
        <p:sp>
          <p:nvSpPr>
            <p:cNvPr id="458827" name="Rectangle 75"/>
            <p:cNvSpPr>
              <a:spLocks noChangeArrowheads="1"/>
            </p:cNvSpPr>
            <p:nvPr/>
          </p:nvSpPr>
          <p:spPr bwMode="auto">
            <a:xfrm>
              <a:off x="2079" y="957"/>
              <a:ext cx="797" cy="286"/>
            </a:xfrm>
            <a:prstGeom prst="rect">
              <a:avLst/>
            </a:prstGeom>
            <a:noFill/>
            <a:ln w="25400">
              <a:noFill/>
              <a:miter lim="800000"/>
            </a:ln>
            <a:effectLst/>
          </p:spPr>
          <p:txBody>
            <a:bodyPr wrap="none" lIns="90487" tIns="44450" rIns="90487" bIns="44450">
              <a:spAutoFit/>
            </a:bodyPr>
            <a:lstStyle/>
            <a:p>
              <a:pPr>
                <a:defRPr/>
              </a:pPr>
              <a:r>
                <a:rPr lang="en-US" altLang="ja-JP" sz="2400" b="1">
                  <a:effectLst>
                    <a:outerShdw blurRad="38100" dist="38100" dir="2700000" algn="tl">
                      <a:srgbClr val="C0C0C0"/>
                    </a:outerShdw>
                  </a:effectLst>
                  <a:latin typeface="Helvetica" charset="0"/>
                </a:rPr>
                <a:t>module</a:t>
              </a:r>
              <a:endParaRPr lang="en-US" altLang="ja-JP" sz="2400" b="1">
                <a:effectLst>
                  <a:outerShdw blurRad="38100" dist="38100" dir="2700000" algn="tl">
                    <a:srgbClr val="C0C0C0"/>
                  </a:outerShdw>
                </a:effectLst>
                <a:latin typeface="Helvetica" charset="0"/>
              </a:endParaRPr>
            </a:p>
          </p:txBody>
        </p:sp>
        <p:sp>
          <p:nvSpPr>
            <p:cNvPr id="281609" name="Freeform 76" descr="10%"/>
            <p:cNvSpPr/>
            <p:nvPr/>
          </p:nvSpPr>
          <p:spPr bwMode="auto">
            <a:xfrm>
              <a:off x="2368" y="1899"/>
              <a:ext cx="1161" cy="1032"/>
            </a:xfrm>
            <a:custGeom>
              <a:avLst/>
              <a:gdLst>
                <a:gd name="T0" fmla="*/ 350 w 1161"/>
                <a:gd name="T1" fmla="*/ 64 h 1032"/>
                <a:gd name="T2" fmla="*/ 254 w 1161"/>
                <a:gd name="T3" fmla="*/ 42 h 1032"/>
                <a:gd name="T4" fmla="*/ 191 w 1161"/>
                <a:gd name="T5" fmla="*/ 42 h 1032"/>
                <a:gd name="T6" fmla="*/ 167 w 1161"/>
                <a:gd name="T7" fmla="*/ 71 h 1032"/>
                <a:gd name="T8" fmla="*/ 151 w 1161"/>
                <a:gd name="T9" fmla="*/ 106 h 1032"/>
                <a:gd name="T10" fmla="*/ 159 w 1161"/>
                <a:gd name="T11" fmla="*/ 155 h 1032"/>
                <a:gd name="T12" fmla="*/ 143 w 1161"/>
                <a:gd name="T13" fmla="*/ 212 h 1032"/>
                <a:gd name="T14" fmla="*/ 87 w 1161"/>
                <a:gd name="T15" fmla="*/ 275 h 1032"/>
                <a:gd name="T16" fmla="*/ 40 w 1161"/>
                <a:gd name="T17" fmla="*/ 332 h 1032"/>
                <a:gd name="T18" fmla="*/ 8 w 1161"/>
                <a:gd name="T19" fmla="*/ 388 h 1032"/>
                <a:gd name="T20" fmla="*/ 8 w 1161"/>
                <a:gd name="T21" fmla="*/ 445 h 1032"/>
                <a:gd name="T22" fmla="*/ 32 w 1161"/>
                <a:gd name="T23" fmla="*/ 494 h 1032"/>
                <a:gd name="T24" fmla="*/ 24 w 1161"/>
                <a:gd name="T25" fmla="*/ 614 h 1032"/>
                <a:gd name="T26" fmla="*/ 16 w 1161"/>
                <a:gd name="T27" fmla="*/ 685 h 1032"/>
                <a:gd name="T28" fmla="*/ 48 w 1161"/>
                <a:gd name="T29" fmla="*/ 770 h 1032"/>
                <a:gd name="T30" fmla="*/ 103 w 1161"/>
                <a:gd name="T31" fmla="*/ 840 h 1032"/>
                <a:gd name="T32" fmla="*/ 175 w 1161"/>
                <a:gd name="T33" fmla="*/ 897 h 1032"/>
                <a:gd name="T34" fmla="*/ 278 w 1161"/>
                <a:gd name="T35" fmla="*/ 918 h 1032"/>
                <a:gd name="T36" fmla="*/ 381 w 1161"/>
                <a:gd name="T37" fmla="*/ 904 h 1032"/>
                <a:gd name="T38" fmla="*/ 485 w 1161"/>
                <a:gd name="T39" fmla="*/ 890 h 1032"/>
                <a:gd name="T40" fmla="*/ 636 w 1161"/>
                <a:gd name="T41" fmla="*/ 911 h 1032"/>
                <a:gd name="T42" fmla="*/ 755 w 1161"/>
                <a:gd name="T43" fmla="*/ 960 h 1032"/>
                <a:gd name="T44" fmla="*/ 866 w 1161"/>
                <a:gd name="T45" fmla="*/ 1010 h 1032"/>
                <a:gd name="T46" fmla="*/ 953 w 1161"/>
                <a:gd name="T47" fmla="*/ 1031 h 1032"/>
                <a:gd name="T48" fmla="*/ 977 w 1161"/>
                <a:gd name="T49" fmla="*/ 1017 h 1032"/>
                <a:gd name="T50" fmla="*/ 977 w 1161"/>
                <a:gd name="T51" fmla="*/ 946 h 1032"/>
                <a:gd name="T52" fmla="*/ 953 w 1161"/>
                <a:gd name="T53" fmla="*/ 904 h 1032"/>
                <a:gd name="T54" fmla="*/ 961 w 1161"/>
                <a:gd name="T55" fmla="*/ 847 h 1032"/>
                <a:gd name="T56" fmla="*/ 1009 w 1161"/>
                <a:gd name="T57" fmla="*/ 777 h 1032"/>
                <a:gd name="T58" fmla="*/ 1073 w 1161"/>
                <a:gd name="T59" fmla="*/ 713 h 1032"/>
                <a:gd name="T60" fmla="*/ 1144 w 1161"/>
                <a:gd name="T61" fmla="*/ 621 h 1032"/>
                <a:gd name="T62" fmla="*/ 1160 w 1161"/>
                <a:gd name="T63" fmla="*/ 558 h 1032"/>
                <a:gd name="T64" fmla="*/ 1136 w 1161"/>
                <a:gd name="T65" fmla="*/ 508 h 1032"/>
                <a:gd name="T66" fmla="*/ 1025 w 1161"/>
                <a:gd name="T67" fmla="*/ 424 h 1032"/>
                <a:gd name="T68" fmla="*/ 969 w 1161"/>
                <a:gd name="T69" fmla="*/ 403 h 1032"/>
                <a:gd name="T70" fmla="*/ 961 w 1161"/>
                <a:gd name="T71" fmla="*/ 346 h 1032"/>
                <a:gd name="T72" fmla="*/ 1009 w 1161"/>
                <a:gd name="T73" fmla="*/ 254 h 1032"/>
                <a:gd name="T74" fmla="*/ 1057 w 1161"/>
                <a:gd name="T75" fmla="*/ 184 h 1032"/>
                <a:gd name="T76" fmla="*/ 1081 w 1161"/>
                <a:gd name="T77" fmla="*/ 113 h 1032"/>
                <a:gd name="T78" fmla="*/ 1033 w 1161"/>
                <a:gd name="T79" fmla="*/ 85 h 1032"/>
                <a:gd name="T80" fmla="*/ 969 w 1161"/>
                <a:gd name="T81" fmla="*/ 85 h 1032"/>
                <a:gd name="T82" fmla="*/ 898 w 1161"/>
                <a:gd name="T83" fmla="*/ 71 h 1032"/>
                <a:gd name="T84" fmla="*/ 826 w 1161"/>
                <a:gd name="T85" fmla="*/ 28 h 1032"/>
                <a:gd name="T86" fmla="*/ 802 w 1161"/>
                <a:gd name="T87" fmla="*/ 7 h 1032"/>
                <a:gd name="T88" fmla="*/ 763 w 1161"/>
                <a:gd name="T89" fmla="*/ 0 h 1032"/>
                <a:gd name="T90" fmla="*/ 699 w 1161"/>
                <a:gd name="T91" fmla="*/ 0 h 1032"/>
                <a:gd name="T92" fmla="*/ 604 w 1161"/>
                <a:gd name="T93" fmla="*/ 21 h 1032"/>
                <a:gd name="T94" fmla="*/ 508 w 1161"/>
                <a:gd name="T95" fmla="*/ 49 h 1032"/>
                <a:gd name="T96" fmla="*/ 405 w 1161"/>
                <a:gd name="T97" fmla="*/ 92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12700">
                  <a:solidFill>
                    <a:srgbClr val="000000"/>
                  </a:solidFill>
                  <a:round/>
                  <a:tailEnd type="triangle" w="med" len="med"/>
                </a14:hiddenLine>
              </a:ext>
            </a:extLst>
          </p:spPr>
          <p:txBody>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58829" name="Freeform 77"/>
            <p:cNvSpPr/>
            <p:nvPr/>
          </p:nvSpPr>
          <p:spPr bwMode="auto">
            <a:xfrm>
              <a:off x="2368" y="1899"/>
              <a:ext cx="1169" cy="1039"/>
            </a:xfrm>
            <a:custGeom>
              <a:avLst/>
              <a:gdLst/>
              <a:ahLst/>
              <a:cxnLst>
                <a:cxn ang="0">
                  <a:pos x="352" y="64"/>
                </a:cxn>
                <a:cxn ang="0">
                  <a:pos x="256" y="43"/>
                </a:cxn>
                <a:cxn ang="0">
                  <a:pos x="192" y="43"/>
                </a:cxn>
                <a:cxn ang="0">
                  <a:pos x="168" y="71"/>
                </a:cxn>
                <a:cxn ang="0">
                  <a:pos x="152" y="107"/>
                </a:cxn>
                <a:cxn ang="0">
                  <a:pos x="160" y="156"/>
                </a:cxn>
                <a:cxn ang="0">
                  <a:pos x="144" y="213"/>
                </a:cxn>
                <a:cxn ang="0">
                  <a:pos x="88" y="277"/>
                </a:cxn>
                <a:cxn ang="0">
                  <a:pos x="40" y="334"/>
                </a:cxn>
                <a:cxn ang="0">
                  <a:pos x="8" y="391"/>
                </a:cxn>
                <a:cxn ang="0">
                  <a:pos x="8" y="448"/>
                </a:cxn>
                <a:cxn ang="0">
                  <a:pos x="32" y="498"/>
                </a:cxn>
                <a:cxn ang="0">
                  <a:pos x="24" y="619"/>
                </a:cxn>
                <a:cxn ang="0">
                  <a:pos x="16" y="690"/>
                </a:cxn>
                <a:cxn ang="0">
                  <a:pos x="48" y="775"/>
                </a:cxn>
                <a:cxn ang="0">
                  <a:pos x="104" y="846"/>
                </a:cxn>
                <a:cxn ang="0">
                  <a:pos x="176" y="903"/>
                </a:cxn>
                <a:cxn ang="0">
                  <a:pos x="280" y="924"/>
                </a:cxn>
                <a:cxn ang="0">
                  <a:pos x="384" y="910"/>
                </a:cxn>
                <a:cxn ang="0">
                  <a:pos x="488" y="896"/>
                </a:cxn>
                <a:cxn ang="0">
                  <a:pos x="640" y="917"/>
                </a:cxn>
                <a:cxn ang="0">
                  <a:pos x="760" y="967"/>
                </a:cxn>
                <a:cxn ang="0">
                  <a:pos x="872" y="1017"/>
                </a:cxn>
                <a:cxn ang="0">
                  <a:pos x="960" y="1038"/>
                </a:cxn>
                <a:cxn ang="0">
                  <a:pos x="984" y="1024"/>
                </a:cxn>
                <a:cxn ang="0">
                  <a:pos x="984" y="953"/>
                </a:cxn>
                <a:cxn ang="0">
                  <a:pos x="960" y="910"/>
                </a:cxn>
                <a:cxn ang="0">
                  <a:pos x="968" y="853"/>
                </a:cxn>
                <a:cxn ang="0">
                  <a:pos x="1016" y="782"/>
                </a:cxn>
                <a:cxn ang="0">
                  <a:pos x="1080" y="718"/>
                </a:cxn>
                <a:cxn ang="0">
                  <a:pos x="1152" y="626"/>
                </a:cxn>
                <a:cxn ang="0">
                  <a:pos x="1168" y="562"/>
                </a:cxn>
                <a:cxn ang="0">
                  <a:pos x="1144" y="512"/>
                </a:cxn>
                <a:cxn ang="0">
                  <a:pos x="1032" y="427"/>
                </a:cxn>
                <a:cxn ang="0">
                  <a:pos x="976" y="405"/>
                </a:cxn>
                <a:cxn ang="0">
                  <a:pos x="968" y="348"/>
                </a:cxn>
                <a:cxn ang="0">
                  <a:pos x="1016" y="256"/>
                </a:cxn>
                <a:cxn ang="0">
                  <a:pos x="1064" y="185"/>
                </a:cxn>
                <a:cxn ang="0">
                  <a:pos x="1088" y="114"/>
                </a:cxn>
                <a:cxn ang="0">
                  <a:pos x="1040" y="85"/>
                </a:cxn>
                <a:cxn ang="0">
                  <a:pos x="976" y="85"/>
                </a:cxn>
                <a:cxn ang="0">
                  <a:pos x="904" y="71"/>
                </a:cxn>
                <a:cxn ang="0">
                  <a:pos x="832" y="28"/>
                </a:cxn>
                <a:cxn ang="0">
                  <a:pos x="808" y="7"/>
                </a:cxn>
                <a:cxn ang="0">
                  <a:pos x="768" y="0"/>
                </a:cxn>
                <a:cxn ang="0">
                  <a:pos x="704" y="0"/>
                </a:cxn>
                <a:cxn ang="0">
                  <a:pos x="608" y="21"/>
                </a:cxn>
                <a:cxn ang="0">
                  <a:pos x="512" y="50"/>
                </a:cxn>
                <a:cxn ang="0">
                  <a:pos x="408" y="92"/>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w="25400" cap="rnd" cmpd="sng">
              <a:noFill/>
              <a:prstDash val="solid"/>
              <a:round/>
              <a:headEnd type="none" w="med" len="med"/>
              <a:tailEnd type="triangle" w="med" len="med"/>
            </a:ln>
            <a:effectLst>
              <a:outerShdw dist="107763" dir="2700000" algn="ctr" rotWithShape="0">
                <a:schemeClr val="bg2"/>
              </a:outerShdw>
            </a:effectLst>
          </p:spPr>
          <p:txBody>
            <a:bodyPr/>
            <a:lstStyle/>
            <a:p>
              <a:pPr>
                <a:defRPr/>
              </a:pPr>
              <a:endParaRPr lang="zh-CN" altLang="en-US"/>
            </a:p>
          </p:txBody>
        </p:sp>
        <p:sp>
          <p:nvSpPr>
            <p:cNvPr id="281611" name="Rectangle 78" descr="25%"/>
            <p:cNvSpPr>
              <a:spLocks noChangeArrowheads="1"/>
            </p:cNvSpPr>
            <p:nvPr/>
          </p:nvSpPr>
          <p:spPr bwMode="auto">
            <a:xfrm>
              <a:off x="2144" y="1237"/>
              <a:ext cx="1576" cy="363"/>
            </a:xfrm>
            <a:prstGeom prst="rect">
              <a:avLst/>
            </a:prstGeom>
            <a:pattFill prst="pct25">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12" name="Rectangle 79"/>
            <p:cNvSpPr>
              <a:spLocks noChangeArrowheads="1"/>
            </p:cNvSpPr>
            <p:nvPr/>
          </p:nvSpPr>
          <p:spPr bwMode="auto">
            <a:xfrm>
              <a:off x="2144" y="1238"/>
              <a:ext cx="1576" cy="361"/>
            </a:xfrm>
            <a:prstGeom prst="rect">
              <a:avLst/>
            </a:prstGeom>
            <a:solidFill>
              <a:schemeClr val="bg1"/>
            </a:solidFill>
            <a:ln w="25400">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58832" name="Rectangle 80"/>
            <p:cNvSpPr>
              <a:spLocks noChangeArrowheads="1"/>
            </p:cNvSpPr>
            <p:nvPr/>
          </p:nvSpPr>
          <p:spPr bwMode="auto">
            <a:xfrm>
              <a:off x="2199" y="1214"/>
              <a:ext cx="810" cy="402"/>
            </a:xfrm>
            <a:prstGeom prst="rect">
              <a:avLst/>
            </a:prstGeom>
            <a:noFill/>
            <a:ln w="25400">
              <a:noFill/>
              <a:miter lim="800000"/>
            </a:ln>
            <a:effectLst/>
          </p:spPr>
          <p:txBody>
            <a:bodyPr wrap="none" lIns="90487" tIns="44450" rIns="90487" bIns="44450">
              <a:spAutoFit/>
            </a:bodyPr>
            <a:lstStyle/>
            <a:p>
              <a:pPr>
                <a:defRPr/>
              </a:pPr>
              <a:r>
                <a:rPr lang="en-US" altLang="ja-JP" sz="1800" b="1">
                  <a:effectLst>
                    <a:outerShdw blurRad="38100" dist="38100" dir="2700000" algn="tl">
                      <a:srgbClr val="C0C0C0"/>
                    </a:outerShdw>
                  </a:effectLst>
                  <a:latin typeface="Helvetica" charset="0"/>
                </a:rPr>
                <a:t>controlled</a:t>
              </a:r>
              <a:endParaRPr lang="en-US" altLang="ja-JP" sz="1800" b="1">
                <a:effectLst>
                  <a:outerShdw blurRad="38100" dist="38100" dir="2700000" algn="tl">
                    <a:srgbClr val="C0C0C0"/>
                  </a:outerShdw>
                </a:effectLst>
                <a:latin typeface="Helvetica" charset="0"/>
              </a:endParaRPr>
            </a:p>
            <a:p>
              <a:pPr>
                <a:defRPr/>
              </a:pPr>
              <a:endParaRPr lang="ja-JP" altLang="en-US" sz="1800" b="1">
                <a:effectLst>
                  <a:outerShdw blurRad="38100" dist="38100" dir="2700000" algn="tl">
                    <a:srgbClr val="C0C0C0"/>
                  </a:outerShdw>
                </a:effectLst>
                <a:latin typeface="Helvetica" charset="0"/>
              </a:endParaRPr>
            </a:p>
          </p:txBody>
        </p:sp>
        <p:sp>
          <p:nvSpPr>
            <p:cNvPr id="458833" name="Rectangle 81"/>
            <p:cNvSpPr>
              <a:spLocks noChangeArrowheads="1"/>
            </p:cNvSpPr>
            <p:nvPr/>
          </p:nvSpPr>
          <p:spPr bwMode="auto">
            <a:xfrm>
              <a:off x="2215" y="1349"/>
              <a:ext cx="714" cy="229"/>
            </a:xfrm>
            <a:prstGeom prst="rect">
              <a:avLst/>
            </a:prstGeom>
            <a:noFill/>
            <a:ln w="25400">
              <a:noFill/>
              <a:miter lim="800000"/>
            </a:ln>
            <a:effectLst/>
          </p:spPr>
          <p:txBody>
            <a:bodyPr wrap="none" lIns="90487" tIns="44450" rIns="90487" bIns="44450">
              <a:spAutoFit/>
            </a:bodyPr>
            <a:lstStyle/>
            <a:p>
              <a:pPr>
                <a:defRPr/>
              </a:pPr>
              <a:r>
                <a:rPr lang="en-US" altLang="ja-JP" sz="1800" b="1">
                  <a:effectLst>
                    <a:outerShdw blurRad="38100" dist="38100" dir="2700000" algn="tl">
                      <a:srgbClr val="C0C0C0"/>
                    </a:outerShdw>
                  </a:effectLst>
                  <a:latin typeface="Helvetica" charset="0"/>
                </a:rPr>
                <a:t>interface</a:t>
              </a:r>
              <a:endParaRPr lang="en-US" altLang="ja-JP" sz="1800" b="1">
                <a:effectLst>
                  <a:outerShdw blurRad="38100" dist="38100" dir="2700000" algn="tl">
                    <a:srgbClr val="C0C0C0"/>
                  </a:outerShdw>
                </a:effectLst>
                <a:latin typeface="Helvetica" charset="0"/>
              </a:endParaRPr>
            </a:p>
          </p:txBody>
        </p:sp>
        <p:sp>
          <p:nvSpPr>
            <p:cNvPr id="458834" name="Rectangle 82"/>
            <p:cNvSpPr>
              <a:spLocks noChangeArrowheads="1"/>
            </p:cNvSpPr>
            <p:nvPr/>
          </p:nvSpPr>
          <p:spPr bwMode="auto">
            <a:xfrm>
              <a:off x="2431" y="2223"/>
              <a:ext cx="675" cy="229"/>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effectLst>
                    <a:outerShdw blurRad="38100" dist="38100" dir="2700000" algn="tl">
                      <a:srgbClr val="C0C0C0"/>
                    </a:outerShdw>
                  </a:effectLst>
                  <a:latin typeface="Helvetica" charset="0"/>
                </a:rPr>
                <a:t>"secret"</a:t>
              </a:r>
              <a:endParaRPr lang="en-US" altLang="ja-JP" sz="1800" b="1">
                <a:solidFill>
                  <a:schemeClr val="bg1"/>
                </a:solidFill>
                <a:effectLst>
                  <a:outerShdw blurRad="38100" dist="38100" dir="2700000" algn="tl">
                    <a:srgbClr val="C0C0C0"/>
                  </a:outerShdw>
                </a:effectLst>
                <a:latin typeface="Helvetica" charset="0"/>
              </a:endParaRPr>
            </a:p>
          </p:txBody>
        </p:sp>
        <p:sp>
          <p:nvSpPr>
            <p:cNvPr id="458835" name="Rectangle 83"/>
            <p:cNvSpPr>
              <a:spLocks noChangeArrowheads="1"/>
            </p:cNvSpPr>
            <p:nvPr/>
          </p:nvSpPr>
          <p:spPr bwMode="auto">
            <a:xfrm>
              <a:off x="3000" y="1039"/>
              <a:ext cx="2168" cy="1122"/>
            </a:xfrm>
            <a:prstGeom prst="rect">
              <a:avLst/>
            </a:prstGeom>
            <a:solidFill>
              <a:srgbClr val="790015"/>
            </a:solidFill>
            <a:ln w="25400">
              <a:solidFill>
                <a:schemeClr val="tx1"/>
              </a:solidFill>
              <a:miter lim="800000"/>
            </a:ln>
            <a:effectLst>
              <a:outerShdw dist="107763" dir="2700000" algn="ctr" rotWithShape="0">
                <a:schemeClr val="bg2"/>
              </a:outerShdw>
            </a:effectLst>
          </p:spPr>
          <p:txBody>
            <a:bodyPr wrap="none" anchor="ctr"/>
            <a:lstStyle/>
            <a:p>
              <a:pPr algn="ctr">
                <a:defRPr/>
              </a:pPr>
              <a:endParaRPr lang="zh-CN" altLang="en-US">
                <a:solidFill>
                  <a:schemeClr val="bg1"/>
                </a:solidFill>
              </a:endParaRPr>
            </a:p>
          </p:txBody>
        </p:sp>
        <p:sp>
          <p:nvSpPr>
            <p:cNvPr id="458836" name="Rectangle 84"/>
            <p:cNvSpPr>
              <a:spLocks noChangeArrowheads="1"/>
            </p:cNvSpPr>
            <p:nvPr/>
          </p:nvSpPr>
          <p:spPr bwMode="auto">
            <a:xfrm>
              <a:off x="3047" y="1071"/>
              <a:ext cx="900" cy="402"/>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effectLst>
                    <a:outerShdw blurRad="38100" dist="38100" dir="2700000" algn="tl">
                      <a:srgbClr val="C0C0C0"/>
                    </a:outerShdw>
                  </a:effectLst>
                  <a:latin typeface="Helvetica" charset="0"/>
                </a:rPr>
                <a:t>•  algorithm</a:t>
              </a:r>
              <a:endParaRPr lang="en-US" altLang="ja-JP" sz="1800" b="1">
                <a:solidFill>
                  <a:schemeClr val="bg1"/>
                </a:solidFill>
                <a:effectLst>
                  <a:outerShdw blurRad="38100" dist="38100" dir="2700000" algn="tl">
                    <a:srgbClr val="C0C0C0"/>
                  </a:outerShdw>
                </a:effectLst>
                <a:latin typeface="Helvetica" charset="0"/>
              </a:endParaRPr>
            </a:p>
            <a:p>
              <a:pPr>
                <a:defRPr/>
              </a:pPr>
              <a:endParaRPr lang="ja-JP" altLang="en-US" sz="1800" b="1">
                <a:solidFill>
                  <a:schemeClr val="bg1"/>
                </a:solidFill>
                <a:effectLst>
                  <a:outerShdw blurRad="38100" dist="38100" dir="2700000" algn="tl">
                    <a:srgbClr val="C0C0C0"/>
                  </a:outerShdw>
                </a:effectLst>
                <a:latin typeface="Helvetica" charset="0"/>
              </a:endParaRPr>
            </a:p>
          </p:txBody>
        </p:sp>
        <p:sp>
          <p:nvSpPr>
            <p:cNvPr id="458837" name="Rectangle 85"/>
            <p:cNvSpPr>
              <a:spLocks noChangeArrowheads="1"/>
            </p:cNvSpPr>
            <p:nvPr/>
          </p:nvSpPr>
          <p:spPr bwMode="auto">
            <a:xfrm>
              <a:off x="3047" y="1199"/>
              <a:ext cx="114" cy="402"/>
            </a:xfrm>
            <a:prstGeom prst="rect">
              <a:avLst/>
            </a:prstGeom>
            <a:noFill/>
            <a:ln w="25400">
              <a:noFill/>
              <a:miter lim="800000"/>
            </a:ln>
            <a:effectLst/>
          </p:spPr>
          <p:txBody>
            <a:bodyPr wrap="none" lIns="90487" tIns="44450" rIns="90487" bIns="44450">
              <a:spAutoFit/>
            </a:bodyPr>
            <a:lstStyle/>
            <a:p>
              <a:pPr>
                <a:defRPr/>
              </a:pPr>
              <a:endParaRPr lang="ja-JP" altLang="en-US" sz="1800" b="1">
                <a:effectLst>
                  <a:outerShdw blurRad="38100" dist="38100" dir="2700000" algn="tl">
                    <a:srgbClr val="C0C0C0"/>
                  </a:outerShdw>
                </a:effectLst>
                <a:latin typeface="Helvetica" charset="0"/>
              </a:endParaRPr>
            </a:p>
            <a:p>
              <a:pPr>
                <a:defRPr/>
              </a:pPr>
              <a:endParaRPr lang="ja-JP" altLang="en-US" sz="1800" b="1">
                <a:effectLst>
                  <a:outerShdw blurRad="38100" dist="38100" dir="2700000" algn="tl">
                    <a:srgbClr val="C0C0C0"/>
                  </a:outerShdw>
                </a:effectLst>
                <a:latin typeface="Helvetica" charset="0"/>
              </a:endParaRPr>
            </a:p>
          </p:txBody>
        </p:sp>
        <p:sp>
          <p:nvSpPr>
            <p:cNvPr id="458838" name="Rectangle 86"/>
            <p:cNvSpPr>
              <a:spLocks noChangeArrowheads="1"/>
            </p:cNvSpPr>
            <p:nvPr/>
          </p:nvSpPr>
          <p:spPr bwMode="auto">
            <a:xfrm>
              <a:off x="3047" y="1327"/>
              <a:ext cx="1204" cy="402"/>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effectLst>
                    <a:outerShdw blurRad="38100" dist="38100" dir="2700000" algn="tl">
                      <a:srgbClr val="C0C0C0"/>
                    </a:outerShdw>
                  </a:effectLst>
                  <a:latin typeface="Helvetica" charset="0"/>
                </a:rPr>
                <a:t>•  data structure</a:t>
              </a:r>
              <a:endParaRPr lang="en-US" altLang="ja-JP" sz="1800" b="1">
                <a:solidFill>
                  <a:schemeClr val="bg1"/>
                </a:solidFill>
                <a:effectLst>
                  <a:outerShdw blurRad="38100" dist="38100" dir="2700000" algn="tl">
                    <a:srgbClr val="C0C0C0"/>
                  </a:outerShdw>
                </a:effectLst>
                <a:latin typeface="Helvetica" charset="0"/>
              </a:endParaRPr>
            </a:p>
            <a:p>
              <a:pPr>
                <a:defRPr/>
              </a:pPr>
              <a:endParaRPr lang="ja-JP" altLang="en-US" sz="1800" b="1">
                <a:solidFill>
                  <a:schemeClr val="bg1"/>
                </a:solidFill>
                <a:effectLst>
                  <a:outerShdw blurRad="38100" dist="38100" dir="2700000" algn="tl">
                    <a:srgbClr val="C0C0C0"/>
                  </a:outerShdw>
                </a:effectLst>
                <a:latin typeface="Helvetica" charset="0"/>
              </a:endParaRPr>
            </a:p>
          </p:txBody>
        </p:sp>
        <p:sp>
          <p:nvSpPr>
            <p:cNvPr id="458839" name="Rectangle 87"/>
            <p:cNvSpPr>
              <a:spLocks noChangeArrowheads="1"/>
            </p:cNvSpPr>
            <p:nvPr/>
          </p:nvSpPr>
          <p:spPr bwMode="auto">
            <a:xfrm>
              <a:off x="3047" y="1455"/>
              <a:ext cx="114" cy="402"/>
            </a:xfrm>
            <a:prstGeom prst="rect">
              <a:avLst/>
            </a:prstGeom>
            <a:noFill/>
            <a:ln w="25400">
              <a:noFill/>
              <a:miter lim="800000"/>
            </a:ln>
            <a:effectLst/>
          </p:spPr>
          <p:txBody>
            <a:bodyPr wrap="none" lIns="90487" tIns="44450" rIns="90487" bIns="44450">
              <a:spAutoFit/>
            </a:bodyPr>
            <a:lstStyle/>
            <a:p>
              <a:pPr>
                <a:defRPr/>
              </a:pPr>
              <a:endParaRPr lang="ja-JP" altLang="en-US" sz="1800" b="1">
                <a:effectLst>
                  <a:outerShdw blurRad="38100" dist="38100" dir="2700000" algn="tl">
                    <a:srgbClr val="C0C0C0"/>
                  </a:outerShdw>
                </a:effectLst>
                <a:latin typeface="Helvetica" charset="0"/>
              </a:endParaRPr>
            </a:p>
            <a:p>
              <a:pPr>
                <a:defRPr/>
              </a:pPr>
              <a:endParaRPr lang="ja-JP" altLang="en-US" sz="1800" b="1">
                <a:effectLst>
                  <a:outerShdw blurRad="38100" dist="38100" dir="2700000" algn="tl">
                    <a:srgbClr val="C0C0C0"/>
                  </a:outerShdw>
                </a:effectLst>
                <a:latin typeface="Helvetica" charset="0"/>
              </a:endParaRPr>
            </a:p>
          </p:txBody>
        </p:sp>
        <p:sp>
          <p:nvSpPr>
            <p:cNvPr id="458840" name="Rectangle 88"/>
            <p:cNvSpPr>
              <a:spLocks noChangeArrowheads="1"/>
            </p:cNvSpPr>
            <p:nvPr/>
          </p:nvSpPr>
          <p:spPr bwMode="auto">
            <a:xfrm>
              <a:off x="3047" y="1583"/>
              <a:ext cx="2109" cy="402"/>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effectLst>
                    <a:outerShdw blurRad="38100" dist="38100" dir="2700000" algn="tl">
                      <a:srgbClr val="C0C0C0"/>
                    </a:outerShdw>
                  </a:effectLst>
                  <a:latin typeface="Helvetica" charset="0"/>
                </a:rPr>
                <a:t>•  details of external interface</a:t>
              </a:r>
              <a:endParaRPr lang="en-US" altLang="ja-JP" sz="1800" b="1">
                <a:solidFill>
                  <a:schemeClr val="bg1"/>
                </a:solidFill>
                <a:effectLst>
                  <a:outerShdw blurRad="38100" dist="38100" dir="2700000" algn="tl">
                    <a:srgbClr val="C0C0C0"/>
                  </a:outerShdw>
                </a:effectLst>
                <a:latin typeface="Helvetica" charset="0"/>
              </a:endParaRPr>
            </a:p>
            <a:p>
              <a:pPr>
                <a:defRPr/>
              </a:pPr>
              <a:endParaRPr lang="ja-JP" altLang="en-US" sz="1800" b="1">
                <a:solidFill>
                  <a:schemeClr val="bg1"/>
                </a:solidFill>
                <a:effectLst>
                  <a:outerShdw blurRad="38100" dist="38100" dir="2700000" algn="tl">
                    <a:srgbClr val="C0C0C0"/>
                  </a:outerShdw>
                </a:effectLst>
                <a:latin typeface="Helvetica" charset="0"/>
              </a:endParaRPr>
            </a:p>
          </p:txBody>
        </p:sp>
        <p:sp>
          <p:nvSpPr>
            <p:cNvPr id="458841" name="Rectangle 89"/>
            <p:cNvSpPr>
              <a:spLocks noChangeArrowheads="1"/>
            </p:cNvSpPr>
            <p:nvPr/>
          </p:nvSpPr>
          <p:spPr bwMode="auto">
            <a:xfrm>
              <a:off x="3047" y="1711"/>
              <a:ext cx="114" cy="402"/>
            </a:xfrm>
            <a:prstGeom prst="rect">
              <a:avLst/>
            </a:prstGeom>
            <a:noFill/>
            <a:ln w="25400">
              <a:noFill/>
              <a:miter lim="800000"/>
            </a:ln>
            <a:effectLst/>
          </p:spPr>
          <p:txBody>
            <a:bodyPr wrap="none" lIns="90487" tIns="44450" rIns="90487" bIns="44450">
              <a:spAutoFit/>
            </a:bodyPr>
            <a:lstStyle/>
            <a:p>
              <a:pPr>
                <a:defRPr/>
              </a:pPr>
              <a:endParaRPr lang="ja-JP" altLang="en-US" sz="1800" b="1">
                <a:effectLst>
                  <a:outerShdw blurRad="38100" dist="38100" dir="2700000" algn="tl">
                    <a:srgbClr val="C0C0C0"/>
                  </a:outerShdw>
                </a:effectLst>
                <a:latin typeface="Helvetica" charset="0"/>
              </a:endParaRPr>
            </a:p>
            <a:p>
              <a:pPr>
                <a:defRPr/>
              </a:pPr>
              <a:endParaRPr lang="ja-JP" altLang="en-US" sz="1800" b="1">
                <a:effectLst>
                  <a:outerShdw blurRad="38100" dist="38100" dir="2700000" algn="tl">
                    <a:srgbClr val="C0C0C0"/>
                  </a:outerShdw>
                </a:effectLst>
                <a:latin typeface="Helvetica" charset="0"/>
              </a:endParaRPr>
            </a:p>
          </p:txBody>
        </p:sp>
        <p:sp>
          <p:nvSpPr>
            <p:cNvPr id="458842" name="Rectangle 90"/>
            <p:cNvSpPr>
              <a:spLocks noChangeArrowheads="1"/>
            </p:cNvSpPr>
            <p:nvPr/>
          </p:nvSpPr>
          <p:spPr bwMode="auto">
            <a:xfrm>
              <a:off x="3047" y="1839"/>
              <a:ext cx="2021" cy="229"/>
            </a:xfrm>
            <a:prstGeom prst="rect">
              <a:avLst/>
            </a:prstGeom>
            <a:noFill/>
            <a:ln w="25400">
              <a:noFill/>
              <a:miter lim="800000"/>
            </a:ln>
            <a:effectLst/>
          </p:spPr>
          <p:txBody>
            <a:bodyPr wrap="none" lIns="90487" tIns="44450" rIns="90487" bIns="44450">
              <a:spAutoFit/>
            </a:bodyPr>
            <a:lstStyle/>
            <a:p>
              <a:pPr>
                <a:defRPr/>
              </a:pPr>
              <a:r>
                <a:rPr lang="en-US" altLang="ja-JP" sz="1800" b="1">
                  <a:solidFill>
                    <a:schemeClr val="bg1"/>
                  </a:solidFill>
                  <a:effectLst>
                    <a:outerShdw blurRad="38100" dist="38100" dir="2700000" algn="tl">
                      <a:srgbClr val="C0C0C0"/>
                    </a:outerShdw>
                  </a:effectLst>
                  <a:latin typeface="Helvetica" charset="0"/>
                </a:rPr>
                <a:t>•  resource allocation policy</a:t>
              </a:r>
              <a:endParaRPr lang="en-US" altLang="ja-JP" sz="1800" b="1">
                <a:solidFill>
                  <a:schemeClr val="bg1"/>
                </a:solidFill>
                <a:effectLst>
                  <a:outerShdw blurRad="38100" dist="38100" dir="2700000" algn="tl">
                    <a:srgbClr val="C0C0C0"/>
                  </a:outerShdw>
                </a:effectLst>
                <a:latin typeface="Helvetica" charset="0"/>
              </a:endParaRPr>
            </a:p>
          </p:txBody>
        </p:sp>
        <p:sp>
          <p:nvSpPr>
            <p:cNvPr id="281624" name="Rectangle 91"/>
            <p:cNvSpPr>
              <a:spLocks noChangeArrowheads="1"/>
            </p:cNvSpPr>
            <p:nvPr/>
          </p:nvSpPr>
          <p:spPr bwMode="auto">
            <a:xfrm>
              <a:off x="960" y="967"/>
              <a:ext cx="528" cy="441"/>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25" name="Rectangle 92"/>
            <p:cNvSpPr>
              <a:spLocks noChangeArrowheads="1"/>
            </p:cNvSpPr>
            <p:nvPr/>
          </p:nvSpPr>
          <p:spPr bwMode="auto">
            <a:xfrm>
              <a:off x="960" y="968"/>
              <a:ext cx="528"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26" name="Rectangle 93"/>
            <p:cNvSpPr>
              <a:spLocks noChangeArrowheads="1"/>
            </p:cNvSpPr>
            <p:nvPr/>
          </p:nvSpPr>
          <p:spPr bwMode="auto">
            <a:xfrm>
              <a:off x="1136" y="1131"/>
              <a:ext cx="536" cy="441"/>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27" name="Rectangle 94"/>
            <p:cNvSpPr>
              <a:spLocks noChangeArrowheads="1"/>
            </p:cNvSpPr>
            <p:nvPr/>
          </p:nvSpPr>
          <p:spPr bwMode="auto">
            <a:xfrm>
              <a:off x="1136" y="1132"/>
              <a:ext cx="536"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28" name="Rectangle 95"/>
            <p:cNvSpPr>
              <a:spLocks noChangeArrowheads="1"/>
            </p:cNvSpPr>
            <p:nvPr/>
          </p:nvSpPr>
          <p:spPr bwMode="auto">
            <a:xfrm>
              <a:off x="872" y="1351"/>
              <a:ext cx="528" cy="441"/>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29" name="Rectangle 96"/>
            <p:cNvSpPr>
              <a:spLocks noChangeArrowheads="1"/>
            </p:cNvSpPr>
            <p:nvPr/>
          </p:nvSpPr>
          <p:spPr bwMode="auto">
            <a:xfrm>
              <a:off x="872" y="1352"/>
              <a:ext cx="528"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30" name="Rectangle 97"/>
            <p:cNvSpPr>
              <a:spLocks noChangeArrowheads="1"/>
            </p:cNvSpPr>
            <p:nvPr/>
          </p:nvSpPr>
          <p:spPr bwMode="auto">
            <a:xfrm>
              <a:off x="1232" y="1671"/>
              <a:ext cx="528" cy="441"/>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81631" name="Rectangle 98"/>
            <p:cNvSpPr>
              <a:spLocks noChangeArrowheads="1"/>
            </p:cNvSpPr>
            <p:nvPr/>
          </p:nvSpPr>
          <p:spPr bwMode="auto">
            <a:xfrm>
              <a:off x="1232" y="1672"/>
              <a:ext cx="528" cy="439"/>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58851" name="Rectangle 99"/>
            <p:cNvSpPr>
              <a:spLocks noChangeArrowheads="1"/>
            </p:cNvSpPr>
            <p:nvPr/>
          </p:nvSpPr>
          <p:spPr bwMode="auto">
            <a:xfrm>
              <a:off x="1031" y="2109"/>
              <a:ext cx="722" cy="286"/>
            </a:xfrm>
            <a:prstGeom prst="rect">
              <a:avLst/>
            </a:prstGeom>
            <a:noFill/>
            <a:ln w="25400">
              <a:noFill/>
              <a:miter lim="800000"/>
            </a:ln>
            <a:effectLst/>
          </p:spPr>
          <p:txBody>
            <a:bodyPr wrap="none" lIns="90487" tIns="44450" rIns="90487" bIns="44450">
              <a:spAutoFit/>
            </a:bodyPr>
            <a:lstStyle/>
            <a:p>
              <a:pPr>
                <a:defRPr/>
              </a:pPr>
              <a:r>
                <a:rPr lang="en-US" altLang="ja-JP" sz="2400" b="1">
                  <a:effectLst>
                    <a:outerShdw blurRad="38100" dist="38100" dir="2700000" algn="tl">
                      <a:srgbClr val="C0C0C0"/>
                    </a:outerShdw>
                  </a:effectLst>
                  <a:latin typeface="Helvetica" charset="0"/>
                </a:rPr>
                <a:t>clients</a:t>
              </a:r>
              <a:endParaRPr lang="en-US" altLang="ja-JP" sz="2400" b="1">
                <a:effectLst>
                  <a:outerShdw blurRad="38100" dist="38100" dir="2700000" algn="tl">
                    <a:srgbClr val="C0C0C0"/>
                  </a:outerShdw>
                </a:effectLst>
                <a:latin typeface="Helvetica" charset="0"/>
              </a:endParaRPr>
            </a:p>
          </p:txBody>
        </p:sp>
        <p:sp>
          <p:nvSpPr>
            <p:cNvPr id="458852" name="Rectangle 100"/>
            <p:cNvSpPr>
              <a:spLocks noChangeArrowheads="1"/>
            </p:cNvSpPr>
            <p:nvPr/>
          </p:nvSpPr>
          <p:spPr bwMode="auto">
            <a:xfrm>
              <a:off x="1103" y="3084"/>
              <a:ext cx="1899" cy="229"/>
            </a:xfrm>
            <a:prstGeom prst="rect">
              <a:avLst/>
            </a:prstGeom>
            <a:noFill/>
            <a:ln w="25400">
              <a:noFill/>
              <a:miter lim="800000"/>
            </a:ln>
            <a:effectLst/>
          </p:spPr>
          <p:txBody>
            <a:bodyPr wrap="none" lIns="90487" tIns="44450" rIns="90487" bIns="44450">
              <a:spAutoFit/>
            </a:bodyPr>
            <a:lstStyle/>
            <a:p>
              <a:pPr>
                <a:defRPr/>
              </a:pPr>
              <a:r>
                <a:rPr lang="en-US" altLang="ja-JP" sz="1800" b="1" i="1">
                  <a:effectLst>
                    <a:outerShdw blurRad="38100" dist="38100" dir="2700000" algn="tl">
                      <a:srgbClr val="C0C0C0"/>
                    </a:outerShdw>
                  </a:effectLst>
                  <a:latin typeface="Helvetica" charset="0"/>
                </a:rPr>
                <a:t>a specific design decision</a:t>
              </a:r>
              <a:endParaRPr lang="en-US" altLang="ja-JP" sz="1800" b="1" i="1">
                <a:effectLst>
                  <a:outerShdw blurRad="38100" dist="38100" dir="2700000" algn="tl">
                    <a:srgbClr val="C0C0C0"/>
                  </a:outerShdw>
                </a:effectLst>
                <a:latin typeface="Helvetica" charset="0"/>
              </a:endParaRPr>
            </a:p>
          </p:txBody>
        </p:sp>
        <p:sp>
          <p:nvSpPr>
            <p:cNvPr id="281634" name="Line 101"/>
            <p:cNvSpPr>
              <a:spLocks noChangeShapeType="1"/>
            </p:cNvSpPr>
            <p:nvPr/>
          </p:nvSpPr>
          <p:spPr bwMode="auto">
            <a:xfrm flipH="1">
              <a:off x="2376" y="2490"/>
              <a:ext cx="496" cy="6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35" name="Line 102"/>
            <p:cNvSpPr>
              <a:spLocks noChangeShapeType="1"/>
            </p:cNvSpPr>
            <p:nvPr/>
          </p:nvSpPr>
          <p:spPr bwMode="auto">
            <a:xfrm>
              <a:off x="1776" y="1346"/>
              <a:ext cx="448" cy="25"/>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36" name="Line 103"/>
            <p:cNvSpPr>
              <a:spLocks noChangeShapeType="1"/>
            </p:cNvSpPr>
            <p:nvPr/>
          </p:nvSpPr>
          <p:spPr bwMode="auto">
            <a:xfrm>
              <a:off x="1544" y="1097"/>
              <a:ext cx="624" cy="174"/>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37" name="Line 104"/>
            <p:cNvSpPr>
              <a:spLocks noChangeShapeType="1"/>
            </p:cNvSpPr>
            <p:nvPr/>
          </p:nvSpPr>
          <p:spPr bwMode="auto">
            <a:xfrm flipV="1">
              <a:off x="1472" y="1472"/>
              <a:ext cx="704" cy="64"/>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1638" name="Line 105"/>
            <p:cNvSpPr>
              <a:spLocks noChangeShapeType="1"/>
            </p:cNvSpPr>
            <p:nvPr/>
          </p:nvSpPr>
          <p:spPr bwMode="auto">
            <a:xfrm flipV="1">
              <a:off x="1816" y="1543"/>
              <a:ext cx="352" cy="256"/>
            </a:xfrm>
            <a:prstGeom prst="line">
              <a:avLst/>
            </a:prstGeom>
            <a:noFill/>
            <a:ln w="508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Information Hiding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262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3D75339D-F665-438B-BDA4-ADB2A02A55BB}" type="slidenum">
              <a:rPr lang="en-US" altLang="ja-JP" sz="1200">
                <a:solidFill>
                  <a:schemeClr val="bg1"/>
                </a:solidFill>
              </a:rPr>
            </a:fld>
            <a:endParaRPr lang="en-US" altLang="ja-JP" sz="900">
              <a:solidFill>
                <a:schemeClr val="bg1"/>
              </a:solidFill>
            </a:endParaRPr>
          </a:p>
        </p:txBody>
      </p:sp>
      <p:sp>
        <p:nvSpPr>
          <p:cNvPr id="282629" name="Rectangle 40"/>
          <p:cNvSpPr>
            <a:spLocks noRot="1" noChangeArrowheads="1"/>
          </p:cNvSpPr>
          <p:nvPr/>
        </p:nvSpPr>
        <p:spPr bwMode="auto">
          <a:xfrm>
            <a:off x="1110385" y="1412776"/>
            <a:ext cx="75247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reduces the likelihood of “side effects</a:t>
            </a:r>
            <a:r>
              <a:rPr lang="en-US" altLang="ja-JP" sz="2200" dirty="0" smtClean="0">
                <a:latin typeface="Times New Roman" panose="02020603050405020304" charset="0"/>
                <a:cs typeface="Times New Roman" panose="02020603050405020304" charset="0"/>
              </a:rPr>
              <a:t>”</a:t>
            </a:r>
            <a:endParaRPr lang="en-US" altLang="ja-JP" sz="2200" dirty="0" smtClean="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endParaRPr lang="en-US" altLang="zh-CN"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limits the global impact of local design </a:t>
            </a:r>
            <a:r>
              <a:rPr lang="en-US" altLang="ja-JP" sz="2200" dirty="0" smtClean="0">
                <a:latin typeface="Times New Roman" panose="02020603050405020304" charset="0"/>
                <a:cs typeface="Times New Roman" panose="02020603050405020304" charset="0"/>
              </a:rPr>
              <a:t>decisions</a:t>
            </a:r>
            <a:endParaRPr lang="en-US" altLang="ja-JP" sz="2200" dirty="0" smtClean="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endParaRPr lang="en-US" altLang="zh-CN"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emphasizes communication through controlled </a:t>
            </a:r>
            <a:r>
              <a:rPr lang="en-US" altLang="ja-JP" sz="2200" dirty="0" smtClean="0">
                <a:latin typeface="Times New Roman" panose="02020603050405020304" charset="0"/>
                <a:cs typeface="Times New Roman" panose="02020603050405020304" charset="0"/>
              </a:rPr>
              <a:t>interfaces</a:t>
            </a:r>
            <a:endParaRPr lang="en-US" altLang="ja-JP" sz="2200" dirty="0" smtClean="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endParaRPr lang="en-US" altLang="zh-CN"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discourages the use of global </a:t>
            </a:r>
            <a:r>
              <a:rPr lang="en-US" altLang="ja-JP" sz="2200" dirty="0" smtClean="0">
                <a:latin typeface="Times New Roman" panose="02020603050405020304" charset="0"/>
                <a:cs typeface="Times New Roman" panose="02020603050405020304" charset="0"/>
              </a:rPr>
              <a:t>data</a:t>
            </a:r>
            <a:endParaRPr lang="en-US" altLang="ja-JP" sz="2200" dirty="0" smtClean="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endParaRPr lang="en-US" altLang="zh-CN"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leads to encapsulation—an attribute of high quality </a:t>
            </a:r>
            <a:r>
              <a:rPr lang="en-US" altLang="ja-JP" sz="2200" dirty="0" smtClean="0">
                <a:latin typeface="Times New Roman" panose="02020603050405020304" charset="0"/>
                <a:cs typeface="Times New Roman" panose="02020603050405020304" charset="0"/>
              </a:rPr>
              <a:t>design</a:t>
            </a:r>
            <a:endParaRPr lang="en-US" altLang="ja-JP" sz="2200" dirty="0" smtClean="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endParaRPr lang="en-US" altLang="zh-CN"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results in higher quality software</a:t>
            </a:r>
            <a:endParaRPr lang="en-US" altLang="ja-JP" sz="22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Why Information Hiding?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1027"/>
          <p:cNvSpPr>
            <a:spLocks noGrp="1" noChangeArrowheads="1"/>
          </p:cNvSpPr>
          <p:nvPr>
            <p:ph type="body" idx="4294967295"/>
          </p:nvPr>
        </p:nvSpPr>
        <p:spPr>
          <a:xfrm>
            <a:off x="971600" y="1454151"/>
            <a:ext cx="7734300" cy="4170363"/>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dirty="0"/>
              <a:t>Design is a meaningful engineering representation of something that is to be built.</a:t>
            </a:r>
            <a:endParaRPr lang="en-US" altLang="zh-CN" dirty="0"/>
          </a:p>
          <a:p>
            <a:pPr>
              <a:buClr>
                <a:srgbClr val="0070C0"/>
              </a:buClr>
              <a:buFont typeface="Wingdings" panose="05000000000000000000" pitchFamily="2" charset="2"/>
              <a:buChar char="n"/>
            </a:pPr>
            <a:r>
              <a:rPr lang="en-US" altLang="zh-CN" dirty="0"/>
              <a:t>It can be traced to a customer’s requirements and at the same time assessed for quality against a set of predefined criteria for “good” design.</a:t>
            </a:r>
            <a:endParaRPr lang="en-US" altLang="zh-CN" dirty="0"/>
          </a:p>
          <a:p>
            <a:pPr>
              <a:buClr>
                <a:srgbClr val="0070C0"/>
              </a:buClr>
              <a:buFont typeface="Wingdings" panose="05000000000000000000" pitchFamily="2" charset="2"/>
              <a:buChar char="n"/>
            </a:pPr>
            <a:r>
              <a:rPr lang="en-US" altLang="zh-CN" dirty="0"/>
              <a:t>In the software engineering context, design focuses on four major areas of concern:</a:t>
            </a:r>
            <a:endParaRPr lang="en-US" altLang="zh-CN" dirty="0"/>
          </a:p>
          <a:p>
            <a:pPr lvl="2"/>
            <a:r>
              <a:rPr lang="en-US" altLang="zh-CN" sz="2000" dirty="0"/>
              <a:t>Data;</a:t>
            </a:r>
            <a:endParaRPr lang="en-US" altLang="zh-CN" sz="2000" dirty="0"/>
          </a:p>
          <a:p>
            <a:pPr lvl="2"/>
            <a:r>
              <a:rPr lang="en-US" altLang="zh-CN" sz="2000" dirty="0"/>
              <a:t>Architecture;</a:t>
            </a:r>
            <a:endParaRPr lang="en-US" altLang="zh-CN" sz="2000" dirty="0"/>
          </a:p>
          <a:p>
            <a:pPr lvl="2"/>
            <a:r>
              <a:rPr lang="en-US" altLang="zh-CN" sz="2000" dirty="0"/>
              <a:t>Interfaces;</a:t>
            </a:r>
            <a:endParaRPr lang="en-US" altLang="zh-CN" sz="2000" dirty="0"/>
          </a:p>
          <a:p>
            <a:pPr lvl="2"/>
            <a:r>
              <a:rPr lang="en-US" altLang="zh-CN" sz="2000" dirty="0"/>
              <a:t>Components;</a:t>
            </a:r>
            <a:endParaRPr lang="en-US" altLang="zh-CN" sz="2000" dirty="0"/>
          </a:p>
        </p:txBody>
      </p:sp>
      <p:pic>
        <p:nvPicPr>
          <p:cNvPr id="19461" name="Picture 5" descr="MC900233092[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65888" y="3956051"/>
            <a:ext cx="1828800" cy="166846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What is Design?</a:t>
            </a:r>
            <a:endParaRPr lang="zh-CN"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365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C4C1F59-5D08-4652-A84A-CFE51A8B1BB1}" type="slidenum">
              <a:rPr lang="en-US" altLang="ja-JP" sz="1200">
                <a:solidFill>
                  <a:schemeClr val="bg1"/>
                </a:solidFill>
              </a:rPr>
            </a:fld>
            <a:endParaRPr lang="en-US" altLang="ja-JP" sz="900">
              <a:solidFill>
                <a:schemeClr val="bg1"/>
              </a:solidFill>
            </a:endParaRPr>
          </a:p>
        </p:txBody>
      </p:sp>
      <p:grpSp>
        <p:nvGrpSpPr>
          <p:cNvPr id="283653" name="Group 31"/>
          <p:cNvGrpSpPr/>
          <p:nvPr/>
        </p:nvGrpSpPr>
        <p:grpSpPr bwMode="auto">
          <a:xfrm>
            <a:off x="1498600" y="1173163"/>
            <a:ext cx="5994400" cy="3944937"/>
            <a:chOff x="944" y="739"/>
            <a:chExt cx="3776" cy="2485"/>
          </a:xfrm>
        </p:grpSpPr>
        <p:sp>
          <p:nvSpPr>
            <p:cNvPr id="283654" name="AutoShape 7"/>
            <p:cNvSpPr>
              <a:spLocks noChangeArrowheads="1"/>
            </p:cNvSpPr>
            <p:nvPr/>
          </p:nvSpPr>
          <p:spPr bwMode="auto">
            <a:xfrm>
              <a:off x="960" y="785"/>
              <a:ext cx="1744" cy="1550"/>
            </a:xfrm>
            <a:prstGeom prst="roundRect">
              <a:avLst>
                <a:gd name="adj" fmla="val 6616"/>
              </a:avLst>
            </a:prstGeom>
            <a:solidFill>
              <a:srgbClr val="FFFFFF"/>
            </a:solidFill>
            <a:ln>
              <a:noFill/>
            </a:ln>
            <a:extLst>
              <a:ext uri="{91240B29-F687-4F45-9708-019B960494DF}">
                <a14:hiddenLine xmlns:a14="http://schemas.microsoft.com/office/drawing/2010/main" w="127000">
                  <a:solidFill>
                    <a:srgbClr val="000000"/>
                  </a:solidFill>
                  <a:round/>
                </a14:hiddenLine>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62856" name="AutoShape 8"/>
            <p:cNvSpPr>
              <a:spLocks noChangeArrowheads="1"/>
            </p:cNvSpPr>
            <p:nvPr/>
          </p:nvSpPr>
          <p:spPr bwMode="auto">
            <a:xfrm>
              <a:off x="944" y="771"/>
              <a:ext cx="1776" cy="1578"/>
            </a:xfrm>
            <a:prstGeom prst="roundRect">
              <a:avLst>
                <a:gd name="adj" fmla="val 7394"/>
              </a:avLst>
            </a:prstGeom>
            <a:solidFill>
              <a:schemeClr val="folHlink"/>
            </a:solidFill>
            <a:ln w="50800">
              <a:noFill/>
              <a:round/>
            </a:ln>
            <a:effectLst>
              <a:outerShdw dist="107763" dir="2700000" algn="ctr" rotWithShape="0">
                <a:schemeClr val="bg2"/>
              </a:outerShdw>
            </a:effectLst>
          </p:spPr>
          <p:txBody>
            <a:bodyPr wrap="none" anchor="ctr"/>
            <a:lstStyle/>
            <a:p>
              <a:pPr>
                <a:defRPr/>
              </a:pPr>
              <a:endParaRPr lang="zh-CN" altLang="en-US"/>
            </a:p>
          </p:txBody>
        </p:sp>
        <p:sp>
          <p:nvSpPr>
            <p:cNvPr id="283656" name="Line 9"/>
            <p:cNvSpPr>
              <a:spLocks noChangeShapeType="1"/>
            </p:cNvSpPr>
            <p:nvPr/>
          </p:nvSpPr>
          <p:spPr bwMode="auto">
            <a:xfrm>
              <a:off x="960" y="1041"/>
              <a:ext cx="1744" cy="0"/>
            </a:xfrm>
            <a:prstGeom prst="line">
              <a:avLst/>
            </a:prstGeom>
            <a:noFill/>
            <a:ln w="50800">
              <a:solidFill>
                <a:srgbClr val="AD278D"/>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57" name="Rectangle 10"/>
            <p:cNvSpPr>
              <a:spLocks noChangeArrowheads="1"/>
            </p:cNvSpPr>
            <p:nvPr/>
          </p:nvSpPr>
          <p:spPr bwMode="auto">
            <a:xfrm>
              <a:off x="1007" y="739"/>
              <a:ext cx="54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2400">
                  <a:solidFill>
                    <a:schemeClr val="bg2"/>
                  </a:solidFill>
                  <a:latin typeface="Helvetica" charset="0"/>
                </a:rPr>
                <a:t>open</a:t>
              </a:r>
              <a:endParaRPr lang="en-US" altLang="ja-JP" sz="2400">
                <a:latin typeface="Helvetica" charset="0"/>
              </a:endParaRPr>
            </a:p>
          </p:txBody>
        </p:sp>
        <p:sp>
          <p:nvSpPr>
            <p:cNvPr id="462859" name="Rectangle 11"/>
            <p:cNvSpPr>
              <a:spLocks noChangeArrowheads="1"/>
            </p:cNvSpPr>
            <p:nvPr/>
          </p:nvSpPr>
          <p:spPr bwMode="auto">
            <a:xfrm>
              <a:off x="1584" y="1361"/>
              <a:ext cx="2128" cy="1209"/>
            </a:xfrm>
            <a:prstGeom prst="rect">
              <a:avLst/>
            </a:prstGeom>
            <a:solidFill>
              <a:srgbClr val="919191"/>
            </a:solidFill>
            <a:ln w="127000">
              <a:noFill/>
              <a:miter lim="800000"/>
            </a:ln>
            <a:effectLst>
              <a:outerShdw dist="107763" dir="2700000" algn="ctr" rotWithShape="0">
                <a:schemeClr val="bg2"/>
              </a:outerShdw>
            </a:effectLst>
          </p:spPr>
          <p:txBody>
            <a:bodyPr wrap="none" anchor="ctr"/>
            <a:lstStyle/>
            <a:p>
              <a:pPr>
                <a:defRPr/>
              </a:pPr>
              <a:endParaRPr lang="zh-CN" altLang="en-US"/>
            </a:p>
          </p:txBody>
        </p:sp>
        <p:sp>
          <p:nvSpPr>
            <p:cNvPr id="283659" name="Rectangle 12"/>
            <p:cNvSpPr>
              <a:spLocks noChangeArrowheads="1"/>
            </p:cNvSpPr>
            <p:nvPr/>
          </p:nvSpPr>
          <p:spPr bwMode="auto">
            <a:xfrm>
              <a:off x="1663" y="1380"/>
              <a:ext cx="93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walk to door;</a:t>
              </a:r>
              <a:endParaRPr lang="en-US" altLang="ja-JP" sz="1800">
                <a:latin typeface="Helvetica" charset="0"/>
              </a:endParaRPr>
            </a:p>
            <a:p>
              <a:pPr>
                <a:lnSpc>
                  <a:spcPct val="90000"/>
                </a:lnSpc>
              </a:pPr>
              <a:endParaRPr lang="ja-JP" altLang="en-US" sz="1800">
                <a:latin typeface="Helvetica" charset="0"/>
              </a:endParaRPr>
            </a:p>
          </p:txBody>
        </p:sp>
        <p:sp>
          <p:nvSpPr>
            <p:cNvPr id="283660" name="Rectangle 13"/>
            <p:cNvSpPr>
              <a:spLocks noChangeArrowheads="1"/>
            </p:cNvSpPr>
            <p:nvPr/>
          </p:nvSpPr>
          <p:spPr bwMode="auto">
            <a:xfrm>
              <a:off x="1663" y="1508"/>
              <a:ext cx="107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reach for knob;</a:t>
              </a:r>
              <a:endParaRPr lang="en-US" altLang="ja-JP" sz="1800">
                <a:latin typeface="Helvetica" charset="0"/>
              </a:endParaRPr>
            </a:p>
            <a:p>
              <a:pPr>
                <a:lnSpc>
                  <a:spcPct val="90000"/>
                </a:lnSpc>
              </a:pPr>
              <a:endParaRPr lang="ja-JP" altLang="en-US" sz="1800">
                <a:latin typeface="Helvetica" charset="0"/>
              </a:endParaRPr>
            </a:p>
          </p:txBody>
        </p:sp>
        <p:sp>
          <p:nvSpPr>
            <p:cNvPr id="283661" name="Rectangle 14"/>
            <p:cNvSpPr>
              <a:spLocks noChangeArrowheads="1"/>
            </p:cNvSpPr>
            <p:nvPr/>
          </p:nvSpPr>
          <p:spPr bwMode="auto">
            <a:xfrm>
              <a:off x="1663" y="1636"/>
              <a:ext cx="11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ja-JP" altLang="en-US" sz="1800">
                <a:latin typeface="Helvetica" charset="0"/>
              </a:endParaRPr>
            </a:p>
            <a:p>
              <a:pPr>
                <a:lnSpc>
                  <a:spcPct val="90000"/>
                </a:lnSpc>
              </a:pPr>
              <a:endParaRPr lang="ja-JP" altLang="en-US" sz="1800">
                <a:latin typeface="Helvetica" charset="0"/>
              </a:endParaRPr>
            </a:p>
          </p:txBody>
        </p:sp>
        <p:sp>
          <p:nvSpPr>
            <p:cNvPr id="283662" name="Rectangle 15"/>
            <p:cNvSpPr>
              <a:spLocks noChangeArrowheads="1"/>
            </p:cNvSpPr>
            <p:nvPr/>
          </p:nvSpPr>
          <p:spPr bwMode="auto">
            <a:xfrm>
              <a:off x="1663" y="1764"/>
              <a:ext cx="80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open door;</a:t>
              </a:r>
              <a:endParaRPr lang="en-US" altLang="ja-JP" sz="1800">
                <a:latin typeface="Helvetica" charset="0"/>
              </a:endParaRPr>
            </a:p>
            <a:p>
              <a:pPr>
                <a:lnSpc>
                  <a:spcPct val="90000"/>
                </a:lnSpc>
              </a:pPr>
              <a:endParaRPr lang="ja-JP" altLang="en-US" sz="1800">
                <a:latin typeface="Helvetica" charset="0"/>
              </a:endParaRPr>
            </a:p>
          </p:txBody>
        </p:sp>
        <p:sp>
          <p:nvSpPr>
            <p:cNvPr id="283663" name="Rectangle 16"/>
            <p:cNvSpPr>
              <a:spLocks noChangeArrowheads="1"/>
            </p:cNvSpPr>
            <p:nvPr/>
          </p:nvSpPr>
          <p:spPr bwMode="auto">
            <a:xfrm>
              <a:off x="1663" y="1892"/>
              <a:ext cx="11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ja-JP" altLang="en-US" sz="1800">
                <a:latin typeface="Helvetica" charset="0"/>
              </a:endParaRPr>
            </a:p>
            <a:p>
              <a:pPr>
                <a:lnSpc>
                  <a:spcPct val="90000"/>
                </a:lnSpc>
              </a:pPr>
              <a:endParaRPr lang="ja-JP" altLang="en-US" sz="1800">
                <a:latin typeface="Helvetica" charset="0"/>
              </a:endParaRPr>
            </a:p>
          </p:txBody>
        </p:sp>
        <p:sp>
          <p:nvSpPr>
            <p:cNvPr id="283664" name="Rectangle 17"/>
            <p:cNvSpPr>
              <a:spLocks noChangeArrowheads="1"/>
            </p:cNvSpPr>
            <p:nvPr/>
          </p:nvSpPr>
          <p:spPr bwMode="auto">
            <a:xfrm>
              <a:off x="1663" y="2020"/>
              <a:ext cx="97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walk through;</a:t>
              </a:r>
              <a:endParaRPr lang="en-US" altLang="ja-JP" sz="1800">
                <a:latin typeface="Helvetica" charset="0"/>
              </a:endParaRPr>
            </a:p>
            <a:p>
              <a:pPr>
                <a:lnSpc>
                  <a:spcPct val="90000"/>
                </a:lnSpc>
              </a:pPr>
              <a:endParaRPr lang="ja-JP" altLang="en-US" sz="1800">
                <a:latin typeface="Helvetica" charset="0"/>
              </a:endParaRPr>
            </a:p>
          </p:txBody>
        </p:sp>
        <p:sp>
          <p:nvSpPr>
            <p:cNvPr id="283665" name="Rectangle 18"/>
            <p:cNvSpPr>
              <a:spLocks noChangeArrowheads="1"/>
            </p:cNvSpPr>
            <p:nvPr/>
          </p:nvSpPr>
          <p:spPr bwMode="auto">
            <a:xfrm>
              <a:off x="1663" y="2148"/>
              <a:ext cx="8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latin typeface="Helvetica" charset="0"/>
                </a:rPr>
                <a:t>close door.</a:t>
              </a:r>
              <a:endParaRPr lang="en-US" altLang="ja-JP" sz="1800">
                <a:latin typeface="Helvetica" charset="0"/>
              </a:endParaRPr>
            </a:p>
          </p:txBody>
        </p:sp>
        <p:sp>
          <p:nvSpPr>
            <p:cNvPr id="462867" name="Rectangle 19"/>
            <p:cNvSpPr>
              <a:spLocks noChangeArrowheads="1"/>
            </p:cNvSpPr>
            <p:nvPr/>
          </p:nvSpPr>
          <p:spPr bwMode="auto">
            <a:xfrm>
              <a:off x="2720" y="1724"/>
              <a:ext cx="2000" cy="1500"/>
            </a:xfrm>
            <a:prstGeom prst="rect">
              <a:avLst/>
            </a:prstGeom>
            <a:solidFill>
              <a:srgbClr val="DADADA"/>
            </a:solidFill>
            <a:ln w="50800">
              <a:noFill/>
              <a:miter lim="800000"/>
            </a:ln>
            <a:effectLst>
              <a:outerShdw dist="107763" dir="2700000" algn="ctr" rotWithShape="0">
                <a:schemeClr val="bg2"/>
              </a:outerShdw>
            </a:effectLst>
          </p:spPr>
          <p:txBody>
            <a:bodyPr wrap="none" anchor="ctr"/>
            <a:lstStyle/>
            <a:p>
              <a:pPr>
                <a:defRPr/>
              </a:pPr>
              <a:endParaRPr lang="zh-CN" altLang="en-US"/>
            </a:p>
          </p:txBody>
        </p:sp>
        <p:sp>
          <p:nvSpPr>
            <p:cNvPr id="283667" name="Rectangle 20"/>
            <p:cNvSpPr>
              <a:spLocks noChangeArrowheads="1"/>
            </p:cNvSpPr>
            <p:nvPr/>
          </p:nvSpPr>
          <p:spPr bwMode="auto">
            <a:xfrm>
              <a:off x="2775" y="1778"/>
              <a:ext cx="158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2"/>
                  </a:solidFill>
                  <a:latin typeface="Helvetica" charset="0"/>
                </a:rPr>
                <a:t>repeat until door opens</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68" name="Rectangle 21"/>
            <p:cNvSpPr>
              <a:spLocks noChangeArrowheads="1"/>
            </p:cNvSpPr>
            <p:nvPr/>
          </p:nvSpPr>
          <p:spPr bwMode="auto">
            <a:xfrm>
              <a:off x="2775" y="1906"/>
              <a:ext cx="141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2"/>
                  </a:solidFill>
                  <a:latin typeface="Helvetica" charset="0"/>
                </a:rPr>
                <a:t>turn knob clockwise;</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69" name="Rectangle 22"/>
            <p:cNvSpPr>
              <a:spLocks noChangeArrowheads="1"/>
            </p:cNvSpPr>
            <p:nvPr/>
          </p:nvSpPr>
          <p:spPr bwMode="auto">
            <a:xfrm>
              <a:off x="2775" y="2034"/>
              <a:ext cx="168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2"/>
                  </a:solidFill>
                  <a:latin typeface="Helvetica" charset="0"/>
                </a:rPr>
                <a:t>if knob doesn't turn, then</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70" name="Rectangle 23"/>
            <p:cNvSpPr>
              <a:spLocks noChangeArrowheads="1"/>
            </p:cNvSpPr>
            <p:nvPr/>
          </p:nvSpPr>
          <p:spPr bwMode="auto">
            <a:xfrm>
              <a:off x="2775" y="2162"/>
              <a:ext cx="109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ja-JP" altLang="en-US" sz="1800">
                  <a:solidFill>
                    <a:schemeClr val="bg2"/>
                  </a:solidFill>
                  <a:latin typeface="Helvetica" charset="0"/>
                </a:rPr>
                <a:t>    </a:t>
              </a:r>
              <a:r>
                <a:rPr lang="en-US" altLang="ja-JP" sz="1800">
                  <a:solidFill>
                    <a:schemeClr val="bg2"/>
                  </a:solidFill>
                  <a:latin typeface="Helvetica" charset="0"/>
                </a:rPr>
                <a:t>take key out;</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71" name="Rectangle 24"/>
            <p:cNvSpPr>
              <a:spLocks noChangeArrowheads="1"/>
            </p:cNvSpPr>
            <p:nvPr/>
          </p:nvSpPr>
          <p:spPr bwMode="auto">
            <a:xfrm>
              <a:off x="2775" y="2290"/>
              <a:ext cx="129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ja-JP" altLang="en-US" sz="1800">
                  <a:solidFill>
                    <a:schemeClr val="bg2"/>
                  </a:solidFill>
                  <a:latin typeface="Helvetica" charset="0"/>
                </a:rPr>
                <a:t>    </a:t>
              </a:r>
              <a:r>
                <a:rPr lang="en-US" altLang="ja-JP" sz="1800">
                  <a:solidFill>
                    <a:schemeClr val="bg2"/>
                  </a:solidFill>
                  <a:latin typeface="Helvetica" charset="0"/>
                </a:rPr>
                <a:t>find correct key;</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72" name="Rectangle 25"/>
            <p:cNvSpPr>
              <a:spLocks noChangeArrowheads="1"/>
            </p:cNvSpPr>
            <p:nvPr/>
          </p:nvSpPr>
          <p:spPr bwMode="auto">
            <a:xfrm>
              <a:off x="2775" y="2418"/>
              <a:ext cx="111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ja-JP" altLang="en-US" sz="1800">
                  <a:solidFill>
                    <a:schemeClr val="bg2"/>
                  </a:solidFill>
                  <a:latin typeface="Helvetica" charset="0"/>
                </a:rPr>
                <a:t>    </a:t>
              </a:r>
              <a:r>
                <a:rPr lang="en-US" altLang="ja-JP" sz="1800">
                  <a:solidFill>
                    <a:schemeClr val="bg2"/>
                  </a:solidFill>
                  <a:latin typeface="Helvetica" charset="0"/>
                </a:rPr>
                <a:t>insert in lock;</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73" name="Rectangle 26"/>
            <p:cNvSpPr>
              <a:spLocks noChangeArrowheads="1"/>
            </p:cNvSpPr>
            <p:nvPr/>
          </p:nvSpPr>
          <p:spPr bwMode="auto">
            <a:xfrm>
              <a:off x="2775" y="2546"/>
              <a:ext cx="42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2"/>
                  </a:solidFill>
                  <a:latin typeface="Helvetica" charset="0"/>
                </a:rPr>
                <a:t>endif</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74" name="Rectangle 27"/>
            <p:cNvSpPr>
              <a:spLocks noChangeArrowheads="1"/>
            </p:cNvSpPr>
            <p:nvPr/>
          </p:nvSpPr>
          <p:spPr bwMode="auto">
            <a:xfrm>
              <a:off x="2775" y="2700"/>
              <a:ext cx="1203"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ja-JP" sz="1800">
                  <a:solidFill>
                    <a:schemeClr val="bg2"/>
                  </a:solidFill>
                  <a:latin typeface="Helvetica" charset="0"/>
                </a:rPr>
                <a:t>pull/push door</a:t>
              </a:r>
              <a:endParaRPr lang="en-US" altLang="ja-JP" sz="1800">
                <a:solidFill>
                  <a:schemeClr val="bg2"/>
                </a:solidFill>
                <a:latin typeface="Helvetica" charset="0"/>
              </a:endParaRPr>
            </a:p>
            <a:p>
              <a:pPr>
                <a:lnSpc>
                  <a:spcPct val="80000"/>
                </a:lnSpc>
              </a:pPr>
              <a:r>
                <a:rPr lang="en-US" altLang="ja-JP" sz="1800">
                  <a:solidFill>
                    <a:schemeClr val="bg2"/>
                  </a:solidFill>
                  <a:latin typeface="Helvetica" charset="0"/>
                </a:rPr>
                <a:t>move out of way;</a:t>
              </a:r>
              <a:endParaRPr lang="en-US" altLang="ja-JP" sz="1800">
                <a:solidFill>
                  <a:schemeClr val="bg2"/>
                </a:solidFill>
                <a:latin typeface="Helvetica" charset="0"/>
              </a:endParaRPr>
            </a:p>
            <a:p>
              <a:pPr>
                <a:lnSpc>
                  <a:spcPct val="90000"/>
                </a:lnSpc>
              </a:pPr>
              <a:endParaRPr lang="ja-JP" altLang="en-US" sz="1800">
                <a:solidFill>
                  <a:schemeClr val="bg2"/>
                </a:solidFill>
                <a:latin typeface="Helvetica" charset="0"/>
              </a:endParaRPr>
            </a:p>
          </p:txBody>
        </p:sp>
        <p:sp>
          <p:nvSpPr>
            <p:cNvPr id="283675" name="Rectangle 28"/>
            <p:cNvSpPr>
              <a:spLocks noChangeArrowheads="1"/>
            </p:cNvSpPr>
            <p:nvPr/>
          </p:nvSpPr>
          <p:spPr bwMode="auto">
            <a:xfrm>
              <a:off x="2767" y="2930"/>
              <a:ext cx="8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800">
                  <a:solidFill>
                    <a:schemeClr val="bg2"/>
                  </a:solidFill>
                  <a:latin typeface="Helvetica" charset="0"/>
                </a:rPr>
                <a:t>end repeat</a:t>
              </a:r>
              <a:endParaRPr lang="en-US" altLang="ja-JP" sz="1800">
                <a:solidFill>
                  <a:schemeClr val="bg2"/>
                </a:solidFill>
                <a:latin typeface="Helvetica" charset="0"/>
              </a:endParaRPr>
            </a:p>
          </p:txBody>
        </p:sp>
        <p:sp>
          <p:nvSpPr>
            <p:cNvPr id="283676" name="Line 29"/>
            <p:cNvSpPr>
              <a:spLocks noChangeShapeType="1"/>
            </p:cNvSpPr>
            <p:nvPr/>
          </p:nvSpPr>
          <p:spPr bwMode="auto">
            <a:xfrm flipV="1">
              <a:off x="2528" y="1894"/>
              <a:ext cx="256" cy="7"/>
            </a:xfrm>
            <a:prstGeom prst="line">
              <a:avLst/>
            </a:prstGeom>
            <a:noFill/>
            <a:ln w="50800">
              <a:solidFill>
                <a:schemeClr val="tx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77" name="Arc 30"/>
            <p:cNvSpPr/>
            <p:nvPr/>
          </p:nvSpPr>
          <p:spPr bwMode="auto">
            <a:xfrm>
              <a:off x="1265" y="1296"/>
              <a:ext cx="512" cy="4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AD278D"/>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p>
          </p:txBody>
        </p:sp>
      </p:grpSp>
      <p:sp>
        <p:nvSpPr>
          <p:cNvPr id="30"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Stepwise Refinement</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body" idx="4294967295"/>
          </p:nvPr>
        </p:nvSpPr>
        <p:spPr>
          <a:xfrm>
            <a:off x="1066801" y="1676400"/>
            <a:ext cx="7713663" cy="3657600"/>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zh-CN" altLang="en-US" b="0" dirty="0"/>
              <a:t> </a:t>
            </a:r>
            <a:r>
              <a:rPr lang="en-US" altLang="zh-CN" b="0" dirty="0"/>
              <a:t>Top-down </a:t>
            </a:r>
            <a:r>
              <a:rPr lang="en-US" altLang="zh-CN" b="0" dirty="0" smtClean="0"/>
              <a:t>design</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 A process of </a:t>
            </a:r>
            <a:r>
              <a:rPr lang="en-US" altLang="zh-CN" b="0" dirty="0" smtClean="0"/>
              <a:t>elaboration</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 Abstraction and refinement are complementary </a:t>
            </a:r>
            <a:r>
              <a:rPr lang="en-US" altLang="zh-CN" b="0" dirty="0" smtClean="0"/>
              <a:t>concepts</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 Don’t skip it!</a:t>
            </a:r>
            <a:endParaRPr lang="en-US" altLang="zh-CN" b="0" dirty="0"/>
          </a:p>
          <a:p>
            <a:pPr>
              <a:buFont typeface="Wingdings" panose="05000000000000000000" pitchFamily="2" charset="2"/>
              <a:buNone/>
            </a:pPr>
            <a:endParaRPr lang="en-US" altLang="zh-CN" dirty="0">
              <a:effectLst>
                <a:outerShdw blurRad="38100" dist="38100" dir="2700000" algn="tl">
                  <a:srgbClr val="C0C0C0"/>
                </a:outerShdw>
              </a:effectLst>
            </a:endParaRPr>
          </a:p>
          <a:p>
            <a:endParaRPr lang="zh-CN" altLang="en-US" dirty="0">
              <a:effectLst>
                <a:outerShdw blurRad="38100" dist="38100" dir="2700000" algn="tl">
                  <a:srgbClr val="C0C0C0"/>
                </a:outerShdw>
              </a:effectLst>
            </a:endParaRPr>
          </a:p>
        </p:txBody>
      </p:sp>
      <p:sp>
        <p:nvSpPr>
          <p:cNvPr id="4"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Stepwise Refinement</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467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CFF36939-CCEB-4329-9A78-A91D6F7DE3CE}" type="slidenum">
              <a:rPr lang="en-US" altLang="ja-JP" sz="1200">
                <a:solidFill>
                  <a:schemeClr val="bg1"/>
                </a:solidFill>
              </a:rPr>
            </a:fld>
            <a:endParaRPr lang="en-US" altLang="ja-JP" sz="900">
              <a:solidFill>
                <a:schemeClr val="bg1"/>
              </a:solidFill>
            </a:endParaRPr>
          </a:p>
        </p:txBody>
      </p:sp>
      <p:pic>
        <p:nvPicPr>
          <p:cNvPr id="284677" name="Picture 3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3400" y="1638300"/>
            <a:ext cx="55499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Functional Independence</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80" name="Text Box 28"/>
          <p:cNvSpPr txBox="1">
            <a:spLocks noChangeArrowheads="1"/>
          </p:cNvSpPr>
          <p:nvPr/>
        </p:nvSpPr>
        <p:spPr bwMode="auto">
          <a:xfrm>
            <a:off x="899592" y="1347602"/>
            <a:ext cx="79248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pPr>
            <a:endParaRPr lang="zh-CN" altLang="zh-CN" sz="2800" b="0" dirty="0">
              <a:solidFill>
                <a:schemeClr val="tx1"/>
              </a:solidFill>
              <a:latin typeface="Times" pitchFamily="1" charset="0"/>
            </a:endParaRPr>
          </a:p>
          <a:p>
            <a:pPr>
              <a:lnSpc>
                <a:spcPct val="100000"/>
              </a:lnSpc>
            </a:pPr>
            <a:r>
              <a:rPr lang="en-US" altLang="zh-CN" b="0" dirty="0">
                <a:solidFill>
                  <a:schemeClr val="tx1"/>
                </a:solidFill>
                <a:latin typeface="Times" pitchFamily="1" charset="0"/>
                <a:ea typeface="楷体_GB2312" pitchFamily="49" charset="-122"/>
              </a:rPr>
              <a:t>Coupling is a measure of interconnection among modules in a software structure. (Yourdon &amp; Constantine,1978)</a:t>
            </a:r>
            <a:endParaRPr lang="en-US" altLang="zh-CN" b="0" dirty="0">
              <a:solidFill>
                <a:schemeClr val="tx1"/>
              </a:solidFill>
              <a:latin typeface="Times" pitchFamily="1" charset="0"/>
              <a:ea typeface="楷体_GB2312" pitchFamily="49" charset="-122"/>
            </a:endParaRPr>
          </a:p>
        </p:txBody>
      </p:sp>
      <p:graphicFrame>
        <p:nvGraphicFramePr>
          <p:cNvPr id="9218" name="Object 30"/>
          <p:cNvGraphicFramePr>
            <a:graphicFrameLocks noChangeAspect="1"/>
          </p:cNvGraphicFramePr>
          <p:nvPr/>
        </p:nvGraphicFramePr>
        <p:xfrm>
          <a:off x="950136" y="3356992"/>
          <a:ext cx="7905750" cy="1584175"/>
        </p:xfrm>
        <a:graphic>
          <a:graphicData uri="http://schemas.openxmlformats.org/presentationml/2006/ole">
            <mc:AlternateContent xmlns:mc="http://schemas.openxmlformats.org/markup-compatibility/2006">
              <mc:Choice xmlns:v="urn:schemas-microsoft-com:vml" Requires="v">
                <p:oleObj spid="_x0000_s62527" name="文档" r:id="rId1" imgW="4450080" imgH="892810" progId="Word.Document.8">
                  <p:embed/>
                </p:oleObj>
              </mc:Choice>
              <mc:Fallback>
                <p:oleObj name="文档" r:id="rId1" imgW="4450080" imgH="892810" progId="Word.Document.8">
                  <p:embed/>
                  <p:pic>
                    <p:nvPicPr>
                      <p:cNvPr id="0" name="图片 625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36" y="3356992"/>
                        <a:ext cx="7905750" cy="1584175"/>
                      </a:xfrm>
                      <a:prstGeom prst="rect">
                        <a:avLst/>
                      </a:prstGeom>
                      <a:noFill/>
                      <a:ln>
                        <a:noFill/>
                      </a:ln>
                      <a:effectLst/>
                    </p:spPr>
                  </p:pic>
                </p:oleObj>
              </mc:Fallback>
            </mc:AlternateContent>
          </a:graphicData>
        </a:graphic>
      </p:graphicFrame>
      <p:sp>
        <p:nvSpPr>
          <p:cNvPr id="5"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Coupling</a:t>
            </a:r>
            <a:endParaRPr lang="en-US" altLang="ja-JP" dirty="0"/>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3180"/>
                                        </p:tgtEl>
                                        <p:attrNameLst>
                                          <p:attrName>style.visibility</p:attrName>
                                        </p:attrNameLst>
                                      </p:cBhvr>
                                      <p:to>
                                        <p:strVal val="visible"/>
                                      </p:to>
                                    </p:set>
                                    <p:anim calcmode="lin" valueType="num">
                                      <p:cBhvr additive="base">
                                        <p:cTn id="7" dur="500" fill="hold"/>
                                        <p:tgtEl>
                                          <p:spTgt spid="433180"/>
                                        </p:tgtEl>
                                        <p:attrNameLst>
                                          <p:attrName>ppt_x</p:attrName>
                                        </p:attrNameLst>
                                      </p:cBhvr>
                                      <p:tavLst>
                                        <p:tav tm="0">
                                          <p:val>
                                            <p:strVal val="#ppt_x"/>
                                          </p:val>
                                        </p:tav>
                                        <p:tav tm="100000">
                                          <p:val>
                                            <p:strVal val="#ppt_x"/>
                                          </p:val>
                                        </p:tav>
                                      </p:tavLst>
                                    </p:anim>
                                    <p:anim calcmode="lin" valueType="num">
                                      <p:cBhvr additive="base">
                                        <p:cTn id="8" dur="500" fill="hold"/>
                                        <p:tgtEl>
                                          <p:spTgt spid="43318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8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641350" y="2168525"/>
            <a:ext cx="7569200" cy="2033588"/>
            <a:chOff x="384" y="1296"/>
            <a:chExt cx="4768" cy="1442"/>
          </a:xfrm>
        </p:grpSpPr>
        <p:grpSp>
          <p:nvGrpSpPr>
            <p:cNvPr id="10245" name="Group 4"/>
            <p:cNvGrpSpPr/>
            <p:nvPr/>
          </p:nvGrpSpPr>
          <p:grpSpPr bwMode="auto">
            <a:xfrm>
              <a:off x="679" y="1739"/>
              <a:ext cx="1276" cy="454"/>
              <a:chOff x="2268" y="4481"/>
              <a:chExt cx="2551" cy="567"/>
            </a:xfrm>
          </p:grpSpPr>
          <p:sp>
            <p:nvSpPr>
              <p:cNvPr id="464901" name="Rectangle 5"/>
              <p:cNvSpPr>
                <a:spLocks noChangeArrowheads="1"/>
              </p:cNvSpPr>
              <p:nvPr/>
            </p:nvSpPr>
            <p:spPr bwMode="auto">
              <a:xfrm>
                <a:off x="2268" y="4482"/>
                <a:ext cx="850" cy="567"/>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sp>
            <p:nvSpPr>
              <p:cNvPr id="464902" name="Rectangle 6"/>
              <p:cNvSpPr>
                <a:spLocks noChangeArrowheads="1"/>
              </p:cNvSpPr>
              <p:nvPr/>
            </p:nvSpPr>
            <p:spPr bwMode="auto">
              <a:xfrm>
                <a:off x="3969" y="4482"/>
                <a:ext cx="850" cy="567"/>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sp>
            <p:nvSpPr>
              <p:cNvPr id="464903" name="Line 7"/>
              <p:cNvSpPr>
                <a:spLocks noChangeShapeType="1"/>
              </p:cNvSpPr>
              <p:nvPr/>
            </p:nvSpPr>
            <p:spPr bwMode="auto">
              <a:xfrm>
                <a:off x="3120" y="4566"/>
                <a:ext cx="850" cy="0"/>
              </a:xfrm>
              <a:prstGeom prst="line">
                <a:avLst/>
              </a:prstGeom>
              <a:noFill/>
              <a:ln w="12700">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64904" name="Line 8"/>
              <p:cNvSpPr>
                <a:spLocks noChangeShapeType="1"/>
              </p:cNvSpPr>
              <p:nvPr/>
            </p:nvSpPr>
            <p:spPr bwMode="auto">
              <a:xfrm flipH="1">
                <a:off x="3120" y="4652"/>
                <a:ext cx="850" cy="0"/>
              </a:xfrm>
              <a:prstGeom prst="line">
                <a:avLst/>
              </a:prstGeom>
              <a:noFill/>
              <a:ln w="12700">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64905" name="Line 9"/>
              <p:cNvSpPr>
                <a:spLocks noChangeShapeType="1"/>
              </p:cNvSpPr>
              <p:nvPr/>
            </p:nvSpPr>
            <p:spPr bwMode="auto">
              <a:xfrm>
                <a:off x="3120" y="4764"/>
                <a:ext cx="850" cy="0"/>
              </a:xfrm>
              <a:prstGeom prst="line">
                <a:avLst/>
              </a:prstGeom>
              <a:noFill/>
              <a:ln w="12700">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64906" name="Line 10"/>
              <p:cNvSpPr>
                <a:spLocks noChangeShapeType="1"/>
              </p:cNvSpPr>
              <p:nvPr/>
            </p:nvSpPr>
            <p:spPr bwMode="auto">
              <a:xfrm flipH="1">
                <a:off x="3120" y="4877"/>
                <a:ext cx="850" cy="0"/>
              </a:xfrm>
              <a:prstGeom prst="line">
                <a:avLst/>
              </a:prstGeom>
              <a:noFill/>
              <a:ln w="12700">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64907" name="Line 11"/>
              <p:cNvSpPr>
                <a:spLocks noChangeShapeType="1"/>
              </p:cNvSpPr>
              <p:nvPr/>
            </p:nvSpPr>
            <p:spPr bwMode="auto">
              <a:xfrm>
                <a:off x="3120" y="4991"/>
                <a:ext cx="850" cy="0"/>
              </a:xfrm>
              <a:prstGeom prst="line">
                <a:avLst/>
              </a:prstGeom>
              <a:noFill/>
              <a:ln w="12700">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grpSp>
          <p:nvGrpSpPr>
            <p:cNvPr id="10246" name="Group 12"/>
            <p:cNvGrpSpPr/>
            <p:nvPr/>
          </p:nvGrpSpPr>
          <p:grpSpPr bwMode="auto">
            <a:xfrm>
              <a:off x="2266" y="1739"/>
              <a:ext cx="1275" cy="454"/>
              <a:chOff x="4389" y="4410"/>
              <a:chExt cx="2551" cy="567"/>
            </a:xfrm>
          </p:grpSpPr>
          <p:sp>
            <p:nvSpPr>
              <p:cNvPr id="464909" name="Rectangle 13"/>
              <p:cNvSpPr>
                <a:spLocks noChangeArrowheads="1"/>
              </p:cNvSpPr>
              <p:nvPr/>
            </p:nvSpPr>
            <p:spPr bwMode="auto">
              <a:xfrm>
                <a:off x="4389" y="4411"/>
                <a:ext cx="850" cy="567"/>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sp>
            <p:nvSpPr>
              <p:cNvPr id="464910" name="Rectangle 14"/>
              <p:cNvSpPr>
                <a:spLocks noChangeArrowheads="1"/>
              </p:cNvSpPr>
              <p:nvPr/>
            </p:nvSpPr>
            <p:spPr bwMode="auto">
              <a:xfrm>
                <a:off x="6090" y="4411"/>
                <a:ext cx="850" cy="567"/>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sp>
            <p:nvSpPr>
              <p:cNvPr id="464911" name="Line 15"/>
              <p:cNvSpPr>
                <a:spLocks noChangeShapeType="1"/>
              </p:cNvSpPr>
              <p:nvPr/>
            </p:nvSpPr>
            <p:spPr bwMode="auto">
              <a:xfrm>
                <a:off x="5239" y="4495"/>
                <a:ext cx="850" cy="0"/>
              </a:xfrm>
              <a:prstGeom prst="line">
                <a:avLst/>
              </a:prstGeom>
              <a:noFill/>
              <a:ln w="12700">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64912" name="Line 16"/>
              <p:cNvSpPr>
                <a:spLocks noChangeShapeType="1"/>
              </p:cNvSpPr>
              <p:nvPr/>
            </p:nvSpPr>
            <p:spPr bwMode="auto">
              <a:xfrm flipH="1">
                <a:off x="5239" y="4806"/>
                <a:ext cx="850" cy="0"/>
              </a:xfrm>
              <a:prstGeom prst="line">
                <a:avLst/>
              </a:prstGeom>
              <a:noFill/>
              <a:ln w="12700">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grpSp>
          <p:nvGrpSpPr>
            <p:cNvPr id="10247" name="Group 17"/>
            <p:cNvGrpSpPr/>
            <p:nvPr/>
          </p:nvGrpSpPr>
          <p:grpSpPr bwMode="auto">
            <a:xfrm>
              <a:off x="3853" y="1739"/>
              <a:ext cx="1276" cy="454"/>
              <a:chOff x="7329" y="4410"/>
              <a:chExt cx="2551" cy="567"/>
            </a:xfrm>
          </p:grpSpPr>
          <p:sp>
            <p:nvSpPr>
              <p:cNvPr id="464914" name="Rectangle 18"/>
              <p:cNvSpPr>
                <a:spLocks noChangeArrowheads="1"/>
              </p:cNvSpPr>
              <p:nvPr/>
            </p:nvSpPr>
            <p:spPr bwMode="auto">
              <a:xfrm>
                <a:off x="7329" y="4411"/>
                <a:ext cx="850" cy="567"/>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sp>
            <p:nvSpPr>
              <p:cNvPr id="464915" name="Rectangle 19"/>
              <p:cNvSpPr>
                <a:spLocks noChangeArrowheads="1"/>
              </p:cNvSpPr>
              <p:nvPr/>
            </p:nvSpPr>
            <p:spPr bwMode="auto">
              <a:xfrm>
                <a:off x="9030" y="4411"/>
                <a:ext cx="850" cy="567"/>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grpSp>
        <p:sp>
          <p:nvSpPr>
            <p:cNvPr id="10248" name="Text Box 20"/>
            <p:cNvSpPr txBox="1">
              <a:spLocks noChangeArrowheads="1"/>
            </p:cNvSpPr>
            <p:nvPr/>
          </p:nvSpPr>
          <p:spPr bwMode="auto">
            <a:xfrm>
              <a:off x="384" y="1296"/>
              <a:ext cx="165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30000"/>
                </a:lnSpc>
              </a:pPr>
              <a:r>
                <a:rPr lang="en-US" altLang="zh-CN" sz="1800">
                  <a:solidFill>
                    <a:schemeClr val="tx1"/>
                  </a:solidFill>
                  <a:latin typeface="Times" pitchFamily="1" charset="0"/>
                </a:rPr>
                <a:t>Great deal of dependence</a:t>
              </a:r>
              <a:endParaRPr lang="en-US" altLang="zh-CN" sz="1600">
                <a:solidFill>
                  <a:schemeClr val="tx1"/>
                </a:solidFill>
                <a:latin typeface="Times" pitchFamily="1" charset="0"/>
              </a:endParaRPr>
            </a:p>
          </p:txBody>
        </p:sp>
        <p:sp>
          <p:nvSpPr>
            <p:cNvPr id="464917" name="Line 21"/>
            <p:cNvSpPr>
              <a:spLocks noChangeShapeType="1"/>
            </p:cNvSpPr>
            <p:nvPr/>
          </p:nvSpPr>
          <p:spPr bwMode="auto">
            <a:xfrm>
              <a:off x="2202" y="1491"/>
              <a:ext cx="1477" cy="1"/>
            </a:xfrm>
            <a:prstGeom prst="line">
              <a:avLst/>
            </a:prstGeom>
            <a:noFill/>
            <a:ln w="15875">
              <a:solidFill>
                <a:srgbClr val="000000"/>
              </a:solidFill>
              <a:round/>
              <a:tailEnd type="arrow" w="sm" len="lg"/>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10250" name="Text Box 22"/>
            <p:cNvSpPr txBox="1">
              <a:spLocks noChangeArrowheads="1"/>
            </p:cNvSpPr>
            <p:nvPr/>
          </p:nvSpPr>
          <p:spPr bwMode="auto">
            <a:xfrm>
              <a:off x="3814" y="1296"/>
              <a:ext cx="130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1800">
                  <a:solidFill>
                    <a:schemeClr val="tx1"/>
                  </a:solidFill>
                  <a:latin typeface="Times" pitchFamily="1" charset="0"/>
                </a:rPr>
                <a:t>Independent</a:t>
              </a:r>
              <a:endParaRPr lang="en-US" altLang="zh-CN" sz="1800">
                <a:solidFill>
                  <a:schemeClr val="tx1"/>
                </a:solidFill>
                <a:latin typeface="Times" pitchFamily="1" charset="0"/>
              </a:endParaRPr>
            </a:p>
          </p:txBody>
        </p:sp>
        <p:sp>
          <p:nvSpPr>
            <p:cNvPr id="10251" name="Text Box 23"/>
            <p:cNvSpPr txBox="1">
              <a:spLocks noChangeArrowheads="1"/>
            </p:cNvSpPr>
            <p:nvPr/>
          </p:nvSpPr>
          <p:spPr bwMode="auto">
            <a:xfrm>
              <a:off x="615" y="2238"/>
              <a:ext cx="1418"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pPr>
              <a:r>
                <a:rPr lang="zh-CN" altLang="en-US" b="0">
                  <a:solidFill>
                    <a:schemeClr val="tx1"/>
                  </a:solidFill>
                  <a:latin typeface="Times" pitchFamily="1" charset="0"/>
                  <a:sym typeface="Wingdings" panose="05000000000000000000" pitchFamily="2" charset="2"/>
                </a:rPr>
                <a:t></a:t>
              </a:r>
              <a:r>
                <a:rPr lang="zh-CN" altLang="en-US" b="0">
                  <a:solidFill>
                    <a:schemeClr val="tx1"/>
                  </a:solidFill>
                  <a:latin typeface="Times" pitchFamily="1" charset="0"/>
                </a:rPr>
                <a:t> </a:t>
              </a:r>
              <a:r>
                <a:rPr lang="zh-CN" altLang="en-US" sz="1800">
                  <a:solidFill>
                    <a:schemeClr val="tx1"/>
                  </a:solidFill>
                  <a:latin typeface="Times" pitchFamily="1" charset="0"/>
                </a:rPr>
                <a:t> </a:t>
              </a:r>
              <a:r>
                <a:rPr lang="en-US" altLang="zh-CN" sz="1800">
                  <a:solidFill>
                    <a:schemeClr val="tx1"/>
                  </a:solidFill>
                  <a:latin typeface="Times" pitchFamily="1" charset="0"/>
                </a:rPr>
                <a:t>Highly coupled</a:t>
              </a:r>
              <a:endParaRPr lang="en-US" altLang="zh-CN" sz="1800">
                <a:solidFill>
                  <a:schemeClr val="tx1"/>
                </a:solidFill>
                <a:latin typeface="Times" pitchFamily="1" charset="0"/>
              </a:endParaRPr>
            </a:p>
          </p:txBody>
        </p:sp>
        <p:sp>
          <p:nvSpPr>
            <p:cNvPr id="10252" name="Text Box 24"/>
            <p:cNvSpPr txBox="1">
              <a:spLocks noChangeArrowheads="1"/>
            </p:cNvSpPr>
            <p:nvPr/>
          </p:nvSpPr>
          <p:spPr bwMode="auto">
            <a:xfrm>
              <a:off x="2146" y="2238"/>
              <a:ext cx="1418"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1800" dirty="0">
                  <a:solidFill>
                    <a:schemeClr val="tx1"/>
                  </a:solidFill>
                  <a:latin typeface="Times" pitchFamily="1" charset="0"/>
                </a:rPr>
                <a:t>Loosely coupled</a:t>
              </a:r>
              <a:endParaRPr lang="en-US" altLang="zh-CN" sz="1000" b="0" dirty="0">
                <a:solidFill>
                  <a:schemeClr val="tx1"/>
                </a:solidFill>
                <a:latin typeface="Times" pitchFamily="1" charset="0"/>
              </a:endParaRPr>
            </a:p>
          </p:txBody>
        </p:sp>
        <p:sp>
          <p:nvSpPr>
            <p:cNvPr id="10253" name="Text Box 25"/>
            <p:cNvSpPr txBox="1">
              <a:spLocks noChangeArrowheads="1"/>
            </p:cNvSpPr>
            <p:nvPr/>
          </p:nvSpPr>
          <p:spPr bwMode="auto">
            <a:xfrm>
              <a:off x="4088" y="2238"/>
              <a:ext cx="1064"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pPr>
              <a:r>
                <a:rPr lang="en-US" altLang="zh-CN" sz="1800">
                  <a:solidFill>
                    <a:schemeClr val="tx1"/>
                  </a:solidFill>
                  <a:latin typeface="Times" pitchFamily="1" charset="0"/>
                </a:rPr>
                <a:t>Uncoupled  </a:t>
              </a:r>
              <a:r>
                <a:rPr lang="en-US" altLang="zh-CN" b="0">
                  <a:solidFill>
                    <a:schemeClr val="tx1"/>
                  </a:solidFill>
                  <a:latin typeface="Times" pitchFamily="1" charset="0"/>
                  <a:sym typeface="Wingdings" panose="05000000000000000000" pitchFamily="2" charset="2"/>
                </a:rPr>
                <a:t></a:t>
              </a:r>
              <a:endParaRPr lang="en-US" altLang="zh-CN" sz="1800">
                <a:solidFill>
                  <a:schemeClr val="tx1"/>
                </a:solidFill>
                <a:latin typeface="Times" pitchFamily="1" charset="0"/>
              </a:endParaRPr>
            </a:p>
          </p:txBody>
        </p:sp>
      </p:grpSp>
      <p:graphicFrame>
        <p:nvGraphicFramePr>
          <p:cNvPr id="464922" name="Object 26"/>
          <p:cNvGraphicFramePr>
            <a:graphicFrameLocks noChangeAspect="1"/>
          </p:cNvGraphicFramePr>
          <p:nvPr/>
        </p:nvGraphicFramePr>
        <p:xfrm>
          <a:off x="1284289" y="4452939"/>
          <a:ext cx="6378575" cy="542925"/>
        </p:xfrm>
        <a:graphic>
          <a:graphicData uri="http://schemas.openxmlformats.org/presentationml/2006/ole">
            <mc:AlternateContent xmlns:mc="http://schemas.openxmlformats.org/markup-compatibility/2006">
              <mc:Choice xmlns:v="urn:schemas-microsoft-com:vml" Requires="v">
                <p:oleObj spid="_x0000_s63551" name="Document" r:id="rId1" imgW="7258685" imgH="629285" progId="Word.Document.8">
                  <p:embed/>
                </p:oleObj>
              </mc:Choice>
              <mc:Fallback>
                <p:oleObj name="Document" r:id="rId1" imgW="7258685" imgH="629285" progId="Word.Document.8">
                  <p:embed/>
                  <p:pic>
                    <p:nvPicPr>
                      <p:cNvPr id="0" name="图片 63550"/>
                      <p:cNvPicPr>
                        <a:picLocks noChangeAspect="1" noChangeArrowheads="1"/>
                      </p:cNvPicPr>
                      <p:nvPr/>
                    </p:nvPicPr>
                    <p:blipFill>
                      <a:blip r:embed="rId2"/>
                      <a:srcRect/>
                      <a:stretch>
                        <a:fillRect/>
                      </a:stretch>
                    </p:blipFill>
                    <p:spPr bwMode="auto">
                      <a:xfrm>
                        <a:off x="1284289" y="4452939"/>
                        <a:ext cx="63785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The Types of Coupling</a:t>
            </a:r>
            <a:endParaRPr lang="en-US" altLang="ja-JP" dirty="0"/>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64922"/>
                                        </p:tgtEl>
                                        <p:attrNameLst>
                                          <p:attrName>style.visibility</p:attrName>
                                        </p:attrNameLst>
                                      </p:cBhvr>
                                      <p:to>
                                        <p:strVal val="visible"/>
                                      </p:to>
                                    </p:set>
                                    <p:animEffect transition="in" filter="checkerboard(across)">
                                      <p:cBhvr>
                                        <p:cTn id="11" dur="500"/>
                                        <p:tgtEl>
                                          <p:spTgt spid="464922"/>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9" name="Rectangle 3"/>
          <p:cNvSpPr>
            <a:spLocks noGrp="1" noChangeArrowheads="1"/>
          </p:cNvSpPr>
          <p:nvPr>
            <p:ph type="body" idx="4294967295"/>
          </p:nvPr>
        </p:nvSpPr>
        <p:spPr>
          <a:xfrm>
            <a:off x="899592" y="2838156"/>
            <a:ext cx="3240360" cy="1567096"/>
          </a:xfrm>
        </p:spPr>
        <p:txBody>
          <a:bodyPr vert="horz" wrap="square" lIns="90487" tIns="44450" rIns="90487" bIns="44450" numCol="1" anchor="t" anchorCtr="0" compatLnSpc="1">
            <a:spAutoFit/>
          </a:bodyPr>
          <a:lstStyle/>
          <a:p>
            <a:pPr marL="857250" indent="-857250">
              <a:spcBef>
                <a:spcPct val="0"/>
              </a:spcBef>
              <a:buNone/>
            </a:pPr>
            <a:r>
              <a:rPr lang="zh-CN" altLang="en-US" b="0" dirty="0">
                <a:latin typeface="Times New Roman" panose="02020603050405020304" charset="0"/>
                <a:ea typeface="楷体" panose="02010609060101010101" pitchFamily="49" charset="-122"/>
                <a:cs typeface="Times New Roman" panose="02020603050405020304" charset="0"/>
              </a:rPr>
              <a:t>例1：</a:t>
            </a:r>
            <a:r>
              <a:rPr lang="en-US" altLang="zh-CN" b="0" dirty="0">
                <a:latin typeface="Times New Roman" panose="02020603050405020304" charset="0"/>
                <a:ea typeface="楷体" panose="02010609060101010101" pitchFamily="49" charset="-122"/>
                <a:cs typeface="Times New Roman" panose="02020603050405020304" charset="0"/>
              </a:rPr>
              <a:t>A</a:t>
            </a:r>
            <a:r>
              <a:rPr lang="zh-CN" altLang="en-US" b="0" dirty="0">
                <a:latin typeface="Times New Roman" panose="02020603050405020304" charset="0"/>
                <a:ea typeface="楷体" panose="02010609060101010101" pitchFamily="49" charset="-122"/>
                <a:cs typeface="Times New Roman" panose="02020603050405020304" charset="0"/>
              </a:rPr>
              <a:t>访问</a:t>
            </a:r>
            <a:r>
              <a:rPr lang="en-US" altLang="zh-CN" b="0" dirty="0">
                <a:latin typeface="Times New Roman" panose="02020603050405020304" charset="0"/>
                <a:ea typeface="楷体" panose="02010609060101010101" pitchFamily="49" charset="-122"/>
                <a:cs typeface="Times New Roman" panose="02020603050405020304" charset="0"/>
              </a:rPr>
              <a:t>C</a:t>
            </a:r>
            <a:r>
              <a:rPr lang="zh-CN" altLang="en-US" b="0" dirty="0">
                <a:latin typeface="Times New Roman" panose="02020603050405020304" charset="0"/>
                <a:ea typeface="楷体" panose="02010609060101010101" pitchFamily="49" charset="-122"/>
                <a:cs typeface="Times New Roman" panose="02020603050405020304" charset="0"/>
              </a:rPr>
              <a:t>的内部数据或不通过正常入口而转入</a:t>
            </a:r>
            <a:r>
              <a:rPr lang="en-US" altLang="zh-CN" b="0" dirty="0">
                <a:latin typeface="Times New Roman" panose="02020603050405020304" charset="0"/>
                <a:ea typeface="楷体" panose="02010609060101010101" pitchFamily="49" charset="-122"/>
                <a:cs typeface="Times New Roman" panose="02020603050405020304" charset="0"/>
              </a:rPr>
              <a:t>C</a:t>
            </a:r>
            <a:r>
              <a:rPr lang="zh-CN" altLang="en-US" b="0" dirty="0">
                <a:latin typeface="Times New Roman" panose="02020603050405020304" charset="0"/>
                <a:ea typeface="楷体" panose="02010609060101010101" pitchFamily="49" charset="-122"/>
                <a:cs typeface="Times New Roman" panose="02020603050405020304" charset="0"/>
              </a:rPr>
              <a:t>的内部。</a:t>
            </a:r>
            <a:endParaRPr lang="zh-CN" altLang="en-US" b="0" dirty="0">
              <a:latin typeface="Times New Roman" panose="02020603050405020304" charset="0"/>
              <a:ea typeface="楷体" panose="02010609060101010101" pitchFamily="49" charset="-122"/>
              <a:cs typeface="Times New Roman" panose="02020603050405020304" charset="0"/>
            </a:endParaRPr>
          </a:p>
        </p:txBody>
      </p:sp>
      <p:grpSp>
        <p:nvGrpSpPr>
          <p:cNvPr id="2" name="Group 4"/>
          <p:cNvGrpSpPr/>
          <p:nvPr/>
        </p:nvGrpSpPr>
        <p:grpSpPr bwMode="auto">
          <a:xfrm>
            <a:off x="4387632" y="2162581"/>
            <a:ext cx="3886200" cy="3824288"/>
            <a:chOff x="3024" y="5814"/>
            <a:chExt cx="3402" cy="4168"/>
          </a:xfrm>
        </p:grpSpPr>
        <p:grpSp>
          <p:nvGrpSpPr>
            <p:cNvPr id="54278" name="Group 5"/>
            <p:cNvGrpSpPr/>
            <p:nvPr/>
          </p:nvGrpSpPr>
          <p:grpSpPr bwMode="auto">
            <a:xfrm>
              <a:off x="4309" y="5814"/>
              <a:ext cx="1248" cy="652"/>
              <a:chOff x="4309" y="5814"/>
              <a:chExt cx="1248" cy="652"/>
            </a:xfrm>
          </p:grpSpPr>
          <p:sp>
            <p:nvSpPr>
              <p:cNvPr id="54290" name="Text Box 6"/>
              <p:cNvSpPr txBox="1">
                <a:spLocks noChangeArrowheads="1"/>
              </p:cNvSpPr>
              <p:nvPr/>
            </p:nvSpPr>
            <p:spPr bwMode="auto">
              <a:xfrm>
                <a:off x="4536" y="5814"/>
                <a:ext cx="79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sz="2000">
                    <a:solidFill>
                      <a:schemeClr val="tx1"/>
                    </a:solidFill>
                    <a:latin typeface="Times" pitchFamily="1" charset="0"/>
                  </a:rPr>
                  <a:t>……</a:t>
                </a:r>
                <a:endParaRPr lang="zh-CN" altLang="en-US" sz="1000" b="0">
                  <a:solidFill>
                    <a:schemeClr val="tx1"/>
                  </a:solidFill>
                  <a:latin typeface="Times" pitchFamily="1" charset="0"/>
                </a:endParaRPr>
              </a:p>
            </p:txBody>
          </p:sp>
          <p:sp>
            <p:nvSpPr>
              <p:cNvPr id="434183" name="Line 7"/>
              <p:cNvSpPr>
                <a:spLocks noChangeShapeType="1"/>
              </p:cNvSpPr>
              <p:nvPr/>
            </p:nvSpPr>
            <p:spPr bwMode="auto">
              <a:xfrm>
                <a:off x="4933" y="6125"/>
                <a:ext cx="0" cy="171"/>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4184" name="Line 8"/>
              <p:cNvSpPr>
                <a:spLocks noChangeShapeType="1"/>
              </p:cNvSpPr>
              <p:nvPr/>
            </p:nvSpPr>
            <p:spPr bwMode="auto">
              <a:xfrm>
                <a:off x="4536" y="6297"/>
                <a:ext cx="795" cy="0"/>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4185" name="Line 9"/>
              <p:cNvSpPr>
                <a:spLocks noChangeShapeType="1"/>
              </p:cNvSpPr>
              <p:nvPr/>
            </p:nvSpPr>
            <p:spPr bwMode="auto">
              <a:xfrm flipH="1">
                <a:off x="4309" y="6297"/>
                <a:ext cx="227" cy="170"/>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4186" name="Line 10"/>
              <p:cNvSpPr>
                <a:spLocks noChangeShapeType="1"/>
              </p:cNvSpPr>
              <p:nvPr/>
            </p:nvSpPr>
            <p:spPr bwMode="auto">
              <a:xfrm>
                <a:off x="5331" y="6297"/>
                <a:ext cx="227" cy="170"/>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sp>
          <p:nvSpPr>
            <p:cNvPr id="54279" name="Text Box 11"/>
            <p:cNvSpPr txBox="1">
              <a:spLocks noChangeArrowheads="1"/>
            </p:cNvSpPr>
            <p:nvPr/>
          </p:nvSpPr>
          <p:spPr bwMode="auto">
            <a:xfrm>
              <a:off x="4026" y="6466"/>
              <a:ext cx="567" cy="567"/>
            </a:xfrm>
            <a:prstGeom prst="rect">
              <a:avLst/>
            </a:prstGeom>
            <a:solidFill>
              <a:srgbClr val="FFFFFF"/>
            </a:solidFill>
            <a:ln w="15875">
              <a:solidFill>
                <a:srgbClr val="000000"/>
              </a:solidFill>
              <a:miter lim="800000"/>
            </a:ln>
          </p:spPr>
          <p:txBody>
            <a:bodyPr lIns="18000" tIns="54000" rIns="18000" b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2000">
                  <a:solidFill>
                    <a:schemeClr val="tx1"/>
                  </a:solidFill>
                  <a:latin typeface="Times" pitchFamily="1" charset="0"/>
                </a:rPr>
                <a:t>A</a:t>
              </a:r>
              <a:endParaRPr lang="en-US" altLang="zh-CN" sz="1400" b="0">
                <a:solidFill>
                  <a:schemeClr val="tx1"/>
                </a:solidFill>
                <a:latin typeface="Times" pitchFamily="1" charset="0"/>
              </a:endParaRPr>
            </a:p>
          </p:txBody>
        </p:sp>
        <p:sp>
          <p:nvSpPr>
            <p:cNvPr id="54280" name="Text Box 12"/>
            <p:cNvSpPr txBox="1">
              <a:spLocks noChangeArrowheads="1"/>
            </p:cNvSpPr>
            <p:nvPr/>
          </p:nvSpPr>
          <p:spPr bwMode="auto">
            <a:xfrm>
              <a:off x="5330" y="6466"/>
              <a:ext cx="567" cy="567"/>
            </a:xfrm>
            <a:prstGeom prst="rect">
              <a:avLst/>
            </a:prstGeom>
            <a:solidFill>
              <a:srgbClr val="FFFFFF"/>
            </a:solidFill>
            <a:ln w="15875">
              <a:solidFill>
                <a:srgbClr val="000000"/>
              </a:solidFill>
              <a:miter lim="800000"/>
            </a:ln>
          </p:spPr>
          <p:txBody>
            <a:bodyPr lIns="18000" tIns="54000" rIns="18000" b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2000">
                  <a:solidFill>
                    <a:schemeClr val="tx1"/>
                  </a:solidFill>
                  <a:latin typeface="Times" pitchFamily="1" charset="0"/>
                </a:rPr>
                <a:t>B</a:t>
              </a:r>
              <a:endParaRPr lang="en-US" altLang="zh-CN" sz="1400" b="0">
                <a:solidFill>
                  <a:schemeClr val="tx1"/>
                </a:solidFill>
                <a:latin typeface="Times" pitchFamily="1" charset="0"/>
              </a:endParaRPr>
            </a:p>
          </p:txBody>
        </p:sp>
        <p:sp>
          <p:nvSpPr>
            <p:cNvPr id="54281" name="Text Box 13"/>
            <p:cNvSpPr txBox="1">
              <a:spLocks noChangeArrowheads="1"/>
            </p:cNvSpPr>
            <p:nvPr/>
          </p:nvSpPr>
          <p:spPr bwMode="auto">
            <a:xfrm>
              <a:off x="4914" y="7374"/>
              <a:ext cx="567" cy="567"/>
            </a:xfrm>
            <a:prstGeom prst="rect">
              <a:avLst/>
            </a:prstGeom>
            <a:solidFill>
              <a:srgbClr val="FFFFFF"/>
            </a:solidFill>
            <a:ln w="15875">
              <a:solidFill>
                <a:srgbClr val="000000"/>
              </a:solidFill>
              <a:miter lim="800000"/>
            </a:ln>
          </p:spPr>
          <p:txBody>
            <a:bodyPr lIns="18000" tIns="54000" rIns="18000" b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2000">
                  <a:solidFill>
                    <a:schemeClr val="tx1"/>
                  </a:solidFill>
                  <a:latin typeface="Times" pitchFamily="1" charset="0"/>
                </a:rPr>
                <a:t>C</a:t>
              </a:r>
              <a:endParaRPr lang="en-US" altLang="zh-CN" sz="1400" b="0">
                <a:solidFill>
                  <a:schemeClr val="tx1"/>
                </a:solidFill>
                <a:latin typeface="Times" pitchFamily="1" charset="0"/>
              </a:endParaRPr>
            </a:p>
          </p:txBody>
        </p:sp>
        <p:sp>
          <p:nvSpPr>
            <p:cNvPr id="54282" name="Text Box 14"/>
            <p:cNvSpPr txBox="1">
              <a:spLocks noChangeArrowheads="1"/>
            </p:cNvSpPr>
            <p:nvPr/>
          </p:nvSpPr>
          <p:spPr bwMode="auto">
            <a:xfrm>
              <a:off x="5859" y="7374"/>
              <a:ext cx="567" cy="567"/>
            </a:xfrm>
            <a:prstGeom prst="rect">
              <a:avLst/>
            </a:prstGeom>
            <a:solidFill>
              <a:srgbClr val="FFFFFF"/>
            </a:solidFill>
            <a:ln w="15875">
              <a:solidFill>
                <a:srgbClr val="000000"/>
              </a:solidFill>
              <a:miter lim="800000"/>
            </a:ln>
          </p:spPr>
          <p:txBody>
            <a:bodyPr lIns="18000" tIns="54000" rIns="18000" b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2000">
                  <a:solidFill>
                    <a:schemeClr val="tx1"/>
                  </a:solidFill>
                  <a:latin typeface="Times" pitchFamily="1" charset="0"/>
                </a:rPr>
                <a:t>D</a:t>
              </a:r>
              <a:endParaRPr lang="en-US" altLang="zh-CN" sz="1400" b="0">
                <a:solidFill>
                  <a:schemeClr val="tx1"/>
                </a:solidFill>
                <a:latin typeface="Times" pitchFamily="1" charset="0"/>
              </a:endParaRPr>
            </a:p>
          </p:txBody>
        </p:sp>
        <p:sp>
          <p:nvSpPr>
            <p:cNvPr id="434191" name="Line 15"/>
            <p:cNvSpPr>
              <a:spLocks noChangeShapeType="1"/>
            </p:cNvSpPr>
            <p:nvPr/>
          </p:nvSpPr>
          <p:spPr bwMode="auto">
            <a:xfrm flipH="1">
              <a:off x="5199" y="7034"/>
              <a:ext cx="414" cy="339"/>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4192" name="Line 16"/>
            <p:cNvSpPr>
              <a:spLocks noChangeShapeType="1"/>
            </p:cNvSpPr>
            <p:nvPr/>
          </p:nvSpPr>
          <p:spPr bwMode="auto">
            <a:xfrm flipH="1" flipV="1">
              <a:off x="5613" y="7034"/>
              <a:ext cx="414" cy="339"/>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4193" name="Arc 17"/>
            <p:cNvSpPr/>
            <p:nvPr/>
          </p:nvSpPr>
          <p:spPr bwMode="auto">
            <a:xfrm flipH="1" flipV="1">
              <a:off x="4389" y="6906"/>
              <a:ext cx="499" cy="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prstDash val="sysDot"/>
              <a:round/>
              <a:head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54286" name="Text Box 18"/>
            <p:cNvSpPr txBox="1">
              <a:spLocks noChangeArrowheads="1"/>
            </p:cNvSpPr>
            <p:nvPr/>
          </p:nvSpPr>
          <p:spPr bwMode="auto">
            <a:xfrm>
              <a:off x="3024" y="7374"/>
              <a:ext cx="1155" cy="1672"/>
            </a:xfrm>
            <a:prstGeom prst="rect">
              <a:avLst/>
            </a:prstGeom>
            <a:solidFill>
              <a:srgbClr val="FFFFFF"/>
            </a:solidFill>
            <a:ln w="15875">
              <a:solidFill>
                <a:srgbClr val="000000"/>
              </a:solidFill>
              <a:miter lim="800000"/>
            </a:ln>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r>
                <a:rPr lang="en-US" altLang="zh-CN" sz="2000" dirty="0">
                  <a:solidFill>
                    <a:schemeClr val="tx1"/>
                  </a:solidFill>
                  <a:latin typeface="Times" pitchFamily="1" charset="0"/>
                </a:rPr>
                <a:t>A:</a:t>
              </a:r>
              <a:endParaRPr lang="en-US" altLang="zh-CN" sz="2000" dirty="0">
                <a:solidFill>
                  <a:schemeClr val="tx1"/>
                </a:solidFill>
                <a:latin typeface="Times" pitchFamily="1" charset="0"/>
              </a:endParaRPr>
            </a:p>
            <a:p>
              <a:pPr algn="just"/>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a:p>
              <a:pPr algn="just"/>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a:p>
              <a:pPr algn="just"/>
              <a:r>
                <a:rPr lang="en-US" altLang="zh-CN" sz="2000" dirty="0" err="1">
                  <a:solidFill>
                    <a:schemeClr val="tx1"/>
                  </a:solidFill>
                  <a:latin typeface="Times" pitchFamily="1" charset="0"/>
                </a:rPr>
                <a:t>goto</a:t>
              </a:r>
              <a:r>
                <a:rPr lang="en-US" altLang="zh-CN" sz="2000" dirty="0">
                  <a:solidFill>
                    <a:schemeClr val="tx1"/>
                  </a:solidFill>
                  <a:latin typeface="Times" pitchFamily="1" charset="0"/>
                </a:rPr>
                <a:t> C1</a:t>
              </a:r>
              <a:endParaRPr lang="en-US" altLang="zh-CN" sz="2000" dirty="0">
                <a:solidFill>
                  <a:schemeClr val="tx1"/>
                </a:solidFill>
                <a:latin typeface="Times" pitchFamily="1" charset="0"/>
              </a:endParaRPr>
            </a:p>
            <a:p>
              <a:pPr algn="just"/>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a:p>
              <a:pPr algn="just"/>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p:txBody>
        </p:sp>
        <p:sp>
          <p:nvSpPr>
            <p:cNvPr id="434195" name="Line 19"/>
            <p:cNvSpPr>
              <a:spLocks noChangeShapeType="1"/>
            </p:cNvSpPr>
            <p:nvPr/>
          </p:nvSpPr>
          <p:spPr bwMode="auto">
            <a:xfrm flipH="1">
              <a:off x="3444" y="6906"/>
              <a:ext cx="735" cy="625"/>
            </a:xfrm>
            <a:prstGeom prst="line">
              <a:avLst/>
            </a:prstGeom>
            <a:noFill/>
            <a:ln w="15875">
              <a:solidFill>
                <a:srgbClr val="000000"/>
              </a:solidFill>
              <a:prstDash val="sysDot"/>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54288" name="Text Box 20"/>
            <p:cNvSpPr txBox="1">
              <a:spLocks noChangeArrowheads="1"/>
            </p:cNvSpPr>
            <p:nvPr/>
          </p:nvSpPr>
          <p:spPr bwMode="auto">
            <a:xfrm>
              <a:off x="4599" y="8310"/>
              <a:ext cx="1155" cy="1672"/>
            </a:xfrm>
            <a:prstGeom prst="rect">
              <a:avLst/>
            </a:prstGeom>
            <a:solidFill>
              <a:srgbClr val="FFFFFF"/>
            </a:solidFill>
            <a:ln w="15875">
              <a:solidFill>
                <a:srgbClr val="000000"/>
              </a:solidFill>
              <a:miter lim="800000"/>
            </a:ln>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r>
                <a:rPr lang="en-US" altLang="zh-CN" sz="2000">
                  <a:solidFill>
                    <a:schemeClr val="tx1"/>
                  </a:solidFill>
                  <a:latin typeface="Times" pitchFamily="1" charset="0"/>
                </a:rPr>
                <a:t>C:</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C1:</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   ……</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   ……</a:t>
              </a:r>
              <a:endParaRPr lang="en-US" altLang="zh-CN" sz="2000" b="0">
                <a:solidFill>
                  <a:schemeClr val="tx1"/>
                </a:solidFill>
                <a:latin typeface="Times" pitchFamily="1" charset="0"/>
              </a:endParaRPr>
            </a:p>
          </p:txBody>
        </p:sp>
        <p:sp>
          <p:nvSpPr>
            <p:cNvPr id="434197" name="Line 21"/>
            <p:cNvSpPr>
              <a:spLocks noChangeShapeType="1"/>
            </p:cNvSpPr>
            <p:nvPr/>
          </p:nvSpPr>
          <p:spPr bwMode="auto">
            <a:xfrm flipH="1">
              <a:off x="4914" y="7842"/>
              <a:ext cx="210" cy="625"/>
            </a:xfrm>
            <a:prstGeom prst="line">
              <a:avLst/>
            </a:prstGeom>
            <a:noFill/>
            <a:ln w="15875">
              <a:solidFill>
                <a:srgbClr val="000000"/>
              </a:solidFill>
              <a:prstDash val="sysDot"/>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sp>
        <p:nvSpPr>
          <p:cNvPr id="434198" name="Text Box 22"/>
          <p:cNvSpPr txBox="1">
            <a:spLocks noChangeArrowheads="1"/>
          </p:cNvSpPr>
          <p:nvPr/>
        </p:nvSpPr>
        <p:spPr bwMode="auto">
          <a:xfrm>
            <a:off x="1158998" y="1407291"/>
            <a:ext cx="74168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marL="342900" indent="-342900">
              <a:lnSpc>
                <a:spcPct val="100000"/>
              </a:lnSpc>
              <a:spcBef>
                <a:spcPct val="50000"/>
              </a:spcBef>
              <a:buClr>
                <a:srgbClr val="0070C0"/>
              </a:buClr>
              <a:buFont typeface="Wingdings" panose="05000000000000000000" pitchFamily="2" charset="2"/>
              <a:buChar char="n"/>
            </a:pPr>
            <a:r>
              <a:rPr lang="zh-CN" altLang="en-US" b="0" dirty="0" smtClean="0">
                <a:solidFill>
                  <a:schemeClr val="tx1"/>
                </a:solidFill>
                <a:latin typeface="Times New Roman" panose="02020603050405020304" charset="0"/>
                <a:ea typeface="楷体" panose="02010609060101010101" pitchFamily="49" charset="-122"/>
                <a:cs typeface="Times New Roman" panose="02020603050405020304" charset="0"/>
              </a:rPr>
              <a:t>内容耦合(</a:t>
            </a:r>
            <a:r>
              <a:rPr lang="en-US" altLang="zh-CN" b="0" dirty="0">
                <a:solidFill>
                  <a:schemeClr val="tx1"/>
                </a:solidFill>
                <a:latin typeface="Times New Roman" panose="02020603050405020304" charset="0"/>
                <a:ea typeface="楷体" panose="02010609060101010101" pitchFamily="49" charset="-122"/>
                <a:cs typeface="Times New Roman" panose="02020603050405020304" charset="0"/>
              </a:rPr>
              <a:t>Content Coupling): </a:t>
            </a:r>
            <a:endParaRPr lang="en-US" altLang="zh-CN"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pPr>
              <a:lnSpc>
                <a:spcPct val="100000"/>
              </a:lnSpc>
              <a:spcBef>
                <a:spcPct val="50000"/>
              </a:spcBef>
              <a:buClr>
                <a:srgbClr val="0070C0"/>
              </a:buClr>
            </a:pPr>
            <a:r>
              <a:rPr lang="en-US" altLang="zh-CN" b="0" dirty="0">
                <a:solidFill>
                  <a:schemeClr val="tx1"/>
                </a:solidFill>
                <a:latin typeface="Times New Roman" panose="02020603050405020304" charset="0"/>
                <a:ea typeface="楷体" panose="02010609060101010101" pitchFamily="49" charset="-122"/>
                <a:cs typeface="Times New Roman" panose="02020603050405020304" charset="0"/>
              </a:rPr>
              <a:t> </a:t>
            </a:r>
            <a:r>
              <a:rPr lang="en-US" altLang="zh-CN" b="0" dirty="0" smtClean="0">
                <a:solidFill>
                  <a:schemeClr val="tx1"/>
                </a:solidFill>
                <a:latin typeface="Times New Roman" panose="02020603050405020304" charset="0"/>
                <a:ea typeface="楷体" panose="02010609060101010101" pitchFamily="49" charset="-122"/>
                <a:cs typeface="Times New Roman" panose="02020603050405020304" charset="0"/>
              </a:rPr>
              <a:t>    One </a:t>
            </a:r>
            <a:r>
              <a:rPr lang="en-US" altLang="zh-CN" b="0" dirty="0">
                <a:solidFill>
                  <a:schemeClr val="tx1"/>
                </a:solidFill>
                <a:latin typeface="Times New Roman" panose="02020603050405020304" charset="0"/>
                <a:ea typeface="楷体" panose="02010609060101010101" pitchFamily="49" charset="-122"/>
                <a:cs typeface="Times New Roman" panose="02020603050405020304" charset="0"/>
              </a:rPr>
              <a:t>module modifies another.</a:t>
            </a:r>
            <a:endParaRPr lang="en-US" altLang="zh-CN"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23"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Content Coupling (1)</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4198"/>
                                        </p:tgtEl>
                                        <p:attrNameLst>
                                          <p:attrName>style.visibility</p:attrName>
                                        </p:attrNameLst>
                                      </p:cBhvr>
                                      <p:to>
                                        <p:strVal val="visible"/>
                                      </p:to>
                                    </p:set>
                                    <p:animEffect transition="in" filter="checkerboard(across)">
                                      <p:cBhvr>
                                        <p:cTn id="7" dur="500"/>
                                        <p:tgtEl>
                                          <p:spTgt spid="434198"/>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4179">
                                            <p:txEl>
                                              <p:pRg st="0" end="0"/>
                                            </p:txEl>
                                          </p:spTgt>
                                        </p:tgtEl>
                                        <p:attrNameLst>
                                          <p:attrName>style.visibility</p:attrName>
                                        </p:attrNameLst>
                                      </p:cBhvr>
                                      <p:to>
                                        <p:strVal val="visible"/>
                                      </p:to>
                                    </p:set>
                                    <p:animEffect transition="in" filter="checkerboard(across)">
                                      <p:cBhvr>
                                        <p:cTn id="12" dur="500"/>
                                        <p:tgtEl>
                                          <p:spTgt spid="43417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autoUpdateAnimBg="0" build="p"/>
      <p:bldP spid="43419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3" name="Rectangle 3"/>
          <p:cNvSpPr>
            <a:spLocks noGrp="1" noChangeArrowheads="1"/>
          </p:cNvSpPr>
          <p:nvPr>
            <p:ph type="body" idx="4294967295"/>
          </p:nvPr>
        </p:nvSpPr>
        <p:spPr>
          <a:xfrm>
            <a:off x="1679817" y="1429960"/>
            <a:ext cx="3276600" cy="1219200"/>
          </a:xfrm>
        </p:spPr>
        <p:txBody>
          <a:bodyPr vert="horz" wrap="square" lIns="90487" tIns="44450" rIns="90487" bIns="44450" numCol="1" anchor="t" anchorCtr="0" compatLnSpc="1"/>
          <a:lstStyle/>
          <a:p>
            <a:pPr marL="0" indent="0">
              <a:buNone/>
            </a:pPr>
            <a:r>
              <a:rPr lang="zh-CN" altLang="en-US" sz="2000" b="0" dirty="0">
                <a:latin typeface="Times New Roman" panose="02020603050405020304" charset="0"/>
                <a:ea typeface="楷体" panose="02010609060101010101" pitchFamily="49" charset="-122"/>
                <a:cs typeface="Times New Roman" panose="02020603050405020304" charset="0"/>
              </a:rPr>
              <a:t>例2：部分代码重叠（常出现在汇编程序中）</a:t>
            </a:r>
            <a:endParaRPr lang="zh-CN" altLang="en-US" sz="2000" b="0" dirty="0">
              <a:latin typeface="Times New Roman" panose="02020603050405020304" charset="0"/>
              <a:ea typeface="楷体" panose="02010609060101010101" pitchFamily="49" charset="-122"/>
              <a:cs typeface="Times New Roman" panose="02020603050405020304" charset="0"/>
            </a:endParaRPr>
          </a:p>
        </p:txBody>
      </p:sp>
      <p:grpSp>
        <p:nvGrpSpPr>
          <p:cNvPr id="2" name="Group 4"/>
          <p:cNvGrpSpPr/>
          <p:nvPr/>
        </p:nvGrpSpPr>
        <p:grpSpPr bwMode="auto">
          <a:xfrm>
            <a:off x="5172223" y="1262064"/>
            <a:ext cx="2087563" cy="1125537"/>
            <a:chOff x="1871" y="10239"/>
            <a:chExt cx="1821" cy="1106"/>
          </a:xfrm>
        </p:grpSpPr>
        <p:sp>
          <p:nvSpPr>
            <p:cNvPr id="55307" name="Text Box 5"/>
            <p:cNvSpPr txBox="1">
              <a:spLocks noChangeArrowheads="1"/>
            </p:cNvSpPr>
            <p:nvPr/>
          </p:nvSpPr>
          <p:spPr bwMode="auto">
            <a:xfrm>
              <a:off x="3062" y="10721"/>
              <a:ext cx="63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200000"/>
                </a:lnSpc>
              </a:pPr>
              <a:r>
                <a:rPr lang="en-US" altLang="zh-CN" sz="2000">
                  <a:solidFill>
                    <a:schemeClr val="tx1"/>
                  </a:solidFill>
                  <a:latin typeface="Times" pitchFamily="1" charset="0"/>
                </a:rPr>
                <a:t>B</a:t>
              </a:r>
              <a:endParaRPr lang="en-US" altLang="zh-CN" sz="1400">
                <a:solidFill>
                  <a:schemeClr val="tx1"/>
                </a:solidFill>
                <a:latin typeface="Times" pitchFamily="1" charset="0"/>
              </a:endParaRPr>
            </a:p>
          </p:txBody>
        </p:sp>
        <p:sp>
          <p:nvSpPr>
            <p:cNvPr id="55308" name="Text Box 6"/>
            <p:cNvSpPr txBox="1">
              <a:spLocks noChangeArrowheads="1"/>
            </p:cNvSpPr>
            <p:nvPr/>
          </p:nvSpPr>
          <p:spPr bwMode="auto">
            <a:xfrm>
              <a:off x="1871" y="10239"/>
              <a:ext cx="63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80000"/>
                </a:lnSpc>
              </a:pPr>
              <a:r>
                <a:rPr lang="zh-CN" altLang="en-US" sz="2000">
                  <a:solidFill>
                    <a:schemeClr val="tx1"/>
                  </a:solidFill>
                  <a:latin typeface="Times" pitchFamily="1" charset="0"/>
                </a:rPr>
                <a:t>   </a:t>
              </a:r>
              <a:r>
                <a:rPr lang="en-US" altLang="zh-CN" sz="2000">
                  <a:solidFill>
                    <a:schemeClr val="tx1"/>
                  </a:solidFill>
                  <a:latin typeface="Times" pitchFamily="1" charset="0"/>
                </a:rPr>
                <a:t>A</a:t>
              </a:r>
              <a:endParaRPr lang="en-US" altLang="zh-CN" sz="1400">
                <a:solidFill>
                  <a:schemeClr val="tx1"/>
                </a:solidFill>
                <a:latin typeface="Times" pitchFamily="1" charset="0"/>
              </a:endParaRPr>
            </a:p>
          </p:txBody>
        </p:sp>
        <p:sp>
          <p:nvSpPr>
            <p:cNvPr id="435207" name="Rectangle 7"/>
            <p:cNvSpPr>
              <a:spLocks noChangeArrowheads="1"/>
            </p:cNvSpPr>
            <p:nvPr/>
          </p:nvSpPr>
          <p:spPr bwMode="auto">
            <a:xfrm>
              <a:off x="1985" y="10351"/>
              <a:ext cx="1134" cy="680"/>
            </a:xfrm>
            <a:prstGeom prst="rect">
              <a:avLst/>
            </a:prstGeom>
            <a:no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sp>
          <p:nvSpPr>
            <p:cNvPr id="435208" name="Rectangle 8"/>
            <p:cNvSpPr>
              <a:spLocks noChangeArrowheads="1"/>
            </p:cNvSpPr>
            <p:nvPr/>
          </p:nvSpPr>
          <p:spPr bwMode="auto">
            <a:xfrm>
              <a:off x="2496" y="10663"/>
              <a:ext cx="1134" cy="680"/>
            </a:xfrm>
            <a:prstGeom prst="rect">
              <a:avLst/>
            </a:prstGeom>
            <a:no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sp>
          <p:nvSpPr>
            <p:cNvPr id="435209" name="Rectangle 9" descr="深色上对角线"/>
            <p:cNvSpPr>
              <a:spLocks noChangeArrowheads="1"/>
            </p:cNvSpPr>
            <p:nvPr/>
          </p:nvSpPr>
          <p:spPr bwMode="auto">
            <a:xfrm>
              <a:off x="2496" y="10663"/>
              <a:ext cx="623" cy="370"/>
            </a:xfrm>
            <a:prstGeom prst="rect">
              <a:avLst/>
            </a:prstGeom>
            <a:pattFill prst="dkUpDiag">
              <a:fgClr>
                <a:srgbClr val="0000FF"/>
              </a:fgClr>
              <a:bgClr>
                <a:srgbClr val="FFFFFF"/>
              </a:bgClr>
            </a:patt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grpSp>
      <p:sp>
        <p:nvSpPr>
          <p:cNvPr id="435210" name="Text Box 10"/>
          <p:cNvSpPr txBox="1">
            <a:spLocks noChangeArrowheads="1"/>
          </p:cNvSpPr>
          <p:nvPr/>
        </p:nvSpPr>
        <p:spPr bwMode="auto">
          <a:xfrm>
            <a:off x="1715838" y="3001964"/>
            <a:ext cx="3200400" cy="701675"/>
          </a:xfrm>
          <a:prstGeom prst="rect">
            <a:avLst/>
          </a:prstGeom>
          <a:noFill/>
          <a:ln w="9525">
            <a:noFill/>
            <a:miter lim="800000"/>
          </a:ln>
          <a:effec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例3：一个模块有多个入口（功能）</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nvGrpSpPr>
          <p:cNvPr id="3" name="Group 11"/>
          <p:cNvGrpSpPr/>
          <p:nvPr/>
        </p:nvGrpSpPr>
        <p:grpSpPr bwMode="auto">
          <a:xfrm>
            <a:off x="4943623" y="2887664"/>
            <a:ext cx="2652713" cy="2541587"/>
            <a:chOff x="2736" y="1776"/>
            <a:chExt cx="1671" cy="1802"/>
          </a:xfrm>
        </p:grpSpPr>
        <p:sp>
          <p:nvSpPr>
            <p:cNvPr id="55304" name="Text Box 12"/>
            <p:cNvSpPr txBox="1">
              <a:spLocks noChangeArrowheads="1"/>
            </p:cNvSpPr>
            <p:nvPr/>
          </p:nvSpPr>
          <p:spPr bwMode="auto">
            <a:xfrm>
              <a:off x="3017" y="1776"/>
              <a:ext cx="1390" cy="1802"/>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r>
                <a:rPr lang="en-US" altLang="zh-CN" sz="2000">
                  <a:solidFill>
                    <a:schemeClr val="tx1"/>
                  </a:solidFill>
                  <a:latin typeface="Times" pitchFamily="1" charset="0"/>
                </a:rPr>
                <a:t>A:</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entry 1:</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entry 2:</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r>
                <a:rPr lang="en-US" altLang="zh-CN" sz="2000">
                  <a:solidFill>
                    <a:schemeClr val="tx1"/>
                  </a:solidFill>
                  <a:latin typeface="Times" pitchFamily="1" charset="0"/>
                </a:rPr>
                <a:t>………………</a:t>
              </a:r>
              <a:endParaRPr lang="en-US" altLang="zh-CN" sz="2000">
                <a:solidFill>
                  <a:schemeClr val="tx1"/>
                </a:solidFill>
                <a:latin typeface="Times" pitchFamily="1" charset="0"/>
              </a:endParaRPr>
            </a:p>
          </p:txBody>
        </p:sp>
        <p:sp>
          <p:nvSpPr>
            <p:cNvPr id="435213" name="AutoShape 13"/>
            <p:cNvSpPr>
              <a:spLocks noChangeArrowheads="1"/>
            </p:cNvSpPr>
            <p:nvPr/>
          </p:nvSpPr>
          <p:spPr bwMode="auto">
            <a:xfrm flipV="1">
              <a:off x="2736" y="2269"/>
              <a:ext cx="245" cy="2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00"/>
            </a:solidFill>
            <a:ln w="9525">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5214" name="AutoShape 14"/>
            <p:cNvSpPr>
              <a:spLocks noChangeArrowheads="1"/>
            </p:cNvSpPr>
            <p:nvPr/>
          </p:nvSpPr>
          <p:spPr bwMode="auto">
            <a:xfrm flipV="1">
              <a:off x="2736" y="2786"/>
              <a:ext cx="245" cy="2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00"/>
            </a:solidFill>
            <a:ln w="9525">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sp>
        <p:nvSpPr>
          <p:cNvPr id="435215" name="Text Box 15"/>
          <p:cNvSpPr txBox="1">
            <a:spLocks noChangeArrowheads="1"/>
          </p:cNvSpPr>
          <p:nvPr/>
        </p:nvSpPr>
        <p:spPr bwMode="auto">
          <a:xfrm>
            <a:off x="1057422" y="5189538"/>
            <a:ext cx="358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sz="3600" b="0" dirty="0">
                <a:solidFill>
                  <a:schemeClr val="tx1"/>
                </a:solidFill>
                <a:latin typeface="Times" pitchFamily="1" charset="0"/>
                <a:sym typeface="Wingdings" panose="05000000000000000000" pitchFamily="2" charset="2"/>
              </a:rPr>
              <a:t></a:t>
            </a:r>
            <a:r>
              <a:rPr lang="zh-CN" altLang="en-US" sz="3600" b="0" dirty="0">
                <a:solidFill>
                  <a:schemeClr val="tx1"/>
                </a:solidFill>
                <a:latin typeface="Times" pitchFamily="1" charset="0"/>
              </a:rPr>
              <a:t>  </a:t>
            </a:r>
            <a:r>
              <a:rPr lang="zh-CN" altLang="en-US" b="0" dirty="0">
                <a:solidFill>
                  <a:schemeClr val="tx1"/>
                </a:solidFill>
                <a:latin typeface="Times" pitchFamily="1" charset="0"/>
              </a:rPr>
              <a:t> </a:t>
            </a:r>
            <a:r>
              <a:rPr lang="en-US" altLang="zh-CN" b="0" dirty="0">
                <a:solidFill>
                  <a:schemeClr val="tx1"/>
                </a:solidFill>
                <a:latin typeface="Times" pitchFamily="1" charset="0"/>
              </a:rPr>
              <a:t>The least desirable</a:t>
            </a:r>
            <a:endParaRPr lang="en-US" altLang="zh-CN" b="0" dirty="0">
              <a:solidFill>
                <a:schemeClr val="tx1"/>
              </a:solidFill>
              <a:latin typeface="Times" pitchFamily="1" charset="0"/>
            </a:endParaRPr>
          </a:p>
        </p:txBody>
      </p:sp>
      <p:sp>
        <p:nvSpPr>
          <p:cNvPr id="16"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Content Coupling </a:t>
            </a:r>
            <a:r>
              <a:rPr lang="en-US" altLang="zh-CN" dirty="0" smtClean="0">
                <a:solidFill>
                  <a:schemeClr val="tx1"/>
                </a:solidFill>
                <a:ea typeface="楷体_GB2312" pitchFamily="49" charset="-122"/>
              </a:rPr>
              <a:t>(2)</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checkerboard(across)">
                                      <p:cBhvr>
                                        <p:cTn id="7" dur="500"/>
                                        <p:tgtEl>
                                          <p:spTgt spid="43520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35210"/>
                                        </p:tgtEl>
                                        <p:attrNameLst>
                                          <p:attrName>style.visibility</p:attrName>
                                        </p:attrNameLst>
                                      </p:cBhvr>
                                      <p:to>
                                        <p:strVal val="visible"/>
                                      </p:to>
                                    </p:set>
                                    <p:animEffect transition="in" filter="checkerboard(across)">
                                      <p:cBhvr>
                                        <p:cTn id="16" dur="500"/>
                                        <p:tgtEl>
                                          <p:spTgt spid="435210"/>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out)">
                                      <p:cBhvr>
                                        <p:cTn id="20" dur="500"/>
                                        <p:tgtEl>
                                          <p:spTgt spid="3"/>
                                        </p:tgtEl>
                                      </p:cBhvr>
                                    </p:animEffect>
                                  </p:childTnLst>
                                  <p:subTnLst>
                                    <p:audio>
                                      <p:cMediaNode>
                                        <p:cTn display="0" masterRel="sameClick">
                                          <p:stCondLst>
                                            <p:cond evt="begin" delay="0">
                                              <p:tn val="18"/>
                                            </p:cond>
                                          </p:stCondLst>
                                          <p:endCondLst>
                                            <p:cond evt="onStopAudio" delay="0">
                                              <p:tgtEl>
                                                <p:sldTgt/>
                                              </p:tgtEl>
                                            </p:cond>
                                          </p:endCondLst>
                                        </p:cTn>
                                        <p:tgtEl>
                                          <p:sndTgt r:embed="rId2" name="PROJCTOR.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35215"/>
                                        </p:tgtEl>
                                        <p:attrNameLst>
                                          <p:attrName>style.visibility</p:attrName>
                                        </p:attrNameLst>
                                      </p:cBhvr>
                                      <p:to>
                                        <p:strVal val="visible"/>
                                      </p:to>
                                    </p:set>
                                    <p:anim calcmode="lin" valueType="num">
                                      <p:cBhvr additive="base">
                                        <p:cTn id="25" dur="500" fill="hold"/>
                                        <p:tgtEl>
                                          <p:spTgt spid="435215"/>
                                        </p:tgtEl>
                                        <p:attrNameLst>
                                          <p:attrName>ppt_x</p:attrName>
                                        </p:attrNameLst>
                                      </p:cBhvr>
                                      <p:tavLst>
                                        <p:tav tm="0">
                                          <p:val>
                                            <p:strVal val="0-#ppt_w/2"/>
                                          </p:val>
                                        </p:tav>
                                        <p:tav tm="100000">
                                          <p:val>
                                            <p:strVal val="#ppt_x"/>
                                          </p:val>
                                        </p:tav>
                                      </p:tavLst>
                                    </p:anim>
                                    <p:anim calcmode="lin" valueType="num">
                                      <p:cBhvr additive="base">
                                        <p:cTn id="26" dur="500" fill="hold"/>
                                        <p:tgtEl>
                                          <p:spTgt spid="4352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advAuto="0" autoUpdateAnimBg="0" build="p"/>
      <p:bldP spid="435210" grpId="0" autoUpdateAnimBg="0"/>
      <p:bldP spid="43521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6227" name="Rectangle 3"/>
          <p:cNvSpPr>
            <a:spLocks noGrp="1" noChangeArrowheads="1"/>
          </p:cNvSpPr>
          <p:nvPr>
            <p:ph type="body" idx="4294967295"/>
          </p:nvPr>
        </p:nvSpPr>
        <p:spPr>
          <a:xfrm>
            <a:off x="899592" y="1262033"/>
            <a:ext cx="8136904" cy="705321"/>
          </a:xfrm>
        </p:spPr>
        <p:txBody>
          <a:bodyPr vert="horz" wrap="square" lIns="90487" tIns="44450" rIns="90487" bIns="44450" numCol="1" anchor="t" anchorCtr="0" compatLnSpc="1">
            <a:spAutoFit/>
          </a:bodyPr>
          <a:lstStyle/>
          <a:p>
            <a:pPr>
              <a:buClr>
                <a:srgbClr val="0070C0"/>
              </a:buClr>
              <a:buFont typeface="Wingdings" panose="05000000000000000000" pitchFamily="2" charset="2"/>
              <a:buChar char="n"/>
            </a:pPr>
            <a:r>
              <a:rPr lang="zh-CN" altLang="en-US" sz="2000" b="0" dirty="0" smtClean="0">
                <a:latin typeface="Times New Roman" panose="02020603050405020304" charset="0"/>
                <a:ea typeface="楷体" panose="02010609060101010101" pitchFamily="49" charset="-122"/>
                <a:cs typeface="Times New Roman" panose="02020603050405020304" charset="0"/>
              </a:rPr>
              <a:t>公共</a:t>
            </a:r>
            <a:r>
              <a:rPr lang="zh-CN" altLang="en-US" sz="2000" b="0" dirty="0">
                <a:latin typeface="Times New Roman" panose="02020603050405020304" charset="0"/>
                <a:ea typeface="楷体" panose="02010609060101010101" pitchFamily="49" charset="-122"/>
                <a:cs typeface="Times New Roman" panose="02020603050405020304" charset="0"/>
              </a:rPr>
              <a:t>耦合 (</a:t>
            </a:r>
            <a:r>
              <a:rPr lang="en-US" altLang="zh-CN" sz="2000" b="0" dirty="0">
                <a:latin typeface="Times New Roman" panose="02020603050405020304" charset="0"/>
                <a:ea typeface="楷体" panose="02010609060101010101" pitchFamily="49" charset="-122"/>
                <a:cs typeface="Times New Roman" panose="02020603050405020304" charset="0"/>
              </a:rPr>
              <a:t>Common coupling)：Data are accessible from a common data store.</a:t>
            </a:r>
            <a:endParaRPr lang="en-US" altLang="zh-CN" sz="2000" b="0" dirty="0">
              <a:latin typeface="Times New Roman" panose="02020603050405020304" charset="0"/>
              <a:ea typeface="楷体" panose="02010609060101010101" pitchFamily="49" charset="-122"/>
              <a:cs typeface="Times New Roman" panose="02020603050405020304" charset="0"/>
            </a:endParaRPr>
          </a:p>
        </p:txBody>
      </p:sp>
      <p:grpSp>
        <p:nvGrpSpPr>
          <p:cNvPr id="2" name="Group 4"/>
          <p:cNvGrpSpPr/>
          <p:nvPr/>
        </p:nvGrpSpPr>
        <p:grpSpPr bwMode="auto">
          <a:xfrm>
            <a:off x="1117848" y="1879154"/>
            <a:ext cx="3225839" cy="2990006"/>
            <a:chOff x="1452" y="1134"/>
            <a:chExt cx="2937" cy="2805"/>
          </a:xfrm>
        </p:grpSpPr>
        <p:sp>
          <p:nvSpPr>
            <p:cNvPr id="56334" name="Text Box 5"/>
            <p:cNvSpPr txBox="1">
              <a:spLocks noChangeArrowheads="1"/>
            </p:cNvSpPr>
            <p:nvPr/>
          </p:nvSpPr>
          <p:spPr bwMode="auto">
            <a:xfrm>
              <a:off x="2184" y="1134"/>
              <a:ext cx="1575" cy="669"/>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20000"/>
                </a:lnSpc>
              </a:pPr>
              <a:r>
                <a:rPr lang="en-US" altLang="zh-CN" sz="2000">
                  <a:solidFill>
                    <a:schemeClr val="tx1"/>
                  </a:solidFill>
                  <a:latin typeface="Times" pitchFamily="1" charset="0"/>
                </a:rPr>
                <a:t>Global :  V1</a:t>
              </a:r>
              <a:endParaRPr lang="en-US" altLang="zh-CN" sz="2000">
                <a:solidFill>
                  <a:schemeClr val="tx1"/>
                </a:solidFill>
                <a:latin typeface="Times" pitchFamily="1" charset="0"/>
              </a:endParaRPr>
            </a:p>
            <a:p>
              <a:pPr algn="just">
                <a:lnSpc>
                  <a:spcPct val="120000"/>
                </a:lnSpc>
              </a:pPr>
              <a:r>
                <a:rPr lang="en-US" altLang="zh-CN" sz="2000">
                  <a:solidFill>
                    <a:schemeClr val="tx1"/>
                  </a:solidFill>
                  <a:latin typeface="Times" pitchFamily="1" charset="0"/>
                </a:rPr>
                <a:t>                V2</a:t>
              </a:r>
              <a:endParaRPr lang="en-US" altLang="zh-CN" sz="1000">
                <a:solidFill>
                  <a:schemeClr val="tx1"/>
                </a:solidFill>
                <a:latin typeface="Times" pitchFamily="1" charset="0"/>
              </a:endParaRPr>
            </a:p>
          </p:txBody>
        </p:sp>
        <p:sp>
          <p:nvSpPr>
            <p:cNvPr id="56335" name="Text Box 6"/>
            <p:cNvSpPr txBox="1">
              <a:spLocks noChangeArrowheads="1"/>
            </p:cNvSpPr>
            <p:nvPr/>
          </p:nvSpPr>
          <p:spPr bwMode="auto">
            <a:xfrm>
              <a:off x="1452" y="2223"/>
              <a:ext cx="1257" cy="1716"/>
            </a:xfrm>
            <a:prstGeom prst="rect">
              <a:avLst/>
            </a:prstGeom>
            <a:solidFill>
              <a:srgbClr val="FFFFFF"/>
            </a:solidFill>
            <a:ln w="15875">
              <a:solidFill>
                <a:srgbClr val="000000"/>
              </a:solidFill>
              <a:miter lim="800000"/>
            </a:ln>
          </p:spPr>
          <p:txBody>
            <a:bodyPr lIns="54000" r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15000"/>
                </a:lnSpc>
              </a:pPr>
              <a:r>
                <a:rPr lang="en-US" altLang="zh-CN" sz="2000">
                  <a:solidFill>
                    <a:schemeClr val="tx1"/>
                  </a:solidFill>
                  <a:latin typeface="Times" pitchFamily="1" charset="0"/>
                </a:rPr>
                <a:t>A:</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A1=V1+V2</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1000">
                <a:solidFill>
                  <a:schemeClr val="tx1"/>
                </a:solidFill>
                <a:latin typeface="Times" pitchFamily="1" charset="0"/>
              </a:endParaRPr>
            </a:p>
          </p:txBody>
        </p:sp>
        <p:sp>
          <p:nvSpPr>
            <p:cNvPr id="56336" name="Text Box 7"/>
            <p:cNvSpPr txBox="1">
              <a:spLocks noChangeArrowheads="1"/>
            </p:cNvSpPr>
            <p:nvPr/>
          </p:nvSpPr>
          <p:spPr bwMode="auto">
            <a:xfrm>
              <a:off x="3129" y="2223"/>
              <a:ext cx="1260" cy="1716"/>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15000"/>
                </a:lnSpc>
              </a:pPr>
              <a:r>
                <a:rPr lang="en-US" altLang="zh-CN" sz="2000" dirty="0">
                  <a:solidFill>
                    <a:schemeClr val="tx1"/>
                  </a:solidFill>
                  <a:latin typeface="Times" pitchFamily="1" charset="0"/>
                </a:rPr>
                <a:t>B:</a:t>
              </a:r>
              <a:endParaRPr lang="en-US" altLang="zh-CN" sz="2000" dirty="0">
                <a:solidFill>
                  <a:schemeClr val="tx1"/>
                </a:solidFill>
                <a:latin typeface="Times" pitchFamily="1" charset="0"/>
              </a:endParaRPr>
            </a:p>
            <a:p>
              <a:pPr algn="just">
                <a:lnSpc>
                  <a:spcPct val="115000"/>
                </a:lnSpc>
              </a:pPr>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a:p>
              <a:pPr algn="just">
                <a:lnSpc>
                  <a:spcPct val="115000"/>
                </a:lnSpc>
              </a:pPr>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a:p>
              <a:pPr algn="just">
                <a:lnSpc>
                  <a:spcPct val="115000"/>
                </a:lnSpc>
              </a:pPr>
              <a:r>
                <a:rPr lang="en-US" altLang="zh-CN" sz="2000" dirty="0">
                  <a:solidFill>
                    <a:schemeClr val="tx1"/>
                  </a:solidFill>
                  <a:latin typeface="Times" pitchFamily="1" charset="0"/>
                </a:rPr>
                <a:t>V1=B1</a:t>
              </a:r>
              <a:endParaRPr lang="en-US" altLang="zh-CN" sz="2000" dirty="0">
                <a:solidFill>
                  <a:schemeClr val="tx1"/>
                </a:solidFill>
                <a:latin typeface="Times" pitchFamily="1" charset="0"/>
              </a:endParaRPr>
            </a:p>
            <a:p>
              <a:pPr algn="just">
                <a:lnSpc>
                  <a:spcPct val="115000"/>
                </a:lnSpc>
              </a:pPr>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a:p>
              <a:pPr algn="just">
                <a:lnSpc>
                  <a:spcPct val="115000"/>
                </a:lnSpc>
              </a:pPr>
              <a:r>
                <a:rPr lang="en-US" altLang="zh-CN" sz="2000" dirty="0">
                  <a:solidFill>
                    <a:schemeClr val="tx1"/>
                  </a:solidFill>
                  <a:latin typeface="Times" pitchFamily="1" charset="0"/>
                </a:rPr>
                <a:t>…………</a:t>
              </a:r>
              <a:endParaRPr lang="en-US" altLang="zh-CN" sz="2000" dirty="0">
                <a:solidFill>
                  <a:schemeClr val="tx1"/>
                </a:solidFill>
                <a:latin typeface="Times" pitchFamily="1" charset="0"/>
              </a:endParaRPr>
            </a:p>
          </p:txBody>
        </p:sp>
        <p:sp>
          <p:nvSpPr>
            <p:cNvPr id="436232" name="Line 8"/>
            <p:cNvSpPr>
              <a:spLocks noChangeShapeType="1"/>
            </p:cNvSpPr>
            <p:nvPr/>
          </p:nvSpPr>
          <p:spPr bwMode="auto">
            <a:xfrm>
              <a:off x="2356" y="1798"/>
              <a:ext cx="0" cy="425"/>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6233" name="Line 9"/>
            <p:cNvSpPr>
              <a:spLocks noChangeShapeType="1"/>
            </p:cNvSpPr>
            <p:nvPr/>
          </p:nvSpPr>
          <p:spPr bwMode="auto">
            <a:xfrm flipV="1">
              <a:off x="3444" y="1798"/>
              <a:ext cx="0" cy="425"/>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grpSp>
        <p:nvGrpSpPr>
          <p:cNvPr id="3" name="Group 10"/>
          <p:cNvGrpSpPr/>
          <p:nvPr/>
        </p:nvGrpSpPr>
        <p:grpSpPr bwMode="auto">
          <a:xfrm>
            <a:off x="5445124" y="1879154"/>
            <a:ext cx="3231332" cy="2990006"/>
            <a:chOff x="5334" y="1134"/>
            <a:chExt cx="2940" cy="2805"/>
          </a:xfrm>
        </p:grpSpPr>
        <p:sp>
          <p:nvSpPr>
            <p:cNvPr id="56327" name="Text Box 11"/>
            <p:cNvSpPr txBox="1">
              <a:spLocks noChangeArrowheads="1"/>
            </p:cNvSpPr>
            <p:nvPr/>
          </p:nvSpPr>
          <p:spPr bwMode="auto">
            <a:xfrm>
              <a:off x="6066" y="1134"/>
              <a:ext cx="1575" cy="669"/>
            </a:xfrm>
            <a:prstGeom prst="rect">
              <a:avLst/>
            </a:prstGeom>
            <a:solidFill>
              <a:srgbClr val="FFFFFF"/>
            </a:solid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20000"/>
                </a:lnSpc>
              </a:pPr>
              <a:r>
                <a:rPr lang="en-US" altLang="zh-CN" sz="2000">
                  <a:solidFill>
                    <a:schemeClr val="tx1"/>
                  </a:solidFill>
                  <a:latin typeface="Times" pitchFamily="1" charset="0"/>
                </a:rPr>
                <a:t>Global :  V1</a:t>
              </a:r>
              <a:endParaRPr lang="en-US" altLang="zh-CN" sz="2000">
                <a:solidFill>
                  <a:schemeClr val="tx1"/>
                </a:solidFill>
                <a:latin typeface="Times" pitchFamily="1" charset="0"/>
              </a:endParaRPr>
            </a:p>
            <a:p>
              <a:pPr algn="just">
                <a:lnSpc>
                  <a:spcPct val="120000"/>
                </a:lnSpc>
              </a:pPr>
              <a:r>
                <a:rPr lang="en-US" altLang="zh-CN" sz="2000">
                  <a:solidFill>
                    <a:schemeClr val="tx1"/>
                  </a:solidFill>
                  <a:latin typeface="Times" pitchFamily="1" charset="0"/>
                </a:rPr>
                <a:t>                V2</a:t>
              </a:r>
              <a:endParaRPr lang="en-US" altLang="zh-CN" sz="2000">
                <a:solidFill>
                  <a:schemeClr val="tx1"/>
                </a:solidFill>
                <a:latin typeface="Times" pitchFamily="1" charset="0"/>
              </a:endParaRPr>
            </a:p>
          </p:txBody>
        </p:sp>
        <p:sp>
          <p:nvSpPr>
            <p:cNvPr id="56328" name="Text Box 12"/>
            <p:cNvSpPr txBox="1">
              <a:spLocks noChangeArrowheads="1"/>
            </p:cNvSpPr>
            <p:nvPr/>
          </p:nvSpPr>
          <p:spPr bwMode="auto">
            <a:xfrm>
              <a:off x="5334" y="2223"/>
              <a:ext cx="1257" cy="1716"/>
            </a:xfrm>
            <a:prstGeom prst="rect">
              <a:avLst/>
            </a:prstGeom>
            <a:solidFill>
              <a:srgbClr val="FFFFFF"/>
            </a:solidFill>
            <a:ln w="15875">
              <a:solidFill>
                <a:srgbClr val="000000"/>
              </a:solidFill>
              <a:miter lim="800000"/>
            </a:ln>
          </p:spPr>
          <p:txBody>
            <a:bodyPr lIns="54000" r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15000"/>
                </a:lnSpc>
              </a:pPr>
              <a:r>
                <a:rPr lang="en-US" altLang="zh-CN" sz="2000">
                  <a:solidFill>
                    <a:schemeClr val="tx1"/>
                  </a:solidFill>
                  <a:latin typeface="Times" pitchFamily="1" charset="0"/>
                </a:rPr>
                <a:t>A:</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V1++</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p:txBody>
        </p:sp>
        <p:sp>
          <p:nvSpPr>
            <p:cNvPr id="56329" name="Text Box 13"/>
            <p:cNvSpPr txBox="1">
              <a:spLocks noChangeArrowheads="1"/>
            </p:cNvSpPr>
            <p:nvPr/>
          </p:nvSpPr>
          <p:spPr bwMode="auto">
            <a:xfrm>
              <a:off x="7014" y="2223"/>
              <a:ext cx="1260" cy="1716"/>
            </a:xfrm>
            <a:prstGeom prst="rect">
              <a:avLst/>
            </a:prstGeom>
            <a:solidFill>
              <a:srgbClr val="FFFFFF"/>
            </a:solidFill>
            <a:ln w="15875">
              <a:solidFill>
                <a:srgbClr val="000000"/>
              </a:solidFill>
              <a:miter lim="800000"/>
            </a:ln>
          </p:spPr>
          <p:txBody>
            <a:bodyPr lIns="54000" r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15000"/>
                </a:lnSpc>
              </a:pPr>
              <a:r>
                <a:rPr lang="en-US" altLang="zh-CN" sz="2000">
                  <a:solidFill>
                    <a:schemeClr val="tx1"/>
                  </a:solidFill>
                  <a:latin typeface="Times" pitchFamily="1" charset="0"/>
                </a:rPr>
                <a:t>B:</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V2=B1+V1</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2000">
                <a:solidFill>
                  <a:schemeClr val="tx1"/>
                </a:solidFill>
                <a:latin typeface="Times" pitchFamily="1" charset="0"/>
              </a:endParaRPr>
            </a:p>
            <a:p>
              <a:pPr algn="just">
                <a:lnSpc>
                  <a:spcPct val="115000"/>
                </a:lnSpc>
              </a:pPr>
              <a:r>
                <a:rPr lang="en-US" altLang="zh-CN" sz="2000">
                  <a:solidFill>
                    <a:schemeClr val="tx1"/>
                  </a:solidFill>
                  <a:latin typeface="Times" pitchFamily="1" charset="0"/>
                </a:rPr>
                <a:t>…………</a:t>
              </a:r>
              <a:endParaRPr lang="en-US" altLang="zh-CN" sz="1000">
                <a:solidFill>
                  <a:schemeClr val="tx1"/>
                </a:solidFill>
                <a:latin typeface="Times" pitchFamily="1" charset="0"/>
              </a:endParaRPr>
            </a:p>
          </p:txBody>
        </p:sp>
        <p:sp>
          <p:nvSpPr>
            <p:cNvPr id="436238" name="Line 14"/>
            <p:cNvSpPr>
              <a:spLocks noChangeShapeType="1"/>
            </p:cNvSpPr>
            <p:nvPr/>
          </p:nvSpPr>
          <p:spPr bwMode="auto">
            <a:xfrm>
              <a:off x="6239" y="1798"/>
              <a:ext cx="0" cy="425"/>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6239" name="Line 15"/>
            <p:cNvSpPr>
              <a:spLocks noChangeShapeType="1"/>
            </p:cNvSpPr>
            <p:nvPr/>
          </p:nvSpPr>
          <p:spPr bwMode="auto">
            <a:xfrm flipV="1">
              <a:off x="7326" y="1798"/>
              <a:ext cx="0" cy="425"/>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6240" name="Line 16"/>
            <p:cNvSpPr>
              <a:spLocks noChangeShapeType="1"/>
            </p:cNvSpPr>
            <p:nvPr/>
          </p:nvSpPr>
          <p:spPr bwMode="auto">
            <a:xfrm flipV="1">
              <a:off x="6384" y="1803"/>
              <a:ext cx="0" cy="425"/>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6241" name="Line 17"/>
            <p:cNvSpPr>
              <a:spLocks noChangeShapeType="1"/>
            </p:cNvSpPr>
            <p:nvPr/>
          </p:nvSpPr>
          <p:spPr bwMode="auto">
            <a:xfrm>
              <a:off x="7144" y="1803"/>
              <a:ext cx="0" cy="425"/>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sp>
        <p:nvSpPr>
          <p:cNvPr id="436242" name="Text Box 18"/>
          <p:cNvSpPr txBox="1">
            <a:spLocks noChangeArrowheads="1"/>
          </p:cNvSpPr>
          <p:nvPr/>
        </p:nvSpPr>
        <p:spPr bwMode="auto">
          <a:xfrm>
            <a:off x="1176339" y="5158829"/>
            <a:ext cx="7324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pPr>
            <a:r>
              <a:rPr lang="zh-CN" altLang="en-US" sz="2000" b="0" dirty="0">
                <a:solidFill>
                  <a:schemeClr val="tx1"/>
                </a:solidFill>
                <a:latin typeface="楷体" panose="02010609060101010101" pitchFamily="49" charset="-122"/>
                <a:ea typeface="楷体" panose="02010609060101010101" pitchFamily="49" charset="-122"/>
              </a:rPr>
              <a:t>问题：</a:t>
            </a:r>
            <a:r>
              <a:rPr lang="zh-CN" altLang="en-US" sz="2000" b="0" dirty="0">
                <a:solidFill>
                  <a:schemeClr val="tx1"/>
                </a:solidFill>
                <a:latin typeface="楷体" panose="02010609060101010101" pitchFamily="49" charset="-122"/>
                <a:ea typeface="楷体" panose="02010609060101010101" pitchFamily="49" charset="-122"/>
                <a:sym typeface="Symbol" panose="05050102010706020507" pitchFamily="18" charset="2"/>
              </a:rPr>
              <a:t>  </a:t>
            </a:r>
            <a:r>
              <a:rPr lang="zh-CN" altLang="en-US" sz="2000" b="0" dirty="0">
                <a:solidFill>
                  <a:schemeClr val="tx1"/>
                </a:solidFill>
                <a:latin typeface="楷体" panose="02010609060101010101" pitchFamily="49" charset="-122"/>
                <a:ea typeface="楷体" panose="02010609060101010101" pitchFamily="49" charset="-122"/>
              </a:rPr>
              <a:t>公共部分的改动将影响所有调用它的模块；</a:t>
            </a:r>
            <a:endParaRPr lang="zh-CN" altLang="en-US" sz="2000" b="0" dirty="0">
              <a:solidFill>
                <a:schemeClr val="tx1"/>
              </a:solidFill>
              <a:latin typeface="楷体" panose="02010609060101010101" pitchFamily="49" charset="-122"/>
              <a:ea typeface="楷体" panose="02010609060101010101" pitchFamily="49" charset="-122"/>
            </a:endParaRPr>
          </a:p>
          <a:p>
            <a:pPr lvl="1">
              <a:lnSpc>
                <a:spcPct val="100000"/>
              </a:lnSpc>
            </a:pPr>
            <a:r>
              <a:rPr lang="zh-CN" altLang="en-US" sz="2000" b="0" dirty="0">
                <a:solidFill>
                  <a:schemeClr val="tx1"/>
                </a:solidFill>
                <a:latin typeface="楷体" panose="02010609060101010101" pitchFamily="49" charset="-122"/>
                <a:ea typeface="楷体" panose="02010609060101010101" pitchFamily="49" charset="-122"/>
                <a:sym typeface="Symbol" panose="05050102010706020507" pitchFamily="18" charset="2"/>
              </a:rPr>
              <a:t>        </a:t>
            </a:r>
            <a:r>
              <a:rPr lang="zh-CN" altLang="en-US" sz="2000" b="0" dirty="0">
                <a:solidFill>
                  <a:schemeClr val="tx1"/>
                </a:solidFill>
                <a:latin typeface="楷体" panose="02010609060101010101" pitchFamily="49" charset="-122"/>
                <a:ea typeface="楷体" panose="02010609060101010101" pitchFamily="49" charset="-122"/>
              </a:rPr>
              <a:t>公共部分的数据存取无法控制；</a:t>
            </a:r>
            <a:endParaRPr lang="zh-CN" altLang="en-US" sz="2000" b="0" dirty="0">
              <a:solidFill>
                <a:schemeClr val="tx1"/>
              </a:solidFill>
              <a:latin typeface="楷体" panose="02010609060101010101" pitchFamily="49" charset="-122"/>
              <a:ea typeface="楷体" panose="02010609060101010101" pitchFamily="49" charset="-122"/>
            </a:endParaRPr>
          </a:p>
          <a:p>
            <a:pPr lvl="1">
              <a:lnSpc>
                <a:spcPct val="100000"/>
              </a:lnSpc>
            </a:pPr>
            <a:r>
              <a:rPr lang="zh-CN" altLang="en-US" sz="2000" b="0" dirty="0">
                <a:solidFill>
                  <a:schemeClr val="tx1"/>
                </a:solidFill>
                <a:latin typeface="楷体" panose="02010609060101010101" pitchFamily="49" charset="-122"/>
                <a:ea typeface="楷体" panose="02010609060101010101" pitchFamily="49" charset="-122"/>
                <a:sym typeface="Symbol" panose="05050102010706020507" pitchFamily="18" charset="2"/>
              </a:rPr>
              <a:t>        </a:t>
            </a:r>
            <a:r>
              <a:rPr lang="zh-CN" altLang="en-US" sz="2000" b="0" dirty="0">
                <a:solidFill>
                  <a:schemeClr val="tx1"/>
                </a:solidFill>
                <a:latin typeface="楷体" panose="02010609060101010101" pitchFamily="49" charset="-122"/>
                <a:ea typeface="楷体" panose="02010609060101010101" pitchFamily="49" charset="-122"/>
              </a:rPr>
              <a:t>复杂程度随耦合模块的个数增加而增加。</a:t>
            </a:r>
            <a:endParaRPr lang="zh-CN" altLang="en-US" sz="2000" b="0" dirty="0">
              <a:solidFill>
                <a:schemeClr val="tx1"/>
              </a:solidFill>
              <a:latin typeface="楷体" panose="02010609060101010101" pitchFamily="49" charset="-122"/>
              <a:ea typeface="楷体" panose="02010609060101010101" pitchFamily="49" charset="-122"/>
            </a:endParaRPr>
          </a:p>
        </p:txBody>
      </p:sp>
      <p:sp>
        <p:nvSpPr>
          <p:cNvPr id="19" name="Rectangle 2"/>
          <p:cNvSpPr txBox="1">
            <a:spLocks noChangeArrowheads="1"/>
          </p:cNvSpPr>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Common Coupling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checkerboard(across)">
                                      <p:cBhvr>
                                        <p:cTn id="7" dur="500"/>
                                        <p:tgtEl>
                                          <p:spTgt spid="4362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36242"/>
                                        </p:tgtEl>
                                        <p:attrNameLst>
                                          <p:attrName>style.visibility</p:attrName>
                                        </p:attrNameLst>
                                      </p:cBhvr>
                                      <p:to>
                                        <p:strVal val="visible"/>
                                      </p:to>
                                    </p:set>
                                    <p:animEffect transition="in" filter="checkerboard(across)">
                                      <p:cBhvr>
                                        <p:cTn id="20" dur="500"/>
                                        <p:tgtEl>
                                          <p:spTgt spid="436242"/>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advAuto="0" autoUpdateAnimBg="0" build="p"/>
      <p:bldP spid="43624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1" name="Rectangle 3"/>
          <p:cNvSpPr>
            <a:spLocks noGrp="1" noChangeArrowheads="1"/>
          </p:cNvSpPr>
          <p:nvPr>
            <p:ph type="body" idx="4294967295"/>
          </p:nvPr>
        </p:nvSpPr>
        <p:spPr>
          <a:xfrm>
            <a:off x="891480" y="1376621"/>
            <a:ext cx="7928992" cy="766877"/>
          </a:xfrm>
        </p:spPr>
        <p:txBody>
          <a:bodyPr vert="horz" wrap="square" lIns="90487" tIns="44450" rIns="90487" bIns="44450" numCol="1" anchor="t" anchorCtr="0" compatLnSpc="1">
            <a:spAutoFit/>
          </a:bodyPr>
          <a:lstStyle/>
          <a:p>
            <a:pPr>
              <a:buClr>
                <a:srgbClr val="0070C0"/>
              </a:buClr>
              <a:buFont typeface="Wingdings" panose="05000000000000000000" pitchFamily="2" charset="2"/>
              <a:buChar char="n"/>
            </a:pPr>
            <a:r>
              <a:rPr lang="zh-CN" altLang="en-US" sz="2000" b="0" dirty="0" smtClean="0">
                <a:latin typeface="Times New Roman" panose="02020603050405020304" charset="0"/>
                <a:ea typeface="楷体" panose="02010609060101010101" pitchFamily="49" charset="-122"/>
                <a:cs typeface="Times New Roman" panose="02020603050405020304" charset="0"/>
              </a:rPr>
              <a:t>控制</a:t>
            </a:r>
            <a:r>
              <a:rPr lang="zh-CN" altLang="en-US" sz="2000" b="0" dirty="0">
                <a:latin typeface="Times New Roman" panose="02020603050405020304" charset="0"/>
                <a:ea typeface="楷体" panose="02010609060101010101" pitchFamily="49" charset="-122"/>
                <a:cs typeface="Times New Roman" panose="02020603050405020304" charset="0"/>
              </a:rPr>
              <a:t>耦合(</a:t>
            </a:r>
            <a:r>
              <a:rPr lang="en-US" altLang="zh-CN" sz="2000" b="0" dirty="0">
                <a:latin typeface="Times New Roman" panose="02020603050405020304" charset="0"/>
                <a:ea typeface="楷体" panose="02010609060101010101" pitchFamily="49" charset="-122"/>
                <a:cs typeface="Times New Roman" panose="02020603050405020304" charset="0"/>
              </a:rPr>
              <a:t>Control coupling</a:t>
            </a:r>
            <a:r>
              <a:rPr lang="en-US" altLang="zh-CN" sz="2000" b="0" dirty="0" smtClean="0">
                <a:latin typeface="Times New Roman" panose="02020603050405020304" charset="0"/>
                <a:ea typeface="楷体" panose="02010609060101010101" pitchFamily="49" charset="-122"/>
                <a:cs typeface="Times New Roman" panose="02020603050405020304" charset="0"/>
              </a:rPr>
              <a:t>):</a:t>
            </a:r>
            <a:endParaRPr lang="en-US" altLang="zh-CN" sz="2000" b="0" dirty="0" smtClean="0">
              <a:latin typeface="Times New Roman" panose="02020603050405020304" charset="0"/>
              <a:ea typeface="楷体" panose="02010609060101010101" pitchFamily="49" charset="-122"/>
              <a:cs typeface="Times New Roman" panose="02020603050405020304" charset="0"/>
            </a:endParaRPr>
          </a:p>
          <a:p>
            <a:pPr marL="0" indent="0">
              <a:buClr>
                <a:srgbClr val="0070C0"/>
              </a:buClr>
              <a:buNone/>
            </a:pPr>
            <a:r>
              <a:rPr lang="en-US" altLang="zh-CN" sz="2000" b="0" dirty="0">
                <a:latin typeface="Times New Roman" panose="02020603050405020304" charset="0"/>
                <a:ea typeface="楷体" panose="02010609060101010101" pitchFamily="49" charset="-122"/>
                <a:cs typeface="Times New Roman" panose="02020603050405020304" charset="0"/>
              </a:rPr>
              <a:t> </a:t>
            </a:r>
            <a:r>
              <a:rPr lang="en-US" altLang="zh-CN" sz="2000" b="0" dirty="0" smtClean="0">
                <a:latin typeface="Times New Roman" panose="02020603050405020304" charset="0"/>
                <a:ea typeface="楷体" panose="02010609060101010101" pitchFamily="49" charset="-122"/>
                <a:cs typeface="Times New Roman" panose="02020603050405020304" charset="0"/>
              </a:rPr>
              <a:t>   One </a:t>
            </a:r>
            <a:r>
              <a:rPr lang="en-US" altLang="zh-CN" sz="2000" b="0" dirty="0">
                <a:latin typeface="Times New Roman" panose="02020603050405020304" charset="0"/>
                <a:ea typeface="楷体" panose="02010609060101010101" pitchFamily="49" charset="-122"/>
                <a:cs typeface="Times New Roman" panose="02020603050405020304" charset="0"/>
              </a:rPr>
              <a:t>module </a:t>
            </a:r>
            <a:r>
              <a:rPr lang="en-US" altLang="zh-CN" sz="2000" b="0" dirty="0" smtClean="0">
                <a:latin typeface="Times New Roman" panose="02020603050405020304" charset="0"/>
                <a:ea typeface="楷体" panose="02010609060101010101" pitchFamily="49" charset="-122"/>
                <a:cs typeface="Times New Roman" panose="02020603050405020304" charset="0"/>
              </a:rPr>
              <a:t>passes </a:t>
            </a:r>
            <a:r>
              <a:rPr lang="en-US" altLang="zh-CN" sz="2000" b="0" dirty="0">
                <a:latin typeface="Times New Roman" panose="02020603050405020304" charset="0"/>
                <a:ea typeface="楷体" panose="02010609060101010101" pitchFamily="49" charset="-122"/>
                <a:cs typeface="Times New Roman" panose="02020603050405020304" charset="0"/>
              </a:rPr>
              <a:t>parameters to control the activity of another module.</a:t>
            </a:r>
            <a:endParaRPr lang="en-US" altLang="zh-CN" sz="2000" b="0" dirty="0">
              <a:latin typeface="Times New Roman" panose="02020603050405020304" charset="0"/>
              <a:ea typeface="楷体" panose="02010609060101010101" pitchFamily="49" charset="-122"/>
              <a:cs typeface="Times New Roman" panose="02020603050405020304" charset="0"/>
            </a:endParaRPr>
          </a:p>
        </p:txBody>
      </p:sp>
      <p:grpSp>
        <p:nvGrpSpPr>
          <p:cNvPr id="2" name="Group 4"/>
          <p:cNvGrpSpPr/>
          <p:nvPr/>
        </p:nvGrpSpPr>
        <p:grpSpPr bwMode="auto">
          <a:xfrm>
            <a:off x="1287540" y="1956893"/>
            <a:ext cx="5210990" cy="2017118"/>
            <a:chOff x="2495" y="5786"/>
            <a:chExt cx="4417" cy="1875"/>
          </a:xfrm>
        </p:grpSpPr>
        <p:sp>
          <p:nvSpPr>
            <p:cNvPr id="57353" name="Text Box 5"/>
            <p:cNvSpPr txBox="1">
              <a:spLocks noChangeArrowheads="1"/>
            </p:cNvSpPr>
            <p:nvPr/>
          </p:nvSpPr>
          <p:spPr bwMode="auto">
            <a:xfrm>
              <a:off x="2495" y="6608"/>
              <a:ext cx="624" cy="624"/>
            </a:xfrm>
            <a:prstGeom prst="rect">
              <a:avLst/>
            </a:prstGeom>
            <a:solidFill>
              <a:srgbClr val="FFFFFF"/>
            </a:solidFill>
            <a:ln w="15875">
              <a:solidFill>
                <a:srgbClr val="000000"/>
              </a:solidFill>
              <a:miter lim="800000"/>
            </a:ln>
          </p:spPr>
          <p:txBody>
            <a:bodyPr t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20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A</a:t>
              </a:r>
              <a:endParaRPr lang="en-US" altLang="zh-CN" sz="1400">
                <a:solidFill>
                  <a:schemeClr val="tx1"/>
                </a:solidFill>
                <a:latin typeface="Times New Roman" panose="02020603050405020304" charset="0"/>
                <a:ea typeface="楷体" panose="02010609060101010101" pitchFamily="49" charset="-122"/>
                <a:cs typeface="Times New Roman" panose="02020603050405020304" charset="0"/>
              </a:endParaRPr>
            </a:p>
          </p:txBody>
        </p:sp>
        <p:grpSp>
          <p:nvGrpSpPr>
            <p:cNvPr id="57354" name="Group 6"/>
            <p:cNvGrpSpPr/>
            <p:nvPr/>
          </p:nvGrpSpPr>
          <p:grpSpPr bwMode="auto">
            <a:xfrm>
              <a:off x="4082" y="5786"/>
              <a:ext cx="2830" cy="1875"/>
              <a:chOff x="4077" y="5814"/>
              <a:chExt cx="2830" cy="1875"/>
            </a:xfrm>
          </p:grpSpPr>
          <p:sp>
            <p:nvSpPr>
              <p:cNvPr id="57357" name="Text Box 7"/>
              <p:cNvSpPr txBox="1">
                <a:spLocks noChangeArrowheads="1"/>
              </p:cNvSpPr>
              <p:nvPr/>
            </p:nvSpPr>
            <p:spPr bwMode="auto">
              <a:xfrm>
                <a:off x="4082" y="5814"/>
                <a:ext cx="510"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22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B</a:t>
                </a:r>
                <a:endParaRPr lang="en-US" altLang="zh-CN" sz="1400">
                  <a:solidFill>
                    <a:schemeClr val="tx1"/>
                  </a:solidFill>
                  <a:latin typeface="Times New Roman" panose="02020603050405020304" charset="0"/>
                  <a:ea typeface="楷体" panose="02010609060101010101" pitchFamily="49" charset="-122"/>
                  <a:cs typeface="Times New Roman" panose="02020603050405020304" charset="0"/>
                </a:endParaRPr>
              </a:p>
            </p:txBody>
          </p:sp>
          <p:grpSp>
            <p:nvGrpSpPr>
              <p:cNvPr id="57358" name="Group 8"/>
              <p:cNvGrpSpPr/>
              <p:nvPr/>
            </p:nvGrpSpPr>
            <p:grpSpPr bwMode="auto">
              <a:xfrm>
                <a:off x="4253" y="6182"/>
                <a:ext cx="1757" cy="1361"/>
                <a:chOff x="4253" y="6182"/>
                <a:chExt cx="1757" cy="1361"/>
              </a:xfrm>
            </p:grpSpPr>
            <p:grpSp>
              <p:nvGrpSpPr>
                <p:cNvPr id="57361" name="Group 9"/>
                <p:cNvGrpSpPr/>
                <p:nvPr/>
              </p:nvGrpSpPr>
              <p:grpSpPr bwMode="auto">
                <a:xfrm>
                  <a:off x="4253" y="6409"/>
                  <a:ext cx="624" cy="1077"/>
                  <a:chOff x="4287" y="6438"/>
                  <a:chExt cx="630" cy="1092"/>
                </a:xfrm>
              </p:grpSpPr>
              <p:sp>
                <p:nvSpPr>
                  <p:cNvPr id="437258" name="AutoShape 10"/>
                  <p:cNvSpPr>
                    <a:spLocks noChangeArrowheads="1"/>
                  </p:cNvSpPr>
                  <p:nvPr/>
                </p:nvSpPr>
                <p:spPr bwMode="auto">
                  <a:xfrm>
                    <a:off x="4287" y="6438"/>
                    <a:ext cx="630" cy="1092"/>
                  </a:xfrm>
                  <a:prstGeom prst="diamond">
                    <a:avLst/>
                  </a:prstGeom>
                  <a:no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57371" name="Text Box 11"/>
                  <p:cNvSpPr txBox="1">
                    <a:spLocks noChangeArrowheads="1"/>
                  </p:cNvSpPr>
                  <p:nvPr/>
                </p:nvSpPr>
                <p:spPr bwMode="auto">
                  <a:xfrm>
                    <a:off x="4287" y="6806"/>
                    <a:ext cx="63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54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3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Flag</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grpSp>
            <p:sp>
              <p:nvSpPr>
                <p:cNvPr id="437260" name="Line 12"/>
                <p:cNvSpPr>
                  <a:spLocks noChangeShapeType="1"/>
                </p:cNvSpPr>
                <p:nvPr/>
              </p:nvSpPr>
              <p:spPr bwMode="auto">
                <a:xfrm>
                  <a:off x="4876" y="6948"/>
                  <a:ext cx="568" cy="0"/>
                </a:xfrm>
                <a:prstGeom prst="line">
                  <a:avLst/>
                </a:prstGeom>
                <a:noFill/>
                <a:ln w="15875">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57363" name="Text Box 13"/>
                <p:cNvSpPr txBox="1">
                  <a:spLocks noChangeArrowheads="1"/>
                </p:cNvSpPr>
                <p:nvPr/>
              </p:nvSpPr>
              <p:spPr bwMode="auto">
                <a:xfrm>
                  <a:off x="5439" y="6750"/>
                  <a:ext cx="567" cy="340"/>
                </a:xfrm>
                <a:prstGeom prst="rect">
                  <a:avLst/>
                </a:prstGeom>
                <a:solidFill>
                  <a:srgbClr val="FFFFFF"/>
                </a:solidFill>
                <a:ln w="15875">
                  <a:solidFill>
                    <a:srgbClr val="000000"/>
                  </a:solidFill>
                  <a:miter lim="800000"/>
                </a:ln>
              </p:spPr>
              <p:txBody>
                <a:bodyPr tIns="108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F2</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57364" name="Text Box 14"/>
                <p:cNvSpPr txBox="1">
                  <a:spLocks noChangeArrowheads="1"/>
                </p:cNvSpPr>
                <p:nvPr/>
              </p:nvSpPr>
              <p:spPr bwMode="auto">
                <a:xfrm>
                  <a:off x="5439" y="7203"/>
                  <a:ext cx="567" cy="340"/>
                </a:xfrm>
                <a:prstGeom prst="rect">
                  <a:avLst/>
                </a:prstGeom>
                <a:solidFill>
                  <a:srgbClr val="FFFFFF"/>
                </a:solidFill>
                <a:ln w="15875">
                  <a:solidFill>
                    <a:srgbClr val="000000"/>
                  </a:solidFill>
                  <a:miter lim="800000"/>
                </a:ln>
              </p:spPr>
              <p:txBody>
                <a:bodyPr tIns="108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F1</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57365" name="Text Box 15"/>
                <p:cNvSpPr txBox="1">
                  <a:spLocks noChangeArrowheads="1"/>
                </p:cNvSpPr>
                <p:nvPr/>
              </p:nvSpPr>
              <p:spPr bwMode="auto">
                <a:xfrm>
                  <a:off x="5439" y="6182"/>
                  <a:ext cx="567" cy="340"/>
                </a:xfrm>
                <a:prstGeom prst="rect">
                  <a:avLst/>
                </a:prstGeom>
                <a:solidFill>
                  <a:srgbClr val="FFFFFF"/>
                </a:solidFill>
                <a:ln w="15875">
                  <a:solidFill>
                    <a:srgbClr val="000000"/>
                  </a:solidFill>
                  <a:miter lim="800000"/>
                </a:ln>
              </p:spPr>
              <p:txBody>
                <a:bodyPr tIns="108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Fn</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57366" name="Text Box 16"/>
                <p:cNvSpPr txBox="1">
                  <a:spLocks noChangeArrowheads="1"/>
                </p:cNvSpPr>
                <p:nvPr/>
              </p:nvSpPr>
              <p:spPr bwMode="auto">
                <a:xfrm>
                  <a:off x="5443" y="6466"/>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sz="2000">
                      <a:solidFill>
                        <a:schemeClr val="tx1"/>
                      </a:solidFill>
                      <a:latin typeface="Times New Roman" panose="02020603050405020304" charset="0"/>
                      <a:ea typeface="楷体" panose="02010609060101010101" pitchFamily="49" charset="-122"/>
                      <a:cs typeface="Times New Roman" panose="02020603050405020304" charset="0"/>
                    </a:rPr>
                    <a:t>……</a:t>
                  </a:r>
                  <a:endParaRPr lang="zh-CN" altLang="en-US"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37265" name="Line 17"/>
                <p:cNvSpPr>
                  <a:spLocks noChangeShapeType="1"/>
                </p:cNvSpPr>
                <p:nvPr/>
              </p:nvSpPr>
              <p:spPr bwMode="auto">
                <a:xfrm>
                  <a:off x="5160" y="6354"/>
                  <a:ext cx="284" cy="0"/>
                </a:xfrm>
                <a:prstGeom prst="line">
                  <a:avLst/>
                </a:prstGeom>
                <a:noFill/>
                <a:ln w="15875">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37266" name="Line 18"/>
                <p:cNvSpPr>
                  <a:spLocks noChangeShapeType="1"/>
                </p:cNvSpPr>
                <p:nvPr/>
              </p:nvSpPr>
              <p:spPr bwMode="auto">
                <a:xfrm>
                  <a:off x="5160" y="7374"/>
                  <a:ext cx="284" cy="0"/>
                </a:xfrm>
                <a:prstGeom prst="line">
                  <a:avLst/>
                </a:prstGeom>
                <a:noFill/>
                <a:ln w="15875">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37267" name="Line 19"/>
                <p:cNvSpPr>
                  <a:spLocks noChangeShapeType="1"/>
                </p:cNvSpPr>
                <p:nvPr/>
              </p:nvSpPr>
              <p:spPr bwMode="auto">
                <a:xfrm>
                  <a:off x="5160" y="6347"/>
                  <a:ext cx="0" cy="1032"/>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grpSp>
          <p:sp>
            <p:nvSpPr>
              <p:cNvPr id="57359" name="Text Box 20"/>
              <p:cNvSpPr txBox="1">
                <a:spLocks noChangeArrowheads="1"/>
              </p:cNvSpPr>
              <p:nvPr/>
            </p:nvSpPr>
            <p:spPr bwMode="auto">
              <a:xfrm>
                <a:off x="6067" y="6750"/>
                <a:ext cx="8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pPr>
                <a:r>
                  <a:rPr lang="zh-CN" altLang="en-US" sz="2000">
                    <a:solidFill>
                      <a:schemeClr val="tx1"/>
                    </a:solidFill>
                    <a:latin typeface="Times New Roman" panose="02020603050405020304" charset="0"/>
                    <a:ea typeface="楷体" panose="02010609060101010101" pitchFamily="49" charset="-122"/>
                    <a:cs typeface="Times New Roman" panose="02020603050405020304" charset="0"/>
                  </a:rPr>
                  <a:t>……</a:t>
                </a:r>
                <a:endParaRPr lang="zh-CN" altLang="en-US"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37269" name="Rectangle 21"/>
              <p:cNvSpPr>
                <a:spLocks noChangeArrowheads="1"/>
              </p:cNvSpPr>
              <p:nvPr/>
            </p:nvSpPr>
            <p:spPr bwMode="auto">
              <a:xfrm>
                <a:off x="4077" y="5973"/>
                <a:ext cx="2625" cy="1716"/>
              </a:xfrm>
              <a:prstGeom prst="rect">
                <a:avLst/>
              </a:prstGeom>
              <a:no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grpSp>
        <p:sp>
          <p:nvSpPr>
            <p:cNvPr id="437270" name="Line 22"/>
            <p:cNvSpPr>
              <a:spLocks noChangeShapeType="1"/>
            </p:cNvSpPr>
            <p:nvPr/>
          </p:nvSpPr>
          <p:spPr bwMode="auto">
            <a:xfrm>
              <a:off x="3119" y="6920"/>
              <a:ext cx="1134" cy="0"/>
            </a:xfrm>
            <a:prstGeom prst="line">
              <a:avLst/>
            </a:prstGeom>
            <a:noFill/>
            <a:ln w="15875">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57356" name="Text Box 23"/>
            <p:cNvSpPr txBox="1">
              <a:spLocks noChangeArrowheads="1"/>
            </p:cNvSpPr>
            <p:nvPr/>
          </p:nvSpPr>
          <p:spPr bwMode="auto">
            <a:xfrm>
              <a:off x="3339" y="6523"/>
              <a:ext cx="51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4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Flag</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grpSp>
      <p:sp>
        <p:nvSpPr>
          <p:cNvPr id="437272" name="Text Box 24"/>
          <p:cNvSpPr txBox="1">
            <a:spLocks noChangeArrowheads="1"/>
          </p:cNvSpPr>
          <p:nvPr/>
        </p:nvSpPr>
        <p:spPr bwMode="auto">
          <a:xfrm>
            <a:off x="6835080" y="2194424"/>
            <a:ext cx="2057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rPr>
              <a:t>接口单一，但仍然影响被控模块的内部逻辑。</a:t>
            </a:r>
            <a:endParaRPr lang="zh-CN" altLang="en-US"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37273" name="Rectangle 25"/>
          <p:cNvSpPr>
            <a:spLocks noChangeArrowheads="1"/>
          </p:cNvSpPr>
          <p:nvPr/>
        </p:nvSpPr>
        <p:spPr bwMode="auto">
          <a:xfrm>
            <a:off x="891480" y="3996235"/>
            <a:ext cx="7772400" cy="812800"/>
          </a:xfrm>
          <a:prstGeom prst="rect">
            <a:avLst/>
          </a:prstGeom>
          <a:noFill/>
          <a:ln w="9525">
            <a:noFill/>
            <a:miter lim="800000"/>
          </a:ln>
        </p:spPr>
        <p:txBody>
          <a:bodyPr/>
          <a:lstStyle>
            <a:lvl1pPr marL="285750" indent="-285750"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marL="342900" indent="-342900">
              <a:spcBef>
                <a:spcPct val="30000"/>
              </a:spcBef>
              <a:buClr>
                <a:srgbClr val="0070C0"/>
              </a:buClr>
              <a:buSzPct val="100000"/>
              <a:buFont typeface="Wingdings" panose="05000000000000000000" pitchFamily="2" charset="2"/>
              <a:buChar char="n"/>
            </a:pPr>
            <a:r>
              <a:rPr lang="zh-CN" altLang="en-US" sz="2000" b="0" dirty="0" smtClean="0">
                <a:solidFill>
                  <a:schemeClr val="tx1"/>
                </a:solidFill>
                <a:latin typeface="Times New Roman" panose="02020603050405020304" charset="0"/>
                <a:ea typeface="楷体" panose="02010609060101010101" pitchFamily="49" charset="-122"/>
                <a:cs typeface="Times New Roman" panose="02020603050405020304" charset="0"/>
              </a:rPr>
              <a:t>数据</a:t>
            </a: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耦合(</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Data coupling</a:t>
            </a:r>
            <a:r>
              <a:rPr lang="en-US" altLang="zh-CN" sz="2000" b="0" dirty="0" smtClean="0">
                <a:solidFill>
                  <a:schemeClr val="tx1"/>
                </a:solidFill>
                <a:latin typeface="Times New Roman" panose="02020603050405020304" charset="0"/>
                <a:ea typeface="楷体" panose="02010609060101010101" pitchFamily="49" charset="-122"/>
                <a:cs typeface="Times New Roman" panose="02020603050405020304" charset="0"/>
              </a:rPr>
              <a:t>):</a:t>
            </a:r>
            <a:endParaRPr lang="en-US" altLang="zh-CN" sz="2000"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pPr marL="0" indent="0">
              <a:spcBef>
                <a:spcPct val="30000"/>
              </a:spcBef>
              <a:buClr>
                <a:srgbClr val="0070C0"/>
              </a:buClr>
              <a:buSzPct val="100000"/>
            </a:pP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 </a:t>
            </a:r>
            <a:r>
              <a:rPr lang="en-US" altLang="zh-CN" sz="2000" b="0" dirty="0" smtClean="0">
                <a:solidFill>
                  <a:schemeClr val="tx1"/>
                </a:solidFill>
                <a:latin typeface="Times New Roman" panose="02020603050405020304" charset="0"/>
                <a:ea typeface="楷体" panose="02010609060101010101" pitchFamily="49" charset="-122"/>
                <a:cs typeface="Times New Roman" panose="02020603050405020304" charset="0"/>
              </a:rPr>
              <a:t>    </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Only data are passed. It is easy to trace data and make changes.</a:t>
            </a:r>
            <a:endPar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37274" name="Text Box 26"/>
          <p:cNvSpPr txBox="1">
            <a:spLocks noChangeArrowheads="1"/>
          </p:cNvSpPr>
          <p:nvPr/>
        </p:nvSpPr>
        <p:spPr bwMode="auto">
          <a:xfrm>
            <a:off x="1842864" y="4839543"/>
            <a:ext cx="510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pPr>
            <a:r>
              <a:rPr lang="zh-CN" altLang="en-US" b="0" dirty="0">
                <a:solidFill>
                  <a:srgbClr val="FF0000"/>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 </a:t>
            </a:r>
            <a:r>
              <a:rPr lang="en-US" altLang="zh-CN" b="0" dirty="0">
                <a:solidFill>
                  <a:srgbClr val="FF0000"/>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The most desirable.</a:t>
            </a:r>
            <a:endParaRPr lang="en-US" altLang="zh-CN" b="0" dirty="0">
              <a:solidFill>
                <a:srgbClr val="FF0000"/>
              </a:solidFill>
              <a:latin typeface="Times New Roman" panose="02020603050405020304" charset="0"/>
              <a:ea typeface="楷体" panose="02010609060101010101" pitchFamily="49" charset="-122"/>
              <a:cs typeface="Times New Roman" panose="02020603050405020304" charset="0"/>
            </a:endParaRPr>
          </a:p>
        </p:txBody>
      </p:sp>
      <p:sp>
        <p:nvSpPr>
          <p:cNvPr id="437275" name="Text Box 27"/>
          <p:cNvSpPr txBox="1">
            <a:spLocks noChangeArrowheads="1"/>
          </p:cNvSpPr>
          <p:nvPr/>
        </p:nvSpPr>
        <p:spPr bwMode="auto">
          <a:xfrm>
            <a:off x="1043880" y="5324973"/>
            <a:ext cx="7467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49655" indent="-1049655"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原则：尽量使用数据耦合，少用控制耦合，限制公共耦合的范围，完全不用内容耦合</a:t>
            </a:r>
            <a:r>
              <a:rPr lang="zh-CN" altLang="en-US" sz="2800" b="0" dirty="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a:t>
            </a:r>
            <a:endParaRPr lang="zh-CN" altLang="en-US" sz="2800" b="0" dirty="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endParaRPr>
          </a:p>
        </p:txBody>
      </p:sp>
      <p:sp>
        <p:nvSpPr>
          <p:cNvPr id="28"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Control Coupling and Data Coupling</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checkerboard(across)">
                                      <p:cBhvr>
                                        <p:cTn id="7" dur="500"/>
                                        <p:tgtEl>
                                          <p:spTgt spid="4372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37251">
                                            <p:txEl>
                                              <p:pRg st="1" end="1"/>
                                            </p:txEl>
                                          </p:spTgt>
                                        </p:tgtEl>
                                        <p:attrNameLst>
                                          <p:attrName>style.visibility</p:attrName>
                                        </p:attrNameLst>
                                      </p:cBhvr>
                                      <p:to>
                                        <p:strVal val="visible"/>
                                      </p:to>
                                    </p:set>
                                    <p:animEffect transition="in" filter="checkerboard(across)">
                                      <p:cBhvr>
                                        <p:cTn id="11" dur="500"/>
                                        <p:tgtEl>
                                          <p:spTgt spid="437251">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437272"/>
                                        </p:tgtEl>
                                        <p:attrNameLst>
                                          <p:attrName>style.visibility</p:attrName>
                                        </p:attrNameLst>
                                      </p:cBhvr>
                                      <p:to>
                                        <p:strVal val="visible"/>
                                      </p:to>
                                    </p:set>
                                    <p:anim calcmode="lin" valueType="num">
                                      <p:cBhvr additive="base">
                                        <p:cTn id="20" dur="500" fill="hold"/>
                                        <p:tgtEl>
                                          <p:spTgt spid="437272"/>
                                        </p:tgtEl>
                                        <p:attrNameLst>
                                          <p:attrName>ppt_x</p:attrName>
                                        </p:attrNameLst>
                                      </p:cBhvr>
                                      <p:tavLst>
                                        <p:tav tm="0">
                                          <p:val>
                                            <p:strVal val="1+#ppt_w/2"/>
                                          </p:val>
                                        </p:tav>
                                        <p:tav tm="100000">
                                          <p:val>
                                            <p:strVal val="#ppt_x"/>
                                          </p:val>
                                        </p:tav>
                                      </p:tavLst>
                                    </p:anim>
                                    <p:anim calcmode="lin" valueType="num">
                                      <p:cBhvr additive="base">
                                        <p:cTn id="21" dur="500" fill="hold"/>
                                        <p:tgtEl>
                                          <p:spTgt spid="43727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37273">
                                            <p:txEl>
                                              <p:pRg st="0" end="0"/>
                                            </p:txEl>
                                          </p:spTgt>
                                        </p:tgtEl>
                                        <p:attrNameLst>
                                          <p:attrName>style.visibility</p:attrName>
                                        </p:attrNameLst>
                                      </p:cBhvr>
                                      <p:to>
                                        <p:strVal val="visible"/>
                                      </p:to>
                                    </p:set>
                                    <p:animEffect transition="in" filter="checkerboard(across)">
                                      <p:cBhvr>
                                        <p:cTn id="26" dur="500"/>
                                        <p:tgtEl>
                                          <p:spTgt spid="437273">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37273">
                                            <p:txEl>
                                              <p:pRg st="1" end="1"/>
                                            </p:txEl>
                                          </p:spTgt>
                                        </p:tgtEl>
                                        <p:attrNameLst>
                                          <p:attrName>style.visibility</p:attrName>
                                        </p:attrNameLst>
                                      </p:cBhvr>
                                      <p:to>
                                        <p:strVal val="visible"/>
                                      </p:to>
                                    </p:set>
                                    <p:animEffect transition="in" filter="checkerboard(across)">
                                      <p:cBhvr>
                                        <p:cTn id="31" dur="500"/>
                                        <p:tgtEl>
                                          <p:spTgt spid="437273">
                                            <p:txEl>
                                              <p:pRg st="1" end="1"/>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437274"/>
                                        </p:tgtEl>
                                        <p:attrNameLst>
                                          <p:attrName>style.visibility</p:attrName>
                                        </p:attrNameLst>
                                      </p:cBhvr>
                                      <p:to>
                                        <p:strVal val="visible"/>
                                      </p:to>
                                    </p:set>
                                    <p:animEffect transition="in" filter="box(in)">
                                      <p:cBhvr>
                                        <p:cTn id="36" dur="500"/>
                                        <p:tgtEl>
                                          <p:spTgt spid="437274"/>
                                        </p:tgtEl>
                                      </p:cBhvr>
                                    </p:animEffect>
                                  </p:childTnLst>
                                  <p:subTnLst>
                                    <p:audio>
                                      <p:cMediaNode>
                                        <p:cTn display="0" masterRel="sameClick">
                                          <p:stCondLst>
                                            <p:cond evt="begin" delay="0">
                                              <p:tn val="34"/>
                                            </p:cond>
                                          </p:stCondLst>
                                          <p:endCondLst>
                                            <p:cond evt="onStopAudio" delay="0">
                                              <p:tgtEl>
                                                <p:sldTgt/>
                                              </p:tgtEl>
                                            </p:cond>
                                          </p:endCondLst>
                                        </p:cTn>
                                        <p:tgtEl>
                                          <p:sndTgt r:embed="rId4" name="GLASS.WAV"/>
                                        </p:tgtEl>
                                      </p:cMediaNode>
                                    </p:audio>
                                  </p:sub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37275"/>
                                        </p:tgtEl>
                                        <p:attrNameLst>
                                          <p:attrName>style.visibility</p:attrName>
                                        </p:attrNameLst>
                                      </p:cBhvr>
                                      <p:to>
                                        <p:strVal val="visible"/>
                                      </p:to>
                                    </p:set>
                                    <p:animEffect transition="in" filter="checkerboard(across)">
                                      <p:cBhvr>
                                        <p:cTn id="41" dur="500"/>
                                        <p:tgtEl>
                                          <p:spTgt spid="437275"/>
                                        </p:tgtEl>
                                      </p:cBhvr>
                                    </p:animEffect>
                                  </p:childTnLst>
                                  <p:subTnLst>
                                    <p:audio>
                                      <p:cMediaNode>
                                        <p:cTn display="0" masterRel="sameClick">
                                          <p:stCondLst>
                                            <p:cond evt="begin" delay="0">
                                              <p:tn val="39"/>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advAuto="0" autoUpdateAnimBg="0" build="p"/>
      <p:bldP spid="437272" grpId="0" autoUpdateAnimBg="0"/>
      <p:bldP spid="437273" grpId="0" autoUpdateAnimBg="0" build="p"/>
      <p:bldP spid="437274" grpId="0" autoUpdateAnimBg="0"/>
      <p:bldP spid="43727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88" name="Text Box 16"/>
          <p:cNvSpPr txBox="1">
            <a:spLocks noChangeArrowheads="1"/>
          </p:cNvSpPr>
          <p:nvPr/>
        </p:nvSpPr>
        <p:spPr bwMode="auto">
          <a:xfrm>
            <a:off x="762000" y="1458913"/>
            <a:ext cx="83820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85775" indent="-485775"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buClr>
                <a:srgbClr val="0070C0"/>
              </a:buClr>
              <a:buFont typeface="Wingdings" panose="05000000000000000000" pitchFamily="2" charset="2"/>
              <a:buChar char="n"/>
            </a:pP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内聚 (</a:t>
            </a:r>
            <a:r>
              <a:rPr lang="en-US" altLang="zh-CN" b="0" dirty="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Cohesion):  </a:t>
            </a:r>
            <a:endParaRPr lang="en-US" altLang="zh-CN" b="0" dirty="0" smtClean="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endParaRPr>
          </a:p>
          <a:p>
            <a:pPr marL="0" indent="0">
              <a:lnSpc>
                <a:spcPct val="100000"/>
              </a:lnSpc>
              <a:buClr>
                <a:srgbClr val="0070C0"/>
              </a:buClr>
            </a:pP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 </a:t>
            </a:r>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sym typeface="Wingdings" panose="05000000000000000000" pitchFamily="2" charset="2"/>
              </a:rPr>
              <a:t>     </a:t>
            </a:r>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rPr>
              <a:t>The </a:t>
            </a: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elements of a module are directed to perform the same task.</a:t>
            </a:r>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pPr>
              <a:lnSpc>
                <a:spcPct val="100000"/>
              </a:lnSpc>
              <a:buClr>
                <a:srgbClr val="0070C0"/>
              </a:buClr>
              <a:buFont typeface="Wingdings" panose="05000000000000000000" pitchFamily="2" charset="2"/>
              <a:buChar char="n"/>
            </a:pPr>
            <a:endParaRPr lang="en-US" altLang="zh-CN"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pPr>
              <a:lnSpc>
                <a:spcPct val="100000"/>
              </a:lnSpc>
              <a:buClr>
                <a:srgbClr val="0070C0"/>
              </a:buClr>
              <a:buFont typeface="Wingdings" panose="05000000000000000000" pitchFamily="2" charset="2"/>
              <a:buChar char="n"/>
            </a:pPr>
            <a:r>
              <a:rPr lang="en-US" altLang="zh-CN" b="0" dirty="0" smtClean="0">
                <a:solidFill>
                  <a:schemeClr val="tx1"/>
                </a:solidFill>
                <a:latin typeface="Times New Roman" panose="02020603050405020304" charset="0"/>
                <a:ea typeface="楷体" panose="02010609060101010101" pitchFamily="49" charset="-122"/>
                <a:cs typeface="Times New Roman" panose="02020603050405020304" charset="0"/>
              </a:rPr>
              <a:t>Goal</a:t>
            </a:r>
            <a:r>
              <a:rPr lang="en-US" altLang="zh-CN" b="0" dirty="0">
                <a:solidFill>
                  <a:schemeClr val="tx1"/>
                </a:solidFill>
                <a:latin typeface="Times New Roman" panose="02020603050405020304" charset="0"/>
                <a:ea typeface="楷体" panose="02010609060101010101" pitchFamily="49" charset="-122"/>
                <a:cs typeface="Times New Roman" panose="02020603050405020304" charset="0"/>
              </a:rPr>
              <a:t>:   as cohesive as possible.</a:t>
            </a:r>
            <a:endParaRPr lang="en-US" altLang="zh-CN"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aphicFrame>
        <p:nvGraphicFramePr>
          <p:cNvPr id="11266" name="Object 17"/>
          <p:cNvGraphicFramePr>
            <a:graphicFrameLocks noChangeAspect="1"/>
          </p:cNvGraphicFramePr>
          <p:nvPr/>
        </p:nvGraphicFramePr>
        <p:xfrm>
          <a:off x="931863" y="3220491"/>
          <a:ext cx="7213600" cy="2440757"/>
        </p:xfrm>
        <a:graphic>
          <a:graphicData uri="http://schemas.openxmlformats.org/presentationml/2006/ole">
            <mc:AlternateContent xmlns:mc="http://schemas.openxmlformats.org/markup-compatibility/2006">
              <mc:Choice xmlns:v="urn:schemas-microsoft-com:vml" Requires="v">
                <p:oleObj spid="_x0000_s64575" name="文档" r:id="rId1" imgW="4511040" imgH="1045210" progId="Word.Document.8">
                  <p:embed/>
                </p:oleObj>
              </mc:Choice>
              <mc:Fallback>
                <p:oleObj name="文档" r:id="rId1" imgW="4511040" imgH="1045210" progId="Word.Document.8">
                  <p:embed/>
                  <p:pic>
                    <p:nvPicPr>
                      <p:cNvPr id="0" name="图片 645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63" y="3220491"/>
                        <a:ext cx="7213600" cy="2440757"/>
                      </a:xfrm>
                      <a:prstGeom prst="rect">
                        <a:avLst/>
                      </a:prstGeom>
                      <a:noFill/>
                      <a:ln>
                        <a:noFill/>
                      </a:ln>
                      <a:effectLst/>
                    </p:spPr>
                  </p:pic>
                </p:oleObj>
              </mc:Fallback>
            </mc:AlternateContent>
          </a:graphicData>
        </a:graphic>
      </p:graphicFrame>
      <p:sp>
        <p:nvSpPr>
          <p:cNvPr id="5"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Cohesion </a:t>
            </a:r>
            <a:endParaRPr lang="en-US" altLang="ja-JP" dirty="0"/>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8288"/>
                                        </p:tgtEl>
                                        <p:attrNameLst>
                                          <p:attrName>style.visibility</p:attrName>
                                        </p:attrNameLst>
                                      </p:cBhvr>
                                      <p:to>
                                        <p:strVal val="visible"/>
                                      </p:to>
                                    </p:set>
                                    <p:animEffect transition="in" filter="checkerboard(across)">
                                      <p:cBhvr>
                                        <p:cTn id="7" dur="500"/>
                                        <p:tgtEl>
                                          <p:spTgt spid="438288"/>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4"/>
          <p:cNvGrpSpPr/>
          <p:nvPr/>
        </p:nvGrpSpPr>
        <p:grpSpPr bwMode="auto">
          <a:xfrm>
            <a:off x="722313" y="2165350"/>
            <a:ext cx="7543800" cy="2895600"/>
            <a:chOff x="240" y="1584"/>
            <a:chExt cx="4752" cy="1824"/>
          </a:xfrm>
        </p:grpSpPr>
        <p:sp>
          <p:nvSpPr>
            <p:cNvPr id="20484" name="AutoShape 5"/>
            <p:cNvSpPr>
              <a:spLocks noChangeArrowheads="1"/>
            </p:cNvSpPr>
            <p:nvPr/>
          </p:nvSpPr>
          <p:spPr bwMode="auto">
            <a:xfrm>
              <a:off x="1152" y="2304"/>
              <a:ext cx="2784" cy="240"/>
            </a:xfrm>
            <a:prstGeom prst="flowChartInputOutput">
              <a:avLst/>
            </a:prstGeom>
            <a:solidFill>
              <a:schemeClr val="accent1"/>
            </a:solidFill>
            <a:ln w="9525">
              <a:solidFill>
                <a:schemeClr val="tx1"/>
              </a:solidFill>
              <a:miter lim="800000"/>
            </a:ln>
          </p:spPr>
          <p:txBody>
            <a:bodyPr wrap="none" anchor="ct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b="0" i="1">
                  <a:solidFill>
                    <a:schemeClr val="bg1"/>
                  </a:solidFill>
                  <a:latin typeface="Tahoma" panose="020B0604030504040204" pitchFamily="34" charset="0"/>
                </a:rPr>
                <a:t>数据设计</a:t>
              </a:r>
              <a:endParaRPr lang="zh-CN" altLang="en-US" b="0" i="1">
                <a:solidFill>
                  <a:schemeClr val="bg1"/>
                </a:solidFill>
                <a:latin typeface="Tahoma" panose="020B0604030504040204" pitchFamily="34" charset="0"/>
              </a:endParaRPr>
            </a:p>
          </p:txBody>
        </p:sp>
        <p:sp>
          <p:nvSpPr>
            <p:cNvPr id="20485" name="AutoShape 6"/>
            <p:cNvSpPr>
              <a:spLocks noChangeArrowheads="1"/>
            </p:cNvSpPr>
            <p:nvPr/>
          </p:nvSpPr>
          <p:spPr bwMode="auto">
            <a:xfrm>
              <a:off x="2208" y="1824"/>
              <a:ext cx="2784" cy="240"/>
            </a:xfrm>
            <a:prstGeom prst="flowChartInputOutput">
              <a:avLst/>
            </a:prstGeom>
            <a:solidFill>
              <a:schemeClr val="accent1"/>
            </a:solidFill>
            <a:ln w="9525">
              <a:solidFill>
                <a:schemeClr val="tx1"/>
              </a:solidFill>
              <a:miter lim="800000"/>
            </a:ln>
          </p:spPr>
          <p:txBody>
            <a:bodyPr wrap="none" anchor="ct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b="0" i="1">
                  <a:solidFill>
                    <a:schemeClr val="bg1"/>
                  </a:solidFill>
                  <a:latin typeface="Tahoma" panose="020B0604030504040204" pitchFamily="34" charset="0"/>
                </a:rPr>
                <a:t>过程设计</a:t>
              </a:r>
              <a:endParaRPr lang="zh-CN" altLang="en-US" b="0" i="1">
                <a:solidFill>
                  <a:schemeClr val="bg1"/>
                </a:solidFill>
                <a:latin typeface="Tahoma" panose="020B0604030504040204" pitchFamily="34" charset="0"/>
              </a:endParaRPr>
            </a:p>
          </p:txBody>
        </p:sp>
        <p:sp>
          <p:nvSpPr>
            <p:cNvPr id="20486" name="AutoShape 7"/>
            <p:cNvSpPr>
              <a:spLocks noChangeArrowheads="1"/>
            </p:cNvSpPr>
            <p:nvPr/>
          </p:nvSpPr>
          <p:spPr bwMode="auto">
            <a:xfrm>
              <a:off x="1680" y="2064"/>
              <a:ext cx="2784" cy="240"/>
            </a:xfrm>
            <a:prstGeom prst="flowChartInputOutput">
              <a:avLst/>
            </a:prstGeom>
            <a:solidFill>
              <a:schemeClr val="accent1"/>
            </a:solidFill>
            <a:ln w="9525">
              <a:solidFill>
                <a:schemeClr val="tx1"/>
              </a:solidFill>
              <a:miter lim="800000"/>
            </a:ln>
          </p:spPr>
          <p:txBody>
            <a:bodyPr wrap="none" anchor="ct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b="0" i="1">
                  <a:solidFill>
                    <a:schemeClr val="bg1"/>
                  </a:solidFill>
                  <a:latin typeface="Tahoma" panose="020B0604030504040204" pitchFamily="34" charset="0"/>
                </a:rPr>
                <a:t>结构设计</a:t>
              </a:r>
              <a:endParaRPr lang="zh-CN" altLang="en-US" b="0" i="1">
                <a:solidFill>
                  <a:schemeClr val="bg1"/>
                </a:solidFill>
                <a:latin typeface="Tahoma" panose="020B0604030504040204" pitchFamily="34" charset="0"/>
              </a:endParaRPr>
            </a:p>
          </p:txBody>
        </p:sp>
        <p:sp>
          <p:nvSpPr>
            <p:cNvPr id="20487" name="Rectangle 8"/>
            <p:cNvSpPr>
              <a:spLocks noChangeArrowheads="1"/>
            </p:cNvSpPr>
            <p:nvPr/>
          </p:nvSpPr>
          <p:spPr bwMode="auto">
            <a:xfrm>
              <a:off x="1152" y="2544"/>
              <a:ext cx="2208" cy="432"/>
            </a:xfrm>
            <a:prstGeom prst="rect">
              <a:avLst/>
            </a:prstGeom>
            <a:solidFill>
              <a:schemeClr val="accent1"/>
            </a:solidFill>
            <a:ln w="9525">
              <a:solidFill>
                <a:schemeClr val="tx1"/>
              </a:solidFill>
              <a:miter lim="800000"/>
            </a:ln>
          </p:spPr>
          <p:txBody>
            <a:bodyPr wrap="none" anchor="ct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b="0">
                  <a:solidFill>
                    <a:schemeClr val="bg1"/>
                  </a:solidFill>
                  <a:latin typeface="Tahoma" panose="020B0604030504040204" pitchFamily="34" charset="0"/>
                </a:rPr>
                <a:t>概要设计</a:t>
              </a:r>
              <a:endParaRPr lang="zh-CN" altLang="en-US" b="0">
                <a:solidFill>
                  <a:schemeClr val="bg1"/>
                </a:solidFill>
                <a:latin typeface="Tahoma" panose="020B0604030504040204" pitchFamily="34" charset="0"/>
              </a:endParaRPr>
            </a:p>
          </p:txBody>
        </p:sp>
        <p:sp>
          <p:nvSpPr>
            <p:cNvPr id="20488" name="Rectangle 9"/>
            <p:cNvSpPr>
              <a:spLocks noChangeArrowheads="1"/>
            </p:cNvSpPr>
            <p:nvPr/>
          </p:nvSpPr>
          <p:spPr bwMode="auto">
            <a:xfrm>
              <a:off x="1152" y="2976"/>
              <a:ext cx="2208" cy="432"/>
            </a:xfrm>
            <a:prstGeom prst="rect">
              <a:avLst/>
            </a:prstGeom>
            <a:solidFill>
              <a:schemeClr val="accent1"/>
            </a:solidFill>
            <a:ln w="9525">
              <a:solidFill>
                <a:schemeClr val="tx1"/>
              </a:solidFill>
              <a:miter lim="800000"/>
            </a:ln>
          </p:spPr>
          <p:txBody>
            <a:bodyPr wrap="none" anchor="ct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b="0">
                  <a:solidFill>
                    <a:schemeClr val="bg1"/>
                  </a:solidFill>
                  <a:latin typeface="Tahoma" panose="020B0604030504040204" pitchFamily="34" charset="0"/>
                </a:rPr>
                <a:t>详细设计</a:t>
              </a:r>
              <a:endParaRPr lang="zh-CN" altLang="en-US" b="0">
                <a:solidFill>
                  <a:schemeClr val="bg1"/>
                </a:solidFill>
                <a:latin typeface="Tahoma" panose="020B0604030504040204" pitchFamily="34" charset="0"/>
              </a:endParaRPr>
            </a:p>
          </p:txBody>
        </p:sp>
        <p:sp>
          <p:nvSpPr>
            <p:cNvPr id="472074" name="AutoShape 10"/>
            <p:cNvSpPr>
              <a:spLocks noChangeArrowheads="1"/>
            </p:cNvSpPr>
            <p:nvPr/>
          </p:nvSpPr>
          <p:spPr bwMode="auto">
            <a:xfrm rot="16200000" flipV="1">
              <a:off x="3600" y="1584"/>
              <a:ext cx="1152" cy="1632"/>
            </a:xfrm>
            <a:prstGeom prst="parallelogram">
              <a:avLst>
                <a:gd name="adj" fmla="val 63278"/>
              </a:avLst>
            </a:prstGeom>
            <a:solidFill>
              <a:schemeClr val="accent1"/>
            </a:solidFill>
            <a:ln w="9525">
              <a:solidFill>
                <a:schemeClr val="tx1"/>
              </a:solidFill>
              <a:miter lim="800000"/>
            </a:ln>
          </p:spPr>
          <p:txBody>
            <a:bodyPr rot="10800000" vert="eaVert" wrap="none" anchor="ct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72075" name="AutoShape 11"/>
            <p:cNvSpPr>
              <a:spLocks noChangeArrowheads="1"/>
            </p:cNvSpPr>
            <p:nvPr/>
          </p:nvSpPr>
          <p:spPr bwMode="auto">
            <a:xfrm rot="16200000" flipV="1">
              <a:off x="3600" y="2016"/>
              <a:ext cx="1152" cy="1632"/>
            </a:xfrm>
            <a:prstGeom prst="parallelogram">
              <a:avLst>
                <a:gd name="adj" fmla="val 63278"/>
              </a:avLst>
            </a:prstGeom>
            <a:solidFill>
              <a:schemeClr val="accent1"/>
            </a:solidFill>
            <a:ln w="9525">
              <a:solidFill>
                <a:schemeClr val="tx1"/>
              </a:solidFill>
              <a:miter lim="800000"/>
            </a:ln>
          </p:spPr>
          <p:txBody>
            <a:bodyPr rot="10800000" vert="eaVert" wrap="none" anchor="ct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72076" name="Line 12"/>
            <p:cNvSpPr>
              <a:spLocks noChangeShapeType="1"/>
            </p:cNvSpPr>
            <p:nvPr/>
          </p:nvSpPr>
          <p:spPr bwMode="auto">
            <a:xfrm>
              <a:off x="3888" y="2304"/>
              <a:ext cx="0" cy="864"/>
            </a:xfrm>
            <a:prstGeom prst="line">
              <a:avLst/>
            </a:prstGeom>
            <a:noFill/>
            <a:ln w="9525">
              <a:solidFill>
                <a:schemeClr val="tx1"/>
              </a:solidFill>
              <a:miter lim="800000"/>
            </a:ln>
            <a:effectLst/>
          </p:spPr>
          <p:txBody>
            <a:bodyPr wrap="none"/>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72077" name="Line 13"/>
            <p:cNvSpPr>
              <a:spLocks noChangeShapeType="1"/>
            </p:cNvSpPr>
            <p:nvPr/>
          </p:nvSpPr>
          <p:spPr bwMode="auto">
            <a:xfrm>
              <a:off x="4464" y="2064"/>
              <a:ext cx="0" cy="864"/>
            </a:xfrm>
            <a:prstGeom prst="line">
              <a:avLst/>
            </a:prstGeom>
            <a:noFill/>
            <a:ln w="9525">
              <a:solidFill>
                <a:schemeClr val="tx1"/>
              </a:solidFill>
              <a:miter lim="800000"/>
            </a:ln>
            <a:effectLst/>
          </p:spPr>
          <p:txBody>
            <a:bodyPr wrap="none"/>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72078" name="AutoShape 14"/>
            <p:cNvSpPr/>
            <p:nvPr/>
          </p:nvSpPr>
          <p:spPr bwMode="auto">
            <a:xfrm>
              <a:off x="816" y="2544"/>
              <a:ext cx="144" cy="864"/>
            </a:xfrm>
            <a:prstGeom prst="leftBrace">
              <a:avLst>
                <a:gd name="adj1" fmla="val 50000"/>
                <a:gd name="adj2" fmla="val 50000"/>
              </a:avLst>
            </a:prstGeom>
            <a:noFill/>
            <a:ln w="9525">
              <a:solidFill>
                <a:schemeClr val="tx1"/>
              </a:solidFill>
              <a:miter lim="800000"/>
            </a:ln>
            <a:effectLst/>
          </p:spPr>
          <p:txBody>
            <a:bodyPr wrap="none" anchor="ct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72079" name="AutoShape 15"/>
            <p:cNvSpPr/>
            <p:nvPr/>
          </p:nvSpPr>
          <p:spPr bwMode="auto">
            <a:xfrm rot="3900000">
              <a:off x="1735" y="1051"/>
              <a:ext cx="144" cy="1728"/>
            </a:xfrm>
            <a:prstGeom prst="leftBrace">
              <a:avLst>
                <a:gd name="adj1" fmla="val 100000"/>
                <a:gd name="adj2"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rot="10800000" vert="eaVert" wrap="none" anchor="ct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20495" name="Text Box 16"/>
            <p:cNvSpPr txBox="1">
              <a:spLocks noChangeArrowheads="1"/>
            </p:cNvSpPr>
            <p:nvPr/>
          </p:nvSpPr>
          <p:spPr bwMode="auto">
            <a:xfrm>
              <a:off x="240" y="2688"/>
              <a:ext cx="57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b="0">
                  <a:solidFill>
                    <a:schemeClr val="bg1"/>
                  </a:solidFill>
                  <a:latin typeface="Tahoma" panose="020B0604030504040204" pitchFamily="34" charset="0"/>
                </a:rPr>
                <a:t>管理角度</a:t>
              </a:r>
              <a:endParaRPr lang="zh-CN" altLang="en-US" b="0">
                <a:solidFill>
                  <a:schemeClr val="bg1"/>
                </a:solidFill>
                <a:latin typeface="Tahoma" panose="020B0604030504040204" pitchFamily="34" charset="0"/>
              </a:endParaRPr>
            </a:p>
          </p:txBody>
        </p:sp>
        <p:sp>
          <p:nvSpPr>
            <p:cNvPr id="20496" name="Text Box 17"/>
            <p:cNvSpPr txBox="1">
              <a:spLocks noChangeArrowheads="1"/>
            </p:cNvSpPr>
            <p:nvPr/>
          </p:nvSpPr>
          <p:spPr bwMode="auto">
            <a:xfrm>
              <a:off x="816" y="158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b="0">
                  <a:solidFill>
                    <a:schemeClr val="bg1"/>
                  </a:solidFill>
                  <a:latin typeface="Tahoma" panose="020B0604030504040204" pitchFamily="34" charset="0"/>
                </a:rPr>
                <a:t>技术观点</a:t>
              </a:r>
              <a:endParaRPr lang="zh-CN" altLang="en-US" b="0">
                <a:solidFill>
                  <a:schemeClr val="bg1"/>
                </a:solidFill>
                <a:latin typeface="Tahoma" panose="020B0604030504040204" pitchFamily="34" charset="0"/>
              </a:endParaRPr>
            </a:p>
          </p:txBody>
        </p:sp>
      </p:grpSp>
      <p:sp>
        <p:nvSpPr>
          <p:cNvPr id="17"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The View of Design</a:t>
            </a:r>
            <a:endParaRPr lang="zh-CN" altLang="en-US"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7" name="Rectangle 3"/>
          <p:cNvSpPr>
            <a:spLocks noGrp="1" noChangeArrowheads="1"/>
          </p:cNvSpPr>
          <p:nvPr>
            <p:ph type="body" idx="4294967295"/>
          </p:nvPr>
        </p:nvSpPr>
        <p:spPr>
          <a:xfrm>
            <a:off x="1068251" y="1556792"/>
            <a:ext cx="7090047" cy="1557338"/>
          </a:xfrm>
        </p:spPr>
        <p:txBody>
          <a:bodyPr vert="horz" wrap="square" lIns="90487" tIns="44450" rIns="90487" bIns="44450" numCol="1" anchor="t" anchorCtr="0" compatLnSpc="1"/>
          <a:lstStyle/>
          <a:p>
            <a:pPr algn="just">
              <a:buFont typeface="Wingdings" panose="05000000000000000000" pitchFamily="2" charset="2"/>
              <a:buNone/>
            </a:pPr>
            <a:r>
              <a:rPr lang="zh-CN" altLang="en-US" sz="2200" b="0" dirty="0" smtClean="0">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1</a:t>
            </a:r>
            <a:r>
              <a:rPr lang="zh-CN" altLang="en-US" sz="2200" b="0" dirty="0">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 </a:t>
            </a:r>
            <a:r>
              <a:rPr lang="zh-CN" altLang="en-US" sz="2200" b="0" dirty="0">
                <a:latin typeface="Times New Roman" panose="02020603050405020304" charset="0"/>
                <a:ea typeface="楷体" panose="02010609060101010101" pitchFamily="49" charset="-122"/>
                <a:cs typeface="Times New Roman" panose="02020603050405020304" charset="0"/>
                <a:sym typeface="Webdings" panose="05030102010509060703" pitchFamily="18" charset="2"/>
              </a:rPr>
              <a:t>低内聚：</a:t>
            </a:r>
            <a:endParaRPr lang="zh-CN" altLang="en-US" sz="2200" b="0" dirty="0">
              <a:latin typeface="Times New Roman" panose="02020603050405020304" charset="0"/>
              <a:ea typeface="楷体" panose="02010609060101010101" pitchFamily="49" charset="-122"/>
              <a:cs typeface="Times New Roman" panose="02020603050405020304" charset="0"/>
            </a:endParaRPr>
          </a:p>
          <a:p>
            <a:pPr algn="just">
              <a:buClr>
                <a:srgbClr val="0070C0"/>
              </a:buClr>
              <a:buFont typeface="Wingdings" panose="05000000000000000000" pitchFamily="2" charset="2"/>
              <a:buChar char="n"/>
            </a:pPr>
            <a:r>
              <a:rPr lang="zh-CN" altLang="en-US" sz="2200" b="0" dirty="0" smtClean="0">
                <a:latin typeface="Times New Roman" panose="02020603050405020304" charset="0"/>
                <a:ea typeface="楷体" panose="02010609060101010101" pitchFamily="49" charset="-122"/>
                <a:cs typeface="Times New Roman" panose="02020603050405020304" charset="0"/>
              </a:rPr>
              <a:t>巧合</a:t>
            </a:r>
            <a:r>
              <a:rPr lang="zh-CN" altLang="en-US" sz="2200" b="0" dirty="0">
                <a:latin typeface="Times New Roman" panose="02020603050405020304" charset="0"/>
                <a:ea typeface="楷体" panose="02010609060101010101" pitchFamily="49" charset="-122"/>
                <a:cs typeface="Times New Roman" panose="02020603050405020304" charset="0"/>
              </a:rPr>
              <a:t>内聚（</a:t>
            </a:r>
            <a:r>
              <a:rPr lang="en-US" altLang="zh-CN" sz="2200" b="0" dirty="0">
                <a:latin typeface="Times New Roman" panose="02020603050405020304" charset="0"/>
                <a:ea typeface="楷体" panose="02010609060101010101" pitchFamily="49" charset="-122"/>
                <a:cs typeface="Times New Roman" panose="02020603050405020304" charset="0"/>
              </a:rPr>
              <a:t>Coincidental cohesion）：Unrelated functions, processes, or data are found in the same module (for convenience</a:t>
            </a:r>
            <a:r>
              <a:rPr lang="en-US" altLang="zh-CN" sz="2200" b="0" dirty="0" smtClean="0">
                <a:latin typeface="Times New Roman" panose="02020603050405020304" charset="0"/>
                <a:ea typeface="楷体" panose="02010609060101010101" pitchFamily="49" charset="-122"/>
                <a:cs typeface="Times New Roman" panose="02020603050405020304" charset="0"/>
              </a:rPr>
              <a:t>).</a:t>
            </a:r>
            <a:endParaRPr lang="en-US" altLang="zh-CN" sz="2200" b="0" dirty="0" smtClean="0">
              <a:latin typeface="Times New Roman" panose="02020603050405020304" charset="0"/>
              <a:ea typeface="楷体" panose="02010609060101010101" pitchFamily="49" charset="-122"/>
              <a:cs typeface="Times New Roman" panose="02020603050405020304" charset="0"/>
            </a:endParaRPr>
          </a:p>
          <a:p>
            <a:pPr algn="just">
              <a:buClr>
                <a:srgbClr val="0070C0"/>
              </a:buClr>
              <a:buFont typeface="Wingdings" panose="05000000000000000000" pitchFamily="2" charset="2"/>
              <a:buChar char="n"/>
            </a:pPr>
            <a:endParaRPr lang="en-US" altLang="zh-CN" sz="2200" b="0" dirty="0" smtClean="0">
              <a:latin typeface="Times New Roman" panose="02020603050405020304" charset="0"/>
              <a:ea typeface="楷体" panose="02010609060101010101" pitchFamily="49" charset="-122"/>
              <a:cs typeface="Times New Roman" panose="02020603050405020304" charset="0"/>
            </a:endParaRPr>
          </a:p>
          <a:p>
            <a:pPr algn="just">
              <a:buClr>
                <a:srgbClr val="0070C0"/>
              </a:buClr>
              <a:buFont typeface="Wingdings" panose="05000000000000000000" pitchFamily="2" charset="2"/>
              <a:buChar char="n"/>
            </a:pPr>
            <a:r>
              <a:rPr lang="zh-CN" altLang="en-US" sz="2200" b="0" dirty="0">
                <a:latin typeface="Times New Roman" panose="02020603050405020304" charset="0"/>
                <a:ea typeface="楷体" panose="02010609060101010101" pitchFamily="49" charset="-122"/>
                <a:cs typeface="Times New Roman" panose="02020603050405020304" charset="0"/>
              </a:rPr>
              <a:t>逻辑内聚（</a:t>
            </a:r>
            <a:r>
              <a:rPr lang="en-US" altLang="zh-CN" sz="2200" b="0" dirty="0">
                <a:latin typeface="Times New Roman" panose="02020603050405020304" charset="0"/>
                <a:ea typeface="楷体" panose="02010609060101010101" pitchFamily="49" charset="-122"/>
                <a:cs typeface="Times New Roman" panose="02020603050405020304" charset="0"/>
              </a:rPr>
              <a:t>Logical cohesion）：Logically related functions or data are placed in the same module.</a:t>
            </a:r>
            <a:endParaRPr lang="en-US" altLang="zh-CN" sz="2200" b="0" dirty="0">
              <a:latin typeface="Times New Roman" panose="02020603050405020304" charset="0"/>
              <a:ea typeface="楷体" panose="02010609060101010101" pitchFamily="49" charset="-122"/>
              <a:cs typeface="Times New Roman" panose="02020603050405020304" charset="0"/>
            </a:endParaRPr>
          </a:p>
          <a:p>
            <a:pPr algn="just">
              <a:buClr>
                <a:srgbClr val="0070C0"/>
              </a:buClr>
              <a:buFont typeface="Wingdings" panose="05000000000000000000" pitchFamily="2" charset="2"/>
              <a:buChar char="n"/>
            </a:pPr>
            <a:endParaRPr lang="en-US" altLang="zh-CN" sz="2200" b="0" dirty="0">
              <a:latin typeface="Times New Roman" panose="02020603050405020304" charset="0"/>
              <a:ea typeface="楷体" panose="02010609060101010101" pitchFamily="49" charset="-122"/>
              <a:cs typeface="Times New Roman" panose="02020603050405020304" charset="0"/>
            </a:endParaRPr>
          </a:p>
        </p:txBody>
      </p:sp>
      <p:grpSp>
        <p:nvGrpSpPr>
          <p:cNvPr id="2" name="Group 4"/>
          <p:cNvGrpSpPr/>
          <p:nvPr/>
        </p:nvGrpSpPr>
        <p:grpSpPr bwMode="auto">
          <a:xfrm>
            <a:off x="2982913" y="4750271"/>
            <a:ext cx="3332162" cy="1343025"/>
            <a:chOff x="2394" y="10653"/>
            <a:chExt cx="2625" cy="1190"/>
          </a:xfrm>
        </p:grpSpPr>
        <p:sp>
          <p:nvSpPr>
            <p:cNvPr id="58374" name="Text Box 5"/>
            <p:cNvSpPr txBox="1">
              <a:spLocks noChangeArrowheads="1"/>
            </p:cNvSpPr>
            <p:nvPr/>
          </p:nvSpPr>
          <p:spPr bwMode="auto">
            <a:xfrm>
              <a:off x="3969" y="10806"/>
              <a:ext cx="1050" cy="1037"/>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36000" rIns="18000" bIns="36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2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A:</a:t>
              </a:r>
              <a:endParaRPr lang="en-US" altLang="zh-CN" sz="2000">
                <a:solidFill>
                  <a:schemeClr val="tx1"/>
                </a:solidFill>
                <a:latin typeface="Times New Roman" panose="02020603050405020304" charset="0"/>
                <a:ea typeface="楷体" panose="02010609060101010101" pitchFamily="49" charset="-122"/>
                <a:cs typeface="Times New Roman" panose="02020603050405020304" charset="0"/>
              </a:endParaRPr>
            </a:p>
            <a:p>
              <a:pPr algn="ctr">
                <a:lnSpc>
                  <a:spcPct val="12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Read inputs</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grpSp>
          <p:nvGrpSpPr>
            <p:cNvPr id="58375" name="Group 6"/>
            <p:cNvGrpSpPr/>
            <p:nvPr/>
          </p:nvGrpSpPr>
          <p:grpSpPr bwMode="auto">
            <a:xfrm>
              <a:off x="2394" y="10653"/>
              <a:ext cx="1575" cy="312"/>
              <a:chOff x="2394" y="10653"/>
              <a:chExt cx="1575" cy="312"/>
            </a:xfrm>
          </p:grpSpPr>
          <p:sp>
            <p:nvSpPr>
              <p:cNvPr id="466951" name="Line 7"/>
              <p:cNvSpPr>
                <a:spLocks noChangeShapeType="1"/>
              </p:cNvSpPr>
              <p:nvPr/>
            </p:nvSpPr>
            <p:spPr bwMode="auto">
              <a:xfrm>
                <a:off x="2394" y="10965"/>
                <a:ext cx="1574" cy="0"/>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58383" name="Text Box 8"/>
              <p:cNvSpPr txBox="1">
                <a:spLocks noChangeArrowheads="1"/>
              </p:cNvSpPr>
              <p:nvPr/>
            </p:nvSpPr>
            <p:spPr bwMode="auto">
              <a:xfrm>
                <a:off x="2499" y="10653"/>
                <a:ext cx="11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from disk</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grpSp>
        <p:grpSp>
          <p:nvGrpSpPr>
            <p:cNvPr id="58376" name="Group 9"/>
            <p:cNvGrpSpPr/>
            <p:nvPr/>
          </p:nvGrpSpPr>
          <p:grpSpPr bwMode="auto">
            <a:xfrm>
              <a:off x="2394" y="10962"/>
              <a:ext cx="1575" cy="312"/>
              <a:chOff x="2394" y="10653"/>
              <a:chExt cx="1575" cy="312"/>
            </a:xfrm>
          </p:grpSpPr>
          <p:sp>
            <p:nvSpPr>
              <p:cNvPr id="466954" name="Line 10"/>
              <p:cNvSpPr>
                <a:spLocks noChangeShapeType="1"/>
              </p:cNvSpPr>
              <p:nvPr/>
            </p:nvSpPr>
            <p:spPr bwMode="auto">
              <a:xfrm>
                <a:off x="2394" y="10964"/>
                <a:ext cx="1574" cy="0"/>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58381" name="Text Box 11"/>
              <p:cNvSpPr txBox="1">
                <a:spLocks noChangeArrowheads="1"/>
              </p:cNvSpPr>
              <p:nvPr/>
            </p:nvSpPr>
            <p:spPr bwMode="auto">
              <a:xfrm>
                <a:off x="2499" y="10653"/>
                <a:ext cx="11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2000" dirty="0">
                    <a:solidFill>
                      <a:schemeClr val="tx1"/>
                    </a:solidFill>
                    <a:latin typeface="Times New Roman" panose="02020603050405020304" charset="0"/>
                    <a:ea typeface="楷体" panose="02010609060101010101" pitchFamily="49" charset="-122"/>
                    <a:cs typeface="Times New Roman" panose="02020603050405020304" charset="0"/>
                  </a:rPr>
                  <a:t>from tape</a:t>
                </a:r>
                <a:endParaRPr lang="en-US" altLang="zh-CN" sz="100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grpSp>
          <p:nvGrpSpPr>
            <p:cNvPr id="58377" name="Group 12"/>
            <p:cNvGrpSpPr/>
            <p:nvPr/>
          </p:nvGrpSpPr>
          <p:grpSpPr bwMode="auto">
            <a:xfrm>
              <a:off x="2394" y="11430"/>
              <a:ext cx="1575" cy="312"/>
              <a:chOff x="2394" y="10653"/>
              <a:chExt cx="1575" cy="312"/>
            </a:xfrm>
          </p:grpSpPr>
          <p:sp>
            <p:nvSpPr>
              <p:cNvPr id="466957" name="Line 13"/>
              <p:cNvSpPr>
                <a:spLocks noChangeShapeType="1"/>
              </p:cNvSpPr>
              <p:nvPr/>
            </p:nvSpPr>
            <p:spPr bwMode="auto">
              <a:xfrm>
                <a:off x="2394" y="10965"/>
                <a:ext cx="1574" cy="0"/>
              </a:xfrm>
              <a:prstGeom prst="line">
                <a:avLst/>
              </a:prstGeom>
              <a:noFill/>
              <a:ln w="15875">
                <a:solidFill>
                  <a:srgbClr val="000000"/>
                </a:solidFill>
                <a:round/>
                <a:tailEnd type="arrow" w="sm" len="me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58379" name="Text Box 14"/>
              <p:cNvSpPr txBox="1">
                <a:spLocks noChangeArrowheads="1"/>
              </p:cNvSpPr>
              <p:nvPr/>
            </p:nvSpPr>
            <p:spPr bwMode="auto">
              <a:xfrm>
                <a:off x="2499" y="10653"/>
                <a:ext cx="11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00" rIns="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from ……</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grpSp>
      </p:grpSp>
      <p:sp>
        <p:nvSpPr>
          <p:cNvPr id="466959" name="Text Box 15"/>
          <p:cNvSpPr txBox="1">
            <a:spLocks noChangeArrowheads="1"/>
          </p:cNvSpPr>
          <p:nvPr/>
        </p:nvSpPr>
        <p:spPr bwMode="auto">
          <a:xfrm>
            <a:off x="2123728" y="4006805"/>
            <a:ext cx="2589642" cy="646331"/>
          </a:xfrm>
          <a:prstGeom prst="rect">
            <a:avLst/>
          </a:prstGeom>
          <a:noFill/>
          <a:ln w="9525">
            <a:noFill/>
            <a:miter lim="800000"/>
          </a:ln>
          <a:effectLst/>
        </p:spPr>
        <p:txBody>
          <a:bodyPr wrap="square">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pPr>
            <a:endParaRPr lang="en-US" altLang="zh-CN" sz="1800" b="0" dirty="0">
              <a:solidFill>
                <a:schemeClr val="tx1"/>
              </a:solidFill>
              <a:latin typeface="Times New Roman" panose="02020603050405020304" charset="0"/>
              <a:ea typeface="楷体" panose="02010609060101010101" pitchFamily="49" charset="-122"/>
              <a:cs typeface="Times New Roman" panose="02020603050405020304" charset="0"/>
            </a:endParaRPr>
          </a:p>
          <a:p>
            <a:pPr>
              <a:lnSpc>
                <a:spcPct val="100000"/>
              </a:lnSpc>
            </a:pPr>
            <a:r>
              <a:rPr lang="en-US" altLang="zh-CN" sz="1800" b="0" dirty="0" smtClean="0">
                <a:solidFill>
                  <a:schemeClr val="tx1"/>
                </a:solidFill>
                <a:latin typeface="Times New Roman" panose="02020603050405020304" charset="0"/>
                <a:ea typeface="楷体" panose="02010609060101010101" pitchFamily="49" charset="-122"/>
                <a:cs typeface="Times New Roman" panose="02020603050405020304" charset="0"/>
              </a:rPr>
              <a:t>Example：</a:t>
            </a:r>
            <a:endParaRPr lang="en-US" altLang="zh-CN" sz="28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1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The Types of Cohesion (1)</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checkerboard(across)">
                                      <p:cBhvr>
                                        <p:cTn id="7" dur="500"/>
                                        <p:tgtEl>
                                          <p:spTgt spid="466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checkerboard(across)">
                                      <p:cBhvr>
                                        <p:cTn id="12" dur="500"/>
                                        <p:tgtEl>
                                          <p:spTgt spid="466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6947">
                                            <p:txEl>
                                              <p:pRg st="3" end="3"/>
                                            </p:txEl>
                                          </p:spTgt>
                                        </p:tgtEl>
                                        <p:attrNameLst>
                                          <p:attrName>style.visibility</p:attrName>
                                        </p:attrNameLst>
                                      </p:cBhvr>
                                      <p:to>
                                        <p:strVal val="visible"/>
                                      </p:to>
                                    </p:set>
                                    <p:animEffect transition="in" filter="checkerboard(across)">
                                      <p:cBhvr>
                                        <p:cTn id="17" dur="500"/>
                                        <p:tgtEl>
                                          <p:spTgt spid="466947">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66959"/>
                                        </p:tgtEl>
                                        <p:attrNameLst>
                                          <p:attrName>style.visibility</p:attrName>
                                        </p:attrNameLst>
                                      </p:cBhvr>
                                      <p:to>
                                        <p:strVal val="visible"/>
                                      </p:to>
                                    </p:set>
                                    <p:animEffect transition="in" filter="checkerboard(across)">
                                      <p:cBhvr>
                                        <p:cTn id="22" dur="500"/>
                                        <p:tgtEl>
                                          <p:spTgt spid="466959"/>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par>
                          <p:cTn id="23" fill="hold">
                            <p:stCondLst>
                              <p:cond delay="500"/>
                            </p:stCondLst>
                            <p:childTnLst>
                              <p:par>
                                <p:cTn id="24" presetID="5"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heckerboard(across)">
                                      <p:cBhvr>
                                        <p:cTn id="26" dur="500"/>
                                        <p:tgtEl>
                                          <p:spTgt spid="2"/>
                                        </p:tgtEl>
                                      </p:cBhvr>
                                    </p:animEffect>
                                  </p:childTnLst>
                                  <p:subTnLst>
                                    <p:audio>
                                      <p:cMediaNode>
                                        <p:cTn display="0" masterRel="sameClick">
                                          <p:stCondLst>
                                            <p:cond evt="begin" delay="0">
                                              <p:tn val="24"/>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autoUpdateAnimBg="0" build="p"/>
      <p:bldP spid="46695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9" name="Rectangle 3"/>
          <p:cNvSpPr>
            <a:spLocks noGrp="1" noChangeArrowheads="1"/>
          </p:cNvSpPr>
          <p:nvPr>
            <p:ph type="body" idx="4294967295"/>
          </p:nvPr>
        </p:nvSpPr>
        <p:spPr>
          <a:xfrm>
            <a:off x="1043608" y="1844824"/>
            <a:ext cx="7772400" cy="2100263"/>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zh-CN" altLang="en-US" sz="2200" b="0" dirty="0" smtClean="0">
                <a:latin typeface="Times New Roman" panose="02020603050405020304" charset="0"/>
                <a:ea typeface="楷体" panose="02010609060101010101" pitchFamily="49" charset="-122"/>
                <a:cs typeface="Times New Roman" panose="02020603050405020304" charset="0"/>
              </a:rPr>
              <a:t>时间</a:t>
            </a:r>
            <a:r>
              <a:rPr lang="zh-CN" altLang="en-US" sz="2200" b="0" dirty="0">
                <a:latin typeface="Times New Roman" panose="02020603050405020304" charset="0"/>
                <a:ea typeface="楷体" panose="02010609060101010101" pitchFamily="49" charset="-122"/>
                <a:cs typeface="Times New Roman" panose="02020603050405020304" charset="0"/>
              </a:rPr>
              <a:t>内聚（</a:t>
            </a:r>
            <a:r>
              <a:rPr lang="en-US" altLang="zh-CN" sz="2200" b="0" dirty="0">
                <a:latin typeface="Times New Roman" panose="02020603050405020304" charset="0"/>
                <a:ea typeface="楷体" panose="02010609060101010101" pitchFamily="49" charset="-122"/>
                <a:cs typeface="Times New Roman" panose="02020603050405020304" charset="0"/>
              </a:rPr>
              <a:t>Temporal cohesion</a:t>
            </a:r>
            <a:r>
              <a:rPr lang="en-US" altLang="zh-CN" sz="2200" b="0" dirty="0" smtClean="0">
                <a:latin typeface="Times New Roman" panose="02020603050405020304" charset="0"/>
                <a:ea typeface="楷体" panose="02010609060101010101" pitchFamily="49" charset="-122"/>
                <a:cs typeface="Times New Roman" panose="02020603050405020304" charset="0"/>
              </a:rPr>
              <a:t>）：</a:t>
            </a:r>
            <a:endParaRPr lang="en-US" altLang="zh-CN" sz="2200" b="0" dirty="0" smtClean="0">
              <a:latin typeface="Times New Roman" panose="02020603050405020304" charset="0"/>
              <a:ea typeface="楷体" panose="02010609060101010101" pitchFamily="49" charset="-122"/>
              <a:cs typeface="Times New Roman" panose="02020603050405020304" charset="0"/>
            </a:endParaRPr>
          </a:p>
          <a:p>
            <a:pPr marL="0" indent="0">
              <a:buNone/>
            </a:pPr>
            <a:r>
              <a:rPr lang="en-US" altLang="zh-CN" sz="2200" b="0" dirty="0">
                <a:latin typeface="Times New Roman" panose="02020603050405020304" charset="0"/>
                <a:ea typeface="楷体" panose="02010609060101010101" pitchFamily="49" charset="-122"/>
                <a:cs typeface="Times New Roman" panose="02020603050405020304" charset="0"/>
              </a:rPr>
              <a:t> </a:t>
            </a:r>
            <a:r>
              <a:rPr lang="en-US" altLang="zh-CN" sz="2200" b="0" dirty="0" smtClean="0">
                <a:latin typeface="Times New Roman" panose="02020603050405020304" charset="0"/>
                <a:ea typeface="楷体" panose="02010609060101010101" pitchFamily="49" charset="-122"/>
                <a:cs typeface="Times New Roman" panose="02020603050405020304" charset="0"/>
              </a:rPr>
              <a:t>     The </a:t>
            </a:r>
            <a:r>
              <a:rPr lang="en-US" altLang="zh-CN" sz="2200" b="0" dirty="0">
                <a:latin typeface="Times New Roman" panose="02020603050405020304" charset="0"/>
                <a:ea typeface="楷体" panose="02010609060101010101" pitchFamily="49" charset="-122"/>
                <a:cs typeface="Times New Roman" panose="02020603050405020304" charset="0"/>
              </a:rPr>
              <a:t>functions are related only by the timing involved</a:t>
            </a:r>
            <a:r>
              <a:rPr lang="en-US" altLang="zh-CN" sz="2200" b="0" dirty="0" smtClean="0">
                <a:latin typeface="Times New Roman" panose="02020603050405020304" charset="0"/>
                <a:ea typeface="楷体" panose="02010609060101010101" pitchFamily="49" charset="-122"/>
                <a:cs typeface="Times New Roman" panose="02020603050405020304" charset="0"/>
              </a:rPr>
              <a:t>.</a:t>
            </a:r>
            <a:endParaRPr lang="en-US" altLang="zh-CN" sz="2200" b="0" dirty="0" smtClean="0">
              <a:latin typeface="Times New Roman" panose="02020603050405020304" charset="0"/>
              <a:ea typeface="楷体" panose="02010609060101010101" pitchFamily="49" charset="-122"/>
              <a:cs typeface="Times New Roman" panose="02020603050405020304" charset="0"/>
            </a:endParaRPr>
          </a:p>
          <a:p>
            <a:pPr>
              <a:buFont typeface="Symbol" panose="05050102010706020507"/>
              <a:buChar char="¨"/>
            </a:pPr>
            <a:endParaRPr lang="en-US" altLang="zh-CN" sz="2200" b="0" dirty="0">
              <a:latin typeface="Times New Roman" panose="02020603050405020304" charset="0"/>
              <a:ea typeface="楷体" panose="02010609060101010101" pitchFamily="49" charset="-122"/>
              <a:cs typeface="Times New Roman" panose="02020603050405020304" charset="0"/>
            </a:endParaRPr>
          </a:p>
          <a:p>
            <a:pPr marL="571500" indent="-571500">
              <a:buNone/>
            </a:pPr>
            <a:r>
              <a:rPr lang="zh-CN" altLang="en-US" sz="2200" b="0" dirty="0">
                <a:latin typeface="Times New Roman" panose="02020603050405020304" charset="0"/>
                <a:ea typeface="楷体" panose="02010609060101010101" pitchFamily="49" charset="-122"/>
                <a:cs typeface="Times New Roman" panose="02020603050405020304" charset="0"/>
              </a:rPr>
              <a:t>例如：系统的初始化</a:t>
            </a:r>
            <a:endParaRPr lang="zh-CN" altLang="en-US" sz="2200" b="0" dirty="0">
              <a:latin typeface="Times New Roman" panose="02020603050405020304" charset="0"/>
              <a:ea typeface="楷体" panose="02010609060101010101" pitchFamily="49" charset="-122"/>
              <a:cs typeface="Times New Roman" panose="02020603050405020304" charset="0"/>
            </a:endParaRPr>
          </a:p>
          <a:p>
            <a:pPr marL="571500" indent="-571500">
              <a:buNone/>
            </a:pPr>
            <a:r>
              <a:rPr lang="zh-CN" altLang="en-US" sz="2200" b="0" dirty="0">
                <a:latin typeface="Times New Roman" panose="02020603050405020304" charset="0"/>
                <a:ea typeface="楷体" panose="02010609060101010101" pitchFamily="49" charset="-122"/>
                <a:cs typeface="Times New Roman" panose="02020603050405020304" charset="0"/>
              </a:rPr>
              <a:t>问题：不同功能混在一个模块中，有时共用部分编码，使局部功能的修改牵动全局。</a:t>
            </a:r>
            <a:endParaRPr lang="zh-CN" altLang="en-US" sz="2200" b="0" dirty="0">
              <a:latin typeface="Times New Roman" panose="02020603050405020304" charset="0"/>
              <a:ea typeface="楷体" panose="02010609060101010101" pitchFamily="49" charset="-122"/>
              <a:cs typeface="Times New Roman" panose="02020603050405020304" charset="0"/>
            </a:endParaRPr>
          </a:p>
        </p:txBody>
      </p:sp>
      <p:sp>
        <p:nvSpPr>
          <p:cNvPr id="18"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The Types of Cohesion </a:t>
            </a:r>
            <a:r>
              <a:rPr lang="en-US" altLang="zh-CN" dirty="0" smtClean="0">
                <a:solidFill>
                  <a:schemeClr val="tx1"/>
                </a:solidFill>
                <a:ea typeface="楷体_GB2312" pitchFamily="49" charset="-122"/>
              </a:rPr>
              <a:t>(2)</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checkerboard(across)">
                                      <p:cBhvr>
                                        <p:cTn id="7" dur="500"/>
                                        <p:tgtEl>
                                          <p:spTgt spid="4392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39299">
                                            <p:txEl>
                                              <p:pRg st="1" end="1"/>
                                            </p:txEl>
                                          </p:spTgt>
                                        </p:tgtEl>
                                        <p:attrNameLst>
                                          <p:attrName>style.visibility</p:attrName>
                                        </p:attrNameLst>
                                      </p:cBhvr>
                                      <p:to>
                                        <p:strVal val="visible"/>
                                      </p:to>
                                    </p:set>
                                    <p:animEffect transition="in" filter="checkerboard(across)">
                                      <p:cBhvr>
                                        <p:cTn id="11" dur="500"/>
                                        <p:tgtEl>
                                          <p:spTgt spid="439299">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39299">
                                            <p:txEl>
                                              <p:pRg st="3" end="3"/>
                                            </p:txEl>
                                          </p:spTgt>
                                        </p:tgtEl>
                                        <p:attrNameLst>
                                          <p:attrName>style.visibility</p:attrName>
                                        </p:attrNameLst>
                                      </p:cBhvr>
                                      <p:to>
                                        <p:strVal val="visible"/>
                                      </p:to>
                                    </p:set>
                                    <p:animEffect transition="in" filter="checkerboard(across)">
                                      <p:cBhvr>
                                        <p:cTn id="15" dur="500"/>
                                        <p:tgtEl>
                                          <p:spTgt spid="439299">
                                            <p:txEl>
                                              <p:pRg st="3" end="3"/>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439299">
                                            <p:txEl>
                                              <p:pRg st="4" end="4"/>
                                            </p:txEl>
                                          </p:spTgt>
                                        </p:tgtEl>
                                        <p:attrNameLst>
                                          <p:attrName>style.visibility</p:attrName>
                                        </p:attrNameLst>
                                      </p:cBhvr>
                                      <p:to>
                                        <p:strVal val="visible"/>
                                      </p:to>
                                    </p:set>
                                    <p:animEffect transition="in" filter="checkerboard(across)">
                                      <p:cBhvr>
                                        <p:cTn id="19" dur="500"/>
                                        <p:tgtEl>
                                          <p:spTgt spid="43929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advAuto="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300" name="Text Box 4"/>
          <p:cNvSpPr txBox="1">
            <a:spLocks noChangeArrowheads="1"/>
          </p:cNvSpPr>
          <p:nvPr/>
        </p:nvSpPr>
        <p:spPr bwMode="auto">
          <a:xfrm>
            <a:off x="925860" y="1412776"/>
            <a:ext cx="8229600" cy="2462213"/>
          </a:xfrm>
          <a:prstGeom prst="rect">
            <a:avLst/>
          </a:prstGeom>
          <a:noFill/>
          <a:ln w="9525">
            <a:noFill/>
            <a:miter lim="800000"/>
          </a:ln>
          <a:effec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buFont typeface="Wingdings" panose="05000000000000000000" pitchFamily="2" charset="2"/>
              <a:buNone/>
            </a:pPr>
            <a:r>
              <a:rPr lang="zh-CN" altLang="en-US" sz="2200" dirty="0" smtClean="0">
                <a:solidFill>
                  <a:schemeClr val="tx1"/>
                </a:solidFill>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2</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 </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sym typeface="Webdings" panose="05030102010509060703" pitchFamily="18" charset="2"/>
              </a:rPr>
              <a:t>中内聚：</a:t>
            </a:r>
            <a:endParaRPr lang="zh-CN" altLang="en-US" sz="2200" dirty="0">
              <a:solidFill>
                <a:schemeClr val="tx1"/>
              </a:solidFill>
              <a:latin typeface="Times New Roman" panose="02020603050405020304" charset="0"/>
              <a:ea typeface="楷体" panose="02010609060101010101" pitchFamily="49" charset="-122"/>
              <a:cs typeface="Times New Roman" panose="02020603050405020304" charset="0"/>
              <a:sym typeface="Webdings" panose="05030102010509060703" pitchFamily="18" charset="2"/>
            </a:endParaRPr>
          </a:p>
          <a:p>
            <a:pPr marL="342900" indent="-342900" algn="just">
              <a:lnSpc>
                <a:spcPct val="100000"/>
              </a:lnSpc>
              <a:buClr>
                <a:srgbClr val="0070C0"/>
              </a:buClr>
              <a:buFont typeface="Wingdings" panose="05000000000000000000" pitchFamily="2" charset="2"/>
              <a:buChar char="n"/>
            </a:pPr>
            <a:endPar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pPr marL="342900" indent="-342900" algn="just">
              <a:lnSpc>
                <a:spcPct val="100000"/>
              </a:lnSpc>
              <a:buClr>
                <a:srgbClr val="0070C0"/>
              </a:buClr>
              <a:buFont typeface="Wingdings" panose="05000000000000000000" pitchFamily="2" charset="2"/>
              <a:buChar char="n"/>
            </a:pPr>
            <a:r>
              <a:rPr lang="zh-CN" altLang="en-US" sz="2200" b="0" dirty="0" smtClean="0">
                <a:solidFill>
                  <a:schemeClr val="tx1"/>
                </a:solidFill>
                <a:latin typeface="Times New Roman" panose="02020603050405020304" charset="0"/>
                <a:ea typeface="楷体" panose="02010609060101010101" pitchFamily="49" charset="-122"/>
                <a:cs typeface="Times New Roman" panose="02020603050405020304" charset="0"/>
              </a:rPr>
              <a:t>过程</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rPr>
              <a:t>内聚（</a:t>
            </a: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Procedural cohesion</a:t>
            </a:r>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rPr>
              <a:t>）：</a:t>
            </a:r>
            <a:endPar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buFont typeface="Wingdings" panose="05000000000000000000" pitchFamily="2" charset="2"/>
              <a:buNone/>
            </a:pP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 </a:t>
            </a:r>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rPr>
              <a:t>       Functions </a:t>
            </a: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are grouped together in a module to ensure a certain order of performance.</a:t>
            </a:r>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endPar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zh-CN" altLang="en-US" sz="2200" b="0" dirty="0" smtClean="0">
                <a:solidFill>
                  <a:schemeClr val="tx1"/>
                </a:solidFill>
                <a:latin typeface="Times New Roman" panose="02020603050405020304" charset="0"/>
                <a:ea typeface="楷体" panose="02010609060101010101" pitchFamily="49" charset="-122"/>
                <a:cs typeface="Times New Roman" panose="02020603050405020304" charset="0"/>
              </a:rPr>
              <a:t>例如</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rPr>
              <a:t>：</a:t>
            </a:r>
            <a:endParaRPr lang="zh-CN" altLang="en-US" sz="220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nvGrpSpPr>
          <p:cNvPr id="2" name="Group 5"/>
          <p:cNvGrpSpPr/>
          <p:nvPr/>
        </p:nvGrpSpPr>
        <p:grpSpPr bwMode="auto">
          <a:xfrm>
            <a:off x="1741586" y="4149080"/>
            <a:ext cx="5614987" cy="1087437"/>
            <a:chOff x="2709" y="14397"/>
            <a:chExt cx="4422" cy="964"/>
          </a:xfrm>
        </p:grpSpPr>
        <p:grpSp>
          <p:nvGrpSpPr>
            <p:cNvPr id="59398" name="Group 6"/>
            <p:cNvGrpSpPr/>
            <p:nvPr/>
          </p:nvGrpSpPr>
          <p:grpSpPr bwMode="auto">
            <a:xfrm>
              <a:off x="2835" y="14493"/>
              <a:ext cx="850" cy="794"/>
              <a:chOff x="3024" y="14436"/>
              <a:chExt cx="840" cy="780"/>
            </a:xfrm>
          </p:grpSpPr>
          <p:sp>
            <p:nvSpPr>
              <p:cNvPr id="59408" name="Text Box 7"/>
              <p:cNvSpPr txBox="1">
                <a:spLocks noChangeArrowheads="1"/>
              </p:cNvSpPr>
              <p:nvPr/>
            </p:nvSpPr>
            <p:spPr bwMode="auto">
              <a:xfrm>
                <a:off x="3024" y="14550"/>
                <a:ext cx="833"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5000"/>
                  </a:lnSpc>
                </a:pPr>
                <a:r>
                  <a:rPr lang="en-US" altLang="zh-CN" sz="2000">
                    <a:solidFill>
                      <a:schemeClr val="tx1"/>
                    </a:solidFill>
                    <a:latin typeface="Times" pitchFamily="1" charset="0"/>
                  </a:rPr>
                  <a:t>enter data</a:t>
                </a:r>
                <a:endParaRPr lang="en-US" altLang="zh-CN" sz="2000">
                  <a:solidFill>
                    <a:schemeClr val="tx1"/>
                  </a:solidFill>
                  <a:latin typeface="Times" pitchFamily="1" charset="0"/>
                </a:endParaRPr>
              </a:p>
            </p:txBody>
          </p:sp>
          <p:sp>
            <p:nvSpPr>
              <p:cNvPr id="439304" name="Oval 8"/>
              <p:cNvSpPr>
                <a:spLocks noChangeArrowheads="1"/>
              </p:cNvSpPr>
              <p:nvPr/>
            </p:nvSpPr>
            <p:spPr bwMode="auto">
              <a:xfrm>
                <a:off x="3024" y="14436"/>
                <a:ext cx="840" cy="780"/>
              </a:xfrm>
              <a:prstGeom prst="ellipse">
                <a:avLst/>
              </a:prstGeom>
              <a:noFill/>
              <a:ln w="15875">
                <a:solidFill>
                  <a:srgbClr val="000000"/>
                </a:solidFill>
                <a:round/>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grpSp>
        <p:grpSp>
          <p:nvGrpSpPr>
            <p:cNvPr id="59399" name="Group 9"/>
            <p:cNvGrpSpPr/>
            <p:nvPr/>
          </p:nvGrpSpPr>
          <p:grpSpPr bwMode="auto">
            <a:xfrm>
              <a:off x="4253" y="14493"/>
              <a:ext cx="850" cy="780"/>
              <a:chOff x="3024" y="14436"/>
              <a:chExt cx="840" cy="780"/>
            </a:xfrm>
          </p:grpSpPr>
          <p:sp>
            <p:nvSpPr>
              <p:cNvPr id="59406" name="Text Box 10"/>
              <p:cNvSpPr txBox="1">
                <a:spLocks noChangeArrowheads="1"/>
              </p:cNvSpPr>
              <p:nvPr/>
            </p:nvSpPr>
            <p:spPr bwMode="auto">
              <a:xfrm>
                <a:off x="3024" y="14550"/>
                <a:ext cx="833"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10000"/>
                  </a:lnSpc>
                </a:pPr>
                <a:r>
                  <a:rPr lang="en-US" altLang="zh-CN" sz="2000">
                    <a:solidFill>
                      <a:schemeClr val="tx1"/>
                    </a:solidFill>
                    <a:latin typeface="Times" pitchFamily="1" charset="0"/>
                  </a:rPr>
                  <a:t>check data</a:t>
                </a:r>
                <a:endParaRPr lang="en-US" altLang="zh-CN" sz="1000">
                  <a:solidFill>
                    <a:schemeClr val="tx1"/>
                  </a:solidFill>
                  <a:latin typeface="Times" pitchFamily="1" charset="0"/>
                </a:endParaRPr>
              </a:p>
            </p:txBody>
          </p:sp>
          <p:sp>
            <p:nvSpPr>
              <p:cNvPr id="439307" name="Oval 11"/>
              <p:cNvSpPr>
                <a:spLocks noChangeArrowheads="1"/>
              </p:cNvSpPr>
              <p:nvPr/>
            </p:nvSpPr>
            <p:spPr bwMode="auto">
              <a:xfrm>
                <a:off x="3024" y="14436"/>
                <a:ext cx="840" cy="780"/>
              </a:xfrm>
              <a:prstGeom prst="ellipse">
                <a:avLst/>
              </a:prstGeom>
              <a:noFill/>
              <a:ln w="15875">
                <a:solidFill>
                  <a:srgbClr val="000000"/>
                </a:solidFill>
                <a:round/>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grpSp>
        <p:sp>
          <p:nvSpPr>
            <p:cNvPr id="439308" name="Line 12"/>
            <p:cNvSpPr>
              <a:spLocks noChangeShapeType="1"/>
            </p:cNvSpPr>
            <p:nvPr/>
          </p:nvSpPr>
          <p:spPr bwMode="auto">
            <a:xfrm>
              <a:off x="3685" y="14890"/>
              <a:ext cx="568" cy="0"/>
            </a:xfrm>
            <a:prstGeom prst="line">
              <a:avLst/>
            </a:prstGeom>
            <a:noFill/>
            <a:ln w="15875">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439309" name="Line 13"/>
            <p:cNvSpPr>
              <a:spLocks noChangeShapeType="1"/>
            </p:cNvSpPr>
            <p:nvPr/>
          </p:nvSpPr>
          <p:spPr bwMode="auto">
            <a:xfrm>
              <a:off x="5103" y="14890"/>
              <a:ext cx="566" cy="0"/>
            </a:xfrm>
            <a:prstGeom prst="line">
              <a:avLst/>
            </a:prstGeom>
            <a:noFill/>
            <a:ln w="15875">
              <a:solidFill>
                <a:srgbClr val="000000"/>
              </a:solidFill>
              <a:round/>
              <a:tailEnd type="arrow" w="sm" len="sm"/>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nvGrpSpPr>
            <p:cNvPr id="59402" name="Group 14"/>
            <p:cNvGrpSpPr/>
            <p:nvPr/>
          </p:nvGrpSpPr>
          <p:grpSpPr bwMode="auto">
            <a:xfrm>
              <a:off x="5670" y="14493"/>
              <a:ext cx="1361" cy="794"/>
              <a:chOff x="3024" y="14436"/>
              <a:chExt cx="840" cy="780"/>
            </a:xfrm>
          </p:grpSpPr>
          <p:sp>
            <p:nvSpPr>
              <p:cNvPr id="59404" name="Text Box 15"/>
              <p:cNvSpPr txBox="1">
                <a:spLocks noChangeArrowheads="1"/>
              </p:cNvSpPr>
              <p:nvPr/>
            </p:nvSpPr>
            <p:spPr bwMode="auto">
              <a:xfrm>
                <a:off x="3024" y="14550"/>
                <a:ext cx="833"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15000"/>
                  </a:lnSpc>
                </a:pPr>
                <a:r>
                  <a:rPr lang="en-US" altLang="zh-CN" sz="2000">
                    <a:solidFill>
                      <a:schemeClr val="tx1"/>
                    </a:solidFill>
                    <a:latin typeface="Times" pitchFamily="1" charset="0"/>
                  </a:rPr>
                  <a:t>manipulate data</a:t>
                </a:r>
                <a:endParaRPr lang="en-US" altLang="zh-CN" sz="2000">
                  <a:solidFill>
                    <a:schemeClr val="tx1"/>
                  </a:solidFill>
                  <a:latin typeface="Times" pitchFamily="1" charset="0"/>
                </a:endParaRPr>
              </a:p>
            </p:txBody>
          </p:sp>
          <p:sp>
            <p:nvSpPr>
              <p:cNvPr id="439312" name="Oval 16"/>
              <p:cNvSpPr>
                <a:spLocks noChangeArrowheads="1"/>
              </p:cNvSpPr>
              <p:nvPr/>
            </p:nvSpPr>
            <p:spPr bwMode="auto">
              <a:xfrm>
                <a:off x="3024" y="14436"/>
                <a:ext cx="840" cy="780"/>
              </a:xfrm>
              <a:prstGeom prst="ellipse">
                <a:avLst/>
              </a:prstGeom>
              <a:noFill/>
              <a:ln w="15875">
                <a:solidFill>
                  <a:srgbClr val="000000"/>
                </a:solidFill>
                <a:round/>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grpSp>
        <p:sp>
          <p:nvSpPr>
            <p:cNvPr id="439313" name="Rectangle 17"/>
            <p:cNvSpPr>
              <a:spLocks noChangeArrowheads="1"/>
            </p:cNvSpPr>
            <p:nvPr/>
          </p:nvSpPr>
          <p:spPr bwMode="auto">
            <a:xfrm>
              <a:off x="2709" y="14397"/>
              <a:ext cx="4422" cy="964"/>
            </a:xfrm>
            <a:prstGeom prst="rect">
              <a:avLst/>
            </a:prstGeom>
            <a:noFill/>
            <a:ln w="1587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endParaRPr>
            </a:p>
          </p:txBody>
        </p:sp>
      </p:grpSp>
      <p:sp>
        <p:nvSpPr>
          <p:cNvPr id="18"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The Types of Cohesion </a:t>
            </a:r>
            <a:r>
              <a:rPr lang="en-US" altLang="zh-CN" dirty="0" smtClean="0">
                <a:solidFill>
                  <a:schemeClr val="tx1"/>
                </a:solidFill>
                <a:ea typeface="楷体_GB2312" pitchFamily="49" charset="-122"/>
              </a:rPr>
              <a:t>(3)</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9300"/>
                                        </p:tgtEl>
                                        <p:attrNameLst>
                                          <p:attrName>style.visibility</p:attrName>
                                        </p:attrNameLst>
                                      </p:cBhvr>
                                      <p:to>
                                        <p:strVal val="visible"/>
                                      </p:to>
                                    </p:set>
                                    <p:animEffect transition="in" filter="checkerboard(across)">
                                      <p:cBhvr>
                                        <p:cTn id="7" dur="500"/>
                                        <p:tgtEl>
                                          <p:spTgt spid="439300"/>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23" name="Rectangle 3"/>
          <p:cNvSpPr>
            <a:spLocks noGrp="1" noChangeArrowheads="1"/>
          </p:cNvSpPr>
          <p:nvPr>
            <p:ph type="body" idx="4294967295"/>
          </p:nvPr>
        </p:nvSpPr>
        <p:spPr>
          <a:xfrm>
            <a:off x="971600" y="1484784"/>
            <a:ext cx="7971481" cy="1557338"/>
          </a:xfrm>
        </p:spPr>
        <p:txBody>
          <a:bodyPr vert="horz" wrap="square" lIns="90487" tIns="44450" rIns="90487" bIns="44450" numCol="1" anchor="t" anchorCtr="0" compatLnSpc="1"/>
          <a:lstStyle/>
          <a:p>
            <a:pPr algn="just">
              <a:buClr>
                <a:srgbClr val="0070C0"/>
              </a:buClr>
              <a:buFont typeface="Wingdings" panose="05000000000000000000" pitchFamily="2" charset="2"/>
              <a:buChar char="n"/>
            </a:pPr>
            <a:r>
              <a:rPr lang="zh-CN" altLang="en-US" sz="2200" b="0" dirty="0" smtClean="0">
                <a:latin typeface="Times New Roman" panose="02020603050405020304" charset="0"/>
                <a:ea typeface="楷体" panose="02010609060101010101" pitchFamily="49" charset="-122"/>
                <a:cs typeface="Times New Roman" panose="02020603050405020304" charset="0"/>
              </a:rPr>
              <a:t>通信</a:t>
            </a:r>
            <a:r>
              <a:rPr lang="zh-CN" altLang="en-US" sz="2200" b="0" dirty="0">
                <a:latin typeface="Times New Roman" panose="02020603050405020304" charset="0"/>
                <a:ea typeface="楷体" panose="02010609060101010101" pitchFamily="49" charset="-122"/>
                <a:cs typeface="Times New Roman" panose="02020603050405020304" charset="0"/>
              </a:rPr>
              <a:t>内聚（</a:t>
            </a:r>
            <a:r>
              <a:rPr lang="en-US" altLang="zh-CN" sz="2200" b="0" dirty="0">
                <a:latin typeface="Times New Roman" panose="02020603050405020304" charset="0"/>
                <a:ea typeface="楷体" panose="02010609060101010101" pitchFamily="49" charset="-122"/>
                <a:cs typeface="Times New Roman" panose="02020603050405020304" charset="0"/>
              </a:rPr>
              <a:t>Communicational cohesion</a:t>
            </a:r>
            <a:r>
              <a:rPr lang="en-US" altLang="zh-CN" sz="2200" b="0" dirty="0" smtClean="0">
                <a:latin typeface="Times New Roman" panose="02020603050405020304" charset="0"/>
                <a:ea typeface="楷体" panose="02010609060101010101" pitchFamily="49" charset="-122"/>
                <a:cs typeface="Times New Roman" panose="02020603050405020304" charset="0"/>
              </a:rPr>
              <a:t>）：</a:t>
            </a:r>
            <a:endParaRPr lang="en-US" altLang="zh-CN" sz="2200" b="0" dirty="0" smtClean="0">
              <a:latin typeface="Times New Roman" panose="02020603050405020304" charset="0"/>
              <a:ea typeface="楷体" panose="02010609060101010101" pitchFamily="49" charset="-122"/>
              <a:cs typeface="Times New Roman" panose="02020603050405020304" charset="0"/>
            </a:endParaRPr>
          </a:p>
          <a:p>
            <a:pPr marL="0" indent="0" algn="just">
              <a:buNone/>
            </a:pPr>
            <a:r>
              <a:rPr lang="en-US" altLang="zh-CN" sz="2200" b="0" dirty="0">
                <a:latin typeface="Times New Roman" panose="02020603050405020304" charset="0"/>
                <a:ea typeface="楷体" panose="02010609060101010101" pitchFamily="49" charset="-122"/>
                <a:cs typeface="Times New Roman" panose="02020603050405020304" charset="0"/>
              </a:rPr>
              <a:t> </a:t>
            </a:r>
            <a:r>
              <a:rPr lang="en-US" altLang="zh-CN" sz="2200" b="0" dirty="0" smtClean="0">
                <a:latin typeface="Times New Roman" panose="02020603050405020304" charset="0"/>
                <a:ea typeface="楷体" panose="02010609060101010101" pitchFamily="49" charset="-122"/>
                <a:cs typeface="Times New Roman" panose="02020603050405020304" charset="0"/>
              </a:rPr>
              <a:t>       All </a:t>
            </a:r>
            <a:r>
              <a:rPr lang="en-US" altLang="zh-CN" sz="2200" b="0" dirty="0">
                <a:latin typeface="Times New Roman" panose="02020603050405020304" charset="0"/>
                <a:ea typeface="楷体" panose="02010609060101010101" pitchFamily="49" charset="-122"/>
                <a:cs typeface="Times New Roman" panose="02020603050405020304" charset="0"/>
              </a:rPr>
              <a:t>the functions in a module operate on or produce the same data set</a:t>
            </a:r>
            <a:r>
              <a:rPr lang="en-US" altLang="zh-CN" sz="2200" b="0" dirty="0" smtClean="0">
                <a:latin typeface="Times New Roman" panose="02020603050405020304" charset="0"/>
                <a:ea typeface="楷体" panose="02010609060101010101" pitchFamily="49" charset="-122"/>
                <a:cs typeface="Times New Roman" panose="02020603050405020304" charset="0"/>
              </a:rPr>
              <a:t>.</a:t>
            </a:r>
            <a:endParaRPr lang="en-US" altLang="zh-CN" sz="2200" b="0" dirty="0" smtClean="0">
              <a:latin typeface="Times New Roman" panose="02020603050405020304" charset="0"/>
              <a:ea typeface="楷体" panose="02010609060101010101" pitchFamily="49" charset="-122"/>
              <a:cs typeface="Times New Roman" panose="02020603050405020304" charset="0"/>
            </a:endParaRPr>
          </a:p>
          <a:p>
            <a:pPr marL="0" indent="0" algn="just">
              <a:buNone/>
            </a:pPr>
            <a:endParaRPr lang="en-US" altLang="zh-CN" sz="2200" b="0" dirty="0">
              <a:latin typeface="Times New Roman" panose="02020603050405020304" charset="0"/>
              <a:ea typeface="楷体" panose="02010609060101010101" pitchFamily="49" charset="-122"/>
              <a:cs typeface="Times New Roman" panose="02020603050405020304" charset="0"/>
            </a:endParaRPr>
          </a:p>
          <a:p>
            <a:pPr algn="just">
              <a:buFont typeface="Wingdings" panose="05000000000000000000" pitchFamily="2" charset="2"/>
              <a:buNone/>
            </a:pPr>
            <a:r>
              <a:rPr lang="zh-CN" altLang="en-US" sz="2200" b="0" dirty="0">
                <a:latin typeface="Times New Roman" panose="02020603050405020304" charset="0"/>
                <a:ea typeface="楷体" panose="02010609060101010101" pitchFamily="49" charset="-122"/>
                <a:cs typeface="Times New Roman" panose="02020603050405020304" charset="0"/>
              </a:rPr>
              <a:t>例1：从同一磁带上读取不相干的数据 —— 可能破坏独立性。</a:t>
            </a:r>
            <a:endParaRPr lang="zh-CN" altLang="en-US" sz="2200" b="0" dirty="0">
              <a:latin typeface="Times New Roman" panose="02020603050405020304" charset="0"/>
              <a:ea typeface="楷体" panose="02010609060101010101" pitchFamily="49" charset="-122"/>
              <a:cs typeface="Times New Roman" panose="02020603050405020304" charset="0"/>
            </a:endParaRPr>
          </a:p>
          <a:p>
            <a:pPr algn="just">
              <a:buFont typeface="Wingdings" panose="05000000000000000000" pitchFamily="2" charset="2"/>
              <a:buNone/>
            </a:pPr>
            <a:r>
              <a:rPr lang="zh-CN" altLang="en-US" sz="2200" b="0" dirty="0">
                <a:latin typeface="Times New Roman" panose="02020603050405020304" charset="0"/>
                <a:ea typeface="楷体" panose="02010609060101010101" pitchFamily="49" charset="-122"/>
                <a:cs typeface="Times New Roman" panose="02020603050405020304" charset="0"/>
              </a:rPr>
              <a:t>例2：</a:t>
            </a:r>
            <a:endParaRPr lang="zh-CN" altLang="en-US" sz="2200" b="0" dirty="0">
              <a:latin typeface="Times New Roman" panose="02020603050405020304" charset="0"/>
              <a:ea typeface="楷体" panose="02010609060101010101" pitchFamily="49" charset="-122"/>
              <a:cs typeface="Times New Roman" panose="02020603050405020304" charset="0"/>
            </a:endParaRPr>
          </a:p>
        </p:txBody>
      </p:sp>
      <p:graphicFrame>
        <p:nvGraphicFramePr>
          <p:cNvPr id="12290" name="Object 5"/>
          <p:cNvGraphicFramePr>
            <a:graphicFrameLocks noChangeAspect="1"/>
          </p:cNvGraphicFramePr>
          <p:nvPr/>
        </p:nvGraphicFramePr>
        <p:xfrm>
          <a:off x="2555776" y="3429000"/>
          <a:ext cx="4248472" cy="2857500"/>
        </p:xfrm>
        <a:graphic>
          <a:graphicData uri="http://schemas.openxmlformats.org/presentationml/2006/ole">
            <mc:AlternateContent xmlns:mc="http://schemas.openxmlformats.org/markup-compatibility/2006">
              <mc:Choice xmlns:v="urn:schemas-microsoft-com:vml" Requires="v">
                <p:oleObj spid="_x0000_s65599" name="文档" r:id="rId1" imgW="3230880" imgH="2203450" progId="Word.Document.8">
                  <p:embed/>
                </p:oleObj>
              </mc:Choice>
              <mc:Fallback>
                <p:oleObj name="文档" r:id="rId1" imgW="3230880" imgH="2203450" progId="Word.Document.8">
                  <p:embed/>
                  <p:pic>
                    <p:nvPicPr>
                      <p:cNvPr id="0" name="图片 655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429000"/>
                        <a:ext cx="4248472" cy="2857500"/>
                      </a:xfrm>
                      <a:prstGeom prst="rect">
                        <a:avLst/>
                      </a:prstGeom>
                      <a:noFill/>
                      <a:ln>
                        <a:noFill/>
                      </a:ln>
                      <a:effectLst/>
                    </p:spPr>
                  </p:pic>
                </p:oleObj>
              </mc:Fallback>
            </mc:AlternateContent>
          </a:graphicData>
        </a:graphic>
      </p:graphicFrame>
      <p:sp>
        <p:nvSpPr>
          <p:cNvPr id="5"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The Types of Cohesion </a:t>
            </a:r>
            <a:r>
              <a:rPr lang="en-US" altLang="zh-CN" dirty="0" smtClean="0">
                <a:solidFill>
                  <a:schemeClr val="tx1"/>
                </a:solidFill>
                <a:ea typeface="楷体_GB2312" pitchFamily="49" charset="-122"/>
              </a:rPr>
              <a:t>(4)</a:t>
            </a:r>
            <a:endParaRPr lang="en-US" altLang="ja-JP" dirty="0"/>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40323">
                                            <p:txEl>
                                              <p:pRg st="0" end="0"/>
                                            </p:txEl>
                                          </p:spTgt>
                                        </p:tgtEl>
                                        <p:attrNameLst>
                                          <p:attrName>style.visibility</p:attrName>
                                        </p:attrNameLst>
                                      </p:cBhvr>
                                      <p:to>
                                        <p:strVal val="visible"/>
                                      </p:to>
                                    </p:set>
                                    <p:animEffect transition="in" filter="checkerboard(across)">
                                      <p:cBhvr>
                                        <p:cTn id="7" dur="500"/>
                                        <p:tgtEl>
                                          <p:spTgt spid="4403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40323">
                                            <p:txEl>
                                              <p:pRg st="1" end="1"/>
                                            </p:txEl>
                                          </p:spTgt>
                                        </p:tgtEl>
                                        <p:attrNameLst>
                                          <p:attrName>style.visibility</p:attrName>
                                        </p:attrNameLst>
                                      </p:cBhvr>
                                      <p:to>
                                        <p:strVal val="visible"/>
                                      </p:to>
                                    </p:set>
                                    <p:animEffect transition="in" filter="checkerboard(across)">
                                      <p:cBhvr>
                                        <p:cTn id="11" dur="500"/>
                                        <p:tgtEl>
                                          <p:spTgt spid="440323">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440323">
                                            <p:txEl>
                                              <p:pRg st="3" end="3"/>
                                            </p:txEl>
                                          </p:spTgt>
                                        </p:tgtEl>
                                        <p:attrNameLst>
                                          <p:attrName>style.visibility</p:attrName>
                                        </p:attrNameLst>
                                      </p:cBhvr>
                                      <p:to>
                                        <p:strVal val="visible"/>
                                      </p:to>
                                    </p:set>
                                    <p:animEffect transition="in" filter="checkerboard(across)">
                                      <p:cBhvr>
                                        <p:cTn id="15" dur="500"/>
                                        <p:tgtEl>
                                          <p:spTgt spid="440323">
                                            <p:txEl>
                                              <p:pRg st="3" end="3"/>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4" name="PROJCTOR.WAV"/>
                                        </p:tgtEl>
                                      </p:cMediaNode>
                                    </p:audio>
                                  </p:sub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440323">
                                            <p:txEl>
                                              <p:pRg st="4" end="4"/>
                                            </p:txEl>
                                          </p:spTgt>
                                        </p:tgtEl>
                                        <p:attrNameLst>
                                          <p:attrName>style.visibility</p:attrName>
                                        </p:attrNameLst>
                                      </p:cBhvr>
                                      <p:to>
                                        <p:strVal val="visible"/>
                                      </p:to>
                                    </p:set>
                                    <p:animEffect transition="in" filter="checkerboard(across)">
                                      <p:cBhvr>
                                        <p:cTn id="19" dur="500"/>
                                        <p:tgtEl>
                                          <p:spTgt spid="440323">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advAuto="0" autoUpdateAnimBg="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Text Box 4"/>
          <p:cNvSpPr txBox="1">
            <a:spLocks noChangeArrowheads="1"/>
          </p:cNvSpPr>
          <p:nvPr/>
        </p:nvSpPr>
        <p:spPr bwMode="auto">
          <a:xfrm>
            <a:off x="1073522" y="1206500"/>
            <a:ext cx="7386910" cy="5509200"/>
          </a:xfrm>
          <a:prstGeom prst="rect">
            <a:avLst/>
          </a:prstGeom>
          <a:noFill/>
          <a:ln w="9525">
            <a:noFill/>
            <a:miter lim="800000"/>
          </a:ln>
          <a:effectLst/>
        </p:spPr>
        <p:txBody>
          <a:bodyPr wrap="square">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r>
              <a:rPr lang="zh-CN" altLang="en-US" sz="2200" b="0" dirty="0" smtClean="0">
                <a:solidFill>
                  <a:schemeClr val="tx1"/>
                </a:solidFill>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3</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 </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sym typeface="Webdings" panose="05030102010509060703" pitchFamily="18" charset="2"/>
              </a:rPr>
              <a:t>高内聚</a:t>
            </a:r>
            <a:r>
              <a:rPr lang="zh-CN" altLang="en-US" sz="2200" b="0" dirty="0" smtClean="0">
                <a:solidFill>
                  <a:schemeClr val="tx1"/>
                </a:solidFill>
                <a:latin typeface="Times New Roman" panose="02020603050405020304" charset="0"/>
                <a:ea typeface="楷体" panose="02010609060101010101" pitchFamily="49" charset="-122"/>
                <a:cs typeface="Times New Roman" panose="02020603050405020304" charset="0"/>
                <a:sym typeface="Webdings" panose="05030102010509060703" pitchFamily="18" charset="2"/>
              </a:rPr>
              <a:t>：</a:t>
            </a:r>
            <a:endPar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sym typeface="Webdings" panose="05030102010509060703" pitchFamily="18" charset="2"/>
            </a:endParaRPr>
          </a:p>
          <a:p>
            <a:pPr algn="just"/>
            <a:endPar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sym typeface="Webdings" panose="05030102010509060703" pitchFamily="18" charset="2"/>
            </a:endParaRPr>
          </a:p>
          <a:p>
            <a:pPr marL="342900" indent="-342900">
              <a:buClr>
                <a:srgbClr val="0070C0"/>
              </a:buClr>
              <a:buFont typeface="Wingdings" panose="05000000000000000000" pitchFamily="2" charset="2"/>
              <a:buChar char="n"/>
            </a:pPr>
            <a:r>
              <a:rPr lang="zh-CN" altLang="en-US" sz="2200" b="0" dirty="0" smtClean="0">
                <a:solidFill>
                  <a:schemeClr val="tx1"/>
                </a:solidFill>
                <a:latin typeface="Times New Roman" panose="02020603050405020304" charset="0"/>
                <a:ea typeface="楷体" panose="02010609060101010101" pitchFamily="49" charset="-122"/>
                <a:cs typeface="Times New Roman" panose="02020603050405020304" charset="0"/>
              </a:rPr>
              <a:t>顺序</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rPr>
              <a:t>内聚（</a:t>
            </a: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Sequential cohesion</a:t>
            </a:r>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rPr>
              <a:t>）：</a:t>
            </a:r>
            <a:endPar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rPr>
              <a:t>    The </a:t>
            </a: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output from one part of a module is the input to the next part. </a:t>
            </a:r>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pPr marL="342900" indent="-342900">
              <a:buClr>
                <a:srgbClr val="0070C0"/>
              </a:buClr>
              <a:buFont typeface="Wingdings" panose="05000000000000000000" pitchFamily="2" charset="2"/>
              <a:buChar char="n"/>
            </a:pPr>
            <a:r>
              <a:rPr lang="zh-CN" altLang="en-US" sz="2200" b="0" dirty="0" smtClean="0">
                <a:solidFill>
                  <a:schemeClr val="tx1"/>
                </a:solidFill>
                <a:latin typeface="Times New Roman" panose="02020603050405020304" charset="0"/>
                <a:ea typeface="楷体" panose="02010609060101010101" pitchFamily="49" charset="-122"/>
                <a:cs typeface="Times New Roman" panose="02020603050405020304" charset="0"/>
              </a:rPr>
              <a:t>功能</a:t>
            </a:r>
            <a:r>
              <a:rPr lang="zh-CN" altLang="en-US" sz="2200" b="0" dirty="0">
                <a:solidFill>
                  <a:schemeClr val="tx1"/>
                </a:solidFill>
                <a:latin typeface="Times New Roman" panose="02020603050405020304" charset="0"/>
                <a:ea typeface="楷体" panose="02010609060101010101" pitchFamily="49" charset="-122"/>
                <a:cs typeface="Times New Roman" panose="02020603050405020304" charset="0"/>
              </a:rPr>
              <a:t>内聚（</a:t>
            </a: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Functional </a:t>
            </a:r>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rPr>
              <a:t>cohesion）：</a:t>
            </a:r>
            <a:endPar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endParaRPr>
          </a:p>
          <a:p>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 </a:t>
            </a:r>
            <a:r>
              <a:rPr lang="en-US" altLang="zh-CN" sz="2200" b="0" dirty="0" smtClean="0">
                <a:solidFill>
                  <a:schemeClr val="tx1"/>
                </a:solidFill>
                <a:latin typeface="Times New Roman" panose="02020603050405020304" charset="0"/>
                <a:ea typeface="楷体" panose="02010609060101010101" pitchFamily="49" charset="-122"/>
                <a:cs typeface="Times New Roman" panose="02020603050405020304" charset="0"/>
              </a:rPr>
              <a:t>       Every </a:t>
            </a:r>
            <a:r>
              <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rPr>
              <a:t>processing element is essential to the performance of a single function.</a:t>
            </a:r>
            <a:endParaRPr lang="en-US"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a:p>
            <a:endParaRPr lang="zh-CN" altLang="zh-CN" sz="22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aphicFrame>
        <p:nvGraphicFramePr>
          <p:cNvPr id="13314" name="Object 6"/>
          <p:cNvGraphicFramePr>
            <a:graphicFrameLocks noChangeAspect="1"/>
          </p:cNvGraphicFramePr>
          <p:nvPr/>
        </p:nvGraphicFramePr>
        <p:xfrm>
          <a:off x="2411760" y="2636912"/>
          <a:ext cx="3641547" cy="2592288"/>
        </p:xfrm>
        <a:graphic>
          <a:graphicData uri="http://schemas.openxmlformats.org/presentationml/2006/ole">
            <mc:AlternateContent xmlns:mc="http://schemas.openxmlformats.org/markup-compatibility/2006">
              <mc:Choice xmlns:v="urn:schemas-microsoft-com:vml" Requires="v">
                <p:oleObj spid="_x0000_s66623" name="文档" r:id="rId1" imgW="2148840" imgH="1531620" progId="Word.Document.8">
                  <p:embed/>
                </p:oleObj>
              </mc:Choice>
              <mc:Fallback>
                <p:oleObj name="文档" r:id="rId1" imgW="2148840" imgH="1531620" progId="Word.Document.8">
                  <p:embed/>
                  <p:pic>
                    <p:nvPicPr>
                      <p:cNvPr id="0" name="图片 66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636912"/>
                        <a:ext cx="3641547" cy="2592288"/>
                      </a:xfrm>
                      <a:prstGeom prst="rect">
                        <a:avLst/>
                      </a:prstGeom>
                      <a:noFill/>
                      <a:ln>
                        <a:noFill/>
                      </a:ln>
                      <a:effectLst/>
                    </p:spPr>
                  </p:pic>
                </p:oleObj>
              </mc:Fallback>
            </mc:AlternateContent>
          </a:graphicData>
        </a:graphic>
      </p:graphicFrame>
      <p:sp>
        <p:nvSpPr>
          <p:cNvPr id="5"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solidFill>
                  <a:schemeClr val="tx1"/>
                </a:solidFill>
                <a:ea typeface="楷体_GB2312" pitchFamily="49" charset="-122"/>
              </a:rPr>
              <a:t>The Types of Cohesion </a:t>
            </a:r>
            <a:r>
              <a:rPr lang="en-US" altLang="zh-CN" dirty="0" smtClean="0">
                <a:solidFill>
                  <a:schemeClr val="tx1"/>
                </a:solidFill>
                <a:ea typeface="楷体_GB2312" pitchFamily="49" charset="-122"/>
              </a:rPr>
              <a:t>(5)</a:t>
            </a:r>
            <a:endParaRPr lang="en-US" altLang="ja-JP" dirty="0"/>
          </a:p>
        </p:txBody>
      </p:sp>
    </p:spTree>
  </p:cSld>
  <p:clrMapOvr>
    <a:masterClrMapping/>
  </p:clrMapOvr>
  <p:transition>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8996"/>
                                        </p:tgtEl>
                                        <p:attrNameLst>
                                          <p:attrName>style.visibility</p:attrName>
                                        </p:attrNameLst>
                                      </p:cBhvr>
                                      <p:to>
                                        <p:strVal val="visible"/>
                                      </p:to>
                                    </p:set>
                                    <p:animEffect transition="in" filter="checkerboard(across)">
                                      <p:cBhvr>
                                        <p:cTn id="7" dur="500"/>
                                        <p:tgtEl>
                                          <p:spTgt spid="468996"/>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type="body" idx="4294967295"/>
          </p:nvPr>
        </p:nvSpPr>
        <p:spPr>
          <a:xfrm>
            <a:off x="971600" y="1484784"/>
            <a:ext cx="8077200" cy="4316413"/>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sz="2000" b="0" dirty="0"/>
              <a:t>Evaluate the “first iteration” of the program structure to reduce coupling and improve cohesion.</a:t>
            </a:r>
            <a:endParaRPr lang="en-US" altLang="zh-CN" sz="2000" b="0" dirty="0"/>
          </a:p>
          <a:p>
            <a:pPr>
              <a:buClr>
                <a:srgbClr val="0070C0"/>
              </a:buClr>
              <a:buFont typeface="Wingdings" panose="05000000000000000000" pitchFamily="2" charset="2"/>
              <a:buChar char="n"/>
            </a:pPr>
            <a:r>
              <a:rPr lang="en-US" altLang="zh-CN" sz="2000" b="0" dirty="0"/>
              <a:t>Attempt to minimize structures with high </a:t>
            </a:r>
            <a:r>
              <a:rPr lang="en-US" altLang="zh-CN" sz="2000" b="0" dirty="0">
                <a:solidFill>
                  <a:srgbClr val="FF0000"/>
                </a:solidFill>
              </a:rPr>
              <a:t>fan-out</a:t>
            </a:r>
            <a:r>
              <a:rPr lang="en-US" altLang="zh-CN" sz="2000" b="0" dirty="0"/>
              <a:t>; strive for </a:t>
            </a:r>
            <a:r>
              <a:rPr lang="en-US" altLang="zh-CN" sz="2000" b="0" dirty="0">
                <a:solidFill>
                  <a:srgbClr val="FF0000"/>
                </a:solidFill>
              </a:rPr>
              <a:t>fan-in </a:t>
            </a:r>
            <a:r>
              <a:rPr lang="en-US" altLang="zh-CN" sz="2000" b="0" dirty="0"/>
              <a:t>as depth increases.</a:t>
            </a:r>
            <a:endParaRPr lang="en-US" altLang="zh-CN" sz="2000" b="0" dirty="0"/>
          </a:p>
          <a:p>
            <a:pPr>
              <a:buClr>
                <a:srgbClr val="0070C0"/>
              </a:buClr>
              <a:buFont typeface="Wingdings" panose="05000000000000000000" pitchFamily="2" charset="2"/>
              <a:buChar char="n"/>
            </a:pPr>
            <a:r>
              <a:rPr lang="en-US" altLang="zh-CN" sz="2000" b="0" dirty="0"/>
              <a:t>Keep scope of effect of a module within the scope of control of that module.</a:t>
            </a:r>
            <a:endParaRPr lang="en-US" altLang="zh-CN" sz="2000" b="0" dirty="0"/>
          </a:p>
          <a:p>
            <a:pPr>
              <a:buClr>
                <a:srgbClr val="0070C0"/>
              </a:buClr>
              <a:buFont typeface="Wingdings" panose="05000000000000000000" pitchFamily="2" charset="2"/>
              <a:buChar char="n"/>
            </a:pPr>
            <a:r>
              <a:rPr lang="en-US" altLang="zh-CN" sz="2000" b="0" dirty="0"/>
              <a:t>Evaluate module interfaces to reduce complexity is a prime cause of software errors.</a:t>
            </a:r>
            <a:endParaRPr lang="en-US" altLang="zh-CN" sz="2000" b="0" dirty="0"/>
          </a:p>
          <a:p>
            <a:pPr>
              <a:buClr>
                <a:srgbClr val="0070C0"/>
              </a:buClr>
              <a:buFont typeface="Wingdings" panose="05000000000000000000" pitchFamily="2" charset="2"/>
              <a:buChar char="n"/>
            </a:pPr>
            <a:r>
              <a:rPr lang="en-US" altLang="zh-CN" sz="2000" b="0" dirty="0"/>
              <a:t>Define modules whose function is predictable, but avoid modules that are overly restrictive</a:t>
            </a:r>
            <a:endParaRPr lang="en-US" altLang="zh-CN" sz="2000" b="0" dirty="0"/>
          </a:p>
          <a:p>
            <a:pPr>
              <a:buClr>
                <a:srgbClr val="0070C0"/>
              </a:buClr>
              <a:buFont typeface="Wingdings" panose="05000000000000000000" pitchFamily="2" charset="2"/>
              <a:buChar char="n"/>
            </a:pPr>
            <a:r>
              <a:rPr lang="en-US" altLang="zh-CN" sz="2000" b="0" dirty="0"/>
              <a:t>Strive for “controlled entry” modules, avoiding “pathological connections”.</a:t>
            </a:r>
            <a:endParaRPr lang="en-US" altLang="zh-CN" sz="2000" b="0" dirty="0"/>
          </a:p>
          <a:p>
            <a:pPr>
              <a:buClr>
                <a:srgbClr val="0070C0"/>
              </a:buClr>
              <a:buFont typeface="Wingdings" panose="05000000000000000000" pitchFamily="2" charset="2"/>
              <a:buChar char="n"/>
            </a:pPr>
            <a:endParaRPr lang="zh-CN" altLang="zh-CN" sz="2000" b="0" dirty="0"/>
          </a:p>
        </p:txBody>
      </p:sp>
      <p:sp>
        <p:nvSpPr>
          <p:cNvPr id="4"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ffectLst>
                  <a:outerShdw blurRad="38100" dist="38100" dir="2700000" algn="tl">
                    <a:srgbClr val="C0C0C0"/>
                  </a:outerShdw>
                </a:effectLst>
              </a:rPr>
              <a:t>Design Heuristics</a:t>
            </a:r>
            <a:endParaRPr lang="en-US" altLang="ja-JP" dirty="0"/>
          </a:p>
        </p:txBody>
      </p:sp>
    </p:spTree>
  </p:cSld>
  <p:clrMapOvr>
    <a:masterClrMapping/>
  </p:clrMapOvr>
  <p:transition>
    <p:random/>
    <p:sndAc>
      <p:stSnd>
        <p:snd r:embed="rId1" name="projctor.wav"/>
      </p:stSnd>
    </p:sndAc>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5139" name="Rectangle 3"/>
          <p:cNvSpPr>
            <a:spLocks noGrp="1" noChangeArrowheads="1"/>
          </p:cNvSpPr>
          <p:nvPr>
            <p:ph type="body" idx="4294967295"/>
          </p:nvPr>
        </p:nvSpPr>
        <p:spPr>
          <a:xfrm>
            <a:off x="1050230" y="1630852"/>
            <a:ext cx="7613650" cy="3454400"/>
          </a:xfrm>
        </p:spPr>
        <p:txBody>
          <a:bodyPr vert="horz" wrap="square" lIns="90487" tIns="44450" rIns="90487" bIns="44450" numCol="1" anchor="t" anchorCtr="0" compatLnSpc="1"/>
          <a:lstStyle/>
          <a:p>
            <a:pPr>
              <a:lnSpc>
                <a:spcPct val="120000"/>
              </a:lnSpc>
              <a:buClr>
                <a:srgbClr val="0070C0"/>
              </a:buClr>
              <a:buFont typeface="Wingdings" panose="05000000000000000000" pitchFamily="2" charset="2"/>
              <a:buChar char="n"/>
            </a:pPr>
            <a:r>
              <a:rPr lang="zh-CN" altLang="en-US" b="0" dirty="0" smtClean="0">
                <a:latin typeface="Times New Roman" panose="02020603050405020304" charset="0"/>
                <a:ea typeface="楷体" panose="02010609060101010101" pitchFamily="49" charset="-122"/>
                <a:cs typeface="Times New Roman" panose="02020603050405020304" charset="0"/>
              </a:rPr>
              <a:t>模块</a:t>
            </a:r>
            <a:r>
              <a:rPr lang="zh-CN" altLang="en-US" b="0" dirty="0">
                <a:latin typeface="Times New Roman" panose="02020603050405020304" charset="0"/>
                <a:ea typeface="楷体" panose="02010609060101010101" pitchFamily="49" charset="-122"/>
                <a:cs typeface="Times New Roman" panose="02020603050405020304" charset="0"/>
              </a:rPr>
              <a:t>规模适中： </a:t>
            </a:r>
            <a:endParaRPr lang="en-US" altLang="zh-CN" b="0" dirty="0" smtClean="0">
              <a:latin typeface="Times New Roman" panose="02020603050405020304" charset="0"/>
              <a:ea typeface="楷体" panose="02010609060101010101" pitchFamily="49" charset="-122"/>
              <a:cs typeface="Times New Roman" panose="02020603050405020304" charset="0"/>
            </a:endParaRPr>
          </a:p>
          <a:p>
            <a:pPr marL="0" indent="0">
              <a:lnSpc>
                <a:spcPct val="120000"/>
              </a:lnSpc>
              <a:buClr>
                <a:srgbClr val="0070C0"/>
              </a:buClr>
              <a:buNone/>
            </a:pPr>
            <a:r>
              <a:rPr lang="en-US" altLang="zh-CN" b="0" dirty="0">
                <a:latin typeface="Times New Roman" panose="02020603050405020304" charset="0"/>
                <a:ea typeface="楷体" panose="02010609060101010101" pitchFamily="49" charset="-122"/>
                <a:cs typeface="Times New Roman" panose="02020603050405020304" charset="0"/>
              </a:rPr>
              <a:t> </a:t>
            </a:r>
            <a:r>
              <a:rPr lang="en-US" altLang="zh-CN" b="0" dirty="0" smtClean="0">
                <a:latin typeface="Times New Roman" panose="02020603050405020304" charset="0"/>
                <a:ea typeface="楷体" panose="02010609060101010101" pitchFamily="49" charset="-122"/>
                <a:cs typeface="Times New Roman" panose="02020603050405020304" charset="0"/>
              </a:rPr>
              <a:t>       </a:t>
            </a:r>
            <a:r>
              <a:rPr lang="zh-CN" altLang="en-US" b="0" dirty="0" smtClean="0">
                <a:latin typeface="Times New Roman" panose="02020603050405020304" charset="0"/>
                <a:ea typeface="楷体" panose="02010609060101010101" pitchFamily="49" charset="-122"/>
                <a:cs typeface="Times New Roman" panose="02020603050405020304" charset="0"/>
              </a:rPr>
              <a:t>过</a:t>
            </a:r>
            <a:r>
              <a:rPr lang="zh-CN" altLang="en-US" b="0" dirty="0">
                <a:latin typeface="Times New Roman" panose="02020603050405020304" charset="0"/>
                <a:ea typeface="楷体" panose="02010609060101010101" pitchFamily="49" charset="-122"/>
                <a:cs typeface="Times New Roman" panose="02020603050405020304" charset="0"/>
              </a:rPr>
              <a:t>大不易理解；太小则接口开销过大。注意分解后不应降低模块的独立性</a:t>
            </a:r>
            <a:r>
              <a:rPr lang="zh-CN" altLang="en-US" b="0" dirty="0" smtClean="0">
                <a:latin typeface="Times New Roman" panose="02020603050405020304" charset="0"/>
                <a:ea typeface="楷体" panose="02010609060101010101" pitchFamily="49" charset="-122"/>
                <a:cs typeface="Times New Roman" panose="02020603050405020304" charset="0"/>
              </a:rPr>
              <a:t>。</a:t>
            </a:r>
            <a:endParaRPr lang="en-US" altLang="zh-CN" b="0" dirty="0" smtClean="0">
              <a:latin typeface="Times New Roman" panose="02020603050405020304" charset="0"/>
              <a:ea typeface="楷体" panose="02010609060101010101" pitchFamily="49" charset="-122"/>
              <a:cs typeface="Times New Roman" panose="02020603050405020304" charset="0"/>
            </a:endParaRPr>
          </a:p>
          <a:p>
            <a:pPr>
              <a:lnSpc>
                <a:spcPct val="120000"/>
              </a:lnSpc>
              <a:buClr>
                <a:srgbClr val="0070C0"/>
              </a:buClr>
              <a:buFont typeface="Wingdings" panose="05000000000000000000" pitchFamily="2" charset="2"/>
              <a:buChar char="n"/>
            </a:pPr>
            <a:endParaRPr lang="zh-CN" altLang="en-US" b="0" dirty="0">
              <a:latin typeface="Times New Roman" panose="02020603050405020304" charset="0"/>
              <a:ea typeface="楷体" panose="02010609060101010101" pitchFamily="49" charset="-122"/>
              <a:cs typeface="Times New Roman" panose="02020603050405020304" charset="0"/>
            </a:endParaRPr>
          </a:p>
          <a:p>
            <a:pPr>
              <a:lnSpc>
                <a:spcPct val="120000"/>
              </a:lnSpc>
              <a:buClr>
                <a:srgbClr val="0070C0"/>
              </a:buClr>
              <a:buFont typeface="Wingdings" panose="05000000000000000000" pitchFamily="2" charset="2"/>
              <a:buChar char="n"/>
            </a:pPr>
            <a:r>
              <a:rPr lang="zh-CN" altLang="en-US" b="0" dirty="0" smtClean="0">
                <a:latin typeface="Times New Roman" panose="02020603050405020304" charset="0"/>
                <a:ea typeface="楷体" panose="02010609060101010101" pitchFamily="49" charset="-122"/>
                <a:cs typeface="Times New Roman" panose="02020603050405020304" charset="0"/>
              </a:rPr>
              <a:t>适当</a:t>
            </a:r>
            <a:r>
              <a:rPr lang="zh-CN" altLang="en-US" b="0" dirty="0">
                <a:latin typeface="Times New Roman" panose="02020603050405020304" charset="0"/>
                <a:ea typeface="楷体" panose="02010609060101010101" pitchFamily="49" charset="-122"/>
                <a:cs typeface="Times New Roman" panose="02020603050405020304" charset="0"/>
              </a:rPr>
              <a:t>控制 —— </a:t>
            </a:r>
            <a:endParaRPr lang="zh-CN" altLang="en-US" b="0" dirty="0">
              <a:latin typeface="Times New Roman" panose="02020603050405020304" charset="0"/>
              <a:ea typeface="楷体" panose="02010609060101010101" pitchFamily="49" charset="-122"/>
              <a:cs typeface="Times New Roman" panose="02020603050405020304" charset="0"/>
            </a:endParaRPr>
          </a:p>
          <a:p>
            <a:pPr>
              <a:lnSpc>
                <a:spcPct val="120000"/>
              </a:lnSpc>
              <a:buFont typeface="Wingdings" panose="05000000000000000000" pitchFamily="2" charset="2"/>
              <a:buNone/>
            </a:pPr>
            <a:r>
              <a:rPr lang="zh-CN" altLang="en-US" b="0" dirty="0" smtClean="0">
                <a:latin typeface="Times New Roman" panose="02020603050405020304" charset="0"/>
                <a:ea typeface="楷体" panose="02010609060101010101" pitchFamily="49" charset="-122"/>
                <a:cs typeface="Times New Roman" panose="02020603050405020304" charset="0"/>
              </a:rPr>
              <a:t>        深度 </a:t>
            </a:r>
            <a:r>
              <a:rPr lang="zh-CN" altLang="en-US" b="0" dirty="0">
                <a:latin typeface="Times New Roman" panose="02020603050405020304" charset="0"/>
                <a:ea typeface="楷体" panose="02010609060101010101" pitchFamily="49" charset="-122"/>
                <a:cs typeface="Times New Roman" panose="02020603050405020304" charset="0"/>
              </a:rPr>
              <a:t>= 分层的层数。过大表示分工过细。</a:t>
            </a:r>
            <a:endParaRPr lang="zh-CN" altLang="en-US" b="0" dirty="0">
              <a:latin typeface="Times New Roman" panose="02020603050405020304" charset="0"/>
              <a:ea typeface="楷体" panose="02010609060101010101" pitchFamily="49" charset="-122"/>
              <a:cs typeface="Times New Roman" panose="02020603050405020304" charset="0"/>
            </a:endParaRPr>
          </a:p>
          <a:p>
            <a:pPr>
              <a:lnSpc>
                <a:spcPct val="120000"/>
              </a:lnSpc>
              <a:buFont typeface="Wingdings" panose="05000000000000000000" pitchFamily="2" charset="2"/>
              <a:buNone/>
            </a:pPr>
            <a:r>
              <a:rPr lang="zh-CN" altLang="en-US" b="0" dirty="0" smtClean="0">
                <a:latin typeface="Times New Roman" panose="02020603050405020304" charset="0"/>
                <a:ea typeface="楷体" panose="02010609060101010101" pitchFamily="49" charset="-122"/>
                <a:cs typeface="Times New Roman" panose="02020603050405020304" charset="0"/>
              </a:rPr>
              <a:t>        宽度 </a:t>
            </a:r>
            <a:r>
              <a:rPr lang="zh-CN" altLang="en-US" b="0" dirty="0">
                <a:latin typeface="Times New Roman" panose="02020603050405020304" charset="0"/>
                <a:ea typeface="楷体" panose="02010609060101010101" pitchFamily="49" charset="-122"/>
                <a:cs typeface="Times New Roman" panose="02020603050405020304" charset="0"/>
              </a:rPr>
              <a:t>= 同一层上模块数的最大值。过大表示系统复杂度大。</a:t>
            </a:r>
            <a:endParaRPr lang="zh-CN" altLang="en-US" b="0" dirty="0">
              <a:latin typeface="Times New Roman" panose="02020603050405020304" charset="0"/>
              <a:ea typeface="楷体" panose="02010609060101010101" pitchFamily="49" charset="-122"/>
              <a:cs typeface="Times New Roman" panose="02020603050405020304" charset="0"/>
            </a:endParaRPr>
          </a:p>
        </p:txBody>
      </p:sp>
      <p:sp>
        <p:nvSpPr>
          <p:cNvPr id="475140" name="Text Box 4"/>
          <p:cNvSpPr txBox="1">
            <a:spLocks noChangeArrowheads="1"/>
          </p:cNvSpPr>
          <p:nvPr/>
        </p:nvSpPr>
        <p:spPr bwMode="auto">
          <a:xfrm>
            <a:off x="533400" y="1397001"/>
            <a:ext cx="777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sz="2000" b="0" dirty="0">
                <a:solidFill>
                  <a:schemeClr val="bg1"/>
                </a:solidFill>
                <a:latin typeface="仿宋_GB2312" pitchFamily="49" charset="-122"/>
                <a:ea typeface="仿宋_GB2312" pitchFamily="49" charset="-122"/>
              </a:rPr>
              <a:t>1. 争取低耦合、高内聚（增加内聚 &gt; 减少耦合）</a:t>
            </a:r>
            <a:endParaRPr lang="zh-CN" altLang="en-US" sz="2000" b="0" dirty="0">
              <a:solidFill>
                <a:schemeClr val="bg1"/>
              </a:solidFill>
              <a:latin typeface="仿宋_GB2312" pitchFamily="49" charset="-122"/>
              <a:ea typeface="仿宋_GB2312" pitchFamily="49" charset="-122"/>
            </a:endParaRPr>
          </a:p>
        </p:txBody>
      </p:sp>
      <p:sp>
        <p:nvSpPr>
          <p:cNvPr id="5"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Notes (1)</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5140"/>
                                        </p:tgtEl>
                                        <p:attrNameLst>
                                          <p:attrName>style.visibility</p:attrName>
                                        </p:attrNameLst>
                                      </p:cBhvr>
                                      <p:to>
                                        <p:strVal val="visible"/>
                                      </p:to>
                                    </p:set>
                                    <p:animEffect transition="in" filter="checkerboard(across)">
                                      <p:cBhvr>
                                        <p:cTn id="7" dur="500"/>
                                        <p:tgtEl>
                                          <p:spTgt spid="475140"/>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5139">
                                            <p:txEl>
                                              <p:pRg st="0" end="0"/>
                                            </p:txEl>
                                          </p:spTgt>
                                        </p:tgtEl>
                                        <p:attrNameLst>
                                          <p:attrName>style.visibility</p:attrName>
                                        </p:attrNameLst>
                                      </p:cBhvr>
                                      <p:to>
                                        <p:strVal val="visible"/>
                                      </p:to>
                                    </p:set>
                                    <p:animEffect transition="in" filter="checkerboard(across)">
                                      <p:cBhvr>
                                        <p:cTn id="12" dur="500"/>
                                        <p:tgtEl>
                                          <p:spTgt spid="47513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5139">
                                            <p:txEl>
                                              <p:pRg st="1" end="1"/>
                                            </p:txEl>
                                          </p:spTgt>
                                        </p:tgtEl>
                                        <p:attrNameLst>
                                          <p:attrName>style.visibility</p:attrName>
                                        </p:attrNameLst>
                                      </p:cBhvr>
                                      <p:to>
                                        <p:strVal val="visible"/>
                                      </p:to>
                                    </p:set>
                                    <p:animEffect transition="in" filter="checkerboard(across)">
                                      <p:cBhvr>
                                        <p:cTn id="17" dur="500"/>
                                        <p:tgtEl>
                                          <p:spTgt spid="475139">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75139">
                                            <p:txEl>
                                              <p:pRg st="3" end="3"/>
                                            </p:txEl>
                                          </p:spTgt>
                                        </p:tgtEl>
                                        <p:attrNameLst>
                                          <p:attrName>style.visibility</p:attrName>
                                        </p:attrNameLst>
                                      </p:cBhvr>
                                      <p:to>
                                        <p:strVal val="visible"/>
                                      </p:to>
                                    </p:set>
                                    <p:animEffect transition="in" filter="checkerboard(across)">
                                      <p:cBhvr>
                                        <p:cTn id="22" dur="500"/>
                                        <p:tgtEl>
                                          <p:spTgt spid="4751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75139">
                                            <p:txEl>
                                              <p:pRg st="4" end="4"/>
                                            </p:txEl>
                                          </p:spTgt>
                                        </p:tgtEl>
                                        <p:attrNameLst>
                                          <p:attrName>style.visibility</p:attrName>
                                        </p:attrNameLst>
                                      </p:cBhvr>
                                      <p:to>
                                        <p:strVal val="visible"/>
                                      </p:to>
                                    </p:set>
                                    <p:animEffect transition="in" filter="checkerboard(across)">
                                      <p:cBhvr>
                                        <p:cTn id="27" dur="500"/>
                                        <p:tgtEl>
                                          <p:spTgt spid="4751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75139">
                                            <p:txEl>
                                              <p:pRg st="5" end="5"/>
                                            </p:txEl>
                                          </p:spTgt>
                                        </p:tgtEl>
                                        <p:attrNameLst>
                                          <p:attrName>style.visibility</p:attrName>
                                        </p:attrNameLst>
                                      </p:cBhvr>
                                      <p:to>
                                        <p:strVal val="visible"/>
                                      </p:to>
                                    </p:set>
                                    <p:animEffect transition="in" filter="checkerboard(across)">
                                      <p:cBhvr>
                                        <p:cTn id="32" dur="500"/>
                                        <p:tgtEl>
                                          <p:spTgt spid="4751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autoUpdateAnimBg="0" build="p"/>
      <p:bldP spid="47514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7187" name="Rectangle 3"/>
          <p:cNvSpPr>
            <a:spLocks noGrp="1" noChangeArrowheads="1"/>
          </p:cNvSpPr>
          <p:nvPr>
            <p:ph type="body" idx="4294967295"/>
          </p:nvPr>
        </p:nvSpPr>
        <p:spPr>
          <a:xfrm>
            <a:off x="1006599" y="1869940"/>
            <a:ext cx="4114800" cy="1150937"/>
          </a:xfrm>
        </p:spPr>
        <p:txBody>
          <a:bodyPr vert="horz" wrap="square" lIns="90487" tIns="44450" rIns="90487" bIns="44450" numCol="1" anchor="t" anchorCtr="0" compatLnSpc="1"/>
          <a:lstStyle/>
          <a:p>
            <a:pPr>
              <a:buFont typeface="Wingdings" panose="05000000000000000000" pitchFamily="2" charset="2"/>
              <a:buNone/>
            </a:pPr>
            <a:r>
              <a:rPr lang="zh-CN" altLang="en-US" sz="2200" b="0" dirty="0" smtClean="0">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 </a:t>
            </a:r>
            <a:r>
              <a:rPr lang="zh-CN" altLang="en-US" sz="2200" b="0" dirty="0">
                <a:latin typeface="Times New Roman" panose="02020603050405020304" charset="0"/>
                <a:ea typeface="楷体" panose="02010609060101010101" pitchFamily="49" charset="-122"/>
                <a:cs typeface="Times New Roman" panose="02020603050405020304" charset="0"/>
              </a:rPr>
              <a:t>扇出 = 一个模块直接调用\控制的模块数。   </a:t>
            </a:r>
            <a:r>
              <a:rPr lang="zh-CN" altLang="en-US" sz="2200" b="0" dirty="0" smtClean="0">
                <a:latin typeface="Times New Roman" panose="02020603050405020304" charset="0"/>
                <a:ea typeface="楷体" panose="02010609060101010101" pitchFamily="49" charset="-122"/>
                <a:cs typeface="Times New Roman" panose="02020603050405020304" charset="0"/>
              </a:rPr>
              <a:t>3 </a:t>
            </a:r>
            <a:r>
              <a:rPr lang="zh-CN" altLang="en-US" sz="2200" b="0" dirty="0">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 </a:t>
            </a:r>
            <a:r>
              <a:rPr lang="en-US" altLang="zh-CN" sz="2200" b="0" dirty="0">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fan-out  9</a:t>
            </a:r>
            <a:endParaRPr lang="en-US" altLang="zh-CN" sz="2200" b="0" dirty="0">
              <a:latin typeface="Times New Roman" panose="02020603050405020304" charset="0"/>
              <a:ea typeface="楷体" panose="02010609060101010101" pitchFamily="49" charset="-122"/>
              <a:cs typeface="Times New Roman" panose="02020603050405020304" charset="0"/>
              <a:sym typeface="Symbol" panose="05050102010706020507" pitchFamily="18" charset="2"/>
            </a:endParaRPr>
          </a:p>
        </p:txBody>
      </p:sp>
      <p:grpSp>
        <p:nvGrpSpPr>
          <p:cNvPr id="2" name="Group 4"/>
          <p:cNvGrpSpPr/>
          <p:nvPr/>
        </p:nvGrpSpPr>
        <p:grpSpPr bwMode="auto">
          <a:xfrm>
            <a:off x="5026917" y="1593726"/>
            <a:ext cx="3865563" cy="1619250"/>
            <a:chOff x="3759" y="3942"/>
            <a:chExt cx="3045" cy="1435"/>
          </a:xfrm>
        </p:grpSpPr>
        <p:grpSp>
          <p:nvGrpSpPr>
            <p:cNvPr id="62480" name="Group 5"/>
            <p:cNvGrpSpPr/>
            <p:nvPr/>
          </p:nvGrpSpPr>
          <p:grpSpPr bwMode="auto">
            <a:xfrm>
              <a:off x="4082" y="3942"/>
              <a:ext cx="1361" cy="1105"/>
              <a:chOff x="4082" y="3942"/>
              <a:chExt cx="1361" cy="1105"/>
            </a:xfrm>
          </p:grpSpPr>
          <p:sp>
            <p:nvSpPr>
              <p:cNvPr id="62483" name="Text Box 6"/>
              <p:cNvSpPr txBox="1">
                <a:spLocks noChangeArrowheads="1"/>
              </p:cNvSpPr>
              <p:nvPr/>
            </p:nvSpPr>
            <p:spPr bwMode="auto">
              <a:xfrm>
                <a:off x="4536" y="3942"/>
                <a:ext cx="454" cy="397"/>
              </a:xfrm>
              <a:prstGeom prst="rect">
                <a:avLst/>
              </a:prstGeom>
              <a:solidFill>
                <a:srgbClr val="FFFFFF"/>
              </a:solidFill>
              <a:ln w="15875">
                <a:solidFill>
                  <a:srgbClr val="000000"/>
                </a:solidFill>
                <a:miter lim="800000"/>
              </a:ln>
            </p:spPr>
            <p:txBody>
              <a:bodyPr lIns="18000" tIns="36000" rIns="18000" bIns="36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A</a:t>
                </a:r>
                <a:endParaRPr lang="en-US" altLang="zh-CN" sz="2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77191" name="Rectangle 7"/>
              <p:cNvSpPr>
                <a:spLocks noChangeArrowheads="1"/>
              </p:cNvSpPr>
              <p:nvPr/>
            </p:nvSpPr>
            <p:spPr bwMode="auto">
              <a:xfrm>
                <a:off x="4593" y="4764"/>
                <a:ext cx="340" cy="283"/>
              </a:xfrm>
              <a:prstGeom prst="rect">
                <a:avLst/>
              </a:prstGeom>
              <a:solidFill>
                <a:srgbClr val="FFFFFF"/>
              </a:solidFill>
              <a:ln w="952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77192" name="Line 8"/>
              <p:cNvSpPr>
                <a:spLocks noChangeShapeType="1"/>
              </p:cNvSpPr>
              <p:nvPr/>
            </p:nvSpPr>
            <p:spPr bwMode="auto">
              <a:xfrm>
                <a:off x="4763" y="4339"/>
                <a:ext cx="0" cy="425"/>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77193" name="Rectangle 9"/>
              <p:cNvSpPr>
                <a:spLocks noChangeArrowheads="1"/>
              </p:cNvSpPr>
              <p:nvPr/>
            </p:nvSpPr>
            <p:spPr bwMode="auto">
              <a:xfrm>
                <a:off x="4082" y="4764"/>
                <a:ext cx="340" cy="283"/>
              </a:xfrm>
              <a:prstGeom prst="rect">
                <a:avLst/>
              </a:prstGeom>
              <a:solidFill>
                <a:srgbClr val="FFFFFF"/>
              </a:solidFill>
              <a:ln w="952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77194" name="Rectangle 10"/>
              <p:cNvSpPr>
                <a:spLocks noChangeArrowheads="1"/>
              </p:cNvSpPr>
              <p:nvPr/>
            </p:nvSpPr>
            <p:spPr bwMode="auto">
              <a:xfrm>
                <a:off x="5103" y="4764"/>
                <a:ext cx="340" cy="283"/>
              </a:xfrm>
              <a:prstGeom prst="rect">
                <a:avLst/>
              </a:prstGeom>
              <a:solidFill>
                <a:srgbClr val="FFFFFF"/>
              </a:solidFill>
              <a:ln w="952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77195" name="Line 11"/>
              <p:cNvSpPr>
                <a:spLocks noChangeShapeType="1"/>
              </p:cNvSpPr>
              <p:nvPr/>
            </p:nvSpPr>
            <p:spPr bwMode="auto">
              <a:xfrm flipH="1">
                <a:off x="4253" y="4339"/>
                <a:ext cx="425" cy="425"/>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77196" name="Line 12"/>
              <p:cNvSpPr>
                <a:spLocks noChangeShapeType="1"/>
              </p:cNvSpPr>
              <p:nvPr/>
            </p:nvSpPr>
            <p:spPr bwMode="auto">
              <a:xfrm>
                <a:off x="4848" y="4339"/>
                <a:ext cx="425" cy="425"/>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grpSp>
        <p:sp>
          <p:nvSpPr>
            <p:cNvPr id="477197" name="Oval 13"/>
            <p:cNvSpPr>
              <a:spLocks noChangeArrowheads="1"/>
            </p:cNvSpPr>
            <p:nvPr/>
          </p:nvSpPr>
          <p:spPr bwMode="auto">
            <a:xfrm>
              <a:off x="3759" y="4413"/>
              <a:ext cx="1995" cy="964"/>
            </a:xfrm>
            <a:prstGeom prst="ellipse">
              <a:avLst/>
            </a:prstGeom>
            <a:noFill/>
            <a:ln w="9525">
              <a:solidFill>
                <a:srgbClr val="000000"/>
              </a:solidFill>
              <a:prstDash val="sysDot"/>
              <a:round/>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62482" name="Text Box 14"/>
            <p:cNvSpPr txBox="1">
              <a:spLocks noChangeArrowheads="1"/>
            </p:cNvSpPr>
            <p:nvPr/>
          </p:nvSpPr>
          <p:spPr bwMode="auto">
            <a:xfrm>
              <a:off x="5754" y="4410"/>
              <a:ext cx="10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20000"/>
                </a:lnSpc>
              </a:pP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A</a:t>
              </a: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rPr>
                <a:t>的扇出</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grpSp>
        <p:nvGrpSpPr>
          <p:cNvPr id="4" name="Group 15"/>
          <p:cNvGrpSpPr/>
          <p:nvPr/>
        </p:nvGrpSpPr>
        <p:grpSpPr bwMode="auto">
          <a:xfrm>
            <a:off x="1280236" y="3970338"/>
            <a:ext cx="3203575" cy="1503362"/>
            <a:chOff x="5859" y="4410"/>
            <a:chExt cx="2520" cy="1333"/>
          </a:xfrm>
        </p:grpSpPr>
        <p:sp>
          <p:nvSpPr>
            <p:cNvPr id="62471" name="Text Box 16"/>
            <p:cNvSpPr txBox="1">
              <a:spLocks noChangeArrowheads="1"/>
            </p:cNvSpPr>
            <p:nvPr/>
          </p:nvSpPr>
          <p:spPr bwMode="auto">
            <a:xfrm>
              <a:off x="6628" y="5346"/>
              <a:ext cx="454" cy="397"/>
            </a:xfrm>
            <a:prstGeom prst="rect">
              <a:avLst/>
            </a:prstGeom>
            <a:solidFill>
              <a:srgbClr val="FFFFFF"/>
            </a:solidFill>
            <a:ln w="15875">
              <a:solidFill>
                <a:srgbClr val="000000"/>
              </a:solidFill>
              <a:miter lim="800000"/>
            </a:ln>
          </p:spPr>
          <p:txBody>
            <a:bodyPr lIns="18000" tIns="36000" rIns="18000" bIns="360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5000"/>
                </a:lnSpc>
              </a:pPr>
              <a:r>
                <a:rPr lang="en-US" altLang="zh-CN" sz="2000">
                  <a:solidFill>
                    <a:schemeClr val="tx1"/>
                  </a:solidFill>
                  <a:latin typeface="Times New Roman" panose="02020603050405020304" charset="0"/>
                  <a:ea typeface="楷体" panose="02010609060101010101" pitchFamily="49" charset="-122"/>
                  <a:cs typeface="Times New Roman" panose="02020603050405020304" charset="0"/>
                </a:rPr>
                <a:t>A</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77201" name="Rectangle 17"/>
            <p:cNvSpPr>
              <a:spLocks noChangeArrowheads="1"/>
            </p:cNvSpPr>
            <p:nvPr/>
          </p:nvSpPr>
          <p:spPr bwMode="auto">
            <a:xfrm>
              <a:off x="6684" y="4639"/>
              <a:ext cx="341" cy="283"/>
            </a:xfrm>
            <a:prstGeom prst="rect">
              <a:avLst/>
            </a:prstGeom>
            <a:solidFill>
              <a:srgbClr val="FFFFFF"/>
            </a:solidFill>
            <a:ln w="952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77202" name="Line 18"/>
            <p:cNvSpPr>
              <a:spLocks noChangeShapeType="1"/>
            </p:cNvSpPr>
            <p:nvPr/>
          </p:nvSpPr>
          <p:spPr bwMode="auto">
            <a:xfrm>
              <a:off x="6856" y="4922"/>
              <a:ext cx="0" cy="425"/>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77203" name="Rectangle 19"/>
            <p:cNvSpPr>
              <a:spLocks noChangeArrowheads="1"/>
            </p:cNvSpPr>
            <p:nvPr/>
          </p:nvSpPr>
          <p:spPr bwMode="auto">
            <a:xfrm>
              <a:off x="6174" y="4639"/>
              <a:ext cx="341" cy="283"/>
            </a:xfrm>
            <a:prstGeom prst="rect">
              <a:avLst/>
            </a:prstGeom>
            <a:solidFill>
              <a:srgbClr val="FFFFFF"/>
            </a:solidFill>
            <a:ln w="952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77204" name="Rectangle 20"/>
            <p:cNvSpPr>
              <a:spLocks noChangeArrowheads="1"/>
            </p:cNvSpPr>
            <p:nvPr/>
          </p:nvSpPr>
          <p:spPr bwMode="auto">
            <a:xfrm>
              <a:off x="7195" y="4639"/>
              <a:ext cx="340" cy="283"/>
            </a:xfrm>
            <a:prstGeom prst="rect">
              <a:avLst/>
            </a:prstGeom>
            <a:solidFill>
              <a:srgbClr val="FFFFFF"/>
            </a:solidFill>
            <a:ln w="9525">
              <a:solidFill>
                <a:srgbClr val="000000"/>
              </a:solidFill>
              <a:miter lim="800000"/>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477205" name="Line 21"/>
            <p:cNvSpPr>
              <a:spLocks noChangeShapeType="1"/>
            </p:cNvSpPr>
            <p:nvPr/>
          </p:nvSpPr>
          <p:spPr bwMode="auto">
            <a:xfrm>
              <a:off x="6345" y="4922"/>
              <a:ext cx="426" cy="425"/>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77206" name="Line 22"/>
            <p:cNvSpPr>
              <a:spLocks noChangeShapeType="1"/>
            </p:cNvSpPr>
            <p:nvPr/>
          </p:nvSpPr>
          <p:spPr bwMode="auto">
            <a:xfrm flipH="1">
              <a:off x="6940" y="4922"/>
              <a:ext cx="425" cy="425"/>
            </a:xfrm>
            <a:prstGeom prst="line">
              <a:avLst/>
            </a:prstGeom>
            <a:noFill/>
            <a:ln w="15875">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77207" name="Oval 23"/>
            <p:cNvSpPr>
              <a:spLocks noChangeArrowheads="1"/>
            </p:cNvSpPr>
            <p:nvPr/>
          </p:nvSpPr>
          <p:spPr bwMode="auto">
            <a:xfrm>
              <a:off x="5859" y="4410"/>
              <a:ext cx="1984" cy="778"/>
            </a:xfrm>
            <a:prstGeom prst="ellipse">
              <a:avLst/>
            </a:prstGeom>
            <a:noFill/>
            <a:ln w="9525">
              <a:solidFill>
                <a:srgbClr val="000000"/>
              </a:solidFill>
              <a:prstDash val="sysDot"/>
              <a:round/>
            </a:ln>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endParaRPr lang="zh-CN" altLang="en-US">
                <a:solidFill>
                  <a:schemeClr val="tx1"/>
                </a:solidFill>
                <a:effectLst>
                  <a:outerShdw blurRad="38100" dist="38100" dir="2700000" algn="tl">
                    <a:srgbClr val="C0C0C0"/>
                  </a:outerShdw>
                </a:effectLst>
                <a:latin typeface="Times New Roman" panose="02020603050405020304" charset="0"/>
                <a:ea typeface="楷体" panose="02010609060101010101" pitchFamily="49" charset="-122"/>
                <a:cs typeface="Times New Roman" panose="02020603050405020304" charset="0"/>
              </a:endParaRPr>
            </a:p>
          </p:txBody>
        </p:sp>
        <p:sp>
          <p:nvSpPr>
            <p:cNvPr id="62479" name="Text Box 24"/>
            <p:cNvSpPr txBox="1">
              <a:spLocks noChangeArrowheads="1"/>
            </p:cNvSpPr>
            <p:nvPr/>
          </p:nvSpPr>
          <p:spPr bwMode="auto">
            <a:xfrm>
              <a:off x="7434" y="5034"/>
              <a:ext cx="94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25000"/>
                </a:lnSpc>
              </a:pP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A</a:t>
              </a:r>
              <a:r>
                <a:rPr lang="zh-CN" altLang="en-US" b="0" dirty="0">
                  <a:solidFill>
                    <a:schemeClr val="tx1"/>
                  </a:solidFill>
                  <a:latin typeface="Times New Roman" panose="02020603050405020304" charset="0"/>
                  <a:ea typeface="楷体" panose="02010609060101010101" pitchFamily="49" charset="-122"/>
                  <a:cs typeface="Times New Roman" panose="02020603050405020304" charset="0"/>
                </a:rPr>
                <a:t>的扇入</a:t>
              </a:r>
              <a:endParaRPr lang="zh-CN" altLang="en-US" sz="1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sp>
        <p:nvSpPr>
          <p:cNvPr id="477209" name="Text Box 25"/>
          <p:cNvSpPr txBox="1">
            <a:spLocks noChangeArrowheads="1"/>
          </p:cNvSpPr>
          <p:nvPr/>
        </p:nvSpPr>
        <p:spPr bwMode="auto">
          <a:xfrm>
            <a:off x="4862264" y="4207993"/>
            <a:ext cx="3886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扇入 = 直接调用该模块的模块数</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a:p>
            <a:pPr>
              <a:lnSpc>
                <a:spcPct val="100000"/>
              </a:lnSpc>
              <a:spcBef>
                <a:spcPct val="50000"/>
              </a:spcBef>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在不破坏独立性的前提下，</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fan-in </a:t>
            </a: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大的比较好。</a:t>
            </a:r>
            <a:endParaRPr lang="zh-CN" altLang="en-US" sz="280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2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Notes </a:t>
            </a:r>
            <a:r>
              <a:rPr lang="en-US" altLang="zh-CN" dirty="0" smtClean="0">
                <a:ea typeface="楷体_GB2312" pitchFamily="49" charset="-122"/>
              </a:rPr>
              <a:t>(2)</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7187">
                                            <p:txEl>
                                              <p:pRg st="0" end="0"/>
                                            </p:txEl>
                                          </p:spTgt>
                                        </p:tgtEl>
                                        <p:attrNameLst>
                                          <p:attrName>style.visibility</p:attrName>
                                        </p:attrNameLst>
                                      </p:cBhvr>
                                      <p:to>
                                        <p:strVal val="visible"/>
                                      </p:to>
                                    </p:set>
                                    <p:animEffect transition="in" filter="checkerboard(across)">
                                      <p:cBhvr>
                                        <p:cTn id="7" dur="500"/>
                                        <p:tgtEl>
                                          <p:spTgt spid="4771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77209"/>
                                        </p:tgtEl>
                                        <p:attrNameLst>
                                          <p:attrName>style.visibility</p:attrName>
                                        </p:attrNameLst>
                                      </p:cBhvr>
                                      <p:to>
                                        <p:strVal val="visible"/>
                                      </p:to>
                                    </p:set>
                                    <p:animEffect transition="in" filter="checkerboard(across)">
                                      <p:cBhvr>
                                        <p:cTn id="16" dur="500"/>
                                        <p:tgtEl>
                                          <p:spTgt spid="477209"/>
                                        </p:tgtEl>
                                      </p:cBhvr>
                                    </p:animEffect>
                                  </p:childTnLst>
                                  <p:subTnLst>
                                    <p:audio>
                                      <p:cMediaNode>
                                        <p:cTn display="0" masterRel="sameClick">
                                          <p:stCondLst>
                                            <p:cond evt="begin" delay="0">
                                              <p:tn val="14"/>
                                            </p:cond>
                                          </p:stCondLst>
                                          <p:endCondLst>
                                            <p:cond evt="onStopAudio" delay="0">
                                              <p:tgtEl>
                                                <p:sldTgt/>
                                              </p:tgtEl>
                                            </p:cond>
                                          </p:endCondLst>
                                        </p:cTn>
                                        <p:tgtEl>
                                          <p:sndTgt r:embed="rId2" name="PROJCTOR.WAV"/>
                                        </p:tgtEl>
                                      </p:cMediaNode>
                                    </p:audio>
                                  </p:sub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ox(out)">
                                      <p:cBhvr>
                                        <p:cTn id="20" dur="500"/>
                                        <p:tgtEl>
                                          <p:spTgt spid="4"/>
                                        </p:tgtEl>
                                      </p:cBhvr>
                                    </p:animEffect>
                                  </p:childTnLst>
                                  <p:subTnLst>
                                    <p:audio>
                                      <p:cMediaNode>
                                        <p:cTn display="0" masterRel="sameClick">
                                          <p:stCondLst>
                                            <p:cond evt="begin" delay="0">
                                              <p:tn val="18"/>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advAuto="0" autoUpdateAnimBg="0" build="p"/>
      <p:bldP spid="47720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5" name="Rectangle 3"/>
          <p:cNvSpPr>
            <a:spLocks noGrp="1" noChangeArrowheads="1"/>
          </p:cNvSpPr>
          <p:nvPr>
            <p:ph type="body" idx="4294967295"/>
          </p:nvPr>
        </p:nvSpPr>
        <p:spPr>
          <a:xfrm>
            <a:off x="1043608" y="1262557"/>
            <a:ext cx="4468986" cy="1285875"/>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zh-CN" altLang="en-US" b="0" dirty="0" smtClean="0">
                <a:latin typeface="Times New Roman" panose="02020603050405020304" charset="0"/>
                <a:ea typeface="楷体" panose="02010609060101010101" pitchFamily="49" charset="-122"/>
                <a:cs typeface="Times New Roman" panose="02020603050405020304" charset="0"/>
              </a:rPr>
              <a:t>作用域</a:t>
            </a:r>
            <a:r>
              <a:rPr lang="zh-CN" altLang="en-US" b="0" dirty="0">
                <a:latin typeface="Times New Roman" panose="02020603050405020304" charset="0"/>
                <a:ea typeface="楷体" panose="02010609060101010101" pitchFamily="49" charset="-122"/>
                <a:cs typeface="Times New Roman" panose="02020603050405020304" charset="0"/>
              </a:rPr>
              <a:t>在控制域内</a:t>
            </a:r>
            <a:endParaRPr lang="zh-CN" altLang="en-US" b="0" dirty="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endParaRPr lang="en-US" altLang="zh-CN" b="0" dirty="0" smtClean="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r>
              <a:rPr lang="zh-CN" altLang="en-US" b="0" dirty="0" smtClean="0">
                <a:latin typeface="Times New Roman" panose="02020603050405020304" charset="0"/>
                <a:ea typeface="楷体" panose="02010609060101010101" pitchFamily="49" charset="-122"/>
                <a:cs typeface="Times New Roman" panose="02020603050405020304" charset="0"/>
              </a:rPr>
              <a:t>控制</a:t>
            </a:r>
            <a:r>
              <a:rPr lang="zh-CN" altLang="en-US" b="0" dirty="0">
                <a:latin typeface="Times New Roman" panose="02020603050405020304" charset="0"/>
                <a:ea typeface="楷体" panose="02010609060101010101" pitchFamily="49" charset="-122"/>
                <a:cs typeface="Times New Roman" panose="02020603050405020304" charset="0"/>
              </a:rPr>
              <a:t>域:</a:t>
            </a:r>
            <a:endParaRPr lang="zh-CN" altLang="en-US" b="0" dirty="0">
              <a:latin typeface="Times New Roman" panose="02020603050405020304" charset="0"/>
              <a:ea typeface="楷体" panose="02010609060101010101" pitchFamily="49" charset="-122"/>
              <a:cs typeface="Times New Roman" panose="02020603050405020304" charset="0"/>
            </a:endParaRPr>
          </a:p>
        </p:txBody>
      </p:sp>
      <p:grpSp>
        <p:nvGrpSpPr>
          <p:cNvPr id="2" name="Group 4"/>
          <p:cNvGrpSpPr/>
          <p:nvPr/>
        </p:nvGrpSpPr>
        <p:grpSpPr bwMode="auto">
          <a:xfrm>
            <a:off x="5994970" y="1352449"/>
            <a:ext cx="1150938" cy="1085850"/>
            <a:chOff x="1644" y="5786"/>
            <a:chExt cx="1418" cy="1502"/>
          </a:xfrm>
        </p:grpSpPr>
        <p:sp>
          <p:nvSpPr>
            <p:cNvPr id="63504" name="Text Box 5"/>
            <p:cNvSpPr txBox="1">
              <a:spLocks noChangeArrowheads="1"/>
            </p:cNvSpPr>
            <p:nvPr/>
          </p:nvSpPr>
          <p:spPr bwMode="auto">
            <a:xfrm>
              <a:off x="2268" y="5786"/>
              <a:ext cx="454" cy="340"/>
            </a:xfrm>
            <a:prstGeom prst="rect">
              <a:avLst/>
            </a:prstGeom>
            <a:solidFill>
              <a:srgbClr val="FFFFFF"/>
            </a:solidFill>
            <a:ln w="15875">
              <a:solidFill>
                <a:srgbClr val="000000"/>
              </a:solidFill>
              <a:miter lim="800000"/>
            </a:ln>
          </p:spPr>
          <p:txBody>
            <a:bodyPr lIns="18000" tIns="7200" rIns="18000" bIns="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1400">
                  <a:solidFill>
                    <a:schemeClr val="tx1"/>
                  </a:solidFill>
                  <a:latin typeface="Times New Roman" panose="02020603050405020304" charset="0"/>
                  <a:ea typeface="楷体" panose="02010609060101010101" pitchFamily="49" charset="-122"/>
                  <a:cs typeface="Times New Roman" panose="02020603050405020304" charset="0"/>
                </a:rPr>
                <a:t>M</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63505" name="Text Box 6"/>
            <p:cNvSpPr txBox="1">
              <a:spLocks noChangeArrowheads="1"/>
            </p:cNvSpPr>
            <p:nvPr/>
          </p:nvSpPr>
          <p:spPr bwMode="auto">
            <a:xfrm>
              <a:off x="1928" y="6381"/>
              <a:ext cx="454" cy="340"/>
            </a:xfrm>
            <a:prstGeom prst="rect">
              <a:avLst/>
            </a:prstGeom>
            <a:solidFill>
              <a:srgbClr val="FFFFFF"/>
            </a:solidFill>
            <a:ln w="15875">
              <a:solidFill>
                <a:srgbClr val="000000"/>
              </a:solidFill>
              <a:miter lim="800000"/>
            </a:ln>
          </p:spPr>
          <p:txBody>
            <a:bodyPr lIns="18000" tIns="7200" rIns="18000" bIns="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1400">
                  <a:solidFill>
                    <a:schemeClr val="tx1"/>
                  </a:solidFill>
                  <a:latin typeface="Times New Roman" panose="02020603050405020304" charset="0"/>
                  <a:ea typeface="楷体" panose="02010609060101010101" pitchFamily="49" charset="-122"/>
                  <a:cs typeface="Times New Roman" panose="02020603050405020304" charset="0"/>
                </a:rPr>
                <a:t>A</a:t>
              </a:r>
              <a:endParaRPr lang="en-US" altLang="zh-CN" sz="2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63506" name="Text Box 7"/>
            <p:cNvSpPr txBox="1">
              <a:spLocks noChangeArrowheads="1"/>
            </p:cNvSpPr>
            <p:nvPr/>
          </p:nvSpPr>
          <p:spPr bwMode="auto">
            <a:xfrm>
              <a:off x="2608" y="6381"/>
              <a:ext cx="454" cy="340"/>
            </a:xfrm>
            <a:prstGeom prst="rect">
              <a:avLst/>
            </a:prstGeom>
            <a:solidFill>
              <a:srgbClr val="FFFFFF"/>
            </a:solidFill>
            <a:ln w="15875">
              <a:solidFill>
                <a:srgbClr val="000000"/>
              </a:solidFill>
              <a:miter lim="800000"/>
            </a:ln>
          </p:spPr>
          <p:txBody>
            <a:bodyPr lIns="18000" tIns="7200" rIns="18000" bIns="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20000"/>
                </a:lnSpc>
              </a:pPr>
              <a:r>
                <a:rPr lang="en-US" altLang="zh-CN" sz="1400">
                  <a:solidFill>
                    <a:schemeClr val="tx1"/>
                  </a:solidFill>
                  <a:latin typeface="Times New Roman" panose="02020603050405020304" charset="0"/>
                  <a:ea typeface="楷体" panose="02010609060101010101" pitchFamily="49" charset="-122"/>
                  <a:cs typeface="Times New Roman" panose="02020603050405020304" charset="0"/>
                </a:rPr>
                <a:t>C</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63507" name="Text Box 8"/>
            <p:cNvSpPr txBox="1">
              <a:spLocks noChangeArrowheads="1"/>
            </p:cNvSpPr>
            <p:nvPr/>
          </p:nvSpPr>
          <p:spPr bwMode="auto">
            <a:xfrm>
              <a:off x="1644" y="6948"/>
              <a:ext cx="454" cy="340"/>
            </a:xfrm>
            <a:prstGeom prst="rect">
              <a:avLst/>
            </a:prstGeom>
            <a:solidFill>
              <a:srgbClr val="FFFFFF"/>
            </a:solidFill>
            <a:ln w="15875">
              <a:solidFill>
                <a:srgbClr val="000000"/>
              </a:solidFill>
              <a:miter lim="800000"/>
            </a:ln>
          </p:spPr>
          <p:txBody>
            <a:bodyPr lIns="18000" tIns="7200" rIns="18000" bIns="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15000"/>
                </a:lnSpc>
              </a:pPr>
              <a:r>
                <a:rPr lang="en-US" altLang="zh-CN" sz="1400">
                  <a:solidFill>
                    <a:schemeClr val="tx1"/>
                  </a:solidFill>
                  <a:latin typeface="Times New Roman" panose="02020603050405020304" charset="0"/>
                  <a:ea typeface="楷体" panose="02010609060101010101" pitchFamily="49" charset="-122"/>
                  <a:cs typeface="Times New Roman" panose="02020603050405020304" charset="0"/>
                </a:rPr>
                <a:t>B</a:t>
              </a:r>
              <a:endParaRPr lang="en-US" altLang="zh-CN" sz="10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79241" name="Line 9"/>
            <p:cNvSpPr>
              <a:spLocks noChangeShapeType="1"/>
            </p:cNvSpPr>
            <p:nvPr/>
          </p:nvSpPr>
          <p:spPr bwMode="auto">
            <a:xfrm flipH="1">
              <a:off x="2154" y="6126"/>
              <a:ext cx="315" cy="255"/>
            </a:xfrm>
            <a:prstGeom prst="line">
              <a:avLst/>
            </a:prstGeom>
            <a:noFill/>
            <a:ln w="15875">
              <a:solidFill>
                <a:srgbClr val="000000"/>
              </a:solidFill>
              <a:round/>
            </a:ln>
          </p:spPr>
          <p:txBody>
            <a:bodyPr tIns="7200"/>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79242" name="Line 10"/>
            <p:cNvSpPr>
              <a:spLocks noChangeShapeType="1"/>
            </p:cNvSpPr>
            <p:nvPr/>
          </p:nvSpPr>
          <p:spPr bwMode="auto">
            <a:xfrm>
              <a:off x="2522" y="6126"/>
              <a:ext cx="315" cy="255"/>
            </a:xfrm>
            <a:prstGeom prst="line">
              <a:avLst/>
            </a:prstGeom>
            <a:noFill/>
            <a:ln w="15875">
              <a:solidFill>
                <a:srgbClr val="000000"/>
              </a:solidFill>
              <a:round/>
            </a:ln>
          </p:spPr>
          <p:txBody>
            <a:bodyPr tIns="7200"/>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sp>
          <p:nvSpPr>
            <p:cNvPr id="479243" name="Line 11"/>
            <p:cNvSpPr>
              <a:spLocks noChangeShapeType="1"/>
            </p:cNvSpPr>
            <p:nvPr/>
          </p:nvSpPr>
          <p:spPr bwMode="auto">
            <a:xfrm flipH="1">
              <a:off x="1869" y="6721"/>
              <a:ext cx="209" cy="226"/>
            </a:xfrm>
            <a:prstGeom prst="line">
              <a:avLst/>
            </a:prstGeom>
            <a:noFill/>
            <a:ln w="15875">
              <a:solidFill>
                <a:srgbClr val="000000"/>
              </a:solidFill>
              <a:round/>
            </a:ln>
          </p:spPr>
          <p:txBody>
            <a:bodyPr tIns="7200"/>
            <a:lstStyle/>
            <a:p>
              <a:pPr algn="l">
                <a:defRPr/>
              </a:pPr>
              <a:endParaRPr lang="zh-CN" altLang="en-US" sz="2400">
                <a:solidFill>
                  <a:schemeClr val="bg2"/>
                </a:solidFill>
                <a:effectLst>
                  <a:outerShdw blurRad="38100" dist="38100" dir="2700000" algn="tl">
                    <a:srgbClr val="000000">
                      <a:alpha val="43137"/>
                    </a:srgbClr>
                  </a:outerShdw>
                </a:effectLst>
                <a:latin typeface="Times New Roman" panose="02020603050405020304" charset="0"/>
                <a:ea typeface="楷体" panose="02010609060101010101" pitchFamily="49" charset="-122"/>
                <a:cs typeface="Times New Roman" panose="02020603050405020304" charset="0"/>
              </a:endParaRPr>
            </a:p>
          </p:txBody>
        </p:sp>
      </p:grpSp>
      <p:sp>
        <p:nvSpPr>
          <p:cNvPr id="479244" name="Text Box 12"/>
          <p:cNvSpPr txBox="1">
            <a:spLocks noChangeArrowheads="1"/>
          </p:cNvSpPr>
          <p:nvPr/>
        </p:nvSpPr>
        <p:spPr bwMode="auto">
          <a:xfrm>
            <a:off x="2175445" y="1868314"/>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80000"/>
              </a:lnSpc>
            </a:pP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M</a:t>
            </a: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的控制域为 {</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M，A，B，C}</a:t>
            </a:r>
            <a:endPar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479245" name="Rectangle 13"/>
          <p:cNvSpPr>
            <a:spLocks noChangeArrowheads="1"/>
          </p:cNvSpPr>
          <p:nvPr/>
        </p:nvSpPr>
        <p:spPr bwMode="auto">
          <a:xfrm>
            <a:off x="913383" y="2701032"/>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sym typeface="Symbol" panose="05050102010706020507" pitchFamily="18" charset="2"/>
              </a:rPr>
              <a:t> </a:t>
            </a: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作用域：</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M</a:t>
            </a: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中的一个判定所影响的模块。</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a:p>
            <a:pPr>
              <a:lnSpc>
                <a:spcPct val="100000"/>
              </a:lnSpc>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例如：</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nvGrpSpPr>
          <p:cNvPr id="3" name="Group 14"/>
          <p:cNvGrpSpPr/>
          <p:nvPr/>
        </p:nvGrpSpPr>
        <p:grpSpPr bwMode="auto">
          <a:xfrm>
            <a:off x="2089721" y="3287613"/>
            <a:ext cx="2951163" cy="2027237"/>
            <a:chOff x="4179" y="5814"/>
            <a:chExt cx="3360" cy="2340"/>
          </a:xfrm>
        </p:grpSpPr>
        <p:sp>
          <p:nvSpPr>
            <p:cNvPr id="63501" name="Text Box 15"/>
            <p:cNvSpPr txBox="1">
              <a:spLocks noChangeArrowheads="1"/>
            </p:cNvSpPr>
            <p:nvPr/>
          </p:nvSpPr>
          <p:spPr bwMode="auto">
            <a:xfrm>
              <a:off x="4179" y="5814"/>
              <a:ext cx="1575" cy="1716"/>
            </a:xfrm>
            <a:prstGeom prst="rect">
              <a:avLst/>
            </a:prstGeom>
            <a:solidFill>
              <a:srgbClr val="FFFFFF"/>
            </a:solidFill>
            <a:ln w="15875">
              <a:solidFill>
                <a:srgbClr val="000000"/>
              </a:solidFill>
              <a:miter lim="800000"/>
            </a:ln>
          </p:spPr>
          <p:txBody>
            <a:bodyPr lIns="54000" tIns="10800" rIns="54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A:</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if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then goto B1</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63502" name="Text Box 16"/>
            <p:cNvSpPr txBox="1">
              <a:spLocks noChangeArrowheads="1"/>
            </p:cNvSpPr>
            <p:nvPr/>
          </p:nvSpPr>
          <p:spPr bwMode="auto">
            <a:xfrm>
              <a:off x="5964" y="5814"/>
              <a:ext cx="1575" cy="1716"/>
            </a:xfrm>
            <a:prstGeom prst="rect">
              <a:avLst/>
            </a:prstGeom>
            <a:solidFill>
              <a:srgbClr val="FFFFFF"/>
            </a:solidFill>
            <a:ln w="15875">
              <a:solidFill>
                <a:srgbClr val="000000"/>
              </a:solidFill>
              <a:miter lim="800000"/>
            </a:ln>
          </p:spPr>
          <p:txBody>
            <a:bodyPr lIns="54000" tIns="10800" rIns="54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B:</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B1:</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63503" name="Text Box 17"/>
            <p:cNvSpPr txBox="1">
              <a:spLocks noChangeArrowheads="1"/>
            </p:cNvSpPr>
            <p:nvPr/>
          </p:nvSpPr>
          <p:spPr bwMode="auto">
            <a:xfrm>
              <a:off x="4179" y="7686"/>
              <a:ext cx="3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作用域在控制域内</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grpSp>
        <p:nvGrpSpPr>
          <p:cNvPr id="4" name="Group 18"/>
          <p:cNvGrpSpPr/>
          <p:nvPr/>
        </p:nvGrpSpPr>
        <p:grpSpPr bwMode="auto">
          <a:xfrm>
            <a:off x="5290121" y="3287613"/>
            <a:ext cx="2951163" cy="2027237"/>
            <a:chOff x="4179" y="5814"/>
            <a:chExt cx="3360" cy="2340"/>
          </a:xfrm>
        </p:grpSpPr>
        <p:sp>
          <p:nvSpPr>
            <p:cNvPr id="63498" name="Text Box 19"/>
            <p:cNvSpPr txBox="1">
              <a:spLocks noChangeArrowheads="1"/>
            </p:cNvSpPr>
            <p:nvPr/>
          </p:nvSpPr>
          <p:spPr bwMode="auto">
            <a:xfrm>
              <a:off x="4179" y="5814"/>
              <a:ext cx="1575" cy="1716"/>
            </a:xfrm>
            <a:prstGeom prst="rect">
              <a:avLst/>
            </a:prstGeom>
            <a:solidFill>
              <a:srgbClr val="FFFFFF"/>
            </a:solidFill>
            <a:ln w="15875">
              <a:solidFill>
                <a:srgbClr val="000000"/>
              </a:solidFill>
              <a:miter lim="800000"/>
            </a:ln>
          </p:spPr>
          <p:txBody>
            <a:bodyPr lIns="54000" tIns="10800" rIns="54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A:</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if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then goto M1</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63499" name="Text Box 20"/>
            <p:cNvSpPr txBox="1">
              <a:spLocks noChangeArrowheads="1"/>
            </p:cNvSpPr>
            <p:nvPr/>
          </p:nvSpPr>
          <p:spPr bwMode="auto">
            <a:xfrm>
              <a:off x="5964" y="5814"/>
              <a:ext cx="1575" cy="1716"/>
            </a:xfrm>
            <a:prstGeom prst="rect">
              <a:avLst/>
            </a:prstGeom>
            <a:solidFill>
              <a:srgbClr val="FFFFFF"/>
            </a:solidFill>
            <a:ln w="15875">
              <a:solidFill>
                <a:srgbClr val="000000"/>
              </a:solidFill>
              <a:miter lim="800000"/>
            </a:ln>
          </p:spPr>
          <p:txBody>
            <a:bodyPr lIns="54000" tIns="10800" rIns="54000" bIns="10800"/>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M:</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M1: goto C1</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a:p>
              <a:pPr algn="just">
                <a:lnSpc>
                  <a:spcPct val="100000"/>
                </a:lnSpc>
              </a:pPr>
              <a:r>
                <a:rPr lang="en-US" altLang="zh-CN" sz="1600">
                  <a:solidFill>
                    <a:schemeClr val="tx1"/>
                  </a:solidFill>
                  <a:latin typeface="Times New Roman" panose="02020603050405020304" charset="0"/>
                  <a:ea typeface="楷体" panose="02010609060101010101" pitchFamily="49" charset="-122"/>
                  <a:cs typeface="Times New Roman" panose="02020603050405020304" charset="0"/>
                </a:rPr>
                <a:t>   …………</a:t>
              </a:r>
              <a:endParaRPr lang="en-US" altLang="zh-CN" sz="160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63500" name="Text Box 21"/>
            <p:cNvSpPr txBox="1">
              <a:spLocks noChangeArrowheads="1"/>
            </p:cNvSpPr>
            <p:nvPr/>
          </p:nvSpPr>
          <p:spPr bwMode="auto">
            <a:xfrm>
              <a:off x="4179" y="7686"/>
              <a:ext cx="3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gn="ctr">
                <a:lnSpc>
                  <a:spcPct val="100000"/>
                </a:lnSpc>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作用域超出了控制域</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grpSp>
      <p:sp>
        <p:nvSpPr>
          <p:cNvPr id="479254" name="Text Box 22"/>
          <p:cNvSpPr txBox="1">
            <a:spLocks noChangeArrowheads="1"/>
          </p:cNvSpPr>
          <p:nvPr/>
        </p:nvSpPr>
        <p:spPr bwMode="auto">
          <a:xfrm>
            <a:off x="794320" y="5319613"/>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pPr>
              <a:lnSpc>
                <a:spcPct val="100000"/>
              </a:lnSpc>
              <a:spcBef>
                <a:spcPct val="50000"/>
              </a:spcBef>
            </a:pP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上例中</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A</a:t>
            </a: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的作用超出了控制域。改进方法之一，可以把</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A</a:t>
            </a:r>
            <a:r>
              <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rPr>
              <a:t>中的 </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if </a:t>
            </a:r>
            <a:r>
              <a:rPr lang="zh-CN" altLang="zh-CN" sz="2000" b="0" dirty="0">
                <a:solidFill>
                  <a:schemeClr val="tx1"/>
                </a:solidFill>
                <a:latin typeface="Times New Roman" panose="02020603050405020304" charset="0"/>
                <a:ea typeface="楷体" panose="02010609060101010101" pitchFamily="49" charset="-122"/>
                <a:cs typeface="Times New Roman" panose="02020603050405020304" charset="0"/>
              </a:rPr>
              <a:t>移到</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M</a:t>
            </a:r>
            <a:r>
              <a:rPr lang="zh-CN" altLang="zh-CN" sz="2000" b="0" dirty="0">
                <a:solidFill>
                  <a:schemeClr val="tx1"/>
                </a:solidFill>
                <a:latin typeface="Times New Roman" panose="02020603050405020304" charset="0"/>
                <a:ea typeface="楷体" panose="02010609060101010101" pitchFamily="49" charset="-122"/>
                <a:cs typeface="Times New Roman" panose="02020603050405020304" charset="0"/>
              </a:rPr>
              <a:t>中；方法之二，可以把</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C</a:t>
            </a:r>
            <a:r>
              <a:rPr lang="zh-CN" altLang="zh-CN" sz="2000" b="0" dirty="0">
                <a:solidFill>
                  <a:schemeClr val="tx1"/>
                </a:solidFill>
                <a:latin typeface="Times New Roman" panose="02020603050405020304" charset="0"/>
                <a:ea typeface="楷体" panose="02010609060101010101" pitchFamily="49" charset="-122"/>
                <a:cs typeface="Times New Roman" panose="02020603050405020304" charset="0"/>
              </a:rPr>
              <a:t>移到</a:t>
            </a:r>
            <a:r>
              <a:rPr lang="en-US" altLang="zh-CN" sz="2000" b="0" dirty="0">
                <a:solidFill>
                  <a:schemeClr val="tx1"/>
                </a:solidFill>
                <a:latin typeface="Times New Roman" panose="02020603050405020304" charset="0"/>
                <a:ea typeface="楷体" panose="02010609060101010101" pitchFamily="49" charset="-122"/>
                <a:cs typeface="Times New Roman" panose="02020603050405020304" charset="0"/>
              </a:rPr>
              <a:t>A</a:t>
            </a:r>
            <a:r>
              <a:rPr lang="zh-CN" altLang="zh-CN" sz="2000" b="0" dirty="0">
                <a:solidFill>
                  <a:schemeClr val="tx1"/>
                </a:solidFill>
                <a:latin typeface="Times New Roman" panose="02020603050405020304" charset="0"/>
                <a:ea typeface="楷体" panose="02010609060101010101" pitchFamily="49" charset="-122"/>
                <a:cs typeface="Times New Roman" panose="02020603050405020304" charset="0"/>
              </a:rPr>
              <a:t>下面。</a:t>
            </a:r>
            <a:endParaRPr lang="zh-CN" altLang="en-US" sz="2000" b="0" dirty="0">
              <a:solidFill>
                <a:schemeClr val="tx1"/>
              </a:solidFill>
              <a:latin typeface="Times New Roman" panose="02020603050405020304" charset="0"/>
              <a:ea typeface="楷体" panose="02010609060101010101" pitchFamily="49" charset="-122"/>
              <a:cs typeface="Times New Roman" panose="02020603050405020304" charset="0"/>
            </a:endParaRPr>
          </a:p>
        </p:txBody>
      </p:sp>
      <p:sp>
        <p:nvSpPr>
          <p:cNvPr id="23"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Notes </a:t>
            </a:r>
            <a:r>
              <a:rPr lang="en-US" altLang="zh-CN" dirty="0" smtClean="0">
                <a:ea typeface="楷体_GB2312" pitchFamily="49" charset="-122"/>
              </a:rPr>
              <a:t>(3)</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checkerboard(across)">
                                      <p:cBhvr>
                                        <p:cTn id="7" dur="500"/>
                                        <p:tgtEl>
                                          <p:spTgt spid="4792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79235">
                                            <p:txEl>
                                              <p:pRg st="2" end="2"/>
                                            </p:txEl>
                                          </p:spTgt>
                                        </p:tgtEl>
                                        <p:attrNameLst>
                                          <p:attrName>style.visibility</p:attrName>
                                        </p:attrNameLst>
                                      </p:cBhvr>
                                      <p:to>
                                        <p:strVal val="visible"/>
                                      </p:to>
                                    </p:set>
                                    <p:animEffect transition="in" filter="checkerboard(across)">
                                      <p:cBhvr>
                                        <p:cTn id="11" dur="500"/>
                                        <p:tgtEl>
                                          <p:spTgt spid="479235">
                                            <p:txEl>
                                              <p:pRg st="2" end="2"/>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479244"/>
                                        </p:tgtEl>
                                        <p:attrNameLst>
                                          <p:attrName>style.visibility</p:attrName>
                                        </p:attrNameLst>
                                      </p:cBhvr>
                                      <p:to>
                                        <p:strVal val="visible"/>
                                      </p:to>
                                    </p:set>
                                    <p:animEffect transition="in" filter="checkerboard(across)">
                                      <p:cBhvr>
                                        <p:cTn id="19" dur="500"/>
                                        <p:tgtEl>
                                          <p:spTgt spid="479244"/>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79245">
                                            <p:txEl>
                                              <p:pRg st="0" end="0"/>
                                            </p:txEl>
                                          </p:spTgt>
                                        </p:tgtEl>
                                        <p:attrNameLst>
                                          <p:attrName>style.visibility</p:attrName>
                                        </p:attrNameLst>
                                      </p:cBhvr>
                                      <p:to>
                                        <p:strVal val="visible"/>
                                      </p:to>
                                    </p:set>
                                    <p:animEffect transition="in" filter="checkerboard(across)">
                                      <p:cBhvr>
                                        <p:cTn id="24" dur="500"/>
                                        <p:tgtEl>
                                          <p:spTgt spid="479245">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PROJCTOR.WAV"/>
                                        </p:tgtEl>
                                      </p:cMediaNode>
                                    </p:audio>
                                  </p:sub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79245">
                                            <p:txEl>
                                              <p:pRg st="1" end="1"/>
                                            </p:txEl>
                                          </p:spTgt>
                                        </p:tgtEl>
                                        <p:attrNameLst>
                                          <p:attrName>style.visibility</p:attrName>
                                        </p:attrNameLst>
                                      </p:cBhvr>
                                      <p:to>
                                        <p:strVal val="visible"/>
                                      </p:to>
                                    </p:set>
                                    <p:animEffect transition="in" filter="checkerboard(across)">
                                      <p:cBhvr>
                                        <p:cTn id="29" dur="500"/>
                                        <p:tgtEl>
                                          <p:spTgt spid="479245">
                                            <p:txEl>
                                              <p:pRg st="1" end="1"/>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PROJCTOR.WAV"/>
                                        </p:tgtEl>
                                      </p:cMediaNode>
                                    </p:audio>
                                  </p:subTnLst>
                                </p:cTn>
                              </p:par>
                            </p:childTnLst>
                          </p:cTn>
                        </p:par>
                        <p:par>
                          <p:cTn id="30" fill="hold">
                            <p:stCondLst>
                              <p:cond delay="500"/>
                            </p:stCondLst>
                            <p:childTnLst>
                              <p:par>
                                <p:cTn id="31" presetID="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PROJCTOR.WAV"/>
                                        </p:tgtEl>
                                      </p:cMediaNode>
                                    </p:audio>
                                  </p:subTnLst>
                                </p:cTn>
                              </p:par>
                            </p:childTnLst>
                          </p:cTn>
                        </p:par>
                        <p:par>
                          <p:cTn id="35" fill="hold">
                            <p:stCondLst>
                              <p:cond delay="1000"/>
                            </p:stCondLst>
                            <p:childTnLst>
                              <p:par>
                                <p:cTn id="36" presetID="2" presetClass="entr" presetSubtype="2"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1+#ppt_w/2"/>
                                          </p:val>
                                        </p:tav>
                                        <p:tav tm="100000">
                                          <p:val>
                                            <p:strVal val="#ppt_x"/>
                                          </p:val>
                                        </p:tav>
                                      </p:tavLst>
                                    </p:anim>
                                    <p:anim calcmode="lin" valueType="num">
                                      <p:cBhvr additive="base">
                                        <p:cTn id="39"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 name="PROJCTOR.WAV"/>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12" fill="hold" grpId="0" nodeType="clickEffect">
                                  <p:stCondLst>
                                    <p:cond delay="0"/>
                                  </p:stCondLst>
                                  <p:childTnLst>
                                    <p:set>
                                      <p:cBhvr>
                                        <p:cTn id="43" dur="1" fill="hold">
                                          <p:stCondLst>
                                            <p:cond delay="0"/>
                                          </p:stCondLst>
                                        </p:cTn>
                                        <p:tgtEl>
                                          <p:spTgt spid="479254"/>
                                        </p:tgtEl>
                                        <p:attrNameLst>
                                          <p:attrName>style.visibility</p:attrName>
                                        </p:attrNameLst>
                                      </p:cBhvr>
                                      <p:to>
                                        <p:strVal val="visible"/>
                                      </p:to>
                                    </p:set>
                                    <p:anim calcmode="lin" valueType="num">
                                      <p:cBhvr additive="base">
                                        <p:cTn id="44" dur="500" fill="hold"/>
                                        <p:tgtEl>
                                          <p:spTgt spid="479254"/>
                                        </p:tgtEl>
                                        <p:attrNameLst>
                                          <p:attrName>ppt_x</p:attrName>
                                        </p:attrNameLst>
                                      </p:cBhvr>
                                      <p:tavLst>
                                        <p:tav tm="0">
                                          <p:val>
                                            <p:strVal val="0-#ppt_w/2"/>
                                          </p:val>
                                        </p:tav>
                                        <p:tav tm="100000">
                                          <p:val>
                                            <p:strVal val="#ppt_x"/>
                                          </p:val>
                                        </p:tav>
                                      </p:tavLst>
                                    </p:anim>
                                    <p:anim calcmode="lin" valueType="num">
                                      <p:cBhvr additive="base">
                                        <p:cTn id="45" dur="500" fill="hold"/>
                                        <p:tgtEl>
                                          <p:spTgt spid="47925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advAuto="0" autoUpdateAnimBg="0" build="p"/>
      <p:bldP spid="479244" grpId="0" autoUpdateAnimBg="0"/>
      <p:bldP spid="479245" grpId="0" autoUpdateAnimBg="0" build="p"/>
      <p:bldP spid="47925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83" name="Rectangle 3"/>
          <p:cNvSpPr>
            <a:spLocks noGrp="1" noChangeArrowheads="1"/>
          </p:cNvSpPr>
          <p:nvPr>
            <p:ph type="body" idx="4294967295"/>
          </p:nvPr>
        </p:nvSpPr>
        <p:spPr>
          <a:xfrm>
            <a:off x="1066800" y="1628800"/>
            <a:ext cx="7393632" cy="3600450"/>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zh-CN" altLang="en-US" sz="2600" b="0" dirty="0" smtClean="0">
                <a:latin typeface="楷体" panose="02010609060101010101" pitchFamily="49" charset="-122"/>
                <a:ea typeface="楷体" panose="02010609060101010101" pitchFamily="49" charset="-122"/>
              </a:rPr>
              <a:t>降低</a:t>
            </a:r>
            <a:r>
              <a:rPr lang="zh-CN" altLang="en-US" sz="2600" b="0" dirty="0">
                <a:latin typeface="楷体" panose="02010609060101010101" pitchFamily="49" charset="-122"/>
                <a:ea typeface="楷体" panose="02010609060101010101" pitchFamily="49" charset="-122"/>
              </a:rPr>
              <a:t>接口的复杂程度</a:t>
            </a:r>
            <a:r>
              <a:rPr lang="zh-CN" altLang="en-US" sz="2600" b="0" dirty="0" smtClean="0">
                <a:latin typeface="楷体" panose="02010609060101010101" pitchFamily="49" charset="-122"/>
                <a:ea typeface="楷体" panose="02010609060101010101" pitchFamily="49" charset="-122"/>
              </a:rPr>
              <a:t>：</a:t>
            </a:r>
            <a:endParaRPr lang="en-US" altLang="zh-CN" sz="2600" b="0" dirty="0" smtClean="0">
              <a:latin typeface="楷体" panose="02010609060101010101" pitchFamily="49" charset="-122"/>
              <a:ea typeface="楷体" panose="02010609060101010101" pitchFamily="49" charset="-122"/>
            </a:endParaRPr>
          </a:p>
          <a:p>
            <a:pPr marL="0" indent="0">
              <a:buClr>
                <a:srgbClr val="0070C0"/>
              </a:buClr>
              <a:buNone/>
            </a:pPr>
            <a:r>
              <a:rPr lang="en-US" altLang="zh-CN" sz="2600" b="0" dirty="0" smtClean="0">
                <a:latin typeface="楷体" panose="02010609060101010101" pitchFamily="49" charset="-122"/>
                <a:ea typeface="楷体" panose="02010609060101010101" pitchFamily="49" charset="-122"/>
              </a:rPr>
              <a:t>      </a:t>
            </a:r>
            <a:r>
              <a:rPr lang="zh-CN" altLang="en-US" sz="2600" b="0" dirty="0" smtClean="0">
                <a:latin typeface="楷体" panose="02010609060101010101" pitchFamily="49" charset="-122"/>
                <a:ea typeface="楷体" panose="02010609060101010101" pitchFamily="49" charset="-122"/>
              </a:rPr>
              <a:t>接口</a:t>
            </a:r>
            <a:r>
              <a:rPr lang="zh-CN" altLang="en-US" sz="2600" b="0" dirty="0">
                <a:latin typeface="楷体" panose="02010609060101010101" pitchFamily="49" charset="-122"/>
                <a:ea typeface="楷体" panose="02010609060101010101" pitchFamily="49" charset="-122"/>
              </a:rPr>
              <a:t>复杂可能表明模块的独立性差。</a:t>
            </a: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r>
              <a:rPr lang="zh-CN" altLang="en-US" sz="2600" b="0" dirty="0" smtClean="0">
                <a:latin typeface="楷体" panose="02010609060101010101" pitchFamily="49" charset="-122"/>
                <a:ea typeface="楷体" panose="02010609060101010101" pitchFamily="49" charset="-122"/>
              </a:rPr>
              <a:t>单</a:t>
            </a:r>
            <a:r>
              <a:rPr lang="zh-CN" altLang="en-US" sz="2600" b="0" dirty="0">
                <a:latin typeface="楷体" panose="02010609060101010101" pitchFamily="49" charset="-122"/>
                <a:ea typeface="楷体" panose="02010609060101010101" pitchFamily="49" charset="-122"/>
              </a:rPr>
              <a:t>出单入，避免内容耦合。</a:t>
            </a: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r>
              <a:rPr lang="zh-CN" altLang="en-US" sz="2600" b="0" dirty="0" smtClean="0">
                <a:latin typeface="楷体" panose="02010609060101010101" pitchFamily="49" charset="-122"/>
                <a:ea typeface="楷体" panose="02010609060101010101" pitchFamily="49" charset="-122"/>
              </a:rPr>
              <a:t>模块</a:t>
            </a:r>
            <a:r>
              <a:rPr lang="zh-CN" altLang="en-US" sz="2600" b="0" dirty="0">
                <a:latin typeface="楷体" panose="02010609060101010101" pitchFamily="49" charset="-122"/>
                <a:ea typeface="楷体" panose="02010609060101010101" pitchFamily="49" charset="-122"/>
              </a:rPr>
              <a:t>功能可预测 —— </a:t>
            </a:r>
            <a:r>
              <a:rPr lang="zh-CN" altLang="en-US" sz="2600" b="0" dirty="0" smtClean="0">
                <a:latin typeface="楷体" panose="02010609060101010101" pitchFamily="49" charset="-122"/>
                <a:ea typeface="楷体" panose="02010609060101010101" pitchFamily="49" charset="-122"/>
              </a:rPr>
              <a:t>相同</a:t>
            </a:r>
            <a:r>
              <a:rPr lang="zh-CN" altLang="en-US" sz="2600" b="0" dirty="0">
                <a:latin typeface="楷体" panose="02010609060101010101" pitchFamily="49" charset="-122"/>
                <a:ea typeface="楷体" panose="02010609060101010101" pitchFamily="49" charset="-122"/>
              </a:rPr>
              <a:t>输入必产生相同</a:t>
            </a:r>
            <a:r>
              <a:rPr lang="zh-CN" altLang="en-US" sz="2600" b="0" dirty="0" smtClean="0">
                <a:latin typeface="楷体" panose="02010609060101010101" pitchFamily="49" charset="-122"/>
                <a:ea typeface="楷体" panose="02010609060101010101" pitchFamily="49" charset="-122"/>
              </a:rPr>
              <a:t>输出。</a:t>
            </a:r>
            <a:r>
              <a:rPr lang="zh-CN" altLang="en-US" sz="2600" b="0" dirty="0">
                <a:latin typeface="楷体" panose="02010609060101010101" pitchFamily="49" charset="-122"/>
                <a:ea typeface="楷体" panose="02010609060101010101" pitchFamily="49" charset="-122"/>
              </a:rPr>
              <a:t>反例：模块中使用全局变量或静态变量，则可能导致不可预测。</a:t>
            </a:r>
            <a:endParaRPr lang="zh-CN" altLang="en-US" sz="2600" b="0" dirty="0">
              <a:latin typeface="楷体" panose="02010609060101010101" pitchFamily="49" charset="-122"/>
              <a:ea typeface="楷体" panose="02010609060101010101" pitchFamily="49" charset="-122"/>
            </a:endParaRPr>
          </a:p>
          <a:p>
            <a:pPr>
              <a:buClr>
                <a:srgbClr val="0070C0"/>
              </a:buClr>
              <a:buFont typeface="Wingdings" panose="05000000000000000000" pitchFamily="2" charset="2"/>
              <a:buChar char="n"/>
            </a:pPr>
            <a:endParaRPr lang="zh-CN" altLang="en-US" sz="2600" b="0" dirty="0">
              <a:latin typeface="楷体" panose="02010609060101010101" pitchFamily="49" charset="-122"/>
              <a:ea typeface="楷体" panose="02010609060101010101" pitchFamily="49" charset="-122"/>
            </a:endParaRPr>
          </a:p>
        </p:txBody>
      </p:sp>
      <p:sp>
        <p:nvSpPr>
          <p:cNvPr id="4"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ea typeface="楷体_GB2312" pitchFamily="49" charset="-122"/>
              </a:rPr>
              <a:t>Notes </a:t>
            </a:r>
            <a:r>
              <a:rPr lang="en-US" altLang="zh-CN" dirty="0" smtClean="0">
                <a:ea typeface="楷体_GB2312" pitchFamily="49" charset="-122"/>
              </a:rPr>
              <a:t>(4)</a:t>
            </a:r>
            <a:endParaRPr lang="en-US" altLang="ja-JP" dirty="0"/>
          </a:p>
        </p:txBody>
      </p:sp>
    </p:spTree>
  </p:cSld>
  <p:clrMapOvr>
    <a:masterClrMapping/>
  </p:clrMapOvr>
  <p:transition>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animEffect transition="in" filter="checkerboard(across)">
                                      <p:cBhvr>
                                        <p:cTn id="7" dur="500"/>
                                        <p:tgtEl>
                                          <p:spTgt spid="4812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81283">
                                            <p:txEl>
                                              <p:pRg st="1" end="1"/>
                                            </p:txEl>
                                          </p:spTgt>
                                        </p:tgtEl>
                                        <p:attrNameLst>
                                          <p:attrName>style.visibility</p:attrName>
                                        </p:attrNameLst>
                                      </p:cBhvr>
                                      <p:to>
                                        <p:strVal val="visible"/>
                                      </p:to>
                                    </p:set>
                                    <p:animEffect transition="in" filter="checkerboard(across)">
                                      <p:cBhvr>
                                        <p:cTn id="12" dur="500"/>
                                        <p:tgtEl>
                                          <p:spTgt spid="4812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81283">
                                            <p:txEl>
                                              <p:pRg st="3" end="3"/>
                                            </p:txEl>
                                          </p:spTgt>
                                        </p:tgtEl>
                                        <p:attrNameLst>
                                          <p:attrName>style.visibility</p:attrName>
                                        </p:attrNameLst>
                                      </p:cBhvr>
                                      <p:to>
                                        <p:strVal val="visible"/>
                                      </p:to>
                                    </p:set>
                                    <p:animEffect transition="in" filter="checkerboard(across)">
                                      <p:cBhvr>
                                        <p:cTn id="17" dur="500"/>
                                        <p:tgtEl>
                                          <p:spTgt spid="481283">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81283">
                                            <p:txEl>
                                              <p:pRg st="5" end="5"/>
                                            </p:txEl>
                                          </p:spTgt>
                                        </p:tgtEl>
                                        <p:attrNameLst>
                                          <p:attrName>style.visibility</p:attrName>
                                        </p:attrNameLst>
                                      </p:cBhvr>
                                      <p:to>
                                        <p:strVal val="visible"/>
                                      </p:to>
                                    </p:set>
                                    <p:animEffect transition="in" filter="checkerboard(across)">
                                      <p:cBhvr>
                                        <p:cTn id="22" dur="500"/>
                                        <p:tgtEl>
                                          <p:spTgt spid="481283">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autoUpdateAnimBg="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p:cNvGraphicFramePr>
            <a:graphicFrameLocks noGrp="1" noChangeAspect="1"/>
          </p:cNvGraphicFramePr>
          <p:nvPr>
            <p:ph type="body" idx="4294967295"/>
          </p:nvPr>
        </p:nvGraphicFramePr>
        <p:xfrm>
          <a:off x="457200" y="1982788"/>
          <a:ext cx="8229600" cy="3668712"/>
        </p:xfrm>
        <a:graphic>
          <a:graphicData uri="http://schemas.openxmlformats.org/presentationml/2006/ole">
            <mc:AlternateContent xmlns:mc="http://schemas.openxmlformats.org/markup-compatibility/2006">
              <mc:Choice xmlns:v="urn:schemas-microsoft-com:vml" Requires="v">
                <p:oleObj spid="_x0000_s55359" name="文档" r:id="rId1" imgW="4168140" imgH="1938655" progId="Word.Document.8">
                  <p:embed/>
                </p:oleObj>
              </mc:Choice>
              <mc:Fallback>
                <p:oleObj name="文档" r:id="rId1" imgW="4168140" imgH="1938655" progId="Word.Document.8">
                  <p:embed/>
                  <p:pic>
                    <p:nvPicPr>
                      <p:cNvPr id="0" name="图片 553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2788"/>
                        <a:ext cx="8229600" cy="3668712"/>
                      </a:xfrm>
                      <a:prstGeom prst="rect">
                        <a:avLst/>
                      </a:prstGeom>
                    </p:spPr>
                  </p:pic>
                </p:oleObj>
              </mc:Fallback>
            </mc:AlternateContent>
          </a:graphicData>
        </a:graphic>
      </p:graphicFrame>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The Import of Design</a:t>
            </a:r>
            <a:endParaRPr lang="zh-CN" altLang="en-US" dirty="0"/>
          </a:p>
        </p:txBody>
      </p:sp>
    </p:spTree>
  </p:cSld>
  <p:clrMapOvr>
    <a:masterClrMapping/>
  </p:clrMapOvr>
  <p:transition>
    <p:random/>
    <p:sndAc>
      <p:stSnd>
        <p:snd r:embed="rId3" name="projctor.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idx="4294967295"/>
          </p:nvPr>
        </p:nvSpPr>
        <p:spPr>
          <a:xfrm>
            <a:off x="1030289" y="1446311"/>
            <a:ext cx="7418387" cy="3998913"/>
          </a:xfrm>
        </p:spPr>
        <p:txBody>
          <a:bodyPr vert="horz" wrap="square" lIns="90487" tIns="44450" rIns="90487" bIns="44450" numCol="1" anchor="t" anchorCtr="0" compatLnSpc="1"/>
          <a:lstStyle/>
          <a:p>
            <a:pPr>
              <a:spcBef>
                <a:spcPts val="300"/>
              </a:spcBef>
              <a:buClr>
                <a:srgbClr val="0070C0"/>
              </a:buClr>
              <a:buFont typeface="Wingdings" panose="05000000000000000000" pitchFamily="2" charset="2"/>
              <a:buChar char="n"/>
            </a:pPr>
            <a:r>
              <a:rPr lang="en-US" altLang="zh-CN" sz="2000" dirty="0"/>
              <a:t>Fowler [FOW99] defines refactoring in the following manner: </a:t>
            </a:r>
            <a:endParaRPr lang="en-US" altLang="zh-CN" sz="2000" dirty="0"/>
          </a:p>
          <a:p>
            <a:pPr lvl="1">
              <a:spcBef>
                <a:spcPts val="300"/>
              </a:spcBef>
              <a:buClr>
                <a:srgbClr val="0070C0"/>
              </a:buClr>
              <a:buFont typeface="Wingdings" panose="05000000000000000000" pitchFamily="2" charset="2"/>
              <a:buChar char="n"/>
            </a:pPr>
            <a:r>
              <a:rPr lang="en-US" altLang="zh-CN" sz="2000" dirty="0"/>
              <a:t>"Refactoring is the process of changing a software system in such a way that it does not alter the external behavior of the code [design] yet improves its internal structure</a:t>
            </a:r>
            <a:r>
              <a:rPr lang="en-US" altLang="zh-CN" sz="2000" dirty="0" smtClean="0"/>
              <a:t>.</a:t>
            </a:r>
            <a:r>
              <a:rPr lang="en-US" altLang="zh-CN" sz="2000" dirty="0" smtClean="0">
                <a:latin typeface="Palatino" charset="0"/>
              </a:rPr>
              <a:t>”</a:t>
            </a:r>
            <a:endParaRPr lang="en-US" altLang="zh-CN" sz="2000" dirty="0" smtClean="0">
              <a:latin typeface="Palatino" charset="0"/>
            </a:endParaRPr>
          </a:p>
          <a:p>
            <a:pPr lvl="1">
              <a:spcBef>
                <a:spcPts val="300"/>
              </a:spcBef>
              <a:buClr>
                <a:srgbClr val="0070C0"/>
              </a:buClr>
              <a:buFont typeface="Wingdings" panose="05000000000000000000" pitchFamily="2" charset="2"/>
              <a:buChar char="n"/>
            </a:pPr>
            <a:endParaRPr lang="en-US" altLang="zh-CN" sz="2000" dirty="0"/>
          </a:p>
          <a:p>
            <a:pPr>
              <a:spcBef>
                <a:spcPts val="300"/>
              </a:spcBef>
              <a:buClr>
                <a:srgbClr val="0070C0"/>
              </a:buClr>
              <a:buFont typeface="Wingdings" panose="05000000000000000000" pitchFamily="2" charset="2"/>
              <a:buChar char="n"/>
            </a:pPr>
            <a:r>
              <a:rPr lang="en-US" altLang="zh-CN" sz="2000" dirty="0"/>
              <a:t>When software is refactored, the existing design is examined for </a:t>
            </a:r>
            <a:endParaRPr lang="en-US" altLang="zh-CN" sz="2000" dirty="0"/>
          </a:p>
          <a:p>
            <a:pPr lvl="1">
              <a:spcBef>
                <a:spcPts val="300"/>
              </a:spcBef>
              <a:buClr>
                <a:srgbClr val="0070C0"/>
              </a:buClr>
              <a:buFont typeface="Wingdings" panose="05000000000000000000" pitchFamily="2" charset="2"/>
              <a:buChar char="n"/>
            </a:pPr>
            <a:r>
              <a:rPr lang="en-US" altLang="zh-CN" sz="2000" dirty="0"/>
              <a:t>redundancy</a:t>
            </a:r>
            <a:endParaRPr lang="en-US" altLang="zh-CN" sz="2000" dirty="0"/>
          </a:p>
          <a:p>
            <a:pPr lvl="1">
              <a:spcBef>
                <a:spcPts val="300"/>
              </a:spcBef>
              <a:buClr>
                <a:srgbClr val="0070C0"/>
              </a:buClr>
              <a:buFont typeface="Wingdings" panose="05000000000000000000" pitchFamily="2" charset="2"/>
              <a:buChar char="n"/>
            </a:pPr>
            <a:r>
              <a:rPr lang="en-US" altLang="zh-CN" sz="2000" dirty="0"/>
              <a:t>unused design elements</a:t>
            </a:r>
            <a:endParaRPr lang="en-US" altLang="zh-CN" sz="2000" dirty="0"/>
          </a:p>
          <a:p>
            <a:pPr lvl="1">
              <a:spcBef>
                <a:spcPts val="300"/>
              </a:spcBef>
              <a:buClr>
                <a:srgbClr val="0070C0"/>
              </a:buClr>
              <a:buFont typeface="Wingdings" panose="05000000000000000000" pitchFamily="2" charset="2"/>
              <a:buChar char="n"/>
            </a:pPr>
            <a:r>
              <a:rPr lang="en-US" altLang="zh-CN" sz="2000" dirty="0"/>
              <a:t>inefficient or unnecessary algorithms</a:t>
            </a:r>
            <a:endParaRPr lang="en-US" altLang="zh-CN" sz="2000" dirty="0"/>
          </a:p>
          <a:p>
            <a:pPr lvl="1">
              <a:spcBef>
                <a:spcPts val="300"/>
              </a:spcBef>
              <a:buClr>
                <a:srgbClr val="0070C0"/>
              </a:buClr>
              <a:buFont typeface="Wingdings" panose="05000000000000000000" pitchFamily="2" charset="2"/>
              <a:buChar char="n"/>
            </a:pPr>
            <a:r>
              <a:rPr lang="en-US" altLang="zh-CN" sz="2000" dirty="0"/>
              <a:t>poorly constructed or inappropriate data structures</a:t>
            </a:r>
            <a:endParaRPr lang="en-US" altLang="zh-CN" sz="2000" dirty="0"/>
          </a:p>
          <a:p>
            <a:pPr lvl="1">
              <a:spcBef>
                <a:spcPts val="300"/>
              </a:spcBef>
              <a:buClr>
                <a:srgbClr val="0070C0"/>
              </a:buClr>
              <a:buFont typeface="Wingdings" panose="05000000000000000000" pitchFamily="2" charset="2"/>
              <a:buChar char="n"/>
            </a:pPr>
            <a:r>
              <a:rPr lang="en-US" altLang="zh-CN" sz="2000" dirty="0"/>
              <a:t>or any other design failure that can be corrected to yield a better design.</a:t>
            </a:r>
            <a:endParaRPr lang="en-US" altLang="zh-CN" sz="2000" dirty="0"/>
          </a:p>
        </p:txBody>
      </p:sp>
      <p:sp>
        <p:nvSpPr>
          <p:cNvPr id="4"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Refactoring</a:t>
            </a:r>
            <a:endParaRPr lang="en-US" altLang="ja-JP" dirty="0"/>
          </a:p>
        </p:txBody>
      </p:sp>
    </p:spTree>
  </p:cSld>
  <p:clrMapOvr>
    <a:masterClrMapping/>
  </p:clrMapOvr>
  <p:transition>
    <p:random/>
    <p:sndAc>
      <p:stSnd>
        <p:snd r:embed="rId1" name="projctor.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774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3E34B2A-6E79-401B-BBC7-117E4291A009}" type="slidenum">
              <a:rPr lang="en-US" altLang="ja-JP" sz="1200">
                <a:solidFill>
                  <a:schemeClr val="bg1"/>
                </a:solidFill>
              </a:rPr>
            </a:fld>
            <a:endParaRPr lang="en-US" altLang="ja-JP" sz="900">
              <a:solidFill>
                <a:schemeClr val="bg1"/>
              </a:solidFill>
            </a:endParaRPr>
          </a:p>
        </p:txBody>
      </p:sp>
      <p:sp>
        <p:nvSpPr>
          <p:cNvPr id="287749" name="Rectangle 7"/>
          <p:cNvSpPr>
            <a:spLocks noRot="1" noChangeArrowheads="1"/>
          </p:cNvSpPr>
          <p:nvPr/>
        </p:nvSpPr>
        <p:spPr bwMode="auto">
          <a:xfrm>
            <a:off x="971600" y="1268883"/>
            <a:ext cx="74882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Design classes</a:t>
            </a:r>
            <a:endParaRPr lang="en-US" altLang="ja-JP" sz="22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zh-CN" sz="2200" dirty="0">
                <a:latin typeface="Times New Roman" panose="02020603050405020304" charset="0"/>
                <a:cs typeface="Times New Roman" panose="02020603050405020304" charset="0"/>
              </a:rPr>
              <a:t>User interface</a:t>
            </a:r>
            <a:r>
              <a:rPr lang="en-US" altLang="ja-JP" sz="2200" dirty="0">
                <a:latin typeface="Times New Roman" panose="02020603050405020304" charset="0"/>
                <a:cs typeface="Times New Roman" panose="02020603050405020304" charset="0"/>
              </a:rPr>
              <a:t> classes</a:t>
            </a:r>
            <a:endParaRPr lang="en-US" altLang="ja-JP" sz="22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zh-CN" sz="2200" dirty="0">
                <a:latin typeface="Times New Roman" panose="02020603050405020304" charset="0"/>
                <a:cs typeface="Times New Roman" panose="02020603050405020304" charset="0"/>
              </a:rPr>
              <a:t>Business domain</a:t>
            </a:r>
            <a:r>
              <a:rPr lang="en-US" altLang="ja-JP" sz="2200" dirty="0">
                <a:latin typeface="Times New Roman" panose="02020603050405020304" charset="0"/>
                <a:cs typeface="Times New Roman" panose="02020603050405020304" charset="0"/>
              </a:rPr>
              <a:t> classes</a:t>
            </a:r>
            <a:endParaRPr lang="en-US" altLang="ja-JP" sz="22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zh-CN" sz="2200" dirty="0">
                <a:latin typeface="Times New Roman" panose="02020603050405020304" charset="0"/>
                <a:cs typeface="Times New Roman" panose="02020603050405020304" charset="0"/>
              </a:rPr>
              <a:t>Process</a:t>
            </a:r>
            <a:r>
              <a:rPr lang="en-US" altLang="ja-JP" sz="2200" dirty="0">
                <a:latin typeface="Times New Roman" panose="02020603050405020304" charset="0"/>
                <a:cs typeface="Times New Roman" panose="02020603050405020304" charset="0"/>
              </a:rPr>
              <a:t> classes</a:t>
            </a:r>
            <a:endParaRPr lang="en-US" altLang="zh-CN" sz="22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zh-CN" sz="2200" dirty="0">
                <a:latin typeface="Times New Roman" panose="02020603050405020304" charset="0"/>
                <a:cs typeface="Times New Roman" panose="02020603050405020304" charset="0"/>
              </a:rPr>
              <a:t>Persistent classes</a:t>
            </a:r>
            <a:endParaRPr lang="en-US" altLang="zh-CN" sz="22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zh-CN" sz="2200" dirty="0">
                <a:latin typeface="Times New Roman" panose="02020603050405020304" charset="0"/>
                <a:cs typeface="Times New Roman" panose="02020603050405020304" charset="0"/>
              </a:rPr>
              <a:t>System </a:t>
            </a:r>
            <a:r>
              <a:rPr lang="en-US" altLang="zh-CN" sz="2200" dirty="0" smtClean="0">
                <a:latin typeface="Times New Roman" panose="02020603050405020304" charset="0"/>
                <a:cs typeface="Times New Roman" panose="02020603050405020304" charset="0"/>
              </a:rPr>
              <a:t>classes</a:t>
            </a:r>
            <a:endParaRPr lang="en-US" altLang="zh-CN" sz="2200" dirty="0" smtClean="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endParaRPr lang="en-US" altLang="ja-JP"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Inheritance</a:t>
            </a:r>
            <a:r>
              <a:rPr lang="en-US" altLang="zh-CN" sz="2200" dirty="0">
                <a:latin typeface="Times New Roman" panose="02020603050405020304" charset="0"/>
                <a:cs typeface="Times New Roman" panose="02020603050405020304" charset="0"/>
              </a:rPr>
              <a:t> </a:t>
            </a:r>
            <a:r>
              <a:rPr lang="en-US" altLang="ja-JP" sz="2200" dirty="0">
                <a:latin typeface="Times New Roman" panose="02020603050405020304" charset="0"/>
                <a:cs typeface="Times New Roman" panose="02020603050405020304" charset="0"/>
              </a:rPr>
              <a:t>—all responsibilities of a superclass is immediately inherited by all subclasses</a:t>
            </a:r>
            <a:endParaRPr lang="en-US" altLang="zh-CN"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Messages</a:t>
            </a:r>
            <a:r>
              <a:rPr lang="en-US" altLang="zh-CN" sz="2200" dirty="0">
                <a:latin typeface="Times New Roman" panose="02020603050405020304" charset="0"/>
                <a:cs typeface="Times New Roman" panose="02020603050405020304" charset="0"/>
              </a:rPr>
              <a:t> </a:t>
            </a:r>
            <a:r>
              <a:rPr lang="en-US" altLang="ja-JP" sz="2200" dirty="0">
                <a:latin typeface="Times New Roman" panose="02020603050405020304" charset="0"/>
                <a:cs typeface="Times New Roman" panose="02020603050405020304" charset="0"/>
              </a:rPr>
              <a:t>—stimulate some behavior to occur in the receiving object</a:t>
            </a:r>
            <a:endParaRPr lang="en-US" altLang="zh-CN" sz="22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Polymorphism</a:t>
            </a:r>
            <a:r>
              <a:rPr lang="en-US" altLang="zh-CN" sz="2200" dirty="0">
                <a:latin typeface="Times New Roman" panose="02020603050405020304" charset="0"/>
                <a:cs typeface="Times New Roman" panose="02020603050405020304" charset="0"/>
              </a:rPr>
              <a:t> </a:t>
            </a:r>
            <a:r>
              <a:rPr lang="en-US" altLang="ja-JP" sz="2200" dirty="0">
                <a:latin typeface="Times New Roman" panose="02020603050405020304" charset="0"/>
                <a:cs typeface="Times New Roman" panose="02020603050405020304" charset="0"/>
              </a:rPr>
              <a:t>—a characteristic that greatly reduces the effort required to extend the design</a:t>
            </a:r>
            <a:endParaRPr lang="en-US" altLang="ja-JP" sz="22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OO Design Concepts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877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5F52155A-BECD-4DE5-B924-3BEC9218634F}" type="slidenum">
              <a:rPr lang="en-US" altLang="ja-JP" sz="1200">
                <a:solidFill>
                  <a:schemeClr val="bg1"/>
                </a:solidFill>
              </a:rPr>
            </a:fld>
            <a:endParaRPr lang="en-US" altLang="ja-JP" sz="900">
              <a:solidFill>
                <a:schemeClr val="bg1"/>
              </a:solidFill>
            </a:endParaRPr>
          </a:p>
        </p:txBody>
      </p:sp>
      <p:sp>
        <p:nvSpPr>
          <p:cNvPr id="288773" name="Rectangle 7"/>
          <p:cNvSpPr>
            <a:spLocks noRot="1" noChangeArrowheads="1"/>
          </p:cNvSpPr>
          <p:nvPr/>
        </p:nvSpPr>
        <p:spPr bwMode="auto">
          <a:xfrm>
            <a:off x="937592" y="1340768"/>
            <a:ext cx="7162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charset="0"/>
                <a:cs typeface="Times New Roman" panose="02020603050405020304" charset="0"/>
              </a:rPr>
              <a:t>Analysis classes are refined during design to become entity </a:t>
            </a:r>
            <a:r>
              <a:rPr lang="en-US" altLang="ja-JP" sz="2000" dirty="0" smtClean="0">
                <a:latin typeface="Times New Roman" panose="02020603050405020304" charset="0"/>
                <a:cs typeface="Times New Roman" panose="02020603050405020304" charset="0"/>
              </a:rPr>
              <a:t>classes</a:t>
            </a:r>
            <a:endParaRPr lang="en-US" altLang="ja-JP" sz="2000" dirty="0" smtClean="0">
              <a:latin typeface="Times New Roman" panose="02020603050405020304" charset="0"/>
              <a:cs typeface="Times New Roman" panose="02020603050405020304" charset="0"/>
            </a:endParaRPr>
          </a:p>
          <a:p>
            <a:pPr>
              <a:lnSpc>
                <a:spcPct val="90000"/>
              </a:lnSpc>
              <a:spcBef>
                <a:spcPct val="20000"/>
              </a:spcBef>
              <a:buClr>
                <a:srgbClr val="0070C0"/>
              </a:buClr>
              <a:buFont typeface="Wingdings" panose="05000000000000000000" pitchFamily="2" charset="2"/>
              <a:buChar char="n"/>
            </a:pPr>
            <a:endParaRPr lang="en-US" altLang="zh-CN" sz="2000" dirty="0">
              <a:latin typeface="Times New Roman" panose="02020603050405020304" charset="0"/>
              <a:cs typeface="Times New Roman" panose="02020603050405020304"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charset="0"/>
                <a:cs typeface="Times New Roman" panose="02020603050405020304" charset="0"/>
              </a:rPr>
              <a:t>Boundary classes</a:t>
            </a:r>
            <a:r>
              <a:rPr lang="en-US" altLang="ja-JP" sz="2000" i="1" dirty="0">
                <a:latin typeface="Times New Roman" panose="02020603050405020304" charset="0"/>
                <a:cs typeface="Times New Roman" panose="02020603050405020304" charset="0"/>
              </a:rPr>
              <a:t> </a:t>
            </a:r>
            <a:r>
              <a:rPr lang="en-US" altLang="ja-JP" sz="2000" dirty="0">
                <a:latin typeface="Times New Roman" panose="02020603050405020304" charset="0"/>
                <a:cs typeface="Times New Roman" panose="02020603050405020304" charset="0"/>
              </a:rPr>
              <a:t>are developed during design to create the interface (e.g., interactive screen or printed reports) that the user sees and interacts with as the software is used. </a:t>
            </a:r>
            <a:endParaRPr lang="en-US" altLang="ja-JP" sz="2000" dirty="0">
              <a:latin typeface="Times New Roman" panose="02020603050405020304" charset="0"/>
              <a:cs typeface="Times New Roman" panose="02020603050405020304"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charset="0"/>
                <a:cs typeface="Times New Roman" panose="02020603050405020304" charset="0"/>
              </a:rPr>
              <a:t>Boundary classes are designed with the responsibility of managing the way entity objects are represented to users. </a:t>
            </a:r>
            <a:endParaRPr lang="en-US" altLang="ja-JP" sz="1800" dirty="0" smtClean="0">
              <a:latin typeface="Times New Roman" panose="02020603050405020304" charset="0"/>
              <a:cs typeface="Times New Roman" panose="02020603050405020304" charset="0"/>
            </a:endParaRPr>
          </a:p>
          <a:p>
            <a:pPr lvl="1">
              <a:lnSpc>
                <a:spcPct val="90000"/>
              </a:lnSpc>
              <a:spcBef>
                <a:spcPct val="20000"/>
              </a:spcBef>
              <a:buClr>
                <a:srgbClr val="0070C0"/>
              </a:buClr>
              <a:buFont typeface="Wingdings" panose="05000000000000000000" pitchFamily="2" charset="2"/>
              <a:buChar char="n"/>
            </a:pPr>
            <a:endParaRPr lang="en-US" altLang="ja-JP" sz="1800" dirty="0">
              <a:latin typeface="Times New Roman" panose="02020603050405020304" charset="0"/>
              <a:cs typeface="Times New Roman" panose="02020603050405020304" charset="0"/>
            </a:endParaRPr>
          </a:p>
          <a:p>
            <a:pPr>
              <a:lnSpc>
                <a:spcPct val="90000"/>
              </a:lnSpc>
              <a:spcBef>
                <a:spcPct val="20000"/>
              </a:spcBef>
              <a:buClr>
                <a:srgbClr val="0070C0"/>
              </a:buClr>
              <a:buFont typeface="Wingdings" panose="05000000000000000000" pitchFamily="2" charset="2"/>
              <a:buChar char="n"/>
            </a:pPr>
            <a:r>
              <a:rPr lang="en-US" altLang="ja-JP" sz="2000" dirty="0">
                <a:latin typeface="Times New Roman" panose="02020603050405020304" charset="0"/>
                <a:cs typeface="Times New Roman" panose="02020603050405020304" charset="0"/>
              </a:rPr>
              <a:t>Controller classe</a:t>
            </a:r>
            <a:r>
              <a:rPr lang="en-US" altLang="ja-JP" sz="2000" i="1" dirty="0">
                <a:latin typeface="Times New Roman" panose="02020603050405020304" charset="0"/>
                <a:cs typeface="Times New Roman" panose="02020603050405020304" charset="0"/>
              </a:rPr>
              <a:t>s </a:t>
            </a:r>
            <a:r>
              <a:rPr lang="en-US" altLang="ja-JP" sz="2000" dirty="0">
                <a:latin typeface="Times New Roman" panose="02020603050405020304" charset="0"/>
                <a:cs typeface="Times New Roman" panose="02020603050405020304" charset="0"/>
              </a:rPr>
              <a:t>are designed to manage </a:t>
            </a:r>
            <a:endParaRPr lang="en-US" altLang="ja-JP" sz="2000" dirty="0">
              <a:latin typeface="Times New Roman" panose="02020603050405020304" charset="0"/>
              <a:cs typeface="Times New Roman" panose="02020603050405020304"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charset="0"/>
                <a:cs typeface="Times New Roman" panose="02020603050405020304" charset="0"/>
              </a:rPr>
              <a:t>the creation or update of entity objects; </a:t>
            </a:r>
            <a:endParaRPr lang="en-US" altLang="zh-CN" sz="1800" dirty="0">
              <a:latin typeface="Times New Roman" panose="02020603050405020304" charset="0"/>
              <a:cs typeface="Times New Roman" panose="02020603050405020304"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charset="0"/>
                <a:cs typeface="Times New Roman" panose="02020603050405020304" charset="0"/>
              </a:rPr>
              <a:t>the instantiation of boundary objects as they obtain information from entity objects; </a:t>
            </a:r>
            <a:endParaRPr lang="en-US" altLang="zh-CN" sz="1800" dirty="0">
              <a:latin typeface="Times New Roman" panose="02020603050405020304" charset="0"/>
              <a:cs typeface="Times New Roman" panose="02020603050405020304"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charset="0"/>
                <a:cs typeface="Times New Roman" panose="02020603050405020304" charset="0"/>
              </a:rPr>
              <a:t>complex communication between sets of objects; </a:t>
            </a:r>
            <a:endParaRPr lang="en-US" altLang="zh-CN" sz="1800" dirty="0">
              <a:latin typeface="Times New Roman" panose="02020603050405020304" charset="0"/>
              <a:cs typeface="Times New Roman" panose="02020603050405020304" charset="0"/>
            </a:endParaRPr>
          </a:p>
          <a:p>
            <a:pPr lvl="1">
              <a:lnSpc>
                <a:spcPct val="90000"/>
              </a:lnSpc>
              <a:spcBef>
                <a:spcPct val="20000"/>
              </a:spcBef>
              <a:buClr>
                <a:srgbClr val="0070C0"/>
              </a:buClr>
              <a:buFont typeface="Wingdings" panose="05000000000000000000" pitchFamily="2" charset="2"/>
              <a:buChar char="n"/>
            </a:pPr>
            <a:r>
              <a:rPr lang="en-US" altLang="ja-JP" sz="1800" dirty="0">
                <a:latin typeface="Times New Roman" panose="02020603050405020304" charset="0"/>
                <a:cs typeface="Times New Roman" panose="02020603050405020304" charset="0"/>
              </a:rPr>
              <a:t>validation of data communicated between objects or between the user and the application.</a:t>
            </a:r>
            <a:endParaRPr lang="en-US" altLang="ja-JP" sz="18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Design Classes</a:t>
            </a:r>
            <a:endParaRPr lang="en-US" altLang="ja-JP" dirty="0">
              <a:latin typeface="36 Helvetica ThinItalic" charset="0"/>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8979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135E2D5-6BEE-4A64-9C5A-E2E2581F941B}" type="slidenum">
              <a:rPr lang="en-US" altLang="ja-JP" sz="1200">
                <a:solidFill>
                  <a:schemeClr val="bg1"/>
                </a:solidFill>
              </a:rPr>
            </a:fld>
            <a:endParaRPr lang="en-US" altLang="ja-JP" sz="900">
              <a:solidFill>
                <a:schemeClr val="bg1"/>
              </a:solidFill>
            </a:endParaRPr>
          </a:p>
        </p:txBody>
      </p:sp>
      <p:sp>
        <p:nvSpPr>
          <p:cNvPr id="289797" name="Rectangle 7"/>
          <p:cNvSpPr>
            <a:spLocks noRot="1" noChangeArrowheads="1"/>
          </p:cNvSpPr>
          <p:nvPr/>
        </p:nvSpPr>
        <p:spPr bwMode="auto">
          <a:xfrm>
            <a:off x="878904" y="1374303"/>
            <a:ext cx="7941568"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nSpc>
                <a:spcPct val="90000"/>
              </a:lnSpc>
              <a:spcBef>
                <a:spcPts val="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Design options</a:t>
            </a:r>
            <a:r>
              <a:rPr lang="en-US" altLang="ja-JP" sz="2400" dirty="0" smtClean="0">
                <a:latin typeface="Times New Roman" panose="02020603050405020304" charset="0"/>
                <a:cs typeface="Times New Roman" panose="02020603050405020304" charset="0"/>
              </a:rPr>
              <a:t>:</a:t>
            </a:r>
            <a:endParaRPr lang="en-US" altLang="ja-JP" sz="2400" dirty="0" smtClean="0">
              <a:latin typeface="Times New Roman" panose="02020603050405020304" charset="0"/>
              <a:cs typeface="Times New Roman" panose="02020603050405020304" charset="0"/>
            </a:endParaRPr>
          </a:p>
          <a:p>
            <a:pPr>
              <a:lnSpc>
                <a:spcPct val="90000"/>
              </a:lnSpc>
              <a:spcBef>
                <a:spcPts val="0"/>
              </a:spcBef>
              <a:buClr>
                <a:srgbClr val="0070C0"/>
              </a:buClr>
              <a:buFont typeface="Wingdings" panose="05000000000000000000" pitchFamily="2" charset="2"/>
              <a:buChar char="n"/>
            </a:pPr>
            <a:endParaRPr lang="en-US" altLang="ja-JP" sz="2400" dirty="0">
              <a:latin typeface="Times New Roman" panose="02020603050405020304" charset="0"/>
              <a:cs typeface="Times New Roman" panose="02020603050405020304"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The class can be designed and built from scratch. That is, inheritance is not used.</a:t>
            </a:r>
            <a:endParaRPr lang="en-US" altLang="ja-JP" sz="2200" dirty="0">
              <a:latin typeface="Times New Roman" panose="02020603050405020304" charset="0"/>
              <a:cs typeface="Times New Roman" panose="02020603050405020304"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The class hierarchy can be searched to determine if a class higher in the hierarchy (a superclass)contains most of the required attributes and operations. The new class inherits from the superclass and additions may then be added, as required.</a:t>
            </a:r>
            <a:endParaRPr lang="en-US" altLang="ja-JP" sz="2200" dirty="0">
              <a:latin typeface="Times New Roman" panose="02020603050405020304" charset="0"/>
              <a:cs typeface="Times New Roman" panose="02020603050405020304"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The class hierarchy can be restructured so that the required attributes and operations can be inherited by the new class.</a:t>
            </a:r>
            <a:endParaRPr lang="en-US" altLang="ja-JP" sz="2200" dirty="0">
              <a:latin typeface="Times New Roman" panose="02020603050405020304" charset="0"/>
              <a:cs typeface="Times New Roman" panose="02020603050405020304" charset="0"/>
            </a:endParaRPr>
          </a:p>
          <a:p>
            <a:pPr lvl="1">
              <a:lnSpc>
                <a:spcPct val="90000"/>
              </a:lnSpc>
              <a:spcBef>
                <a:spcPts val="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Characteristics of an existing class can be overridden and different versions of attributes or operations are implemented for the new class.</a:t>
            </a:r>
            <a:endParaRPr lang="en-US" altLang="ja-JP" sz="22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Inheritance</a:t>
            </a:r>
            <a:endParaRPr lang="en-US" altLang="ja-JP" dirty="0">
              <a:latin typeface="36 Helvetica ThinItalic" charset="0"/>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081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B74E1E5-8C97-4075-91F1-835BAC3119CD}" type="slidenum">
              <a:rPr lang="en-US" altLang="ja-JP" sz="1200">
                <a:solidFill>
                  <a:schemeClr val="bg1"/>
                </a:solidFill>
              </a:rPr>
            </a:fld>
            <a:endParaRPr lang="en-US" altLang="ja-JP" sz="900">
              <a:solidFill>
                <a:schemeClr val="bg1"/>
              </a:solidFill>
            </a:endParaRPr>
          </a:p>
        </p:txBody>
      </p:sp>
      <p:pic>
        <p:nvPicPr>
          <p:cNvPr id="29082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2045020"/>
            <a:ext cx="5887739" cy="304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Messages</a:t>
            </a:r>
            <a:endParaRPr lang="en-US" altLang="ja-JP" dirty="0">
              <a:latin typeface="36 Helvetica ThinItalic" charset="0"/>
            </a:endParaRPr>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184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100A4044-69E8-4F53-BB51-A52A52DFEF00}" type="slidenum">
              <a:rPr lang="en-US" altLang="ja-JP" sz="1200">
                <a:solidFill>
                  <a:schemeClr val="bg1"/>
                </a:solidFill>
              </a:rPr>
            </a:fld>
            <a:endParaRPr lang="en-US" altLang="ja-JP" sz="900">
              <a:solidFill>
                <a:schemeClr val="bg1"/>
              </a:solidFill>
            </a:endParaRPr>
          </a:p>
        </p:txBody>
      </p:sp>
      <p:sp>
        <p:nvSpPr>
          <p:cNvPr id="479239" name="Text Box 7"/>
          <p:cNvSpPr txBox="1">
            <a:spLocks noChangeArrowheads="1"/>
          </p:cNvSpPr>
          <p:nvPr/>
        </p:nvSpPr>
        <p:spPr bwMode="auto">
          <a:xfrm>
            <a:off x="1747267" y="1702072"/>
            <a:ext cx="6391275" cy="1749425"/>
          </a:xfrm>
          <a:prstGeom prst="rect">
            <a:avLst/>
          </a:prstGeom>
          <a:noFill/>
          <a:ln w="12700">
            <a:noFill/>
            <a:miter lim="800000"/>
          </a:ln>
          <a:effectLst/>
        </p:spPr>
        <p:txBody>
          <a:bodyPr>
            <a:spAutoFit/>
          </a:bodyPr>
          <a:lstStyle/>
          <a:p>
            <a:pPr>
              <a:spcBef>
                <a:spcPts val="300"/>
              </a:spcBef>
              <a:defRPr/>
            </a:pPr>
            <a:r>
              <a:rPr lang="en-US" altLang="ja-JP" sz="1600" dirty="0">
                <a:solidFill>
                  <a:srgbClr val="333399"/>
                </a:solidFill>
                <a:latin typeface="Times New Roman" panose="02020603050405020304" charset="0"/>
                <a:cs typeface="Times New Roman" panose="02020603050405020304" charset="0"/>
              </a:rPr>
              <a:t>case of </a:t>
            </a:r>
            <a:r>
              <a:rPr lang="en-US" altLang="ja-JP" sz="1600" dirty="0" err="1">
                <a:solidFill>
                  <a:srgbClr val="333399"/>
                </a:solidFill>
                <a:latin typeface="Times New Roman" panose="02020603050405020304" charset="0"/>
                <a:cs typeface="Times New Roman" panose="02020603050405020304" charset="0"/>
              </a:rPr>
              <a:t>graphtype</a:t>
            </a:r>
            <a:r>
              <a:rPr lang="en-US" altLang="ja-JP" sz="1600" dirty="0">
                <a:solidFill>
                  <a:srgbClr val="333399"/>
                </a:solidFill>
                <a:latin typeface="Times New Roman" panose="02020603050405020304" charset="0"/>
                <a:cs typeface="Times New Roman" panose="02020603050405020304" charset="0"/>
              </a:rPr>
              <a:t>:</a:t>
            </a:r>
            <a:endParaRPr lang="en-US" altLang="ja-JP" sz="1600" dirty="0">
              <a:solidFill>
                <a:srgbClr val="333399"/>
              </a:solidFill>
              <a:latin typeface="Times New Roman" panose="02020603050405020304" charset="0"/>
              <a:cs typeface="Times New Roman" panose="02020603050405020304" charset="0"/>
            </a:endParaRPr>
          </a:p>
          <a:p>
            <a:pPr>
              <a:spcBef>
                <a:spcPts val="300"/>
              </a:spcBef>
              <a:defRPr/>
            </a:pPr>
            <a:r>
              <a:rPr lang="en-US" altLang="ja-JP" sz="1600" dirty="0">
                <a:solidFill>
                  <a:srgbClr val="333399"/>
                </a:solidFill>
                <a:latin typeface="Times New Roman" panose="02020603050405020304" charset="0"/>
                <a:cs typeface="Times New Roman" panose="02020603050405020304" charset="0"/>
              </a:rPr>
              <a:t>	if </a:t>
            </a:r>
            <a:r>
              <a:rPr lang="en-US" altLang="ja-JP" sz="1600" dirty="0" err="1">
                <a:solidFill>
                  <a:srgbClr val="333399"/>
                </a:solidFill>
                <a:latin typeface="Times New Roman" panose="02020603050405020304" charset="0"/>
                <a:cs typeface="Times New Roman" panose="02020603050405020304" charset="0"/>
              </a:rPr>
              <a:t>graphtype</a:t>
            </a:r>
            <a:r>
              <a:rPr lang="en-US" altLang="ja-JP" sz="1600" dirty="0">
                <a:solidFill>
                  <a:srgbClr val="333399"/>
                </a:solidFill>
                <a:latin typeface="Times New Roman" panose="02020603050405020304" charset="0"/>
                <a:cs typeface="Times New Roman" panose="02020603050405020304" charset="0"/>
              </a:rPr>
              <a:t> = </a:t>
            </a:r>
            <a:r>
              <a:rPr lang="en-US" altLang="ja-JP" sz="1600" dirty="0" err="1">
                <a:solidFill>
                  <a:srgbClr val="333399"/>
                </a:solidFill>
                <a:latin typeface="Times New Roman" panose="02020603050405020304" charset="0"/>
                <a:cs typeface="Times New Roman" panose="02020603050405020304" charset="0"/>
              </a:rPr>
              <a:t>linegraph</a:t>
            </a:r>
            <a:r>
              <a:rPr lang="en-US" altLang="ja-JP" sz="1600" dirty="0">
                <a:solidFill>
                  <a:srgbClr val="333399"/>
                </a:solidFill>
                <a:latin typeface="Times New Roman" panose="02020603050405020304" charset="0"/>
                <a:cs typeface="Times New Roman" panose="02020603050405020304" charset="0"/>
              </a:rPr>
              <a:t> then </a:t>
            </a:r>
            <a:r>
              <a:rPr lang="en-US" altLang="ja-JP" sz="1600" dirty="0" err="1">
                <a:solidFill>
                  <a:srgbClr val="333399"/>
                </a:solidFill>
                <a:latin typeface="Times New Roman" panose="02020603050405020304" charset="0"/>
                <a:cs typeface="Times New Roman" panose="02020603050405020304" charset="0"/>
              </a:rPr>
              <a:t>DrawLineGraph</a:t>
            </a:r>
            <a:r>
              <a:rPr lang="en-US" altLang="ja-JP" sz="1600" dirty="0">
                <a:solidFill>
                  <a:srgbClr val="333399"/>
                </a:solidFill>
                <a:latin typeface="Times New Roman" panose="02020603050405020304" charset="0"/>
                <a:cs typeface="Times New Roman" panose="02020603050405020304" charset="0"/>
              </a:rPr>
              <a:t> (data);</a:t>
            </a:r>
            <a:endParaRPr lang="en-US" altLang="ja-JP" sz="1600" dirty="0">
              <a:solidFill>
                <a:srgbClr val="333399"/>
              </a:solidFill>
              <a:latin typeface="Times New Roman" panose="02020603050405020304" charset="0"/>
              <a:cs typeface="Times New Roman" panose="02020603050405020304" charset="0"/>
            </a:endParaRPr>
          </a:p>
          <a:p>
            <a:pPr>
              <a:spcBef>
                <a:spcPts val="300"/>
              </a:spcBef>
              <a:defRPr/>
            </a:pPr>
            <a:r>
              <a:rPr lang="en-US" altLang="ja-JP" sz="1600" dirty="0">
                <a:solidFill>
                  <a:srgbClr val="333399"/>
                </a:solidFill>
                <a:latin typeface="Times New Roman" panose="02020603050405020304" charset="0"/>
                <a:cs typeface="Times New Roman" panose="02020603050405020304" charset="0"/>
              </a:rPr>
              <a:t>	if </a:t>
            </a:r>
            <a:r>
              <a:rPr lang="en-US" altLang="ja-JP" sz="1600" dirty="0" err="1">
                <a:solidFill>
                  <a:srgbClr val="333399"/>
                </a:solidFill>
                <a:latin typeface="Times New Roman" panose="02020603050405020304" charset="0"/>
                <a:cs typeface="Times New Roman" panose="02020603050405020304" charset="0"/>
              </a:rPr>
              <a:t>graphtype</a:t>
            </a:r>
            <a:r>
              <a:rPr lang="en-US" altLang="ja-JP" sz="1600" dirty="0">
                <a:solidFill>
                  <a:srgbClr val="333399"/>
                </a:solidFill>
                <a:latin typeface="Times New Roman" panose="02020603050405020304" charset="0"/>
                <a:cs typeface="Times New Roman" panose="02020603050405020304" charset="0"/>
              </a:rPr>
              <a:t> = </a:t>
            </a:r>
            <a:r>
              <a:rPr lang="en-US" altLang="ja-JP" sz="1600" dirty="0" err="1">
                <a:solidFill>
                  <a:srgbClr val="333399"/>
                </a:solidFill>
                <a:latin typeface="Times New Roman" panose="02020603050405020304" charset="0"/>
                <a:cs typeface="Times New Roman" panose="02020603050405020304" charset="0"/>
              </a:rPr>
              <a:t>piechart</a:t>
            </a:r>
            <a:r>
              <a:rPr lang="en-US" altLang="ja-JP" sz="1600" dirty="0">
                <a:solidFill>
                  <a:srgbClr val="333399"/>
                </a:solidFill>
                <a:latin typeface="Times New Roman" panose="02020603050405020304" charset="0"/>
                <a:cs typeface="Times New Roman" panose="02020603050405020304" charset="0"/>
              </a:rPr>
              <a:t> then </a:t>
            </a:r>
            <a:r>
              <a:rPr lang="en-US" altLang="ja-JP" sz="1600" dirty="0" err="1">
                <a:solidFill>
                  <a:srgbClr val="333399"/>
                </a:solidFill>
                <a:latin typeface="Times New Roman" panose="02020603050405020304" charset="0"/>
                <a:cs typeface="Times New Roman" panose="02020603050405020304" charset="0"/>
              </a:rPr>
              <a:t>DrawPieChart</a:t>
            </a:r>
            <a:r>
              <a:rPr lang="en-US" altLang="ja-JP" sz="1600" dirty="0">
                <a:solidFill>
                  <a:srgbClr val="333399"/>
                </a:solidFill>
                <a:latin typeface="Times New Roman" panose="02020603050405020304" charset="0"/>
                <a:cs typeface="Times New Roman" panose="02020603050405020304" charset="0"/>
              </a:rPr>
              <a:t> (data);</a:t>
            </a:r>
            <a:endParaRPr lang="en-US" altLang="ja-JP" sz="1600" dirty="0">
              <a:solidFill>
                <a:srgbClr val="333399"/>
              </a:solidFill>
              <a:latin typeface="Times New Roman" panose="02020603050405020304" charset="0"/>
              <a:cs typeface="Times New Roman" panose="02020603050405020304" charset="0"/>
            </a:endParaRPr>
          </a:p>
          <a:p>
            <a:pPr>
              <a:spcBef>
                <a:spcPts val="300"/>
              </a:spcBef>
              <a:defRPr/>
            </a:pPr>
            <a:r>
              <a:rPr lang="en-US" altLang="ja-JP" sz="1600" dirty="0">
                <a:solidFill>
                  <a:srgbClr val="333399"/>
                </a:solidFill>
                <a:latin typeface="Times New Roman" panose="02020603050405020304" charset="0"/>
                <a:cs typeface="Times New Roman" panose="02020603050405020304" charset="0"/>
              </a:rPr>
              <a:t>	if </a:t>
            </a:r>
            <a:r>
              <a:rPr lang="en-US" altLang="ja-JP" sz="1600" dirty="0" err="1">
                <a:solidFill>
                  <a:srgbClr val="333399"/>
                </a:solidFill>
                <a:latin typeface="Times New Roman" panose="02020603050405020304" charset="0"/>
                <a:cs typeface="Times New Roman" panose="02020603050405020304" charset="0"/>
              </a:rPr>
              <a:t>graphtype</a:t>
            </a:r>
            <a:r>
              <a:rPr lang="en-US" altLang="ja-JP" sz="1600" dirty="0">
                <a:solidFill>
                  <a:srgbClr val="333399"/>
                </a:solidFill>
                <a:latin typeface="Times New Roman" panose="02020603050405020304" charset="0"/>
                <a:cs typeface="Times New Roman" panose="02020603050405020304" charset="0"/>
              </a:rPr>
              <a:t> = histogram then </a:t>
            </a:r>
            <a:r>
              <a:rPr lang="en-US" altLang="ja-JP" sz="1600" dirty="0" err="1">
                <a:solidFill>
                  <a:srgbClr val="333399"/>
                </a:solidFill>
                <a:latin typeface="Times New Roman" panose="02020603050405020304" charset="0"/>
                <a:cs typeface="Times New Roman" panose="02020603050405020304" charset="0"/>
              </a:rPr>
              <a:t>DrawHisto</a:t>
            </a:r>
            <a:r>
              <a:rPr lang="en-US" altLang="ja-JP" sz="1600" dirty="0">
                <a:solidFill>
                  <a:srgbClr val="333399"/>
                </a:solidFill>
                <a:latin typeface="Times New Roman" panose="02020603050405020304" charset="0"/>
                <a:cs typeface="Times New Roman" panose="02020603050405020304" charset="0"/>
              </a:rPr>
              <a:t> (data);</a:t>
            </a:r>
            <a:endParaRPr lang="en-US" altLang="ja-JP" sz="1600" dirty="0">
              <a:solidFill>
                <a:srgbClr val="333399"/>
              </a:solidFill>
              <a:latin typeface="Times New Roman" panose="02020603050405020304" charset="0"/>
              <a:cs typeface="Times New Roman" panose="02020603050405020304" charset="0"/>
            </a:endParaRPr>
          </a:p>
          <a:p>
            <a:pPr>
              <a:spcBef>
                <a:spcPts val="300"/>
              </a:spcBef>
              <a:defRPr/>
            </a:pPr>
            <a:r>
              <a:rPr lang="en-US" altLang="ja-JP" sz="1600" dirty="0">
                <a:solidFill>
                  <a:srgbClr val="333399"/>
                </a:solidFill>
                <a:latin typeface="Times New Roman" panose="02020603050405020304" charset="0"/>
                <a:cs typeface="Times New Roman" panose="02020603050405020304" charset="0"/>
              </a:rPr>
              <a:t>	if </a:t>
            </a:r>
            <a:r>
              <a:rPr lang="en-US" altLang="ja-JP" sz="1600" dirty="0" err="1">
                <a:solidFill>
                  <a:srgbClr val="333399"/>
                </a:solidFill>
                <a:latin typeface="Times New Roman" panose="02020603050405020304" charset="0"/>
                <a:cs typeface="Times New Roman" panose="02020603050405020304" charset="0"/>
              </a:rPr>
              <a:t>graphtype</a:t>
            </a:r>
            <a:r>
              <a:rPr lang="en-US" altLang="ja-JP" sz="1600" dirty="0">
                <a:solidFill>
                  <a:srgbClr val="333399"/>
                </a:solidFill>
                <a:latin typeface="Times New Roman" panose="02020603050405020304" charset="0"/>
                <a:cs typeface="Times New Roman" panose="02020603050405020304" charset="0"/>
              </a:rPr>
              <a:t> = </a:t>
            </a:r>
            <a:r>
              <a:rPr lang="en-US" altLang="ja-JP" sz="1600" dirty="0" err="1">
                <a:solidFill>
                  <a:srgbClr val="333399"/>
                </a:solidFill>
                <a:latin typeface="Times New Roman" panose="02020603050405020304" charset="0"/>
                <a:cs typeface="Times New Roman" panose="02020603050405020304" charset="0"/>
              </a:rPr>
              <a:t>kiviat</a:t>
            </a:r>
            <a:r>
              <a:rPr lang="en-US" altLang="zh-CN" sz="1600" dirty="0">
                <a:solidFill>
                  <a:srgbClr val="333399"/>
                </a:solidFill>
                <a:latin typeface="Times New Roman" panose="02020603050405020304" charset="0"/>
                <a:cs typeface="Times New Roman" panose="02020603050405020304" charset="0"/>
              </a:rPr>
              <a:t> </a:t>
            </a:r>
            <a:r>
              <a:rPr lang="en-US" altLang="ja-JP" sz="1600" dirty="0">
                <a:solidFill>
                  <a:srgbClr val="333399"/>
                </a:solidFill>
                <a:latin typeface="Times New Roman" panose="02020603050405020304" charset="0"/>
                <a:cs typeface="Times New Roman" panose="02020603050405020304" charset="0"/>
              </a:rPr>
              <a:t> then </a:t>
            </a:r>
            <a:r>
              <a:rPr lang="en-US" altLang="ja-JP" sz="1600" dirty="0" err="1">
                <a:solidFill>
                  <a:srgbClr val="333399"/>
                </a:solidFill>
                <a:latin typeface="Times New Roman" panose="02020603050405020304" charset="0"/>
                <a:cs typeface="Times New Roman" panose="02020603050405020304" charset="0"/>
              </a:rPr>
              <a:t>DrawKiviat</a:t>
            </a:r>
            <a:r>
              <a:rPr lang="en-US" altLang="ja-JP" sz="1600" dirty="0">
                <a:solidFill>
                  <a:srgbClr val="333399"/>
                </a:solidFill>
                <a:latin typeface="Times New Roman" panose="02020603050405020304" charset="0"/>
                <a:cs typeface="Times New Roman" panose="02020603050405020304" charset="0"/>
              </a:rPr>
              <a:t> (data);</a:t>
            </a:r>
            <a:endParaRPr lang="en-US" altLang="ja-JP" sz="1600" dirty="0">
              <a:solidFill>
                <a:srgbClr val="333399"/>
              </a:solidFill>
              <a:latin typeface="Times New Roman" panose="02020603050405020304" charset="0"/>
              <a:cs typeface="Times New Roman" panose="02020603050405020304" charset="0"/>
            </a:endParaRPr>
          </a:p>
          <a:p>
            <a:pPr>
              <a:spcBef>
                <a:spcPts val="300"/>
              </a:spcBef>
              <a:defRPr/>
            </a:pPr>
            <a:r>
              <a:rPr lang="en-US" altLang="ja-JP" sz="1600" dirty="0">
                <a:solidFill>
                  <a:srgbClr val="333399"/>
                </a:solidFill>
                <a:latin typeface="Times New Roman" panose="02020603050405020304" charset="0"/>
                <a:cs typeface="Times New Roman" panose="02020603050405020304" charset="0"/>
              </a:rPr>
              <a:t>end case;</a:t>
            </a:r>
            <a:endParaRPr lang="en-US" altLang="ja-JP" sz="1800" dirty="0">
              <a:solidFill>
                <a:srgbClr val="333399"/>
              </a:solidFill>
              <a:latin typeface="Times New Roman" panose="02020603050405020304" charset="0"/>
              <a:cs typeface="Times New Roman" panose="02020603050405020304" charset="0"/>
            </a:endParaRPr>
          </a:p>
        </p:txBody>
      </p:sp>
      <p:sp>
        <p:nvSpPr>
          <p:cNvPr id="479240" name="Text Box 8"/>
          <p:cNvSpPr txBox="1">
            <a:spLocks noChangeArrowheads="1"/>
          </p:cNvSpPr>
          <p:nvPr/>
        </p:nvSpPr>
        <p:spPr bwMode="auto">
          <a:xfrm>
            <a:off x="847154" y="3465785"/>
            <a:ext cx="7848600" cy="1636712"/>
          </a:xfrm>
          <a:prstGeom prst="rect">
            <a:avLst/>
          </a:prstGeom>
          <a:noFill/>
          <a:ln w="12700">
            <a:noFill/>
            <a:miter lim="800000"/>
          </a:ln>
          <a:effectLst/>
        </p:spPr>
        <p:txBody>
          <a:bodyPr>
            <a:spAutoFit/>
          </a:bodyPr>
          <a:lstStyle/>
          <a:p>
            <a:pPr>
              <a:lnSpc>
                <a:spcPct val="90000"/>
              </a:lnSpc>
              <a:defRPr/>
            </a:pPr>
            <a:r>
              <a:rPr lang="en-US" altLang="zh-CN" sz="1600" dirty="0">
                <a:latin typeface="Times New Roman" panose="02020603050405020304" charset="0"/>
                <a:cs typeface="Times New Roman" panose="02020603050405020304" charset="0"/>
              </a:rPr>
              <a:t>      </a:t>
            </a:r>
            <a:r>
              <a:rPr lang="en-US" altLang="ja-JP" sz="1600" dirty="0">
                <a:latin typeface="Times New Roman" panose="02020603050405020304" charset="0"/>
                <a:cs typeface="Times New Roman" panose="02020603050405020304" charset="0"/>
              </a:rPr>
              <a:t>All of the graphs become subclasses of a general class called graph. Using a concept called overloading [TAY90], each subclass defines an operation called </a:t>
            </a:r>
            <a:r>
              <a:rPr lang="en-US" altLang="ja-JP" sz="1600" i="1" dirty="0">
                <a:latin typeface="Times New Roman" panose="02020603050405020304" charset="0"/>
                <a:cs typeface="Times New Roman" panose="02020603050405020304" charset="0"/>
              </a:rPr>
              <a:t>draw</a:t>
            </a:r>
            <a:r>
              <a:rPr lang="en-US" altLang="ja-JP" sz="1600" dirty="0">
                <a:latin typeface="Times New Roman" panose="02020603050405020304" charset="0"/>
                <a:cs typeface="Times New Roman" panose="02020603050405020304" charset="0"/>
              </a:rPr>
              <a:t>. An object can send a </a:t>
            </a:r>
            <a:r>
              <a:rPr lang="en-US" altLang="ja-JP" sz="1600" i="1" dirty="0">
                <a:latin typeface="Times New Roman" panose="02020603050405020304" charset="0"/>
                <a:cs typeface="Times New Roman" panose="02020603050405020304" charset="0"/>
              </a:rPr>
              <a:t>draw</a:t>
            </a:r>
            <a:r>
              <a:rPr lang="en-US" altLang="ja-JP" sz="1600" dirty="0">
                <a:latin typeface="Times New Roman" panose="02020603050405020304" charset="0"/>
                <a:cs typeface="Times New Roman" panose="02020603050405020304" charset="0"/>
              </a:rPr>
              <a:t> message to any one of the objects instantiated from any one of the subclasses. The object receiving the message will invoke its own </a:t>
            </a:r>
            <a:r>
              <a:rPr lang="en-US" altLang="ja-JP" sz="1600" i="1" dirty="0">
                <a:latin typeface="Times New Roman" panose="02020603050405020304" charset="0"/>
                <a:cs typeface="Times New Roman" panose="02020603050405020304" charset="0"/>
              </a:rPr>
              <a:t>draw</a:t>
            </a:r>
            <a:r>
              <a:rPr lang="en-US" altLang="ja-JP" sz="1600" dirty="0">
                <a:latin typeface="Times New Roman" panose="02020603050405020304" charset="0"/>
                <a:cs typeface="Times New Roman" panose="02020603050405020304" charset="0"/>
              </a:rPr>
              <a:t> operation to create the appropriate graph. </a:t>
            </a:r>
            <a:endParaRPr lang="en-US" altLang="ja-JP" sz="1600" dirty="0">
              <a:latin typeface="Times New Roman" panose="02020603050405020304" charset="0"/>
              <a:cs typeface="Times New Roman" panose="02020603050405020304" charset="0"/>
            </a:endParaRPr>
          </a:p>
          <a:p>
            <a:pPr>
              <a:lnSpc>
                <a:spcPct val="90000"/>
              </a:lnSpc>
              <a:defRPr/>
            </a:pPr>
            <a:endParaRPr lang="en-US" altLang="ja-JP" sz="1600" dirty="0">
              <a:latin typeface="Times New Roman" panose="02020603050405020304" charset="0"/>
              <a:cs typeface="Times New Roman" panose="02020603050405020304" charset="0"/>
            </a:endParaRPr>
          </a:p>
          <a:p>
            <a:pPr>
              <a:lnSpc>
                <a:spcPct val="90000"/>
              </a:lnSpc>
              <a:defRPr/>
            </a:pPr>
            <a:r>
              <a:rPr lang="en-US" altLang="ja-JP" sz="1600" dirty="0">
                <a:latin typeface="Times New Roman" panose="02020603050405020304" charset="0"/>
                <a:cs typeface="Times New Roman" panose="02020603050405020304" charset="0"/>
              </a:rPr>
              <a:t>	</a:t>
            </a:r>
            <a:r>
              <a:rPr lang="en-US" altLang="ja-JP" sz="1600" dirty="0" err="1">
                <a:solidFill>
                  <a:srgbClr val="333399"/>
                </a:solidFill>
                <a:latin typeface="Times New Roman" panose="02020603050405020304" charset="0"/>
                <a:cs typeface="Times New Roman" panose="02020603050405020304" charset="0"/>
              </a:rPr>
              <a:t>graphtype</a:t>
            </a:r>
            <a:r>
              <a:rPr lang="en-US" altLang="ja-JP" sz="1600" dirty="0">
                <a:solidFill>
                  <a:srgbClr val="333399"/>
                </a:solidFill>
                <a:latin typeface="Times New Roman" panose="02020603050405020304" charset="0"/>
                <a:cs typeface="Times New Roman" panose="02020603050405020304" charset="0"/>
              </a:rPr>
              <a:t> draw</a:t>
            </a:r>
            <a:endParaRPr lang="en-US" altLang="ja-JP" sz="1600" dirty="0">
              <a:solidFill>
                <a:srgbClr val="333399"/>
              </a:solidFill>
              <a:latin typeface="Times New Roman" panose="02020603050405020304" charset="0"/>
              <a:cs typeface="Times New Roman" panose="02020603050405020304" charset="0"/>
            </a:endParaRPr>
          </a:p>
        </p:txBody>
      </p:sp>
      <p:sp>
        <p:nvSpPr>
          <p:cNvPr id="479241" name="Text Box 9"/>
          <p:cNvSpPr txBox="1">
            <a:spLocks noChangeArrowheads="1"/>
          </p:cNvSpPr>
          <p:nvPr/>
        </p:nvSpPr>
        <p:spPr bwMode="auto">
          <a:xfrm>
            <a:off x="1134492" y="1341710"/>
            <a:ext cx="2621230" cy="341632"/>
          </a:xfrm>
          <a:prstGeom prst="rect">
            <a:avLst/>
          </a:prstGeom>
          <a:noFill/>
          <a:ln w="12700">
            <a:noFill/>
            <a:miter lim="800000"/>
          </a:ln>
          <a:effectLst/>
        </p:spPr>
        <p:txBody>
          <a:bodyPr wrap="none">
            <a:spAutoFit/>
          </a:bodyPr>
          <a:lstStyle/>
          <a:p>
            <a:pPr>
              <a:lnSpc>
                <a:spcPct val="90000"/>
              </a:lnSpc>
              <a:defRPr/>
            </a:pPr>
            <a:r>
              <a:rPr lang="en-US" altLang="ja-JP" sz="1800">
                <a:latin typeface="Times New Roman" panose="02020603050405020304" charset="0"/>
                <a:cs typeface="Times New Roman" panose="02020603050405020304" charset="0"/>
              </a:rPr>
              <a:t>Conventional</a:t>
            </a:r>
            <a:r>
              <a:rPr lang="en-US" altLang="ja-JP" sz="1800">
                <a:solidFill>
                  <a:schemeClr val="bg1"/>
                </a:solidFill>
                <a:latin typeface="Times New Roman" panose="02020603050405020304" charset="0"/>
                <a:cs typeface="Times New Roman" panose="02020603050405020304" charset="0"/>
              </a:rPr>
              <a:t> </a:t>
            </a:r>
            <a:r>
              <a:rPr lang="en-US" altLang="ja-JP" sz="1800">
                <a:latin typeface="Times New Roman" panose="02020603050405020304" charset="0"/>
                <a:cs typeface="Times New Roman" panose="02020603050405020304" charset="0"/>
              </a:rPr>
              <a:t>approach …</a:t>
            </a:r>
            <a:endParaRPr lang="en-US" altLang="ja-JP" sz="1800">
              <a:latin typeface="Times New Roman" panose="02020603050405020304" charset="0"/>
              <a:cs typeface="Times New Roman" panose="02020603050405020304" charset="0"/>
            </a:endParaRPr>
          </a:p>
        </p:txBody>
      </p:sp>
      <p:sp>
        <p:nvSpPr>
          <p:cNvPr id="291848" name="Rectangle 10"/>
          <p:cNvSpPr>
            <a:spLocks noChangeArrowheads="1"/>
          </p:cNvSpPr>
          <p:nvPr/>
        </p:nvSpPr>
        <p:spPr bwMode="auto">
          <a:xfrm>
            <a:off x="3923829" y="4581128"/>
            <a:ext cx="1008063" cy="6477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2400">
              <a:latin typeface="Times New Roman" panose="02020603050405020304" charset="0"/>
              <a:cs typeface="Times New Roman" panose="02020603050405020304" charset="0"/>
            </a:endParaRPr>
          </a:p>
        </p:txBody>
      </p:sp>
      <p:sp>
        <p:nvSpPr>
          <p:cNvPr id="291849" name="Line 15"/>
          <p:cNvSpPr>
            <a:spLocks noChangeShapeType="1"/>
          </p:cNvSpPr>
          <p:nvPr/>
        </p:nvSpPr>
        <p:spPr bwMode="auto">
          <a:xfrm>
            <a:off x="3923829" y="4868465"/>
            <a:ext cx="10080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50" name="Line 16"/>
          <p:cNvSpPr>
            <a:spLocks noChangeShapeType="1"/>
          </p:cNvSpPr>
          <p:nvPr/>
        </p:nvSpPr>
        <p:spPr bwMode="auto">
          <a:xfrm>
            <a:off x="3923829" y="4976415"/>
            <a:ext cx="10080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51" name="Text Box 18"/>
          <p:cNvSpPr txBox="1">
            <a:spLocks noChangeArrowheads="1"/>
          </p:cNvSpPr>
          <p:nvPr/>
        </p:nvSpPr>
        <p:spPr bwMode="auto">
          <a:xfrm>
            <a:off x="4124795" y="4581128"/>
            <a:ext cx="5934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latin typeface="Times New Roman" panose="02020603050405020304" charset="0"/>
                <a:cs typeface="Times New Roman" panose="02020603050405020304" charset="0"/>
              </a:rPr>
              <a:t>graph</a:t>
            </a:r>
            <a:endParaRPr lang="en-US" altLang="zh-CN" sz="1400">
              <a:latin typeface="Times New Roman" panose="02020603050405020304" charset="0"/>
              <a:cs typeface="Times New Roman" panose="02020603050405020304" charset="0"/>
            </a:endParaRPr>
          </a:p>
        </p:txBody>
      </p:sp>
      <p:sp>
        <p:nvSpPr>
          <p:cNvPr id="291852" name="Text Box 19"/>
          <p:cNvSpPr txBox="1">
            <a:spLocks noChangeArrowheads="1"/>
          </p:cNvSpPr>
          <p:nvPr/>
        </p:nvSpPr>
        <p:spPr bwMode="auto">
          <a:xfrm>
            <a:off x="3850804" y="4976415"/>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a:latin typeface="Times New Roman" panose="02020603050405020304" charset="0"/>
                <a:cs typeface="Times New Roman" panose="02020603050405020304" charset="0"/>
              </a:rPr>
              <a:t>graphtype draw()</a:t>
            </a:r>
            <a:endParaRPr lang="en-US" altLang="zh-CN" sz="1000">
              <a:latin typeface="Times New Roman" panose="02020603050405020304" charset="0"/>
              <a:cs typeface="Times New Roman" panose="02020603050405020304" charset="0"/>
            </a:endParaRPr>
          </a:p>
        </p:txBody>
      </p:sp>
      <p:sp>
        <p:nvSpPr>
          <p:cNvPr id="291853" name="Line 20"/>
          <p:cNvSpPr>
            <a:spLocks noChangeShapeType="1"/>
          </p:cNvSpPr>
          <p:nvPr/>
        </p:nvSpPr>
        <p:spPr bwMode="auto">
          <a:xfrm flipV="1">
            <a:off x="2483967" y="5481240"/>
            <a:ext cx="1871662" cy="395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54" name="AutoShape 21"/>
          <p:cNvSpPr>
            <a:spLocks noChangeArrowheads="1"/>
          </p:cNvSpPr>
          <p:nvPr/>
        </p:nvSpPr>
        <p:spPr bwMode="auto">
          <a:xfrm>
            <a:off x="4319117" y="5265340"/>
            <a:ext cx="215900" cy="252413"/>
          </a:xfrm>
          <a:prstGeom prst="flowChartDecision">
            <a:avLst/>
          </a:prstGeom>
          <a:solidFill>
            <a:schemeClr val="tx1"/>
          </a:solidFill>
          <a:ln w="9525" algn="ctr">
            <a:solidFill>
              <a:schemeClr val="tx1"/>
            </a:solidFill>
            <a:miter lim="800000"/>
          </a:ln>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endParaRPr lang="zh-CN" altLang="en-US">
              <a:latin typeface="Times New Roman" panose="02020603050405020304" charset="0"/>
              <a:cs typeface="Times New Roman" panose="02020603050405020304" charset="0"/>
            </a:endParaRPr>
          </a:p>
        </p:txBody>
      </p:sp>
      <p:sp>
        <p:nvSpPr>
          <p:cNvPr id="291855" name="Line 94"/>
          <p:cNvSpPr>
            <a:spLocks noChangeShapeType="1"/>
          </p:cNvSpPr>
          <p:nvPr/>
        </p:nvSpPr>
        <p:spPr bwMode="auto">
          <a:xfrm flipV="1">
            <a:off x="3742854" y="5517753"/>
            <a:ext cx="647700" cy="3238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56" name="Line 95"/>
          <p:cNvSpPr>
            <a:spLocks noChangeShapeType="1"/>
          </p:cNvSpPr>
          <p:nvPr/>
        </p:nvSpPr>
        <p:spPr bwMode="auto">
          <a:xfrm>
            <a:off x="4427067" y="5552678"/>
            <a:ext cx="358775" cy="3238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57" name="Line 96"/>
          <p:cNvSpPr>
            <a:spLocks noChangeShapeType="1"/>
          </p:cNvSpPr>
          <p:nvPr/>
        </p:nvSpPr>
        <p:spPr bwMode="auto">
          <a:xfrm>
            <a:off x="4500092" y="5517753"/>
            <a:ext cx="1511300" cy="3238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58" name="Rectangle 97"/>
          <p:cNvSpPr>
            <a:spLocks noChangeArrowheads="1"/>
          </p:cNvSpPr>
          <p:nvPr/>
        </p:nvSpPr>
        <p:spPr bwMode="auto">
          <a:xfrm>
            <a:off x="1979142" y="5876528"/>
            <a:ext cx="1008062" cy="6477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2400">
              <a:latin typeface="Times New Roman" panose="02020603050405020304" charset="0"/>
              <a:cs typeface="Times New Roman" panose="02020603050405020304" charset="0"/>
            </a:endParaRPr>
          </a:p>
        </p:txBody>
      </p:sp>
      <p:sp>
        <p:nvSpPr>
          <p:cNvPr id="291859" name="Line 98"/>
          <p:cNvSpPr>
            <a:spLocks noChangeShapeType="1"/>
          </p:cNvSpPr>
          <p:nvPr/>
        </p:nvSpPr>
        <p:spPr bwMode="auto">
          <a:xfrm>
            <a:off x="1979142" y="6163865"/>
            <a:ext cx="10080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60" name="Line 99"/>
          <p:cNvSpPr>
            <a:spLocks noChangeShapeType="1"/>
          </p:cNvSpPr>
          <p:nvPr/>
        </p:nvSpPr>
        <p:spPr bwMode="auto">
          <a:xfrm>
            <a:off x="1979142" y="6271815"/>
            <a:ext cx="10080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61" name="Rectangle 100"/>
          <p:cNvSpPr>
            <a:spLocks noChangeArrowheads="1"/>
          </p:cNvSpPr>
          <p:nvPr/>
        </p:nvSpPr>
        <p:spPr bwMode="auto">
          <a:xfrm>
            <a:off x="3239617" y="5876528"/>
            <a:ext cx="1008062" cy="6477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2400">
              <a:latin typeface="Times New Roman" panose="02020603050405020304" charset="0"/>
              <a:cs typeface="Times New Roman" panose="02020603050405020304" charset="0"/>
            </a:endParaRPr>
          </a:p>
        </p:txBody>
      </p:sp>
      <p:sp>
        <p:nvSpPr>
          <p:cNvPr id="291862" name="Line 101"/>
          <p:cNvSpPr>
            <a:spLocks noChangeShapeType="1"/>
          </p:cNvSpPr>
          <p:nvPr/>
        </p:nvSpPr>
        <p:spPr bwMode="auto">
          <a:xfrm>
            <a:off x="3239617" y="6163865"/>
            <a:ext cx="10080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63" name="Line 102"/>
          <p:cNvSpPr>
            <a:spLocks noChangeShapeType="1"/>
          </p:cNvSpPr>
          <p:nvPr/>
        </p:nvSpPr>
        <p:spPr bwMode="auto">
          <a:xfrm>
            <a:off x="3239617" y="6271815"/>
            <a:ext cx="10080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64" name="Rectangle 103"/>
          <p:cNvSpPr>
            <a:spLocks noChangeArrowheads="1"/>
          </p:cNvSpPr>
          <p:nvPr/>
        </p:nvSpPr>
        <p:spPr bwMode="auto">
          <a:xfrm>
            <a:off x="4463579" y="5876528"/>
            <a:ext cx="1008063" cy="6477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2400">
              <a:latin typeface="Times New Roman" panose="02020603050405020304" charset="0"/>
              <a:cs typeface="Times New Roman" panose="02020603050405020304" charset="0"/>
            </a:endParaRPr>
          </a:p>
        </p:txBody>
      </p:sp>
      <p:sp>
        <p:nvSpPr>
          <p:cNvPr id="291865" name="Line 104"/>
          <p:cNvSpPr>
            <a:spLocks noChangeShapeType="1"/>
          </p:cNvSpPr>
          <p:nvPr/>
        </p:nvSpPr>
        <p:spPr bwMode="auto">
          <a:xfrm>
            <a:off x="4463579" y="6163865"/>
            <a:ext cx="10080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66" name="Line 105"/>
          <p:cNvSpPr>
            <a:spLocks noChangeShapeType="1"/>
          </p:cNvSpPr>
          <p:nvPr/>
        </p:nvSpPr>
        <p:spPr bwMode="auto">
          <a:xfrm>
            <a:off x="4463579" y="6271815"/>
            <a:ext cx="10080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67" name="Rectangle 106"/>
          <p:cNvSpPr>
            <a:spLocks noChangeArrowheads="1"/>
          </p:cNvSpPr>
          <p:nvPr/>
        </p:nvSpPr>
        <p:spPr bwMode="auto">
          <a:xfrm>
            <a:off x="5687542" y="5876528"/>
            <a:ext cx="1008062" cy="647700"/>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endParaRPr lang="ja-JP" altLang="en-US" sz="2400">
              <a:latin typeface="Times New Roman" panose="02020603050405020304" charset="0"/>
              <a:cs typeface="Times New Roman" panose="02020603050405020304" charset="0"/>
            </a:endParaRPr>
          </a:p>
        </p:txBody>
      </p:sp>
      <p:sp>
        <p:nvSpPr>
          <p:cNvPr id="291868" name="Line 107"/>
          <p:cNvSpPr>
            <a:spLocks noChangeShapeType="1"/>
          </p:cNvSpPr>
          <p:nvPr/>
        </p:nvSpPr>
        <p:spPr bwMode="auto">
          <a:xfrm>
            <a:off x="5687542" y="6163865"/>
            <a:ext cx="10080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69" name="Line 108"/>
          <p:cNvSpPr>
            <a:spLocks noChangeShapeType="1"/>
          </p:cNvSpPr>
          <p:nvPr/>
        </p:nvSpPr>
        <p:spPr bwMode="auto">
          <a:xfrm>
            <a:off x="5687542" y="6271815"/>
            <a:ext cx="10080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Times New Roman" panose="02020603050405020304" charset="0"/>
              <a:cs typeface="Times New Roman" panose="02020603050405020304" charset="0"/>
            </a:endParaRPr>
          </a:p>
        </p:txBody>
      </p:sp>
      <p:sp>
        <p:nvSpPr>
          <p:cNvPr id="291870" name="Text Box 109"/>
          <p:cNvSpPr txBox="1">
            <a:spLocks noChangeArrowheads="1"/>
          </p:cNvSpPr>
          <p:nvPr/>
        </p:nvSpPr>
        <p:spPr bwMode="auto">
          <a:xfrm>
            <a:off x="2040692" y="5841603"/>
            <a:ext cx="8627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latin typeface="Times New Roman" panose="02020603050405020304" charset="0"/>
                <a:cs typeface="Times New Roman" panose="02020603050405020304" charset="0"/>
              </a:rPr>
              <a:t>linegraph</a:t>
            </a:r>
            <a:endParaRPr lang="en-US" altLang="zh-CN" sz="1400">
              <a:latin typeface="Times New Roman" panose="02020603050405020304" charset="0"/>
              <a:cs typeface="Times New Roman" panose="02020603050405020304" charset="0"/>
            </a:endParaRPr>
          </a:p>
        </p:txBody>
      </p:sp>
      <p:sp>
        <p:nvSpPr>
          <p:cNvPr id="291871" name="Text Box 110"/>
          <p:cNvSpPr txBox="1">
            <a:spLocks noChangeArrowheads="1"/>
          </p:cNvSpPr>
          <p:nvPr/>
        </p:nvSpPr>
        <p:spPr bwMode="auto">
          <a:xfrm>
            <a:off x="3373085" y="5876528"/>
            <a:ext cx="763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latin typeface="Times New Roman" panose="02020603050405020304" charset="0"/>
                <a:cs typeface="Times New Roman" panose="02020603050405020304" charset="0"/>
              </a:rPr>
              <a:t>piechart</a:t>
            </a:r>
            <a:endParaRPr lang="en-US" altLang="zh-CN" sz="1400">
              <a:latin typeface="Times New Roman" panose="02020603050405020304" charset="0"/>
              <a:cs typeface="Times New Roman" panose="02020603050405020304" charset="0"/>
            </a:endParaRPr>
          </a:p>
        </p:txBody>
      </p:sp>
      <p:sp>
        <p:nvSpPr>
          <p:cNvPr id="291872" name="Text Box 111"/>
          <p:cNvSpPr txBox="1">
            <a:spLocks noChangeArrowheads="1"/>
          </p:cNvSpPr>
          <p:nvPr/>
        </p:nvSpPr>
        <p:spPr bwMode="auto">
          <a:xfrm>
            <a:off x="4529699" y="587652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latin typeface="Times New Roman" panose="02020603050405020304" charset="0"/>
                <a:cs typeface="Times New Roman" panose="02020603050405020304" charset="0"/>
              </a:rPr>
              <a:t>histogram</a:t>
            </a:r>
            <a:endParaRPr lang="en-US" altLang="zh-CN" sz="1400">
              <a:latin typeface="Times New Roman" panose="02020603050405020304" charset="0"/>
              <a:cs typeface="Times New Roman" panose="02020603050405020304" charset="0"/>
            </a:endParaRPr>
          </a:p>
        </p:txBody>
      </p:sp>
      <p:sp>
        <p:nvSpPr>
          <p:cNvPr id="291873" name="Text Box 112"/>
          <p:cNvSpPr txBox="1">
            <a:spLocks noChangeArrowheads="1"/>
          </p:cNvSpPr>
          <p:nvPr/>
        </p:nvSpPr>
        <p:spPr bwMode="auto">
          <a:xfrm>
            <a:off x="5903442" y="5841603"/>
            <a:ext cx="588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400">
                <a:latin typeface="Times New Roman" panose="02020603050405020304" charset="0"/>
                <a:cs typeface="Times New Roman" panose="02020603050405020304" charset="0"/>
              </a:rPr>
              <a:t>kiviat</a:t>
            </a:r>
            <a:endParaRPr lang="en-US" altLang="zh-CN" sz="1400">
              <a:latin typeface="Times New Roman" panose="02020603050405020304" charset="0"/>
              <a:cs typeface="Times New Roman" panose="02020603050405020304" charset="0"/>
            </a:endParaRPr>
          </a:p>
        </p:txBody>
      </p:sp>
      <p:sp>
        <p:nvSpPr>
          <p:cNvPr id="291874" name="Text Box 113"/>
          <p:cNvSpPr txBox="1">
            <a:spLocks noChangeArrowheads="1"/>
          </p:cNvSpPr>
          <p:nvPr/>
        </p:nvSpPr>
        <p:spPr bwMode="auto">
          <a:xfrm>
            <a:off x="3166592" y="6273403"/>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a:latin typeface="Times New Roman" panose="02020603050405020304" charset="0"/>
                <a:cs typeface="Times New Roman" panose="02020603050405020304" charset="0"/>
              </a:rPr>
              <a:t>graphtype draw()</a:t>
            </a:r>
            <a:endParaRPr lang="en-US" altLang="zh-CN" sz="1000">
              <a:latin typeface="Times New Roman" panose="02020603050405020304" charset="0"/>
              <a:cs typeface="Times New Roman" panose="02020603050405020304" charset="0"/>
            </a:endParaRPr>
          </a:p>
        </p:txBody>
      </p:sp>
      <p:sp>
        <p:nvSpPr>
          <p:cNvPr id="291875" name="Text Box 114"/>
          <p:cNvSpPr txBox="1">
            <a:spLocks noChangeArrowheads="1"/>
          </p:cNvSpPr>
          <p:nvPr/>
        </p:nvSpPr>
        <p:spPr bwMode="auto">
          <a:xfrm>
            <a:off x="1907704" y="6273403"/>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a:latin typeface="Times New Roman" panose="02020603050405020304" charset="0"/>
                <a:cs typeface="Times New Roman" panose="02020603050405020304" charset="0"/>
              </a:rPr>
              <a:t>graphtype draw()</a:t>
            </a:r>
            <a:endParaRPr lang="en-US" altLang="zh-CN" sz="1000">
              <a:latin typeface="Times New Roman" panose="02020603050405020304" charset="0"/>
              <a:cs typeface="Times New Roman" panose="02020603050405020304" charset="0"/>
            </a:endParaRPr>
          </a:p>
        </p:txBody>
      </p:sp>
      <p:sp>
        <p:nvSpPr>
          <p:cNvPr id="291876" name="Text Box 115"/>
          <p:cNvSpPr txBox="1">
            <a:spLocks noChangeArrowheads="1"/>
          </p:cNvSpPr>
          <p:nvPr/>
        </p:nvSpPr>
        <p:spPr bwMode="auto">
          <a:xfrm>
            <a:off x="5616104" y="6273403"/>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a:latin typeface="Times New Roman" panose="02020603050405020304" charset="0"/>
                <a:cs typeface="Times New Roman" panose="02020603050405020304" charset="0"/>
              </a:rPr>
              <a:t>graphtype draw()</a:t>
            </a:r>
            <a:endParaRPr lang="en-US" altLang="zh-CN" sz="1000">
              <a:latin typeface="Times New Roman" panose="02020603050405020304" charset="0"/>
              <a:cs typeface="Times New Roman" panose="02020603050405020304" charset="0"/>
            </a:endParaRPr>
          </a:p>
        </p:txBody>
      </p:sp>
      <p:sp>
        <p:nvSpPr>
          <p:cNvPr id="291877" name="Text Box 116"/>
          <p:cNvSpPr txBox="1">
            <a:spLocks noChangeArrowheads="1"/>
          </p:cNvSpPr>
          <p:nvPr/>
        </p:nvSpPr>
        <p:spPr bwMode="auto">
          <a:xfrm>
            <a:off x="4355629" y="6273403"/>
            <a:ext cx="1168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en-US" altLang="zh-CN" sz="1000">
                <a:latin typeface="Times New Roman" panose="02020603050405020304" charset="0"/>
                <a:cs typeface="Times New Roman" panose="02020603050405020304" charset="0"/>
              </a:rPr>
              <a:t>graphtype draw()</a:t>
            </a:r>
            <a:endParaRPr lang="en-US" altLang="zh-CN" sz="1000">
              <a:latin typeface="Times New Roman" panose="02020603050405020304" charset="0"/>
              <a:cs typeface="Times New Roman" panose="02020603050405020304" charset="0"/>
            </a:endParaRPr>
          </a:p>
        </p:txBody>
      </p:sp>
      <p:sp>
        <p:nvSpPr>
          <p:cNvPr id="38"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Polymorphism</a:t>
            </a:r>
            <a:endParaRPr lang="en-US" altLang="ja-JP" dirty="0">
              <a:latin typeface="36 Helvetica ThinItalic" charset="0"/>
            </a:endParaRPr>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1066800" y="1515616"/>
            <a:ext cx="7543800" cy="2417440"/>
          </a:xfrm>
        </p:spPr>
        <p:txBody>
          <a:bodyPr/>
          <a:lstStyle/>
          <a:p>
            <a:pPr>
              <a:buClr>
                <a:srgbClr val="0070C0"/>
              </a:buClr>
              <a:buFont typeface="Wingdings" panose="05000000000000000000" pitchFamily="2" charset="2"/>
              <a:buChar char="n"/>
            </a:pPr>
            <a:r>
              <a:rPr lang="en-US" altLang="zh-CN" b="0" dirty="0">
                <a:latin typeface="Times New Roman" panose="02020603050405020304" charset="0"/>
                <a:ea typeface="楷体" panose="02010609060101010101" pitchFamily="49" charset="-122"/>
                <a:cs typeface="Times New Roman" panose="02020603050405020304" charset="0"/>
              </a:rPr>
              <a:t>Complete and sufficient</a:t>
            </a:r>
            <a:r>
              <a:rPr lang="zh-CN" altLang="en-US" b="0" dirty="0">
                <a:latin typeface="Times New Roman" panose="02020603050405020304" charset="0"/>
                <a:ea typeface="楷体" panose="02010609060101010101" pitchFamily="49" charset="-122"/>
                <a:cs typeface="Times New Roman" panose="02020603050405020304" charset="0"/>
              </a:rPr>
              <a:t>（完整、充分</a:t>
            </a:r>
            <a:r>
              <a:rPr lang="en-US" altLang="zh-CN" b="0" dirty="0" smtClean="0">
                <a:latin typeface="Times New Roman" panose="02020603050405020304" charset="0"/>
                <a:ea typeface="楷体" panose="02010609060101010101" pitchFamily="49" charset="-122"/>
                <a:cs typeface="Times New Roman" panose="02020603050405020304" charset="0"/>
              </a:rPr>
              <a:t>)</a:t>
            </a:r>
            <a:endParaRPr lang="en-US" altLang="zh-CN" b="0" dirty="0" smtClean="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endParaRPr lang="en-US" altLang="zh-CN" b="0" dirty="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r>
              <a:rPr lang="en-US" altLang="zh-CN" b="0" dirty="0">
                <a:latin typeface="Times New Roman" panose="02020603050405020304" charset="0"/>
                <a:ea typeface="楷体" panose="02010609060101010101" pitchFamily="49" charset="-122"/>
                <a:cs typeface="Times New Roman" panose="02020603050405020304" charset="0"/>
              </a:rPr>
              <a:t>Primitiveness</a:t>
            </a:r>
            <a:r>
              <a:rPr lang="zh-CN" altLang="en-US" b="0" dirty="0">
                <a:latin typeface="Times New Roman" panose="02020603050405020304" charset="0"/>
                <a:ea typeface="楷体" panose="02010609060101010101" pitchFamily="49" charset="-122"/>
                <a:cs typeface="Times New Roman" panose="02020603050405020304" charset="0"/>
              </a:rPr>
              <a:t>（原始性</a:t>
            </a:r>
            <a:r>
              <a:rPr lang="zh-CN" altLang="en-US" b="0" dirty="0" smtClean="0">
                <a:latin typeface="Times New Roman" panose="02020603050405020304" charset="0"/>
                <a:ea typeface="楷体" panose="02010609060101010101" pitchFamily="49" charset="-122"/>
                <a:cs typeface="Times New Roman" panose="02020603050405020304" charset="0"/>
              </a:rPr>
              <a:t>）</a:t>
            </a:r>
            <a:endParaRPr lang="en-US" altLang="zh-CN" b="0" dirty="0" smtClean="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endParaRPr lang="en-US" altLang="zh-CN" b="0" dirty="0" smtClean="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r>
              <a:rPr lang="en-US" altLang="zh-CN" b="0" dirty="0" smtClean="0">
                <a:latin typeface="Times New Roman" panose="02020603050405020304" charset="0"/>
                <a:ea typeface="楷体" panose="02010609060101010101" pitchFamily="49" charset="-122"/>
                <a:cs typeface="Times New Roman" panose="02020603050405020304" charset="0"/>
              </a:rPr>
              <a:t>High </a:t>
            </a:r>
            <a:r>
              <a:rPr lang="en-US" altLang="zh-CN" b="0" dirty="0">
                <a:latin typeface="Times New Roman" panose="02020603050405020304" charset="0"/>
                <a:ea typeface="楷体" panose="02010609060101010101" pitchFamily="49" charset="-122"/>
                <a:cs typeface="Times New Roman" panose="02020603050405020304" charset="0"/>
              </a:rPr>
              <a:t>cohesion</a:t>
            </a:r>
            <a:r>
              <a:rPr lang="zh-CN" altLang="en-US" b="0" dirty="0">
                <a:latin typeface="Times New Roman" panose="02020603050405020304" charset="0"/>
                <a:ea typeface="楷体" panose="02010609060101010101" pitchFamily="49" charset="-122"/>
                <a:cs typeface="Times New Roman" panose="02020603050405020304" charset="0"/>
              </a:rPr>
              <a:t>（高内聚</a:t>
            </a:r>
            <a:r>
              <a:rPr lang="zh-CN" altLang="en-US" b="0" dirty="0" smtClean="0">
                <a:latin typeface="Times New Roman" panose="02020603050405020304" charset="0"/>
                <a:ea typeface="楷体" panose="02010609060101010101" pitchFamily="49" charset="-122"/>
                <a:cs typeface="Times New Roman" panose="02020603050405020304" charset="0"/>
              </a:rPr>
              <a:t>）</a:t>
            </a:r>
            <a:endParaRPr lang="en-US" altLang="zh-CN" b="0" dirty="0" smtClean="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endParaRPr lang="zh-CN" altLang="en-US" b="0" dirty="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r>
              <a:rPr lang="en-US" altLang="zh-CN" b="0" dirty="0">
                <a:latin typeface="Times New Roman" panose="02020603050405020304" charset="0"/>
                <a:ea typeface="楷体" panose="02010609060101010101" pitchFamily="49" charset="-122"/>
                <a:cs typeface="Times New Roman" panose="02020603050405020304" charset="0"/>
              </a:rPr>
              <a:t>Low coupling</a:t>
            </a:r>
            <a:r>
              <a:rPr lang="zh-CN" altLang="en-US" b="0" dirty="0">
                <a:latin typeface="Times New Roman" panose="02020603050405020304" charset="0"/>
                <a:ea typeface="楷体" panose="02010609060101010101" pitchFamily="49" charset="-122"/>
                <a:cs typeface="Times New Roman" panose="02020603050405020304" charset="0"/>
              </a:rPr>
              <a:t>（低耦合）</a:t>
            </a:r>
            <a:endParaRPr lang="zh-CN" altLang="en-US" b="0" dirty="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endParaRPr lang="en-US" altLang="zh-CN" b="0" dirty="0">
              <a:latin typeface="Times New Roman" panose="02020603050405020304" charset="0"/>
              <a:ea typeface="楷体" panose="02010609060101010101" pitchFamily="49" charset="-122"/>
              <a:cs typeface="Times New Roman" panose="02020603050405020304" charset="0"/>
            </a:endParaRPr>
          </a:p>
          <a:p>
            <a:pPr>
              <a:buClr>
                <a:srgbClr val="0070C0"/>
              </a:buClr>
              <a:buFont typeface="Wingdings" panose="05000000000000000000" pitchFamily="2" charset="2"/>
              <a:buChar char="n"/>
            </a:pPr>
            <a:endParaRPr lang="en-US" altLang="zh-CN" b="0" dirty="0">
              <a:latin typeface="Times New Roman" panose="02020603050405020304" charset="0"/>
              <a:ea typeface="楷体" panose="02010609060101010101" pitchFamily="49" charset="-122"/>
              <a:cs typeface="Times New Roman" panose="02020603050405020304" charset="0"/>
            </a:endParaRPr>
          </a:p>
        </p:txBody>
      </p:sp>
      <p:sp>
        <p:nvSpPr>
          <p:cNvPr id="4"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Well-formed Design Class</a:t>
            </a:r>
            <a:endParaRPr lang="en-US" altLang="ja-JP" dirty="0">
              <a:latin typeface="36 Helvetica ThinItalic" charset="0"/>
            </a:endParaRPr>
          </a:p>
        </p:txBody>
      </p:sp>
    </p:spTree>
  </p:cSld>
  <p:clrMapOvr>
    <a:masterClrMapping/>
  </p:clrMapOvr>
  <p:transition>
    <p:random/>
    <p:sndAc>
      <p:stSnd>
        <p:snd r:embed="rId1" name="projctor.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286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FD92996-4A98-4170-A814-40B026F63FA5}" type="slidenum">
              <a:rPr lang="en-US" altLang="ja-JP" sz="1200">
                <a:solidFill>
                  <a:schemeClr val="bg1"/>
                </a:solidFill>
              </a:rPr>
            </a:fld>
            <a:endParaRPr lang="en-US" altLang="ja-JP" sz="900">
              <a:solidFill>
                <a:schemeClr val="bg1"/>
              </a:solidFill>
            </a:endParaRPr>
          </a:p>
        </p:txBody>
      </p:sp>
      <p:pic>
        <p:nvPicPr>
          <p:cNvPr id="292869"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600" y="1288058"/>
            <a:ext cx="6805613"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The Design Model</a:t>
            </a:r>
            <a:endParaRPr lang="en-US" altLang="ja-JP" dirty="0">
              <a:latin typeface="36 Helvetica ThinItalic" charset="0"/>
            </a:endParaRPr>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type="body" idx="4294967295"/>
          </p:nvPr>
        </p:nvSpPr>
        <p:spPr>
          <a:xfrm>
            <a:off x="971600" y="1196752"/>
            <a:ext cx="7521575" cy="4341812"/>
          </a:xfrm>
        </p:spPr>
        <p:txBody>
          <a:bodyPr vert="horz" wrap="square" lIns="90487" tIns="44450" rIns="90487" bIns="44450" numCol="1" anchor="t" anchorCtr="0" compatLnSpc="1"/>
          <a:lstStyle/>
          <a:p>
            <a:pPr>
              <a:lnSpc>
                <a:spcPct val="90000"/>
              </a:lnSpc>
              <a:buClr>
                <a:srgbClr val="0070C0"/>
              </a:buClr>
              <a:buFont typeface="Wingdings" panose="05000000000000000000" pitchFamily="2" charset="2"/>
              <a:buChar char="n"/>
            </a:pPr>
            <a:r>
              <a:rPr lang="en-US" altLang="zh-CN" sz="2000" dirty="0">
                <a:solidFill>
                  <a:srgbClr val="FF0000"/>
                </a:solidFill>
              </a:rPr>
              <a:t>Data elements</a:t>
            </a:r>
            <a:endParaRPr lang="en-US" altLang="zh-CN" sz="2000" dirty="0">
              <a:solidFill>
                <a:srgbClr val="FF0000"/>
              </a:solidFill>
            </a:endParaRPr>
          </a:p>
          <a:p>
            <a:pPr lvl="1">
              <a:lnSpc>
                <a:spcPct val="90000"/>
              </a:lnSpc>
              <a:buClr>
                <a:srgbClr val="0070C0"/>
              </a:buClr>
              <a:buFont typeface="Wingdings" panose="05000000000000000000" pitchFamily="2" charset="2"/>
              <a:buChar char="n"/>
            </a:pPr>
            <a:r>
              <a:rPr lang="en-US" altLang="zh-CN" sz="2000" dirty="0"/>
              <a:t>Data model --&gt; data structures</a:t>
            </a:r>
            <a:endParaRPr lang="en-US" altLang="zh-CN" sz="2000" dirty="0"/>
          </a:p>
          <a:p>
            <a:pPr lvl="1">
              <a:lnSpc>
                <a:spcPct val="90000"/>
              </a:lnSpc>
              <a:buClr>
                <a:srgbClr val="0070C0"/>
              </a:buClr>
              <a:buFont typeface="Wingdings" panose="05000000000000000000" pitchFamily="2" charset="2"/>
              <a:buChar char="n"/>
            </a:pPr>
            <a:r>
              <a:rPr lang="en-US" altLang="zh-CN" sz="2000" dirty="0"/>
              <a:t>Data model --&gt; database architecture</a:t>
            </a:r>
            <a:endParaRPr lang="en-US" altLang="zh-CN" sz="2000" dirty="0"/>
          </a:p>
          <a:p>
            <a:pPr>
              <a:lnSpc>
                <a:spcPct val="90000"/>
              </a:lnSpc>
              <a:buClr>
                <a:srgbClr val="0070C0"/>
              </a:buClr>
              <a:buFont typeface="Wingdings" panose="05000000000000000000" pitchFamily="2" charset="2"/>
              <a:buChar char="n"/>
            </a:pPr>
            <a:r>
              <a:rPr lang="en-US" altLang="zh-CN" sz="2000" dirty="0">
                <a:solidFill>
                  <a:srgbClr val="FF0000"/>
                </a:solidFill>
              </a:rPr>
              <a:t>Architectural elements</a:t>
            </a:r>
            <a:endParaRPr lang="en-US" altLang="zh-CN" sz="2000" dirty="0">
              <a:solidFill>
                <a:srgbClr val="FF0000"/>
              </a:solidFill>
            </a:endParaRPr>
          </a:p>
          <a:p>
            <a:pPr lvl="1">
              <a:lnSpc>
                <a:spcPct val="90000"/>
              </a:lnSpc>
              <a:buClr>
                <a:srgbClr val="0070C0"/>
              </a:buClr>
              <a:buFont typeface="Wingdings" panose="05000000000000000000" pitchFamily="2" charset="2"/>
              <a:buChar char="n"/>
            </a:pPr>
            <a:r>
              <a:rPr lang="en-US" altLang="zh-CN" sz="2000" dirty="0"/>
              <a:t>Application domain</a:t>
            </a:r>
            <a:endParaRPr lang="en-US" altLang="zh-CN" sz="2000" dirty="0"/>
          </a:p>
          <a:p>
            <a:pPr lvl="1">
              <a:lnSpc>
                <a:spcPct val="90000"/>
              </a:lnSpc>
              <a:buClr>
                <a:srgbClr val="0070C0"/>
              </a:buClr>
              <a:buFont typeface="Wingdings" panose="05000000000000000000" pitchFamily="2" charset="2"/>
              <a:buChar char="n"/>
            </a:pPr>
            <a:r>
              <a:rPr lang="en-US" altLang="zh-CN" sz="2000" dirty="0"/>
              <a:t>Analysis classes, their relationships, collaborations and behaviors are transformed into design realizations</a:t>
            </a:r>
            <a:endParaRPr lang="en-US" altLang="zh-CN" sz="2000" dirty="0"/>
          </a:p>
          <a:p>
            <a:pPr lvl="1">
              <a:lnSpc>
                <a:spcPct val="90000"/>
              </a:lnSpc>
              <a:buClr>
                <a:srgbClr val="0070C0"/>
              </a:buClr>
              <a:buFont typeface="Wingdings" panose="05000000000000000000" pitchFamily="2" charset="2"/>
              <a:buChar char="n"/>
            </a:pPr>
            <a:r>
              <a:rPr lang="en-US" altLang="zh-CN" sz="2000" dirty="0"/>
              <a:t>Patterns and </a:t>
            </a:r>
            <a:r>
              <a:rPr lang="en-US" altLang="zh-CN" sz="2000" dirty="0">
                <a:latin typeface="Palatino" charset="0"/>
              </a:rPr>
              <a:t>“</a:t>
            </a:r>
            <a:r>
              <a:rPr lang="en-US" altLang="zh-CN" sz="2000" dirty="0"/>
              <a:t>styles</a:t>
            </a:r>
            <a:r>
              <a:rPr lang="en-US" altLang="zh-CN" sz="2000" dirty="0">
                <a:latin typeface="Palatino" charset="0"/>
              </a:rPr>
              <a:t>”</a:t>
            </a:r>
            <a:r>
              <a:rPr lang="en-US" altLang="zh-CN" sz="2000" dirty="0"/>
              <a:t> </a:t>
            </a:r>
            <a:endParaRPr lang="en-US" altLang="zh-CN" sz="2000" dirty="0" smtClean="0"/>
          </a:p>
          <a:p>
            <a:pPr>
              <a:lnSpc>
                <a:spcPct val="90000"/>
              </a:lnSpc>
              <a:buClr>
                <a:srgbClr val="0070C0"/>
              </a:buClr>
              <a:buFont typeface="Wingdings" panose="05000000000000000000" pitchFamily="2" charset="2"/>
              <a:buChar char="n"/>
            </a:pPr>
            <a:r>
              <a:rPr lang="en-US" altLang="zh-CN" sz="2000" dirty="0" smtClean="0">
                <a:solidFill>
                  <a:srgbClr val="FF0000"/>
                </a:solidFill>
              </a:rPr>
              <a:t>Interface elements</a:t>
            </a:r>
            <a:endParaRPr lang="en-US" altLang="zh-CN" sz="2000" dirty="0" smtClean="0">
              <a:solidFill>
                <a:srgbClr val="FF0000"/>
              </a:solidFill>
            </a:endParaRPr>
          </a:p>
          <a:p>
            <a:pPr lvl="1">
              <a:lnSpc>
                <a:spcPct val="90000"/>
              </a:lnSpc>
              <a:buClr>
                <a:srgbClr val="0070C0"/>
              </a:buClr>
              <a:buFont typeface="Wingdings" panose="05000000000000000000" pitchFamily="2" charset="2"/>
              <a:buChar char="n"/>
            </a:pPr>
            <a:r>
              <a:rPr lang="en-US" altLang="zh-CN" sz="2000" dirty="0" smtClean="0"/>
              <a:t>the </a:t>
            </a:r>
            <a:r>
              <a:rPr lang="en-US" altLang="zh-CN" sz="2000" dirty="0"/>
              <a:t>user interface (UI) </a:t>
            </a:r>
            <a:endParaRPr lang="en-US" altLang="zh-CN" sz="2000" dirty="0"/>
          </a:p>
          <a:p>
            <a:pPr lvl="1">
              <a:lnSpc>
                <a:spcPct val="90000"/>
              </a:lnSpc>
              <a:buClr>
                <a:srgbClr val="0070C0"/>
              </a:buClr>
              <a:buFont typeface="Wingdings" panose="05000000000000000000" pitchFamily="2" charset="2"/>
              <a:buChar char="n"/>
            </a:pPr>
            <a:r>
              <a:rPr lang="en-US" altLang="zh-CN" sz="2000" dirty="0"/>
              <a:t> external interfaces to other systems, devices, networks or other producers or consumers of information</a:t>
            </a:r>
            <a:endParaRPr lang="en-US" altLang="zh-CN" sz="2000" dirty="0"/>
          </a:p>
          <a:p>
            <a:pPr lvl="1">
              <a:lnSpc>
                <a:spcPct val="90000"/>
              </a:lnSpc>
              <a:buClr>
                <a:srgbClr val="0070C0"/>
              </a:buClr>
              <a:buFont typeface="Wingdings" panose="05000000000000000000" pitchFamily="2" charset="2"/>
              <a:buChar char="n"/>
            </a:pPr>
            <a:r>
              <a:rPr lang="en-US" altLang="zh-CN" sz="2000" dirty="0"/>
              <a:t> internal interfaces between various design components</a:t>
            </a:r>
            <a:r>
              <a:rPr lang="en-US" altLang="zh-CN" sz="2000" b="1" dirty="0"/>
              <a:t>. </a:t>
            </a:r>
            <a:endParaRPr lang="en-US" altLang="zh-CN" sz="2000" dirty="0"/>
          </a:p>
          <a:p>
            <a:pPr>
              <a:lnSpc>
                <a:spcPct val="90000"/>
              </a:lnSpc>
              <a:buClr>
                <a:srgbClr val="0070C0"/>
              </a:buClr>
              <a:buFont typeface="Wingdings" panose="05000000000000000000" pitchFamily="2" charset="2"/>
              <a:buChar char="n"/>
            </a:pPr>
            <a:r>
              <a:rPr lang="en-US" altLang="zh-CN" sz="2000" dirty="0">
                <a:solidFill>
                  <a:srgbClr val="FF0000"/>
                </a:solidFill>
              </a:rPr>
              <a:t>Component elements</a:t>
            </a:r>
            <a:endParaRPr lang="en-US" altLang="zh-CN" sz="2000" dirty="0">
              <a:solidFill>
                <a:srgbClr val="FF0000"/>
              </a:solidFill>
            </a:endParaRPr>
          </a:p>
          <a:p>
            <a:pPr>
              <a:lnSpc>
                <a:spcPct val="90000"/>
              </a:lnSpc>
              <a:buClr>
                <a:srgbClr val="0070C0"/>
              </a:buClr>
              <a:buFont typeface="Wingdings" panose="05000000000000000000" pitchFamily="2" charset="2"/>
              <a:buChar char="n"/>
            </a:pPr>
            <a:r>
              <a:rPr lang="en-US" altLang="zh-CN" sz="2000" dirty="0">
                <a:solidFill>
                  <a:srgbClr val="FF0000"/>
                </a:solidFill>
              </a:rPr>
              <a:t>Deployment elements</a:t>
            </a:r>
            <a:endParaRPr lang="en-US" altLang="zh-CN" sz="2000" dirty="0">
              <a:solidFill>
                <a:srgbClr val="FF0000"/>
              </a:solidFill>
            </a:endParaRPr>
          </a:p>
        </p:txBody>
      </p:sp>
      <p:pic>
        <p:nvPicPr>
          <p:cNvPr id="81925" name="Picture 5" descr="j0300520"/>
          <p:cNvPicPr>
            <a:picLocks noChangeAspect="1" noChangeArrowheads="1" noCrop="1"/>
          </p:cNvPicPr>
          <p:nvPr/>
        </p:nvPicPr>
        <p:blipFill>
          <a:blip r:embed="rId1"/>
          <a:srcRect/>
          <a:stretch>
            <a:fillRect/>
          </a:stretch>
        </p:blipFill>
        <p:spPr bwMode="auto">
          <a:xfrm>
            <a:off x="6012160" y="1143000"/>
            <a:ext cx="1897062" cy="16319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Design Model Elements</a:t>
            </a:r>
            <a:endParaRPr lang="en-US" altLang="ja-JP" dirty="0">
              <a:latin typeface="36 Helvetica ThinItalic" charset="0"/>
            </a:endParaRPr>
          </a:p>
        </p:txBody>
      </p:sp>
    </p:spTree>
  </p:cSld>
  <p:clrMapOvr>
    <a:masterClrMapping/>
  </p:clrMapOvr>
  <p:transition>
    <p:random/>
    <p:sndAc>
      <p:stSnd>
        <p:snd r:embed="rId2" name="projctor.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491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2FCE937-9369-4082-B417-718E85613701}" type="slidenum">
              <a:rPr lang="en-US" altLang="ja-JP" sz="1200">
                <a:solidFill>
                  <a:schemeClr val="bg1"/>
                </a:solidFill>
              </a:rPr>
            </a:fld>
            <a:endParaRPr lang="en-US" altLang="ja-JP" sz="900">
              <a:solidFill>
                <a:schemeClr val="bg1"/>
              </a:solidFill>
            </a:endParaRPr>
          </a:p>
        </p:txBody>
      </p:sp>
      <p:pic>
        <p:nvPicPr>
          <p:cNvPr id="489479"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7984" y="765175"/>
            <a:ext cx="3859213"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4918" name="Text Box 10"/>
          <p:cNvSpPr txBox="1">
            <a:spLocks noChangeArrowheads="1"/>
          </p:cNvSpPr>
          <p:nvPr/>
        </p:nvSpPr>
        <p:spPr bwMode="auto">
          <a:xfrm>
            <a:off x="1188789" y="1285205"/>
            <a:ext cx="2951163"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342900" indent="-342900">
              <a:spcBef>
                <a:spcPct val="50000"/>
              </a:spcBef>
              <a:buClr>
                <a:srgbClr val="0070C0"/>
              </a:buClr>
              <a:buFont typeface="Wingdings" panose="05000000000000000000" pitchFamily="2" charset="2"/>
              <a:buChar char="n"/>
            </a:pPr>
            <a:r>
              <a:rPr lang="en-US" altLang="zh-CN" sz="2000" dirty="0">
                <a:latin typeface="Times New Roman" panose="02020603050405020304" charset="0"/>
                <a:cs typeface="Times New Roman" panose="02020603050405020304" charset="0"/>
              </a:rPr>
              <a:t>Interface is a </a:t>
            </a:r>
            <a:r>
              <a:rPr lang="en-US" altLang="zh-CN" sz="2000" dirty="0" err="1">
                <a:latin typeface="Times New Roman" panose="02020603050405020304" charset="0"/>
                <a:cs typeface="Times New Roman" panose="02020603050405020304" charset="0"/>
              </a:rPr>
              <a:t>specifier</a:t>
            </a:r>
            <a:r>
              <a:rPr lang="en-US" altLang="zh-CN" sz="2000" dirty="0">
                <a:latin typeface="Times New Roman" panose="02020603050405020304" charset="0"/>
                <a:cs typeface="Times New Roman" panose="02020603050405020304" charset="0"/>
              </a:rPr>
              <a:t> for the externally-visible operation of a class, component, or other classifier without specification of internal structure.</a:t>
            </a:r>
            <a:endParaRPr lang="en-US" altLang="zh-CN" sz="2000" dirty="0">
              <a:latin typeface="Times New Roman" panose="02020603050405020304" charset="0"/>
              <a:cs typeface="Times New Roman" panose="02020603050405020304" charset="0"/>
            </a:endParaRPr>
          </a:p>
          <a:p>
            <a:pPr marL="342900" indent="-342900">
              <a:spcBef>
                <a:spcPct val="50000"/>
              </a:spcBef>
              <a:buClr>
                <a:srgbClr val="0070C0"/>
              </a:buClr>
              <a:buFont typeface="Wingdings" panose="05000000000000000000" pitchFamily="2" charset="2"/>
              <a:buChar char="n"/>
            </a:pPr>
            <a:r>
              <a:rPr lang="en-US" altLang="zh-CN" sz="2000" dirty="0">
                <a:latin typeface="Times New Roman" panose="02020603050405020304" charset="0"/>
                <a:cs typeface="Times New Roman" panose="02020603050405020304" charset="0"/>
              </a:rPr>
              <a:t>Interface is a set of operations that describes some part of the behavior  of a class and provides access to those operation</a:t>
            </a:r>
            <a:r>
              <a:rPr lang="en-US" altLang="zh-CN" sz="2000" dirty="0" smtClean="0">
                <a:latin typeface="Times New Roman" panose="02020603050405020304" charset="0"/>
                <a:cs typeface="Times New Roman" panose="02020603050405020304" charset="0"/>
              </a:rPr>
              <a:t>.  </a:t>
            </a:r>
            <a:endParaRPr lang="en-US" altLang="zh-CN" sz="2000" dirty="0">
              <a:latin typeface="Times New Roman" panose="02020603050405020304" charset="0"/>
              <a:cs typeface="Times New Roman" panose="02020603050405020304" charset="0"/>
            </a:endParaRPr>
          </a:p>
        </p:txBody>
      </p:sp>
      <p:sp>
        <p:nvSpPr>
          <p:cNvPr id="7"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Interface Elements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9479"/>
                                        </p:tgtEl>
                                        <p:attrNameLst>
                                          <p:attrName>style.visibility</p:attrName>
                                        </p:attrNameLst>
                                      </p:cBhvr>
                                      <p:to>
                                        <p:strVal val="visible"/>
                                      </p:to>
                                    </p:set>
                                    <p:animEffect transition="in" filter="blinds(horizontal)">
                                      <p:cBhvr>
                                        <p:cTn id="7" dur="500"/>
                                        <p:tgtEl>
                                          <p:spTgt spid="489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Oval 3"/>
          <p:cNvSpPr>
            <a:spLocks noChangeArrowheads="1"/>
          </p:cNvSpPr>
          <p:nvPr/>
        </p:nvSpPr>
        <p:spPr bwMode="auto">
          <a:xfrm>
            <a:off x="1257300" y="1882775"/>
            <a:ext cx="2573338" cy="1481138"/>
          </a:xfrm>
          <a:prstGeom prst="ellipse">
            <a:avLst/>
          </a:prstGeom>
          <a:blipFill dpi="0" rotWithShape="0">
            <a:blip r:embed="rId1" cstate="print"/>
            <a:srcRect/>
            <a:tile tx="0" ty="0" sx="100000" sy="100000" flip="none" algn="tl"/>
          </a:blipFill>
          <a:ln w="9525">
            <a:no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0" name="Oval 4"/>
          <p:cNvSpPr>
            <a:spLocks noChangeArrowheads="1"/>
          </p:cNvSpPr>
          <p:nvPr/>
        </p:nvSpPr>
        <p:spPr bwMode="auto">
          <a:xfrm>
            <a:off x="1244600" y="1870075"/>
            <a:ext cx="2598738" cy="1506538"/>
          </a:xfrm>
          <a:prstGeom prst="ellipse">
            <a:avLst/>
          </a:prstGeom>
          <a:noFill/>
          <a:ln w="301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1" name="Rectangle 5"/>
          <p:cNvSpPr>
            <a:spLocks noChangeArrowheads="1"/>
          </p:cNvSpPr>
          <p:nvPr/>
        </p:nvSpPr>
        <p:spPr bwMode="auto">
          <a:xfrm>
            <a:off x="2968626" y="2819400"/>
            <a:ext cx="1141413" cy="1798638"/>
          </a:xfrm>
          <a:prstGeom prst="rect">
            <a:avLst/>
          </a:prstGeom>
          <a:solidFill>
            <a:srgbClr val="FFFFFF"/>
          </a:solidFill>
          <a:ln w="9525">
            <a:no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2" name="Rectangle 6"/>
          <p:cNvSpPr>
            <a:spLocks noChangeArrowheads="1"/>
          </p:cNvSpPr>
          <p:nvPr/>
        </p:nvSpPr>
        <p:spPr bwMode="auto">
          <a:xfrm>
            <a:off x="2955926" y="2806700"/>
            <a:ext cx="1166813" cy="1824038"/>
          </a:xfrm>
          <a:prstGeom prst="rect">
            <a:avLst/>
          </a:prstGeom>
          <a:noFill/>
          <a:ln w="301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3" name="Rectangle 7"/>
          <p:cNvSpPr>
            <a:spLocks noChangeArrowheads="1"/>
          </p:cNvSpPr>
          <p:nvPr/>
        </p:nvSpPr>
        <p:spPr bwMode="auto">
          <a:xfrm>
            <a:off x="2994026" y="2844800"/>
            <a:ext cx="1141413" cy="1798638"/>
          </a:xfrm>
          <a:prstGeom prst="rect">
            <a:avLst/>
          </a:prstGeom>
          <a:solidFill>
            <a:srgbClr val="FFFFFF"/>
          </a:solidFill>
          <a:ln w="9525">
            <a:no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4" name="Rectangle 8"/>
          <p:cNvSpPr>
            <a:spLocks noChangeArrowheads="1"/>
          </p:cNvSpPr>
          <p:nvPr/>
        </p:nvSpPr>
        <p:spPr bwMode="auto">
          <a:xfrm>
            <a:off x="2981326" y="2832100"/>
            <a:ext cx="1166813" cy="1824038"/>
          </a:xfrm>
          <a:prstGeom prst="rect">
            <a:avLst/>
          </a:prstGeom>
          <a:noFill/>
          <a:ln w="301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5" name="Rectangle 9"/>
          <p:cNvSpPr>
            <a:spLocks noChangeArrowheads="1"/>
          </p:cNvSpPr>
          <p:nvPr/>
        </p:nvSpPr>
        <p:spPr bwMode="auto">
          <a:xfrm>
            <a:off x="3032126" y="2870200"/>
            <a:ext cx="1141413" cy="1798638"/>
          </a:xfrm>
          <a:prstGeom prst="rect">
            <a:avLst/>
          </a:prstGeom>
          <a:solidFill>
            <a:srgbClr val="FFFFFF"/>
          </a:solidFill>
          <a:ln w="9525">
            <a:no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6" name="Rectangle 10"/>
          <p:cNvSpPr>
            <a:spLocks noChangeArrowheads="1"/>
          </p:cNvSpPr>
          <p:nvPr/>
        </p:nvSpPr>
        <p:spPr bwMode="auto">
          <a:xfrm>
            <a:off x="3019426" y="2857500"/>
            <a:ext cx="1166813" cy="1824038"/>
          </a:xfrm>
          <a:prstGeom prst="rect">
            <a:avLst/>
          </a:prstGeom>
          <a:noFill/>
          <a:ln w="301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7" name="Rectangle 11"/>
          <p:cNvSpPr>
            <a:spLocks noChangeArrowheads="1"/>
          </p:cNvSpPr>
          <p:nvPr/>
        </p:nvSpPr>
        <p:spPr bwMode="auto">
          <a:xfrm>
            <a:off x="3057526" y="2908300"/>
            <a:ext cx="1141413" cy="1785938"/>
          </a:xfrm>
          <a:prstGeom prst="rect">
            <a:avLst/>
          </a:prstGeom>
          <a:solidFill>
            <a:srgbClr val="FFFFFF"/>
          </a:solidFill>
          <a:ln w="9525">
            <a:no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8" name="Rectangle 12"/>
          <p:cNvSpPr>
            <a:spLocks noChangeArrowheads="1"/>
          </p:cNvSpPr>
          <p:nvPr/>
        </p:nvSpPr>
        <p:spPr bwMode="auto">
          <a:xfrm>
            <a:off x="3044826" y="2895600"/>
            <a:ext cx="1166813" cy="1811338"/>
          </a:xfrm>
          <a:prstGeom prst="rect">
            <a:avLst/>
          </a:prstGeom>
          <a:noFill/>
          <a:ln w="301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69" name="Rectangle 13"/>
          <p:cNvSpPr>
            <a:spLocks noChangeArrowheads="1"/>
          </p:cNvSpPr>
          <p:nvPr/>
        </p:nvSpPr>
        <p:spPr bwMode="auto">
          <a:xfrm>
            <a:off x="3082926" y="2933700"/>
            <a:ext cx="1141413" cy="1798638"/>
          </a:xfrm>
          <a:prstGeom prst="rect">
            <a:avLst/>
          </a:prstGeom>
          <a:solidFill>
            <a:srgbClr val="FFFFFF"/>
          </a:solidFill>
          <a:ln w="9525">
            <a:no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0" name="Rectangle 14"/>
          <p:cNvSpPr>
            <a:spLocks noChangeArrowheads="1"/>
          </p:cNvSpPr>
          <p:nvPr/>
        </p:nvSpPr>
        <p:spPr bwMode="auto">
          <a:xfrm>
            <a:off x="3070226" y="2921000"/>
            <a:ext cx="1165225" cy="1824038"/>
          </a:xfrm>
          <a:prstGeom prst="rect">
            <a:avLst/>
          </a:prstGeom>
          <a:noFill/>
          <a:ln w="301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22543" name="Rectangle 15"/>
          <p:cNvSpPr>
            <a:spLocks noChangeArrowheads="1"/>
          </p:cNvSpPr>
          <p:nvPr/>
        </p:nvSpPr>
        <p:spPr bwMode="auto">
          <a:xfrm>
            <a:off x="3336926" y="3221038"/>
            <a:ext cx="7021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r>
              <a:rPr lang="en-US" altLang="zh-CN" b="0">
                <a:solidFill>
                  <a:srgbClr val="000000"/>
                </a:solidFill>
                <a:latin typeface="Helvetica" charset="0"/>
              </a:rPr>
              <a:t>Spec</a:t>
            </a:r>
            <a:endParaRPr lang="en-US" altLang="zh-CN" sz="1800">
              <a:solidFill>
                <a:schemeClr val="tx1"/>
              </a:solidFill>
              <a:latin typeface="Helvetica" charset="0"/>
            </a:endParaRPr>
          </a:p>
        </p:txBody>
      </p:sp>
      <p:sp>
        <p:nvSpPr>
          <p:cNvPr id="377872" name="Rectangle 16"/>
          <p:cNvSpPr>
            <a:spLocks noChangeArrowheads="1"/>
          </p:cNvSpPr>
          <p:nvPr/>
        </p:nvSpPr>
        <p:spPr bwMode="auto">
          <a:xfrm>
            <a:off x="5643563" y="1376364"/>
            <a:ext cx="811212" cy="733425"/>
          </a:xfrm>
          <a:prstGeom prst="rect">
            <a:avLst/>
          </a:prstGeom>
          <a:solidFill>
            <a:srgbClr val="FFFFFF"/>
          </a:solidFill>
          <a:ln w="174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3" name="AutoShape 17"/>
          <p:cNvSpPr>
            <a:spLocks noChangeArrowheads="1"/>
          </p:cNvSpPr>
          <p:nvPr/>
        </p:nvSpPr>
        <p:spPr bwMode="auto">
          <a:xfrm>
            <a:off x="5668963" y="1414463"/>
            <a:ext cx="760412" cy="671512"/>
          </a:xfrm>
          <a:prstGeom prst="roundRect">
            <a:avLst>
              <a:gd name="adj" fmla="val 25884"/>
            </a:avLst>
          </a:prstGeom>
          <a:blipFill dpi="0" rotWithShape="0">
            <a:blip r:embed="rId2" cstate="print"/>
            <a:srcRect/>
            <a:tile tx="0" ty="0" sx="100000" sy="100000" flip="none" algn="tl"/>
          </a:blipFill>
          <a:ln w="174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4" name="Rectangle 18"/>
          <p:cNvSpPr>
            <a:spLocks noChangeArrowheads="1"/>
          </p:cNvSpPr>
          <p:nvPr/>
        </p:nvSpPr>
        <p:spPr bwMode="auto">
          <a:xfrm>
            <a:off x="5643563" y="2122488"/>
            <a:ext cx="811212" cy="203200"/>
          </a:xfrm>
          <a:prstGeom prst="rect">
            <a:avLst/>
          </a:prstGeom>
          <a:solidFill>
            <a:srgbClr val="FFFFFF"/>
          </a:solidFill>
          <a:ln w="174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5" name="Rectangle 19"/>
          <p:cNvSpPr>
            <a:spLocks noChangeArrowheads="1"/>
          </p:cNvSpPr>
          <p:nvPr/>
        </p:nvSpPr>
        <p:spPr bwMode="auto">
          <a:xfrm>
            <a:off x="5643563" y="2262188"/>
            <a:ext cx="811212" cy="101600"/>
          </a:xfrm>
          <a:prstGeom prst="rect">
            <a:avLst/>
          </a:prstGeom>
          <a:solidFill>
            <a:srgbClr val="FFFFFF"/>
          </a:solidFill>
          <a:ln w="17463">
            <a:solidFill>
              <a:srgbClr val="000000"/>
            </a:solid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6" name="Freeform 20"/>
          <p:cNvSpPr/>
          <p:nvPr/>
        </p:nvSpPr>
        <p:spPr bwMode="auto">
          <a:xfrm>
            <a:off x="5465763" y="2185988"/>
            <a:ext cx="925512" cy="519112"/>
          </a:xfrm>
          <a:custGeom>
            <a:avLst/>
            <a:gdLst/>
            <a:ahLst/>
            <a:cxnLst>
              <a:cxn ang="0">
                <a:pos x="64" y="0"/>
              </a:cxn>
              <a:cxn ang="0">
                <a:pos x="583" y="176"/>
              </a:cxn>
              <a:cxn ang="0">
                <a:pos x="447" y="327"/>
              </a:cxn>
              <a:cxn ang="0">
                <a:pos x="0" y="72"/>
              </a:cxn>
              <a:cxn ang="0">
                <a:pos x="64" y="0"/>
              </a:cxn>
            </a:cxnLst>
            <a:rect l="0" t="0" r="r" b="b"/>
            <a:pathLst>
              <a:path w="583" h="327">
                <a:moveTo>
                  <a:pt x="64" y="0"/>
                </a:moveTo>
                <a:lnTo>
                  <a:pt x="583" y="176"/>
                </a:lnTo>
                <a:lnTo>
                  <a:pt x="447" y="327"/>
                </a:lnTo>
                <a:lnTo>
                  <a:pt x="0" y="72"/>
                </a:lnTo>
                <a:lnTo>
                  <a:pt x="64" y="0"/>
                </a:lnTo>
                <a:close/>
              </a:path>
            </a:pathLst>
          </a:custGeom>
          <a:blipFill dpi="0" rotWithShape="0">
            <a:blip r:embed="rId3" cstate="print"/>
            <a:srcRect/>
            <a:tile tx="0" ty="0" sx="100000" sy="100000" flip="none" algn="tl"/>
          </a:blipFill>
          <a:ln w="9525">
            <a:no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7" name="Freeform 21"/>
          <p:cNvSpPr/>
          <p:nvPr/>
        </p:nvSpPr>
        <p:spPr bwMode="auto">
          <a:xfrm>
            <a:off x="5465763" y="2185988"/>
            <a:ext cx="925512" cy="519112"/>
          </a:xfrm>
          <a:custGeom>
            <a:avLst/>
            <a:gdLst/>
            <a:ahLst/>
            <a:cxnLst>
              <a:cxn ang="0">
                <a:pos x="64" y="0"/>
              </a:cxn>
              <a:cxn ang="0">
                <a:pos x="583" y="176"/>
              </a:cxn>
              <a:cxn ang="0">
                <a:pos x="583" y="176"/>
              </a:cxn>
              <a:cxn ang="0">
                <a:pos x="447" y="327"/>
              </a:cxn>
              <a:cxn ang="0">
                <a:pos x="447" y="327"/>
              </a:cxn>
              <a:cxn ang="0">
                <a:pos x="0" y="72"/>
              </a:cxn>
              <a:cxn ang="0">
                <a:pos x="0" y="72"/>
              </a:cxn>
              <a:cxn ang="0">
                <a:pos x="64" y="0"/>
              </a:cxn>
              <a:cxn ang="0">
                <a:pos x="64" y="0"/>
              </a:cxn>
              <a:cxn ang="0">
                <a:pos x="583" y="176"/>
              </a:cxn>
              <a:cxn ang="0">
                <a:pos x="447" y="327"/>
              </a:cxn>
              <a:cxn ang="0">
                <a:pos x="0" y="72"/>
              </a:cxn>
              <a:cxn ang="0">
                <a:pos x="64" y="0"/>
              </a:cxn>
            </a:cxnLst>
            <a:rect l="0" t="0" r="r" b="b"/>
            <a:pathLst>
              <a:path w="583" h="327">
                <a:moveTo>
                  <a:pt x="64" y="0"/>
                </a:moveTo>
                <a:lnTo>
                  <a:pt x="583" y="176"/>
                </a:lnTo>
                <a:lnTo>
                  <a:pt x="583" y="176"/>
                </a:lnTo>
                <a:lnTo>
                  <a:pt x="447" y="327"/>
                </a:lnTo>
                <a:lnTo>
                  <a:pt x="447" y="327"/>
                </a:lnTo>
                <a:lnTo>
                  <a:pt x="0" y="72"/>
                </a:lnTo>
                <a:lnTo>
                  <a:pt x="0" y="72"/>
                </a:lnTo>
                <a:lnTo>
                  <a:pt x="64" y="0"/>
                </a:lnTo>
                <a:lnTo>
                  <a:pt x="64" y="0"/>
                </a:lnTo>
                <a:lnTo>
                  <a:pt x="583" y="176"/>
                </a:lnTo>
                <a:lnTo>
                  <a:pt x="447" y="327"/>
                </a:lnTo>
                <a:lnTo>
                  <a:pt x="0" y="72"/>
                </a:lnTo>
                <a:lnTo>
                  <a:pt x="64" y="0"/>
                </a:lnTo>
                <a:close/>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8" name="Freeform 22"/>
          <p:cNvSpPr/>
          <p:nvPr/>
        </p:nvSpPr>
        <p:spPr bwMode="auto">
          <a:xfrm>
            <a:off x="5465763" y="2300288"/>
            <a:ext cx="925512" cy="442912"/>
          </a:xfrm>
          <a:custGeom>
            <a:avLst/>
            <a:gdLst/>
            <a:ahLst/>
            <a:cxnLst>
              <a:cxn ang="0">
                <a:pos x="583" y="104"/>
              </a:cxn>
              <a:cxn ang="0">
                <a:pos x="583" y="176"/>
              </a:cxn>
              <a:cxn ang="0">
                <a:pos x="583" y="176"/>
              </a:cxn>
              <a:cxn ang="0">
                <a:pos x="447" y="279"/>
              </a:cxn>
              <a:cxn ang="0">
                <a:pos x="447" y="279"/>
              </a:cxn>
              <a:cxn ang="0">
                <a:pos x="0" y="0"/>
              </a:cxn>
              <a:cxn ang="0">
                <a:pos x="0" y="0"/>
              </a:cxn>
            </a:cxnLst>
            <a:rect l="0" t="0" r="r" b="b"/>
            <a:pathLst>
              <a:path w="583" h="279">
                <a:moveTo>
                  <a:pt x="583" y="104"/>
                </a:moveTo>
                <a:lnTo>
                  <a:pt x="583" y="176"/>
                </a:lnTo>
                <a:lnTo>
                  <a:pt x="583" y="176"/>
                </a:lnTo>
                <a:lnTo>
                  <a:pt x="447" y="279"/>
                </a:lnTo>
                <a:lnTo>
                  <a:pt x="447" y="279"/>
                </a:lnTo>
                <a:lnTo>
                  <a:pt x="0" y="0"/>
                </a:lnTo>
                <a:lnTo>
                  <a:pt x="0" y="0"/>
                </a:lnTo>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79" name="Freeform 23"/>
          <p:cNvSpPr/>
          <p:nvPr/>
        </p:nvSpPr>
        <p:spPr bwMode="auto">
          <a:xfrm>
            <a:off x="5465763" y="2300288"/>
            <a:ext cx="925512" cy="442912"/>
          </a:xfrm>
          <a:custGeom>
            <a:avLst/>
            <a:gdLst/>
            <a:ahLst/>
            <a:cxnLst>
              <a:cxn ang="0">
                <a:pos x="583" y="104"/>
              </a:cxn>
              <a:cxn ang="0">
                <a:pos x="583" y="176"/>
              </a:cxn>
              <a:cxn ang="0">
                <a:pos x="447" y="279"/>
              </a:cxn>
              <a:cxn ang="0">
                <a:pos x="0" y="0"/>
              </a:cxn>
            </a:cxnLst>
            <a:rect l="0" t="0" r="r" b="b"/>
            <a:pathLst>
              <a:path w="583" h="279">
                <a:moveTo>
                  <a:pt x="583" y="104"/>
                </a:moveTo>
                <a:lnTo>
                  <a:pt x="583" y="176"/>
                </a:lnTo>
                <a:lnTo>
                  <a:pt x="447" y="279"/>
                </a:lnTo>
                <a:lnTo>
                  <a:pt x="0" y="0"/>
                </a:lnTo>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0" name="Line 24"/>
          <p:cNvSpPr>
            <a:spLocks noChangeShapeType="1"/>
          </p:cNvSpPr>
          <p:nvPr/>
        </p:nvSpPr>
        <p:spPr bwMode="auto">
          <a:xfrm>
            <a:off x="6175375" y="2705100"/>
            <a:ext cx="1588" cy="38100"/>
          </a:xfrm>
          <a:prstGeom prst="line">
            <a:avLst/>
          </a:prstGeom>
          <a:noFill/>
          <a:ln w="174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1" name="Freeform 25"/>
          <p:cNvSpPr/>
          <p:nvPr/>
        </p:nvSpPr>
        <p:spPr bwMode="auto">
          <a:xfrm>
            <a:off x="5262563" y="2389188"/>
            <a:ext cx="215900" cy="139700"/>
          </a:xfrm>
          <a:custGeom>
            <a:avLst/>
            <a:gdLst/>
            <a:ahLst/>
            <a:cxnLst>
              <a:cxn ang="0">
                <a:pos x="88" y="0"/>
              </a:cxn>
              <a:cxn ang="0">
                <a:pos x="136" y="32"/>
              </a:cxn>
              <a:cxn ang="0">
                <a:pos x="40" y="88"/>
              </a:cxn>
              <a:cxn ang="0">
                <a:pos x="0" y="64"/>
              </a:cxn>
              <a:cxn ang="0">
                <a:pos x="88" y="0"/>
              </a:cxn>
            </a:cxnLst>
            <a:rect l="0" t="0" r="r" b="b"/>
            <a:pathLst>
              <a:path w="136" h="88">
                <a:moveTo>
                  <a:pt x="88" y="0"/>
                </a:moveTo>
                <a:lnTo>
                  <a:pt x="136" y="32"/>
                </a:lnTo>
                <a:lnTo>
                  <a:pt x="40" y="88"/>
                </a:lnTo>
                <a:lnTo>
                  <a:pt x="0" y="64"/>
                </a:lnTo>
                <a:lnTo>
                  <a:pt x="88" y="0"/>
                </a:lnTo>
                <a:close/>
              </a:path>
            </a:pathLst>
          </a:custGeom>
          <a:blipFill dpi="0" rotWithShape="0">
            <a:blip r:embed="rId4" cstate="print"/>
            <a:srcRect/>
            <a:tile tx="0" ty="0" sx="100000" sy="100000" flip="none" algn="tl"/>
          </a:blipFill>
          <a:ln w="9525">
            <a:no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2" name="Freeform 26"/>
          <p:cNvSpPr/>
          <p:nvPr/>
        </p:nvSpPr>
        <p:spPr bwMode="auto">
          <a:xfrm>
            <a:off x="5262563" y="2389188"/>
            <a:ext cx="215900" cy="139700"/>
          </a:xfrm>
          <a:custGeom>
            <a:avLst/>
            <a:gdLst/>
            <a:ahLst/>
            <a:cxnLst>
              <a:cxn ang="0">
                <a:pos x="88" y="0"/>
              </a:cxn>
              <a:cxn ang="0">
                <a:pos x="136" y="32"/>
              </a:cxn>
              <a:cxn ang="0">
                <a:pos x="136" y="32"/>
              </a:cxn>
              <a:cxn ang="0">
                <a:pos x="40" y="88"/>
              </a:cxn>
              <a:cxn ang="0">
                <a:pos x="40" y="88"/>
              </a:cxn>
              <a:cxn ang="0">
                <a:pos x="0" y="64"/>
              </a:cxn>
              <a:cxn ang="0">
                <a:pos x="0" y="64"/>
              </a:cxn>
              <a:cxn ang="0">
                <a:pos x="88" y="0"/>
              </a:cxn>
              <a:cxn ang="0">
                <a:pos x="88" y="0"/>
              </a:cxn>
              <a:cxn ang="0">
                <a:pos x="136" y="32"/>
              </a:cxn>
              <a:cxn ang="0">
                <a:pos x="40" y="88"/>
              </a:cxn>
              <a:cxn ang="0">
                <a:pos x="0" y="64"/>
              </a:cxn>
              <a:cxn ang="0">
                <a:pos x="88" y="0"/>
              </a:cxn>
            </a:cxnLst>
            <a:rect l="0" t="0" r="r" b="b"/>
            <a:pathLst>
              <a:path w="136" h="88">
                <a:moveTo>
                  <a:pt x="88" y="0"/>
                </a:moveTo>
                <a:lnTo>
                  <a:pt x="136" y="32"/>
                </a:lnTo>
                <a:lnTo>
                  <a:pt x="136" y="32"/>
                </a:lnTo>
                <a:lnTo>
                  <a:pt x="40" y="88"/>
                </a:lnTo>
                <a:lnTo>
                  <a:pt x="40" y="88"/>
                </a:lnTo>
                <a:lnTo>
                  <a:pt x="0" y="64"/>
                </a:lnTo>
                <a:lnTo>
                  <a:pt x="0" y="64"/>
                </a:lnTo>
                <a:lnTo>
                  <a:pt x="88" y="0"/>
                </a:lnTo>
                <a:lnTo>
                  <a:pt x="88" y="0"/>
                </a:lnTo>
                <a:lnTo>
                  <a:pt x="136" y="32"/>
                </a:lnTo>
                <a:lnTo>
                  <a:pt x="40" y="88"/>
                </a:lnTo>
                <a:lnTo>
                  <a:pt x="0" y="64"/>
                </a:lnTo>
                <a:lnTo>
                  <a:pt x="88" y="0"/>
                </a:lnTo>
                <a:close/>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3" name="Freeform 27"/>
          <p:cNvSpPr/>
          <p:nvPr/>
        </p:nvSpPr>
        <p:spPr bwMode="auto">
          <a:xfrm>
            <a:off x="5262563" y="2452688"/>
            <a:ext cx="215900" cy="114300"/>
          </a:xfrm>
          <a:custGeom>
            <a:avLst/>
            <a:gdLst/>
            <a:ahLst/>
            <a:cxnLst>
              <a:cxn ang="0">
                <a:pos x="136" y="0"/>
              </a:cxn>
              <a:cxn ang="0">
                <a:pos x="136" y="32"/>
              </a:cxn>
              <a:cxn ang="0">
                <a:pos x="136" y="32"/>
              </a:cxn>
              <a:cxn ang="0">
                <a:pos x="32" y="72"/>
              </a:cxn>
              <a:cxn ang="0">
                <a:pos x="32" y="72"/>
              </a:cxn>
              <a:cxn ang="0">
                <a:pos x="0" y="40"/>
              </a:cxn>
              <a:cxn ang="0">
                <a:pos x="0" y="40"/>
              </a:cxn>
            </a:cxnLst>
            <a:rect l="0" t="0" r="r" b="b"/>
            <a:pathLst>
              <a:path w="136" h="72">
                <a:moveTo>
                  <a:pt x="136" y="0"/>
                </a:moveTo>
                <a:lnTo>
                  <a:pt x="136" y="32"/>
                </a:lnTo>
                <a:lnTo>
                  <a:pt x="136" y="32"/>
                </a:lnTo>
                <a:lnTo>
                  <a:pt x="32" y="72"/>
                </a:lnTo>
                <a:lnTo>
                  <a:pt x="32" y="72"/>
                </a:lnTo>
                <a:lnTo>
                  <a:pt x="0" y="40"/>
                </a:lnTo>
                <a:lnTo>
                  <a:pt x="0" y="40"/>
                </a:lnTo>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4" name="Freeform 28"/>
          <p:cNvSpPr/>
          <p:nvPr/>
        </p:nvSpPr>
        <p:spPr bwMode="auto">
          <a:xfrm>
            <a:off x="5262563" y="2452688"/>
            <a:ext cx="215900" cy="114300"/>
          </a:xfrm>
          <a:custGeom>
            <a:avLst/>
            <a:gdLst/>
            <a:ahLst/>
            <a:cxnLst>
              <a:cxn ang="0">
                <a:pos x="136" y="0"/>
              </a:cxn>
              <a:cxn ang="0">
                <a:pos x="136" y="32"/>
              </a:cxn>
              <a:cxn ang="0">
                <a:pos x="32" y="72"/>
              </a:cxn>
              <a:cxn ang="0">
                <a:pos x="0" y="40"/>
              </a:cxn>
            </a:cxnLst>
            <a:rect l="0" t="0" r="r" b="b"/>
            <a:pathLst>
              <a:path w="136" h="72">
                <a:moveTo>
                  <a:pt x="136" y="0"/>
                </a:moveTo>
                <a:lnTo>
                  <a:pt x="136" y="32"/>
                </a:lnTo>
                <a:lnTo>
                  <a:pt x="32" y="72"/>
                </a:lnTo>
                <a:lnTo>
                  <a:pt x="0" y="40"/>
                </a:lnTo>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5" name="Line 29"/>
          <p:cNvSpPr>
            <a:spLocks noChangeShapeType="1"/>
          </p:cNvSpPr>
          <p:nvPr/>
        </p:nvSpPr>
        <p:spPr bwMode="auto">
          <a:xfrm>
            <a:off x="5313364" y="2528888"/>
            <a:ext cx="1587" cy="38100"/>
          </a:xfrm>
          <a:prstGeom prst="line">
            <a:avLst/>
          </a:prstGeom>
          <a:noFill/>
          <a:ln w="174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6" name="Line 30"/>
          <p:cNvSpPr>
            <a:spLocks noChangeShapeType="1"/>
          </p:cNvSpPr>
          <p:nvPr/>
        </p:nvSpPr>
        <p:spPr bwMode="auto">
          <a:xfrm>
            <a:off x="5262564" y="2490788"/>
            <a:ext cx="1587" cy="25400"/>
          </a:xfrm>
          <a:prstGeom prst="line">
            <a:avLst/>
          </a:prstGeom>
          <a:noFill/>
          <a:ln w="174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7" name="Freeform 31"/>
          <p:cNvSpPr/>
          <p:nvPr/>
        </p:nvSpPr>
        <p:spPr bwMode="auto">
          <a:xfrm>
            <a:off x="5402263" y="2236788"/>
            <a:ext cx="127000" cy="228600"/>
          </a:xfrm>
          <a:custGeom>
            <a:avLst/>
            <a:gdLst/>
            <a:ahLst/>
            <a:cxnLst>
              <a:cxn ang="0">
                <a:pos x="48" y="144"/>
              </a:cxn>
              <a:cxn ang="0">
                <a:pos x="64" y="144"/>
              </a:cxn>
              <a:cxn ang="0">
                <a:pos x="64" y="144"/>
              </a:cxn>
              <a:cxn ang="0">
                <a:pos x="80" y="120"/>
              </a:cxn>
              <a:cxn ang="0">
                <a:pos x="80" y="120"/>
              </a:cxn>
              <a:cxn ang="0">
                <a:pos x="80" y="104"/>
              </a:cxn>
              <a:cxn ang="0">
                <a:pos x="80" y="104"/>
              </a:cxn>
              <a:cxn ang="0">
                <a:pos x="56" y="88"/>
              </a:cxn>
              <a:cxn ang="0">
                <a:pos x="56" y="88"/>
              </a:cxn>
              <a:cxn ang="0">
                <a:pos x="40" y="80"/>
              </a:cxn>
              <a:cxn ang="0">
                <a:pos x="40" y="80"/>
              </a:cxn>
              <a:cxn ang="0">
                <a:pos x="24" y="64"/>
              </a:cxn>
              <a:cxn ang="0">
                <a:pos x="24" y="64"/>
              </a:cxn>
              <a:cxn ang="0">
                <a:pos x="8" y="56"/>
              </a:cxn>
              <a:cxn ang="0">
                <a:pos x="8" y="56"/>
              </a:cxn>
              <a:cxn ang="0">
                <a:pos x="0" y="32"/>
              </a:cxn>
              <a:cxn ang="0">
                <a:pos x="0" y="32"/>
              </a:cxn>
              <a:cxn ang="0">
                <a:pos x="0" y="16"/>
              </a:cxn>
              <a:cxn ang="0">
                <a:pos x="0" y="16"/>
              </a:cxn>
              <a:cxn ang="0">
                <a:pos x="16" y="8"/>
              </a:cxn>
              <a:cxn ang="0">
                <a:pos x="16" y="8"/>
              </a:cxn>
              <a:cxn ang="0">
                <a:pos x="32" y="8"/>
              </a:cxn>
              <a:cxn ang="0">
                <a:pos x="32" y="8"/>
              </a:cxn>
              <a:cxn ang="0">
                <a:pos x="48" y="0"/>
              </a:cxn>
              <a:cxn ang="0">
                <a:pos x="48" y="0"/>
              </a:cxn>
              <a:cxn ang="0">
                <a:pos x="72" y="8"/>
              </a:cxn>
              <a:cxn ang="0">
                <a:pos x="72" y="8"/>
              </a:cxn>
              <a:cxn ang="0">
                <a:pos x="80" y="8"/>
              </a:cxn>
              <a:cxn ang="0">
                <a:pos x="80" y="8"/>
              </a:cxn>
              <a:cxn ang="0">
                <a:pos x="80" y="8"/>
              </a:cxn>
              <a:cxn ang="0">
                <a:pos x="80" y="8"/>
              </a:cxn>
            </a:cxnLst>
            <a:rect l="0" t="0" r="r" b="b"/>
            <a:pathLst>
              <a:path w="80" h="144">
                <a:moveTo>
                  <a:pt x="48" y="144"/>
                </a:moveTo>
                <a:lnTo>
                  <a:pt x="64" y="144"/>
                </a:lnTo>
                <a:lnTo>
                  <a:pt x="64" y="144"/>
                </a:lnTo>
                <a:lnTo>
                  <a:pt x="80" y="120"/>
                </a:lnTo>
                <a:lnTo>
                  <a:pt x="80" y="120"/>
                </a:lnTo>
                <a:lnTo>
                  <a:pt x="80" y="104"/>
                </a:lnTo>
                <a:lnTo>
                  <a:pt x="80" y="104"/>
                </a:lnTo>
                <a:lnTo>
                  <a:pt x="56" y="88"/>
                </a:lnTo>
                <a:lnTo>
                  <a:pt x="56" y="88"/>
                </a:lnTo>
                <a:lnTo>
                  <a:pt x="40" y="80"/>
                </a:lnTo>
                <a:lnTo>
                  <a:pt x="40" y="80"/>
                </a:lnTo>
                <a:lnTo>
                  <a:pt x="24" y="64"/>
                </a:lnTo>
                <a:lnTo>
                  <a:pt x="24" y="64"/>
                </a:lnTo>
                <a:lnTo>
                  <a:pt x="8" y="56"/>
                </a:lnTo>
                <a:lnTo>
                  <a:pt x="8" y="56"/>
                </a:lnTo>
                <a:lnTo>
                  <a:pt x="0" y="32"/>
                </a:lnTo>
                <a:lnTo>
                  <a:pt x="0" y="32"/>
                </a:lnTo>
                <a:lnTo>
                  <a:pt x="0" y="16"/>
                </a:lnTo>
                <a:lnTo>
                  <a:pt x="0" y="16"/>
                </a:lnTo>
                <a:lnTo>
                  <a:pt x="16" y="8"/>
                </a:lnTo>
                <a:lnTo>
                  <a:pt x="16" y="8"/>
                </a:lnTo>
                <a:lnTo>
                  <a:pt x="32" y="8"/>
                </a:lnTo>
                <a:lnTo>
                  <a:pt x="32" y="8"/>
                </a:lnTo>
                <a:lnTo>
                  <a:pt x="48" y="0"/>
                </a:lnTo>
                <a:lnTo>
                  <a:pt x="48" y="0"/>
                </a:lnTo>
                <a:lnTo>
                  <a:pt x="72" y="8"/>
                </a:lnTo>
                <a:lnTo>
                  <a:pt x="72" y="8"/>
                </a:lnTo>
                <a:lnTo>
                  <a:pt x="80" y="8"/>
                </a:lnTo>
                <a:lnTo>
                  <a:pt x="80" y="8"/>
                </a:lnTo>
                <a:lnTo>
                  <a:pt x="80" y="8"/>
                </a:lnTo>
                <a:lnTo>
                  <a:pt x="80" y="8"/>
                </a:lnTo>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8" name="Freeform 32"/>
          <p:cNvSpPr/>
          <p:nvPr/>
        </p:nvSpPr>
        <p:spPr bwMode="auto">
          <a:xfrm>
            <a:off x="5402263" y="2236788"/>
            <a:ext cx="127000" cy="228600"/>
          </a:xfrm>
          <a:custGeom>
            <a:avLst/>
            <a:gdLst/>
            <a:ahLst/>
            <a:cxnLst>
              <a:cxn ang="0">
                <a:pos x="48" y="144"/>
              </a:cxn>
              <a:cxn ang="0">
                <a:pos x="64" y="144"/>
              </a:cxn>
              <a:cxn ang="0">
                <a:pos x="80" y="120"/>
              </a:cxn>
              <a:cxn ang="0">
                <a:pos x="80" y="104"/>
              </a:cxn>
              <a:cxn ang="0">
                <a:pos x="56" y="88"/>
              </a:cxn>
              <a:cxn ang="0">
                <a:pos x="40" y="80"/>
              </a:cxn>
              <a:cxn ang="0">
                <a:pos x="24" y="64"/>
              </a:cxn>
              <a:cxn ang="0">
                <a:pos x="8" y="56"/>
              </a:cxn>
              <a:cxn ang="0">
                <a:pos x="0" y="32"/>
              </a:cxn>
              <a:cxn ang="0">
                <a:pos x="0" y="16"/>
              </a:cxn>
              <a:cxn ang="0">
                <a:pos x="16" y="8"/>
              </a:cxn>
              <a:cxn ang="0">
                <a:pos x="32" y="8"/>
              </a:cxn>
              <a:cxn ang="0">
                <a:pos x="48" y="0"/>
              </a:cxn>
              <a:cxn ang="0">
                <a:pos x="72" y="8"/>
              </a:cxn>
              <a:cxn ang="0">
                <a:pos x="80" y="8"/>
              </a:cxn>
              <a:cxn ang="0">
                <a:pos x="80" y="8"/>
              </a:cxn>
            </a:cxnLst>
            <a:rect l="0" t="0" r="r" b="b"/>
            <a:pathLst>
              <a:path w="80" h="144">
                <a:moveTo>
                  <a:pt x="48" y="144"/>
                </a:moveTo>
                <a:lnTo>
                  <a:pt x="64" y="144"/>
                </a:lnTo>
                <a:lnTo>
                  <a:pt x="80" y="120"/>
                </a:lnTo>
                <a:lnTo>
                  <a:pt x="80" y="104"/>
                </a:lnTo>
                <a:lnTo>
                  <a:pt x="56" y="88"/>
                </a:lnTo>
                <a:lnTo>
                  <a:pt x="40" y="80"/>
                </a:lnTo>
                <a:lnTo>
                  <a:pt x="24" y="64"/>
                </a:lnTo>
                <a:lnTo>
                  <a:pt x="8" y="56"/>
                </a:lnTo>
                <a:lnTo>
                  <a:pt x="0" y="32"/>
                </a:lnTo>
                <a:lnTo>
                  <a:pt x="0" y="16"/>
                </a:lnTo>
                <a:lnTo>
                  <a:pt x="16" y="8"/>
                </a:lnTo>
                <a:lnTo>
                  <a:pt x="32" y="8"/>
                </a:lnTo>
                <a:lnTo>
                  <a:pt x="48" y="0"/>
                </a:lnTo>
                <a:lnTo>
                  <a:pt x="72" y="8"/>
                </a:lnTo>
                <a:lnTo>
                  <a:pt x="80" y="8"/>
                </a:lnTo>
                <a:lnTo>
                  <a:pt x="80" y="8"/>
                </a:lnTo>
              </a:path>
            </a:pathLst>
          </a:custGeom>
          <a:noFill/>
          <a:ln w="174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89" name="Freeform 33"/>
          <p:cNvSpPr/>
          <p:nvPr/>
        </p:nvSpPr>
        <p:spPr bwMode="auto">
          <a:xfrm>
            <a:off x="4718051" y="1692275"/>
            <a:ext cx="2066925" cy="1798638"/>
          </a:xfrm>
          <a:custGeom>
            <a:avLst/>
            <a:gdLst/>
            <a:ahLst/>
            <a:cxnLst>
              <a:cxn ang="0">
                <a:pos x="599" y="0"/>
              </a:cxn>
              <a:cxn ang="0">
                <a:pos x="0" y="263"/>
              </a:cxn>
              <a:cxn ang="0">
                <a:pos x="0" y="263"/>
              </a:cxn>
              <a:cxn ang="0">
                <a:pos x="990" y="1133"/>
              </a:cxn>
              <a:cxn ang="0">
                <a:pos x="990" y="1133"/>
              </a:cxn>
              <a:cxn ang="0">
                <a:pos x="1302" y="224"/>
              </a:cxn>
              <a:cxn ang="0">
                <a:pos x="1302" y="224"/>
              </a:cxn>
            </a:cxnLst>
            <a:rect l="0" t="0" r="r" b="b"/>
            <a:pathLst>
              <a:path w="1302" h="1133">
                <a:moveTo>
                  <a:pt x="599" y="0"/>
                </a:moveTo>
                <a:lnTo>
                  <a:pt x="0" y="263"/>
                </a:lnTo>
                <a:lnTo>
                  <a:pt x="0" y="263"/>
                </a:lnTo>
                <a:lnTo>
                  <a:pt x="990" y="1133"/>
                </a:lnTo>
                <a:lnTo>
                  <a:pt x="990" y="1133"/>
                </a:lnTo>
                <a:lnTo>
                  <a:pt x="1302" y="224"/>
                </a:lnTo>
                <a:lnTo>
                  <a:pt x="1302" y="224"/>
                </a:lnTo>
              </a:path>
            </a:pathLst>
          </a:custGeom>
          <a:noFill/>
          <a:ln w="301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0" name="Freeform 34"/>
          <p:cNvSpPr/>
          <p:nvPr/>
        </p:nvSpPr>
        <p:spPr bwMode="auto">
          <a:xfrm>
            <a:off x="4705351" y="1679575"/>
            <a:ext cx="2066925" cy="1798638"/>
          </a:xfrm>
          <a:custGeom>
            <a:avLst/>
            <a:gdLst/>
            <a:ahLst/>
            <a:cxnLst>
              <a:cxn ang="0">
                <a:pos x="599" y="0"/>
              </a:cxn>
              <a:cxn ang="0">
                <a:pos x="0" y="264"/>
              </a:cxn>
              <a:cxn ang="0">
                <a:pos x="990" y="1133"/>
              </a:cxn>
              <a:cxn ang="0">
                <a:pos x="1302" y="224"/>
              </a:cxn>
            </a:cxnLst>
            <a:rect l="0" t="0" r="r" b="b"/>
            <a:pathLst>
              <a:path w="1302" h="1133">
                <a:moveTo>
                  <a:pt x="599" y="0"/>
                </a:moveTo>
                <a:lnTo>
                  <a:pt x="0" y="264"/>
                </a:lnTo>
                <a:lnTo>
                  <a:pt x="990" y="1133"/>
                </a:lnTo>
                <a:lnTo>
                  <a:pt x="1302" y="224"/>
                </a:lnTo>
              </a:path>
            </a:pathLst>
          </a:custGeom>
          <a:noFill/>
          <a:ln w="301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1" name="Freeform 35"/>
          <p:cNvSpPr/>
          <p:nvPr/>
        </p:nvSpPr>
        <p:spPr bwMode="auto">
          <a:xfrm>
            <a:off x="4781551" y="1920876"/>
            <a:ext cx="392113" cy="1190625"/>
          </a:xfrm>
          <a:custGeom>
            <a:avLst/>
            <a:gdLst/>
            <a:ahLst/>
            <a:cxnLst>
              <a:cxn ang="0">
                <a:pos x="8" y="8"/>
              </a:cxn>
              <a:cxn ang="0">
                <a:pos x="247" y="56"/>
              </a:cxn>
              <a:cxn ang="0">
                <a:pos x="207" y="710"/>
              </a:cxn>
              <a:cxn ang="0">
                <a:pos x="32" y="750"/>
              </a:cxn>
              <a:cxn ang="0">
                <a:pos x="0" y="0"/>
              </a:cxn>
              <a:cxn ang="0">
                <a:pos x="8" y="8"/>
              </a:cxn>
            </a:cxnLst>
            <a:rect l="0" t="0" r="r" b="b"/>
            <a:pathLst>
              <a:path w="247" h="750">
                <a:moveTo>
                  <a:pt x="8" y="8"/>
                </a:moveTo>
                <a:lnTo>
                  <a:pt x="247" y="56"/>
                </a:lnTo>
                <a:lnTo>
                  <a:pt x="207" y="710"/>
                </a:lnTo>
                <a:lnTo>
                  <a:pt x="32" y="750"/>
                </a:lnTo>
                <a:lnTo>
                  <a:pt x="0" y="0"/>
                </a:lnTo>
                <a:lnTo>
                  <a:pt x="8" y="8"/>
                </a:lnTo>
                <a:close/>
              </a:path>
            </a:pathLst>
          </a:custGeom>
          <a:solidFill>
            <a:srgbClr val="FFFFFF"/>
          </a:solidFill>
          <a:ln w="9525">
            <a:no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2" name="Freeform 36"/>
          <p:cNvSpPr/>
          <p:nvPr/>
        </p:nvSpPr>
        <p:spPr bwMode="auto">
          <a:xfrm>
            <a:off x="4768851" y="1908176"/>
            <a:ext cx="404813" cy="1203325"/>
          </a:xfrm>
          <a:custGeom>
            <a:avLst/>
            <a:gdLst/>
            <a:ahLst/>
            <a:cxnLst>
              <a:cxn ang="0">
                <a:pos x="16" y="16"/>
              </a:cxn>
              <a:cxn ang="0">
                <a:pos x="255" y="64"/>
              </a:cxn>
              <a:cxn ang="0">
                <a:pos x="255" y="64"/>
              </a:cxn>
              <a:cxn ang="0">
                <a:pos x="215" y="718"/>
              </a:cxn>
              <a:cxn ang="0">
                <a:pos x="215" y="718"/>
              </a:cxn>
              <a:cxn ang="0">
                <a:pos x="40" y="758"/>
              </a:cxn>
              <a:cxn ang="0">
                <a:pos x="40" y="758"/>
              </a:cxn>
              <a:cxn ang="0">
                <a:pos x="8" y="8"/>
              </a:cxn>
              <a:cxn ang="0">
                <a:pos x="8" y="8"/>
              </a:cxn>
              <a:cxn ang="0">
                <a:pos x="247" y="56"/>
              </a:cxn>
              <a:cxn ang="0">
                <a:pos x="207" y="710"/>
              </a:cxn>
              <a:cxn ang="0">
                <a:pos x="32" y="750"/>
              </a:cxn>
              <a:cxn ang="0">
                <a:pos x="0" y="0"/>
              </a:cxn>
            </a:cxnLst>
            <a:rect l="0" t="0" r="r" b="b"/>
            <a:pathLst>
              <a:path w="255" h="758">
                <a:moveTo>
                  <a:pt x="16" y="16"/>
                </a:moveTo>
                <a:lnTo>
                  <a:pt x="255" y="64"/>
                </a:lnTo>
                <a:lnTo>
                  <a:pt x="255" y="64"/>
                </a:lnTo>
                <a:lnTo>
                  <a:pt x="215" y="718"/>
                </a:lnTo>
                <a:lnTo>
                  <a:pt x="215" y="718"/>
                </a:lnTo>
                <a:lnTo>
                  <a:pt x="40" y="758"/>
                </a:lnTo>
                <a:lnTo>
                  <a:pt x="40" y="758"/>
                </a:lnTo>
                <a:lnTo>
                  <a:pt x="8" y="8"/>
                </a:lnTo>
                <a:lnTo>
                  <a:pt x="8" y="8"/>
                </a:lnTo>
                <a:lnTo>
                  <a:pt x="247" y="56"/>
                </a:lnTo>
                <a:lnTo>
                  <a:pt x="207" y="710"/>
                </a:lnTo>
                <a:lnTo>
                  <a:pt x="32" y="750"/>
                </a:lnTo>
                <a:lnTo>
                  <a:pt x="0" y="0"/>
                </a:lnTo>
              </a:path>
            </a:pathLst>
          </a:custGeom>
          <a:noFill/>
          <a:ln w="301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3" name="Oval 37"/>
          <p:cNvSpPr>
            <a:spLocks noChangeArrowheads="1"/>
          </p:cNvSpPr>
          <p:nvPr/>
        </p:nvSpPr>
        <p:spPr bwMode="auto">
          <a:xfrm>
            <a:off x="4857751" y="1300163"/>
            <a:ext cx="227013" cy="658812"/>
          </a:xfrm>
          <a:prstGeom prst="ellipse">
            <a:avLst/>
          </a:prstGeom>
          <a:solidFill>
            <a:srgbClr val="FFFFFF"/>
          </a:solidFill>
          <a:ln w="9525">
            <a:no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4" name="Oval 38"/>
          <p:cNvSpPr>
            <a:spLocks noChangeArrowheads="1"/>
          </p:cNvSpPr>
          <p:nvPr/>
        </p:nvSpPr>
        <p:spPr bwMode="auto">
          <a:xfrm>
            <a:off x="4845051" y="1287463"/>
            <a:ext cx="252413" cy="684212"/>
          </a:xfrm>
          <a:prstGeom prst="ellipse">
            <a:avLst/>
          </a:prstGeom>
          <a:noFill/>
          <a:ln w="301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5" name="Freeform 39"/>
          <p:cNvSpPr/>
          <p:nvPr/>
        </p:nvSpPr>
        <p:spPr bwMode="auto">
          <a:xfrm>
            <a:off x="4705350" y="1933576"/>
            <a:ext cx="254000" cy="962025"/>
          </a:xfrm>
          <a:custGeom>
            <a:avLst/>
            <a:gdLst/>
            <a:ahLst/>
            <a:cxnLst>
              <a:cxn ang="0">
                <a:pos x="40" y="0"/>
              </a:cxn>
              <a:cxn ang="0">
                <a:pos x="0" y="319"/>
              </a:cxn>
              <a:cxn ang="0">
                <a:pos x="0" y="319"/>
              </a:cxn>
              <a:cxn ang="0">
                <a:pos x="160" y="606"/>
              </a:cxn>
              <a:cxn ang="0">
                <a:pos x="160" y="606"/>
              </a:cxn>
            </a:cxnLst>
            <a:rect l="0" t="0" r="r" b="b"/>
            <a:pathLst>
              <a:path w="160" h="606">
                <a:moveTo>
                  <a:pt x="40" y="0"/>
                </a:moveTo>
                <a:lnTo>
                  <a:pt x="0" y="319"/>
                </a:lnTo>
                <a:lnTo>
                  <a:pt x="0" y="319"/>
                </a:lnTo>
                <a:lnTo>
                  <a:pt x="160" y="606"/>
                </a:lnTo>
                <a:lnTo>
                  <a:pt x="160" y="606"/>
                </a:lnTo>
              </a:path>
            </a:pathLst>
          </a:custGeom>
          <a:noFill/>
          <a:ln w="301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6" name="Freeform 40"/>
          <p:cNvSpPr/>
          <p:nvPr/>
        </p:nvSpPr>
        <p:spPr bwMode="auto">
          <a:xfrm>
            <a:off x="4692650" y="1920876"/>
            <a:ext cx="254000" cy="962025"/>
          </a:xfrm>
          <a:custGeom>
            <a:avLst/>
            <a:gdLst/>
            <a:ahLst/>
            <a:cxnLst>
              <a:cxn ang="0">
                <a:pos x="40" y="0"/>
              </a:cxn>
              <a:cxn ang="0">
                <a:pos x="0" y="319"/>
              </a:cxn>
              <a:cxn ang="0">
                <a:pos x="160" y="606"/>
              </a:cxn>
            </a:cxnLst>
            <a:rect l="0" t="0" r="r" b="b"/>
            <a:pathLst>
              <a:path w="160" h="606">
                <a:moveTo>
                  <a:pt x="40" y="0"/>
                </a:moveTo>
                <a:lnTo>
                  <a:pt x="0" y="319"/>
                </a:lnTo>
                <a:lnTo>
                  <a:pt x="160" y="606"/>
                </a:lnTo>
              </a:path>
            </a:pathLst>
          </a:custGeom>
          <a:noFill/>
          <a:ln w="301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7" name="Freeform 41"/>
          <p:cNvSpPr/>
          <p:nvPr/>
        </p:nvSpPr>
        <p:spPr bwMode="auto">
          <a:xfrm>
            <a:off x="5160963" y="2022476"/>
            <a:ext cx="798512" cy="455613"/>
          </a:xfrm>
          <a:custGeom>
            <a:avLst/>
            <a:gdLst/>
            <a:ahLst/>
            <a:cxnLst>
              <a:cxn ang="0">
                <a:pos x="0" y="0"/>
              </a:cxn>
              <a:cxn ang="0">
                <a:pos x="160" y="191"/>
              </a:cxn>
              <a:cxn ang="0">
                <a:pos x="160" y="191"/>
              </a:cxn>
              <a:cxn ang="0">
                <a:pos x="503" y="287"/>
              </a:cxn>
              <a:cxn ang="0">
                <a:pos x="503" y="287"/>
              </a:cxn>
            </a:cxnLst>
            <a:rect l="0" t="0" r="r" b="b"/>
            <a:pathLst>
              <a:path w="503" h="287">
                <a:moveTo>
                  <a:pt x="0" y="0"/>
                </a:moveTo>
                <a:lnTo>
                  <a:pt x="160" y="191"/>
                </a:lnTo>
                <a:lnTo>
                  <a:pt x="160" y="191"/>
                </a:lnTo>
                <a:lnTo>
                  <a:pt x="503" y="287"/>
                </a:lnTo>
                <a:lnTo>
                  <a:pt x="503" y="287"/>
                </a:lnTo>
              </a:path>
            </a:pathLst>
          </a:custGeom>
          <a:noFill/>
          <a:ln w="301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8" name="Freeform 42"/>
          <p:cNvSpPr/>
          <p:nvPr/>
        </p:nvSpPr>
        <p:spPr bwMode="auto">
          <a:xfrm>
            <a:off x="5148263" y="2009776"/>
            <a:ext cx="798512" cy="455613"/>
          </a:xfrm>
          <a:custGeom>
            <a:avLst/>
            <a:gdLst/>
            <a:ahLst/>
            <a:cxnLst>
              <a:cxn ang="0">
                <a:pos x="0" y="0"/>
              </a:cxn>
              <a:cxn ang="0">
                <a:pos x="160" y="191"/>
              </a:cxn>
              <a:cxn ang="0">
                <a:pos x="503" y="287"/>
              </a:cxn>
            </a:cxnLst>
            <a:rect l="0" t="0" r="r" b="b"/>
            <a:pathLst>
              <a:path w="503" h="287">
                <a:moveTo>
                  <a:pt x="0" y="0"/>
                </a:moveTo>
                <a:lnTo>
                  <a:pt x="160" y="191"/>
                </a:lnTo>
                <a:lnTo>
                  <a:pt x="503" y="287"/>
                </a:lnTo>
              </a:path>
            </a:pathLst>
          </a:custGeom>
          <a:noFill/>
          <a:ln w="30163">
            <a:solidFill>
              <a:srgbClr val="000000"/>
            </a:solidFill>
            <a:prstDash val="solid"/>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899" name="Rectangle 43"/>
          <p:cNvSpPr>
            <a:spLocks noChangeArrowheads="1"/>
          </p:cNvSpPr>
          <p:nvPr/>
        </p:nvSpPr>
        <p:spPr bwMode="auto">
          <a:xfrm>
            <a:off x="6646864" y="2663825"/>
            <a:ext cx="1436291" cy="369332"/>
          </a:xfrm>
          <a:prstGeom prst="rect">
            <a:avLst/>
          </a:prstGeom>
          <a:noFill/>
          <a:ln w="9525">
            <a:noFill/>
            <a:miter lim="800000"/>
          </a:ln>
        </p:spPr>
        <p:txBody>
          <a:bodyPr wrap="none" lIns="0" tIns="0" rIns="0" bIns="0">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r>
              <a:rPr lang="en-US" altLang="zh-CN">
                <a:solidFill>
                  <a:schemeClr val="tx1"/>
                </a:solidFill>
                <a:effectLst>
                  <a:outerShdw blurRad="38100" dist="38100" dir="2700000" algn="tl">
                    <a:srgbClr val="C0C0C0"/>
                  </a:outerShdw>
                </a:effectLst>
                <a:latin typeface="Helvetica" charset="0"/>
              </a:rPr>
              <a:t>Prototype</a:t>
            </a:r>
            <a:endParaRPr lang="en-US" altLang="zh-CN" sz="1800">
              <a:solidFill>
                <a:schemeClr val="tx1"/>
              </a:solidFill>
              <a:effectLst>
                <a:outerShdw blurRad="38100" dist="38100" dir="2700000" algn="tl">
                  <a:srgbClr val="C0C0C0"/>
                </a:outerShdw>
              </a:effectLst>
              <a:latin typeface="Helvetica" charset="0"/>
            </a:endParaRPr>
          </a:p>
        </p:txBody>
      </p:sp>
      <p:grpSp>
        <p:nvGrpSpPr>
          <p:cNvPr id="22572" name="Group 44"/>
          <p:cNvGrpSpPr/>
          <p:nvPr/>
        </p:nvGrpSpPr>
        <p:grpSpPr bwMode="auto">
          <a:xfrm>
            <a:off x="4298951" y="4289426"/>
            <a:ext cx="2117725" cy="1063625"/>
            <a:chOff x="2708" y="2462"/>
            <a:chExt cx="1334" cy="670"/>
          </a:xfrm>
        </p:grpSpPr>
        <p:sp>
          <p:nvSpPr>
            <p:cNvPr id="377901" name="Freeform 45"/>
            <p:cNvSpPr/>
            <p:nvPr/>
          </p:nvSpPr>
          <p:spPr bwMode="auto">
            <a:xfrm>
              <a:off x="3818" y="2988"/>
              <a:ext cx="224" cy="144"/>
            </a:xfrm>
            <a:custGeom>
              <a:avLst/>
              <a:gdLst/>
              <a:ahLst/>
              <a:cxnLst>
                <a:cxn ang="0">
                  <a:pos x="224" y="144"/>
                </a:cxn>
                <a:cxn ang="0">
                  <a:pos x="0" y="96"/>
                </a:cxn>
                <a:cxn ang="0">
                  <a:pos x="24" y="48"/>
                </a:cxn>
                <a:cxn ang="0">
                  <a:pos x="56" y="0"/>
                </a:cxn>
                <a:cxn ang="0">
                  <a:pos x="224" y="144"/>
                </a:cxn>
              </a:cxnLst>
              <a:rect l="0" t="0" r="r" b="b"/>
              <a:pathLst>
                <a:path w="224" h="144">
                  <a:moveTo>
                    <a:pt x="224" y="144"/>
                  </a:moveTo>
                  <a:lnTo>
                    <a:pt x="0" y="96"/>
                  </a:lnTo>
                  <a:lnTo>
                    <a:pt x="24" y="48"/>
                  </a:lnTo>
                  <a:lnTo>
                    <a:pt x="56" y="0"/>
                  </a:lnTo>
                  <a:lnTo>
                    <a:pt x="224" y="144"/>
                  </a:lnTo>
                  <a:close/>
                </a:path>
              </a:pathLst>
            </a:custGeom>
            <a:solidFill>
              <a:srgbClr val="000000"/>
            </a:solidFill>
            <a:ln w="9525">
              <a:no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902" name="Line 46"/>
            <p:cNvSpPr>
              <a:spLocks noChangeShapeType="1"/>
            </p:cNvSpPr>
            <p:nvPr/>
          </p:nvSpPr>
          <p:spPr bwMode="auto">
            <a:xfrm>
              <a:off x="2708" y="2462"/>
              <a:ext cx="1110" cy="550"/>
            </a:xfrm>
            <a:prstGeom prst="line">
              <a:avLst/>
            </a:prstGeom>
            <a:noFill/>
            <a:ln w="809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grpSp>
        <p:nvGrpSpPr>
          <p:cNvPr id="22573" name="Group 47"/>
          <p:cNvGrpSpPr/>
          <p:nvPr/>
        </p:nvGrpSpPr>
        <p:grpSpPr bwMode="auto">
          <a:xfrm>
            <a:off x="6188075" y="3579814"/>
            <a:ext cx="406400" cy="1570037"/>
            <a:chOff x="3898" y="2015"/>
            <a:chExt cx="256" cy="989"/>
          </a:xfrm>
        </p:grpSpPr>
        <p:sp>
          <p:nvSpPr>
            <p:cNvPr id="377904" name="Freeform 48"/>
            <p:cNvSpPr/>
            <p:nvPr/>
          </p:nvSpPr>
          <p:spPr bwMode="auto">
            <a:xfrm>
              <a:off x="4050" y="2781"/>
              <a:ext cx="104" cy="223"/>
            </a:xfrm>
            <a:custGeom>
              <a:avLst/>
              <a:gdLst/>
              <a:ahLst/>
              <a:cxnLst>
                <a:cxn ang="0">
                  <a:pos x="104" y="223"/>
                </a:cxn>
                <a:cxn ang="0">
                  <a:pos x="0" y="24"/>
                </a:cxn>
                <a:cxn ang="0">
                  <a:pos x="48" y="8"/>
                </a:cxn>
                <a:cxn ang="0">
                  <a:pos x="104" y="0"/>
                </a:cxn>
                <a:cxn ang="0">
                  <a:pos x="104" y="223"/>
                </a:cxn>
              </a:cxnLst>
              <a:rect l="0" t="0" r="r" b="b"/>
              <a:pathLst>
                <a:path w="104" h="223">
                  <a:moveTo>
                    <a:pt x="104" y="223"/>
                  </a:moveTo>
                  <a:lnTo>
                    <a:pt x="0" y="24"/>
                  </a:lnTo>
                  <a:lnTo>
                    <a:pt x="48" y="8"/>
                  </a:lnTo>
                  <a:lnTo>
                    <a:pt x="104" y="0"/>
                  </a:lnTo>
                  <a:lnTo>
                    <a:pt x="104" y="223"/>
                  </a:lnTo>
                  <a:close/>
                </a:path>
              </a:pathLst>
            </a:custGeom>
            <a:solidFill>
              <a:srgbClr val="000000"/>
            </a:solidFill>
            <a:ln w="9525">
              <a:no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377905" name="Line 49"/>
            <p:cNvSpPr>
              <a:spLocks noChangeShapeType="1"/>
            </p:cNvSpPr>
            <p:nvPr/>
          </p:nvSpPr>
          <p:spPr bwMode="auto">
            <a:xfrm>
              <a:off x="3898" y="2015"/>
              <a:ext cx="176" cy="750"/>
            </a:xfrm>
            <a:prstGeom prst="line">
              <a:avLst/>
            </a:prstGeom>
            <a:noFill/>
            <a:ln w="80963">
              <a:solidFill>
                <a:srgbClr val="000000"/>
              </a:solidFill>
              <a:round/>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grpSp>
      <p:sp>
        <p:nvSpPr>
          <p:cNvPr id="377906" name="Rectangle 50"/>
          <p:cNvSpPr>
            <a:spLocks noChangeArrowheads="1"/>
          </p:cNvSpPr>
          <p:nvPr/>
        </p:nvSpPr>
        <p:spPr bwMode="auto">
          <a:xfrm>
            <a:off x="5643564" y="5251450"/>
            <a:ext cx="1538883" cy="553998"/>
          </a:xfrm>
          <a:prstGeom prst="rect">
            <a:avLst/>
          </a:prstGeom>
          <a:noFill/>
          <a:ln w="9525">
            <a:noFill/>
            <a:miter lim="800000"/>
          </a:ln>
        </p:spPr>
        <p:txBody>
          <a:bodyPr wrap="none" lIns="0" tIns="0" rIns="0" bIns="0">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r>
              <a:rPr lang="en-US" altLang="zh-CN" sz="3600" i="1">
                <a:solidFill>
                  <a:schemeClr val="tx1"/>
                </a:solidFill>
                <a:effectLst>
                  <a:outerShdw blurRad="38100" dist="38100" dir="2700000" algn="tl">
                    <a:srgbClr val="C0C0C0"/>
                  </a:outerShdw>
                </a:effectLst>
                <a:latin typeface="Helvetica" charset="0"/>
              </a:rPr>
              <a:t>Design</a:t>
            </a:r>
            <a:endParaRPr lang="en-US" altLang="zh-CN" sz="1800">
              <a:solidFill>
                <a:schemeClr val="tx1"/>
              </a:solidFill>
              <a:effectLst>
                <a:outerShdw blurRad="38100" dist="38100" dir="2700000" algn="tl">
                  <a:srgbClr val="C0C0C0"/>
                </a:outerShdw>
              </a:effectLst>
              <a:latin typeface="Helvetica" charset="0"/>
            </a:endParaRPr>
          </a:p>
        </p:txBody>
      </p:sp>
      <p:sp>
        <p:nvSpPr>
          <p:cNvPr id="377907" name="Rectangle 51"/>
          <p:cNvSpPr>
            <a:spLocks noChangeArrowheads="1"/>
          </p:cNvSpPr>
          <p:nvPr/>
        </p:nvSpPr>
        <p:spPr bwMode="auto">
          <a:xfrm>
            <a:off x="2030413" y="2516188"/>
            <a:ext cx="950912" cy="227012"/>
          </a:xfrm>
          <a:prstGeom prst="rect">
            <a:avLst/>
          </a:prstGeom>
          <a:solidFill>
            <a:srgbClr val="FFFFFF"/>
          </a:solidFill>
          <a:ln w="9525">
            <a:noFill/>
            <a:miter lim="800000"/>
          </a:ln>
        </p:spPr>
        <p:txBody>
          <a:bodyPr/>
          <a:lstStyle/>
          <a:p>
            <a:pPr algn="l">
              <a:defRPr/>
            </a:pPr>
            <a:endParaRPr lang="zh-CN" altLang="en-US" sz="2400">
              <a:solidFill>
                <a:schemeClr val="bg2"/>
              </a:solidFill>
              <a:effectLst>
                <a:outerShdw blurRad="38100" dist="38100" dir="2700000" algn="tl">
                  <a:srgbClr val="000000">
                    <a:alpha val="43137"/>
                  </a:srgbClr>
                </a:outerShdw>
              </a:effectLst>
              <a:latin typeface="Avant Garde" charset="0"/>
            </a:endParaRPr>
          </a:p>
        </p:txBody>
      </p:sp>
      <p:sp>
        <p:nvSpPr>
          <p:cNvPr id="22576" name="Rectangle 52"/>
          <p:cNvSpPr>
            <a:spLocks noChangeArrowheads="1"/>
          </p:cNvSpPr>
          <p:nvPr/>
        </p:nvSpPr>
        <p:spPr bwMode="auto">
          <a:xfrm>
            <a:off x="2062163" y="2495551"/>
            <a:ext cx="936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defRPr sz="2400" b="1">
                <a:solidFill>
                  <a:schemeClr val="bg2"/>
                </a:solidFill>
                <a:latin typeface="Avant Garde" charset="0"/>
                <a:ea typeface="宋体" panose="02010600030101010101" pitchFamily="2" charset="-122"/>
              </a:defRPr>
            </a:lvl1pPr>
            <a:lvl2pPr marL="742950" indent="-285750" algn="l">
              <a:defRPr sz="2400" b="1">
                <a:solidFill>
                  <a:schemeClr val="bg2"/>
                </a:solidFill>
                <a:latin typeface="Avant Garde" charset="0"/>
                <a:ea typeface="宋体" panose="02010600030101010101" pitchFamily="2" charset="-122"/>
              </a:defRPr>
            </a:lvl2pPr>
            <a:lvl3pPr marL="1143000" indent="-228600" algn="l">
              <a:defRPr sz="2400" b="1">
                <a:solidFill>
                  <a:schemeClr val="bg2"/>
                </a:solidFill>
                <a:latin typeface="Avant Garde" charset="0"/>
                <a:ea typeface="宋体" panose="02010600030101010101" pitchFamily="2" charset="-122"/>
              </a:defRPr>
            </a:lvl3pPr>
            <a:lvl4pPr marL="1600200" indent="-228600" algn="l">
              <a:defRPr sz="2400" b="1">
                <a:solidFill>
                  <a:schemeClr val="bg2"/>
                </a:solidFill>
                <a:latin typeface="Avant Garde" charset="0"/>
                <a:ea typeface="宋体" panose="02010600030101010101" pitchFamily="2" charset="-122"/>
              </a:defRPr>
            </a:lvl4pPr>
            <a:lvl5pPr marL="2057400" indent="-228600" algn="l">
              <a:defRPr sz="2400" b="1">
                <a:solidFill>
                  <a:schemeClr val="bg2"/>
                </a:solidFill>
                <a:latin typeface="Avant Garde" charset="0"/>
                <a:ea typeface="宋体" panose="02010600030101010101" pitchFamily="2" charset="-122"/>
              </a:defRPr>
            </a:lvl5pPr>
            <a:lvl6pPr marL="25146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6pPr>
            <a:lvl7pPr marL="29718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7pPr>
            <a:lvl8pPr marL="34290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8pPr>
            <a:lvl9pPr marL="3886200" indent="-228600" eaLnBrk="0" fontAlgn="base" hangingPunct="0">
              <a:lnSpc>
                <a:spcPct val="90000"/>
              </a:lnSpc>
              <a:spcBef>
                <a:spcPct val="0"/>
              </a:spcBef>
              <a:spcAft>
                <a:spcPct val="0"/>
              </a:spcAft>
              <a:defRPr sz="2400" b="1">
                <a:solidFill>
                  <a:schemeClr val="bg2"/>
                </a:solidFill>
                <a:latin typeface="Avant Garde" charset="0"/>
                <a:ea typeface="宋体" panose="02010600030101010101" pitchFamily="2" charset="-122"/>
              </a:defRPr>
            </a:lvl9pPr>
          </a:lstStyle>
          <a:p>
            <a:r>
              <a:rPr lang="en-US" altLang="zh-CN" sz="1800" b="0">
                <a:solidFill>
                  <a:srgbClr val="000000"/>
                </a:solidFill>
                <a:latin typeface="Helvetica" charset="0"/>
              </a:rPr>
              <a:t>modeling</a:t>
            </a:r>
            <a:endParaRPr lang="en-US" altLang="zh-CN" sz="1800">
              <a:solidFill>
                <a:schemeClr val="tx1"/>
              </a:solidFill>
              <a:latin typeface="Helvetica" charset="0"/>
            </a:endParaRPr>
          </a:p>
        </p:txBody>
      </p:sp>
      <p:sp>
        <p:nvSpPr>
          <p:cNvPr id="53"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Where Do We Begin?</a:t>
            </a:r>
            <a:endParaRPr lang="zh-CN" alt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5939"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600A3FD-2D61-4805-A103-D53EDDD84C4D}" type="slidenum">
              <a:rPr lang="en-US" altLang="ja-JP" sz="1200">
                <a:solidFill>
                  <a:schemeClr val="bg1"/>
                </a:solidFill>
              </a:rPr>
            </a:fld>
            <a:endParaRPr lang="en-US" altLang="ja-JP" sz="900">
              <a:solidFill>
                <a:schemeClr val="bg1"/>
              </a:solidFill>
            </a:endParaRPr>
          </a:p>
        </p:txBody>
      </p:sp>
      <p:pic>
        <p:nvPicPr>
          <p:cNvPr id="29594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3648" y="2345382"/>
            <a:ext cx="6669177" cy="18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Component Elements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6963"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8188E6DC-3756-4ABB-AC5C-779793DB7D70}" type="slidenum">
              <a:rPr lang="en-US" altLang="ja-JP" sz="1200">
                <a:solidFill>
                  <a:schemeClr val="bg1"/>
                </a:solidFill>
              </a:rPr>
            </a:fld>
            <a:endParaRPr lang="en-US" altLang="ja-JP" sz="900">
              <a:solidFill>
                <a:schemeClr val="bg1"/>
              </a:solidFill>
            </a:endParaRPr>
          </a:p>
        </p:txBody>
      </p:sp>
      <p:pic>
        <p:nvPicPr>
          <p:cNvPr id="29696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413" y="1208112"/>
            <a:ext cx="4089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Deployment Elements</a:t>
            </a:r>
            <a:endParaRPr lang="en-US" altLang="ja-JP"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798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41D2E8A0-F65A-429F-BC4D-038DE34C8E6F}" type="slidenum">
              <a:rPr lang="en-US" altLang="ja-JP" sz="1200">
                <a:solidFill>
                  <a:schemeClr val="bg1"/>
                </a:solidFill>
              </a:rPr>
            </a:fld>
            <a:endParaRPr lang="en-US" altLang="ja-JP" sz="900">
              <a:solidFill>
                <a:schemeClr val="bg1"/>
              </a:solidFill>
            </a:endParaRPr>
          </a:p>
        </p:txBody>
      </p:sp>
      <p:sp>
        <p:nvSpPr>
          <p:cNvPr id="297989" name="Rectangle 7"/>
          <p:cNvSpPr>
            <a:spLocks noRot="1" noChangeArrowheads="1"/>
          </p:cNvSpPr>
          <p:nvPr/>
        </p:nvSpPr>
        <p:spPr bwMode="auto">
          <a:xfrm>
            <a:off x="1043608" y="1268760"/>
            <a:ext cx="7620272"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ts val="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The best designers in any field have an uncanny ability to see patterns that characterize a problem and corresponding patterns that can be combined to create a </a:t>
            </a:r>
            <a:r>
              <a:rPr lang="en-US" altLang="ja-JP" sz="2200" dirty="0" smtClean="0">
                <a:latin typeface="Times New Roman" panose="02020603050405020304" charset="0"/>
                <a:cs typeface="Times New Roman" panose="02020603050405020304" charset="0"/>
              </a:rPr>
              <a:t>solution</a:t>
            </a:r>
            <a:endParaRPr lang="en-US" altLang="ja-JP" sz="2200" dirty="0" smtClean="0">
              <a:latin typeface="Times New Roman" panose="02020603050405020304" charset="0"/>
              <a:cs typeface="Times New Roman" panose="02020603050405020304" charset="0"/>
            </a:endParaRPr>
          </a:p>
          <a:p>
            <a:pPr>
              <a:spcBef>
                <a:spcPts val="0"/>
              </a:spcBef>
              <a:buClr>
                <a:srgbClr val="0070C0"/>
              </a:buClr>
              <a:buFont typeface="Wingdings" panose="05000000000000000000" pitchFamily="2" charset="2"/>
              <a:buChar char="n"/>
            </a:pPr>
            <a:endParaRPr lang="en-US" altLang="ja-JP" sz="2200" dirty="0">
              <a:latin typeface="Times New Roman" panose="02020603050405020304" charset="0"/>
              <a:cs typeface="Times New Roman" panose="02020603050405020304" charset="0"/>
            </a:endParaRPr>
          </a:p>
          <a:p>
            <a:pPr>
              <a:spcBef>
                <a:spcPts val="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A description of a design pattern may also consider a set of design forces. </a:t>
            </a:r>
            <a:endParaRPr lang="en-US" altLang="ja-JP" sz="2200" dirty="0">
              <a:latin typeface="Times New Roman" panose="02020603050405020304" charset="0"/>
              <a:cs typeface="Times New Roman" panose="02020603050405020304" charset="0"/>
            </a:endParaRPr>
          </a:p>
          <a:p>
            <a:pPr lvl="1">
              <a:spcBef>
                <a:spcPts val="0"/>
              </a:spcBef>
              <a:buClr>
                <a:srgbClr val="0070C0"/>
              </a:buClr>
              <a:buFont typeface="Wingdings" panose="05000000000000000000" pitchFamily="2" charset="2"/>
              <a:buChar char="n"/>
            </a:pPr>
            <a:r>
              <a:rPr lang="en-US" altLang="ja-JP" sz="2200" i="1" dirty="0">
                <a:latin typeface="Times New Roman" panose="02020603050405020304" charset="0"/>
                <a:cs typeface="Times New Roman" panose="02020603050405020304" charset="0"/>
              </a:rPr>
              <a:t>Design forces</a:t>
            </a:r>
            <a:r>
              <a:rPr lang="en-US" altLang="ja-JP" sz="2200" dirty="0">
                <a:latin typeface="Times New Roman" panose="02020603050405020304" charset="0"/>
                <a:cs typeface="Times New Roman" panose="02020603050405020304" charset="0"/>
              </a:rPr>
              <a:t> describe non-functional requirements (e.g., ease of maintainability, portability) associated the software for which the pattern is to be applied. </a:t>
            </a:r>
            <a:endParaRPr lang="en-US" altLang="ja-JP" sz="2200" dirty="0" smtClean="0">
              <a:latin typeface="Times New Roman" panose="02020603050405020304" charset="0"/>
              <a:cs typeface="Times New Roman" panose="02020603050405020304" charset="0"/>
            </a:endParaRPr>
          </a:p>
          <a:p>
            <a:pPr lvl="1">
              <a:spcBef>
                <a:spcPts val="0"/>
              </a:spcBef>
              <a:buClr>
                <a:srgbClr val="0070C0"/>
              </a:buClr>
              <a:buFont typeface="Wingdings" panose="05000000000000000000" pitchFamily="2" charset="2"/>
              <a:buChar char="n"/>
            </a:pPr>
            <a:endParaRPr lang="en-US" altLang="ja-JP" sz="2200" dirty="0">
              <a:latin typeface="Times New Roman" panose="02020603050405020304" charset="0"/>
              <a:cs typeface="Times New Roman" panose="02020603050405020304" charset="0"/>
            </a:endParaRPr>
          </a:p>
          <a:p>
            <a:pPr>
              <a:spcBef>
                <a:spcPts val="0"/>
              </a:spcBef>
              <a:buClr>
                <a:srgbClr val="0070C0"/>
              </a:buClr>
              <a:buFont typeface="Wingdings" panose="05000000000000000000" pitchFamily="2" charset="2"/>
              <a:buChar char="n"/>
            </a:pPr>
            <a:r>
              <a:rPr lang="en-US" altLang="ja-JP" sz="2200" dirty="0">
                <a:latin typeface="Times New Roman" panose="02020603050405020304" charset="0"/>
                <a:cs typeface="Times New Roman" panose="02020603050405020304" charset="0"/>
              </a:rPr>
              <a:t>The pattern characteristics (classes, responsibilities, and collaborations) indicate the attributes of the design that may be adjusted to enable the pattern to accommodate a variety of problems.</a:t>
            </a:r>
            <a:endParaRPr lang="en-US" altLang="ja-JP" sz="2200" dirty="0">
              <a:latin typeface="Times New Roman" panose="02020603050405020304" charset="0"/>
              <a:cs typeface="Times New Roman" panose="02020603050405020304" charset="0"/>
            </a:endParaRPr>
          </a:p>
        </p:txBody>
      </p:sp>
      <p:sp>
        <p:nvSpPr>
          <p:cNvPr id="6" name="Rectangle 2"/>
          <p:cNvSpPr txBox="1">
            <a:spLocks noChangeArrowheads="1"/>
          </p:cNvSpPr>
          <p:nvPr/>
        </p:nvSpPr>
        <p:spPr>
          <a:xfrm>
            <a:off x="43428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Pattern-Based Software Design</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body" idx="1"/>
          </p:nvPr>
        </p:nvSpPr>
        <p:spPr/>
        <p:txBody>
          <a:bodyPr/>
          <a:lstStyle/>
          <a:p>
            <a:pPr>
              <a:buClr>
                <a:srgbClr val="0070C0"/>
              </a:buClr>
              <a:buFont typeface="Wingdings" panose="05000000000000000000" pitchFamily="2" charset="2"/>
              <a:buChar char="n"/>
            </a:pPr>
            <a:r>
              <a:rPr lang="en-US" altLang="zh-CN" b="0" dirty="0"/>
              <a:t>Design forces are those characteristics of the problem and attributes of the solution that constrain the way in which the design can be developed.</a:t>
            </a:r>
            <a:endParaRPr lang="en-US" altLang="zh-CN" b="0" dirty="0"/>
          </a:p>
        </p:txBody>
      </p:sp>
      <p:sp>
        <p:nvSpPr>
          <p:cNvPr id="2" name="标题 1"/>
          <p:cNvSpPr>
            <a:spLocks noGrp="1"/>
          </p:cNvSpPr>
          <p:nvPr>
            <p:ph type="title"/>
          </p:nvPr>
        </p:nvSpPr>
        <p:spPr/>
        <p:txBody>
          <a:bodyPr/>
          <a:lstStyle/>
          <a:p>
            <a:r>
              <a:rPr lang="en-US" altLang="zh-CN" dirty="0"/>
              <a:t>Key Point</a:t>
            </a:r>
            <a:endParaRPr lang="zh-CN" altLang="en-US" dirty="0"/>
          </a:p>
        </p:txBody>
      </p:sp>
    </p:spTree>
  </p:cSld>
  <p:clrMapOvr>
    <a:masterClrMapping/>
  </p:clrMapOvr>
  <p:transition>
    <p:random/>
    <p:sndAc>
      <p:stSnd>
        <p:snd r:embed="rId1" name="projctor.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p:cNvSpPr>
            <a:spLocks noGrp="1" noChangeArrowheads="1"/>
          </p:cNvSpPr>
          <p:nvPr>
            <p:ph type="body" idx="4294967295"/>
          </p:nvPr>
        </p:nvSpPr>
        <p:spPr>
          <a:xfrm>
            <a:off x="1066800" y="1371600"/>
            <a:ext cx="7543800" cy="2201416"/>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zh-CN" altLang="en-US" b="0" dirty="0"/>
              <a:t> </a:t>
            </a:r>
            <a:r>
              <a:rPr lang="en-US" altLang="zh-CN" b="0" dirty="0"/>
              <a:t>Architectural </a:t>
            </a:r>
            <a:r>
              <a:rPr lang="en-US" altLang="zh-CN" b="0" dirty="0" smtClean="0"/>
              <a:t>pattern</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 Design </a:t>
            </a:r>
            <a:r>
              <a:rPr lang="en-US" altLang="zh-CN" b="0" dirty="0" smtClean="0"/>
              <a:t>pattern</a:t>
            </a:r>
            <a:endParaRPr lang="en-US" altLang="zh-CN" b="0" dirty="0" smtClean="0"/>
          </a:p>
          <a:p>
            <a:pPr>
              <a:buClr>
                <a:srgbClr val="0070C0"/>
              </a:buClr>
              <a:buFont typeface="Wingdings" panose="05000000000000000000" pitchFamily="2" charset="2"/>
              <a:buChar char="n"/>
            </a:pPr>
            <a:endParaRPr lang="en-US" altLang="zh-CN" b="0" dirty="0"/>
          </a:p>
          <a:p>
            <a:pPr>
              <a:buClr>
                <a:srgbClr val="0070C0"/>
              </a:buClr>
              <a:buFont typeface="Wingdings" panose="05000000000000000000" pitchFamily="2" charset="2"/>
              <a:buChar char="n"/>
            </a:pPr>
            <a:r>
              <a:rPr lang="en-US" altLang="zh-CN" b="0" dirty="0"/>
              <a:t> Idioms ( Coding Pattern )</a:t>
            </a:r>
            <a:endParaRPr lang="en-US" altLang="zh-CN" b="0" dirty="0"/>
          </a:p>
        </p:txBody>
      </p:sp>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Using Patterns in Design</a:t>
            </a:r>
            <a:endParaRPr lang="zh-CN" altLang="en-US" dirty="0"/>
          </a:p>
        </p:txBody>
      </p:sp>
    </p:spTree>
  </p:cSld>
  <p:clrMapOvr>
    <a:masterClrMapping/>
  </p:clrMapOvr>
  <p:transition>
    <p:random/>
    <p:sndAc>
      <p:stSnd>
        <p:snd r:embed="rId1" name="projctor.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9901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A6DBB1AC-5518-4F71-9493-A31CC389AEE1}" type="slidenum">
              <a:rPr lang="en-US" altLang="ja-JP" sz="1200">
                <a:solidFill>
                  <a:schemeClr val="bg1"/>
                </a:solidFill>
              </a:rPr>
            </a:fld>
            <a:endParaRPr lang="en-US" altLang="ja-JP" sz="900">
              <a:solidFill>
                <a:schemeClr val="bg1"/>
              </a:solidFill>
            </a:endParaRPr>
          </a:p>
        </p:txBody>
      </p:sp>
      <p:sp>
        <p:nvSpPr>
          <p:cNvPr id="299013" name="Rectangle 7"/>
          <p:cNvSpPr>
            <a:spLocks noRot="1" noChangeArrowheads="1"/>
          </p:cNvSpPr>
          <p:nvPr/>
        </p:nvSpPr>
        <p:spPr bwMode="auto">
          <a:xfrm>
            <a:off x="949234" y="1412776"/>
            <a:ext cx="7661366"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spcBef>
                <a:spcPct val="200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A framework</a:t>
            </a:r>
            <a:r>
              <a:rPr lang="en-US" altLang="ja-JP" sz="2400" dirty="0">
                <a:solidFill>
                  <a:srgbClr val="F3FF07"/>
                </a:solidFill>
                <a:latin typeface="Times New Roman" panose="02020603050405020304" charset="0"/>
                <a:cs typeface="Times New Roman" panose="02020603050405020304" charset="0"/>
              </a:rPr>
              <a:t> </a:t>
            </a:r>
            <a:r>
              <a:rPr lang="en-US" altLang="ja-JP" sz="2400" dirty="0">
                <a:latin typeface="Times New Roman" panose="02020603050405020304" charset="0"/>
                <a:cs typeface="Times New Roman" panose="02020603050405020304" charset="0"/>
              </a:rPr>
              <a:t>is not an architectural pattern, but rather a skeleton with a collection of “plug points” (also called </a:t>
            </a:r>
            <a:r>
              <a:rPr lang="en-US" altLang="ja-JP" sz="2400" i="1" dirty="0">
                <a:latin typeface="Times New Roman" panose="02020603050405020304" charset="0"/>
                <a:cs typeface="Times New Roman" panose="02020603050405020304" charset="0"/>
              </a:rPr>
              <a:t>hooks</a:t>
            </a:r>
            <a:r>
              <a:rPr lang="en-US" altLang="ja-JP" sz="2400" dirty="0">
                <a:latin typeface="Times New Roman" panose="02020603050405020304" charset="0"/>
                <a:cs typeface="Times New Roman" panose="02020603050405020304" charset="0"/>
              </a:rPr>
              <a:t> and </a:t>
            </a:r>
            <a:r>
              <a:rPr lang="en-US" altLang="ja-JP" sz="2400" i="1" dirty="0">
                <a:latin typeface="Times New Roman" panose="02020603050405020304" charset="0"/>
                <a:cs typeface="Times New Roman" panose="02020603050405020304" charset="0"/>
              </a:rPr>
              <a:t>slots</a:t>
            </a:r>
            <a:r>
              <a:rPr lang="en-US" altLang="ja-JP" sz="2400" dirty="0">
                <a:latin typeface="Times New Roman" panose="02020603050405020304" charset="0"/>
                <a:cs typeface="Times New Roman" panose="02020603050405020304" charset="0"/>
              </a:rPr>
              <a:t>) that enable it to be adapted to a specific problem domain. </a:t>
            </a:r>
            <a:endParaRPr lang="en-US" altLang="ja-JP" sz="2400" dirty="0" smtClean="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endParaRPr lang="en-US" altLang="ja-JP" sz="2400" dirty="0">
              <a:latin typeface="Times New Roman" panose="02020603050405020304" charset="0"/>
              <a:cs typeface="Times New Roman" panose="02020603050405020304" charset="0"/>
            </a:endParaRPr>
          </a:p>
          <a:p>
            <a:pPr>
              <a:spcBef>
                <a:spcPct val="200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Gamma et al note that:</a:t>
            </a:r>
            <a:endParaRPr lang="en-US" altLang="ja-JP" sz="24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Design patterns are more abstract than frameworks.</a:t>
            </a:r>
            <a:endParaRPr lang="en-US" altLang="zh-CN" sz="24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Design patterns are smaller architectural elements than frameworks</a:t>
            </a:r>
            <a:endParaRPr lang="en-US" altLang="zh-CN" sz="2400" dirty="0">
              <a:latin typeface="Times New Roman" panose="02020603050405020304" charset="0"/>
              <a:cs typeface="Times New Roman" panose="02020603050405020304" charset="0"/>
            </a:endParaRPr>
          </a:p>
          <a:p>
            <a:pPr lvl="1">
              <a:spcBef>
                <a:spcPct val="20000"/>
              </a:spcBef>
              <a:buClr>
                <a:srgbClr val="0070C0"/>
              </a:buClr>
              <a:buFont typeface="Wingdings" panose="05000000000000000000" pitchFamily="2" charset="2"/>
              <a:buChar char="n"/>
            </a:pPr>
            <a:r>
              <a:rPr lang="en-US" altLang="ja-JP" sz="2400" dirty="0">
                <a:latin typeface="Times New Roman" panose="02020603050405020304" charset="0"/>
                <a:cs typeface="Times New Roman" panose="02020603050405020304" charset="0"/>
              </a:rPr>
              <a:t>Design patterns are less specialized than frameworks</a:t>
            </a:r>
            <a:endParaRPr lang="en-US" altLang="ja-JP" sz="2400" dirty="0">
              <a:latin typeface="Times New Roman" panose="02020603050405020304" charset="0"/>
              <a:cs typeface="Times New Roman" panose="02020603050405020304" charset="0"/>
            </a:endParaRPr>
          </a:p>
        </p:txBody>
      </p:sp>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ja-JP" dirty="0"/>
              <a:t>Frameworks</a:t>
            </a:r>
            <a:endParaRPr lang="en-US" altLang="ja-JP" dirty="0"/>
          </a:p>
        </p:txBody>
      </p:sp>
    </p:spTree>
  </p:cSld>
  <p:clrMapOvr>
    <a:masterClrMapping/>
  </p:clrMapOvr>
  <p:transition>
    <p:random/>
    <p:sndAc>
      <p:stSnd>
        <p:snd r:embed="rId1" name="projctor.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Design Documentation</a:t>
            </a:r>
            <a:endParaRPr lang="en-US" altLang="ja-JP" dirty="0"/>
          </a:p>
        </p:txBody>
      </p:sp>
      <p:graphicFrame>
        <p:nvGraphicFramePr>
          <p:cNvPr id="2" name="表格 1"/>
          <p:cNvGraphicFramePr>
            <a:graphicFrameLocks noGrp="1"/>
          </p:cNvGraphicFramePr>
          <p:nvPr/>
        </p:nvGraphicFramePr>
        <p:xfrm>
          <a:off x="1259632" y="1196748"/>
          <a:ext cx="7128791" cy="5120640"/>
        </p:xfrm>
        <a:graphic>
          <a:graphicData uri="http://schemas.openxmlformats.org/drawingml/2006/table">
            <a:tbl>
              <a:tblPr>
                <a:tableStyleId>{5C22544A-7EE6-4342-B048-85BDC9FD1C3A}</a:tableStyleId>
              </a:tblPr>
              <a:tblGrid>
                <a:gridCol w="7128791"/>
              </a:tblGrid>
              <a:tr h="301534">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Ⅰ</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工作范围</a:t>
                      </a:r>
                      <a:r>
                        <a:rPr lang="en-US" sz="1400">
                          <a:effectLst/>
                          <a:latin typeface="Times New Roman" panose="02020603050405020304" charset="0"/>
                          <a:ea typeface="楷体" panose="02010609060101010101" pitchFamily="49" charset="-122"/>
                          <a:cs typeface="Times New Roman" panose="02020603050405020304" charset="0"/>
                        </a:rPr>
                        <a:t>  A. </a:t>
                      </a:r>
                      <a:r>
                        <a:rPr lang="zh-CN" sz="1400">
                          <a:effectLst/>
                          <a:latin typeface="Times New Roman" panose="02020603050405020304" charset="0"/>
                          <a:ea typeface="楷体" panose="02010609060101010101" pitchFamily="49" charset="-122"/>
                          <a:cs typeface="Times New Roman" panose="02020603050405020304" charset="0"/>
                        </a:rPr>
                        <a:t>系统目标</a:t>
                      </a:r>
                      <a:r>
                        <a:rPr lang="en-US" sz="1400">
                          <a:effectLst/>
                          <a:latin typeface="Times New Roman" panose="02020603050405020304" charset="0"/>
                          <a:ea typeface="楷体" panose="02010609060101010101" pitchFamily="49" charset="-122"/>
                          <a:cs typeface="Times New Roman" panose="02020603050405020304" charset="0"/>
                        </a:rPr>
                        <a:t>   B. </a:t>
                      </a:r>
                      <a:r>
                        <a:rPr lang="zh-CN" sz="1400">
                          <a:effectLst/>
                          <a:latin typeface="Times New Roman" panose="02020603050405020304" charset="0"/>
                          <a:ea typeface="楷体" panose="02010609060101010101" pitchFamily="49" charset="-122"/>
                          <a:cs typeface="Times New Roman" panose="02020603050405020304" charset="0"/>
                        </a:rPr>
                        <a:t>运行环境</a:t>
                      </a:r>
                      <a:r>
                        <a:rPr lang="en-US" sz="1400">
                          <a:effectLst/>
                          <a:latin typeface="Times New Roman" panose="02020603050405020304" charset="0"/>
                          <a:ea typeface="楷体" panose="02010609060101010101" pitchFamily="49" charset="-122"/>
                          <a:cs typeface="Times New Roman" panose="02020603050405020304" charset="0"/>
                        </a:rPr>
                        <a:t>   C. </a:t>
                      </a:r>
                      <a:r>
                        <a:rPr lang="zh-CN" sz="1400">
                          <a:effectLst/>
                          <a:latin typeface="Times New Roman" panose="02020603050405020304" charset="0"/>
                          <a:ea typeface="楷体" panose="02010609060101010101" pitchFamily="49" charset="-122"/>
                          <a:cs typeface="Times New Roman" panose="02020603050405020304" charset="0"/>
                        </a:rPr>
                        <a:t>主要软件需求 </a:t>
                      </a:r>
                      <a:r>
                        <a:rPr lang="en-US" sz="1400">
                          <a:effectLst/>
                          <a:latin typeface="Times New Roman" panose="02020603050405020304" charset="0"/>
                          <a:ea typeface="楷体" panose="02010609060101010101" pitchFamily="49" charset="-122"/>
                          <a:cs typeface="Times New Roman" panose="02020603050405020304" charset="0"/>
                        </a:rPr>
                        <a:t>  D. </a:t>
                      </a:r>
                      <a:r>
                        <a:rPr lang="zh-CN" sz="1400">
                          <a:effectLst/>
                          <a:latin typeface="Times New Roman" panose="02020603050405020304" charset="0"/>
                          <a:ea typeface="楷体" panose="02010609060101010101" pitchFamily="49" charset="-122"/>
                          <a:cs typeface="Times New Roman" panose="02020603050405020304" charset="0"/>
                        </a:rPr>
                        <a:t>设计约束∕限制</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301534">
                <a:tc>
                  <a:txBody>
                    <a:bodyPr/>
                    <a:lstStyle/>
                    <a:p>
                      <a:pPr marL="71755" algn="just" fontAlgn="ctr">
                        <a:lnSpc>
                          <a:spcPct val="150000"/>
                        </a:lnSpc>
                        <a:spcAft>
                          <a:spcPts val="0"/>
                        </a:spcAft>
                      </a:pPr>
                      <a:r>
                        <a:rPr lang="zh-CN" sz="1400" dirty="0">
                          <a:effectLst/>
                          <a:latin typeface="Times New Roman" panose="02020603050405020304" charset="0"/>
                          <a:ea typeface="楷体" panose="02010609060101010101" pitchFamily="49" charset="-122"/>
                          <a:cs typeface="Times New Roman" panose="02020603050405020304" charset="0"/>
                        </a:rPr>
                        <a:t>Ⅱ</a:t>
                      </a:r>
                      <a:r>
                        <a:rPr lang="en-US" sz="1400" dirty="0">
                          <a:effectLst/>
                          <a:latin typeface="Times New Roman" panose="02020603050405020304" charset="0"/>
                          <a:ea typeface="楷体" panose="02010609060101010101" pitchFamily="49" charset="-122"/>
                          <a:cs typeface="Times New Roman" panose="02020603050405020304" charset="0"/>
                        </a:rPr>
                        <a:t>. </a:t>
                      </a:r>
                      <a:r>
                        <a:rPr lang="zh-CN" sz="1400" dirty="0">
                          <a:effectLst/>
                          <a:latin typeface="Times New Roman" panose="02020603050405020304" charset="0"/>
                          <a:ea typeface="楷体" panose="02010609060101010101" pitchFamily="49" charset="-122"/>
                          <a:cs typeface="Times New Roman" panose="02020603050405020304" charset="0"/>
                        </a:rPr>
                        <a:t>体系结构设计</a:t>
                      </a:r>
                      <a:r>
                        <a:rPr lang="en-US" sz="1400" dirty="0">
                          <a:effectLst/>
                          <a:latin typeface="Times New Roman" panose="02020603050405020304" charset="0"/>
                          <a:ea typeface="楷体" panose="02010609060101010101" pitchFamily="49" charset="-122"/>
                          <a:cs typeface="Times New Roman" panose="02020603050405020304" charset="0"/>
                        </a:rPr>
                        <a:t>   A. </a:t>
                      </a:r>
                      <a:r>
                        <a:rPr lang="zh-CN" sz="1400" dirty="0">
                          <a:effectLst/>
                          <a:latin typeface="Times New Roman" panose="02020603050405020304" charset="0"/>
                          <a:ea typeface="楷体" panose="02010609060101010101" pitchFamily="49" charset="-122"/>
                          <a:cs typeface="Times New Roman" panose="02020603050405020304" charset="0"/>
                        </a:rPr>
                        <a:t>数据流与控制流复审</a:t>
                      </a:r>
                      <a:r>
                        <a:rPr lang="en-US" sz="1400" dirty="0">
                          <a:effectLst/>
                          <a:latin typeface="Times New Roman" panose="02020603050405020304" charset="0"/>
                          <a:ea typeface="楷体" panose="02010609060101010101" pitchFamily="49" charset="-122"/>
                          <a:cs typeface="Times New Roman" panose="02020603050405020304" charset="0"/>
                        </a:rPr>
                        <a:t>   B. </a:t>
                      </a:r>
                      <a:r>
                        <a:rPr lang="zh-CN" sz="1400" dirty="0">
                          <a:effectLst/>
                          <a:latin typeface="Times New Roman" panose="02020603050405020304" charset="0"/>
                          <a:ea typeface="楷体" panose="02010609060101010101" pitchFamily="49" charset="-122"/>
                          <a:cs typeface="Times New Roman" panose="02020603050405020304" charset="0"/>
                        </a:rPr>
                        <a:t>导出的程序结构</a:t>
                      </a:r>
                      <a:r>
                        <a:rPr lang="en-US" sz="1400" dirty="0">
                          <a:effectLst/>
                          <a:latin typeface="Times New Roman" panose="02020603050405020304" charset="0"/>
                          <a:ea typeface="楷体" panose="02010609060101010101" pitchFamily="49" charset="-122"/>
                          <a:cs typeface="Times New Roman" panose="02020603050405020304" charset="0"/>
                        </a:rPr>
                        <a:t>   C. </a:t>
                      </a:r>
                      <a:r>
                        <a:rPr lang="zh-CN" sz="1400" dirty="0">
                          <a:effectLst/>
                          <a:latin typeface="Times New Roman" panose="02020603050405020304" charset="0"/>
                          <a:ea typeface="楷体" panose="02010609060101010101" pitchFamily="49" charset="-122"/>
                          <a:cs typeface="Times New Roman" panose="02020603050405020304" charset="0"/>
                        </a:rPr>
                        <a:t>功能与程序交叉索引</a:t>
                      </a:r>
                      <a:r>
                        <a:rPr lang="en-US" sz="1400" dirty="0">
                          <a:effectLst/>
                          <a:latin typeface="Times New Roman" panose="02020603050405020304" charset="0"/>
                          <a:ea typeface="楷体" panose="02010609060101010101" pitchFamily="49" charset="-122"/>
                          <a:cs typeface="Times New Roman" panose="02020603050405020304" charset="0"/>
                        </a:rPr>
                        <a:t>   </a:t>
                      </a:r>
                      <a:endParaRPr lang="zh-CN" sz="1400" dirty="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603068">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Ⅲ</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数据设计</a:t>
                      </a:r>
                      <a:r>
                        <a:rPr lang="en-US" sz="1400">
                          <a:effectLst/>
                          <a:latin typeface="Times New Roman" panose="02020603050405020304" charset="0"/>
                          <a:ea typeface="楷体" panose="02010609060101010101" pitchFamily="49" charset="-122"/>
                          <a:cs typeface="Times New Roman" panose="02020603050405020304" charset="0"/>
                        </a:rPr>
                        <a:t>  A. </a:t>
                      </a:r>
                      <a:r>
                        <a:rPr lang="zh-CN" sz="1400">
                          <a:effectLst/>
                          <a:latin typeface="Times New Roman" panose="02020603050405020304" charset="0"/>
                          <a:ea typeface="楷体" panose="02010609060101010101" pitchFamily="49" charset="-122"/>
                          <a:cs typeface="Times New Roman" panose="02020603050405020304" charset="0"/>
                        </a:rPr>
                        <a:t>数据对象与形成的数据结构</a:t>
                      </a:r>
                      <a:r>
                        <a:rPr lang="en-US" sz="1400">
                          <a:effectLst/>
                          <a:latin typeface="Times New Roman" panose="02020603050405020304" charset="0"/>
                          <a:ea typeface="楷体" panose="02010609060101010101" pitchFamily="49" charset="-122"/>
                          <a:cs typeface="Times New Roman" panose="02020603050405020304" charset="0"/>
                        </a:rPr>
                        <a:t>   B. </a:t>
                      </a:r>
                      <a:r>
                        <a:rPr lang="zh-CN" sz="1400">
                          <a:effectLst/>
                          <a:latin typeface="Times New Roman" panose="02020603050405020304" charset="0"/>
                          <a:ea typeface="楷体" panose="02010609060101010101" pitchFamily="49" charset="-122"/>
                          <a:cs typeface="Times New Roman" panose="02020603050405020304" charset="0"/>
                        </a:rPr>
                        <a:t>文件和数据库结构</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ⅰ文件的逻辑结构</a:t>
                      </a:r>
                      <a:endParaRPr lang="zh-CN" sz="1400">
                        <a:effectLst/>
                        <a:latin typeface="Times New Roman" panose="02020603050405020304" charset="0"/>
                        <a:ea typeface="楷体" panose="02010609060101010101" pitchFamily="49" charset="-122"/>
                        <a:cs typeface="Times New Roman" panose="02020603050405020304" charset="0"/>
                      </a:endParaRPr>
                    </a:p>
                    <a:p>
                      <a:pPr marL="71755" algn="just" fontAlgn="ctr">
                        <a:lnSpc>
                          <a:spcPct val="150000"/>
                        </a:lnSpc>
                        <a:spcAft>
                          <a:spcPts val="0"/>
                        </a:spcAft>
                      </a:pP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ⅱ 文件逻辑记录描述</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ⅲ 访问方式</a:t>
                      </a:r>
                      <a:r>
                        <a:rPr lang="en-US" sz="1400">
                          <a:effectLst/>
                          <a:latin typeface="Times New Roman" panose="02020603050405020304" charset="0"/>
                          <a:ea typeface="楷体" panose="02010609060101010101" pitchFamily="49" charset="-122"/>
                          <a:cs typeface="Times New Roman" panose="02020603050405020304" charset="0"/>
                        </a:rPr>
                        <a:t>   C. </a:t>
                      </a:r>
                      <a:r>
                        <a:rPr lang="zh-CN" sz="1400">
                          <a:effectLst/>
                          <a:latin typeface="Times New Roman" panose="02020603050405020304" charset="0"/>
                          <a:ea typeface="楷体" panose="02010609060101010101" pitchFamily="49" charset="-122"/>
                          <a:cs typeface="Times New Roman" panose="02020603050405020304" charset="0"/>
                        </a:rPr>
                        <a:t>全局数据</a:t>
                      </a:r>
                      <a:r>
                        <a:rPr lang="en-US" sz="1400">
                          <a:effectLst/>
                          <a:latin typeface="Times New Roman" panose="02020603050405020304" charset="0"/>
                          <a:ea typeface="楷体" panose="02010609060101010101" pitchFamily="49" charset="-122"/>
                          <a:cs typeface="Times New Roman" panose="02020603050405020304" charset="0"/>
                        </a:rPr>
                        <a:t>   D. </a:t>
                      </a:r>
                      <a:r>
                        <a:rPr lang="zh-CN" sz="1400">
                          <a:effectLst/>
                          <a:latin typeface="Times New Roman" panose="02020603050405020304" charset="0"/>
                          <a:ea typeface="楷体" panose="02010609060101010101" pitchFamily="49" charset="-122"/>
                          <a:cs typeface="Times New Roman" panose="02020603050405020304" charset="0"/>
                        </a:rPr>
                        <a:t>文件∕数据与程序交叉索引</a:t>
                      </a:r>
                      <a:r>
                        <a:rPr lang="en-US" sz="1400">
                          <a:effectLst/>
                          <a:latin typeface="Times New Roman" panose="02020603050405020304" charset="0"/>
                          <a:ea typeface="楷体" panose="02010609060101010101" pitchFamily="49" charset="-122"/>
                          <a:cs typeface="Times New Roman" panose="02020603050405020304" charset="0"/>
                        </a:rPr>
                        <a:t>  </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603068">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Ⅳ</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接口设计</a:t>
                      </a:r>
                      <a:r>
                        <a:rPr lang="en-US" sz="1400">
                          <a:effectLst/>
                          <a:latin typeface="Times New Roman" panose="02020603050405020304" charset="0"/>
                          <a:ea typeface="楷体" panose="02010609060101010101" pitchFamily="49" charset="-122"/>
                          <a:cs typeface="Times New Roman" panose="02020603050405020304" charset="0"/>
                        </a:rPr>
                        <a:t>  A. </a:t>
                      </a:r>
                      <a:r>
                        <a:rPr lang="zh-CN" sz="1400">
                          <a:effectLst/>
                          <a:latin typeface="Times New Roman" panose="02020603050405020304" charset="0"/>
                          <a:ea typeface="楷体" panose="02010609060101010101" pitchFamily="49" charset="-122"/>
                          <a:cs typeface="Times New Roman" panose="02020603050405020304" charset="0"/>
                        </a:rPr>
                        <a:t>人机界面规格说明</a:t>
                      </a:r>
                      <a:r>
                        <a:rPr lang="en-US" sz="1400">
                          <a:effectLst/>
                          <a:latin typeface="Times New Roman" panose="02020603050405020304" charset="0"/>
                          <a:ea typeface="楷体" panose="02010609060101010101" pitchFamily="49" charset="-122"/>
                          <a:cs typeface="Times New Roman" panose="02020603050405020304" charset="0"/>
                        </a:rPr>
                        <a:t>   B. </a:t>
                      </a:r>
                      <a:r>
                        <a:rPr lang="zh-CN" sz="1400">
                          <a:effectLst/>
                          <a:latin typeface="Times New Roman" panose="02020603050405020304" charset="0"/>
                          <a:ea typeface="楷体" panose="02010609060101010101" pitchFamily="49" charset="-122"/>
                          <a:cs typeface="Times New Roman" panose="02020603050405020304" charset="0"/>
                        </a:rPr>
                        <a:t>人机界面设计规则</a:t>
                      </a:r>
                      <a:r>
                        <a:rPr lang="en-US" sz="1400">
                          <a:effectLst/>
                          <a:latin typeface="Times New Roman" panose="02020603050405020304" charset="0"/>
                          <a:ea typeface="楷体" panose="02010609060101010101" pitchFamily="49" charset="-122"/>
                          <a:cs typeface="Times New Roman" panose="02020603050405020304" charset="0"/>
                        </a:rPr>
                        <a:t>   C. </a:t>
                      </a:r>
                      <a:r>
                        <a:rPr lang="zh-CN" sz="1400">
                          <a:effectLst/>
                          <a:latin typeface="Times New Roman" panose="02020603050405020304" charset="0"/>
                          <a:ea typeface="楷体" panose="02010609060101010101" pitchFamily="49" charset="-122"/>
                          <a:cs typeface="Times New Roman" panose="02020603050405020304" charset="0"/>
                        </a:rPr>
                        <a:t>外部接口设计 </a:t>
                      </a:r>
                      <a:r>
                        <a:rPr lang="en-US" sz="1400">
                          <a:effectLst/>
                          <a:latin typeface="Times New Roman" panose="02020603050405020304" charset="0"/>
                          <a:ea typeface="楷体" panose="02010609060101010101" pitchFamily="49" charset="-122"/>
                          <a:cs typeface="Times New Roman" panose="02020603050405020304" charset="0"/>
                        </a:rPr>
                        <a:t> </a:t>
                      </a:r>
                      <a:endParaRPr lang="zh-CN" sz="1400">
                        <a:effectLst/>
                        <a:latin typeface="Times New Roman" panose="02020603050405020304" charset="0"/>
                        <a:ea typeface="楷体" panose="02010609060101010101" pitchFamily="49" charset="-122"/>
                        <a:cs typeface="Times New Roman" panose="02020603050405020304" charset="0"/>
                      </a:endParaRPr>
                    </a:p>
                    <a:p>
                      <a:pPr marL="71755" algn="just" fontAlgn="ctr">
                        <a:lnSpc>
                          <a:spcPct val="150000"/>
                        </a:lnSpc>
                        <a:spcAft>
                          <a:spcPts val="0"/>
                        </a:spcAft>
                      </a:pP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ⅰ外部数据接口</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ⅱ 外部系统或设备接口</a:t>
                      </a:r>
                      <a:r>
                        <a:rPr lang="en-US" sz="1400">
                          <a:effectLst/>
                          <a:latin typeface="Times New Roman" panose="02020603050405020304" charset="0"/>
                          <a:ea typeface="楷体" panose="02010609060101010101" pitchFamily="49" charset="-122"/>
                          <a:cs typeface="Times New Roman" panose="02020603050405020304" charset="0"/>
                        </a:rPr>
                        <a:t>   D. </a:t>
                      </a:r>
                      <a:r>
                        <a:rPr lang="zh-CN" sz="1400">
                          <a:effectLst/>
                          <a:latin typeface="Times New Roman" panose="02020603050405020304" charset="0"/>
                          <a:ea typeface="楷体" panose="02010609060101010101" pitchFamily="49" charset="-122"/>
                          <a:cs typeface="Times New Roman" panose="02020603050405020304" charset="0"/>
                        </a:rPr>
                        <a:t>内部接口设计规则</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603068">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Ⅴ</a:t>
                      </a:r>
                      <a:r>
                        <a:rPr lang="en-US" sz="1400">
                          <a:effectLst/>
                          <a:latin typeface="Times New Roman" panose="02020603050405020304" charset="0"/>
                          <a:ea typeface="楷体" panose="02010609060101010101" pitchFamily="49" charset="-122"/>
                          <a:cs typeface="Times New Roman" panose="02020603050405020304" charset="0"/>
                        </a:rPr>
                        <a:t>.</a:t>
                      </a:r>
                      <a:r>
                        <a:rPr lang="zh-CN" sz="1400">
                          <a:effectLst/>
                          <a:latin typeface="Times New Roman" panose="02020603050405020304" charset="0"/>
                          <a:ea typeface="楷体" panose="02010609060101010101" pitchFamily="49" charset="-122"/>
                          <a:cs typeface="Times New Roman" panose="02020603050405020304" charset="0"/>
                        </a:rPr>
                        <a:t>（每个模块的）过程设计</a:t>
                      </a:r>
                      <a:r>
                        <a:rPr lang="en-US" sz="1400">
                          <a:effectLst/>
                          <a:latin typeface="Times New Roman" panose="02020603050405020304" charset="0"/>
                          <a:ea typeface="楷体" panose="02010609060101010101" pitchFamily="49" charset="-122"/>
                          <a:cs typeface="Times New Roman" panose="02020603050405020304" charset="0"/>
                        </a:rPr>
                        <a:t>   A. </a:t>
                      </a:r>
                      <a:r>
                        <a:rPr lang="zh-CN" sz="1400">
                          <a:effectLst/>
                          <a:latin typeface="Times New Roman" panose="02020603050405020304" charset="0"/>
                          <a:ea typeface="楷体" panose="02010609060101010101" pitchFamily="49" charset="-122"/>
                          <a:cs typeface="Times New Roman" panose="02020603050405020304" charset="0"/>
                        </a:rPr>
                        <a:t>处理与算法描述 </a:t>
                      </a:r>
                      <a:r>
                        <a:rPr lang="en-US" sz="1400">
                          <a:effectLst/>
                          <a:latin typeface="Times New Roman" panose="02020603050405020304" charset="0"/>
                          <a:ea typeface="楷体" panose="02010609060101010101" pitchFamily="49" charset="-122"/>
                          <a:cs typeface="Times New Roman" panose="02020603050405020304" charset="0"/>
                        </a:rPr>
                        <a:t>  B. </a:t>
                      </a:r>
                      <a:r>
                        <a:rPr lang="zh-CN" sz="1400">
                          <a:effectLst/>
                          <a:latin typeface="Times New Roman" panose="02020603050405020304" charset="0"/>
                          <a:ea typeface="楷体" panose="02010609060101010101" pitchFamily="49" charset="-122"/>
                          <a:cs typeface="Times New Roman" panose="02020603050405020304" charset="0"/>
                        </a:rPr>
                        <a:t>接口描述 </a:t>
                      </a:r>
                      <a:r>
                        <a:rPr lang="en-US" sz="1400">
                          <a:effectLst/>
                          <a:latin typeface="Times New Roman" panose="02020603050405020304" charset="0"/>
                          <a:ea typeface="楷体" panose="02010609060101010101" pitchFamily="49" charset="-122"/>
                          <a:cs typeface="Times New Roman" panose="02020603050405020304" charset="0"/>
                        </a:rPr>
                        <a:t>  C. </a:t>
                      </a:r>
                      <a:r>
                        <a:rPr lang="zh-CN" sz="1400">
                          <a:effectLst/>
                          <a:latin typeface="Times New Roman" panose="02020603050405020304" charset="0"/>
                          <a:ea typeface="楷体" panose="02010609060101010101" pitchFamily="49" charset="-122"/>
                          <a:cs typeface="Times New Roman" panose="02020603050405020304" charset="0"/>
                        </a:rPr>
                        <a:t>设计语言</a:t>
                      </a:r>
                      <a:r>
                        <a:rPr lang="en-US" sz="1400">
                          <a:effectLst/>
                          <a:latin typeface="Times New Roman" panose="02020603050405020304" charset="0"/>
                          <a:ea typeface="楷体" panose="02010609060101010101" pitchFamily="49" charset="-122"/>
                          <a:cs typeface="Times New Roman" panose="02020603050405020304" charset="0"/>
                        </a:rPr>
                        <a:t>(</a:t>
                      </a:r>
                      <a:r>
                        <a:rPr lang="zh-CN" sz="1400">
                          <a:effectLst/>
                          <a:latin typeface="Times New Roman" panose="02020603050405020304" charset="0"/>
                          <a:ea typeface="楷体" panose="02010609060101010101" pitchFamily="49" charset="-122"/>
                          <a:cs typeface="Times New Roman" panose="02020603050405020304" charset="0"/>
                        </a:rPr>
                        <a:t>或其它</a:t>
                      </a:r>
                      <a:r>
                        <a:rPr lang="en-US" sz="1400">
                          <a:effectLst/>
                          <a:latin typeface="Times New Roman" panose="02020603050405020304" charset="0"/>
                          <a:ea typeface="楷体" panose="02010609060101010101" pitchFamily="49" charset="-122"/>
                          <a:cs typeface="Times New Roman" panose="02020603050405020304" charset="0"/>
                        </a:rPr>
                        <a:t>)</a:t>
                      </a:r>
                      <a:r>
                        <a:rPr lang="zh-CN" sz="1400">
                          <a:effectLst/>
                          <a:latin typeface="Times New Roman" panose="02020603050405020304" charset="0"/>
                          <a:ea typeface="楷体" panose="02010609060101010101" pitchFamily="49" charset="-122"/>
                          <a:cs typeface="Times New Roman" panose="02020603050405020304" charset="0"/>
                        </a:rPr>
                        <a:t>描述</a:t>
                      </a:r>
                      <a:endParaRPr lang="zh-CN" sz="1400">
                        <a:effectLst/>
                        <a:latin typeface="Times New Roman" panose="02020603050405020304" charset="0"/>
                        <a:ea typeface="楷体" panose="02010609060101010101" pitchFamily="49" charset="-122"/>
                        <a:cs typeface="Times New Roman" panose="02020603050405020304" charset="0"/>
                      </a:endParaRPr>
                    </a:p>
                    <a:p>
                      <a:pPr marL="71755" algn="just" fontAlgn="ctr">
                        <a:lnSpc>
                          <a:spcPct val="150000"/>
                        </a:lnSpc>
                        <a:spcAft>
                          <a:spcPts val="0"/>
                        </a:spcAft>
                      </a:pPr>
                      <a:r>
                        <a:rPr lang="en-US" sz="1400">
                          <a:effectLst/>
                          <a:latin typeface="Times New Roman" panose="02020603050405020304" charset="0"/>
                          <a:ea typeface="楷体" panose="02010609060101010101" pitchFamily="49" charset="-122"/>
                          <a:cs typeface="Times New Roman" panose="02020603050405020304" charset="0"/>
                        </a:rPr>
                        <a:t>        D. </a:t>
                      </a:r>
                      <a:r>
                        <a:rPr lang="zh-CN" sz="1400">
                          <a:effectLst/>
                          <a:latin typeface="Times New Roman" panose="02020603050405020304" charset="0"/>
                          <a:ea typeface="楷体" panose="02010609060101010101" pitchFamily="49" charset="-122"/>
                          <a:cs typeface="Times New Roman" panose="02020603050405020304" charset="0"/>
                        </a:rPr>
                        <a:t>使用的模块</a:t>
                      </a:r>
                      <a:r>
                        <a:rPr lang="en-US" sz="1400">
                          <a:effectLst/>
                          <a:latin typeface="Times New Roman" panose="02020603050405020304" charset="0"/>
                          <a:ea typeface="楷体" panose="02010609060101010101" pitchFamily="49" charset="-122"/>
                          <a:cs typeface="Times New Roman" panose="02020603050405020304" charset="0"/>
                        </a:rPr>
                        <a:t>   E. </a:t>
                      </a:r>
                      <a:r>
                        <a:rPr lang="zh-CN" sz="1400">
                          <a:effectLst/>
                          <a:latin typeface="Times New Roman" panose="02020603050405020304" charset="0"/>
                          <a:ea typeface="楷体" panose="02010609060101010101" pitchFamily="49" charset="-122"/>
                          <a:cs typeface="Times New Roman" panose="02020603050405020304" charset="0"/>
                        </a:rPr>
                        <a:t>内部程序逻辑描述</a:t>
                      </a:r>
                      <a:r>
                        <a:rPr lang="en-US" sz="1400">
                          <a:effectLst/>
                          <a:latin typeface="Times New Roman" panose="02020603050405020304" charset="0"/>
                          <a:ea typeface="楷体" panose="02010609060101010101" pitchFamily="49" charset="-122"/>
                          <a:cs typeface="Times New Roman" panose="02020603050405020304" charset="0"/>
                        </a:rPr>
                        <a:t>   F. </a:t>
                      </a:r>
                      <a:r>
                        <a:rPr lang="zh-CN" sz="1400">
                          <a:effectLst/>
                          <a:latin typeface="Times New Roman" panose="02020603050405020304" charset="0"/>
                          <a:ea typeface="楷体" panose="02010609060101010101" pitchFamily="49" charset="-122"/>
                          <a:cs typeface="Times New Roman" panose="02020603050405020304" charset="0"/>
                        </a:rPr>
                        <a:t>注释∕约束∕限制 </a:t>
                      </a:r>
                      <a:r>
                        <a:rPr lang="en-US" sz="1400">
                          <a:effectLst/>
                          <a:latin typeface="Times New Roman" panose="02020603050405020304" charset="0"/>
                          <a:ea typeface="楷体" panose="02010609060101010101" pitchFamily="49" charset="-122"/>
                          <a:cs typeface="Times New Roman" panose="02020603050405020304" charset="0"/>
                        </a:rPr>
                        <a:t> </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301534">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Ⅵ</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运行设计</a:t>
                      </a:r>
                      <a:r>
                        <a:rPr lang="en-US" sz="1400">
                          <a:effectLst/>
                          <a:latin typeface="Times New Roman" panose="02020603050405020304" charset="0"/>
                          <a:ea typeface="楷体" panose="02010609060101010101" pitchFamily="49" charset="-122"/>
                          <a:cs typeface="Times New Roman" panose="02020603050405020304" charset="0"/>
                        </a:rPr>
                        <a:t>  A. </a:t>
                      </a:r>
                      <a:r>
                        <a:rPr lang="zh-CN" sz="1400">
                          <a:effectLst/>
                          <a:latin typeface="Times New Roman" panose="02020603050405020304" charset="0"/>
                          <a:ea typeface="楷体" panose="02010609060101010101" pitchFamily="49" charset="-122"/>
                          <a:cs typeface="Times New Roman" panose="02020603050405020304" charset="0"/>
                        </a:rPr>
                        <a:t>运行模块组合</a:t>
                      </a:r>
                      <a:r>
                        <a:rPr lang="en-US" sz="1400">
                          <a:effectLst/>
                          <a:latin typeface="Times New Roman" panose="02020603050405020304" charset="0"/>
                          <a:ea typeface="楷体" panose="02010609060101010101" pitchFamily="49" charset="-122"/>
                          <a:cs typeface="Times New Roman" panose="02020603050405020304" charset="0"/>
                        </a:rPr>
                        <a:t>   B. </a:t>
                      </a:r>
                      <a:r>
                        <a:rPr lang="zh-CN" sz="1400">
                          <a:effectLst/>
                          <a:latin typeface="Times New Roman" panose="02020603050405020304" charset="0"/>
                          <a:ea typeface="楷体" panose="02010609060101010101" pitchFamily="49" charset="-122"/>
                          <a:cs typeface="Times New Roman" panose="02020603050405020304" charset="0"/>
                        </a:rPr>
                        <a:t>运行控制规则</a:t>
                      </a:r>
                      <a:r>
                        <a:rPr lang="en-US" sz="1400">
                          <a:effectLst/>
                          <a:latin typeface="Times New Roman" panose="02020603050405020304" charset="0"/>
                          <a:ea typeface="楷体" panose="02010609060101010101" pitchFamily="49" charset="-122"/>
                          <a:cs typeface="Times New Roman" panose="02020603050405020304" charset="0"/>
                        </a:rPr>
                        <a:t>   C. </a:t>
                      </a:r>
                      <a:r>
                        <a:rPr lang="zh-CN" sz="1400">
                          <a:effectLst/>
                          <a:latin typeface="Times New Roman" panose="02020603050405020304" charset="0"/>
                          <a:ea typeface="楷体" panose="02010609060101010101" pitchFamily="49" charset="-122"/>
                          <a:cs typeface="Times New Roman" panose="02020603050405020304" charset="0"/>
                        </a:rPr>
                        <a:t>运行时间安排</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603068">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Ⅶ</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出错处理设计</a:t>
                      </a:r>
                      <a:r>
                        <a:rPr lang="en-US" sz="1400">
                          <a:effectLst/>
                          <a:latin typeface="Times New Roman" panose="02020603050405020304" charset="0"/>
                          <a:ea typeface="楷体" panose="02010609060101010101" pitchFamily="49" charset="-122"/>
                          <a:cs typeface="Times New Roman" panose="02020603050405020304" charset="0"/>
                        </a:rPr>
                        <a:t>   A. </a:t>
                      </a:r>
                      <a:r>
                        <a:rPr lang="zh-CN" sz="1400">
                          <a:effectLst/>
                          <a:latin typeface="Times New Roman" panose="02020603050405020304" charset="0"/>
                          <a:ea typeface="楷体" panose="02010609060101010101" pitchFamily="49" charset="-122"/>
                          <a:cs typeface="Times New Roman" panose="02020603050405020304" charset="0"/>
                        </a:rPr>
                        <a:t>出错处理信息</a:t>
                      </a:r>
                      <a:r>
                        <a:rPr lang="en-US" sz="1400">
                          <a:effectLst/>
                          <a:latin typeface="Times New Roman" panose="02020603050405020304" charset="0"/>
                          <a:ea typeface="楷体" panose="02010609060101010101" pitchFamily="49" charset="-122"/>
                          <a:cs typeface="Times New Roman" panose="02020603050405020304" charset="0"/>
                        </a:rPr>
                        <a:t>   B. </a:t>
                      </a:r>
                      <a:r>
                        <a:rPr lang="zh-CN" sz="1400">
                          <a:effectLst/>
                          <a:latin typeface="Times New Roman" panose="02020603050405020304" charset="0"/>
                          <a:ea typeface="楷体" panose="02010609060101010101" pitchFamily="49" charset="-122"/>
                          <a:cs typeface="Times New Roman" panose="02020603050405020304" charset="0"/>
                        </a:rPr>
                        <a:t>出错处理对策</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ⅰ设置后备</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ⅱ 性能降级</a:t>
                      </a:r>
                      <a:r>
                        <a:rPr lang="en-US" sz="1400">
                          <a:effectLst/>
                          <a:latin typeface="Times New Roman" panose="02020603050405020304" charset="0"/>
                          <a:ea typeface="楷体" panose="02010609060101010101" pitchFamily="49" charset="-122"/>
                          <a:cs typeface="Times New Roman" panose="02020603050405020304" charset="0"/>
                        </a:rPr>
                        <a:t>  </a:t>
                      </a:r>
                      <a:endParaRPr lang="zh-CN" sz="1400">
                        <a:effectLst/>
                        <a:latin typeface="Times New Roman" panose="02020603050405020304" charset="0"/>
                        <a:ea typeface="楷体" panose="02010609060101010101" pitchFamily="49" charset="-122"/>
                        <a:cs typeface="Times New Roman" panose="02020603050405020304" charset="0"/>
                      </a:endParaRPr>
                    </a:p>
                    <a:p>
                      <a:pPr marL="71755" algn="just" fontAlgn="ctr">
                        <a:lnSpc>
                          <a:spcPct val="150000"/>
                        </a:lnSpc>
                        <a:spcAft>
                          <a:spcPts val="0"/>
                        </a:spcAft>
                      </a:pP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ⅲ 恢复和再启动</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301534">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Ⅷ</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安全保密设计</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301534">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Ⅸ</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需求∕设计交叉索引</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301534">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Ⅹ</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测试部分</a:t>
                      </a:r>
                      <a:r>
                        <a:rPr lang="en-US" sz="1400">
                          <a:effectLst/>
                          <a:latin typeface="Times New Roman" panose="02020603050405020304" charset="0"/>
                          <a:ea typeface="楷体" panose="02010609060101010101" pitchFamily="49" charset="-122"/>
                          <a:cs typeface="Times New Roman" panose="02020603050405020304" charset="0"/>
                        </a:rPr>
                        <a:t>  A. </a:t>
                      </a:r>
                      <a:r>
                        <a:rPr lang="zh-CN" sz="1400">
                          <a:effectLst/>
                          <a:latin typeface="Times New Roman" panose="02020603050405020304" charset="0"/>
                          <a:ea typeface="楷体" panose="02010609060101010101" pitchFamily="49" charset="-122"/>
                          <a:cs typeface="Times New Roman" panose="02020603050405020304" charset="0"/>
                        </a:rPr>
                        <a:t>测试方针</a:t>
                      </a:r>
                      <a:r>
                        <a:rPr lang="en-US" sz="1400">
                          <a:effectLst/>
                          <a:latin typeface="Times New Roman" panose="02020603050405020304" charset="0"/>
                          <a:ea typeface="楷体" panose="02010609060101010101" pitchFamily="49" charset="-122"/>
                          <a:cs typeface="Times New Roman" panose="02020603050405020304" charset="0"/>
                        </a:rPr>
                        <a:t>   B. </a:t>
                      </a:r>
                      <a:r>
                        <a:rPr lang="zh-CN" sz="1400">
                          <a:effectLst/>
                          <a:latin typeface="Times New Roman" panose="02020603050405020304" charset="0"/>
                          <a:ea typeface="楷体" panose="02010609060101010101" pitchFamily="49" charset="-122"/>
                          <a:cs typeface="Times New Roman" panose="02020603050405020304" charset="0"/>
                        </a:rPr>
                        <a:t>集成策略</a:t>
                      </a:r>
                      <a:r>
                        <a:rPr lang="en-US" sz="1400">
                          <a:effectLst/>
                          <a:latin typeface="Times New Roman" panose="02020603050405020304" charset="0"/>
                          <a:ea typeface="楷体" panose="02010609060101010101" pitchFamily="49" charset="-122"/>
                          <a:cs typeface="Times New Roman" panose="02020603050405020304" charset="0"/>
                        </a:rPr>
                        <a:t>   C. </a:t>
                      </a:r>
                      <a:r>
                        <a:rPr lang="zh-CN" sz="1400">
                          <a:effectLst/>
                          <a:latin typeface="Times New Roman" panose="02020603050405020304" charset="0"/>
                          <a:ea typeface="楷体" panose="02010609060101010101" pitchFamily="49" charset="-122"/>
                          <a:cs typeface="Times New Roman" panose="02020603050405020304" charset="0"/>
                        </a:rPr>
                        <a:t>特殊考虑 </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301534">
                <a:tc>
                  <a:txBody>
                    <a:bodyPr/>
                    <a:lstStyle/>
                    <a:p>
                      <a:pPr marL="71755" algn="just" fontAlgn="ctr">
                        <a:lnSpc>
                          <a:spcPct val="150000"/>
                        </a:lnSpc>
                        <a:spcAft>
                          <a:spcPts val="0"/>
                        </a:spcAft>
                      </a:pPr>
                      <a:r>
                        <a:rPr lang="zh-CN" sz="1400">
                          <a:effectLst/>
                          <a:latin typeface="Times New Roman" panose="02020603050405020304" charset="0"/>
                          <a:ea typeface="楷体" panose="02010609060101010101" pitchFamily="49" charset="-122"/>
                          <a:cs typeface="Times New Roman" panose="02020603050405020304" charset="0"/>
                        </a:rPr>
                        <a:t>Ⅺ</a:t>
                      </a:r>
                      <a:r>
                        <a:rPr lang="en-US" sz="1400">
                          <a:effectLst/>
                          <a:latin typeface="Times New Roman" panose="02020603050405020304" charset="0"/>
                          <a:ea typeface="楷体" panose="02010609060101010101" pitchFamily="49" charset="-122"/>
                          <a:cs typeface="Times New Roman" panose="02020603050405020304" charset="0"/>
                        </a:rPr>
                        <a:t>. </a:t>
                      </a:r>
                      <a:r>
                        <a:rPr lang="zh-CN" sz="1400">
                          <a:effectLst/>
                          <a:latin typeface="Times New Roman" panose="02020603050405020304" charset="0"/>
                          <a:ea typeface="楷体" panose="02010609060101010101" pitchFamily="49" charset="-122"/>
                          <a:cs typeface="Times New Roman" panose="02020603050405020304" charset="0"/>
                        </a:rPr>
                        <a:t>特殊注解</a:t>
                      </a:r>
                      <a:endParaRPr lang="zh-CN" sz="140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r h="301534">
                <a:tc>
                  <a:txBody>
                    <a:bodyPr/>
                    <a:lstStyle/>
                    <a:p>
                      <a:pPr marL="71755" algn="just" fontAlgn="ctr">
                        <a:lnSpc>
                          <a:spcPct val="150000"/>
                        </a:lnSpc>
                        <a:spcAft>
                          <a:spcPts val="0"/>
                        </a:spcAft>
                      </a:pPr>
                      <a:r>
                        <a:rPr lang="zh-CN" sz="1400" dirty="0">
                          <a:effectLst/>
                          <a:latin typeface="Times New Roman" panose="02020603050405020304" charset="0"/>
                          <a:ea typeface="楷体" panose="02010609060101010101" pitchFamily="49" charset="-122"/>
                          <a:cs typeface="Times New Roman" panose="02020603050405020304" charset="0"/>
                        </a:rPr>
                        <a:t>Ⅻ</a:t>
                      </a:r>
                      <a:r>
                        <a:rPr lang="en-US" sz="1400" dirty="0">
                          <a:effectLst/>
                          <a:latin typeface="Times New Roman" panose="02020603050405020304" charset="0"/>
                          <a:ea typeface="楷体" panose="02010609060101010101" pitchFamily="49" charset="-122"/>
                          <a:cs typeface="Times New Roman" panose="02020603050405020304" charset="0"/>
                        </a:rPr>
                        <a:t>. </a:t>
                      </a:r>
                      <a:r>
                        <a:rPr lang="zh-CN" sz="1400" dirty="0">
                          <a:effectLst/>
                          <a:latin typeface="Times New Roman" panose="02020603050405020304" charset="0"/>
                          <a:ea typeface="楷体" panose="02010609060101010101" pitchFamily="49" charset="-122"/>
                          <a:cs typeface="Times New Roman" panose="02020603050405020304" charset="0"/>
                        </a:rPr>
                        <a:t>附录</a:t>
                      </a:r>
                      <a:endParaRPr lang="zh-CN" sz="1400" dirty="0">
                        <a:effectLst/>
                        <a:latin typeface="Times New Roman" panose="02020603050405020304" charset="0"/>
                        <a:ea typeface="楷体" panose="02010609060101010101" pitchFamily="49" charset="-122"/>
                        <a:cs typeface="Times New Roman" panose="02020603050405020304" charset="0"/>
                      </a:endParaRPr>
                    </a:p>
                  </a:txBody>
                  <a:tcPr marL="68580" marR="68580" marT="0" marB="0"/>
                </a:tc>
              </a:tr>
            </a:tbl>
          </a:graphicData>
        </a:graphic>
      </p:graphicFrame>
      <p:sp>
        <p:nvSpPr>
          <p:cNvPr id="3" name="Rectangle 1"/>
          <p:cNvSpPr>
            <a:spLocks noChangeArrowheads="1"/>
          </p:cNvSpPr>
          <p:nvPr/>
        </p:nvSpPr>
        <p:spPr bwMode="auto">
          <a:xfrm>
            <a:off x="2338388" y="224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ctr" latinLnBrk="0" hangingPunct="1">
              <a:lnSpc>
                <a:spcPct val="100000"/>
              </a:lnSpc>
              <a:spcBef>
                <a:spcPct val="0"/>
              </a:spcBef>
              <a:spcAft>
                <a:spcPct val="0"/>
              </a:spcAft>
              <a:buClrTx/>
              <a:buSzTx/>
              <a:buFontTx/>
              <a:buNone/>
            </a:pPr>
            <a:r>
              <a:rPr kumimoji="0" lang="zh-CN" sz="900" b="0" i="0" u="none" strike="noStrike" cap="none" normalizeH="0" baseline="0" smtClean="0">
                <a:ln>
                  <a:noFill/>
                </a:ln>
                <a:solidFill>
                  <a:srgbClr val="FFFFFF"/>
                </a:solidFill>
                <a:effectLst/>
                <a:latin typeface="Times New Roman" panose="02020603050405020304" charset="0"/>
                <a:ea typeface="宋体" panose="02010600030101010101" pitchFamily="2" charset="-122"/>
                <a:cs typeface="Times New Roman" panose="02020603050405020304" charset="0"/>
              </a:rPr>
              <a:t>表</a:t>
            </a:r>
            <a:r>
              <a:rPr kumimoji="0" lang="en-US" altLang="zh-CN" sz="900" b="0" i="0" u="none" strike="noStrike" cap="none" normalizeH="0" baseline="0" smtClean="0">
                <a:ln>
                  <a:noFill/>
                </a:ln>
                <a:solidFill>
                  <a:srgbClr val="FFFFFF"/>
                </a:solidFill>
                <a:effectLst/>
                <a:latin typeface="Times New Roman" panose="02020603050405020304" charset="0"/>
                <a:ea typeface="宋体" panose="02010600030101010101" pitchFamily="2" charset="-122"/>
                <a:cs typeface="Times New Roman" panose="02020603050405020304" charset="0"/>
              </a:rPr>
              <a:t>4.3 </a:t>
            </a:r>
            <a:r>
              <a:rPr kumimoji="0" lang="zh-CN" altLang="en-US" sz="900" b="0" i="0" u="none" strike="noStrike" cap="none" normalizeH="0" baseline="0" smtClean="0">
                <a:ln>
                  <a:noFill/>
                </a:ln>
                <a:solidFill>
                  <a:srgbClr val="FFFFFF"/>
                </a:solidFill>
                <a:effectLst/>
                <a:latin typeface="Times New Roman" panose="02020603050405020304" charset="0"/>
                <a:ea typeface="宋体" panose="02010600030101010101" pitchFamily="2" charset="-122"/>
                <a:cs typeface="Times New Roman" panose="02020603050405020304" charset="0"/>
              </a:rPr>
              <a:t>软件设计规格说明的大纲</a:t>
            </a:r>
            <a:endParaRPr kumimoji="0" lang="zh-CN" altLang="en-US" sz="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p:random/>
    <p:sndAc>
      <p:stSnd>
        <p:snd r:embed="rId1" name="projctor.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6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1391178-9523-43D3-B5ED-8DFE0E908071}" type="slidenum">
              <a:rPr lang="en-US" altLang="ja-JP" sz="1200">
                <a:solidFill>
                  <a:schemeClr val="bg1"/>
                </a:solidFill>
              </a:rPr>
            </a:fld>
            <a:endParaRPr lang="en-US" altLang="ja-JP" sz="900">
              <a:solidFill>
                <a:schemeClr val="bg1"/>
              </a:solidFill>
            </a:endParaRPr>
          </a:p>
        </p:txBody>
      </p:sp>
      <p:sp>
        <p:nvSpPr>
          <p:cNvPr id="25608"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a:t>Exercise</a:t>
            </a:r>
            <a:endParaRPr lang="en-US" altLang="ja-JP" sz="2800" b="1"/>
          </a:p>
        </p:txBody>
      </p:sp>
      <p:pic>
        <p:nvPicPr>
          <p:cNvPr id="25609"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7" name="Text Box 71"/>
          <p:cNvSpPr txBox="1">
            <a:spLocks noChangeArrowheads="1"/>
          </p:cNvSpPr>
          <p:nvPr/>
        </p:nvSpPr>
        <p:spPr bwMode="auto">
          <a:xfrm>
            <a:off x="828600" y="728663"/>
            <a:ext cx="842392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t>Which of the following are areas of concern in the design model?</a:t>
            </a:r>
            <a:r>
              <a:rPr lang="en-US" altLang="ja-JP" sz="2400" dirty="0"/>
              <a:t> </a:t>
            </a:r>
            <a:r>
              <a:rPr lang="ja-JP" altLang="en-US" sz="1600" dirty="0"/>
              <a:t>　　　　　　</a:t>
            </a:r>
            <a:endParaRPr lang="en-US" altLang="ja-JP" sz="1600" dirty="0"/>
          </a:p>
          <a:p>
            <a:pPr lvl="1">
              <a:buFontTx/>
              <a:buAutoNum type="alphaLcPeriod"/>
            </a:pPr>
            <a:r>
              <a:rPr lang="en-US" altLang="zh-CN" sz="1600" dirty="0"/>
              <a:t>architecture</a:t>
            </a:r>
            <a:endParaRPr lang="en-US" altLang="zh-CN" sz="1600" dirty="0"/>
          </a:p>
          <a:p>
            <a:pPr lvl="1">
              <a:buFontTx/>
              <a:buAutoNum type="alphaLcPeriod"/>
            </a:pPr>
            <a:r>
              <a:rPr lang="en-US" altLang="zh-CN" sz="1600" dirty="0"/>
              <a:t>data</a:t>
            </a:r>
            <a:endParaRPr lang="en-US" altLang="zh-CN" sz="1600" dirty="0"/>
          </a:p>
          <a:p>
            <a:pPr lvl="1">
              <a:buFontTx/>
              <a:buAutoNum type="alphaLcPeriod"/>
            </a:pPr>
            <a:r>
              <a:rPr lang="en-US" altLang="zh-CN" sz="1600" dirty="0"/>
              <a:t>interface</a:t>
            </a:r>
            <a:endParaRPr lang="en-US" altLang="zh-CN" sz="1600" dirty="0"/>
          </a:p>
          <a:p>
            <a:pPr lvl="1">
              <a:buFontTx/>
              <a:buAutoNum type="alphaLcPeriod"/>
            </a:pPr>
            <a:r>
              <a:rPr lang="en-US" altLang="zh-CN" sz="1600" dirty="0"/>
              <a:t>project scope</a:t>
            </a:r>
            <a:endParaRPr lang="en-US" altLang="zh-CN" sz="1600" dirty="0"/>
          </a:p>
          <a:p>
            <a:pPr lvl="1">
              <a:buFontTx/>
              <a:buAutoNum type="alphaLcPeriod"/>
            </a:pPr>
            <a:r>
              <a:rPr lang="en-US" altLang="zh-CN" sz="1600" dirty="0">
                <a:solidFill>
                  <a:schemeClr val="bg2"/>
                </a:solidFill>
              </a:rPr>
              <a:t>a, b and c</a:t>
            </a:r>
            <a:endParaRPr lang="en-US" altLang="ja-JP" sz="1600" dirty="0">
              <a:solidFill>
                <a:schemeClr val="bg2"/>
              </a:solidFill>
            </a:endParaRPr>
          </a:p>
          <a:p>
            <a:pPr>
              <a:buFontTx/>
              <a:buAutoNum type="arabicPeriod"/>
            </a:pPr>
            <a:r>
              <a:rPr lang="en-US" altLang="ja-JP" sz="1600" dirty="0"/>
              <a:t>Which of these are characteristics of a good design?</a:t>
            </a:r>
            <a:r>
              <a:rPr lang="en-US" altLang="zh-CN" sz="1600" dirty="0"/>
              <a:t>  </a:t>
            </a:r>
            <a:r>
              <a:rPr lang="en-US" altLang="zh-CN" sz="1600" dirty="0" smtClean="0"/>
              <a:t>                                                           </a:t>
            </a:r>
            <a:endParaRPr lang="en-US" altLang="ja-JP" sz="1600" dirty="0"/>
          </a:p>
          <a:p>
            <a:pPr lvl="1">
              <a:buFontTx/>
              <a:buAutoNum type="alphaLcPeriod"/>
            </a:pPr>
            <a:r>
              <a:rPr lang="en-US" altLang="ja-JP" sz="1600" dirty="0"/>
              <a:t>exhibits strong coupling between its modules</a:t>
            </a:r>
            <a:endParaRPr lang="en-US" altLang="zh-CN" sz="1600" dirty="0"/>
          </a:p>
          <a:p>
            <a:pPr lvl="1">
              <a:buFontTx/>
              <a:buAutoNum type="alphaLcPeriod"/>
            </a:pPr>
            <a:r>
              <a:rPr lang="en-US" altLang="zh-CN" sz="1600" dirty="0"/>
              <a:t>implements all requirements in the analysis model</a:t>
            </a:r>
            <a:endParaRPr lang="en-US" altLang="zh-CN" sz="1600" dirty="0"/>
          </a:p>
          <a:p>
            <a:pPr lvl="1">
              <a:buFontTx/>
              <a:buAutoNum type="alphaLcPeriod"/>
            </a:pPr>
            <a:r>
              <a:rPr lang="en-US" altLang="zh-CN" sz="1600" dirty="0"/>
              <a:t>includes test cases for all components</a:t>
            </a:r>
            <a:endParaRPr lang="en-US" altLang="zh-CN" sz="1600" dirty="0"/>
          </a:p>
          <a:p>
            <a:pPr lvl="1">
              <a:buFontTx/>
              <a:buAutoNum type="alphaLcPeriod"/>
            </a:pPr>
            <a:r>
              <a:rPr lang="en-US" altLang="ja-JP" sz="1600" dirty="0"/>
              <a:t>provides a complete picture of the software</a:t>
            </a:r>
            <a:endParaRPr lang="en-US" altLang="zh-CN" sz="1600" dirty="0"/>
          </a:p>
          <a:p>
            <a:pPr lvl="1">
              <a:buFontTx/>
              <a:buAutoNum type="alphaLcPeriod"/>
            </a:pPr>
            <a:r>
              <a:rPr lang="en-US" altLang="ja-JP" sz="1600" dirty="0">
                <a:solidFill>
                  <a:schemeClr val="bg2"/>
                </a:solidFill>
              </a:rPr>
              <a:t>both b and d</a:t>
            </a:r>
            <a:endParaRPr lang="en-US" altLang="ja-JP" sz="1600" dirty="0"/>
          </a:p>
          <a:p>
            <a:pPr>
              <a:buFontTx/>
              <a:buAutoNum type="arabicPeriod"/>
            </a:pPr>
            <a:r>
              <a:rPr lang="en-US" altLang="ja-JP" sz="1600" dirty="0"/>
              <a:t>Information hiding makes program maintenance easier by hiding data and procedure from unaffected parts of the program.</a:t>
            </a:r>
            <a:r>
              <a:rPr lang="en-US" altLang="zh-CN" sz="1600" dirty="0"/>
              <a:t> </a:t>
            </a:r>
            <a:endParaRPr lang="en-US" altLang="ja-JP" sz="1600" dirty="0"/>
          </a:p>
          <a:p>
            <a:pPr lvl="1">
              <a:buFontTx/>
              <a:buAutoNum type="alphaLcPeriod"/>
            </a:pPr>
            <a:r>
              <a:rPr lang="en-US" altLang="zh-CN" sz="1600" dirty="0">
                <a:solidFill>
                  <a:schemeClr val="bg2"/>
                </a:solidFill>
              </a:rPr>
              <a:t>True</a:t>
            </a:r>
            <a:endParaRPr lang="en-US" altLang="zh-CN" sz="1600" dirty="0"/>
          </a:p>
          <a:p>
            <a:pPr lvl="1">
              <a:buFontTx/>
              <a:buAutoNum type="alphaLcPeriod"/>
            </a:pPr>
            <a:r>
              <a:rPr lang="en-US" altLang="zh-CN" sz="1600" dirty="0"/>
              <a:t>False</a:t>
            </a:r>
            <a:endParaRPr lang="en-US" altLang="ja-JP" sz="1600" dirty="0"/>
          </a:p>
          <a:p>
            <a:pPr>
              <a:buFontTx/>
              <a:buAutoNum type="arabicPeriod"/>
            </a:pPr>
            <a:r>
              <a:rPr lang="en-US" altLang="ja-JP" sz="1600" dirty="0"/>
              <a:t>Cohesion is a qualitative indication of the degree to which a </a:t>
            </a:r>
            <a:r>
              <a:rPr lang="en-US" altLang="ja-JP" sz="1600"/>
              <a:t>module</a:t>
            </a:r>
            <a:r>
              <a:rPr lang="en-US" altLang="zh-CN" sz="1600"/>
              <a:t> </a:t>
            </a:r>
            <a:endParaRPr lang="en-US" altLang="ja-JP" sz="1600" dirty="0"/>
          </a:p>
          <a:p>
            <a:pPr lvl="1">
              <a:buFontTx/>
              <a:buAutoNum type="alphaLcPeriod"/>
            </a:pPr>
            <a:r>
              <a:rPr lang="en-US" altLang="ja-JP" sz="1600" dirty="0"/>
              <a:t>can be written more compactly</a:t>
            </a:r>
            <a:r>
              <a:rPr lang="en-US" altLang="zh-CN" sz="1600" dirty="0"/>
              <a:t>.</a:t>
            </a:r>
            <a:endParaRPr lang="en-US" altLang="ja-JP" sz="1600" dirty="0"/>
          </a:p>
          <a:p>
            <a:pPr lvl="1">
              <a:buFontTx/>
              <a:buAutoNum type="alphaLcPeriod"/>
            </a:pPr>
            <a:r>
              <a:rPr lang="en-US" altLang="zh-CN" sz="1600" dirty="0">
                <a:solidFill>
                  <a:schemeClr val="bg2"/>
                </a:solidFill>
              </a:rPr>
              <a:t>focuses on just one thing.</a:t>
            </a:r>
            <a:endParaRPr lang="en-US" altLang="zh-CN" sz="1600" dirty="0"/>
          </a:p>
          <a:p>
            <a:pPr lvl="1">
              <a:buFontTx/>
              <a:buAutoNum type="alphaLcPeriod"/>
            </a:pPr>
            <a:r>
              <a:rPr lang="en-US" altLang="zh-CN" sz="1600" dirty="0"/>
              <a:t>is able to complete its function in a timely manner.</a:t>
            </a:r>
            <a:endParaRPr lang="en-US" altLang="zh-CN" sz="1600" dirty="0"/>
          </a:p>
          <a:p>
            <a:pPr lvl="1">
              <a:buFontTx/>
              <a:buAutoNum type="alphaLcPeriod"/>
            </a:pPr>
            <a:r>
              <a:rPr lang="en-US" altLang="ja-JP" sz="1600" dirty="0"/>
              <a:t>is connected to other modules and the outside world.</a:t>
            </a:r>
            <a:endParaRPr lang="en-US" altLang="ja-JP" sz="1600" dirty="0"/>
          </a:p>
        </p:txBody>
      </p:sp>
    </p:spTree>
    <p:controls/>
  </p:cSld>
  <p:clrMapOvr>
    <a:masterClrMapping/>
  </p:clrMapOvr>
  <p:transition>
    <p:random/>
    <p:sndAc>
      <p:stSnd>
        <p:snd r:embed="rId3" name="projctor.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63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D25D1C88-700A-42C7-9E36-44CB8DC92234}" type="slidenum">
              <a:rPr lang="en-US" altLang="ja-JP" sz="1200">
                <a:solidFill>
                  <a:schemeClr val="bg1"/>
                </a:solidFill>
              </a:rPr>
            </a:fld>
            <a:endParaRPr lang="en-US" altLang="ja-JP" sz="900">
              <a:solidFill>
                <a:schemeClr val="bg1"/>
              </a:solidFill>
            </a:endParaRPr>
          </a:p>
        </p:txBody>
      </p:sp>
      <p:sp>
        <p:nvSpPr>
          <p:cNvPr id="26632"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a:t>Exercise</a:t>
            </a:r>
            <a:endParaRPr lang="en-US" altLang="ja-JP" sz="2800" b="1"/>
          </a:p>
        </p:txBody>
      </p:sp>
      <p:pic>
        <p:nvPicPr>
          <p:cNvPr id="26633"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1" name="Text Box 71"/>
          <p:cNvSpPr txBox="1">
            <a:spLocks noChangeArrowheads="1"/>
          </p:cNvSpPr>
          <p:nvPr/>
        </p:nvSpPr>
        <p:spPr bwMode="auto">
          <a:xfrm>
            <a:off x="900430" y="939165"/>
            <a:ext cx="7621270" cy="52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dirty="0"/>
              <a:t>5. </a:t>
            </a:r>
            <a:r>
              <a:rPr lang="en-US" altLang="ja-JP" sz="1600" dirty="0"/>
              <a:t>Coupling is a qualitative indication of the degree to which a module</a:t>
            </a:r>
            <a:r>
              <a:rPr lang="ja-JP" altLang="en-US" sz="1600" dirty="0"/>
              <a:t>　　　　　　</a:t>
            </a:r>
            <a:endParaRPr lang="en-US" altLang="ja-JP" sz="1600" dirty="0"/>
          </a:p>
          <a:p>
            <a:pPr lvl="1">
              <a:buFontTx/>
              <a:buAutoNum type="alphaLcPeriod"/>
            </a:pPr>
            <a:r>
              <a:rPr lang="en-US" altLang="ja-JP" sz="1600" dirty="0"/>
              <a:t>can be written more compactly</a:t>
            </a:r>
            <a:r>
              <a:rPr lang="en-US" altLang="zh-CN" sz="1600" dirty="0"/>
              <a:t>.</a:t>
            </a:r>
            <a:endParaRPr lang="en-US" altLang="zh-CN" sz="1600" dirty="0"/>
          </a:p>
          <a:p>
            <a:pPr lvl="1">
              <a:buFontTx/>
              <a:buAutoNum type="alphaLcPeriod"/>
            </a:pPr>
            <a:r>
              <a:rPr lang="en-US" altLang="zh-CN" sz="1600" dirty="0"/>
              <a:t>focuses on just one thing.</a:t>
            </a:r>
            <a:endParaRPr lang="en-US" altLang="zh-CN" sz="1600" dirty="0"/>
          </a:p>
          <a:p>
            <a:pPr lvl="1">
              <a:buFontTx/>
              <a:buAutoNum type="alphaLcPeriod"/>
            </a:pPr>
            <a:r>
              <a:rPr lang="en-US" altLang="zh-CN" sz="1600" dirty="0"/>
              <a:t>is able to complete its function in a timely manner.</a:t>
            </a:r>
            <a:endParaRPr lang="en-US" altLang="zh-CN" sz="1600" dirty="0"/>
          </a:p>
          <a:p>
            <a:pPr lvl="1">
              <a:buFontTx/>
              <a:buAutoNum type="alphaLcPeriod"/>
            </a:pPr>
            <a:r>
              <a:rPr lang="en-US" altLang="ja-JP" sz="1600" dirty="0">
                <a:solidFill>
                  <a:schemeClr val="bg2"/>
                </a:solidFill>
              </a:rPr>
              <a:t>is connected to other modules and the outside world.</a:t>
            </a:r>
            <a:endParaRPr lang="en-US" altLang="ja-JP" sz="1600" dirty="0">
              <a:solidFill>
                <a:schemeClr val="bg2"/>
              </a:solidFill>
            </a:endParaRPr>
          </a:p>
          <a:p>
            <a:r>
              <a:rPr lang="en-US" altLang="zh-CN" sz="1600" dirty="0"/>
              <a:t>6. </a:t>
            </a:r>
            <a:r>
              <a:rPr lang="en-US" altLang="ja-JP" sz="1600" dirty="0"/>
              <a:t>Polymorphism reduces the effort required to extend an object system by</a:t>
            </a:r>
            <a:r>
              <a:rPr lang="en-US" altLang="zh-CN" sz="1600" dirty="0"/>
              <a:t>    </a:t>
            </a:r>
            <a:r>
              <a:rPr lang="en-US" altLang="zh-CN" sz="1600" dirty="0" smtClean="0"/>
              <a:t>                                        </a:t>
            </a:r>
            <a:endParaRPr lang="en-US" altLang="ja-JP" sz="1600" dirty="0"/>
          </a:p>
          <a:p>
            <a:pPr lvl="1">
              <a:buFontTx/>
              <a:buAutoNum type="alphaLcPeriod"/>
            </a:pPr>
            <a:r>
              <a:rPr lang="en-US" altLang="zh-CN" sz="1600" dirty="0"/>
              <a:t>coupling objects together more tightly.</a:t>
            </a:r>
            <a:endParaRPr lang="en-US" altLang="zh-CN" sz="1600" dirty="0"/>
          </a:p>
          <a:p>
            <a:pPr lvl="1">
              <a:buFontTx/>
              <a:buAutoNum type="alphaLcPeriod"/>
            </a:pPr>
            <a:r>
              <a:rPr lang="en-US" altLang="zh-CN" sz="1600" dirty="0">
                <a:solidFill>
                  <a:schemeClr val="bg2"/>
                </a:solidFill>
              </a:rPr>
              <a:t>enabling a number of different operations to share the same name</a:t>
            </a:r>
            <a:endParaRPr lang="en-US" altLang="zh-CN" sz="1600" dirty="0">
              <a:solidFill>
                <a:schemeClr val="bg2"/>
              </a:solidFill>
            </a:endParaRPr>
          </a:p>
          <a:p>
            <a:pPr lvl="1">
              <a:buFontTx/>
              <a:buAutoNum type="alphaLcPeriod"/>
            </a:pPr>
            <a:r>
              <a:rPr lang="en-US" altLang="zh-CN" sz="1600" dirty="0"/>
              <a:t>making objects more dependent on one another.</a:t>
            </a:r>
            <a:endParaRPr lang="en-US" altLang="zh-CN" sz="1600" dirty="0"/>
          </a:p>
          <a:p>
            <a:pPr lvl="1">
              <a:buFontTx/>
              <a:buAutoNum type="alphaLcPeriod"/>
            </a:pPr>
            <a:r>
              <a:rPr lang="en-US" altLang="zh-CN" sz="1600" dirty="0"/>
              <a:t>removing the barriers imposed by encapsulation.</a:t>
            </a:r>
            <a:endParaRPr lang="en-US" altLang="ja-JP" sz="1600" dirty="0"/>
          </a:p>
          <a:p>
            <a:r>
              <a:rPr lang="en-US" altLang="zh-CN" sz="1600" dirty="0"/>
              <a:t>7. </a:t>
            </a:r>
            <a:r>
              <a:rPr lang="en-US" altLang="ja-JP" sz="1600" dirty="0"/>
              <a:t>Which design model elements are used to depict a model of information represented from the user's view?</a:t>
            </a:r>
            <a:r>
              <a:rPr lang="en-US" altLang="zh-CN" sz="1600" dirty="0"/>
              <a:t> </a:t>
            </a:r>
            <a:endParaRPr lang="en-US" altLang="ja-JP" sz="1600" dirty="0"/>
          </a:p>
          <a:p>
            <a:pPr lvl="1">
              <a:buFontTx/>
              <a:buAutoNum type="alphaLcPeriod"/>
            </a:pPr>
            <a:r>
              <a:rPr lang="en-US" altLang="zh-CN" sz="1600" dirty="0"/>
              <a:t>Architectural design elements</a:t>
            </a:r>
            <a:endParaRPr lang="en-US" altLang="zh-CN" sz="1600" dirty="0"/>
          </a:p>
          <a:p>
            <a:pPr lvl="1">
              <a:buFontTx/>
              <a:buAutoNum type="alphaLcPeriod"/>
            </a:pPr>
            <a:r>
              <a:rPr lang="en-US" altLang="ja-JP" sz="1600" dirty="0"/>
              <a:t>Component-level design elements</a:t>
            </a:r>
            <a:endParaRPr lang="en-US" altLang="zh-CN" sz="1600" dirty="0"/>
          </a:p>
          <a:p>
            <a:pPr lvl="1">
              <a:buFontTx/>
              <a:buAutoNum type="alphaLcPeriod"/>
            </a:pPr>
            <a:r>
              <a:rPr lang="en-US" altLang="ja-JP" sz="1600" dirty="0">
                <a:solidFill>
                  <a:srgbClr val="FF0000"/>
                </a:solidFill>
              </a:rPr>
              <a:t>Data design elements</a:t>
            </a:r>
            <a:endParaRPr lang="en-US" altLang="zh-CN" sz="1600" dirty="0"/>
          </a:p>
          <a:p>
            <a:pPr lvl="1">
              <a:buFontTx/>
              <a:buAutoNum type="alphaLcPeriod"/>
            </a:pPr>
            <a:r>
              <a:rPr lang="en-US" altLang="ja-JP" sz="1600" dirty="0">
                <a:solidFill>
                  <a:schemeClr val="bg2"/>
                </a:solidFill>
              </a:rPr>
              <a:t>Interface design elements</a:t>
            </a:r>
            <a:endParaRPr lang="en-US" altLang="ja-JP" sz="1600" dirty="0"/>
          </a:p>
          <a:p>
            <a:r>
              <a:rPr lang="en-US" altLang="zh-CN" sz="1600" dirty="0"/>
              <a:t>8. </a:t>
            </a:r>
            <a:r>
              <a:rPr lang="en-US" altLang="ja-JP" sz="1600" dirty="0"/>
              <a:t>Which design is analogous to the floor plan of a house?</a:t>
            </a:r>
            <a:r>
              <a:rPr lang="en-US" altLang="zh-CN" sz="1600" dirty="0"/>
              <a:t> </a:t>
            </a:r>
            <a:endParaRPr lang="en-US" altLang="zh-CN" sz="1600" dirty="0"/>
          </a:p>
          <a:p>
            <a:r>
              <a:rPr lang="en-US" altLang="zh-CN" sz="1600" dirty="0">
                <a:solidFill>
                  <a:srgbClr val="FF0000"/>
                </a:solidFill>
              </a:rPr>
              <a:t>        a. Architectural design elements</a:t>
            </a:r>
            <a:endParaRPr lang="en-US" altLang="zh-CN" sz="1600" dirty="0"/>
          </a:p>
          <a:p>
            <a:r>
              <a:rPr lang="en-US" altLang="zh-CN" sz="1600" dirty="0"/>
              <a:t>        b. </a:t>
            </a:r>
            <a:r>
              <a:rPr lang="en-US" altLang="ja-JP" sz="1600" dirty="0"/>
              <a:t>Component-level design elements</a:t>
            </a:r>
            <a:endParaRPr lang="en-US" altLang="zh-CN" sz="1600" dirty="0"/>
          </a:p>
          <a:p>
            <a:r>
              <a:rPr lang="en-US" altLang="zh-CN" sz="1600" dirty="0">
                <a:solidFill>
                  <a:schemeClr val="tx2">
                    <a:lumMod val="50000"/>
                    <a:lumOff val="50000"/>
                  </a:schemeClr>
                </a:solidFill>
              </a:rPr>
              <a:t>        c. </a:t>
            </a:r>
            <a:r>
              <a:rPr lang="en-US" altLang="ja-JP" sz="1600" dirty="0">
                <a:solidFill>
                  <a:schemeClr val="tx2">
                    <a:lumMod val="50000"/>
                    <a:lumOff val="50000"/>
                  </a:schemeClr>
                </a:solidFill>
              </a:rPr>
              <a:t>Data design elements</a:t>
            </a:r>
            <a:endParaRPr lang="en-US" altLang="zh-CN" sz="1600" dirty="0"/>
          </a:p>
          <a:p>
            <a:r>
              <a:rPr lang="en-US" altLang="zh-CN" sz="1600" dirty="0"/>
              <a:t>        d. </a:t>
            </a:r>
            <a:r>
              <a:rPr lang="en-US" altLang="ja-JP" sz="1600" dirty="0"/>
              <a:t>Interface design elements</a:t>
            </a:r>
            <a:endParaRPr lang="en-US" altLang="ja-JP" sz="1600" dirty="0"/>
          </a:p>
        </p:txBody>
      </p:sp>
    </p:spTree>
    <p:controls/>
  </p:cSld>
  <p:clrMapOvr>
    <a:masterClrMapping/>
  </p:clrMapOvr>
  <p:transition>
    <p:random/>
    <p:sndAc>
      <p:stSnd>
        <p:snd r:embed="rId3" name="projctor.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7655"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219FD373-CDE1-476B-BD13-2B2A39373549}" type="slidenum">
              <a:rPr lang="en-US" altLang="ja-JP" sz="1200">
                <a:solidFill>
                  <a:schemeClr val="bg1"/>
                </a:solidFill>
              </a:rPr>
            </a:fld>
            <a:endParaRPr lang="en-US" altLang="ja-JP" sz="900">
              <a:solidFill>
                <a:schemeClr val="bg1"/>
              </a:solidFill>
            </a:endParaRPr>
          </a:p>
        </p:txBody>
      </p:sp>
      <p:sp>
        <p:nvSpPr>
          <p:cNvPr id="27656" name="Rectangle 4"/>
          <p:cNvSpPr>
            <a:spLocks noChangeArrowheads="1"/>
          </p:cNvSpPr>
          <p:nvPr/>
        </p:nvSpPr>
        <p:spPr bwMode="auto">
          <a:xfrm>
            <a:off x="179388"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a:t>Exercise</a:t>
            </a:r>
            <a:endParaRPr lang="en-US" altLang="ja-JP" sz="2800" b="1"/>
          </a:p>
        </p:txBody>
      </p:sp>
      <p:pic>
        <p:nvPicPr>
          <p:cNvPr id="27657"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5" name="Text Box 71"/>
          <p:cNvSpPr txBox="1">
            <a:spLocks noChangeArrowheads="1"/>
          </p:cNvSpPr>
          <p:nvPr/>
        </p:nvSpPr>
        <p:spPr bwMode="auto">
          <a:xfrm>
            <a:off x="972616" y="1126827"/>
            <a:ext cx="806388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zh-CN" sz="1600" dirty="0"/>
              <a:t>9. </a:t>
            </a:r>
            <a:r>
              <a:rPr lang="en-US" altLang="ja-JP" sz="1600" dirty="0"/>
              <a:t>Which design model is analogous to the detailed drawings of the access points and external utilities for a house?</a:t>
            </a:r>
            <a:endParaRPr lang="en-US" altLang="ja-JP" sz="1600" dirty="0"/>
          </a:p>
          <a:p>
            <a:pPr lvl="1">
              <a:buFontTx/>
              <a:buAutoNum type="alphaLcPeriod"/>
            </a:pPr>
            <a:r>
              <a:rPr lang="en-US" altLang="zh-CN" sz="1600" dirty="0"/>
              <a:t>Architectural design elements</a:t>
            </a:r>
            <a:endParaRPr lang="en-US" altLang="zh-CN" sz="1600" dirty="0"/>
          </a:p>
          <a:p>
            <a:pPr lvl="1">
              <a:buFontTx/>
              <a:buAutoNum type="alphaLcPeriod"/>
            </a:pPr>
            <a:r>
              <a:rPr lang="en-US" altLang="ja-JP" sz="1600" dirty="0"/>
              <a:t>Component-level design elements</a:t>
            </a:r>
            <a:endParaRPr lang="en-US" altLang="zh-CN" sz="1600" dirty="0"/>
          </a:p>
          <a:p>
            <a:pPr lvl="1">
              <a:buFontTx/>
              <a:buAutoNum type="alphaLcPeriod"/>
            </a:pPr>
            <a:r>
              <a:rPr lang="en-US" altLang="ja-JP" sz="1600" dirty="0"/>
              <a:t>Data design elements</a:t>
            </a:r>
            <a:endParaRPr lang="en-US" altLang="zh-CN" sz="1600" dirty="0"/>
          </a:p>
          <a:p>
            <a:pPr lvl="1">
              <a:buFontTx/>
              <a:buAutoNum type="alphaLcPeriod"/>
            </a:pPr>
            <a:r>
              <a:rPr lang="en-US" altLang="ja-JP" sz="1600" dirty="0">
                <a:solidFill>
                  <a:schemeClr val="tx2">
                    <a:lumMod val="50000"/>
                    <a:lumOff val="50000"/>
                  </a:schemeClr>
                </a:solidFill>
              </a:rPr>
              <a:t>Interface design elements</a:t>
            </a:r>
            <a:endParaRPr lang="en-US" altLang="zh-CN" sz="1600" dirty="0"/>
          </a:p>
          <a:p>
            <a:r>
              <a:rPr lang="en-US" altLang="zh-CN" sz="1600" dirty="0" smtClean="0"/>
              <a:t>10</a:t>
            </a:r>
            <a:r>
              <a:rPr lang="en-US" altLang="zh-CN" sz="1600" dirty="0"/>
              <a:t>. Which design model is analogous to a set of detailed drawings for each room in a house?</a:t>
            </a:r>
            <a:endParaRPr lang="en-US" altLang="zh-CN" sz="1600" dirty="0"/>
          </a:p>
          <a:p>
            <a:r>
              <a:rPr lang="en-US" altLang="zh-CN" sz="1600" dirty="0"/>
              <a:t>        a. Architectural design elements</a:t>
            </a:r>
            <a:endParaRPr lang="en-US" altLang="zh-CN" sz="1600" dirty="0"/>
          </a:p>
          <a:p>
            <a:r>
              <a:rPr lang="en-US" altLang="zh-CN" sz="1600" dirty="0"/>
              <a:t>  </a:t>
            </a:r>
            <a:r>
              <a:rPr lang="en-US" altLang="zh-CN" sz="1600" dirty="0">
                <a:solidFill>
                  <a:schemeClr val="tx2">
                    <a:lumMod val="50000"/>
                    <a:lumOff val="50000"/>
                  </a:schemeClr>
                </a:solidFill>
              </a:rPr>
              <a:t>      b. </a:t>
            </a:r>
            <a:r>
              <a:rPr lang="en-US" altLang="ja-JP" sz="1600" dirty="0">
                <a:solidFill>
                  <a:schemeClr val="tx2">
                    <a:lumMod val="50000"/>
                    <a:lumOff val="50000"/>
                  </a:schemeClr>
                </a:solidFill>
              </a:rPr>
              <a:t>Component-level design elements</a:t>
            </a:r>
            <a:endParaRPr lang="en-US" altLang="zh-CN" sz="1600" dirty="0"/>
          </a:p>
          <a:p>
            <a:r>
              <a:rPr lang="en-US" altLang="zh-CN" sz="1600" dirty="0"/>
              <a:t>        c. </a:t>
            </a:r>
            <a:r>
              <a:rPr lang="en-US" altLang="ja-JP" sz="1600" dirty="0"/>
              <a:t>Data design elements</a:t>
            </a:r>
            <a:endParaRPr lang="en-US" altLang="zh-CN" sz="1600" dirty="0"/>
          </a:p>
          <a:p>
            <a:r>
              <a:rPr lang="en-US" altLang="zh-CN" sz="1600" dirty="0"/>
              <a:t>        d. </a:t>
            </a:r>
            <a:r>
              <a:rPr lang="en-US" altLang="ja-JP" sz="1600" dirty="0"/>
              <a:t>Interface design elements</a:t>
            </a:r>
            <a:endParaRPr lang="en-US" altLang="zh-CN" sz="1600" dirty="0"/>
          </a:p>
          <a:p>
            <a:r>
              <a:rPr lang="en-US" altLang="zh-CN" sz="1600" dirty="0" smtClean="0"/>
              <a:t>11</a:t>
            </a:r>
            <a:r>
              <a:rPr lang="en-US" altLang="zh-CN" sz="1600" dirty="0"/>
              <a:t>. </a:t>
            </a:r>
            <a:r>
              <a:rPr lang="en-US" altLang="ja-JP" sz="1600" dirty="0"/>
              <a:t>The deployment design elements specify the build order for the software components.</a:t>
            </a:r>
            <a:endParaRPr lang="en-US" altLang="zh-CN" sz="1600" dirty="0"/>
          </a:p>
          <a:p>
            <a:r>
              <a:rPr lang="en-US" altLang="zh-CN" sz="1600" dirty="0"/>
              <a:t>        a. True</a:t>
            </a:r>
            <a:endParaRPr lang="en-US" altLang="zh-CN" sz="1600" dirty="0"/>
          </a:p>
          <a:p>
            <a:r>
              <a:rPr lang="en-US" altLang="zh-CN" sz="1600" dirty="0"/>
              <a:t>   </a:t>
            </a:r>
            <a:r>
              <a:rPr lang="en-US" altLang="zh-CN" sz="1600" dirty="0">
                <a:solidFill>
                  <a:schemeClr val="tx2">
                    <a:lumMod val="50000"/>
                    <a:lumOff val="50000"/>
                  </a:schemeClr>
                </a:solidFill>
              </a:rPr>
              <a:t>     b. </a:t>
            </a:r>
            <a:r>
              <a:rPr lang="en-US" altLang="zh-CN" sz="1600" dirty="0" smtClean="0">
                <a:solidFill>
                  <a:schemeClr val="tx2">
                    <a:lumMod val="50000"/>
                    <a:lumOff val="50000"/>
                  </a:schemeClr>
                </a:solidFill>
              </a:rPr>
              <a:t>False</a:t>
            </a:r>
            <a:endParaRPr lang="en-US" altLang="zh-CN" sz="1600" dirty="0"/>
          </a:p>
          <a:p>
            <a:r>
              <a:rPr lang="en-US" altLang="zh-CN" sz="1600" dirty="0"/>
              <a:t>12. </a:t>
            </a:r>
            <a:r>
              <a:rPr lang="en-US" altLang="ja-JP" sz="1600" dirty="0"/>
              <a:t>One of the key problems in software reuse is the inability to find existing reusable design patterns when hundreds of candidates exist.</a:t>
            </a:r>
            <a:endParaRPr lang="en-US" altLang="zh-CN" sz="1600" dirty="0"/>
          </a:p>
          <a:p>
            <a:r>
              <a:rPr lang="en-US" altLang="zh-CN" sz="1600" dirty="0"/>
              <a:t>     </a:t>
            </a:r>
            <a:r>
              <a:rPr lang="en-US" altLang="zh-CN" sz="1600" dirty="0">
                <a:solidFill>
                  <a:schemeClr val="tx2">
                    <a:lumMod val="50000"/>
                    <a:lumOff val="50000"/>
                  </a:schemeClr>
                </a:solidFill>
              </a:rPr>
              <a:t>   a. True</a:t>
            </a:r>
            <a:endParaRPr lang="en-US" altLang="zh-CN" sz="1600" dirty="0"/>
          </a:p>
          <a:p>
            <a:r>
              <a:rPr lang="en-US" altLang="zh-CN" sz="1600" dirty="0"/>
              <a:t>        b. False</a:t>
            </a:r>
            <a:endParaRPr lang="en-US" altLang="zh-CN" sz="1600" dirty="0"/>
          </a:p>
          <a:p>
            <a:r>
              <a:rPr lang="en-US" altLang="zh-CN" sz="1600" dirty="0"/>
              <a:t>      </a:t>
            </a:r>
            <a:endParaRPr lang="en-US" altLang="ja-JP" sz="1600" dirty="0"/>
          </a:p>
        </p:txBody>
      </p:sp>
    </p:spTree>
    <p:controls/>
  </p:cSld>
  <p:clrMapOvr>
    <a:masterClrMapping/>
  </p:clrMapOvr>
  <p:transition>
    <p:random/>
    <p:sndAc>
      <p:stSnd>
        <p:snd r:embed="rId3" name="projcto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1027"/>
          <p:cNvSpPr>
            <a:spLocks noGrp="1" noChangeArrowheads="1"/>
          </p:cNvSpPr>
          <p:nvPr>
            <p:ph type="body" idx="4294967295"/>
          </p:nvPr>
        </p:nvSpPr>
        <p:spPr>
          <a:xfrm>
            <a:off x="971600" y="1372856"/>
            <a:ext cx="8077200" cy="4243387"/>
          </a:xfrm>
        </p:spPr>
        <p:txBody>
          <a:bodyPr vert="horz" wrap="square" lIns="90487" tIns="44450" rIns="90487" bIns="44450" numCol="1" anchor="t" anchorCtr="0" compatLnSpc="1"/>
          <a:lstStyle/>
          <a:p>
            <a:pPr>
              <a:buClr>
                <a:srgbClr val="0070C0"/>
              </a:buClr>
              <a:buFont typeface="Wingdings" panose="05000000000000000000" pitchFamily="2" charset="2"/>
              <a:buChar char="n"/>
            </a:pPr>
            <a:r>
              <a:rPr lang="en-US" altLang="zh-CN" b="0" dirty="0"/>
              <a:t>The </a:t>
            </a:r>
            <a:r>
              <a:rPr lang="en-US" altLang="zh-CN" b="0" i="1" u="sng" dirty="0">
                <a:solidFill>
                  <a:srgbClr val="FF0000"/>
                </a:solidFill>
              </a:rPr>
              <a:t>data design</a:t>
            </a:r>
            <a:r>
              <a:rPr lang="en-US" altLang="zh-CN" b="0" dirty="0"/>
              <a:t> transforms the information domain model created during analysis into the data structures that will be required to implement the software.</a:t>
            </a:r>
            <a:endParaRPr lang="en-US" altLang="zh-CN" b="0" dirty="0"/>
          </a:p>
          <a:p>
            <a:pPr>
              <a:buClr>
                <a:srgbClr val="0070C0"/>
              </a:buClr>
              <a:buFont typeface="Wingdings" panose="05000000000000000000" pitchFamily="2" charset="2"/>
              <a:buChar char="n"/>
            </a:pPr>
            <a:r>
              <a:rPr lang="en-US" altLang="zh-CN" b="0" dirty="0"/>
              <a:t>The </a:t>
            </a:r>
            <a:r>
              <a:rPr lang="en-US" altLang="zh-CN" b="0" i="1" u="sng" dirty="0">
                <a:solidFill>
                  <a:srgbClr val="FF0000"/>
                </a:solidFill>
              </a:rPr>
              <a:t>architectural design</a:t>
            </a:r>
            <a:r>
              <a:rPr lang="en-US" altLang="zh-CN" b="0" dirty="0"/>
              <a:t> defines the relationship between major structural elements of the software.</a:t>
            </a:r>
            <a:endParaRPr lang="en-US" altLang="zh-CN" b="0" dirty="0"/>
          </a:p>
          <a:p>
            <a:pPr>
              <a:buClr>
                <a:srgbClr val="0070C0"/>
              </a:buClr>
              <a:buFont typeface="Wingdings" panose="05000000000000000000" pitchFamily="2" charset="2"/>
              <a:buChar char="n"/>
            </a:pPr>
            <a:r>
              <a:rPr lang="en-US" altLang="zh-CN" b="0" dirty="0"/>
              <a:t>The </a:t>
            </a:r>
            <a:r>
              <a:rPr lang="en-US" altLang="zh-CN" b="0" i="1" u="sng" dirty="0">
                <a:solidFill>
                  <a:srgbClr val="FF0000"/>
                </a:solidFill>
              </a:rPr>
              <a:t>interface design</a:t>
            </a:r>
            <a:r>
              <a:rPr lang="en-US" altLang="zh-CN" b="0" dirty="0"/>
              <a:t> describes how the software communicates within itself, to systems that inter-operate with it, and with humans who use it.</a:t>
            </a:r>
            <a:endParaRPr lang="en-US" altLang="zh-CN" b="0" dirty="0"/>
          </a:p>
          <a:p>
            <a:pPr>
              <a:buClr>
                <a:srgbClr val="0070C0"/>
              </a:buClr>
              <a:buFont typeface="Wingdings" panose="05000000000000000000" pitchFamily="2" charset="2"/>
              <a:buChar char="n"/>
            </a:pPr>
            <a:r>
              <a:rPr lang="en-US" altLang="zh-CN" b="0" dirty="0"/>
              <a:t>The </a:t>
            </a:r>
            <a:r>
              <a:rPr lang="en-US" altLang="zh-CN" b="0" i="1" u="sng" dirty="0">
                <a:solidFill>
                  <a:srgbClr val="FF0000"/>
                </a:solidFill>
              </a:rPr>
              <a:t>component-level design</a:t>
            </a:r>
            <a:r>
              <a:rPr lang="en-US" altLang="zh-CN" b="0" dirty="0"/>
              <a:t> transforms structural elements of the software architecture into a procedural description of software components.</a:t>
            </a:r>
            <a:endParaRPr lang="en-US" altLang="zh-CN" b="0" dirty="0"/>
          </a:p>
        </p:txBody>
      </p:sp>
      <p:pic>
        <p:nvPicPr>
          <p:cNvPr id="23557" name="Picture 5" descr="MP900403449[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84168" y="5301208"/>
            <a:ext cx="1876425" cy="150018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pPr>
            <a:r>
              <a:rPr lang="en-US" altLang="zh-CN" dirty="0"/>
              <a:t>Design Steps</a:t>
            </a:r>
            <a:endParaRPr lang="zh-CN"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5607"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1391178-9523-43D3-B5ED-8DFE0E908071}" type="slidenum">
              <a:rPr lang="en-US" altLang="ja-JP" sz="1200">
                <a:solidFill>
                  <a:schemeClr val="bg1"/>
                </a:solidFill>
              </a:rPr>
            </a:fld>
            <a:endParaRPr lang="en-US" altLang="ja-JP" sz="900">
              <a:solidFill>
                <a:schemeClr val="bg1"/>
              </a:solidFill>
            </a:endParaRPr>
          </a:p>
        </p:txBody>
      </p:sp>
      <p:sp>
        <p:nvSpPr>
          <p:cNvPr id="25608" name="Rectangle 4"/>
          <p:cNvSpPr>
            <a:spLocks noChangeArrowheads="1"/>
          </p:cNvSpPr>
          <p:nvPr/>
        </p:nvSpPr>
        <p:spPr bwMode="auto">
          <a:xfrm>
            <a:off x="395536" y="980728"/>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eaLnBrk="1" hangingPunct="1"/>
            <a:r>
              <a:rPr lang="en-US" altLang="ja-JP" sz="2800" b="1" dirty="0"/>
              <a:t>Exercise</a:t>
            </a:r>
            <a:endParaRPr lang="en-US" altLang="ja-JP" sz="2800" b="1" dirty="0"/>
          </a:p>
        </p:txBody>
      </p:sp>
      <p:pic>
        <p:nvPicPr>
          <p:cNvPr id="25609"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08525"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5"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50"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7" name="Text Box 71"/>
          <p:cNvSpPr txBox="1">
            <a:spLocks noChangeArrowheads="1"/>
          </p:cNvSpPr>
          <p:nvPr/>
        </p:nvSpPr>
        <p:spPr bwMode="auto">
          <a:xfrm>
            <a:off x="1187624" y="1988840"/>
            <a:ext cx="57606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marL="0" indent="0"/>
            <a:r>
              <a:rPr lang="en-US" altLang="zh-CN" sz="1600" dirty="0" smtClean="0"/>
              <a:t>1.Answer</a:t>
            </a:r>
            <a:r>
              <a:rPr lang="en-US" altLang="zh-CN" sz="1600" dirty="0"/>
              <a:t>: e</a:t>
            </a:r>
            <a:r>
              <a:rPr lang="en-US" altLang="zh-CN" sz="2400" dirty="0"/>
              <a:t> </a:t>
            </a:r>
            <a:r>
              <a:rPr lang="ja-JP" altLang="en-US" sz="1600" dirty="0"/>
              <a:t>　　　　　　　</a:t>
            </a:r>
            <a:endParaRPr lang="en-US" altLang="ja-JP" sz="1600" dirty="0"/>
          </a:p>
          <a:p>
            <a:pPr marL="0" indent="0"/>
            <a:r>
              <a:rPr lang="en-US" altLang="zh-CN" sz="1600" dirty="0" smtClean="0"/>
              <a:t>2.Answer</a:t>
            </a:r>
            <a:r>
              <a:rPr lang="en-US" altLang="zh-CN" sz="1600" dirty="0"/>
              <a:t>: e                                                             </a:t>
            </a:r>
            <a:endParaRPr lang="en-US" altLang="zh-CN" sz="1600" dirty="0"/>
          </a:p>
          <a:p>
            <a:pPr marL="0" indent="0"/>
            <a:r>
              <a:rPr lang="en-US" altLang="zh-CN" sz="1600" dirty="0" smtClean="0"/>
              <a:t>3.Answer</a:t>
            </a:r>
            <a:r>
              <a:rPr lang="en-US" altLang="zh-CN" sz="1600" dirty="0"/>
              <a:t>: </a:t>
            </a:r>
            <a:r>
              <a:rPr lang="en-US" altLang="zh-CN" sz="1600" dirty="0" smtClean="0"/>
              <a:t>a</a:t>
            </a:r>
            <a:endParaRPr lang="en-US" altLang="zh-CN" sz="1600" dirty="0"/>
          </a:p>
          <a:p>
            <a:pPr marL="0" indent="0"/>
            <a:r>
              <a:rPr lang="en-US" altLang="zh-CN" sz="1600" dirty="0" smtClean="0"/>
              <a:t>4.Answer</a:t>
            </a:r>
            <a:r>
              <a:rPr lang="en-US" altLang="zh-CN" sz="1600" dirty="0"/>
              <a:t>: b</a:t>
            </a:r>
            <a:endParaRPr lang="en-US" altLang="ja-JP" sz="1600" dirty="0"/>
          </a:p>
          <a:p>
            <a:r>
              <a:rPr lang="en-US" altLang="zh-CN" sz="1600" dirty="0" smtClean="0"/>
              <a:t>5.Answer</a:t>
            </a:r>
            <a:r>
              <a:rPr lang="en-US" altLang="zh-CN" sz="1600" dirty="0"/>
              <a:t>: </a:t>
            </a:r>
            <a:r>
              <a:rPr lang="en-US" altLang="zh-CN" sz="1600" dirty="0" smtClean="0"/>
              <a:t>d</a:t>
            </a:r>
            <a:endParaRPr lang="en-US" altLang="ja-JP" sz="1600" dirty="0"/>
          </a:p>
          <a:p>
            <a:r>
              <a:rPr lang="en-US" altLang="zh-CN" sz="1600" dirty="0" smtClean="0"/>
              <a:t>6.Answer</a:t>
            </a:r>
            <a:r>
              <a:rPr lang="en-US" altLang="zh-CN" sz="1600" dirty="0"/>
              <a:t>: b                                        </a:t>
            </a:r>
            <a:endParaRPr lang="en-US" altLang="ja-JP" sz="1600" dirty="0"/>
          </a:p>
          <a:p>
            <a:r>
              <a:rPr lang="en-US" altLang="zh-CN" sz="1600" dirty="0" smtClean="0"/>
              <a:t>7.Answer</a:t>
            </a:r>
            <a:r>
              <a:rPr lang="en-US" altLang="zh-CN" sz="1600" dirty="0"/>
              <a:t>: c</a:t>
            </a:r>
            <a:endParaRPr lang="en-US" altLang="ja-JP" sz="1600" dirty="0"/>
          </a:p>
          <a:p>
            <a:r>
              <a:rPr lang="en-US" altLang="zh-CN" sz="1600" dirty="0" smtClean="0"/>
              <a:t>8.Answer</a:t>
            </a:r>
            <a:r>
              <a:rPr lang="en-US" altLang="zh-CN" sz="1600" dirty="0"/>
              <a:t>: </a:t>
            </a:r>
            <a:r>
              <a:rPr lang="en-US" altLang="zh-CN" sz="1600" dirty="0" smtClean="0"/>
              <a:t>a</a:t>
            </a:r>
            <a:endParaRPr lang="en-US" altLang="zh-CN" sz="1600" dirty="0" smtClean="0"/>
          </a:p>
          <a:p>
            <a:pPr marL="304800" lvl="1"/>
            <a:r>
              <a:rPr lang="en-US" altLang="zh-CN" sz="1600" dirty="0" smtClean="0"/>
              <a:t>9.Answer</a:t>
            </a:r>
            <a:r>
              <a:rPr lang="en-US" altLang="zh-CN" sz="1600" dirty="0"/>
              <a:t>: d</a:t>
            </a:r>
            <a:endParaRPr lang="en-US" altLang="ja-JP" sz="1600" dirty="0"/>
          </a:p>
          <a:p>
            <a:pPr marL="304800" lvl="1"/>
            <a:r>
              <a:rPr lang="en-US" altLang="zh-CN" sz="1600" dirty="0" smtClean="0"/>
              <a:t>10.Answer</a:t>
            </a:r>
            <a:r>
              <a:rPr lang="en-US" altLang="zh-CN" sz="1600" dirty="0"/>
              <a:t>: </a:t>
            </a:r>
            <a:r>
              <a:rPr lang="en-US" altLang="zh-CN" sz="1600" dirty="0" smtClean="0"/>
              <a:t>b</a:t>
            </a:r>
            <a:endParaRPr lang="en-US" altLang="zh-CN" sz="1600" dirty="0" smtClean="0"/>
          </a:p>
          <a:p>
            <a:pPr marL="304800" lvl="1"/>
            <a:r>
              <a:rPr lang="en-US" altLang="zh-CN" sz="1600" dirty="0" smtClean="0"/>
              <a:t>11.Answer</a:t>
            </a:r>
            <a:r>
              <a:rPr lang="en-US" altLang="zh-CN" sz="1600" dirty="0"/>
              <a:t>: </a:t>
            </a:r>
            <a:r>
              <a:rPr lang="en-US" altLang="zh-CN" sz="1600" dirty="0" smtClean="0"/>
              <a:t>b</a:t>
            </a:r>
            <a:endParaRPr lang="en-US" altLang="zh-CN" sz="1600" dirty="0" smtClean="0"/>
          </a:p>
          <a:p>
            <a:pPr marL="304800" lvl="1"/>
            <a:r>
              <a:rPr lang="en-US" altLang="zh-CN" sz="1600" dirty="0" smtClean="0"/>
              <a:t>12.Answer</a:t>
            </a:r>
            <a:r>
              <a:rPr lang="en-US" altLang="zh-CN" sz="1600" dirty="0"/>
              <a:t>: a</a:t>
            </a:r>
            <a:endParaRPr lang="en-US" altLang="zh-CN" sz="1600" dirty="0" smtClean="0"/>
          </a:p>
          <a:p>
            <a:endParaRPr lang="en-US" altLang="zh-CN" sz="1600" dirty="0"/>
          </a:p>
        </p:txBody>
      </p:sp>
    </p:spTree>
    <p:controls/>
  </p:cSld>
  <p:clrMapOvr>
    <a:masterClrMapping/>
  </p:clrMapOvr>
  <p:transition>
    <p:random/>
    <p:sndAc>
      <p:stSnd>
        <p:snd r:embed="rId3" name="projctor.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フッター プレースホルダ 3"/>
          <p:cNvSpPr txBox="1">
            <a:spLocks noGrp="1"/>
          </p:cNvSpPr>
          <p:nvPr/>
        </p:nvSpPr>
        <p:spPr bwMode="auto">
          <a:xfrm>
            <a:off x="0"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268291" name="スライド番号プレースホルダ 4"/>
          <p:cNvSpPr txBox="1">
            <a:spLocks noGrp="1"/>
          </p:cNvSpPr>
          <p:nvPr/>
        </p:nvSpPr>
        <p:spPr bwMode="auto">
          <a:xfrm>
            <a:off x="7239000"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4352A4F-F6D7-42FB-B377-8EAB3DBF4D9C}" type="slidenum">
              <a:rPr lang="en-US" altLang="ja-JP" sz="1200">
                <a:solidFill>
                  <a:schemeClr val="bg1"/>
                </a:solidFill>
              </a:rPr>
            </a:fld>
            <a:endParaRPr lang="en-US" altLang="ja-JP" sz="900">
              <a:solidFill>
                <a:schemeClr val="bg1"/>
              </a:solidFill>
            </a:endParaRPr>
          </a:p>
        </p:txBody>
      </p:sp>
      <p:pic>
        <p:nvPicPr>
          <p:cNvPr id="26829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2163" y="1119188"/>
            <a:ext cx="788352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标题 1"/>
          <p:cNvSpPr txBox="1"/>
          <p:nvPr/>
        </p:nvSpPr>
        <p:spPr>
          <a:xfrm>
            <a:off x="381000" y="22860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a:lnSpc>
                <a:spcPct val="150000"/>
              </a:lnSpc>
              <a:defRPr/>
            </a:pPr>
            <a:r>
              <a:rPr lang="en-US" altLang="ja-JP" dirty="0"/>
              <a:t>Analysis Model -&gt; Design Model</a:t>
            </a:r>
            <a:endParaRPr lang="ja-JP" altLang="en-US" dirty="0"/>
          </a:p>
        </p:txBody>
      </p:sp>
    </p:spTree>
  </p:cSld>
  <p:clrMapOvr>
    <a:masterClrMapping/>
  </p:clrMapOvr>
  <p:transition>
    <p:random/>
    <p:sndAc>
      <p:stSnd>
        <p:snd r:embed="rId2" name="projctor.wav"/>
      </p:stSnd>
    </p:sndAc>
  </p:transition>
  <p:timing>
    <p:tnLst>
      <p:par>
        <p:cTn id="1" dur="indefinite" restart="never" nodeType="tmRoot"/>
      </p:par>
    </p:tnLst>
  </p:timing>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0</TotalTime>
  <Words>24959</Words>
  <Application>WPS 演示</Application>
  <PresentationFormat>全屏显示(4:3)</PresentationFormat>
  <Paragraphs>1221</Paragraphs>
  <Slides>80</Slides>
  <Notes>60</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11</vt:i4>
      </vt:variant>
      <vt:variant>
        <vt:lpstr>幻灯片标题</vt:lpstr>
      </vt:variant>
      <vt:variant>
        <vt:i4>80</vt:i4>
      </vt:variant>
    </vt:vector>
  </HeadingPairs>
  <TitlesOfParts>
    <vt:vector size="118" baseType="lpstr">
      <vt:lpstr>Arial</vt:lpstr>
      <vt:lpstr>宋体</vt:lpstr>
      <vt:lpstr>Wingdings</vt:lpstr>
      <vt:lpstr>Times</vt:lpstr>
      <vt:lpstr>Futura</vt:lpstr>
      <vt:lpstr>Helvetica</vt:lpstr>
      <vt:lpstr>Avant Garde</vt:lpstr>
      <vt:lpstr>Tahoma</vt:lpstr>
      <vt:lpstr>MS PGothic</vt:lpstr>
      <vt:lpstr>Times New Roman</vt:lpstr>
      <vt:lpstr>Segoe Print</vt:lpstr>
      <vt:lpstr>微软雅黑</vt:lpstr>
      <vt:lpstr>Arial Unicode MS</vt:lpstr>
      <vt:lpstr>隶书</vt:lpstr>
      <vt:lpstr>黑体</vt:lpstr>
      <vt:lpstr>Palatino</vt:lpstr>
      <vt:lpstr>楷体</vt:lpstr>
      <vt:lpstr>Symbol</vt:lpstr>
      <vt:lpstr>楷体_GB2312</vt:lpstr>
      <vt:lpstr>Webdings</vt:lpstr>
      <vt:lpstr>Symbol</vt:lpstr>
      <vt:lpstr>仿宋_GB2312</vt:lpstr>
      <vt:lpstr>36 Helvetica ThinItalic</vt:lpstr>
      <vt:lpstr>Palatino Linotype</vt:lpstr>
      <vt:lpstr>新宋体</vt:lpstr>
      <vt:lpstr>仿宋</vt:lpstr>
      <vt:lpstr>LlosengCh01E2[1]</vt:lpstr>
      <vt:lpstr>Word.Document.8</vt:lpstr>
      <vt:lpstr>Visio.Drawing.5</vt:lpstr>
      <vt:lpstr>Word.Document.8</vt:lpstr>
      <vt:lpstr>Word.Document.8</vt:lpstr>
      <vt:lpstr>Word.Document.8</vt:lpstr>
      <vt:lpstr>Word.Document.8</vt:lpstr>
      <vt:lpstr>Word.Document.8</vt:lpstr>
      <vt:lpstr>Word.Document.8</vt:lpstr>
      <vt:lpstr>Word.Document.8</vt:lpstr>
      <vt:lpstr>Word.Document.8</vt:lpstr>
      <vt:lpstr>Word.Document.8</vt:lpstr>
      <vt:lpstr>   Design Engineering  </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Quality attributes</vt:lpstr>
      <vt:lpstr>PowerPoint 演示文稿</vt:lpstr>
      <vt:lpstr>PowerPoint 演示文稿</vt:lpstr>
      <vt:lpstr>PowerPoint 演示文稿</vt:lpstr>
      <vt:lpstr>PowerPoint 演示文稿</vt:lpstr>
      <vt:lpstr>An Example (1)</vt:lpstr>
      <vt:lpstr>An Example (2)</vt:lpstr>
      <vt:lpstr>An Example (3)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模块大小、模块数目与费用的关系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Key Point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Sichuan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三脚猫</cp:lastModifiedBy>
  <cp:revision>555</cp:revision>
  <dcterms:created xsi:type="dcterms:W3CDTF">2008-02-25T20:13:00Z</dcterms:created>
  <dcterms:modified xsi:type="dcterms:W3CDTF">2019-01-01T06:01:13Z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2052-11.1.0.8327</vt:lpwstr>
  </property>
</Properties>
</file>