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52"/>
  </p:handoutMasterIdLst>
  <p:sldIdLst>
    <p:sldId id="481" r:id="rId3"/>
    <p:sldId id="482" r:id="rId4"/>
    <p:sldId id="483" r:id="rId5"/>
    <p:sldId id="485" r:id="rId6"/>
    <p:sldId id="486" r:id="rId8"/>
    <p:sldId id="487" r:id="rId9"/>
    <p:sldId id="488" r:id="rId10"/>
    <p:sldId id="490" r:id="rId11"/>
    <p:sldId id="491" r:id="rId12"/>
    <p:sldId id="492" r:id="rId13"/>
    <p:sldId id="493" r:id="rId14"/>
    <p:sldId id="494" r:id="rId15"/>
    <p:sldId id="495" r:id="rId16"/>
    <p:sldId id="496" r:id="rId17"/>
    <p:sldId id="497" r:id="rId18"/>
    <p:sldId id="498" r:id="rId19"/>
    <p:sldId id="569" r:id="rId20"/>
    <p:sldId id="499" r:id="rId21"/>
    <p:sldId id="571" r:id="rId22"/>
    <p:sldId id="501" r:id="rId23"/>
    <p:sldId id="502" r:id="rId24"/>
    <p:sldId id="503" r:id="rId25"/>
    <p:sldId id="572" r:id="rId26"/>
    <p:sldId id="504" r:id="rId27"/>
    <p:sldId id="647" r:id="rId28"/>
    <p:sldId id="506" r:id="rId29"/>
    <p:sldId id="505" r:id="rId30"/>
    <p:sldId id="507" r:id="rId31"/>
    <p:sldId id="508" r:id="rId32"/>
    <p:sldId id="509" r:id="rId33"/>
    <p:sldId id="510" r:id="rId34"/>
    <p:sldId id="511" r:id="rId35"/>
    <p:sldId id="512" r:id="rId36"/>
    <p:sldId id="574" r:id="rId37"/>
    <p:sldId id="513" r:id="rId38"/>
    <p:sldId id="514" r:id="rId39"/>
    <p:sldId id="515" r:id="rId40"/>
    <p:sldId id="516" r:id="rId41"/>
    <p:sldId id="517" r:id="rId42"/>
    <p:sldId id="518" r:id="rId43"/>
    <p:sldId id="575" r:id="rId44"/>
    <p:sldId id="519" r:id="rId45"/>
    <p:sldId id="520" r:id="rId46"/>
    <p:sldId id="521" r:id="rId47"/>
    <p:sldId id="522" r:id="rId48"/>
    <p:sldId id="523" r:id="rId49"/>
    <p:sldId id="524" r:id="rId50"/>
    <p:sldId id="525" r:id="rId51"/>
    <p:sldId id="526" r:id="rId52"/>
    <p:sldId id="527" r:id="rId53"/>
    <p:sldId id="576" r:id="rId54"/>
    <p:sldId id="528" r:id="rId55"/>
    <p:sldId id="529" r:id="rId56"/>
    <p:sldId id="530" r:id="rId57"/>
    <p:sldId id="531" r:id="rId58"/>
    <p:sldId id="532" r:id="rId59"/>
    <p:sldId id="577" r:id="rId60"/>
    <p:sldId id="533" r:id="rId61"/>
    <p:sldId id="534" r:id="rId62"/>
    <p:sldId id="535" r:id="rId63"/>
    <p:sldId id="536" r:id="rId64"/>
    <p:sldId id="578" r:id="rId65"/>
    <p:sldId id="537" r:id="rId66"/>
    <p:sldId id="538" r:id="rId67"/>
    <p:sldId id="539" r:id="rId68"/>
    <p:sldId id="541" r:id="rId69"/>
    <p:sldId id="542" r:id="rId70"/>
    <p:sldId id="543" r:id="rId71"/>
    <p:sldId id="579" r:id="rId72"/>
    <p:sldId id="544" r:id="rId73"/>
    <p:sldId id="545" r:id="rId74"/>
    <p:sldId id="546" r:id="rId75"/>
    <p:sldId id="580" r:id="rId76"/>
    <p:sldId id="547" r:id="rId77"/>
    <p:sldId id="548" r:id="rId78"/>
    <p:sldId id="549" r:id="rId79"/>
    <p:sldId id="550" r:id="rId80"/>
    <p:sldId id="551" r:id="rId81"/>
    <p:sldId id="552" r:id="rId82"/>
    <p:sldId id="553" r:id="rId83"/>
    <p:sldId id="554" r:id="rId84"/>
    <p:sldId id="555" r:id="rId85"/>
    <p:sldId id="581" r:id="rId86"/>
    <p:sldId id="556" r:id="rId87"/>
    <p:sldId id="557" r:id="rId88"/>
    <p:sldId id="558" r:id="rId89"/>
    <p:sldId id="559" r:id="rId90"/>
    <p:sldId id="560" r:id="rId91"/>
    <p:sldId id="562" r:id="rId92"/>
    <p:sldId id="563" r:id="rId93"/>
    <p:sldId id="564" r:id="rId94"/>
    <p:sldId id="565" r:id="rId95"/>
    <p:sldId id="566" r:id="rId96"/>
    <p:sldId id="567" r:id="rId97"/>
    <p:sldId id="568" r:id="rId98"/>
    <p:sldId id="582" r:id="rId99"/>
    <p:sldId id="583" r:id="rId100"/>
    <p:sldId id="584" r:id="rId101"/>
    <p:sldId id="585" r:id="rId102"/>
    <p:sldId id="586" r:id="rId103"/>
    <p:sldId id="587" r:id="rId104"/>
    <p:sldId id="588" r:id="rId105"/>
    <p:sldId id="589" r:id="rId106"/>
    <p:sldId id="590" r:id="rId107"/>
    <p:sldId id="591" r:id="rId108"/>
    <p:sldId id="592" r:id="rId109"/>
    <p:sldId id="593" r:id="rId110"/>
    <p:sldId id="594" r:id="rId111"/>
    <p:sldId id="595" r:id="rId112"/>
    <p:sldId id="596" r:id="rId113"/>
    <p:sldId id="597" r:id="rId114"/>
    <p:sldId id="598" r:id="rId115"/>
    <p:sldId id="599" r:id="rId116"/>
    <p:sldId id="600" r:id="rId117"/>
    <p:sldId id="601" r:id="rId118"/>
    <p:sldId id="653" r:id="rId119"/>
    <p:sldId id="654" r:id="rId120"/>
    <p:sldId id="655" r:id="rId121"/>
    <p:sldId id="656" r:id="rId122"/>
    <p:sldId id="657" r:id="rId123"/>
    <p:sldId id="609" r:id="rId124"/>
    <p:sldId id="610" r:id="rId125"/>
    <p:sldId id="602" r:id="rId126"/>
    <p:sldId id="603" r:id="rId127"/>
    <p:sldId id="604" r:id="rId128"/>
    <p:sldId id="605" r:id="rId129"/>
    <p:sldId id="606" r:id="rId130"/>
    <p:sldId id="607" r:id="rId131"/>
    <p:sldId id="611" r:id="rId132"/>
    <p:sldId id="612" r:id="rId133"/>
    <p:sldId id="639" r:id="rId134"/>
    <p:sldId id="640" r:id="rId135"/>
    <p:sldId id="634" r:id="rId136"/>
    <p:sldId id="635" r:id="rId137"/>
    <p:sldId id="636" r:id="rId138"/>
    <p:sldId id="637" r:id="rId139"/>
    <p:sldId id="629" r:id="rId140"/>
    <p:sldId id="638" r:id="rId141"/>
    <p:sldId id="630" r:id="rId142"/>
    <p:sldId id="631" r:id="rId143"/>
    <p:sldId id="632" r:id="rId144"/>
    <p:sldId id="620" r:id="rId145"/>
    <p:sldId id="621" r:id="rId146"/>
    <p:sldId id="622" r:id="rId147"/>
    <p:sldId id="623" r:id="rId148"/>
    <p:sldId id="648" r:id="rId149"/>
    <p:sldId id="649" r:id="rId150"/>
    <p:sldId id="650" r:id="rId151"/>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75" autoAdjust="0"/>
    <p:restoredTop sz="94660"/>
  </p:normalViewPr>
  <p:slideViewPr>
    <p:cSldViewPr>
      <p:cViewPr varScale="1">
        <p:scale>
          <a:sx n="107" d="100"/>
          <a:sy n="107" d="100"/>
        </p:scale>
        <p:origin x="672" y="78"/>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5" Type="http://schemas.openxmlformats.org/officeDocument/2006/relationships/tableStyles" Target="tableStyles.xml"/><Relationship Id="rId154" Type="http://schemas.openxmlformats.org/officeDocument/2006/relationships/viewProps" Target="viewProps.xml"/><Relationship Id="rId153" Type="http://schemas.openxmlformats.org/officeDocument/2006/relationships/presProps" Target="presProps.xml"/><Relationship Id="rId152" Type="http://schemas.openxmlformats.org/officeDocument/2006/relationships/handoutMaster" Target="handoutMasters/handoutMaster1.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D83E5B3-CDA0-4055-AC78-F4CB5722A01D}" type="slidenum">
              <a:rPr lang="ja-JP" altLang="en-US" sz="1200"/>
            </a:fld>
            <a:endParaRPr lang="en-US" altLang="ja-JP" sz="1200"/>
          </a:p>
        </p:txBody>
      </p:sp>
      <p:sp>
        <p:nvSpPr>
          <p:cNvPr id="672771" name="Rectangle 2"/>
          <p:cNvSpPr>
            <a:spLocks noGrp="1" noRot="1" noChangeAspect="1" noChangeArrowheads="1" noTextEdit="1"/>
          </p:cNvSpPr>
          <p:nvPr>
            <p:ph type="sldImg"/>
          </p:nvPr>
        </p:nvSpPr>
        <p:spPr>
          <a:xfrm>
            <a:off x="992188" y="768350"/>
            <a:ext cx="5114925" cy="3836988"/>
          </a:xfrm>
        </p:spPr>
      </p:sp>
      <p:sp>
        <p:nvSpPr>
          <p:cNvPr id="6727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992188" y="768350"/>
            <a:ext cx="5114925" cy="3836988"/>
          </a:xfrm>
        </p:spPr>
      </p:sp>
      <p:sp>
        <p:nvSpPr>
          <p:cNvPr id="1474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992188" y="768350"/>
            <a:ext cx="5114925" cy="3836988"/>
          </a:xfrm>
        </p:spPr>
      </p:sp>
      <p:sp>
        <p:nvSpPr>
          <p:cNvPr id="1474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585AF4-3060-4ACD-9E22-C75FCC5B2EF7}" type="slidenum">
              <a:rPr lang="ja-JP" altLang="en-US" sz="1200"/>
            </a:fld>
            <a:endParaRPr lang="en-US" altLang="ja-JP" sz="1200"/>
          </a:p>
        </p:txBody>
      </p:sp>
      <p:sp>
        <p:nvSpPr>
          <p:cNvPr id="678915" name="Rectangle 2"/>
          <p:cNvSpPr>
            <a:spLocks noGrp="1" noRot="1" noChangeAspect="1" noChangeArrowheads="1" noTextEdit="1"/>
          </p:cNvSpPr>
          <p:nvPr>
            <p:ph type="sldImg"/>
          </p:nvPr>
        </p:nvSpPr>
        <p:spPr>
          <a:xfrm>
            <a:off x="992188" y="768350"/>
            <a:ext cx="5114925" cy="3836988"/>
          </a:xfrm>
        </p:spPr>
      </p:sp>
      <p:sp>
        <p:nvSpPr>
          <p:cNvPr id="6789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992188" y="768350"/>
            <a:ext cx="5114925" cy="3836988"/>
          </a:xfrm>
        </p:spPr>
      </p:sp>
      <p:sp>
        <p:nvSpPr>
          <p:cNvPr id="1474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60733E4-6BB7-4235-AF98-1E989B44B3BE}" type="slidenum">
              <a:rPr lang="ja-JP" altLang="en-US" sz="1200"/>
            </a:fld>
            <a:endParaRPr lang="en-US" altLang="ja-JP" sz="1200"/>
          </a:p>
        </p:txBody>
      </p:sp>
      <p:sp>
        <p:nvSpPr>
          <p:cNvPr id="679939" name="Rectangle 2"/>
          <p:cNvSpPr>
            <a:spLocks noGrp="1" noRot="1" noChangeAspect="1" noChangeArrowheads="1" noTextEdit="1"/>
          </p:cNvSpPr>
          <p:nvPr>
            <p:ph type="sldImg"/>
          </p:nvPr>
        </p:nvSpPr>
        <p:spPr>
          <a:xfrm>
            <a:off x="992188" y="768350"/>
            <a:ext cx="5114925" cy="3836988"/>
          </a:xfrm>
        </p:spPr>
      </p:sp>
      <p:sp>
        <p:nvSpPr>
          <p:cNvPr id="6799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24473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248835"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25088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252931"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992188" y="768350"/>
            <a:ext cx="5114925" cy="3836988"/>
          </a:xfrm>
        </p:spPr>
      </p:sp>
      <p:sp>
        <p:nvSpPr>
          <p:cNvPr id="14131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254979"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257027"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259075"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r>
              <a:rPr lang="en-US" altLang="zh-CN" smtClean="0"/>
              <a:t>GetBurnRate runs continuously on its own, prompting the user for a new burn rate.</a:t>
            </a:r>
            <a:endParaRPr lang="en-US" altLang="zh-CN" smtClean="0"/>
          </a:p>
          <a:p>
            <a:r>
              <a:rPr lang="en-US" altLang="zh-CN" smtClean="0"/>
              <a:t>In this design the “compute new values” determines how much time has passed.  Could alternatively do that in the GetBurnRate filter.  Would change semantics a bit.</a:t>
            </a:r>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49507"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r>
              <a:rPr lang="en-US" altLang="zh-CN" smtClean="0"/>
              <a:t>Main program displays greetings and instructions, then enters a loop in which it calls the three subroutines in turn.</a:t>
            </a:r>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E940203-6296-4E67-97B3-06DE28E6D1EC}" type="slidenum">
              <a:rPr lang="ja-JP" altLang="en-US" sz="1200"/>
            </a:fld>
            <a:endParaRPr lang="en-US" altLang="ja-JP" sz="1200"/>
          </a:p>
        </p:txBody>
      </p:sp>
      <p:sp>
        <p:nvSpPr>
          <p:cNvPr id="680963" name="Rectangle 2"/>
          <p:cNvSpPr>
            <a:spLocks noGrp="1" noRot="1" noChangeAspect="1" noChangeArrowheads="1" noTextEdit="1"/>
          </p:cNvSpPr>
          <p:nvPr>
            <p:ph type="sldImg"/>
          </p:nvPr>
        </p:nvSpPr>
        <p:spPr>
          <a:xfrm>
            <a:off x="992188" y="768350"/>
            <a:ext cx="5114925" cy="3836988"/>
          </a:xfrm>
        </p:spPr>
      </p:sp>
      <p:sp>
        <p:nvSpPr>
          <p:cNvPr id="68096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51555"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A0A622F-41A7-4650-8670-BD50077789D8}" type="slidenum">
              <a:rPr lang="ja-JP" altLang="en-US" sz="1200"/>
            </a:fld>
            <a:endParaRPr lang="en-US" altLang="ja-JP" sz="1200"/>
          </a:p>
        </p:txBody>
      </p:sp>
      <p:sp>
        <p:nvSpPr>
          <p:cNvPr id="681987" name="Rectangle 2"/>
          <p:cNvSpPr>
            <a:spLocks noGrp="1" noRot="1" noChangeAspect="1" noChangeArrowheads="1" noTextEdit="1"/>
          </p:cNvSpPr>
          <p:nvPr>
            <p:ph type="sldImg"/>
          </p:nvPr>
        </p:nvSpPr>
        <p:spPr>
          <a:xfrm>
            <a:off x="992188" y="768350"/>
            <a:ext cx="5114925" cy="3836988"/>
          </a:xfrm>
        </p:spPr>
      </p:sp>
      <p:sp>
        <p:nvSpPr>
          <p:cNvPr id="6819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5257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5360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992188" y="768350"/>
            <a:ext cx="5114925" cy="3836988"/>
          </a:xfrm>
        </p:spPr>
      </p:sp>
      <p:sp>
        <p:nvSpPr>
          <p:cNvPr id="14233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A7A2DEB-18F3-4F7A-BAA4-DF96CD271E71}" type="slidenum">
              <a:rPr lang="ja-JP" altLang="en-US" sz="1200"/>
            </a:fld>
            <a:endParaRPr lang="en-US" altLang="ja-JP" sz="1200"/>
          </a:p>
        </p:txBody>
      </p:sp>
      <p:sp>
        <p:nvSpPr>
          <p:cNvPr id="683011" name="Rectangle 2"/>
          <p:cNvSpPr>
            <a:spLocks noGrp="1" noRot="1" noChangeAspect="1" noChangeArrowheads="1" noTextEdit="1"/>
          </p:cNvSpPr>
          <p:nvPr>
            <p:ph type="sldImg"/>
          </p:nvPr>
        </p:nvSpPr>
        <p:spPr>
          <a:xfrm>
            <a:off x="992188" y="768350"/>
            <a:ext cx="5114925" cy="3836988"/>
          </a:xfrm>
        </p:spPr>
      </p:sp>
      <p:sp>
        <p:nvSpPr>
          <p:cNvPr id="6830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54627"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55651"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56675"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2339975" y="903288"/>
            <a:ext cx="4522788" cy="3390900"/>
          </a:xfrm>
          <a:solidFill>
            <a:srgbClr val="FFFFFF"/>
          </a:solidFill>
          <a:ln w="12700">
            <a:solidFill>
              <a:srgbClr val="000000"/>
            </a:solidFill>
            <a:miter lim="800000"/>
          </a:ln>
        </p:spPr>
      </p:sp>
      <p:sp>
        <p:nvSpPr>
          <p:cNvPr id="160771" name="Rectangle 3"/>
          <p:cNvSpPr>
            <a:spLocks noGrp="1" noChangeArrowheads="1"/>
          </p:cNvSpPr>
          <p:nvPr>
            <p:ph type="body" idx="1"/>
          </p:nvPr>
        </p:nvSpPr>
        <p:spPr bwMode="auto">
          <a:xfrm>
            <a:off x="2511425" y="4424363"/>
            <a:ext cx="4111625" cy="4408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5" tIns="48843" rIns="97685" bIns="48843"/>
          <a:lstStyle/>
          <a:p>
            <a:r>
              <a:rPr lang="en-US" altLang="zh-CN" sz="1100" smtClean="0">
                <a:latin typeface="ZapfHumnst BT" pitchFamily="34" charset="0"/>
              </a:rPr>
              <a:t>This is a repeat of the slide first introduced in Architectural Analysis. It is included here as a review.</a:t>
            </a:r>
            <a:endParaRPr lang="en-US" altLang="zh-CN" sz="1100" smtClean="0">
              <a:latin typeface="ZapfHumnst BT" pitchFamily="34" charset="0"/>
            </a:endParaRPr>
          </a:p>
          <a:p>
            <a:r>
              <a:rPr lang="en-US" altLang="zh-CN" sz="1100" smtClean="0">
                <a:latin typeface="ZapfHumnst BT" pitchFamily="34" charset="0"/>
              </a:rPr>
              <a:t>During Architectural Analysis, the focus was on the upper-level layers (that is, the application and business-specific layers). During </a:t>
            </a:r>
            <a:r>
              <a:rPr lang="en-US" altLang="zh-CN" sz="1100" b="1" smtClean="0">
                <a:latin typeface="ZapfHumnst BT" pitchFamily="34" charset="0"/>
              </a:rPr>
              <a:t>Identify Design Elements</a:t>
            </a:r>
            <a:r>
              <a:rPr lang="en-US" altLang="zh-CN" sz="1100" smtClean="0">
                <a:latin typeface="ZapfHumnst BT" pitchFamily="34" charset="0"/>
              </a:rPr>
              <a:t>, the focus is on the lower-level layers.</a:t>
            </a:r>
            <a:endParaRPr lang="en-US" altLang="zh-CN" sz="1100" smtClean="0">
              <a:latin typeface="ZapfHumnst BT" pitchFamily="34" charset="0"/>
            </a:endParaRPr>
          </a:p>
          <a:p>
            <a:r>
              <a:rPr lang="en-US" altLang="zh-CN" sz="1100" smtClean="0">
                <a:latin typeface="ZapfHumnst BT" pitchFamily="34" charset="0"/>
              </a:rPr>
              <a:t>The layering principles originally described for packages also apply to subsystems.</a:t>
            </a:r>
            <a:endParaRPr lang="en-US" altLang="zh-CN" sz="1100" smtClean="0">
              <a:latin typeface="ZapfHumnst BT" pitchFamily="34" charset="0"/>
            </a:endParaRPr>
          </a:p>
        </p:txBody>
      </p:sp>
      <p:sp>
        <p:nvSpPr>
          <p:cNvPr id="160772" name="Text Box 4"/>
          <p:cNvSpPr txBox="1">
            <a:spLocks noChangeArrowheads="1"/>
          </p:cNvSpPr>
          <p:nvPr/>
        </p:nvSpPr>
        <p:spPr bwMode="auto">
          <a:xfrm>
            <a:off x="587375"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2" tIns="57662" rIns="115322" bIns="57662"/>
          <a:lstStyle>
            <a:lvl1pPr defTabSz="97599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defTabSz="97599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defTabSz="97599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defTabSz="97599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defTabSz="97599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defTabSz="975995"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defTabSz="975995"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defTabSz="975995"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defTabSz="975995"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0"/>
              </a:spcBef>
              <a:buClrTx/>
              <a:buSzTx/>
            </a:pPr>
            <a:r>
              <a:rPr lang="en-US" altLang="zh-CN" sz="1100" b="0">
                <a:solidFill>
                  <a:schemeClr val="tx1"/>
                </a:solidFill>
                <a:latin typeface="ZapfHumnst BT" pitchFamily="34" charset="0"/>
                <a:ea typeface="宋体" panose="02010600030101010101" pitchFamily="2" charset="-122"/>
              </a:rPr>
              <a:t>This graphic comes from RUP.</a:t>
            </a:r>
            <a:endParaRPr lang="en-US" altLang="zh-CN" sz="1100" b="0">
              <a:solidFill>
                <a:schemeClr val="tx1"/>
              </a:solidFill>
              <a:latin typeface="ZapfHumnst BT"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5769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5872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61795"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6281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ln>
        </p:spPr>
      </p:sp>
      <p:sp>
        <p:nvSpPr>
          <p:cNvPr id="14336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pPr>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73059"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408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5107"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6131"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7155"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817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7920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0227"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ln>
        </p:spPr>
      </p:sp>
      <p:sp>
        <p:nvSpPr>
          <p:cNvPr id="14438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pPr>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1251"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82275"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83299"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432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6371"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7395"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8419"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89443"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883E72D-3E8B-4004-B706-ABD938967565}" type="slidenum">
              <a:rPr lang="ja-JP" altLang="en-US" sz="1200"/>
            </a:fld>
            <a:endParaRPr lang="en-US" altLang="ja-JP" sz="1200"/>
          </a:p>
        </p:txBody>
      </p:sp>
      <p:sp>
        <p:nvSpPr>
          <p:cNvPr id="674819" name="Rectangle 2"/>
          <p:cNvSpPr>
            <a:spLocks noGrp="1" noRot="1" noChangeAspect="1" noChangeArrowheads="1" noTextEdit="1"/>
          </p:cNvSpPr>
          <p:nvPr>
            <p:ph type="sldImg"/>
          </p:nvPr>
        </p:nvSpPr>
        <p:spPr>
          <a:xfrm>
            <a:off x="992188" y="768350"/>
            <a:ext cx="5114925" cy="3836988"/>
          </a:xfrm>
        </p:spPr>
      </p:sp>
      <p:sp>
        <p:nvSpPr>
          <p:cNvPr id="6748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90467"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990600" y="766763"/>
            <a:ext cx="5118100" cy="3838575"/>
          </a:xfrm>
          <a:solidFill>
            <a:srgbClr val="FFFFFF"/>
          </a:solidFill>
          <a:ln w="12700">
            <a:solidFill>
              <a:srgbClr val="000000"/>
            </a:solidFill>
            <a:miter lim="800000"/>
          </a:ln>
        </p:spPr>
      </p:sp>
      <p:sp>
        <p:nvSpPr>
          <p:cNvPr id="191491" name="Rectangle 3"/>
          <p:cNvSpPr>
            <a:spLocks noGrp="1" noChangeArrowheads="1"/>
          </p:cNvSpPr>
          <p:nvPr>
            <p:ph type="body" idx="1"/>
          </p:nvPr>
        </p:nvSpPr>
        <p:spPr bwMode="auto">
          <a:xfrm>
            <a:off x="709613" y="4860925"/>
            <a:ext cx="568007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48483" name="Rectangle 3"/>
          <p:cNvSpPr>
            <a:spLocks noGrp="1" noChangeArrowheads="1"/>
          </p:cNvSpPr>
          <p:nvPr>
            <p:ph type="body" idx="1"/>
          </p:nvPr>
        </p:nvSpPr>
        <p:spPr bwMode="auto">
          <a:xfrm>
            <a:off x="947738" y="4859338"/>
            <a:ext cx="5203825" cy="4606925"/>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8082544-4383-4B90-9926-BF3490327835}" type="slidenum">
              <a:rPr lang="ja-JP" altLang="en-US" sz="1200"/>
            </a:fld>
            <a:endParaRPr lang="en-US" altLang="ja-JP" sz="1200"/>
          </a:p>
        </p:txBody>
      </p:sp>
      <p:sp>
        <p:nvSpPr>
          <p:cNvPr id="684035" name="Rectangle 2"/>
          <p:cNvSpPr>
            <a:spLocks noGrp="1" noRot="1" noChangeAspect="1" noChangeArrowheads="1" noTextEdit="1"/>
          </p:cNvSpPr>
          <p:nvPr>
            <p:ph type="sldImg"/>
          </p:nvPr>
        </p:nvSpPr>
        <p:spPr>
          <a:xfrm>
            <a:off x="992188" y="768350"/>
            <a:ext cx="5114925" cy="3836988"/>
          </a:xfrm>
        </p:spPr>
      </p:sp>
      <p:sp>
        <p:nvSpPr>
          <p:cNvPr id="6840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93539" name="Rectangle 3"/>
          <p:cNvSpPr>
            <a:spLocks noGrp="1" noChangeArrowheads="1"/>
          </p:cNvSpPr>
          <p:nvPr>
            <p:ph type="body" idx="1"/>
          </p:nvPr>
        </p:nvSpPr>
        <p:spPr bwMode="auto">
          <a:xfrm>
            <a:off x="947738" y="4859338"/>
            <a:ext cx="5203825" cy="4608512"/>
          </a:xfrm>
          <a:prstGeom prst="rect">
            <a:avLst/>
          </a:prstGeom>
          <a:solidFill>
            <a:srgbClr val="FFFFFF"/>
          </a:solidFill>
          <a:ln>
            <a:solidFill>
              <a:srgbClr val="000000"/>
            </a:solidFill>
            <a:miter lim="800000"/>
          </a:ln>
        </p:spPr>
        <p:txBody>
          <a:bodyPr lIns="99043" tIns="49521" rIns="99043" bIns="49521"/>
          <a:lstStyle/>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993775" y="768350"/>
            <a:ext cx="5113338" cy="3835400"/>
          </a:xfrm>
          <a:solidFill>
            <a:srgbClr val="FFFFFF"/>
          </a:solidFill>
          <a:ln w="12700">
            <a:solidFill>
              <a:srgbClr val="000000"/>
            </a:solidFill>
            <a:miter lim="800000"/>
          </a:ln>
        </p:spPr>
      </p:sp>
      <p:sp>
        <p:nvSpPr>
          <p:cNvPr id="194563" name="Rectangle 3"/>
          <p:cNvSpPr>
            <a:spLocks noGrp="1" noChangeArrowheads="1"/>
          </p:cNvSpPr>
          <p:nvPr>
            <p:ph type="body" idx="1"/>
          </p:nvPr>
        </p:nvSpPr>
        <p:spPr bwMode="auto">
          <a:xfrm>
            <a:off x="947738" y="4859338"/>
            <a:ext cx="5203825" cy="4608512"/>
          </a:xfrm>
          <a:prstGeom prst="rect">
            <a:avLst/>
          </a:prstGeom>
          <a:solidFill>
            <a:srgbClr val="FFFFFF"/>
          </a:solidFill>
          <a:ln>
            <a:solidFill>
              <a:srgbClr val="000000"/>
            </a:solidFill>
            <a:miter lim="800000"/>
          </a:ln>
        </p:spPr>
        <p:txBody>
          <a:bodyPr lIns="99043" tIns="49521" rIns="99043" bIns="49521"/>
          <a:lstStyle/>
          <a:p>
            <a:r>
              <a:rPr lang="en-US" altLang="zh-CN" smtClean="0"/>
              <a:t>Draw a graph as an example</a:t>
            </a:r>
            <a:endParaRPr lang="en-US" altLang="zh-CN" smtClean="0"/>
          </a:p>
          <a:p>
            <a:endParaRPr lang="en-US" altLang="zh-CN" smtClean="0"/>
          </a:p>
          <a:p>
            <a:r>
              <a:rPr lang="en-US" altLang="zh-CN" smtClean="0"/>
              <a:t>Graph drawn as circles and lines</a:t>
            </a:r>
            <a:endParaRPr lang="en-US" altLang="zh-CN" smtClean="0"/>
          </a:p>
          <a:p>
            <a:r>
              <a:rPr lang="en-US" altLang="zh-CN" smtClean="0"/>
              <a:t>Graph drawn as a bit matrix:  a 1 indicates that those two nodes (x, y) are connected</a:t>
            </a:r>
            <a:endParaRPr lang="en-US"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408174F-FCE9-4CE1-A50F-02185F3B1ECB}" type="slidenum">
              <a:rPr lang="ja-JP" altLang="en-US" sz="1200"/>
            </a:fld>
            <a:endParaRPr lang="en-US" altLang="ja-JP" sz="1200"/>
          </a:p>
        </p:txBody>
      </p:sp>
      <p:sp>
        <p:nvSpPr>
          <p:cNvPr id="685059" name="Rectangle 2"/>
          <p:cNvSpPr>
            <a:spLocks noGrp="1" noRot="1" noChangeAspect="1" noChangeArrowheads="1" noTextEdit="1"/>
          </p:cNvSpPr>
          <p:nvPr>
            <p:ph type="sldImg"/>
          </p:nvPr>
        </p:nvSpPr>
        <p:spPr>
          <a:xfrm>
            <a:off x="992188" y="768350"/>
            <a:ext cx="5114925" cy="3836988"/>
          </a:xfrm>
        </p:spPr>
      </p:sp>
      <p:sp>
        <p:nvSpPr>
          <p:cNvPr id="6850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D2B38D2-DF59-4E9B-8D68-05AD99C73690}" type="slidenum">
              <a:rPr lang="ja-JP" altLang="en-US" sz="1200"/>
            </a:fld>
            <a:endParaRPr lang="en-US" altLang="ja-JP" sz="1200"/>
          </a:p>
        </p:txBody>
      </p:sp>
      <p:sp>
        <p:nvSpPr>
          <p:cNvPr id="687107" name="Rectangle 2"/>
          <p:cNvSpPr>
            <a:spLocks noGrp="1" noRot="1" noChangeAspect="1" noChangeArrowheads="1" noTextEdit="1"/>
          </p:cNvSpPr>
          <p:nvPr>
            <p:ph type="sldImg"/>
          </p:nvPr>
        </p:nvSpPr>
        <p:spPr>
          <a:xfrm>
            <a:off x="992188" y="768350"/>
            <a:ext cx="5114925" cy="3836988"/>
          </a:xfrm>
        </p:spPr>
      </p:sp>
      <p:sp>
        <p:nvSpPr>
          <p:cNvPr id="6871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893F630-64F9-4C2A-87E8-54E4468E1C5C}" type="slidenum">
              <a:rPr lang="ja-JP" altLang="en-US" sz="1200"/>
            </a:fld>
            <a:endParaRPr lang="en-US" altLang="ja-JP" sz="1200"/>
          </a:p>
        </p:txBody>
      </p:sp>
      <p:sp>
        <p:nvSpPr>
          <p:cNvPr id="688131" name="Rectangle 2"/>
          <p:cNvSpPr>
            <a:spLocks noGrp="1" noRot="1" noChangeAspect="1" noChangeArrowheads="1" noTextEdit="1"/>
          </p:cNvSpPr>
          <p:nvPr>
            <p:ph type="sldImg"/>
          </p:nvPr>
        </p:nvSpPr>
        <p:spPr>
          <a:xfrm>
            <a:off x="992188" y="768350"/>
            <a:ext cx="5114925" cy="3836988"/>
          </a:xfrm>
        </p:spPr>
      </p:sp>
      <p:sp>
        <p:nvSpPr>
          <p:cNvPr id="68813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F208D98-7B6A-48FE-8387-3220AB7D2D55}" type="slidenum">
              <a:rPr lang="ja-JP" altLang="en-US" sz="1200"/>
            </a:fld>
            <a:endParaRPr lang="en-US" altLang="ja-JP" sz="1200"/>
          </a:p>
        </p:txBody>
      </p:sp>
      <p:sp>
        <p:nvSpPr>
          <p:cNvPr id="689155" name="Rectangle 2"/>
          <p:cNvSpPr>
            <a:spLocks noGrp="1" noRot="1" noChangeAspect="1" noChangeArrowheads="1" noTextEdit="1"/>
          </p:cNvSpPr>
          <p:nvPr>
            <p:ph type="sldImg"/>
          </p:nvPr>
        </p:nvSpPr>
        <p:spPr>
          <a:xfrm>
            <a:off x="992188" y="768350"/>
            <a:ext cx="5114925" cy="3836988"/>
          </a:xfrm>
        </p:spPr>
      </p:sp>
      <p:sp>
        <p:nvSpPr>
          <p:cNvPr id="68915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50E5404-7AAF-4563-929D-F03E9824BEC7}" type="slidenum">
              <a:rPr lang="ja-JP" altLang="en-US" sz="1200"/>
            </a:fld>
            <a:endParaRPr lang="en-US" altLang="ja-JP" sz="1200"/>
          </a:p>
        </p:txBody>
      </p:sp>
      <p:sp>
        <p:nvSpPr>
          <p:cNvPr id="675843" name="Rectangle 2"/>
          <p:cNvSpPr>
            <a:spLocks noGrp="1" noRot="1" noChangeAspect="1" noChangeArrowheads="1" noTextEdit="1"/>
          </p:cNvSpPr>
          <p:nvPr>
            <p:ph type="sldImg"/>
          </p:nvPr>
        </p:nvSpPr>
        <p:spPr>
          <a:xfrm>
            <a:off x="992188" y="768350"/>
            <a:ext cx="5114925" cy="3836988"/>
          </a:xfrm>
        </p:spPr>
      </p:sp>
      <p:sp>
        <p:nvSpPr>
          <p:cNvPr id="6758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7273C45-8B19-415A-8632-F0826DE69A6B}" type="slidenum">
              <a:rPr lang="ja-JP" altLang="en-US" sz="1200"/>
            </a:fld>
            <a:endParaRPr lang="en-US" altLang="ja-JP" sz="1200"/>
          </a:p>
        </p:txBody>
      </p:sp>
      <p:sp>
        <p:nvSpPr>
          <p:cNvPr id="690179" name="Rectangle 2"/>
          <p:cNvSpPr>
            <a:spLocks noGrp="1" noRot="1" noChangeAspect="1" noChangeArrowheads="1" noTextEdit="1"/>
          </p:cNvSpPr>
          <p:nvPr>
            <p:ph type="sldImg"/>
          </p:nvPr>
        </p:nvSpPr>
        <p:spPr>
          <a:xfrm>
            <a:off x="992188" y="768350"/>
            <a:ext cx="5114925" cy="3836988"/>
          </a:xfrm>
        </p:spPr>
      </p:sp>
      <p:sp>
        <p:nvSpPr>
          <p:cNvPr id="6901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noTextEdit="1"/>
          </p:cNvSpPr>
          <p:nvPr>
            <p:ph type="sldImg"/>
          </p:nvPr>
        </p:nvSpPr>
        <p:spPr>
          <a:xfrm>
            <a:off x="992188" y="768350"/>
            <a:ext cx="5114925" cy="3836988"/>
          </a:xfrm>
        </p:spPr>
      </p:sp>
      <p:sp>
        <p:nvSpPr>
          <p:cNvPr id="19558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noTextEdit="1"/>
          </p:cNvSpPr>
          <p:nvPr>
            <p:ph type="sldImg"/>
          </p:nvPr>
        </p:nvSpPr>
        <p:spPr>
          <a:xfrm>
            <a:off x="1301750" y="877888"/>
            <a:ext cx="4510088" cy="3382962"/>
          </a:xfrm>
        </p:spPr>
      </p:sp>
      <p:sp>
        <p:nvSpPr>
          <p:cNvPr id="197635" name="Rectangle 3"/>
          <p:cNvSpPr>
            <a:spLocks noGrp="1" noChangeArrowheads="1"/>
          </p:cNvSpPr>
          <p:nvPr>
            <p:ph type="body" idx="1"/>
          </p:nvPr>
        </p:nvSpPr>
        <p:spPr bwMode="auto">
          <a:xfrm>
            <a:off x="928688" y="4886325"/>
            <a:ext cx="5256212"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3" tIns="49521" rIns="99043" bIns="49521"/>
          <a:lstStyle/>
          <a:p>
            <a:endParaRPr lang="zh-CN" altLang="en-US" smtClean="0">
              <a:latin typeface="Helvetica"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noTextEdit="1"/>
          </p:cNvSpPr>
          <p:nvPr>
            <p:ph type="sldImg"/>
          </p:nvPr>
        </p:nvSpPr>
        <p:spPr>
          <a:xfrm>
            <a:off x="1301750" y="877888"/>
            <a:ext cx="4510088" cy="3382962"/>
          </a:xfrm>
        </p:spPr>
      </p:sp>
      <p:sp>
        <p:nvSpPr>
          <p:cNvPr id="198659" name="Rectangle 3"/>
          <p:cNvSpPr>
            <a:spLocks noGrp="1" noChangeArrowheads="1"/>
          </p:cNvSpPr>
          <p:nvPr>
            <p:ph type="body" idx="1"/>
          </p:nvPr>
        </p:nvSpPr>
        <p:spPr bwMode="auto">
          <a:xfrm>
            <a:off x="928688" y="4886325"/>
            <a:ext cx="5256212"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3" tIns="49521" rIns="99043" bIns="49521"/>
          <a:lstStyle/>
          <a:p>
            <a:endParaRPr lang="zh-CN" altLang="en-US" smtClean="0">
              <a:latin typeface="Helvetica"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noTextEdit="1"/>
          </p:cNvSpPr>
          <p:nvPr>
            <p:ph type="sldImg"/>
          </p:nvPr>
        </p:nvSpPr>
        <p:spPr>
          <a:xfrm>
            <a:off x="1301750" y="877888"/>
            <a:ext cx="4510088" cy="3382962"/>
          </a:xfrm>
        </p:spPr>
      </p:sp>
      <p:sp>
        <p:nvSpPr>
          <p:cNvPr id="199683" name="Rectangle 3"/>
          <p:cNvSpPr>
            <a:spLocks noGrp="1" noChangeArrowheads="1"/>
          </p:cNvSpPr>
          <p:nvPr>
            <p:ph type="body" idx="1"/>
          </p:nvPr>
        </p:nvSpPr>
        <p:spPr bwMode="auto">
          <a:xfrm>
            <a:off x="928688" y="4886325"/>
            <a:ext cx="5256212"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3" tIns="49521" rIns="99043" bIns="49521"/>
          <a:lstStyle/>
          <a:p>
            <a:endParaRPr lang="zh-CN" altLang="en-US" smtClean="0">
              <a:latin typeface="Helvetica"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noTextEdit="1"/>
          </p:cNvSpPr>
          <p:nvPr>
            <p:ph type="sldImg"/>
          </p:nvPr>
        </p:nvSpPr>
        <p:spPr>
          <a:xfrm>
            <a:off x="1301750" y="877888"/>
            <a:ext cx="4510088" cy="3382962"/>
          </a:xfrm>
        </p:spPr>
      </p:sp>
      <p:sp>
        <p:nvSpPr>
          <p:cNvPr id="200707" name="Rectangle 3"/>
          <p:cNvSpPr>
            <a:spLocks noGrp="1" noChangeArrowheads="1"/>
          </p:cNvSpPr>
          <p:nvPr>
            <p:ph type="body" idx="1"/>
          </p:nvPr>
        </p:nvSpPr>
        <p:spPr bwMode="auto">
          <a:xfrm>
            <a:off x="928688" y="4886325"/>
            <a:ext cx="5256212"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9043" tIns="49521" rIns="99043" bIns="49521"/>
          <a:lstStyle/>
          <a:p>
            <a:endParaRPr lang="zh-CN" altLang="en-US" smtClean="0">
              <a:latin typeface="Helvetica"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D6FAC96-BB88-4444-88EB-8E5F8102C937}" type="slidenum">
              <a:rPr lang="ja-JP" altLang="en-US" sz="1200"/>
            </a:fld>
            <a:endParaRPr lang="en-US" altLang="ja-JP" sz="1200"/>
          </a:p>
        </p:txBody>
      </p:sp>
      <p:sp>
        <p:nvSpPr>
          <p:cNvPr id="695299" name="Rectangle 2"/>
          <p:cNvSpPr>
            <a:spLocks noChangeArrowheads="1" noTextEdit="1"/>
          </p:cNvSpPr>
          <p:nvPr>
            <p:ph type="sldImg"/>
          </p:nvPr>
        </p:nvSpPr>
        <p:spPr>
          <a:xfrm>
            <a:off x="992188" y="768350"/>
            <a:ext cx="5114925" cy="3836988"/>
          </a:xfrm>
        </p:spPr>
      </p:sp>
      <p:sp>
        <p:nvSpPr>
          <p:cNvPr id="6953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C73E36F-0FE3-4BD1-ABAD-CC474CCB702C}" type="slidenum">
              <a:rPr lang="ja-JP" altLang="en-US" sz="1200"/>
            </a:fld>
            <a:endParaRPr lang="en-US" altLang="ja-JP" sz="1200"/>
          </a:p>
        </p:txBody>
      </p:sp>
      <p:sp>
        <p:nvSpPr>
          <p:cNvPr id="696323" name="Rectangle 2"/>
          <p:cNvSpPr>
            <a:spLocks noChangeArrowheads="1" noTextEdit="1"/>
          </p:cNvSpPr>
          <p:nvPr>
            <p:ph type="sldImg"/>
          </p:nvPr>
        </p:nvSpPr>
        <p:spPr>
          <a:xfrm>
            <a:off x="992188" y="768350"/>
            <a:ext cx="5114925" cy="3836988"/>
          </a:xfrm>
        </p:spPr>
      </p:sp>
      <p:sp>
        <p:nvSpPr>
          <p:cNvPr id="6963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4F4572F-81F7-4851-9B37-43C3C4B617A4}" type="slidenum">
              <a:rPr lang="ja-JP" altLang="en-US" sz="1200"/>
            </a:fld>
            <a:endParaRPr lang="en-US" altLang="ja-JP" sz="1200"/>
          </a:p>
        </p:txBody>
      </p:sp>
      <p:sp>
        <p:nvSpPr>
          <p:cNvPr id="697347" name="Rectangle 2"/>
          <p:cNvSpPr>
            <a:spLocks noChangeArrowheads="1" noTextEdit="1"/>
          </p:cNvSpPr>
          <p:nvPr>
            <p:ph type="sldImg"/>
          </p:nvPr>
        </p:nvSpPr>
        <p:spPr>
          <a:xfrm>
            <a:off x="992188" y="768350"/>
            <a:ext cx="5114925" cy="3836988"/>
          </a:xfrm>
        </p:spPr>
      </p:sp>
      <p:sp>
        <p:nvSpPr>
          <p:cNvPr id="69734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DBF9FEF-258D-4639-9615-A84D64D5E2DD}" type="slidenum">
              <a:rPr lang="ja-JP" altLang="en-US" sz="1200"/>
            </a:fld>
            <a:endParaRPr lang="en-US" altLang="ja-JP" sz="1200"/>
          </a:p>
        </p:txBody>
      </p:sp>
      <p:sp>
        <p:nvSpPr>
          <p:cNvPr id="700419" name="Rectangle 2"/>
          <p:cNvSpPr>
            <a:spLocks noChangeArrowheads="1" noTextEdit="1"/>
          </p:cNvSpPr>
          <p:nvPr>
            <p:ph type="sldImg"/>
          </p:nvPr>
        </p:nvSpPr>
        <p:spPr>
          <a:xfrm>
            <a:off x="992188" y="768350"/>
            <a:ext cx="5114925" cy="3836988"/>
          </a:xfrm>
        </p:spPr>
      </p:sp>
      <p:sp>
        <p:nvSpPr>
          <p:cNvPr id="7004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3BE4400-1D81-45C8-AA71-3688C1E67918}" type="slidenum">
              <a:rPr lang="ja-JP" altLang="en-US" sz="1200"/>
            </a:fld>
            <a:endParaRPr lang="en-US" altLang="ja-JP" sz="1200"/>
          </a:p>
        </p:txBody>
      </p:sp>
      <p:sp>
        <p:nvSpPr>
          <p:cNvPr id="676867" name="Rectangle 2"/>
          <p:cNvSpPr>
            <a:spLocks noGrp="1" noRot="1" noChangeAspect="1" noChangeArrowheads="1" noTextEdit="1"/>
          </p:cNvSpPr>
          <p:nvPr>
            <p:ph type="sldImg"/>
          </p:nvPr>
        </p:nvSpPr>
        <p:spPr>
          <a:xfrm>
            <a:off x="992188" y="768350"/>
            <a:ext cx="5114925" cy="3836988"/>
          </a:xfrm>
        </p:spPr>
      </p:sp>
      <p:sp>
        <p:nvSpPr>
          <p:cNvPr id="67686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7587A96-F9F3-4627-99D7-E49231770B04}" type="slidenum">
              <a:rPr lang="ja-JP" altLang="en-US" sz="1200"/>
            </a:fld>
            <a:endParaRPr lang="en-US" altLang="ja-JP" sz="1200"/>
          </a:p>
        </p:txBody>
      </p:sp>
      <p:sp>
        <p:nvSpPr>
          <p:cNvPr id="701443" name="Rectangle 2"/>
          <p:cNvSpPr>
            <a:spLocks noChangeArrowheads="1" noTextEdit="1"/>
          </p:cNvSpPr>
          <p:nvPr>
            <p:ph type="sldImg"/>
          </p:nvPr>
        </p:nvSpPr>
        <p:spPr>
          <a:xfrm>
            <a:off x="992188" y="768350"/>
            <a:ext cx="5114925" cy="3836988"/>
          </a:xfrm>
        </p:spPr>
      </p:sp>
      <p:sp>
        <p:nvSpPr>
          <p:cNvPr id="7014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7DFADAF-5E48-4FBA-BADF-ECDAE7140138}" type="slidenum">
              <a:rPr lang="ja-JP" altLang="en-US" sz="1200"/>
            </a:fld>
            <a:endParaRPr lang="en-US" altLang="ja-JP" sz="1200"/>
          </a:p>
        </p:txBody>
      </p:sp>
      <p:sp>
        <p:nvSpPr>
          <p:cNvPr id="705539" name="Rectangle 2"/>
          <p:cNvSpPr>
            <a:spLocks noChangeArrowheads="1" noTextEdit="1"/>
          </p:cNvSpPr>
          <p:nvPr>
            <p:ph type="sldImg"/>
          </p:nvPr>
        </p:nvSpPr>
        <p:spPr>
          <a:xfrm>
            <a:off x="992188" y="768350"/>
            <a:ext cx="5114925" cy="3836988"/>
          </a:xfrm>
        </p:spPr>
      </p:sp>
      <p:sp>
        <p:nvSpPr>
          <p:cNvPr id="70554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4BD2FDB-6DC6-42B6-AB83-C39E67A10E14}" type="slidenum">
              <a:rPr lang="ja-JP" altLang="en-US" sz="1200"/>
            </a:fld>
            <a:endParaRPr lang="en-US" altLang="ja-JP" sz="1200"/>
          </a:p>
        </p:txBody>
      </p:sp>
      <p:sp>
        <p:nvSpPr>
          <p:cNvPr id="699395" name="Rectangle 2"/>
          <p:cNvSpPr>
            <a:spLocks noChangeArrowheads="1" noTextEdit="1"/>
          </p:cNvSpPr>
          <p:nvPr>
            <p:ph type="sldImg"/>
          </p:nvPr>
        </p:nvSpPr>
        <p:spPr>
          <a:xfrm>
            <a:off x="992188" y="768350"/>
            <a:ext cx="5114925" cy="3836988"/>
          </a:xfrm>
        </p:spPr>
      </p:sp>
      <p:sp>
        <p:nvSpPr>
          <p:cNvPr id="6993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227BF96-3248-4B70-8EC3-031C4DB35951}" type="slidenum">
              <a:rPr lang="ja-JP" altLang="en-US" sz="1200"/>
            </a:fld>
            <a:endParaRPr lang="en-US" altLang="ja-JP" sz="1200"/>
          </a:p>
        </p:txBody>
      </p:sp>
      <p:sp>
        <p:nvSpPr>
          <p:cNvPr id="709635" name="Rectangle 2"/>
          <p:cNvSpPr>
            <a:spLocks noChangeArrowheads="1" noTextEdit="1"/>
          </p:cNvSpPr>
          <p:nvPr>
            <p:ph type="sldImg"/>
          </p:nvPr>
        </p:nvSpPr>
        <p:spPr>
          <a:xfrm>
            <a:off x="992188" y="768350"/>
            <a:ext cx="5114925" cy="3836988"/>
          </a:xfrm>
        </p:spPr>
      </p:sp>
      <p:sp>
        <p:nvSpPr>
          <p:cNvPr id="7096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0BFC2C4-BC57-4932-A2AB-D6EE88F48D34}" type="slidenum">
              <a:rPr lang="ja-JP" altLang="en-US" sz="1200"/>
            </a:fld>
            <a:endParaRPr lang="en-US" altLang="ja-JP" sz="1200"/>
          </a:p>
        </p:txBody>
      </p:sp>
      <p:sp>
        <p:nvSpPr>
          <p:cNvPr id="710659" name="Rectangle 2"/>
          <p:cNvSpPr>
            <a:spLocks noChangeArrowheads="1" noTextEdit="1"/>
          </p:cNvSpPr>
          <p:nvPr>
            <p:ph type="sldImg"/>
          </p:nvPr>
        </p:nvSpPr>
        <p:spPr>
          <a:xfrm>
            <a:off x="992188" y="768350"/>
            <a:ext cx="5114925" cy="3836988"/>
          </a:xfrm>
        </p:spPr>
      </p:sp>
      <p:sp>
        <p:nvSpPr>
          <p:cNvPr id="7106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992188" y="768350"/>
            <a:ext cx="5114925" cy="3836988"/>
          </a:xfrm>
        </p:spPr>
      </p:sp>
      <p:sp>
        <p:nvSpPr>
          <p:cNvPr id="14643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44.wmf"/><Relationship Id="rId1" Type="http://schemas.openxmlformats.org/officeDocument/2006/relationships/oleObject" Target="../embeddings/oleObject1.bin"/></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5.wmf"/><Relationship Id="rId1" Type="http://schemas.openxmlformats.org/officeDocument/2006/relationships/oleObject" Target="../embeddings/oleObject2.bin"/></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7.wmf"/></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8.wmf"/></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36.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50.wmf"/><Relationship Id="rId3" Type="http://schemas.openxmlformats.org/officeDocument/2006/relationships/oleObject" Target="../embeddings/oleObject4.bin"/><Relationship Id="rId2" Type="http://schemas.openxmlformats.org/officeDocument/2006/relationships/image" Target="../media/image49.wmf"/><Relationship Id="rId1" Type="http://schemas.openxmlformats.org/officeDocument/2006/relationships/oleObject" Target="../embeddings/oleObject3.bin"/></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9.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wmf"/></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wmf"/></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wmf"/></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wmf"/></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6" Type="http://schemas.openxmlformats.org/officeDocument/2006/relationships/notesSlide" Target="../notesSlides/notesSlide83.xml"/><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57.png"/><Relationship Id="rId1" Type="http://schemas.openxmlformats.org/officeDocument/2006/relationships/image" Target="../media/image56.png"/></Relationships>
</file>

<file path=ppt/slides/_rels/slide147.xml.rels><?xml version="1.0" encoding="UTF-8" standalone="yes"?>
<Relationships xmlns="http://schemas.openxmlformats.org/package/2006/relationships"><Relationship Id="rId6" Type="http://schemas.openxmlformats.org/officeDocument/2006/relationships/notesSlide" Target="../notesSlides/notesSlide84.xml"/><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57.png"/><Relationship Id="rId1" Type="http://schemas.openxmlformats.org/officeDocument/2006/relationships/image" Target="../media/image56.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6.wmf"/></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9.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0.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hyperlink" Target="http://en.wikipedia.org/wiki/Programming_language" TargetMode="External"/><Relationship Id="rId3" Type="http://schemas.openxmlformats.org/officeDocument/2006/relationships/hyperlink" Target="http://en.wikipedia.org/wiki/Software_componentry" TargetMode="External"/><Relationship Id="rId2" Type="http://schemas.openxmlformats.org/officeDocument/2006/relationships/hyperlink" Target="http://en.wikipedia.org/wiki/Object_Management_Group" TargetMode="External"/><Relationship Id="rId1" Type="http://schemas.openxmlformats.org/officeDocument/2006/relationships/hyperlink" Target="http://en.wikipedia.org/wiki/Standardization" TargetMode="Externa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6.wmf"/></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7.wmf"/></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8.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jpe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0.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1.wmf"/></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6.wmf"/></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2.w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3.jpe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575064"/>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zh-CN" b="1" dirty="0"/>
              <a:t>Creating</a:t>
            </a:r>
            <a:r>
              <a:rPr lang="en-US" altLang="ja-JP" b="1" dirty="0"/>
              <a:t> </a:t>
            </a:r>
            <a:r>
              <a:rPr lang="en-US" altLang="zh-CN" b="1" dirty="0"/>
              <a:t>An Architectural Design</a:t>
            </a:r>
            <a:br>
              <a:rPr lang="en-US" altLang="ja-JP" b="1" dirty="0"/>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Rectangle 3"/>
          <p:cNvSpPr>
            <a:spLocks noGrp="1" noChangeArrowheads="1"/>
          </p:cNvSpPr>
          <p:nvPr>
            <p:ph type="body" idx="4294967295"/>
          </p:nvPr>
        </p:nvSpPr>
        <p:spPr>
          <a:xfrm>
            <a:off x="1043608" y="1628800"/>
            <a:ext cx="7940675" cy="4114800"/>
          </a:xfrm>
        </p:spPr>
        <p:txBody>
          <a:bodyPr lIns="90487" tIns="44450" rIns="90487" bIns="44450"/>
          <a:lstStyle/>
          <a:p>
            <a:pPr>
              <a:buClr>
                <a:srgbClr val="0070C0"/>
              </a:buClr>
              <a:buFont typeface="Wingdings" panose="05000000000000000000" pitchFamily="2" charset="2"/>
              <a:buChar char="n"/>
            </a:pPr>
            <a:r>
              <a:rPr lang="en-US" altLang="zh-CN" b="0" dirty="0">
                <a:ea typeface="宋体" panose="02010600030101010101" pitchFamily="2" charset="-122"/>
              </a:rPr>
              <a:t> Data design ( data architecture ) creates a model of data and/or information</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It is the first step of design</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It is an important part of design</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It has a profound influence over the architecture.</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What is Data Design?</a:t>
            </a:r>
            <a:endParaRPr lang="zh-CN" altLang="en-US"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type="body" idx="4294967295"/>
          </p:nvPr>
        </p:nvSpPr>
        <p:spPr>
          <a:xfrm>
            <a:off x="971600" y="1340768"/>
            <a:ext cx="7500938" cy="4114800"/>
          </a:xfrm>
        </p:spPr>
        <p:txBody>
          <a:bodyPr lIns="90487" tIns="44450" rIns="90487" bIns="44450"/>
          <a:lstStyle/>
          <a:p>
            <a:pPr marL="0" indent="0">
              <a:spcBef>
                <a:spcPts val="0"/>
              </a:spcBef>
              <a:buNone/>
            </a:pPr>
            <a:r>
              <a:rPr lang="en-US" altLang="zh-CN" b="0" dirty="0" smtClean="0">
                <a:ea typeface="宋体" panose="02010600030101010101" pitchFamily="2" charset="-122"/>
              </a:rPr>
              <a:t>1. The </a:t>
            </a:r>
            <a:r>
              <a:rPr lang="en-US" altLang="zh-CN" b="0" dirty="0">
                <a:ea typeface="宋体" panose="02010600030101010101" pitchFamily="2" charset="-122"/>
              </a:rPr>
              <a:t>type of information flow is established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marL="457200" indent="-457200">
              <a:spcBef>
                <a:spcPts val="0"/>
              </a:spcBef>
              <a:buFont typeface="Wingdings" panose="05000000000000000000" pitchFamily="2" charset="2"/>
              <a:buAutoNum type="arabicPeriod"/>
            </a:pPr>
            <a:endParaRPr lang="en-US" altLang="zh-CN" b="0" dirty="0">
              <a:ea typeface="宋体" panose="02010600030101010101" pitchFamily="2" charset="-122"/>
            </a:endParaRPr>
          </a:p>
          <a:p>
            <a:pPr>
              <a:spcBef>
                <a:spcPts val="0"/>
              </a:spcBef>
              <a:buFont typeface="Wingdings" panose="05000000000000000000" pitchFamily="2" charset="2"/>
              <a:buNone/>
            </a:pPr>
            <a:r>
              <a:rPr lang="en-US" altLang="zh-CN" b="0" dirty="0">
                <a:ea typeface="宋体" panose="02010600030101010101" pitchFamily="2" charset="-122"/>
              </a:rPr>
              <a:t>2. Flow boundaries are indicated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Font typeface="Wingdings" panose="05000000000000000000" pitchFamily="2" charset="2"/>
              <a:buNone/>
            </a:pPr>
            <a:endParaRPr lang="en-US" altLang="zh-CN" b="0" dirty="0">
              <a:ea typeface="宋体" panose="02010600030101010101" pitchFamily="2" charset="-122"/>
            </a:endParaRPr>
          </a:p>
          <a:p>
            <a:pPr>
              <a:spcBef>
                <a:spcPts val="0"/>
              </a:spcBef>
              <a:buFont typeface="Wingdings" panose="05000000000000000000" pitchFamily="2" charset="2"/>
              <a:buNone/>
            </a:pPr>
            <a:r>
              <a:rPr lang="en-US" altLang="zh-CN" b="0" dirty="0">
                <a:ea typeface="宋体" panose="02010600030101010101" pitchFamily="2" charset="-122"/>
              </a:rPr>
              <a:t>3. The DFD is mapped into program structure</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Font typeface="Wingdings" panose="05000000000000000000" pitchFamily="2" charset="2"/>
              <a:buNone/>
            </a:pPr>
            <a:endParaRPr lang="en-US" altLang="zh-CN" b="0" dirty="0">
              <a:ea typeface="宋体" panose="02010600030101010101" pitchFamily="2" charset="-122"/>
            </a:endParaRPr>
          </a:p>
          <a:p>
            <a:pPr>
              <a:spcBef>
                <a:spcPts val="0"/>
              </a:spcBef>
              <a:buFont typeface="Wingdings" panose="05000000000000000000" pitchFamily="2" charset="2"/>
              <a:buNone/>
            </a:pPr>
            <a:r>
              <a:rPr lang="en-US" altLang="zh-CN" b="0" dirty="0">
                <a:ea typeface="宋体" panose="02010600030101010101" pitchFamily="2" charset="-122"/>
              </a:rPr>
              <a:t>4. Control hierarchy is defined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Font typeface="Wingdings" panose="05000000000000000000" pitchFamily="2" charset="2"/>
              <a:buNone/>
            </a:pPr>
            <a:endParaRPr lang="en-US" altLang="zh-CN" b="0" dirty="0">
              <a:ea typeface="宋体" panose="02010600030101010101" pitchFamily="2" charset="-122"/>
            </a:endParaRPr>
          </a:p>
          <a:p>
            <a:pPr>
              <a:spcBef>
                <a:spcPts val="0"/>
              </a:spcBef>
              <a:buFont typeface="Wingdings" panose="05000000000000000000" pitchFamily="2" charset="2"/>
              <a:buNone/>
            </a:pPr>
            <a:r>
              <a:rPr lang="en-US" altLang="zh-CN" b="0" dirty="0">
                <a:ea typeface="宋体" panose="02010600030101010101" pitchFamily="2" charset="-122"/>
              </a:rPr>
              <a:t>5. Resultant structure is refined using design measures and heuristics</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Font typeface="Wingdings" panose="05000000000000000000" pitchFamily="2" charset="2"/>
              <a:buNone/>
            </a:pPr>
            <a:endParaRPr lang="en-US" altLang="zh-CN" b="0" dirty="0">
              <a:ea typeface="宋体" panose="02010600030101010101" pitchFamily="2" charset="-122"/>
            </a:endParaRPr>
          </a:p>
          <a:p>
            <a:pPr>
              <a:spcBef>
                <a:spcPts val="0"/>
              </a:spcBef>
              <a:buFont typeface="Wingdings" panose="05000000000000000000" pitchFamily="2" charset="2"/>
              <a:buNone/>
            </a:pPr>
            <a:r>
              <a:rPr lang="en-US" altLang="zh-CN" b="0" dirty="0">
                <a:ea typeface="宋体" panose="02010600030101010101" pitchFamily="2" charset="-122"/>
              </a:rPr>
              <a:t>6. The architecture description is refined and elaborated;</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The Process of SD</a:t>
            </a:r>
            <a:endParaRPr lang="en-US" altLang="ja-JP" dirty="0"/>
          </a:p>
        </p:txBody>
      </p:sp>
    </p:spTree>
  </p:cSld>
  <p:clrMapOvr>
    <a:masterClrMapping/>
  </p:clrMapOvr>
  <p:transition>
    <p:random/>
    <p:sndAc>
      <p:stSnd>
        <p:snd r:embed="rId1" name="projctor.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type="body" idx="4294967295"/>
          </p:nvPr>
        </p:nvSpPr>
        <p:spPr>
          <a:xfrm>
            <a:off x="899592" y="1371600"/>
            <a:ext cx="7681664" cy="4800600"/>
          </a:xfrm>
        </p:spPr>
        <p:txBody>
          <a:bodyPr lIns="90487" tIns="44450" rIns="90487" bIns="44450"/>
          <a:lstStyle/>
          <a:p>
            <a:pPr marL="436245" algn="just">
              <a:buClr>
                <a:srgbClr val="0070C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描述软件系统的层次和分块结构关系</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436245" algn="just">
              <a:buClr>
                <a:srgbClr val="0070C0"/>
              </a:buClr>
              <a:buFont typeface="Wingdings" panose="05000000000000000000" pitchFamily="2" charset="2"/>
              <a:buChar char="n"/>
            </a:pPr>
            <a:endParaRPr lang="zh-CN" altLang="en-US" dirty="0">
              <a:latin typeface="楷体" panose="02010609060101010101" pitchFamily="49" charset="-122"/>
              <a:ea typeface="楷体" panose="02010609060101010101" pitchFamily="49" charset="-122"/>
            </a:endParaRPr>
          </a:p>
          <a:p>
            <a:pPr marL="436245" algn="just">
              <a:buClr>
                <a:srgbClr val="0070C0"/>
              </a:buCl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在结构图中可以看到模块与模块之间的联系与通讯</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marL="436245" algn="just">
              <a:buClr>
                <a:srgbClr val="0070C0"/>
              </a:buClr>
              <a:buFont typeface="Wingdings" panose="05000000000000000000" pitchFamily="2" charset="2"/>
              <a:buChar char="n"/>
            </a:pPr>
            <a:endParaRPr lang="zh-CN" altLang="en-US" dirty="0">
              <a:latin typeface="楷体" panose="02010609060101010101" pitchFamily="49" charset="-122"/>
              <a:ea typeface="楷体" panose="02010609060101010101" pitchFamily="49" charset="-122"/>
            </a:endParaRPr>
          </a:p>
          <a:p>
            <a:pPr marL="436245" algn="just">
              <a:buClr>
                <a:srgbClr val="0070C0"/>
              </a:buClr>
              <a:buFont typeface="Wingdings" panose="05000000000000000000" pitchFamily="2" charset="2"/>
              <a:buChar char="n"/>
            </a:pPr>
            <a:r>
              <a:rPr lang="zh-CN" altLang="en-US" b="1" dirty="0">
                <a:latin typeface="楷体" panose="02010609060101010101" pitchFamily="49" charset="-122"/>
                <a:ea typeface="楷体" panose="02010609060101010101" pitchFamily="49" charset="-122"/>
              </a:rPr>
              <a:t>基本符号：</a:t>
            </a:r>
            <a:endParaRPr lang="zh-CN" altLang="en-US" b="1" dirty="0">
              <a:latin typeface="楷体" panose="02010609060101010101" pitchFamily="49" charset="-122"/>
              <a:ea typeface="楷体" panose="02010609060101010101" pitchFamily="49" charset="-122"/>
            </a:endParaRPr>
          </a:p>
          <a:p>
            <a:pPr marL="841375" lvl="1" indent="-342900" algn="just">
              <a:buClr>
                <a:srgbClr val="0070C0"/>
              </a:buCl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结构图的图示符号以用矩形表示的模块</a:t>
            </a:r>
            <a:endParaRPr lang="zh-CN" altLang="en-US" sz="2400" dirty="0">
              <a:latin typeface="楷体" panose="02010609060101010101" pitchFamily="49" charset="-122"/>
              <a:ea typeface="楷体" panose="02010609060101010101" pitchFamily="49" charset="-122"/>
            </a:endParaRPr>
          </a:p>
          <a:p>
            <a:pPr marL="841375" lvl="1" indent="-342900" algn="just">
              <a:buClr>
                <a:srgbClr val="0070C0"/>
              </a:buCl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用模块间带箭头的连线表示的调用关系</a:t>
            </a:r>
            <a:endParaRPr lang="zh-CN" altLang="en-US" sz="2400" dirty="0">
              <a:latin typeface="楷体" panose="02010609060101010101" pitchFamily="49" charset="-122"/>
              <a:ea typeface="楷体" panose="02010609060101010101" pitchFamily="49" charset="-122"/>
            </a:endParaRPr>
          </a:p>
          <a:p>
            <a:pPr marL="841375" lvl="1" indent="-342900" algn="just">
              <a:buClr>
                <a:srgbClr val="0070C0"/>
              </a:buCl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在调用关系边上用短箭头表示的模块间信息传递关系。</a:t>
            </a:r>
            <a:endParaRPr lang="zh-CN" altLang="en-US" sz="2400" dirty="0">
              <a:latin typeface="楷体" panose="02010609060101010101" pitchFamily="49" charset="-122"/>
              <a:ea typeface="楷体" panose="02010609060101010101" pitchFamily="49"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SC--</a:t>
            </a:r>
            <a:r>
              <a:rPr lang="zh-CN" altLang="en-US" dirty="0">
                <a:ea typeface="黑体" panose="02010609060101010101" pitchFamily="2" charset="-122"/>
              </a:rPr>
              <a:t>结构图(</a:t>
            </a:r>
            <a:r>
              <a:rPr lang="en-US" altLang="zh-CN" dirty="0">
                <a:ea typeface="宋体" panose="02010600030101010101" pitchFamily="2" charset="-122"/>
              </a:rPr>
              <a:t>Structure Chart</a:t>
            </a:r>
            <a:r>
              <a:rPr lang="en-US" altLang="zh-CN" dirty="0">
                <a:ea typeface="黑体" panose="02010609060101010101" pitchFamily="2" charset="-122"/>
              </a:rPr>
              <a:t> )</a:t>
            </a:r>
            <a:endParaRPr lang="en-US" altLang="ja-JP" dirty="0"/>
          </a:p>
        </p:txBody>
      </p:sp>
    </p:spTree>
  </p:cSld>
  <p:clrMapOvr>
    <a:masterClrMapping/>
  </p:clrMapOvr>
  <p:transition>
    <p:random/>
    <p:sndAc>
      <p:stSnd>
        <p:snd r:embed="rId1" name="projctor.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4294967295"/>
          </p:nvPr>
        </p:nvSpPr>
        <p:spPr>
          <a:xfrm>
            <a:off x="1031703" y="1370764"/>
            <a:ext cx="7585075" cy="3534370"/>
          </a:xfrm>
        </p:spPr>
        <p:txBody>
          <a:bodyPr lIns="90487" tIns="44450" rIns="90487" bIns="44450"/>
          <a:lstStyle/>
          <a:p>
            <a:pPr algn="just">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一般地，在系统结构图中有4种类型的模块：</a:t>
            </a:r>
            <a:endParaRPr lang="zh-CN" altLang="en-US" sz="2000" dirty="0">
              <a:latin typeface="楷体" panose="02010609060101010101" pitchFamily="49" charset="-122"/>
              <a:ea typeface="楷体" panose="02010609060101010101" pitchFamily="49" charset="-122"/>
            </a:endParaRPr>
          </a:p>
          <a:p>
            <a:pPr lvl="1" algn="just">
              <a:buClr>
                <a:srgbClr val="0070C0"/>
              </a:buClr>
              <a:buFont typeface="Wingdings" panose="05000000000000000000" pitchFamily="2" charset="2"/>
              <a:buChar char="n"/>
            </a:pPr>
            <a:r>
              <a:rPr lang="zh-CN" altLang="en-US" sz="2000" dirty="0">
                <a:latin typeface="楷体" panose="02010609060101010101" pitchFamily="49" charset="-122"/>
                <a:ea typeface="楷体" panose="02010609060101010101" pitchFamily="49" charset="-122"/>
              </a:rPr>
              <a:t>传入模块 ：从下属模块取得数据，经过某些处理，再将其传送给上级模块。</a:t>
            </a:r>
            <a:endParaRPr lang="zh-CN" altLang="en-US" sz="2000" dirty="0">
              <a:latin typeface="楷体" panose="02010609060101010101" pitchFamily="49" charset="-122"/>
              <a:ea typeface="楷体" panose="02010609060101010101" pitchFamily="49" charset="-122"/>
            </a:endParaRPr>
          </a:p>
          <a:p>
            <a:pPr lvl="1" algn="just">
              <a:buClr>
                <a:srgbClr val="0070C0"/>
              </a:buClr>
              <a:buFont typeface="Wingdings" panose="05000000000000000000" pitchFamily="2" charset="2"/>
              <a:buChar char="n"/>
            </a:pPr>
            <a:r>
              <a:rPr lang="zh-CN" altLang="en-US" sz="2000" dirty="0">
                <a:latin typeface="楷体" panose="02010609060101010101" pitchFamily="49" charset="-122"/>
                <a:ea typeface="楷体" panose="02010609060101010101" pitchFamily="49" charset="-122"/>
              </a:rPr>
              <a:t>传出模块 ：从上级模块获得数据，进行某些处理，再将其传送给下属模块。</a:t>
            </a:r>
            <a:endParaRPr lang="zh-CN" altLang="en-US" sz="2000" dirty="0">
              <a:latin typeface="楷体" panose="02010609060101010101" pitchFamily="49" charset="-122"/>
              <a:ea typeface="楷体" panose="02010609060101010101" pitchFamily="49" charset="-122"/>
            </a:endParaRPr>
          </a:p>
          <a:p>
            <a:pPr lvl="1" algn="just">
              <a:buClr>
                <a:srgbClr val="0070C0"/>
              </a:buClr>
              <a:buFont typeface="Wingdings" panose="05000000000000000000" pitchFamily="2" charset="2"/>
              <a:buChar char="n"/>
            </a:pPr>
            <a:r>
              <a:rPr lang="zh-CN" altLang="en-US" sz="2000" dirty="0">
                <a:latin typeface="楷体" panose="02010609060101010101" pitchFamily="49" charset="-122"/>
                <a:ea typeface="楷体" panose="02010609060101010101" pitchFamily="49" charset="-122"/>
              </a:rPr>
              <a:t>变换模块 ：即加工模块。它从上级模块取得数据，进行特定的处理，转换成其它形式，再传送回上级模块。大多数计算模块（原子模块）属于这一类。</a:t>
            </a:r>
            <a:endParaRPr lang="zh-CN" altLang="en-US" sz="2000" dirty="0">
              <a:latin typeface="楷体" panose="02010609060101010101" pitchFamily="49" charset="-122"/>
              <a:ea typeface="楷体" panose="02010609060101010101" pitchFamily="49" charset="-122"/>
            </a:endParaRPr>
          </a:p>
          <a:p>
            <a:pPr lvl="1" algn="just">
              <a:buClr>
                <a:srgbClr val="0070C0"/>
              </a:buClr>
              <a:buFont typeface="Wingdings" panose="05000000000000000000" pitchFamily="2" charset="2"/>
              <a:buChar char="n"/>
            </a:pPr>
            <a:r>
              <a:rPr lang="zh-CN" altLang="en-US" sz="2000" dirty="0">
                <a:latin typeface="楷体" panose="02010609060101010101" pitchFamily="49" charset="-122"/>
                <a:ea typeface="楷体" panose="02010609060101010101" pitchFamily="49" charset="-122"/>
              </a:rPr>
              <a:t>协调模块 ：对所有下属模块进行协调和管理的模块。 </a:t>
            </a:r>
            <a:endParaRPr lang="zh-CN" altLang="en-US" sz="2000" dirty="0">
              <a:latin typeface="楷体" panose="02010609060101010101" pitchFamily="49" charset="-122"/>
              <a:ea typeface="楷体" panose="02010609060101010101" pitchFamily="49" charset="-122"/>
            </a:endParaRPr>
          </a:p>
        </p:txBody>
      </p:sp>
      <p:grpSp>
        <p:nvGrpSpPr>
          <p:cNvPr id="99332" name="Group 21"/>
          <p:cNvGrpSpPr/>
          <p:nvPr/>
        </p:nvGrpSpPr>
        <p:grpSpPr bwMode="auto">
          <a:xfrm>
            <a:off x="1835696" y="5085184"/>
            <a:ext cx="5461000" cy="978694"/>
            <a:chOff x="1173" y="2453"/>
            <a:chExt cx="3773" cy="806"/>
          </a:xfrm>
        </p:grpSpPr>
        <p:grpSp>
          <p:nvGrpSpPr>
            <p:cNvPr id="99333" name="Group 6"/>
            <p:cNvGrpSpPr/>
            <p:nvPr/>
          </p:nvGrpSpPr>
          <p:grpSpPr bwMode="auto">
            <a:xfrm>
              <a:off x="1173" y="2544"/>
              <a:ext cx="495" cy="90"/>
              <a:chOff x="5103" y="13302"/>
              <a:chExt cx="510" cy="113"/>
            </a:xfrm>
          </p:grpSpPr>
          <p:sp>
            <p:nvSpPr>
              <p:cNvPr id="501767" name="Oval 7"/>
              <p:cNvSpPr>
                <a:spLocks noChangeArrowheads="1"/>
              </p:cNvSpPr>
              <p:nvPr/>
            </p:nvSpPr>
            <p:spPr bwMode="auto">
              <a:xfrm>
                <a:off x="5103" y="13302"/>
                <a:ext cx="113" cy="113"/>
              </a:xfrm>
              <a:prstGeom prst="ellipse">
                <a:avLst/>
              </a:prstGeom>
              <a:noFill/>
              <a:ln w="22225">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501768" name="Line 8"/>
              <p:cNvSpPr>
                <a:spLocks noChangeShapeType="1"/>
              </p:cNvSpPr>
              <p:nvPr/>
            </p:nvSpPr>
            <p:spPr bwMode="auto">
              <a:xfrm>
                <a:off x="5216" y="13358"/>
                <a:ext cx="397" cy="0"/>
              </a:xfrm>
              <a:prstGeom prst="line">
                <a:avLst/>
              </a:prstGeom>
              <a:noFill/>
              <a:ln w="222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sp>
          <p:nvSpPr>
            <p:cNvPr id="99334" name="Text Box 9"/>
            <p:cNvSpPr txBox="1">
              <a:spLocks noChangeArrowheads="1"/>
            </p:cNvSpPr>
            <p:nvPr/>
          </p:nvSpPr>
          <p:spPr bwMode="auto">
            <a:xfrm>
              <a:off x="1688" y="2453"/>
              <a:ext cx="13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54000" tIns="10800" rIns="54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2800" dirty="0">
                  <a:solidFill>
                    <a:schemeClr val="tx1"/>
                  </a:solidFill>
                  <a:latin typeface="楷体" panose="02010609060101010101" pitchFamily="49" charset="-122"/>
                  <a:ea typeface="楷体" panose="02010609060101010101" pitchFamily="49" charset="-122"/>
                </a:rPr>
                <a:t>数据传递；</a:t>
              </a:r>
              <a:endParaRPr lang="zh-CN" altLang="en-US" sz="1000" dirty="0">
                <a:solidFill>
                  <a:schemeClr val="tx1"/>
                </a:solidFill>
                <a:latin typeface="楷体" panose="02010609060101010101" pitchFamily="49" charset="-122"/>
                <a:ea typeface="楷体" panose="02010609060101010101" pitchFamily="49" charset="-122"/>
              </a:endParaRPr>
            </a:p>
          </p:txBody>
        </p:sp>
        <p:sp>
          <p:nvSpPr>
            <p:cNvPr id="501771" name="Oval 11"/>
            <p:cNvSpPr>
              <a:spLocks noChangeArrowheads="1"/>
            </p:cNvSpPr>
            <p:nvPr/>
          </p:nvSpPr>
          <p:spPr bwMode="auto">
            <a:xfrm>
              <a:off x="3045" y="2593"/>
              <a:ext cx="123" cy="90"/>
            </a:xfrm>
            <a:prstGeom prst="ellipse">
              <a:avLst/>
            </a:prstGeom>
            <a:solidFill>
              <a:srgbClr val="000000"/>
            </a:solidFill>
            <a:ln w="22225">
              <a:solidFill>
                <a:schemeClr val="bg1"/>
              </a:solidFill>
              <a:round/>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501772" name="Line 12"/>
            <p:cNvSpPr>
              <a:spLocks noChangeShapeType="1"/>
            </p:cNvSpPr>
            <p:nvPr/>
          </p:nvSpPr>
          <p:spPr bwMode="auto">
            <a:xfrm>
              <a:off x="3168" y="2638"/>
              <a:ext cx="431" cy="0"/>
            </a:xfrm>
            <a:prstGeom prst="line">
              <a:avLst/>
            </a:prstGeom>
            <a:noFill/>
            <a:ln w="222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99337" name="Text Box 13"/>
            <p:cNvSpPr txBox="1">
              <a:spLocks noChangeArrowheads="1"/>
            </p:cNvSpPr>
            <p:nvPr/>
          </p:nvSpPr>
          <p:spPr bwMode="auto">
            <a:xfrm>
              <a:off x="3622" y="2501"/>
              <a:ext cx="132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54000" tIns="10800" rIns="54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2800">
                  <a:solidFill>
                    <a:schemeClr val="tx1"/>
                  </a:solidFill>
                  <a:latin typeface="楷体" panose="02010609060101010101" pitchFamily="49" charset="-122"/>
                  <a:ea typeface="楷体" panose="02010609060101010101" pitchFamily="49" charset="-122"/>
                </a:rPr>
                <a:t>控制信息；</a:t>
              </a:r>
              <a:endParaRPr lang="zh-CN" altLang="en-US" sz="1000">
                <a:solidFill>
                  <a:schemeClr val="tx1"/>
                </a:solidFill>
                <a:latin typeface="楷体" panose="02010609060101010101" pitchFamily="49" charset="-122"/>
                <a:ea typeface="楷体" panose="02010609060101010101" pitchFamily="49" charset="-122"/>
              </a:endParaRPr>
            </a:p>
          </p:txBody>
        </p:sp>
        <p:sp>
          <p:nvSpPr>
            <p:cNvPr id="501775" name="AutoShape 15"/>
            <p:cNvSpPr>
              <a:spLocks noChangeArrowheads="1"/>
            </p:cNvSpPr>
            <p:nvPr/>
          </p:nvSpPr>
          <p:spPr bwMode="auto">
            <a:xfrm>
              <a:off x="1461" y="2953"/>
              <a:ext cx="271" cy="136"/>
            </a:xfrm>
            <a:prstGeom prst="diamond">
              <a:avLst/>
            </a:pr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99339" name="Text Box 16"/>
            <p:cNvSpPr txBox="1">
              <a:spLocks noChangeArrowheads="1"/>
            </p:cNvSpPr>
            <p:nvPr/>
          </p:nvSpPr>
          <p:spPr bwMode="auto">
            <a:xfrm>
              <a:off x="1795" y="2885"/>
              <a:ext cx="71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54000" tIns="10800" rIns="54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2800">
                  <a:solidFill>
                    <a:schemeClr val="tx1"/>
                  </a:solidFill>
                  <a:latin typeface="楷体" panose="02010609060101010101" pitchFamily="49" charset="-122"/>
                  <a:ea typeface="楷体" panose="02010609060101010101" pitchFamily="49" charset="-122"/>
                </a:rPr>
                <a:t>或；</a:t>
              </a:r>
              <a:endParaRPr lang="zh-CN" altLang="en-US" sz="2800">
                <a:solidFill>
                  <a:schemeClr val="tx1"/>
                </a:solidFill>
                <a:latin typeface="楷体" panose="02010609060101010101" pitchFamily="49" charset="-122"/>
                <a:ea typeface="楷体" panose="02010609060101010101" pitchFamily="49" charset="-122"/>
              </a:endParaRPr>
            </a:p>
          </p:txBody>
        </p:sp>
        <p:sp>
          <p:nvSpPr>
            <p:cNvPr id="501778" name="Arc 18"/>
            <p:cNvSpPr/>
            <p:nvPr/>
          </p:nvSpPr>
          <p:spPr bwMode="auto">
            <a:xfrm rot="3286389" flipV="1">
              <a:off x="3090" y="2948"/>
              <a:ext cx="136" cy="226"/>
            </a:xfrm>
            <a:custGeom>
              <a:avLst/>
              <a:gdLst>
                <a:gd name="T0" fmla="*/ 22 w 25673"/>
                <a:gd name="T1" fmla="*/ 0 h 43200"/>
                <a:gd name="T2" fmla="*/ 0 w 25673"/>
                <a:gd name="T3" fmla="*/ 224 h 43200"/>
                <a:gd name="T4" fmla="*/ 22 w 25673"/>
                <a:gd name="T5" fmla="*/ 113 h 43200"/>
                <a:gd name="T6" fmla="*/ 0 60000 65536"/>
                <a:gd name="T7" fmla="*/ 0 60000 65536"/>
                <a:gd name="T8" fmla="*/ 0 60000 65536"/>
                <a:gd name="T9" fmla="*/ 0 w 25673"/>
                <a:gd name="T10" fmla="*/ 0 h 43200"/>
                <a:gd name="T11" fmla="*/ 25673 w 25673"/>
                <a:gd name="T12" fmla="*/ 43200 h 43200"/>
              </a:gdLst>
              <a:ahLst/>
              <a:cxnLst>
                <a:cxn ang="T6">
                  <a:pos x="T0" y="T1"/>
                </a:cxn>
                <a:cxn ang="T7">
                  <a:pos x="T2" y="T3"/>
                </a:cxn>
                <a:cxn ang="T8">
                  <a:pos x="T4" y="T5"/>
                </a:cxn>
              </a:cxnLst>
              <a:rect l="T9" t="T10" r="T11" b="T12"/>
              <a:pathLst>
                <a:path w="25673" h="43200" fill="none" extrusionOk="0">
                  <a:moveTo>
                    <a:pt x="4072" y="0"/>
                  </a:moveTo>
                  <a:cubicBezTo>
                    <a:pt x="16002" y="0"/>
                    <a:pt x="25673" y="9670"/>
                    <a:pt x="25673" y="21600"/>
                  </a:cubicBezTo>
                  <a:cubicBezTo>
                    <a:pt x="25673" y="33529"/>
                    <a:pt x="16002" y="43200"/>
                    <a:pt x="4073" y="43200"/>
                  </a:cubicBezTo>
                  <a:cubicBezTo>
                    <a:pt x="2706" y="43200"/>
                    <a:pt x="1342" y="43070"/>
                    <a:pt x="-1" y="42812"/>
                  </a:cubicBezTo>
                </a:path>
                <a:path w="25673" h="43200" stroke="0" extrusionOk="0">
                  <a:moveTo>
                    <a:pt x="4072" y="0"/>
                  </a:moveTo>
                  <a:cubicBezTo>
                    <a:pt x="16002" y="0"/>
                    <a:pt x="25673" y="9670"/>
                    <a:pt x="25673" y="21600"/>
                  </a:cubicBezTo>
                  <a:cubicBezTo>
                    <a:pt x="25673" y="33529"/>
                    <a:pt x="16002" y="43200"/>
                    <a:pt x="4073" y="43200"/>
                  </a:cubicBezTo>
                  <a:cubicBezTo>
                    <a:pt x="2706" y="43200"/>
                    <a:pt x="1342" y="43070"/>
                    <a:pt x="-1" y="42812"/>
                  </a:cubicBezTo>
                  <a:lnTo>
                    <a:pt x="4073" y="21600"/>
                  </a:lnTo>
                  <a:close/>
                </a:path>
              </a:pathLst>
            </a:custGeom>
            <a:noFill/>
            <a:ln w="22225">
              <a:solidFill>
                <a:schemeClr val="tx1"/>
              </a:solidFill>
              <a:round/>
              <a:headEnd type="none" w="sm" len="sm"/>
              <a:tailEnd type="arrow"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99341" name="Text Box 19"/>
            <p:cNvSpPr txBox="1">
              <a:spLocks noChangeArrowheads="1"/>
            </p:cNvSpPr>
            <p:nvPr/>
          </p:nvSpPr>
          <p:spPr bwMode="auto">
            <a:xfrm>
              <a:off x="3460" y="2933"/>
              <a:ext cx="71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54000" tIns="10800" rIns="54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2800">
                  <a:solidFill>
                    <a:schemeClr val="tx1"/>
                  </a:solidFill>
                  <a:latin typeface="楷体" panose="02010609060101010101" pitchFamily="49" charset="-122"/>
                  <a:ea typeface="楷体" panose="02010609060101010101" pitchFamily="49" charset="-122"/>
                </a:rPr>
                <a:t>循环.</a:t>
              </a:r>
              <a:endParaRPr lang="zh-CN" altLang="en-US" sz="1000">
                <a:solidFill>
                  <a:schemeClr val="tx1"/>
                </a:solidFill>
                <a:latin typeface="楷体" panose="02010609060101010101" pitchFamily="49" charset="-122"/>
                <a:ea typeface="楷体" panose="02010609060101010101" pitchFamily="49" charset="-122"/>
              </a:endParaRPr>
            </a:p>
          </p:txBody>
        </p:sp>
      </p:grpSp>
      <p:sp>
        <p:nvSpPr>
          <p:cNvPr id="1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Structure Chart (1)</a:t>
            </a:r>
            <a:endParaRPr lang="en-US" altLang="ja-JP" dirty="0"/>
          </a:p>
        </p:txBody>
      </p:sp>
    </p:spTree>
  </p:cSld>
  <p:clrMapOvr>
    <a:masterClrMapping/>
  </p:clrMapOvr>
  <p:transition>
    <p:random/>
    <p:sndAc>
      <p:stSnd>
        <p:snd r:embed="rId1" name="projctor.wav"/>
      </p:stSnd>
    </p:sndAc>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893764" y="1035844"/>
          <a:ext cx="7388225" cy="1868091"/>
        </p:xfrm>
        <a:graphic>
          <a:graphicData uri="http://schemas.openxmlformats.org/presentationml/2006/ole">
            <mc:AlternateContent xmlns:mc="http://schemas.openxmlformats.org/markup-compatibility/2006">
              <mc:Choice xmlns:v="urn:schemas-microsoft-com:vml" Requires="v">
                <p:oleObj spid="_x0000_s1048" name="文档" r:id="rId1" imgW="3810000" imgH="885190" progId="Word.Document.8">
                  <p:embed/>
                </p:oleObj>
              </mc:Choice>
              <mc:Fallback>
                <p:oleObj name="文档" r:id="rId1" imgW="3810000" imgH="885190" progId="Word.Document.8">
                  <p:embed/>
                  <p:pic>
                    <p:nvPicPr>
                      <p:cNvPr id="0" name="图片 10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4" y="1035844"/>
                        <a:ext cx="7388225" cy="1868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789" name="Rectangle 5"/>
          <p:cNvSpPr>
            <a:spLocks noGrp="1" noChangeArrowheads="1"/>
          </p:cNvSpPr>
          <p:nvPr>
            <p:ph type="body" idx="4294967295"/>
          </p:nvPr>
        </p:nvSpPr>
        <p:spPr>
          <a:xfrm>
            <a:off x="963613" y="2978944"/>
            <a:ext cx="4876800" cy="2743200"/>
          </a:xfrm>
        </p:spPr>
        <p:txBody>
          <a:bodyPr lIns="90487" tIns="44450" rIns="90487" bIns="44450"/>
          <a:lstStyle/>
          <a:p>
            <a:pPr>
              <a:buFont typeface="Wingdings" panose="05000000000000000000" pitchFamily="2" charset="2"/>
              <a:buNone/>
            </a:pPr>
            <a:r>
              <a:rPr lang="zh-CN" altLang="en-US" b="0" dirty="0">
                <a:latin typeface="楷体" panose="02010609060101010101" pitchFamily="49" charset="-122"/>
                <a:ea typeface="楷体" panose="02010609060101010101" pitchFamily="49" charset="-122"/>
              </a:rPr>
              <a:t>例：</a:t>
            </a:r>
            <a:endParaRPr lang="zh-CN" altLang="en-US" sz="2000" b="0" dirty="0">
              <a:latin typeface="楷体" panose="02010609060101010101" pitchFamily="49" charset="-122"/>
              <a:ea typeface="楷体" panose="02010609060101010101" pitchFamily="49" charset="-122"/>
            </a:endParaRPr>
          </a:p>
        </p:txBody>
      </p:sp>
      <p:grpSp>
        <p:nvGrpSpPr>
          <p:cNvPr id="1029" name="Group 34"/>
          <p:cNvGrpSpPr/>
          <p:nvPr/>
        </p:nvGrpSpPr>
        <p:grpSpPr bwMode="auto">
          <a:xfrm>
            <a:off x="1965325" y="2996952"/>
            <a:ext cx="3238500" cy="2105620"/>
            <a:chOff x="1238" y="1759"/>
            <a:chExt cx="2040" cy="1179"/>
          </a:xfrm>
        </p:grpSpPr>
        <p:sp>
          <p:nvSpPr>
            <p:cNvPr id="1032" name="Text Box 7"/>
            <p:cNvSpPr txBox="1">
              <a:spLocks noChangeArrowheads="1"/>
            </p:cNvSpPr>
            <p:nvPr/>
          </p:nvSpPr>
          <p:spPr bwMode="auto">
            <a:xfrm>
              <a:off x="2009" y="2258"/>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B</a:t>
              </a:r>
              <a:endParaRPr lang="en-US" altLang="zh-CN" sz="900">
                <a:solidFill>
                  <a:schemeClr val="tx1"/>
                </a:solidFill>
                <a:latin typeface="Times" pitchFamily="1" charset="0"/>
                <a:ea typeface="宋体" panose="02010600030101010101" pitchFamily="2" charset="-122"/>
              </a:endParaRPr>
            </a:p>
          </p:txBody>
        </p:sp>
        <p:sp>
          <p:nvSpPr>
            <p:cNvPr id="1033" name="Text Box 8"/>
            <p:cNvSpPr txBox="1">
              <a:spLocks noChangeArrowheads="1"/>
            </p:cNvSpPr>
            <p:nvPr/>
          </p:nvSpPr>
          <p:spPr bwMode="auto">
            <a:xfrm>
              <a:off x="1555" y="2076"/>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A</a:t>
              </a:r>
              <a:endParaRPr lang="en-US" altLang="zh-CN" sz="900">
                <a:solidFill>
                  <a:schemeClr val="tx1"/>
                </a:solidFill>
                <a:latin typeface="Times" pitchFamily="1" charset="0"/>
                <a:ea typeface="宋体" panose="02010600030101010101" pitchFamily="2" charset="-122"/>
              </a:endParaRPr>
            </a:p>
          </p:txBody>
        </p:sp>
        <p:sp>
          <p:nvSpPr>
            <p:cNvPr id="1034" name="Text Box 9"/>
            <p:cNvSpPr txBox="1">
              <a:spLocks noChangeArrowheads="1"/>
            </p:cNvSpPr>
            <p:nvPr/>
          </p:nvSpPr>
          <p:spPr bwMode="auto">
            <a:xfrm>
              <a:off x="2100" y="1759"/>
              <a:ext cx="499" cy="363"/>
            </a:xfrm>
            <a:prstGeom prst="rect">
              <a:avLst/>
            </a:prstGeom>
            <a:solidFill>
              <a:srgbClr val="FFFFFF"/>
            </a:solidFill>
            <a:ln w="15875">
              <a:solidFill>
                <a:schemeClr val="tx1"/>
              </a:solidFill>
              <a:miter lim="800000"/>
            </a:ln>
          </p:spPr>
          <p:txBody>
            <a:bodyPr lIns="54000" r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20000"/>
                </a:lnSpc>
                <a:spcBef>
                  <a:spcPct val="0"/>
                </a:spcBef>
                <a:buClrTx/>
                <a:buSzTx/>
                <a:buFontTx/>
                <a:buNone/>
              </a:pPr>
              <a:r>
                <a:rPr lang="en-US" altLang="zh-CN" sz="2000">
                  <a:solidFill>
                    <a:schemeClr val="tx1"/>
                  </a:solidFill>
                  <a:latin typeface="Times" pitchFamily="1" charset="0"/>
                  <a:ea typeface="宋体" panose="02010600030101010101" pitchFamily="2" charset="-122"/>
                </a:rPr>
                <a:t>M</a:t>
              </a:r>
              <a:endParaRPr lang="en-US" altLang="zh-CN" sz="1000">
                <a:solidFill>
                  <a:schemeClr val="tx1"/>
                </a:solidFill>
                <a:latin typeface="Times" pitchFamily="1" charset="0"/>
                <a:ea typeface="宋体" panose="02010600030101010101" pitchFamily="2" charset="-122"/>
              </a:endParaRPr>
            </a:p>
          </p:txBody>
        </p:sp>
        <p:sp>
          <p:nvSpPr>
            <p:cNvPr id="1035" name="Text Box 10"/>
            <p:cNvSpPr txBox="1">
              <a:spLocks noChangeArrowheads="1"/>
            </p:cNvSpPr>
            <p:nvPr/>
          </p:nvSpPr>
          <p:spPr bwMode="auto">
            <a:xfrm>
              <a:off x="1238" y="2575"/>
              <a:ext cx="499" cy="363"/>
            </a:xfrm>
            <a:prstGeom prst="rect">
              <a:avLst/>
            </a:prstGeom>
            <a:solidFill>
              <a:srgbClr val="FFFFFF"/>
            </a:solidFill>
            <a:ln w="15875">
              <a:solidFill>
                <a:schemeClr val="tx1"/>
              </a:solidFill>
              <a:miter lim="800000"/>
            </a:ln>
          </p:spPr>
          <p:txBody>
            <a:bodyPr lIns="54000" r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solidFill>
                  <a:latin typeface="Times" pitchFamily="1" charset="0"/>
                  <a:ea typeface="宋体" panose="02010600030101010101" pitchFamily="2" charset="-122"/>
                </a:rPr>
                <a:t>M1</a:t>
              </a:r>
              <a:endParaRPr lang="en-US" altLang="zh-CN" sz="1000">
                <a:solidFill>
                  <a:schemeClr val="tx1"/>
                </a:solidFill>
                <a:latin typeface="Times" pitchFamily="1" charset="0"/>
                <a:ea typeface="宋体" panose="02010600030101010101" pitchFamily="2" charset="-122"/>
              </a:endParaRPr>
            </a:p>
          </p:txBody>
        </p:sp>
        <p:sp>
          <p:nvSpPr>
            <p:cNvPr id="1036" name="Text Box 11"/>
            <p:cNvSpPr txBox="1">
              <a:spLocks noChangeArrowheads="1"/>
            </p:cNvSpPr>
            <p:nvPr/>
          </p:nvSpPr>
          <p:spPr bwMode="auto">
            <a:xfrm>
              <a:off x="2009" y="2575"/>
              <a:ext cx="498" cy="363"/>
            </a:xfrm>
            <a:prstGeom prst="rect">
              <a:avLst/>
            </a:prstGeom>
            <a:solidFill>
              <a:srgbClr val="FFFFFF"/>
            </a:solidFill>
            <a:ln w="15875">
              <a:solidFill>
                <a:schemeClr val="tx1"/>
              </a:solidFill>
              <a:miter lim="800000"/>
            </a:ln>
          </p:spPr>
          <p:txBody>
            <a:bodyPr lIns="54000" r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solidFill>
                  <a:latin typeface="Times" pitchFamily="1" charset="0"/>
                  <a:ea typeface="宋体" panose="02010600030101010101" pitchFamily="2" charset="-122"/>
                </a:rPr>
                <a:t>M2</a:t>
              </a:r>
              <a:endParaRPr lang="en-US" altLang="zh-CN" sz="1000">
                <a:solidFill>
                  <a:schemeClr val="tx1"/>
                </a:solidFill>
                <a:latin typeface="Times" pitchFamily="1" charset="0"/>
                <a:ea typeface="宋体" panose="02010600030101010101" pitchFamily="2" charset="-122"/>
              </a:endParaRPr>
            </a:p>
          </p:txBody>
        </p:sp>
        <p:sp>
          <p:nvSpPr>
            <p:cNvPr id="1037" name="Text Box 12"/>
            <p:cNvSpPr txBox="1">
              <a:spLocks noChangeArrowheads="1"/>
            </p:cNvSpPr>
            <p:nvPr/>
          </p:nvSpPr>
          <p:spPr bwMode="auto">
            <a:xfrm>
              <a:off x="2779" y="2575"/>
              <a:ext cx="499" cy="363"/>
            </a:xfrm>
            <a:prstGeom prst="rect">
              <a:avLst/>
            </a:prstGeom>
            <a:solidFill>
              <a:srgbClr val="FFFFFF"/>
            </a:solidFill>
            <a:ln w="15875">
              <a:solidFill>
                <a:schemeClr val="tx1"/>
              </a:solidFill>
              <a:miter lim="800000"/>
            </a:ln>
          </p:spPr>
          <p:txBody>
            <a:bodyPr lIns="54000" r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solidFill>
                  <a:latin typeface="Times" pitchFamily="1" charset="0"/>
                  <a:ea typeface="宋体" panose="02010600030101010101" pitchFamily="2" charset="-122"/>
                </a:rPr>
                <a:t>M3</a:t>
              </a:r>
              <a:endParaRPr lang="en-US" altLang="zh-CN" sz="1000">
                <a:solidFill>
                  <a:schemeClr val="tx1"/>
                </a:solidFill>
                <a:latin typeface="Times" pitchFamily="1" charset="0"/>
                <a:ea typeface="宋体" panose="02010600030101010101" pitchFamily="2" charset="-122"/>
              </a:endParaRPr>
            </a:p>
          </p:txBody>
        </p:sp>
        <p:sp>
          <p:nvSpPr>
            <p:cNvPr id="502797" name="AutoShape 13"/>
            <p:cNvSpPr>
              <a:spLocks noChangeArrowheads="1"/>
            </p:cNvSpPr>
            <p:nvPr/>
          </p:nvSpPr>
          <p:spPr bwMode="auto">
            <a:xfrm>
              <a:off x="2372" y="2122"/>
              <a:ext cx="135" cy="113"/>
            </a:xfrm>
            <a:prstGeom prst="diamond">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sp>
          <p:nvSpPr>
            <p:cNvPr id="502798" name="Line 14"/>
            <p:cNvSpPr>
              <a:spLocks noChangeShapeType="1"/>
            </p:cNvSpPr>
            <p:nvPr/>
          </p:nvSpPr>
          <p:spPr bwMode="auto">
            <a:xfrm flipH="1">
              <a:off x="1487" y="2122"/>
              <a:ext cx="771" cy="453"/>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799" name="Line 15"/>
            <p:cNvSpPr>
              <a:spLocks noChangeShapeType="1"/>
            </p:cNvSpPr>
            <p:nvPr/>
          </p:nvSpPr>
          <p:spPr bwMode="auto">
            <a:xfrm flipH="1">
              <a:off x="2236" y="2212"/>
              <a:ext cx="171" cy="363"/>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2800" name="Line 16"/>
            <p:cNvSpPr>
              <a:spLocks noChangeShapeType="1"/>
            </p:cNvSpPr>
            <p:nvPr/>
          </p:nvSpPr>
          <p:spPr bwMode="auto">
            <a:xfrm>
              <a:off x="2462" y="2212"/>
              <a:ext cx="521" cy="363"/>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42" name="Group 17"/>
            <p:cNvGrpSpPr/>
            <p:nvPr/>
          </p:nvGrpSpPr>
          <p:grpSpPr bwMode="auto">
            <a:xfrm>
              <a:off x="1601" y="2212"/>
              <a:ext cx="344" cy="218"/>
              <a:chOff x="5103" y="14776"/>
              <a:chExt cx="539" cy="340"/>
            </a:xfrm>
          </p:grpSpPr>
          <p:sp>
            <p:nvSpPr>
              <p:cNvPr id="502802" name="Line 18"/>
              <p:cNvSpPr>
                <a:spLocks noChangeShapeType="1"/>
              </p:cNvSpPr>
              <p:nvPr/>
            </p:nvSpPr>
            <p:spPr bwMode="auto">
              <a:xfrm flipH="1">
                <a:off x="5159" y="14776"/>
                <a:ext cx="483" cy="282"/>
              </a:xfrm>
              <a:prstGeom prst="line">
                <a:avLst/>
              </a:prstGeom>
              <a:noFill/>
              <a:ln w="12700">
                <a:solidFill>
                  <a:schemeClr val="tx1"/>
                </a:solidFill>
                <a:round/>
                <a:headEnd type="arrow"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2803" name="Oval 19"/>
              <p:cNvSpPr>
                <a:spLocks noChangeArrowheads="1"/>
              </p:cNvSpPr>
              <p:nvPr/>
            </p:nvSpPr>
            <p:spPr bwMode="auto">
              <a:xfrm>
                <a:off x="5103" y="15004"/>
                <a:ext cx="113" cy="112"/>
              </a:xfrm>
              <a:prstGeom prst="ellipse">
                <a:avLst/>
              </a:prstGeom>
              <a:solidFill>
                <a:srgbClr val="000000"/>
              </a:solidFill>
              <a:ln w="9525">
                <a:solidFill>
                  <a:schemeClr val="tx1"/>
                </a:solidFill>
                <a:round/>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grpSp>
        <p:grpSp>
          <p:nvGrpSpPr>
            <p:cNvPr id="1043" name="Group 20"/>
            <p:cNvGrpSpPr/>
            <p:nvPr/>
          </p:nvGrpSpPr>
          <p:grpSpPr bwMode="auto">
            <a:xfrm>
              <a:off x="2326" y="2303"/>
              <a:ext cx="127" cy="231"/>
              <a:chOff x="4536" y="14805"/>
              <a:chExt cx="159" cy="288"/>
            </a:xfrm>
          </p:grpSpPr>
          <p:sp>
            <p:nvSpPr>
              <p:cNvPr id="502805" name="Line 21"/>
              <p:cNvSpPr>
                <a:spLocks noChangeShapeType="1"/>
              </p:cNvSpPr>
              <p:nvPr/>
            </p:nvSpPr>
            <p:spPr bwMode="auto">
              <a:xfrm flipH="1">
                <a:off x="4594" y="14805"/>
                <a:ext cx="101" cy="209"/>
              </a:xfrm>
              <a:prstGeom prst="line">
                <a:avLst/>
              </a:prstGeom>
              <a:noFill/>
              <a:ln w="12700">
                <a:solidFill>
                  <a:schemeClr val="tx1"/>
                </a:solidFill>
                <a:round/>
                <a:head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502806" name="Oval 22"/>
              <p:cNvSpPr>
                <a:spLocks noChangeArrowheads="1"/>
              </p:cNvSpPr>
              <p:nvPr/>
            </p:nvSpPr>
            <p:spPr bwMode="auto">
              <a:xfrm>
                <a:off x="4536" y="15003"/>
                <a:ext cx="91" cy="9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grpSp>
        <p:grpSp>
          <p:nvGrpSpPr>
            <p:cNvPr id="1044" name="Group 23"/>
            <p:cNvGrpSpPr/>
            <p:nvPr/>
          </p:nvGrpSpPr>
          <p:grpSpPr bwMode="auto">
            <a:xfrm>
              <a:off x="2190" y="2258"/>
              <a:ext cx="146" cy="231"/>
              <a:chOff x="4445" y="15003"/>
              <a:chExt cx="182" cy="289"/>
            </a:xfrm>
          </p:grpSpPr>
          <p:sp>
            <p:nvSpPr>
              <p:cNvPr id="502808" name="Line 24"/>
              <p:cNvSpPr>
                <a:spLocks noChangeShapeType="1"/>
              </p:cNvSpPr>
              <p:nvPr/>
            </p:nvSpPr>
            <p:spPr bwMode="auto">
              <a:xfrm flipH="1">
                <a:off x="4445" y="15082"/>
                <a:ext cx="102" cy="210"/>
              </a:xfrm>
              <a:prstGeom prst="line">
                <a:avLst/>
              </a:prstGeom>
              <a:noFill/>
              <a:ln w="12700">
                <a:solidFill>
                  <a:schemeClr val="tx1"/>
                </a:solidFill>
                <a:round/>
                <a:headEnd type="none" w="sm" len="sm"/>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502809" name="Oval 25"/>
              <p:cNvSpPr>
                <a:spLocks noChangeArrowheads="1"/>
              </p:cNvSpPr>
              <p:nvPr/>
            </p:nvSpPr>
            <p:spPr bwMode="auto">
              <a:xfrm>
                <a:off x="4536" y="15003"/>
                <a:ext cx="91" cy="9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grpSp>
        <p:sp>
          <p:nvSpPr>
            <p:cNvPr id="1045" name="Text Box 26"/>
            <p:cNvSpPr txBox="1">
              <a:spLocks noChangeArrowheads="1"/>
            </p:cNvSpPr>
            <p:nvPr/>
          </p:nvSpPr>
          <p:spPr bwMode="auto">
            <a:xfrm>
              <a:off x="2403" y="2349"/>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C</a:t>
              </a:r>
              <a:endParaRPr lang="en-US" altLang="zh-CN" sz="900">
                <a:solidFill>
                  <a:schemeClr val="tx1"/>
                </a:solidFill>
                <a:latin typeface="Times" pitchFamily="1" charset="0"/>
                <a:ea typeface="宋体" panose="02010600030101010101" pitchFamily="2" charset="-122"/>
              </a:endParaRPr>
            </a:p>
          </p:txBody>
        </p:sp>
        <p:grpSp>
          <p:nvGrpSpPr>
            <p:cNvPr id="1046" name="Group 27"/>
            <p:cNvGrpSpPr/>
            <p:nvPr/>
          </p:nvGrpSpPr>
          <p:grpSpPr bwMode="auto">
            <a:xfrm>
              <a:off x="2779" y="2303"/>
              <a:ext cx="272" cy="209"/>
              <a:chOff x="4854" y="14833"/>
              <a:chExt cx="340" cy="261"/>
            </a:xfrm>
          </p:grpSpPr>
          <p:sp>
            <p:nvSpPr>
              <p:cNvPr id="502812" name="Line 28"/>
              <p:cNvSpPr>
                <a:spLocks noChangeShapeType="1"/>
              </p:cNvSpPr>
              <p:nvPr/>
            </p:nvSpPr>
            <p:spPr bwMode="auto">
              <a:xfrm>
                <a:off x="4854" y="14833"/>
                <a:ext cx="261" cy="181"/>
              </a:xfrm>
              <a:prstGeom prst="line">
                <a:avLst/>
              </a:prstGeom>
              <a:noFill/>
              <a:ln w="12700">
                <a:solidFill>
                  <a:schemeClr val="tx1"/>
                </a:solidFill>
                <a:round/>
                <a:head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502813" name="Oval 29"/>
              <p:cNvSpPr>
                <a:spLocks noChangeArrowheads="1"/>
              </p:cNvSpPr>
              <p:nvPr/>
            </p:nvSpPr>
            <p:spPr bwMode="auto">
              <a:xfrm>
                <a:off x="5103" y="15003"/>
                <a:ext cx="91" cy="9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grpSp>
        <p:sp>
          <p:nvSpPr>
            <p:cNvPr id="502814" name="Arc 30"/>
            <p:cNvSpPr/>
            <p:nvPr/>
          </p:nvSpPr>
          <p:spPr bwMode="auto">
            <a:xfrm flipV="1">
              <a:off x="2507" y="2167"/>
              <a:ext cx="150" cy="209"/>
            </a:xfrm>
            <a:custGeom>
              <a:avLst/>
              <a:gdLst>
                <a:gd name="T0" fmla="*/ 0 w 21600"/>
                <a:gd name="T1" fmla="*/ 0 h 35620"/>
                <a:gd name="T2" fmla="*/ 114 w 21600"/>
                <a:gd name="T3" fmla="*/ 209 h 35620"/>
                <a:gd name="T4" fmla="*/ 0 w 21600"/>
                <a:gd name="T5" fmla="*/ 127 h 35620"/>
                <a:gd name="T6" fmla="*/ 0 60000 65536"/>
                <a:gd name="T7" fmla="*/ 0 60000 65536"/>
                <a:gd name="T8" fmla="*/ 0 60000 65536"/>
                <a:gd name="T9" fmla="*/ 0 w 21600"/>
                <a:gd name="T10" fmla="*/ 0 h 35620"/>
                <a:gd name="T11" fmla="*/ 21600 w 21600"/>
                <a:gd name="T12" fmla="*/ 35620 h 35620"/>
              </a:gdLst>
              <a:ahLst/>
              <a:cxnLst>
                <a:cxn ang="T6">
                  <a:pos x="T0" y="T1"/>
                </a:cxn>
                <a:cxn ang="T7">
                  <a:pos x="T2" y="T3"/>
                </a:cxn>
                <a:cxn ang="T8">
                  <a:pos x="T4" y="T5"/>
                </a:cxn>
              </a:cxnLst>
              <a:rect l="T9" t="T10" r="T11" b="T12"/>
              <a:pathLst>
                <a:path w="21600" h="35620" fill="none" extrusionOk="0">
                  <a:moveTo>
                    <a:pt x="-1" y="0"/>
                  </a:moveTo>
                  <a:cubicBezTo>
                    <a:pt x="11929" y="0"/>
                    <a:pt x="21600" y="9670"/>
                    <a:pt x="21600" y="21600"/>
                  </a:cubicBezTo>
                  <a:cubicBezTo>
                    <a:pt x="21600" y="26739"/>
                    <a:pt x="19767" y="31710"/>
                    <a:pt x="16431" y="35620"/>
                  </a:cubicBezTo>
                </a:path>
                <a:path w="21600" h="35620" stroke="0" extrusionOk="0">
                  <a:moveTo>
                    <a:pt x="-1" y="0"/>
                  </a:moveTo>
                  <a:cubicBezTo>
                    <a:pt x="11929" y="0"/>
                    <a:pt x="21600" y="9670"/>
                    <a:pt x="21600" y="21600"/>
                  </a:cubicBezTo>
                  <a:cubicBezTo>
                    <a:pt x="21600" y="26739"/>
                    <a:pt x="19767" y="31710"/>
                    <a:pt x="16431" y="35620"/>
                  </a:cubicBezTo>
                  <a:lnTo>
                    <a:pt x="0" y="21600"/>
                  </a:lnTo>
                  <a:close/>
                </a:path>
              </a:pathLst>
            </a:custGeom>
            <a:noFill/>
            <a:ln w="12700">
              <a:solidFill>
                <a:schemeClr val="tx1"/>
              </a:solidFill>
              <a:rou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Text Box 31"/>
            <p:cNvSpPr txBox="1">
              <a:spLocks noChangeArrowheads="1"/>
            </p:cNvSpPr>
            <p:nvPr/>
          </p:nvSpPr>
          <p:spPr bwMode="auto">
            <a:xfrm>
              <a:off x="2915" y="2212"/>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D</a:t>
              </a:r>
              <a:endParaRPr lang="en-US" altLang="zh-CN" sz="900">
                <a:solidFill>
                  <a:schemeClr val="tx1"/>
                </a:solidFill>
                <a:latin typeface="Times" pitchFamily="1" charset="0"/>
                <a:ea typeface="宋体" panose="02010600030101010101" pitchFamily="2" charset="-122"/>
              </a:endParaRPr>
            </a:p>
          </p:txBody>
        </p:sp>
      </p:grpSp>
      <p:sp>
        <p:nvSpPr>
          <p:cNvPr id="502816" name="Text Box 32"/>
          <p:cNvSpPr txBox="1">
            <a:spLocks noChangeArrowheads="1"/>
          </p:cNvSpPr>
          <p:nvPr/>
        </p:nvSpPr>
        <p:spPr bwMode="auto">
          <a:xfrm>
            <a:off x="5849938" y="2984302"/>
            <a:ext cx="24384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2200" b="0" dirty="0">
                <a:solidFill>
                  <a:schemeClr val="tx1"/>
                </a:solidFill>
                <a:latin typeface="楷体" panose="02010609060101010101" pitchFamily="49" charset="-122"/>
                <a:ea typeface="楷体" panose="02010609060101010101" pitchFamily="49" charset="-122"/>
              </a:rPr>
              <a:t>注：此图一般不入文档，仅用于检查设计的正确性和模块独立性。</a:t>
            </a:r>
            <a:endParaRPr lang="zh-CN" altLang="en-US" sz="2200" b="0" dirty="0">
              <a:solidFill>
                <a:schemeClr val="tx1"/>
              </a:solidFill>
              <a:latin typeface="楷体" panose="02010609060101010101" pitchFamily="49" charset="-122"/>
              <a:ea typeface="楷体" panose="02010609060101010101" pitchFamily="49" charset="-122"/>
            </a:endParaRPr>
          </a:p>
        </p:txBody>
      </p:sp>
      <p:sp>
        <p:nvSpPr>
          <p:cNvPr id="502817" name="Text Box 33"/>
          <p:cNvSpPr txBox="1">
            <a:spLocks noChangeArrowheads="1"/>
          </p:cNvSpPr>
          <p:nvPr/>
        </p:nvSpPr>
        <p:spPr bwMode="auto">
          <a:xfrm>
            <a:off x="1081608" y="5160094"/>
            <a:ext cx="7162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9255" indent="-389255"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1600" b="0" dirty="0">
                <a:solidFill>
                  <a:schemeClr val="tx1"/>
                </a:solidFill>
                <a:latin typeface="楷体" panose="02010609060101010101" pitchFamily="49" charset="-122"/>
                <a:ea typeface="楷体" panose="02010609060101010101" pitchFamily="49" charset="-122"/>
              </a:rPr>
              <a:t>须检查；</a:t>
            </a:r>
            <a:endParaRPr lang="zh-CN" altLang="en-US" sz="16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1600" b="0" dirty="0">
                <a:solidFill>
                  <a:schemeClr val="tx1"/>
                </a:solidFill>
                <a:latin typeface="楷体" panose="02010609060101010101" pitchFamily="49" charset="-122"/>
                <a:ea typeface="楷体" panose="02010609060101010101" pitchFamily="49" charset="-122"/>
                <a:sym typeface="Symbol" panose="05050102010706020507" pitchFamily="18" charset="2"/>
              </a:rPr>
              <a:t> </a:t>
            </a:r>
            <a:r>
              <a:rPr lang="zh-CN" altLang="en-US" sz="1600" b="0" dirty="0">
                <a:solidFill>
                  <a:schemeClr val="tx1"/>
                </a:solidFill>
                <a:latin typeface="楷体" panose="02010609060101010101" pitchFamily="49" charset="-122"/>
                <a:ea typeface="楷体" panose="02010609060101010101" pitchFamily="49" charset="-122"/>
              </a:rPr>
              <a:t>每个传递的数据是否必须？</a:t>
            </a:r>
            <a:r>
              <a:rPr lang="zh-CN" altLang="en-US" sz="1600" b="0" dirty="0">
                <a:solidFill>
                  <a:schemeClr val="tx1"/>
                </a:solidFill>
                <a:latin typeface="楷体" panose="02010609060101010101" pitchFamily="49" charset="-122"/>
                <a:ea typeface="楷体" panose="02010609060101010101" pitchFamily="49" charset="-122"/>
                <a:sym typeface="Symbol" panose="05050102010706020507" pitchFamily="18" charset="2"/>
              </a:rPr>
              <a:t> </a:t>
            </a:r>
            <a:r>
              <a:rPr lang="zh-CN" altLang="en-US" sz="1600" b="0" dirty="0">
                <a:solidFill>
                  <a:schemeClr val="tx1"/>
                </a:solidFill>
                <a:latin typeface="楷体" panose="02010609060101010101" pitchFamily="49" charset="-122"/>
                <a:ea typeface="楷体" panose="02010609060101010101" pitchFamily="49" charset="-122"/>
              </a:rPr>
              <a:t>完成模块功能所必须的数据是否都传递了？</a:t>
            </a:r>
            <a:endParaRPr lang="zh-CN" altLang="en-US" sz="16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1600" b="0" dirty="0">
                <a:solidFill>
                  <a:schemeClr val="tx1"/>
                </a:solidFill>
                <a:latin typeface="楷体" panose="02010609060101010101" pitchFamily="49" charset="-122"/>
                <a:ea typeface="楷体" panose="02010609060101010101" pitchFamily="49" charset="-122"/>
                <a:sym typeface="Symbol" panose="05050102010706020507" pitchFamily="18" charset="2"/>
              </a:rPr>
              <a:t> </a:t>
            </a:r>
            <a:r>
              <a:rPr lang="zh-CN" altLang="en-US" sz="1600" b="0" dirty="0">
                <a:solidFill>
                  <a:schemeClr val="tx1"/>
                </a:solidFill>
                <a:latin typeface="楷体" panose="02010609060101010101" pitchFamily="49" charset="-122"/>
                <a:ea typeface="楷体" panose="02010609060101010101" pitchFamily="49" charset="-122"/>
              </a:rPr>
              <a:t>传输的数据是否只与单一的功能有关？是否目的明确？</a:t>
            </a:r>
            <a:endParaRPr lang="zh-CN" altLang="en-US" sz="1600" b="0" dirty="0">
              <a:solidFill>
                <a:schemeClr val="tx1"/>
              </a:solidFill>
              <a:latin typeface="楷体" panose="02010609060101010101" pitchFamily="49" charset="-122"/>
              <a:ea typeface="楷体" panose="02010609060101010101" pitchFamily="49" charset="-122"/>
            </a:endParaRPr>
          </a:p>
        </p:txBody>
      </p:sp>
      <p:sp>
        <p:nvSpPr>
          <p:cNvPr id="3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Structure Chart </a:t>
            </a:r>
            <a:r>
              <a:rPr lang="en-US" altLang="zh-CN" dirty="0" smtClean="0">
                <a:ea typeface="宋体" panose="02010600030101010101" pitchFamily="2" charset="-122"/>
              </a:rPr>
              <a:t>(2)</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02816"/>
                                        </p:tgtEl>
                                        <p:attrNameLst>
                                          <p:attrName>style.visibility</p:attrName>
                                        </p:attrNameLst>
                                      </p:cBhvr>
                                      <p:to>
                                        <p:strVal val="visible"/>
                                      </p:to>
                                    </p:set>
                                    <p:anim calcmode="lin" valueType="num">
                                      <p:cBhvr additive="base">
                                        <p:cTn id="7" dur="500" fill="hold"/>
                                        <p:tgtEl>
                                          <p:spTgt spid="502816"/>
                                        </p:tgtEl>
                                        <p:attrNameLst>
                                          <p:attrName>ppt_x</p:attrName>
                                        </p:attrNameLst>
                                      </p:cBhvr>
                                      <p:tavLst>
                                        <p:tav tm="0">
                                          <p:val>
                                            <p:strVal val="1+#ppt_w/2"/>
                                          </p:val>
                                        </p:tav>
                                        <p:tav tm="100000">
                                          <p:val>
                                            <p:strVal val="#ppt_x"/>
                                          </p:val>
                                        </p:tav>
                                      </p:tavLst>
                                    </p:anim>
                                    <p:anim calcmode="lin" valueType="num">
                                      <p:cBhvr additive="base">
                                        <p:cTn id="8" dur="500" fill="hold"/>
                                        <p:tgtEl>
                                          <p:spTgt spid="5028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02817"/>
                                        </p:tgtEl>
                                        <p:attrNameLst>
                                          <p:attrName>style.visibility</p:attrName>
                                        </p:attrNameLst>
                                      </p:cBhvr>
                                      <p:to>
                                        <p:strVal val="visible"/>
                                      </p:to>
                                    </p:set>
                                    <p:animEffect transition="in" filter="checkerboard(across)">
                                      <p:cBhvr>
                                        <p:cTn id="13" dur="500"/>
                                        <p:tgtEl>
                                          <p:spTgt spid="502817"/>
                                        </p:tgtEl>
                                      </p:cBhvr>
                                    </p:animEffect>
                                  </p:childTnLst>
                                  <p:subTnLst>
                                    <p:audio>
                                      <p:cMediaNode>
                                        <p:cTn display="0" masterRel="sameClick">
                                          <p:stCondLst>
                                            <p:cond evt="begin" delay="0">
                                              <p:tn val="11"/>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16" grpId="0" autoUpdateAnimBg="0"/>
      <p:bldP spid="502817"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5"/>
          <p:cNvSpPr txBox="1">
            <a:spLocks noChangeArrowheads="1"/>
          </p:cNvSpPr>
          <p:nvPr/>
        </p:nvSpPr>
        <p:spPr bwMode="auto">
          <a:xfrm>
            <a:off x="3986213" y="1268760"/>
            <a:ext cx="1414462" cy="592931"/>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报表加工</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56" name="Text Box 6"/>
          <p:cNvSpPr txBox="1">
            <a:spLocks noChangeArrowheads="1"/>
          </p:cNvSpPr>
          <p:nvPr/>
        </p:nvSpPr>
        <p:spPr bwMode="auto">
          <a:xfrm>
            <a:off x="4146550" y="2422475"/>
            <a:ext cx="1157288" cy="594718"/>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57" name="Text Box 7"/>
          <p:cNvSpPr txBox="1">
            <a:spLocks noChangeArrowheads="1"/>
          </p:cNvSpPr>
          <p:nvPr/>
        </p:nvSpPr>
        <p:spPr bwMode="auto">
          <a:xfrm>
            <a:off x="1382714" y="2422475"/>
            <a:ext cx="1735137" cy="594718"/>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合法性检验</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58" name="Text Box 8"/>
          <p:cNvSpPr txBox="1">
            <a:spLocks noChangeArrowheads="1"/>
          </p:cNvSpPr>
          <p:nvPr/>
        </p:nvSpPr>
        <p:spPr bwMode="auto">
          <a:xfrm>
            <a:off x="6396038" y="2422475"/>
            <a:ext cx="1414462" cy="594718"/>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印出报表</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59" name="Text Box 9"/>
          <p:cNvSpPr txBox="1">
            <a:spLocks noChangeArrowheads="1"/>
          </p:cNvSpPr>
          <p:nvPr/>
        </p:nvSpPr>
        <p:spPr bwMode="auto">
          <a:xfrm>
            <a:off x="642938" y="3785147"/>
            <a:ext cx="1414462" cy="596503"/>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信息编辑</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0" name="Text Box 10"/>
          <p:cNvSpPr txBox="1">
            <a:spLocks noChangeArrowheads="1"/>
          </p:cNvSpPr>
          <p:nvPr/>
        </p:nvSpPr>
        <p:spPr bwMode="auto">
          <a:xfrm>
            <a:off x="2571750" y="3785147"/>
            <a:ext cx="1157288" cy="596503"/>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检验</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1" name="Text Box 11"/>
          <p:cNvSpPr txBox="1">
            <a:spLocks noChangeArrowheads="1"/>
          </p:cNvSpPr>
          <p:nvPr/>
        </p:nvSpPr>
        <p:spPr bwMode="auto">
          <a:xfrm>
            <a:off x="0" y="5113884"/>
            <a:ext cx="1157288" cy="594717"/>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读入</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2" name="Text Box 12"/>
          <p:cNvSpPr txBox="1">
            <a:spLocks noChangeArrowheads="1"/>
          </p:cNvSpPr>
          <p:nvPr/>
        </p:nvSpPr>
        <p:spPr bwMode="auto">
          <a:xfrm>
            <a:off x="1574800" y="5113884"/>
            <a:ext cx="1157288" cy="594717"/>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编辑</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3" name="Text Box 13"/>
          <p:cNvSpPr txBox="1">
            <a:spLocks noChangeArrowheads="1"/>
          </p:cNvSpPr>
          <p:nvPr/>
        </p:nvSpPr>
        <p:spPr bwMode="auto">
          <a:xfrm>
            <a:off x="5335588" y="3785147"/>
            <a:ext cx="1414462" cy="596503"/>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印出表头</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4" name="Text Box 14"/>
          <p:cNvSpPr txBox="1">
            <a:spLocks noChangeArrowheads="1"/>
          </p:cNvSpPr>
          <p:nvPr/>
        </p:nvSpPr>
        <p:spPr bwMode="auto">
          <a:xfrm>
            <a:off x="7424738" y="3785147"/>
            <a:ext cx="1414462" cy="596503"/>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印出表尾</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65" name="Text Box 15"/>
          <p:cNvSpPr txBox="1">
            <a:spLocks noChangeArrowheads="1"/>
          </p:cNvSpPr>
          <p:nvPr/>
        </p:nvSpPr>
        <p:spPr bwMode="auto">
          <a:xfrm>
            <a:off x="6556375" y="5119241"/>
            <a:ext cx="1157288" cy="592931"/>
          </a:xfrm>
          <a:prstGeom prst="rect">
            <a:avLst/>
          </a:prstGeom>
          <a:solidFill>
            <a:srgbClr val="FFFF99"/>
          </a:solidFill>
          <a:ln w="9525">
            <a:solidFill>
              <a:schemeClr val="tx1"/>
            </a:solidFill>
            <a:miter lim="800000"/>
            <a:tailEnd type="none" w="sm" len="sm"/>
          </a:ln>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计算</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0" name="Line 16"/>
          <p:cNvSpPr>
            <a:spLocks noChangeShapeType="1"/>
          </p:cNvSpPr>
          <p:nvPr/>
        </p:nvSpPr>
        <p:spPr bwMode="auto">
          <a:xfrm>
            <a:off x="4692650" y="1868835"/>
            <a:ext cx="0" cy="558999"/>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1" name="Line 17"/>
          <p:cNvSpPr>
            <a:spLocks noChangeShapeType="1"/>
          </p:cNvSpPr>
          <p:nvPr/>
        </p:nvSpPr>
        <p:spPr bwMode="auto">
          <a:xfrm flipH="1">
            <a:off x="2282825" y="1868835"/>
            <a:ext cx="2249488" cy="558999"/>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2" name="Line 18"/>
          <p:cNvSpPr>
            <a:spLocks noChangeShapeType="1"/>
          </p:cNvSpPr>
          <p:nvPr/>
        </p:nvSpPr>
        <p:spPr bwMode="auto">
          <a:xfrm>
            <a:off x="4852989" y="1868835"/>
            <a:ext cx="2251075" cy="558999"/>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3" name="Line 19"/>
          <p:cNvSpPr>
            <a:spLocks noChangeShapeType="1"/>
          </p:cNvSpPr>
          <p:nvPr/>
        </p:nvSpPr>
        <p:spPr bwMode="auto">
          <a:xfrm flipH="1">
            <a:off x="1349376" y="3017194"/>
            <a:ext cx="771525" cy="767953"/>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4" name="Line 20"/>
          <p:cNvSpPr>
            <a:spLocks noChangeShapeType="1"/>
          </p:cNvSpPr>
          <p:nvPr/>
        </p:nvSpPr>
        <p:spPr bwMode="auto">
          <a:xfrm>
            <a:off x="2411413" y="3017194"/>
            <a:ext cx="706437" cy="767953"/>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5" name="Freeform 21"/>
          <p:cNvSpPr/>
          <p:nvPr/>
        </p:nvSpPr>
        <p:spPr bwMode="auto">
          <a:xfrm>
            <a:off x="577851" y="4381650"/>
            <a:ext cx="574675" cy="732234"/>
          </a:xfrm>
          <a:custGeom>
            <a:avLst/>
            <a:gdLst>
              <a:gd name="T0" fmla="*/ 357 w 357"/>
              <a:gd name="T1" fmla="*/ 0 h 419"/>
              <a:gd name="T2" fmla="*/ 0 w 357"/>
              <a:gd name="T3" fmla="*/ 419 h 419"/>
              <a:gd name="T4" fmla="*/ 0 60000 65536"/>
              <a:gd name="T5" fmla="*/ 0 60000 65536"/>
              <a:gd name="T6" fmla="*/ 0 w 357"/>
              <a:gd name="T7" fmla="*/ 0 h 419"/>
              <a:gd name="T8" fmla="*/ 357 w 357"/>
              <a:gd name="T9" fmla="*/ 419 h 419"/>
            </a:gdLst>
            <a:ahLst/>
            <a:cxnLst>
              <a:cxn ang="T4">
                <a:pos x="T0" y="T1"/>
              </a:cxn>
              <a:cxn ang="T5">
                <a:pos x="T2" y="T3"/>
              </a:cxn>
            </a:cxnLst>
            <a:rect l="T6" t="T7" r="T8" b="T9"/>
            <a:pathLst>
              <a:path w="357" h="419">
                <a:moveTo>
                  <a:pt x="357" y="0"/>
                </a:moveTo>
                <a:lnTo>
                  <a:pt x="0" y="419"/>
                </a:lnTo>
              </a:path>
            </a:pathLst>
          </a:custGeom>
          <a:noFill/>
          <a:ln w="9525" cap="flat" cmpd="sng">
            <a:solidFill>
              <a:schemeClr val="tx1"/>
            </a:solidFill>
            <a:prstDash val="solid"/>
            <a:round/>
            <a:headEnd type="none"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6" name="Freeform 22"/>
          <p:cNvSpPr/>
          <p:nvPr/>
        </p:nvSpPr>
        <p:spPr bwMode="auto">
          <a:xfrm>
            <a:off x="1516064" y="4385222"/>
            <a:ext cx="623887" cy="716160"/>
          </a:xfrm>
          <a:custGeom>
            <a:avLst/>
            <a:gdLst>
              <a:gd name="T0" fmla="*/ 0 w 389"/>
              <a:gd name="T1" fmla="*/ 0 h 409"/>
              <a:gd name="T2" fmla="*/ 389 w 389"/>
              <a:gd name="T3" fmla="*/ 409 h 409"/>
              <a:gd name="T4" fmla="*/ 0 60000 65536"/>
              <a:gd name="T5" fmla="*/ 0 60000 65536"/>
              <a:gd name="T6" fmla="*/ 0 w 389"/>
              <a:gd name="T7" fmla="*/ 0 h 409"/>
              <a:gd name="T8" fmla="*/ 389 w 389"/>
              <a:gd name="T9" fmla="*/ 409 h 409"/>
            </a:gdLst>
            <a:ahLst/>
            <a:cxnLst>
              <a:cxn ang="T4">
                <a:pos x="T0" y="T1"/>
              </a:cxn>
              <a:cxn ang="T5">
                <a:pos x="T2" y="T3"/>
              </a:cxn>
            </a:cxnLst>
            <a:rect l="T6" t="T7" r="T8" b="T9"/>
            <a:pathLst>
              <a:path w="389" h="409">
                <a:moveTo>
                  <a:pt x="0" y="0"/>
                </a:moveTo>
                <a:lnTo>
                  <a:pt x="389" y="409"/>
                </a:lnTo>
              </a:path>
            </a:pathLst>
          </a:custGeom>
          <a:noFill/>
          <a:ln w="9525" cap="flat" cmpd="sng">
            <a:solidFill>
              <a:schemeClr val="tx1"/>
            </a:solidFill>
            <a:prstDash val="solid"/>
            <a:round/>
            <a:headEnd type="none"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7" name="Line 23"/>
          <p:cNvSpPr>
            <a:spLocks noChangeShapeType="1"/>
          </p:cNvSpPr>
          <p:nvPr/>
        </p:nvSpPr>
        <p:spPr bwMode="auto">
          <a:xfrm flipH="1">
            <a:off x="6042025" y="3017194"/>
            <a:ext cx="933450" cy="767953"/>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8" name="Line 24"/>
          <p:cNvSpPr>
            <a:spLocks noChangeShapeType="1"/>
          </p:cNvSpPr>
          <p:nvPr/>
        </p:nvSpPr>
        <p:spPr bwMode="auto">
          <a:xfrm>
            <a:off x="7264400" y="3017194"/>
            <a:ext cx="868363" cy="767953"/>
          </a:xfrm>
          <a:prstGeom prst="line">
            <a:avLst/>
          </a:prstGeom>
          <a:noFill/>
          <a:ln w="9525">
            <a:solidFill>
              <a:schemeClr val="tx1"/>
            </a:solidFill>
            <a:round/>
            <a:tailEnd type="none" w="sm"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49" name="Line 25"/>
          <p:cNvSpPr>
            <a:spLocks noChangeShapeType="1"/>
          </p:cNvSpPr>
          <p:nvPr/>
        </p:nvSpPr>
        <p:spPr bwMode="auto">
          <a:xfrm>
            <a:off x="7135813" y="3017193"/>
            <a:ext cx="0" cy="2096691"/>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0" name="Line 26"/>
          <p:cNvSpPr>
            <a:spLocks noChangeShapeType="1"/>
          </p:cNvSpPr>
          <p:nvPr/>
        </p:nvSpPr>
        <p:spPr bwMode="auto">
          <a:xfrm>
            <a:off x="6075364" y="4385221"/>
            <a:ext cx="866775" cy="734020"/>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1" name="Line 27"/>
          <p:cNvSpPr>
            <a:spLocks noChangeShapeType="1"/>
          </p:cNvSpPr>
          <p:nvPr/>
        </p:nvSpPr>
        <p:spPr bwMode="auto">
          <a:xfrm flipH="1">
            <a:off x="7291388" y="4385221"/>
            <a:ext cx="868362" cy="734020"/>
          </a:xfrm>
          <a:prstGeom prst="line">
            <a:avLst/>
          </a:prstGeom>
          <a:noFill/>
          <a:ln w="9525">
            <a:solidFill>
              <a:schemeClr val="tx1"/>
            </a:solidFill>
            <a:round/>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2" name="Line 28"/>
          <p:cNvSpPr>
            <a:spLocks noChangeShapeType="1"/>
          </p:cNvSpPr>
          <p:nvPr/>
        </p:nvSpPr>
        <p:spPr bwMode="auto">
          <a:xfrm flipV="1">
            <a:off x="2925764" y="1931343"/>
            <a:ext cx="738187" cy="175022"/>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3" name="Line 29"/>
          <p:cNvSpPr>
            <a:spLocks noChangeShapeType="1"/>
          </p:cNvSpPr>
          <p:nvPr/>
        </p:nvSpPr>
        <p:spPr bwMode="auto">
          <a:xfrm flipH="1">
            <a:off x="3117850" y="2213522"/>
            <a:ext cx="642938" cy="139303"/>
          </a:xfrm>
          <a:prstGeom prst="line">
            <a:avLst/>
          </a:prstGeom>
          <a:noFill/>
          <a:ln w="9525">
            <a:solidFill>
              <a:schemeClr val="tx1"/>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4" name="Line 30"/>
          <p:cNvSpPr>
            <a:spLocks noChangeShapeType="1"/>
          </p:cNvSpPr>
          <p:nvPr/>
        </p:nvSpPr>
        <p:spPr bwMode="auto">
          <a:xfrm>
            <a:off x="4629150" y="1967062"/>
            <a:ext cx="0" cy="351829"/>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5" name="Line 31"/>
          <p:cNvSpPr>
            <a:spLocks noChangeShapeType="1"/>
          </p:cNvSpPr>
          <p:nvPr/>
        </p:nvSpPr>
        <p:spPr bwMode="auto">
          <a:xfrm flipV="1">
            <a:off x="4789488" y="1967062"/>
            <a:ext cx="0" cy="351829"/>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6" name="Line 32"/>
          <p:cNvSpPr>
            <a:spLocks noChangeShapeType="1"/>
          </p:cNvSpPr>
          <p:nvPr/>
        </p:nvSpPr>
        <p:spPr bwMode="auto">
          <a:xfrm>
            <a:off x="5786438" y="1967062"/>
            <a:ext cx="641350" cy="175022"/>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7" name="Line 33"/>
          <p:cNvSpPr>
            <a:spLocks noChangeShapeType="1"/>
          </p:cNvSpPr>
          <p:nvPr/>
        </p:nvSpPr>
        <p:spPr bwMode="auto">
          <a:xfrm>
            <a:off x="5689600" y="2213522"/>
            <a:ext cx="546100" cy="175022"/>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8" name="Line 34"/>
          <p:cNvSpPr>
            <a:spLocks noChangeShapeType="1"/>
          </p:cNvSpPr>
          <p:nvPr/>
        </p:nvSpPr>
        <p:spPr bwMode="auto">
          <a:xfrm flipH="1">
            <a:off x="6235701" y="3226147"/>
            <a:ext cx="320675" cy="280393"/>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59" name="Line 35"/>
          <p:cNvSpPr>
            <a:spLocks noChangeShapeType="1"/>
          </p:cNvSpPr>
          <p:nvPr/>
        </p:nvSpPr>
        <p:spPr bwMode="auto">
          <a:xfrm>
            <a:off x="7681913" y="3192215"/>
            <a:ext cx="322262"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0" name="Line 36"/>
          <p:cNvSpPr>
            <a:spLocks noChangeShapeType="1"/>
          </p:cNvSpPr>
          <p:nvPr/>
        </p:nvSpPr>
        <p:spPr bwMode="auto">
          <a:xfrm>
            <a:off x="6170613" y="4624537"/>
            <a:ext cx="354012" cy="280392"/>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1" name="Line 37"/>
          <p:cNvSpPr>
            <a:spLocks noChangeShapeType="1"/>
          </p:cNvSpPr>
          <p:nvPr/>
        </p:nvSpPr>
        <p:spPr bwMode="auto">
          <a:xfrm flipH="1">
            <a:off x="7713664" y="4695975"/>
            <a:ext cx="257175" cy="208954"/>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2" name="Line 38"/>
          <p:cNvSpPr>
            <a:spLocks noChangeShapeType="1"/>
          </p:cNvSpPr>
          <p:nvPr/>
        </p:nvSpPr>
        <p:spPr bwMode="auto">
          <a:xfrm>
            <a:off x="7199313" y="3785146"/>
            <a:ext cx="0" cy="525066"/>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3" name="Line 39"/>
          <p:cNvSpPr>
            <a:spLocks noChangeShapeType="1"/>
          </p:cNvSpPr>
          <p:nvPr/>
        </p:nvSpPr>
        <p:spPr bwMode="auto">
          <a:xfrm flipV="1">
            <a:off x="1349376" y="3192215"/>
            <a:ext cx="354013"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4" name="Line 40"/>
          <p:cNvSpPr>
            <a:spLocks noChangeShapeType="1"/>
          </p:cNvSpPr>
          <p:nvPr/>
        </p:nvSpPr>
        <p:spPr bwMode="auto">
          <a:xfrm flipV="1">
            <a:off x="1606551" y="3365450"/>
            <a:ext cx="322263"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5" name="Line 41"/>
          <p:cNvSpPr>
            <a:spLocks noChangeShapeType="1"/>
          </p:cNvSpPr>
          <p:nvPr/>
        </p:nvSpPr>
        <p:spPr bwMode="auto">
          <a:xfrm>
            <a:off x="2506663" y="3261867"/>
            <a:ext cx="290512" cy="348258"/>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6" name="Line 42"/>
          <p:cNvSpPr>
            <a:spLocks noChangeShapeType="1"/>
          </p:cNvSpPr>
          <p:nvPr/>
        </p:nvSpPr>
        <p:spPr bwMode="auto">
          <a:xfrm flipH="1" flipV="1">
            <a:off x="2700339" y="3156496"/>
            <a:ext cx="257175"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7" name="Line 43"/>
          <p:cNvSpPr>
            <a:spLocks noChangeShapeType="1"/>
          </p:cNvSpPr>
          <p:nvPr/>
        </p:nvSpPr>
        <p:spPr bwMode="auto">
          <a:xfrm flipV="1">
            <a:off x="611189" y="4554885"/>
            <a:ext cx="288925"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8" name="Line 44"/>
          <p:cNvSpPr>
            <a:spLocks noChangeShapeType="1"/>
          </p:cNvSpPr>
          <p:nvPr/>
        </p:nvSpPr>
        <p:spPr bwMode="auto">
          <a:xfrm flipV="1">
            <a:off x="835026" y="4695974"/>
            <a:ext cx="225425" cy="278606"/>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69" name="Line 45"/>
          <p:cNvSpPr>
            <a:spLocks noChangeShapeType="1"/>
          </p:cNvSpPr>
          <p:nvPr/>
        </p:nvSpPr>
        <p:spPr bwMode="auto">
          <a:xfrm>
            <a:off x="1639889" y="4624537"/>
            <a:ext cx="257175" cy="314325"/>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3070" name="Line 46"/>
          <p:cNvSpPr>
            <a:spLocks noChangeShapeType="1"/>
          </p:cNvSpPr>
          <p:nvPr/>
        </p:nvSpPr>
        <p:spPr bwMode="auto">
          <a:xfrm flipH="1" flipV="1">
            <a:off x="1703388" y="4485233"/>
            <a:ext cx="322262" cy="350044"/>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97" name="Text Box 47"/>
          <p:cNvSpPr txBox="1">
            <a:spLocks noChangeArrowheads="1"/>
          </p:cNvSpPr>
          <p:nvPr/>
        </p:nvSpPr>
        <p:spPr bwMode="auto">
          <a:xfrm>
            <a:off x="7842250" y="4765625"/>
            <a:ext cx="579438" cy="4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98" name="Text Box 48"/>
          <p:cNvSpPr txBox="1">
            <a:spLocks noChangeArrowheads="1"/>
          </p:cNvSpPr>
          <p:nvPr/>
        </p:nvSpPr>
        <p:spPr bwMode="auto">
          <a:xfrm>
            <a:off x="1092200" y="4554885"/>
            <a:ext cx="579438"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399" name="Text Box 49"/>
          <p:cNvSpPr txBox="1">
            <a:spLocks noChangeArrowheads="1"/>
          </p:cNvSpPr>
          <p:nvPr/>
        </p:nvSpPr>
        <p:spPr bwMode="auto">
          <a:xfrm>
            <a:off x="192089" y="4415582"/>
            <a:ext cx="579437"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0" name="Text Box 50"/>
          <p:cNvSpPr txBox="1">
            <a:spLocks noChangeArrowheads="1"/>
          </p:cNvSpPr>
          <p:nvPr/>
        </p:nvSpPr>
        <p:spPr bwMode="auto">
          <a:xfrm>
            <a:off x="1960564" y="4451300"/>
            <a:ext cx="579437" cy="4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1" name="Text Box 51"/>
          <p:cNvSpPr txBox="1">
            <a:spLocks noChangeArrowheads="1"/>
          </p:cNvSpPr>
          <p:nvPr/>
        </p:nvSpPr>
        <p:spPr bwMode="auto">
          <a:xfrm>
            <a:off x="1992314" y="3226147"/>
            <a:ext cx="579437"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2" name="Text Box 52"/>
          <p:cNvSpPr txBox="1">
            <a:spLocks noChangeArrowheads="1"/>
          </p:cNvSpPr>
          <p:nvPr/>
        </p:nvSpPr>
        <p:spPr bwMode="auto">
          <a:xfrm>
            <a:off x="931864" y="2981475"/>
            <a:ext cx="579437"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3" name="Text Box 53"/>
          <p:cNvSpPr txBox="1">
            <a:spLocks noChangeArrowheads="1"/>
          </p:cNvSpPr>
          <p:nvPr/>
        </p:nvSpPr>
        <p:spPr bwMode="auto">
          <a:xfrm>
            <a:off x="2892425" y="3120778"/>
            <a:ext cx="579438"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4" name="Text Box 54"/>
          <p:cNvSpPr txBox="1">
            <a:spLocks noChangeArrowheads="1"/>
          </p:cNvSpPr>
          <p:nvPr/>
        </p:nvSpPr>
        <p:spPr bwMode="auto">
          <a:xfrm>
            <a:off x="3214688" y="2283173"/>
            <a:ext cx="577850"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5" name="Text Box 55"/>
          <p:cNvSpPr txBox="1">
            <a:spLocks noChangeArrowheads="1"/>
          </p:cNvSpPr>
          <p:nvPr/>
        </p:nvSpPr>
        <p:spPr bwMode="auto">
          <a:xfrm>
            <a:off x="2860675" y="1618803"/>
            <a:ext cx="577850" cy="4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6" name="Text Box 56"/>
          <p:cNvSpPr txBox="1">
            <a:spLocks noChangeArrowheads="1"/>
          </p:cNvSpPr>
          <p:nvPr/>
        </p:nvSpPr>
        <p:spPr bwMode="auto">
          <a:xfrm>
            <a:off x="4017963" y="1861692"/>
            <a:ext cx="577850"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7" name="Text Box 57"/>
          <p:cNvSpPr txBox="1">
            <a:spLocks noChangeArrowheads="1"/>
          </p:cNvSpPr>
          <p:nvPr/>
        </p:nvSpPr>
        <p:spPr bwMode="auto">
          <a:xfrm>
            <a:off x="4821239" y="1897410"/>
            <a:ext cx="579437" cy="4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8" name="Text Box 58"/>
          <p:cNvSpPr txBox="1">
            <a:spLocks noChangeArrowheads="1"/>
          </p:cNvSpPr>
          <p:nvPr/>
        </p:nvSpPr>
        <p:spPr bwMode="auto">
          <a:xfrm>
            <a:off x="5624514" y="2318891"/>
            <a:ext cx="579437"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09" name="Text Box 59"/>
          <p:cNvSpPr txBox="1">
            <a:spLocks noChangeArrowheads="1"/>
          </p:cNvSpPr>
          <p:nvPr/>
        </p:nvSpPr>
        <p:spPr bwMode="auto">
          <a:xfrm>
            <a:off x="6075363" y="1583085"/>
            <a:ext cx="577850"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10" name="Text Box 60"/>
          <p:cNvSpPr txBox="1">
            <a:spLocks noChangeArrowheads="1"/>
          </p:cNvSpPr>
          <p:nvPr/>
        </p:nvSpPr>
        <p:spPr bwMode="auto">
          <a:xfrm>
            <a:off x="5881689" y="2981475"/>
            <a:ext cx="579437"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（7）</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11" name="Text Box 61"/>
          <p:cNvSpPr txBox="1">
            <a:spLocks noChangeArrowheads="1"/>
          </p:cNvSpPr>
          <p:nvPr/>
        </p:nvSpPr>
        <p:spPr bwMode="auto">
          <a:xfrm>
            <a:off x="7104063" y="3261866"/>
            <a:ext cx="577850" cy="4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12" name="Text Box 62"/>
          <p:cNvSpPr txBox="1">
            <a:spLocks noChangeArrowheads="1"/>
          </p:cNvSpPr>
          <p:nvPr/>
        </p:nvSpPr>
        <p:spPr bwMode="auto">
          <a:xfrm>
            <a:off x="7842250" y="2981475"/>
            <a:ext cx="579438"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（9）</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0413" name="Text Box 63"/>
          <p:cNvSpPr txBox="1">
            <a:spLocks noChangeArrowheads="1"/>
          </p:cNvSpPr>
          <p:nvPr/>
        </p:nvSpPr>
        <p:spPr bwMode="auto">
          <a:xfrm>
            <a:off x="5849938" y="4729907"/>
            <a:ext cx="577850" cy="48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sm" len="sm"/>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Structure Chart </a:t>
            </a:r>
            <a:r>
              <a:rPr lang="en-US" altLang="zh-CN" dirty="0" smtClean="0">
                <a:ea typeface="宋体" panose="02010600030101010101" pitchFamily="2" charset="-122"/>
              </a:rPr>
              <a:t>(3)</a:t>
            </a:r>
            <a:endParaRPr lang="en-US" altLang="ja-JP" dirty="0"/>
          </a:p>
        </p:txBody>
      </p:sp>
    </p:spTree>
  </p:cSld>
  <p:clrMapOvr>
    <a:masterClrMapping/>
  </p:clrMapOvr>
  <p:transition>
    <p:random/>
    <p:sndAc>
      <p:stSnd>
        <p:snd r:embed="rId1" name="projctor.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type="body" idx="4294967295"/>
          </p:nvPr>
        </p:nvSpPr>
        <p:spPr>
          <a:xfrm>
            <a:off x="899592" y="1412776"/>
            <a:ext cx="6992938" cy="4747022"/>
          </a:xfrm>
        </p:spPr>
        <p:txBody>
          <a:bodyPr lIns="90487" tIns="44450" rIns="90487" bIns="44450"/>
          <a:lstStyle/>
          <a:p>
            <a:pPr marL="342900" indent="-249555" algn="just">
              <a:lnSpc>
                <a:spcPct val="80000"/>
              </a:lnSpc>
              <a:spcBef>
                <a:spcPts val="0"/>
              </a:spcBef>
              <a:buFont typeface="Wingdings" panose="05000000000000000000" pitchFamily="2" charset="2"/>
              <a:buNone/>
            </a:pPr>
            <a:r>
              <a:rPr lang="en-US" altLang="zh-CN" sz="2200" b="0" dirty="0">
                <a:latin typeface="楷体" panose="02010609060101010101" pitchFamily="49" charset="-122"/>
                <a:ea typeface="楷体" panose="02010609060101010101" pitchFamily="49" charset="-122"/>
              </a:rPr>
              <a:t>a.</a:t>
            </a:r>
            <a:r>
              <a:rPr lang="zh-CN" altLang="en-US" sz="2200" b="0" dirty="0">
                <a:latin typeface="楷体" panose="02010609060101010101" pitchFamily="49" charset="-122"/>
                <a:ea typeface="楷体" panose="02010609060101010101" pitchFamily="49" charset="-122"/>
              </a:rPr>
              <a:t>为每一个成分（模块或数据）适当地命名使人们能直观理解</a:t>
            </a:r>
            <a:r>
              <a:rPr lang="zh-CN" altLang="en-US" sz="2200" b="0" dirty="0" smtClean="0">
                <a:latin typeface="楷体" panose="02010609060101010101" pitchFamily="49" charset="-122"/>
                <a:ea typeface="楷体" panose="02010609060101010101" pitchFamily="49" charset="-122"/>
              </a:rPr>
              <a:t>。</a:t>
            </a:r>
            <a:endParaRPr lang="en-US" altLang="zh-CN" sz="2200" b="0" dirty="0" smtClean="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endParaRPr lang="zh-CN" altLang="en-US" sz="2200" b="0" dirty="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r>
              <a:rPr lang="en-US" altLang="zh-CN" sz="2200" b="0" dirty="0">
                <a:latin typeface="楷体" panose="02010609060101010101" pitchFamily="49" charset="-122"/>
                <a:ea typeface="楷体" panose="02010609060101010101" pitchFamily="49" charset="-122"/>
              </a:rPr>
              <a:t>b.</a:t>
            </a:r>
            <a:r>
              <a:rPr lang="zh-CN" altLang="en-US" sz="2200" b="0" dirty="0">
                <a:latin typeface="楷体" panose="02010609060101010101" pitchFamily="49" charset="-122"/>
                <a:ea typeface="楷体" panose="02010609060101010101" pitchFamily="49" charset="-122"/>
              </a:rPr>
              <a:t>一个模块在结构图中只能出现一次以避免修改时出错成错误</a:t>
            </a:r>
            <a:r>
              <a:rPr lang="zh-CN" altLang="en-US" sz="2200" b="0" dirty="0" smtClean="0">
                <a:latin typeface="楷体" panose="02010609060101010101" pitchFamily="49" charset="-122"/>
                <a:ea typeface="楷体" panose="02010609060101010101" pitchFamily="49" charset="-122"/>
              </a:rPr>
              <a:t>。</a:t>
            </a:r>
            <a:endParaRPr lang="en-US" altLang="zh-CN" sz="2200" b="0" dirty="0" smtClean="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endParaRPr lang="zh-CN" altLang="en-US" sz="2200" b="0" dirty="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r>
              <a:rPr lang="en-US" altLang="zh-CN" sz="2200" b="0" dirty="0">
                <a:latin typeface="楷体" panose="02010609060101010101" pitchFamily="49" charset="-122"/>
                <a:ea typeface="楷体" panose="02010609060101010101" pitchFamily="49" charset="-122"/>
              </a:rPr>
              <a:t>c.</a:t>
            </a:r>
            <a:r>
              <a:rPr lang="zh-CN" altLang="en-US" sz="2200" b="0" dirty="0">
                <a:latin typeface="楷体" panose="02010609060101010101" pitchFamily="49" charset="-122"/>
                <a:ea typeface="楷体" panose="02010609060101010101" pitchFamily="49" charset="-122"/>
              </a:rPr>
              <a:t>尽可能将整个画在一张纸上以便于整体理解</a:t>
            </a:r>
            <a:r>
              <a:rPr lang="zh-CN" altLang="en-US" sz="2200" b="0" dirty="0" smtClean="0">
                <a:latin typeface="楷体" panose="02010609060101010101" pitchFamily="49" charset="-122"/>
                <a:ea typeface="楷体" panose="02010609060101010101" pitchFamily="49" charset="-122"/>
              </a:rPr>
              <a:t>。</a:t>
            </a:r>
            <a:endParaRPr lang="en-US" altLang="zh-CN" sz="2200" b="0" dirty="0" smtClean="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endParaRPr lang="zh-CN" altLang="en-US" sz="2200" b="0" dirty="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r>
              <a:rPr lang="en-US" altLang="zh-CN" sz="2200" b="0" dirty="0">
                <a:latin typeface="楷体" panose="02010609060101010101" pitchFamily="49" charset="-122"/>
                <a:ea typeface="楷体" panose="02010609060101010101" pitchFamily="49" charset="-122"/>
              </a:rPr>
              <a:t>d.</a:t>
            </a:r>
            <a:r>
              <a:rPr lang="zh-CN" altLang="en-US" sz="2200" b="0" dirty="0">
                <a:latin typeface="楷体" panose="02010609060101010101" pitchFamily="49" charset="-122"/>
                <a:ea typeface="楷体" panose="02010609060101010101" pitchFamily="49" charset="-122"/>
              </a:rPr>
              <a:t>一般习惯是：输入模块在左，输出模块在右，计算模块居中</a:t>
            </a:r>
            <a:r>
              <a:rPr lang="zh-CN" altLang="en-US" sz="2200" b="0" dirty="0" smtClean="0">
                <a:latin typeface="楷体" panose="02010609060101010101" pitchFamily="49" charset="-122"/>
                <a:ea typeface="楷体" panose="02010609060101010101" pitchFamily="49" charset="-122"/>
              </a:rPr>
              <a:t>。</a:t>
            </a:r>
            <a:endParaRPr lang="en-US" altLang="zh-CN" sz="2200" b="0" dirty="0" smtClean="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endParaRPr lang="zh-CN" altLang="en-US" sz="2200" b="0" dirty="0">
              <a:latin typeface="楷体" panose="02010609060101010101" pitchFamily="49" charset="-122"/>
              <a:ea typeface="楷体" panose="02010609060101010101" pitchFamily="49" charset="-122"/>
            </a:endParaRPr>
          </a:p>
          <a:p>
            <a:pPr marL="342900" indent="-249555" algn="just">
              <a:lnSpc>
                <a:spcPct val="80000"/>
              </a:lnSpc>
              <a:spcBef>
                <a:spcPts val="0"/>
              </a:spcBef>
              <a:buFont typeface="Wingdings" panose="05000000000000000000" pitchFamily="2" charset="2"/>
              <a:buNone/>
            </a:pPr>
            <a:r>
              <a:rPr lang="en-US" altLang="zh-CN" sz="2200" b="0" dirty="0">
                <a:latin typeface="楷体" panose="02010609060101010101" pitchFamily="49" charset="-122"/>
                <a:ea typeface="楷体" panose="02010609060101010101" pitchFamily="49" charset="-122"/>
              </a:rPr>
              <a:t>e.</a:t>
            </a:r>
            <a:r>
              <a:rPr lang="zh-CN" altLang="en-US" sz="2200" b="0" dirty="0">
                <a:latin typeface="楷体" panose="02010609060101010101" pitchFamily="49" charset="-122"/>
                <a:ea typeface="楷体" panose="02010609060101010101" pitchFamily="49" charset="-122"/>
              </a:rPr>
              <a:t>结构图和习惯使用的程序流程图是完全不同的。程序有层次性和过程性两方面的特点，通常应该先考虑层次特性，再考虑过程特性。结构图描述的是程序的层次特性，即某个模块负责管理哪些模块，这些模块又依次管理什么模块等。</a:t>
            </a:r>
            <a:endParaRPr lang="zh-CN" altLang="en-US" sz="2200" b="0" dirty="0">
              <a:latin typeface="楷体" panose="02010609060101010101" pitchFamily="49" charset="-122"/>
              <a:ea typeface="楷体" panose="02010609060101010101" pitchFamily="49"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Structure </a:t>
            </a:r>
            <a:r>
              <a:rPr lang="en-US" altLang="zh-CN" dirty="0" smtClean="0">
                <a:ea typeface="宋体" panose="02010600030101010101" pitchFamily="2" charset="-122"/>
              </a:rPr>
              <a:t>Chart </a:t>
            </a:r>
            <a:r>
              <a:rPr lang="zh-CN" altLang="en-US" dirty="0" smtClean="0">
                <a:ea typeface="宋体" panose="02010600030101010101" pitchFamily="2" charset="-122"/>
              </a:rPr>
              <a:t>使用</a:t>
            </a:r>
            <a:r>
              <a:rPr lang="zh-CN" altLang="en-US" dirty="0">
                <a:ea typeface="宋体" panose="02010600030101010101" pitchFamily="2" charset="-122"/>
              </a:rPr>
              <a:t>说明</a:t>
            </a:r>
            <a:endParaRPr lang="en-US" altLang="ja-JP" dirty="0"/>
          </a:p>
        </p:txBody>
      </p:sp>
    </p:spTree>
  </p:cSld>
  <p:clrMapOvr>
    <a:masterClrMapping/>
  </p:clrMapOvr>
  <p:transition>
    <p:random/>
    <p:sndAc>
      <p:stSnd>
        <p:snd r:embed="rId1" name="projctor.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3" name="Group 50"/>
          <p:cNvGrpSpPr/>
          <p:nvPr/>
        </p:nvGrpSpPr>
        <p:grpSpPr bwMode="auto">
          <a:xfrm>
            <a:off x="1300659" y="1143000"/>
            <a:ext cx="7677150" cy="5177432"/>
            <a:chOff x="591" y="683"/>
            <a:chExt cx="4836" cy="2899"/>
          </a:xfrm>
        </p:grpSpPr>
        <p:sp>
          <p:nvSpPr>
            <p:cNvPr id="102404" name="Text Box 5"/>
            <p:cNvSpPr txBox="1">
              <a:spLocks noChangeArrowheads="1"/>
            </p:cNvSpPr>
            <p:nvPr/>
          </p:nvSpPr>
          <p:spPr bwMode="auto">
            <a:xfrm>
              <a:off x="3575" y="975"/>
              <a:ext cx="61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“变换流”</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05" name="Text Box 6"/>
            <p:cNvSpPr txBox="1">
              <a:spLocks noChangeArrowheads="1"/>
            </p:cNvSpPr>
            <p:nvPr/>
          </p:nvSpPr>
          <p:spPr bwMode="auto">
            <a:xfrm>
              <a:off x="2401" y="977"/>
              <a:ext cx="6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“事务流”</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06" name="Text Box 7"/>
            <p:cNvSpPr txBox="1">
              <a:spLocks noChangeArrowheads="1"/>
            </p:cNvSpPr>
            <p:nvPr/>
          </p:nvSpPr>
          <p:spPr bwMode="auto">
            <a:xfrm>
              <a:off x="2809" y="683"/>
              <a:ext cx="1020" cy="2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精化数据流图</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73" name="AutoShape 9"/>
            <p:cNvSpPr>
              <a:spLocks noChangeArrowheads="1"/>
            </p:cNvSpPr>
            <p:nvPr/>
          </p:nvSpPr>
          <p:spPr bwMode="auto">
            <a:xfrm>
              <a:off x="2911" y="1023"/>
              <a:ext cx="816"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08" name="Text Box 10"/>
            <p:cNvSpPr txBox="1">
              <a:spLocks noChangeArrowheads="1"/>
            </p:cNvSpPr>
            <p:nvPr/>
          </p:nvSpPr>
          <p:spPr bwMode="auto">
            <a:xfrm>
              <a:off x="3036" y="1077"/>
              <a:ext cx="5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流类型</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75" name="Line 11"/>
            <p:cNvSpPr>
              <a:spLocks noChangeShapeType="1"/>
            </p:cNvSpPr>
            <p:nvPr/>
          </p:nvSpPr>
          <p:spPr bwMode="auto">
            <a:xfrm>
              <a:off x="3319" y="909"/>
              <a:ext cx="0" cy="114"/>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0" name="Text Box 12"/>
            <p:cNvSpPr txBox="1">
              <a:spLocks noChangeArrowheads="1"/>
            </p:cNvSpPr>
            <p:nvPr/>
          </p:nvSpPr>
          <p:spPr bwMode="auto">
            <a:xfrm>
              <a:off x="2061" y="1350"/>
              <a:ext cx="1054" cy="29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区分事务中心和数据接收通路</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1" name="Text Box 13"/>
            <p:cNvSpPr txBox="1">
              <a:spLocks noChangeArrowheads="1"/>
            </p:cNvSpPr>
            <p:nvPr/>
          </p:nvSpPr>
          <p:spPr bwMode="auto">
            <a:xfrm>
              <a:off x="3591" y="1350"/>
              <a:ext cx="1054" cy="29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区分输入和</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输出分支</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2" name="Text Box 14"/>
            <p:cNvSpPr txBox="1">
              <a:spLocks noChangeArrowheads="1"/>
            </p:cNvSpPr>
            <p:nvPr/>
          </p:nvSpPr>
          <p:spPr bwMode="auto">
            <a:xfrm>
              <a:off x="2061" y="1731"/>
              <a:ext cx="1054"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映射成事务结构</a:t>
              </a:r>
              <a:endParaRPr lang="zh-CN" altLang="en-US" sz="16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3" name="Text Box 15"/>
            <p:cNvSpPr txBox="1">
              <a:spLocks noChangeArrowheads="1"/>
            </p:cNvSpPr>
            <p:nvPr/>
          </p:nvSpPr>
          <p:spPr bwMode="auto">
            <a:xfrm>
              <a:off x="3591" y="1731"/>
              <a:ext cx="1054"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映射成变换结构</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4" name="Text Box 16"/>
            <p:cNvSpPr txBox="1">
              <a:spLocks noChangeArrowheads="1"/>
            </p:cNvSpPr>
            <p:nvPr/>
          </p:nvSpPr>
          <p:spPr bwMode="auto">
            <a:xfrm>
              <a:off x="2774" y="2166"/>
              <a:ext cx="1088" cy="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用启发式设计规则精化软件结构</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5" name="Text Box 17"/>
            <p:cNvSpPr txBox="1">
              <a:spLocks noChangeArrowheads="1"/>
            </p:cNvSpPr>
            <p:nvPr/>
          </p:nvSpPr>
          <p:spPr bwMode="auto">
            <a:xfrm>
              <a:off x="2774" y="2548"/>
              <a:ext cx="1088" cy="29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导出接口描述和</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全程数据结构</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83" name="AutoShape 19"/>
            <p:cNvSpPr>
              <a:spLocks noChangeArrowheads="1"/>
            </p:cNvSpPr>
            <p:nvPr/>
          </p:nvSpPr>
          <p:spPr bwMode="auto">
            <a:xfrm>
              <a:off x="2911" y="2983"/>
              <a:ext cx="816" cy="272"/>
            </a:xfrm>
            <a:prstGeom prst="diamond">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7" name="Text Box 20"/>
            <p:cNvSpPr txBox="1">
              <a:spLocks noChangeArrowheads="1"/>
            </p:cNvSpPr>
            <p:nvPr/>
          </p:nvSpPr>
          <p:spPr bwMode="auto">
            <a:xfrm>
              <a:off x="3036" y="3037"/>
              <a:ext cx="5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复 查</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18" name="Text Box 21"/>
            <p:cNvSpPr txBox="1">
              <a:spLocks noChangeArrowheads="1"/>
            </p:cNvSpPr>
            <p:nvPr/>
          </p:nvSpPr>
          <p:spPr bwMode="auto">
            <a:xfrm>
              <a:off x="2911" y="3364"/>
              <a:ext cx="816"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详细设计</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87" name="Line 23"/>
            <p:cNvSpPr>
              <a:spLocks noChangeShapeType="1"/>
            </p:cNvSpPr>
            <p:nvPr/>
          </p:nvSpPr>
          <p:spPr bwMode="auto">
            <a:xfrm>
              <a:off x="2554" y="1159"/>
              <a:ext cx="3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88" name="Line 24"/>
            <p:cNvSpPr>
              <a:spLocks noChangeShapeType="1"/>
            </p:cNvSpPr>
            <p:nvPr/>
          </p:nvSpPr>
          <p:spPr bwMode="auto">
            <a:xfrm>
              <a:off x="2554" y="1159"/>
              <a:ext cx="0" cy="191"/>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0" name="Line 26"/>
            <p:cNvSpPr>
              <a:spLocks noChangeShapeType="1"/>
            </p:cNvSpPr>
            <p:nvPr/>
          </p:nvSpPr>
          <p:spPr bwMode="auto">
            <a:xfrm flipH="1">
              <a:off x="3727" y="1159"/>
              <a:ext cx="3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1" name="Line 27"/>
            <p:cNvSpPr>
              <a:spLocks noChangeShapeType="1"/>
            </p:cNvSpPr>
            <p:nvPr/>
          </p:nvSpPr>
          <p:spPr bwMode="auto">
            <a:xfrm flipH="1">
              <a:off x="4084" y="1159"/>
              <a:ext cx="0" cy="191"/>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2" name="Line 28"/>
            <p:cNvSpPr>
              <a:spLocks noChangeShapeType="1"/>
            </p:cNvSpPr>
            <p:nvPr/>
          </p:nvSpPr>
          <p:spPr bwMode="auto">
            <a:xfrm>
              <a:off x="2554" y="1650"/>
              <a:ext cx="0" cy="82"/>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3" name="Line 29"/>
            <p:cNvSpPr>
              <a:spLocks noChangeShapeType="1"/>
            </p:cNvSpPr>
            <p:nvPr/>
          </p:nvSpPr>
          <p:spPr bwMode="auto">
            <a:xfrm>
              <a:off x="4084" y="1650"/>
              <a:ext cx="0" cy="82"/>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4" name="Line 30"/>
            <p:cNvSpPr>
              <a:spLocks noChangeShapeType="1"/>
            </p:cNvSpPr>
            <p:nvPr/>
          </p:nvSpPr>
          <p:spPr bwMode="auto">
            <a:xfrm>
              <a:off x="2554" y="2058"/>
              <a:ext cx="153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5" name="Line 31"/>
            <p:cNvSpPr>
              <a:spLocks noChangeShapeType="1"/>
            </p:cNvSpPr>
            <p:nvPr/>
          </p:nvSpPr>
          <p:spPr bwMode="auto">
            <a:xfrm>
              <a:off x="2554" y="1949"/>
              <a:ext cx="0" cy="1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6" name="Line 32"/>
            <p:cNvSpPr>
              <a:spLocks noChangeShapeType="1"/>
            </p:cNvSpPr>
            <p:nvPr/>
          </p:nvSpPr>
          <p:spPr bwMode="auto">
            <a:xfrm>
              <a:off x="4084" y="1949"/>
              <a:ext cx="0" cy="1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7" name="Line 33"/>
            <p:cNvSpPr>
              <a:spLocks noChangeShapeType="1"/>
            </p:cNvSpPr>
            <p:nvPr/>
          </p:nvSpPr>
          <p:spPr bwMode="auto">
            <a:xfrm>
              <a:off x="3319" y="2058"/>
              <a:ext cx="0" cy="109"/>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8" name="Line 34"/>
            <p:cNvSpPr>
              <a:spLocks noChangeShapeType="1"/>
            </p:cNvSpPr>
            <p:nvPr/>
          </p:nvSpPr>
          <p:spPr bwMode="auto">
            <a:xfrm>
              <a:off x="3319" y="2466"/>
              <a:ext cx="0" cy="82"/>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699" name="Line 35"/>
            <p:cNvSpPr>
              <a:spLocks noChangeShapeType="1"/>
            </p:cNvSpPr>
            <p:nvPr/>
          </p:nvSpPr>
          <p:spPr bwMode="auto">
            <a:xfrm>
              <a:off x="3319" y="2848"/>
              <a:ext cx="0" cy="136"/>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0" name="Line 36"/>
            <p:cNvSpPr>
              <a:spLocks noChangeShapeType="1"/>
            </p:cNvSpPr>
            <p:nvPr/>
          </p:nvSpPr>
          <p:spPr bwMode="auto">
            <a:xfrm>
              <a:off x="3319" y="3255"/>
              <a:ext cx="0" cy="109"/>
            </a:xfrm>
            <a:prstGeom prst="line">
              <a:avLst/>
            </a:prstGeom>
            <a:noFill/>
            <a:ln w="9525">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32" name="Text Box 38"/>
            <p:cNvSpPr txBox="1">
              <a:spLocks noChangeArrowheads="1"/>
            </p:cNvSpPr>
            <p:nvPr/>
          </p:nvSpPr>
          <p:spPr bwMode="auto">
            <a:xfrm>
              <a:off x="4169" y="2533"/>
              <a:ext cx="76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变换分析</a:t>
              </a:r>
              <a:endPar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3" name="Oval 39"/>
            <p:cNvSpPr>
              <a:spLocks noChangeArrowheads="1"/>
            </p:cNvSpPr>
            <p:nvPr/>
          </p:nvSpPr>
          <p:spPr bwMode="auto">
            <a:xfrm>
              <a:off x="4115" y="2486"/>
              <a:ext cx="863" cy="3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4" name="Freeform 40"/>
            <p:cNvSpPr/>
            <p:nvPr/>
          </p:nvSpPr>
          <p:spPr bwMode="auto">
            <a:xfrm>
              <a:off x="4223" y="2112"/>
              <a:ext cx="377" cy="374"/>
            </a:xfrm>
            <a:custGeom>
              <a:avLst/>
              <a:gdLst>
                <a:gd name="T0" fmla="*/ 540 w 630"/>
                <a:gd name="T1" fmla="*/ 780 h 780"/>
                <a:gd name="T2" fmla="*/ 540 w 630"/>
                <a:gd name="T3" fmla="*/ 468 h 780"/>
                <a:gd name="T4" fmla="*/ 0 w 630"/>
                <a:gd name="T5" fmla="*/ 0 h 780"/>
                <a:gd name="T6" fmla="*/ 0 60000 65536"/>
                <a:gd name="T7" fmla="*/ 0 60000 65536"/>
                <a:gd name="T8" fmla="*/ 0 60000 65536"/>
                <a:gd name="T9" fmla="*/ 0 w 630"/>
                <a:gd name="T10" fmla="*/ 0 h 780"/>
                <a:gd name="T11" fmla="*/ 630 w 630"/>
                <a:gd name="T12" fmla="*/ 780 h 780"/>
              </a:gdLst>
              <a:ahLst/>
              <a:cxnLst>
                <a:cxn ang="T6">
                  <a:pos x="T0" y="T1"/>
                </a:cxn>
                <a:cxn ang="T7">
                  <a:pos x="T2" y="T3"/>
                </a:cxn>
                <a:cxn ang="T8">
                  <a:pos x="T4" y="T5"/>
                </a:cxn>
              </a:cxnLst>
              <a:rect l="T9" t="T10" r="T11" b="T12"/>
              <a:pathLst>
                <a:path w="630" h="780">
                  <a:moveTo>
                    <a:pt x="540" y="780"/>
                  </a:moveTo>
                  <a:cubicBezTo>
                    <a:pt x="585" y="689"/>
                    <a:pt x="630" y="598"/>
                    <a:pt x="540" y="468"/>
                  </a:cubicBezTo>
                  <a:cubicBezTo>
                    <a:pt x="450" y="338"/>
                    <a:pt x="225" y="169"/>
                    <a:pt x="0" y="0"/>
                  </a:cubicBezTo>
                </a:path>
              </a:pathLst>
            </a:custGeom>
            <a:noFill/>
            <a:ln w="9525">
              <a:solidFill>
                <a:schemeClr val="tx1"/>
              </a:solidFill>
              <a:round/>
              <a:tailEnd type="arrow"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35" name="Text Box 42"/>
            <p:cNvSpPr txBox="1">
              <a:spLocks noChangeArrowheads="1"/>
            </p:cNvSpPr>
            <p:nvPr/>
          </p:nvSpPr>
          <p:spPr bwMode="auto">
            <a:xfrm>
              <a:off x="1686" y="2533"/>
              <a:ext cx="762"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事物分析</a:t>
              </a:r>
              <a:endParaRPr lang="zh-CN" altLang="en-US" sz="10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7" name="Oval 43"/>
            <p:cNvSpPr>
              <a:spLocks noChangeArrowheads="1"/>
            </p:cNvSpPr>
            <p:nvPr/>
          </p:nvSpPr>
          <p:spPr bwMode="auto">
            <a:xfrm>
              <a:off x="1632" y="2486"/>
              <a:ext cx="864" cy="3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14:hiddenLine>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8" name="Freeform 44"/>
            <p:cNvSpPr/>
            <p:nvPr/>
          </p:nvSpPr>
          <p:spPr bwMode="auto">
            <a:xfrm flipH="1">
              <a:off x="2027" y="2112"/>
              <a:ext cx="378" cy="374"/>
            </a:xfrm>
            <a:custGeom>
              <a:avLst/>
              <a:gdLst>
                <a:gd name="T0" fmla="*/ 540 w 630"/>
                <a:gd name="T1" fmla="*/ 780 h 780"/>
                <a:gd name="T2" fmla="*/ 540 w 630"/>
                <a:gd name="T3" fmla="*/ 468 h 780"/>
                <a:gd name="T4" fmla="*/ 0 w 630"/>
                <a:gd name="T5" fmla="*/ 0 h 780"/>
                <a:gd name="T6" fmla="*/ 0 60000 65536"/>
                <a:gd name="T7" fmla="*/ 0 60000 65536"/>
                <a:gd name="T8" fmla="*/ 0 60000 65536"/>
                <a:gd name="T9" fmla="*/ 0 w 630"/>
                <a:gd name="T10" fmla="*/ 0 h 780"/>
                <a:gd name="T11" fmla="*/ 630 w 630"/>
                <a:gd name="T12" fmla="*/ 780 h 780"/>
              </a:gdLst>
              <a:ahLst/>
              <a:cxnLst>
                <a:cxn ang="T6">
                  <a:pos x="T0" y="T1"/>
                </a:cxn>
                <a:cxn ang="T7">
                  <a:pos x="T2" y="T3"/>
                </a:cxn>
                <a:cxn ang="T8">
                  <a:pos x="T4" y="T5"/>
                </a:cxn>
              </a:cxnLst>
              <a:rect l="T9" t="T10" r="T11" b="T12"/>
              <a:pathLst>
                <a:path w="630" h="780">
                  <a:moveTo>
                    <a:pt x="540" y="780"/>
                  </a:moveTo>
                  <a:cubicBezTo>
                    <a:pt x="585" y="689"/>
                    <a:pt x="630" y="598"/>
                    <a:pt x="540" y="468"/>
                  </a:cubicBezTo>
                  <a:cubicBezTo>
                    <a:pt x="450" y="338"/>
                    <a:pt x="225" y="169"/>
                    <a:pt x="0" y="0"/>
                  </a:cubicBezTo>
                </a:path>
              </a:pathLst>
            </a:custGeom>
            <a:noFill/>
            <a:ln w="9525">
              <a:solidFill>
                <a:schemeClr val="tx1"/>
              </a:solidFill>
              <a:round/>
              <a:tailEnd type="arrow"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09" name="Line 45"/>
            <p:cNvSpPr>
              <a:spLocks noChangeShapeType="1"/>
            </p:cNvSpPr>
            <p:nvPr/>
          </p:nvSpPr>
          <p:spPr bwMode="auto">
            <a:xfrm>
              <a:off x="3727" y="3119"/>
              <a:ext cx="17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10" name="Line 46"/>
            <p:cNvSpPr>
              <a:spLocks noChangeShapeType="1"/>
            </p:cNvSpPr>
            <p:nvPr/>
          </p:nvSpPr>
          <p:spPr bwMode="auto">
            <a:xfrm>
              <a:off x="5427" y="955"/>
              <a:ext cx="0" cy="21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7711" name="Line 47"/>
            <p:cNvSpPr>
              <a:spLocks noChangeShapeType="1"/>
            </p:cNvSpPr>
            <p:nvPr/>
          </p:nvSpPr>
          <p:spPr bwMode="auto">
            <a:xfrm>
              <a:off x="3319" y="955"/>
              <a:ext cx="2108" cy="0"/>
            </a:xfrm>
            <a:prstGeom prst="line">
              <a:avLst/>
            </a:prstGeom>
            <a:noFill/>
            <a:ln w="9525">
              <a:solidFill>
                <a:schemeClr val="tx1"/>
              </a:solidFill>
              <a:round/>
              <a:headEnd type="arrow" w="sm" len="sm"/>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41" name="Text Box 48"/>
            <p:cNvSpPr txBox="1">
              <a:spLocks noChangeArrowheads="1"/>
            </p:cNvSpPr>
            <p:nvPr/>
          </p:nvSpPr>
          <p:spPr bwMode="auto">
            <a:xfrm>
              <a:off x="591" y="1812"/>
              <a:ext cx="1632"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22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优化的前题是：“</a:t>
              </a:r>
              <a:r>
                <a:rPr lang="en-US" altLang="zh-CN" sz="22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Get it to work, then make it fast.”</a:t>
              </a:r>
              <a:endParaRPr lang="en-US" altLang="zh-CN" sz="22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2"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宋体" panose="02010600030101010101" pitchFamily="2" charset="-122"/>
              </a:rPr>
              <a:t>The Process of SD</a:t>
            </a:r>
            <a:endParaRPr lang="en-US" altLang="ja-JP" dirty="0"/>
          </a:p>
        </p:txBody>
      </p:sp>
    </p:spTree>
  </p:cSld>
  <p:clrMapOvr>
    <a:masterClrMapping/>
  </p:clrMapOvr>
  <p:transition>
    <p:random/>
    <p:sndAc>
      <p:stSnd>
        <p:snd r:embed="rId1" name="projctor.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7" name="Group 177"/>
          <p:cNvGrpSpPr/>
          <p:nvPr/>
        </p:nvGrpSpPr>
        <p:grpSpPr bwMode="auto">
          <a:xfrm>
            <a:off x="1403648" y="1484784"/>
            <a:ext cx="6584950" cy="4704159"/>
            <a:chOff x="554" y="689"/>
            <a:chExt cx="4148" cy="2634"/>
          </a:xfrm>
        </p:grpSpPr>
        <p:sp>
          <p:nvSpPr>
            <p:cNvPr id="408579" name="Oval 3"/>
            <p:cNvSpPr>
              <a:spLocks noChangeArrowheads="1"/>
            </p:cNvSpPr>
            <p:nvPr/>
          </p:nvSpPr>
          <p:spPr bwMode="auto">
            <a:xfrm>
              <a:off x="1542" y="1040"/>
              <a:ext cx="187" cy="206"/>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0" name="Oval 4"/>
            <p:cNvSpPr>
              <a:spLocks noChangeArrowheads="1"/>
            </p:cNvSpPr>
            <p:nvPr/>
          </p:nvSpPr>
          <p:spPr bwMode="auto">
            <a:xfrm>
              <a:off x="1536" y="1033"/>
              <a:ext cx="200" cy="220"/>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1" name="Oval 5"/>
            <p:cNvSpPr>
              <a:spLocks noChangeArrowheads="1"/>
            </p:cNvSpPr>
            <p:nvPr/>
          </p:nvSpPr>
          <p:spPr bwMode="auto">
            <a:xfrm>
              <a:off x="1895" y="950"/>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2" name="Oval 6"/>
            <p:cNvSpPr>
              <a:spLocks noChangeArrowheads="1"/>
            </p:cNvSpPr>
            <p:nvPr/>
          </p:nvSpPr>
          <p:spPr bwMode="auto">
            <a:xfrm>
              <a:off x="1888" y="943"/>
              <a:ext cx="201" cy="214"/>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3" name="Oval 7"/>
            <p:cNvSpPr>
              <a:spLocks noChangeArrowheads="1"/>
            </p:cNvSpPr>
            <p:nvPr/>
          </p:nvSpPr>
          <p:spPr bwMode="auto">
            <a:xfrm>
              <a:off x="1895" y="1287"/>
              <a:ext cx="187" cy="207"/>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4" name="Oval 8"/>
            <p:cNvSpPr>
              <a:spLocks noChangeArrowheads="1"/>
            </p:cNvSpPr>
            <p:nvPr/>
          </p:nvSpPr>
          <p:spPr bwMode="auto">
            <a:xfrm>
              <a:off x="1888" y="1280"/>
              <a:ext cx="201" cy="221"/>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5" name="Oval 9"/>
            <p:cNvSpPr>
              <a:spLocks noChangeArrowheads="1"/>
            </p:cNvSpPr>
            <p:nvPr/>
          </p:nvSpPr>
          <p:spPr bwMode="auto">
            <a:xfrm>
              <a:off x="2255" y="1088"/>
              <a:ext cx="186"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6" name="Oval 10"/>
            <p:cNvSpPr>
              <a:spLocks noChangeArrowheads="1"/>
            </p:cNvSpPr>
            <p:nvPr/>
          </p:nvSpPr>
          <p:spPr bwMode="auto">
            <a:xfrm>
              <a:off x="2248" y="1081"/>
              <a:ext cx="200"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7" name="Oval 11"/>
            <p:cNvSpPr>
              <a:spLocks noChangeArrowheads="1"/>
            </p:cNvSpPr>
            <p:nvPr/>
          </p:nvSpPr>
          <p:spPr bwMode="auto">
            <a:xfrm>
              <a:off x="2600" y="1040"/>
              <a:ext cx="187" cy="206"/>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8" name="Oval 12"/>
            <p:cNvSpPr>
              <a:spLocks noChangeArrowheads="1"/>
            </p:cNvSpPr>
            <p:nvPr/>
          </p:nvSpPr>
          <p:spPr bwMode="auto">
            <a:xfrm>
              <a:off x="2593" y="1033"/>
              <a:ext cx="201" cy="220"/>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89" name="Oval 13"/>
            <p:cNvSpPr>
              <a:spLocks noChangeArrowheads="1"/>
            </p:cNvSpPr>
            <p:nvPr/>
          </p:nvSpPr>
          <p:spPr bwMode="auto">
            <a:xfrm>
              <a:off x="2939" y="998"/>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0" name="Oval 14"/>
            <p:cNvSpPr>
              <a:spLocks noChangeArrowheads="1"/>
            </p:cNvSpPr>
            <p:nvPr/>
          </p:nvSpPr>
          <p:spPr bwMode="auto">
            <a:xfrm>
              <a:off x="2932" y="992"/>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1" name="Oval 15"/>
            <p:cNvSpPr>
              <a:spLocks noChangeArrowheads="1"/>
            </p:cNvSpPr>
            <p:nvPr/>
          </p:nvSpPr>
          <p:spPr bwMode="auto">
            <a:xfrm>
              <a:off x="3285" y="950"/>
              <a:ext cx="186"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2" name="Oval 16"/>
            <p:cNvSpPr>
              <a:spLocks noChangeArrowheads="1"/>
            </p:cNvSpPr>
            <p:nvPr/>
          </p:nvSpPr>
          <p:spPr bwMode="auto">
            <a:xfrm>
              <a:off x="3278" y="943"/>
              <a:ext cx="200" cy="214"/>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3" name="Oval 17"/>
            <p:cNvSpPr>
              <a:spLocks noChangeArrowheads="1"/>
            </p:cNvSpPr>
            <p:nvPr/>
          </p:nvSpPr>
          <p:spPr bwMode="auto">
            <a:xfrm>
              <a:off x="3624" y="902"/>
              <a:ext cx="186"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4" name="Oval 18"/>
            <p:cNvSpPr>
              <a:spLocks noChangeArrowheads="1"/>
            </p:cNvSpPr>
            <p:nvPr/>
          </p:nvSpPr>
          <p:spPr bwMode="auto">
            <a:xfrm>
              <a:off x="3617" y="895"/>
              <a:ext cx="200"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5" name="Oval 19"/>
            <p:cNvSpPr>
              <a:spLocks noChangeArrowheads="1"/>
            </p:cNvSpPr>
            <p:nvPr/>
          </p:nvSpPr>
          <p:spPr bwMode="auto">
            <a:xfrm>
              <a:off x="3236" y="1274"/>
              <a:ext cx="187"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6" name="Oval 20"/>
            <p:cNvSpPr>
              <a:spLocks noChangeArrowheads="1"/>
            </p:cNvSpPr>
            <p:nvPr/>
          </p:nvSpPr>
          <p:spPr bwMode="auto">
            <a:xfrm>
              <a:off x="3229" y="1267"/>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7" name="Oval 21"/>
            <p:cNvSpPr>
              <a:spLocks noChangeArrowheads="1"/>
            </p:cNvSpPr>
            <p:nvPr/>
          </p:nvSpPr>
          <p:spPr bwMode="auto">
            <a:xfrm>
              <a:off x="3547" y="1370"/>
              <a:ext cx="187"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8" name="Oval 22"/>
            <p:cNvSpPr>
              <a:spLocks noChangeArrowheads="1"/>
            </p:cNvSpPr>
            <p:nvPr/>
          </p:nvSpPr>
          <p:spPr bwMode="auto">
            <a:xfrm>
              <a:off x="3541" y="1363"/>
              <a:ext cx="200" cy="213"/>
            </a:xfrm>
            <a:prstGeom prst="ellipse">
              <a:avLst/>
            </a:prstGeom>
            <a:noFill/>
            <a:ln w="27051">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599" name="Oval 23"/>
            <p:cNvSpPr>
              <a:spLocks noChangeArrowheads="1"/>
            </p:cNvSpPr>
            <p:nvPr/>
          </p:nvSpPr>
          <p:spPr bwMode="auto">
            <a:xfrm>
              <a:off x="2573" y="2030"/>
              <a:ext cx="186" cy="206"/>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0" name="Oval 24"/>
            <p:cNvSpPr>
              <a:spLocks noChangeArrowheads="1"/>
            </p:cNvSpPr>
            <p:nvPr/>
          </p:nvSpPr>
          <p:spPr bwMode="auto">
            <a:xfrm>
              <a:off x="2566" y="2023"/>
              <a:ext cx="200" cy="220"/>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1" name="Oval 25"/>
            <p:cNvSpPr>
              <a:spLocks noChangeArrowheads="1"/>
            </p:cNvSpPr>
            <p:nvPr/>
          </p:nvSpPr>
          <p:spPr bwMode="auto">
            <a:xfrm>
              <a:off x="2262" y="1906"/>
              <a:ext cx="186" cy="207"/>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2" name="Oval 26"/>
            <p:cNvSpPr>
              <a:spLocks noChangeArrowheads="1"/>
            </p:cNvSpPr>
            <p:nvPr/>
          </p:nvSpPr>
          <p:spPr bwMode="auto">
            <a:xfrm>
              <a:off x="2255" y="1899"/>
              <a:ext cx="200" cy="221"/>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3" name="Oval 27"/>
            <p:cNvSpPr>
              <a:spLocks noChangeArrowheads="1"/>
            </p:cNvSpPr>
            <p:nvPr/>
          </p:nvSpPr>
          <p:spPr bwMode="auto">
            <a:xfrm>
              <a:off x="3333" y="1968"/>
              <a:ext cx="187" cy="207"/>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4" name="Oval 28"/>
            <p:cNvSpPr>
              <a:spLocks noChangeArrowheads="1"/>
            </p:cNvSpPr>
            <p:nvPr/>
          </p:nvSpPr>
          <p:spPr bwMode="auto">
            <a:xfrm>
              <a:off x="3326" y="1961"/>
              <a:ext cx="201" cy="220"/>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5" name="Oval 29"/>
            <p:cNvSpPr>
              <a:spLocks noChangeArrowheads="1"/>
            </p:cNvSpPr>
            <p:nvPr/>
          </p:nvSpPr>
          <p:spPr bwMode="auto">
            <a:xfrm>
              <a:off x="3707" y="1831"/>
              <a:ext cx="186"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6" name="Oval 30"/>
            <p:cNvSpPr>
              <a:spLocks noChangeArrowheads="1"/>
            </p:cNvSpPr>
            <p:nvPr/>
          </p:nvSpPr>
          <p:spPr bwMode="auto">
            <a:xfrm>
              <a:off x="3700" y="1824"/>
              <a:ext cx="200"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7" name="Oval 31"/>
            <p:cNvSpPr>
              <a:spLocks noChangeArrowheads="1"/>
            </p:cNvSpPr>
            <p:nvPr/>
          </p:nvSpPr>
          <p:spPr bwMode="auto">
            <a:xfrm>
              <a:off x="4128" y="1865"/>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8" name="Oval 32"/>
            <p:cNvSpPr>
              <a:spLocks noChangeArrowheads="1"/>
            </p:cNvSpPr>
            <p:nvPr/>
          </p:nvSpPr>
          <p:spPr bwMode="auto">
            <a:xfrm>
              <a:off x="4121" y="1858"/>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09" name="Oval 33"/>
            <p:cNvSpPr>
              <a:spLocks noChangeArrowheads="1"/>
            </p:cNvSpPr>
            <p:nvPr/>
          </p:nvSpPr>
          <p:spPr bwMode="auto">
            <a:xfrm>
              <a:off x="3285" y="2360"/>
              <a:ext cx="186"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0" name="Oval 34"/>
            <p:cNvSpPr>
              <a:spLocks noChangeArrowheads="1"/>
            </p:cNvSpPr>
            <p:nvPr/>
          </p:nvSpPr>
          <p:spPr bwMode="auto">
            <a:xfrm>
              <a:off x="3278" y="2353"/>
              <a:ext cx="200" cy="214"/>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1" name="Oval 35"/>
            <p:cNvSpPr>
              <a:spLocks noChangeArrowheads="1"/>
            </p:cNvSpPr>
            <p:nvPr/>
          </p:nvSpPr>
          <p:spPr bwMode="auto">
            <a:xfrm>
              <a:off x="3672" y="2422"/>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2" name="Oval 36"/>
            <p:cNvSpPr>
              <a:spLocks noChangeArrowheads="1"/>
            </p:cNvSpPr>
            <p:nvPr/>
          </p:nvSpPr>
          <p:spPr bwMode="auto">
            <a:xfrm>
              <a:off x="3665" y="2415"/>
              <a:ext cx="201" cy="214"/>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3" name="Oval 37"/>
            <p:cNvSpPr>
              <a:spLocks noChangeArrowheads="1"/>
            </p:cNvSpPr>
            <p:nvPr/>
          </p:nvSpPr>
          <p:spPr bwMode="auto">
            <a:xfrm>
              <a:off x="3969" y="2202"/>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4" name="Oval 38"/>
            <p:cNvSpPr>
              <a:spLocks noChangeArrowheads="1"/>
            </p:cNvSpPr>
            <p:nvPr/>
          </p:nvSpPr>
          <p:spPr bwMode="auto">
            <a:xfrm>
              <a:off x="3962" y="2195"/>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5" name="Oval 39"/>
            <p:cNvSpPr>
              <a:spLocks noChangeArrowheads="1"/>
            </p:cNvSpPr>
            <p:nvPr/>
          </p:nvSpPr>
          <p:spPr bwMode="auto">
            <a:xfrm>
              <a:off x="3955" y="2670"/>
              <a:ext cx="187"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6" name="Oval 40"/>
            <p:cNvSpPr>
              <a:spLocks noChangeArrowheads="1"/>
            </p:cNvSpPr>
            <p:nvPr/>
          </p:nvSpPr>
          <p:spPr bwMode="auto">
            <a:xfrm>
              <a:off x="3948" y="2663"/>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7" name="Oval 41"/>
            <p:cNvSpPr>
              <a:spLocks noChangeArrowheads="1"/>
            </p:cNvSpPr>
            <p:nvPr/>
          </p:nvSpPr>
          <p:spPr bwMode="auto">
            <a:xfrm>
              <a:off x="4280" y="2450"/>
              <a:ext cx="187"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8" name="Oval 42"/>
            <p:cNvSpPr>
              <a:spLocks noChangeArrowheads="1"/>
            </p:cNvSpPr>
            <p:nvPr/>
          </p:nvSpPr>
          <p:spPr bwMode="auto">
            <a:xfrm>
              <a:off x="4273" y="2443"/>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19" name="Oval 43"/>
            <p:cNvSpPr>
              <a:spLocks noChangeArrowheads="1"/>
            </p:cNvSpPr>
            <p:nvPr/>
          </p:nvSpPr>
          <p:spPr bwMode="auto">
            <a:xfrm>
              <a:off x="2960" y="2622"/>
              <a:ext cx="186"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20" name="Oval 44"/>
            <p:cNvSpPr>
              <a:spLocks noChangeArrowheads="1"/>
            </p:cNvSpPr>
            <p:nvPr/>
          </p:nvSpPr>
          <p:spPr bwMode="auto">
            <a:xfrm>
              <a:off x="2953" y="2615"/>
              <a:ext cx="200"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21" name="Oval 45"/>
            <p:cNvSpPr>
              <a:spLocks noChangeArrowheads="1"/>
            </p:cNvSpPr>
            <p:nvPr/>
          </p:nvSpPr>
          <p:spPr bwMode="auto">
            <a:xfrm>
              <a:off x="3160" y="2945"/>
              <a:ext cx="187" cy="199"/>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22" name="Oval 46"/>
            <p:cNvSpPr>
              <a:spLocks noChangeArrowheads="1"/>
            </p:cNvSpPr>
            <p:nvPr/>
          </p:nvSpPr>
          <p:spPr bwMode="auto">
            <a:xfrm>
              <a:off x="3153" y="2938"/>
              <a:ext cx="201"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23" name="Oval 47"/>
            <p:cNvSpPr>
              <a:spLocks noChangeArrowheads="1"/>
            </p:cNvSpPr>
            <p:nvPr/>
          </p:nvSpPr>
          <p:spPr bwMode="auto">
            <a:xfrm>
              <a:off x="3471" y="3103"/>
              <a:ext cx="187"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624" name="Oval 48"/>
            <p:cNvSpPr>
              <a:spLocks noChangeArrowheads="1"/>
            </p:cNvSpPr>
            <p:nvPr/>
          </p:nvSpPr>
          <p:spPr bwMode="auto">
            <a:xfrm>
              <a:off x="3465" y="3096"/>
              <a:ext cx="200" cy="213"/>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03474" name="Group 49"/>
            <p:cNvGrpSpPr/>
            <p:nvPr/>
          </p:nvGrpSpPr>
          <p:grpSpPr bwMode="auto">
            <a:xfrm>
              <a:off x="1349" y="1095"/>
              <a:ext cx="173" cy="55"/>
              <a:chOff x="1349" y="1095"/>
              <a:chExt cx="173" cy="55"/>
            </a:xfrm>
          </p:grpSpPr>
          <p:sp>
            <p:nvSpPr>
              <p:cNvPr id="408626" name="Freeform 50"/>
              <p:cNvSpPr/>
              <p:nvPr/>
            </p:nvSpPr>
            <p:spPr bwMode="auto">
              <a:xfrm>
                <a:off x="1404" y="1095"/>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41"/>
                    </a:moveTo>
                    <a:lnTo>
                      <a:pt x="0" y="55"/>
                    </a:lnTo>
                    <a:lnTo>
                      <a:pt x="0" y="27"/>
                    </a:lnTo>
                    <a:lnTo>
                      <a:pt x="7" y="0"/>
                    </a:lnTo>
                    <a:lnTo>
                      <a:pt x="118" y="4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27" name="Line 51"/>
              <p:cNvSpPr>
                <a:spLocks noChangeShapeType="1"/>
              </p:cNvSpPr>
              <p:nvPr/>
            </p:nvSpPr>
            <p:spPr bwMode="auto">
              <a:xfrm>
                <a:off x="1349" y="1115"/>
                <a:ext cx="48" cy="1"/>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75" name="Group 52"/>
            <p:cNvGrpSpPr/>
            <p:nvPr/>
          </p:nvGrpSpPr>
          <p:grpSpPr bwMode="auto">
            <a:xfrm>
              <a:off x="2068" y="1948"/>
              <a:ext cx="173" cy="55"/>
              <a:chOff x="2068" y="1948"/>
              <a:chExt cx="173" cy="55"/>
            </a:xfrm>
          </p:grpSpPr>
          <p:sp>
            <p:nvSpPr>
              <p:cNvPr id="408629" name="Freeform 53"/>
              <p:cNvSpPr/>
              <p:nvPr/>
            </p:nvSpPr>
            <p:spPr bwMode="auto">
              <a:xfrm>
                <a:off x="2123" y="1948"/>
                <a:ext cx="118" cy="55"/>
              </a:xfrm>
              <a:custGeom>
                <a:avLst/>
                <a:gdLst>
                  <a:gd name="T0" fmla="*/ 118 w 118"/>
                  <a:gd name="T1" fmla="*/ 41 h 55"/>
                  <a:gd name="T2" fmla="*/ 0 w 118"/>
                  <a:gd name="T3" fmla="*/ 55 h 55"/>
                  <a:gd name="T4" fmla="*/ 0 w 118"/>
                  <a:gd name="T5" fmla="*/ 27 h 55"/>
                  <a:gd name="T6" fmla="*/ 7 w 118"/>
                  <a:gd name="T7" fmla="*/ 0 h 55"/>
                  <a:gd name="T8" fmla="*/ 118 w 118"/>
                  <a:gd name="T9" fmla="*/ 41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41"/>
                    </a:moveTo>
                    <a:lnTo>
                      <a:pt x="0" y="55"/>
                    </a:lnTo>
                    <a:lnTo>
                      <a:pt x="0" y="27"/>
                    </a:lnTo>
                    <a:lnTo>
                      <a:pt x="7" y="0"/>
                    </a:lnTo>
                    <a:lnTo>
                      <a:pt x="118" y="4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30" name="Line 54"/>
              <p:cNvSpPr>
                <a:spLocks noChangeShapeType="1"/>
              </p:cNvSpPr>
              <p:nvPr/>
            </p:nvSpPr>
            <p:spPr bwMode="auto">
              <a:xfrm>
                <a:off x="2068" y="1961"/>
                <a:ext cx="48"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76" name="Group 55"/>
            <p:cNvGrpSpPr/>
            <p:nvPr/>
          </p:nvGrpSpPr>
          <p:grpSpPr bwMode="auto">
            <a:xfrm>
              <a:off x="2766" y="2670"/>
              <a:ext cx="180" cy="62"/>
              <a:chOff x="2766" y="2670"/>
              <a:chExt cx="180" cy="62"/>
            </a:xfrm>
          </p:grpSpPr>
          <p:sp>
            <p:nvSpPr>
              <p:cNvPr id="408632" name="Freeform 56"/>
              <p:cNvSpPr/>
              <p:nvPr/>
            </p:nvSpPr>
            <p:spPr bwMode="auto">
              <a:xfrm>
                <a:off x="2822" y="2670"/>
                <a:ext cx="124" cy="62"/>
              </a:xfrm>
              <a:custGeom>
                <a:avLst/>
                <a:gdLst>
                  <a:gd name="T0" fmla="*/ 124 w 124"/>
                  <a:gd name="T1" fmla="*/ 41 h 62"/>
                  <a:gd name="T2" fmla="*/ 0 w 124"/>
                  <a:gd name="T3" fmla="*/ 62 h 62"/>
                  <a:gd name="T4" fmla="*/ 6 w 124"/>
                  <a:gd name="T5" fmla="*/ 34 h 62"/>
                  <a:gd name="T6" fmla="*/ 6 w 124"/>
                  <a:gd name="T7" fmla="*/ 0 h 62"/>
                  <a:gd name="T8" fmla="*/ 124 w 124"/>
                  <a:gd name="T9" fmla="*/ 41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41"/>
                    </a:moveTo>
                    <a:lnTo>
                      <a:pt x="0" y="62"/>
                    </a:lnTo>
                    <a:lnTo>
                      <a:pt x="6" y="34"/>
                    </a:lnTo>
                    <a:lnTo>
                      <a:pt x="6" y="0"/>
                    </a:lnTo>
                    <a:lnTo>
                      <a:pt x="124" y="4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33" name="Line 57"/>
              <p:cNvSpPr>
                <a:spLocks noChangeShapeType="1"/>
              </p:cNvSpPr>
              <p:nvPr/>
            </p:nvSpPr>
            <p:spPr bwMode="auto">
              <a:xfrm>
                <a:off x="2766" y="2690"/>
                <a:ext cx="56"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77" name="Group 58"/>
            <p:cNvGrpSpPr/>
            <p:nvPr/>
          </p:nvGrpSpPr>
          <p:grpSpPr bwMode="auto">
            <a:xfrm>
              <a:off x="3153" y="1989"/>
              <a:ext cx="180" cy="62"/>
              <a:chOff x="3153" y="1989"/>
              <a:chExt cx="180" cy="62"/>
            </a:xfrm>
          </p:grpSpPr>
          <p:sp>
            <p:nvSpPr>
              <p:cNvPr id="408635" name="Freeform 59"/>
              <p:cNvSpPr/>
              <p:nvPr/>
            </p:nvSpPr>
            <p:spPr bwMode="auto">
              <a:xfrm>
                <a:off x="3209" y="1989"/>
                <a:ext cx="124" cy="62"/>
              </a:xfrm>
              <a:custGeom>
                <a:avLst/>
                <a:gdLst>
                  <a:gd name="T0" fmla="*/ 124 w 124"/>
                  <a:gd name="T1" fmla="*/ 41 h 62"/>
                  <a:gd name="T2" fmla="*/ 0 w 124"/>
                  <a:gd name="T3" fmla="*/ 62 h 62"/>
                  <a:gd name="T4" fmla="*/ 7 w 124"/>
                  <a:gd name="T5" fmla="*/ 34 h 62"/>
                  <a:gd name="T6" fmla="*/ 7 w 124"/>
                  <a:gd name="T7" fmla="*/ 0 h 62"/>
                  <a:gd name="T8" fmla="*/ 124 w 124"/>
                  <a:gd name="T9" fmla="*/ 41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41"/>
                    </a:moveTo>
                    <a:lnTo>
                      <a:pt x="0" y="62"/>
                    </a:lnTo>
                    <a:lnTo>
                      <a:pt x="7" y="34"/>
                    </a:lnTo>
                    <a:lnTo>
                      <a:pt x="7" y="0"/>
                    </a:lnTo>
                    <a:lnTo>
                      <a:pt x="124" y="4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36" name="Line 60"/>
              <p:cNvSpPr>
                <a:spLocks noChangeShapeType="1"/>
              </p:cNvSpPr>
              <p:nvPr/>
            </p:nvSpPr>
            <p:spPr bwMode="auto">
              <a:xfrm>
                <a:off x="3153" y="2010"/>
                <a:ext cx="56" cy="6"/>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78" name="Group 61"/>
            <p:cNvGrpSpPr/>
            <p:nvPr/>
          </p:nvGrpSpPr>
          <p:grpSpPr bwMode="auto">
            <a:xfrm>
              <a:off x="1722" y="1074"/>
              <a:ext cx="159" cy="62"/>
              <a:chOff x="1722" y="1074"/>
              <a:chExt cx="159" cy="62"/>
            </a:xfrm>
          </p:grpSpPr>
          <p:sp>
            <p:nvSpPr>
              <p:cNvPr id="408638" name="Freeform 62"/>
              <p:cNvSpPr/>
              <p:nvPr/>
            </p:nvSpPr>
            <p:spPr bwMode="auto">
              <a:xfrm>
                <a:off x="1764" y="1074"/>
                <a:ext cx="117" cy="62"/>
              </a:xfrm>
              <a:custGeom>
                <a:avLst/>
                <a:gdLst>
                  <a:gd name="T0" fmla="*/ 117 w 117"/>
                  <a:gd name="T1" fmla="*/ 0 h 62"/>
                  <a:gd name="T2" fmla="*/ 14 w 117"/>
                  <a:gd name="T3" fmla="*/ 62 h 62"/>
                  <a:gd name="T4" fmla="*/ 7 w 117"/>
                  <a:gd name="T5" fmla="*/ 34 h 62"/>
                  <a:gd name="T6" fmla="*/ 0 w 117"/>
                  <a:gd name="T7" fmla="*/ 7 h 62"/>
                  <a:gd name="T8" fmla="*/ 117 w 117"/>
                  <a:gd name="T9" fmla="*/ 0 h 62"/>
                  <a:gd name="T10" fmla="*/ 0 60000 65536"/>
                  <a:gd name="T11" fmla="*/ 0 60000 65536"/>
                  <a:gd name="T12" fmla="*/ 0 60000 65536"/>
                  <a:gd name="T13" fmla="*/ 0 60000 65536"/>
                  <a:gd name="T14" fmla="*/ 0 60000 65536"/>
                  <a:gd name="T15" fmla="*/ 0 w 117"/>
                  <a:gd name="T16" fmla="*/ 0 h 62"/>
                  <a:gd name="T17" fmla="*/ 117 w 117"/>
                  <a:gd name="T18" fmla="*/ 62 h 62"/>
                </a:gdLst>
                <a:ahLst/>
                <a:cxnLst>
                  <a:cxn ang="T10">
                    <a:pos x="T0" y="T1"/>
                  </a:cxn>
                  <a:cxn ang="T11">
                    <a:pos x="T2" y="T3"/>
                  </a:cxn>
                  <a:cxn ang="T12">
                    <a:pos x="T4" y="T5"/>
                  </a:cxn>
                  <a:cxn ang="T13">
                    <a:pos x="T6" y="T7"/>
                  </a:cxn>
                  <a:cxn ang="T14">
                    <a:pos x="T8" y="T9"/>
                  </a:cxn>
                </a:cxnLst>
                <a:rect l="T15" t="T16" r="T17" b="T18"/>
                <a:pathLst>
                  <a:path w="117" h="62">
                    <a:moveTo>
                      <a:pt x="117" y="0"/>
                    </a:moveTo>
                    <a:lnTo>
                      <a:pt x="14" y="62"/>
                    </a:lnTo>
                    <a:lnTo>
                      <a:pt x="7" y="34"/>
                    </a:lnTo>
                    <a:lnTo>
                      <a:pt x="0" y="7"/>
                    </a:lnTo>
                    <a:lnTo>
                      <a:pt x="117"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39" name="Line 63"/>
              <p:cNvSpPr>
                <a:spLocks noChangeShapeType="1"/>
              </p:cNvSpPr>
              <p:nvPr/>
            </p:nvSpPr>
            <p:spPr bwMode="auto">
              <a:xfrm flipV="1">
                <a:off x="1722" y="1102"/>
                <a:ext cx="42" cy="13"/>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79" name="Group 64"/>
            <p:cNvGrpSpPr/>
            <p:nvPr/>
          </p:nvGrpSpPr>
          <p:grpSpPr bwMode="auto">
            <a:xfrm>
              <a:off x="1702" y="1191"/>
              <a:ext cx="214" cy="144"/>
              <a:chOff x="1702" y="1191"/>
              <a:chExt cx="214" cy="144"/>
            </a:xfrm>
          </p:grpSpPr>
          <p:sp>
            <p:nvSpPr>
              <p:cNvPr id="408641" name="Freeform 65"/>
              <p:cNvSpPr/>
              <p:nvPr/>
            </p:nvSpPr>
            <p:spPr bwMode="auto">
              <a:xfrm>
                <a:off x="1798" y="1246"/>
                <a:ext cx="118" cy="89"/>
              </a:xfrm>
              <a:custGeom>
                <a:avLst/>
                <a:gdLst>
                  <a:gd name="T0" fmla="*/ 118 w 118"/>
                  <a:gd name="T1" fmla="*/ 89 h 89"/>
                  <a:gd name="T2" fmla="*/ 0 w 118"/>
                  <a:gd name="T3" fmla="*/ 48 h 89"/>
                  <a:gd name="T4" fmla="*/ 21 w 118"/>
                  <a:gd name="T5" fmla="*/ 21 h 89"/>
                  <a:gd name="T6" fmla="*/ 35 w 118"/>
                  <a:gd name="T7" fmla="*/ 0 h 89"/>
                  <a:gd name="T8" fmla="*/ 118 w 118"/>
                  <a:gd name="T9" fmla="*/ 89 h 89"/>
                  <a:gd name="T10" fmla="*/ 0 60000 65536"/>
                  <a:gd name="T11" fmla="*/ 0 60000 65536"/>
                  <a:gd name="T12" fmla="*/ 0 60000 65536"/>
                  <a:gd name="T13" fmla="*/ 0 60000 65536"/>
                  <a:gd name="T14" fmla="*/ 0 60000 65536"/>
                  <a:gd name="T15" fmla="*/ 0 w 118"/>
                  <a:gd name="T16" fmla="*/ 0 h 89"/>
                  <a:gd name="T17" fmla="*/ 118 w 118"/>
                  <a:gd name="T18" fmla="*/ 89 h 89"/>
                </a:gdLst>
                <a:ahLst/>
                <a:cxnLst>
                  <a:cxn ang="T10">
                    <a:pos x="T0" y="T1"/>
                  </a:cxn>
                  <a:cxn ang="T11">
                    <a:pos x="T2" y="T3"/>
                  </a:cxn>
                  <a:cxn ang="T12">
                    <a:pos x="T4" y="T5"/>
                  </a:cxn>
                  <a:cxn ang="T13">
                    <a:pos x="T6" y="T7"/>
                  </a:cxn>
                  <a:cxn ang="T14">
                    <a:pos x="T8" y="T9"/>
                  </a:cxn>
                </a:cxnLst>
                <a:rect l="T15" t="T16" r="T17" b="T18"/>
                <a:pathLst>
                  <a:path w="118" h="89">
                    <a:moveTo>
                      <a:pt x="118" y="89"/>
                    </a:moveTo>
                    <a:lnTo>
                      <a:pt x="0" y="48"/>
                    </a:lnTo>
                    <a:lnTo>
                      <a:pt x="21" y="21"/>
                    </a:lnTo>
                    <a:lnTo>
                      <a:pt x="35" y="0"/>
                    </a:lnTo>
                    <a:lnTo>
                      <a:pt x="118" y="89"/>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42" name="Line 66"/>
              <p:cNvSpPr>
                <a:spLocks noChangeShapeType="1"/>
              </p:cNvSpPr>
              <p:nvPr/>
            </p:nvSpPr>
            <p:spPr bwMode="auto">
              <a:xfrm>
                <a:off x="1702" y="1191"/>
                <a:ext cx="110" cy="69"/>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0" name="Group 67"/>
            <p:cNvGrpSpPr/>
            <p:nvPr/>
          </p:nvGrpSpPr>
          <p:grpSpPr bwMode="auto">
            <a:xfrm>
              <a:off x="2075" y="1067"/>
              <a:ext cx="180" cy="83"/>
              <a:chOff x="2075" y="1067"/>
              <a:chExt cx="180" cy="83"/>
            </a:xfrm>
          </p:grpSpPr>
          <p:sp>
            <p:nvSpPr>
              <p:cNvPr id="408644" name="Freeform 68"/>
              <p:cNvSpPr/>
              <p:nvPr/>
            </p:nvSpPr>
            <p:spPr bwMode="auto">
              <a:xfrm>
                <a:off x="2137" y="1074"/>
                <a:ext cx="118" cy="76"/>
              </a:xfrm>
              <a:custGeom>
                <a:avLst/>
                <a:gdLst>
                  <a:gd name="T0" fmla="*/ 118 w 118"/>
                  <a:gd name="T1" fmla="*/ 76 h 76"/>
                  <a:gd name="T2" fmla="*/ 0 w 118"/>
                  <a:gd name="T3" fmla="*/ 55 h 76"/>
                  <a:gd name="T4" fmla="*/ 14 w 118"/>
                  <a:gd name="T5" fmla="*/ 28 h 76"/>
                  <a:gd name="T6" fmla="*/ 21 w 118"/>
                  <a:gd name="T7" fmla="*/ 0 h 76"/>
                  <a:gd name="T8" fmla="*/ 118 w 118"/>
                  <a:gd name="T9" fmla="*/ 76 h 76"/>
                  <a:gd name="T10" fmla="*/ 0 60000 65536"/>
                  <a:gd name="T11" fmla="*/ 0 60000 65536"/>
                  <a:gd name="T12" fmla="*/ 0 60000 65536"/>
                  <a:gd name="T13" fmla="*/ 0 60000 65536"/>
                  <a:gd name="T14" fmla="*/ 0 60000 65536"/>
                  <a:gd name="T15" fmla="*/ 0 w 118"/>
                  <a:gd name="T16" fmla="*/ 0 h 76"/>
                  <a:gd name="T17" fmla="*/ 118 w 118"/>
                  <a:gd name="T18" fmla="*/ 76 h 76"/>
                </a:gdLst>
                <a:ahLst/>
                <a:cxnLst>
                  <a:cxn ang="T10">
                    <a:pos x="T0" y="T1"/>
                  </a:cxn>
                  <a:cxn ang="T11">
                    <a:pos x="T2" y="T3"/>
                  </a:cxn>
                  <a:cxn ang="T12">
                    <a:pos x="T4" y="T5"/>
                  </a:cxn>
                  <a:cxn ang="T13">
                    <a:pos x="T6" y="T7"/>
                  </a:cxn>
                  <a:cxn ang="T14">
                    <a:pos x="T8" y="T9"/>
                  </a:cxn>
                </a:cxnLst>
                <a:rect l="T15" t="T16" r="T17" b="T18"/>
                <a:pathLst>
                  <a:path w="118" h="76">
                    <a:moveTo>
                      <a:pt x="118" y="76"/>
                    </a:moveTo>
                    <a:lnTo>
                      <a:pt x="0" y="55"/>
                    </a:lnTo>
                    <a:lnTo>
                      <a:pt x="14" y="28"/>
                    </a:lnTo>
                    <a:lnTo>
                      <a:pt x="21" y="0"/>
                    </a:lnTo>
                    <a:lnTo>
                      <a:pt x="118" y="76"/>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45" name="Line 69"/>
              <p:cNvSpPr>
                <a:spLocks noChangeShapeType="1"/>
              </p:cNvSpPr>
              <p:nvPr/>
            </p:nvSpPr>
            <p:spPr bwMode="auto">
              <a:xfrm>
                <a:off x="2075" y="1067"/>
                <a:ext cx="69" cy="28"/>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1" name="Group 70"/>
            <p:cNvGrpSpPr/>
            <p:nvPr/>
          </p:nvGrpSpPr>
          <p:grpSpPr bwMode="auto">
            <a:xfrm>
              <a:off x="2075" y="1260"/>
              <a:ext cx="180" cy="103"/>
              <a:chOff x="2075" y="1260"/>
              <a:chExt cx="180" cy="103"/>
            </a:xfrm>
          </p:grpSpPr>
          <p:sp>
            <p:nvSpPr>
              <p:cNvPr id="408647" name="Freeform 71"/>
              <p:cNvSpPr/>
              <p:nvPr/>
            </p:nvSpPr>
            <p:spPr bwMode="auto">
              <a:xfrm>
                <a:off x="2137" y="1260"/>
                <a:ext cx="118" cy="82"/>
              </a:xfrm>
              <a:custGeom>
                <a:avLst/>
                <a:gdLst>
                  <a:gd name="T0" fmla="*/ 118 w 118"/>
                  <a:gd name="T1" fmla="*/ 0 h 82"/>
                  <a:gd name="T2" fmla="*/ 35 w 118"/>
                  <a:gd name="T3" fmla="*/ 82 h 82"/>
                  <a:gd name="T4" fmla="*/ 21 w 118"/>
                  <a:gd name="T5" fmla="*/ 62 h 82"/>
                  <a:gd name="T6" fmla="*/ 0 w 118"/>
                  <a:gd name="T7" fmla="*/ 34 h 82"/>
                  <a:gd name="T8" fmla="*/ 118 w 118"/>
                  <a:gd name="T9" fmla="*/ 0 h 82"/>
                  <a:gd name="T10" fmla="*/ 0 60000 65536"/>
                  <a:gd name="T11" fmla="*/ 0 60000 65536"/>
                  <a:gd name="T12" fmla="*/ 0 60000 65536"/>
                  <a:gd name="T13" fmla="*/ 0 60000 65536"/>
                  <a:gd name="T14" fmla="*/ 0 60000 65536"/>
                  <a:gd name="T15" fmla="*/ 0 w 118"/>
                  <a:gd name="T16" fmla="*/ 0 h 82"/>
                  <a:gd name="T17" fmla="*/ 118 w 118"/>
                  <a:gd name="T18" fmla="*/ 82 h 82"/>
                </a:gdLst>
                <a:ahLst/>
                <a:cxnLst>
                  <a:cxn ang="T10">
                    <a:pos x="T0" y="T1"/>
                  </a:cxn>
                  <a:cxn ang="T11">
                    <a:pos x="T2" y="T3"/>
                  </a:cxn>
                  <a:cxn ang="T12">
                    <a:pos x="T4" y="T5"/>
                  </a:cxn>
                  <a:cxn ang="T13">
                    <a:pos x="T6" y="T7"/>
                  </a:cxn>
                  <a:cxn ang="T14">
                    <a:pos x="T8" y="T9"/>
                  </a:cxn>
                </a:cxnLst>
                <a:rect l="T15" t="T16" r="T17" b="T18"/>
                <a:pathLst>
                  <a:path w="118" h="82">
                    <a:moveTo>
                      <a:pt x="118" y="0"/>
                    </a:moveTo>
                    <a:lnTo>
                      <a:pt x="35" y="82"/>
                    </a:lnTo>
                    <a:lnTo>
                      <a:pt x="21" y="62"/>
                    </a:lnTo>
                    <a:lnTo>
                      <a:pt x="0" y="34"/>
                    </a:lnTo>
                    <a:lnTo>
                      <a:pt x="118"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48" name="Line 72"/>
              <p:cNvSpPr>
                <a:spLocks noChangeShapeType="1"/>
              </p:cNvSpPr>
              <p:nvPr/>
            </p:nvSpPr>
            <p:spPr bwMode="auto">
              <a:xfrm flipV="1">
                <a:off x="2075" y="1315"/>
                <a:ext cx="76" cy="48"/>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2" name="Group 73"/>
            <p:cNvGrpSpPr/>
            <p:nvPr/>
          </p:nvGrpSpPr>
          <p:grpSpPr bwMode="auto">
            <a:xfrm>
              <a:off x="2434" y="1143"/>
              <a:ext cx="166" cy="55"/>
              <a:chOff x="2434" y="1143"/>
              <a:chExt cx="166" cy="55"/>
            </a:xfrm>
          </p:grpSpPr>
          <p:sp>
            <p:nvSpPr>
              <p:cNvPr id="408650" name="Freeform 74"/>
              <p:cNvSpPr/>
              <p:nvPr/>
            </p:nvSpPr>
            <p:spPr bwMode="auto">
              <a:xfrm>
                <a:off x="2476" y="1143"/>
                <a:ext cx="124" cy="55"/>
              </a:xfrm>
              <a:custGeom>
                <a:avLst/>
                <a:gdLst>
                  <a:gd name="T0" fmla="*/ 124 w 124"/>
                  <a:gd name="T1" fmla="*/ 7 h 55"/>
                  <a:gd name="T2" fmla="*/ 14 w 124"/>
                  <a:gd name="T3" fmla="*/ 55 h 55"/>
                  <a:gd name="T4" fmla="*/ 7 w 124"/>
                  <a:gd name="T5" fmla="*/ 27 h 55"/>
                  <a:gd name="T6" fmla="*/ 0 w 124"/>
                  <a:gd name="T7" fmla="*/ 0 h 55"/>
                  <a:gd name="T8" fmla="*/ 124 w 124"/>
                  <a:gd name="T9" fmla="*/ 7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7"/>
                    </a:moveTo>
                    <a:lnTo>
                      <a:pt x="14" y="55"/>
                    </a:lnTo>
                    <a:lnTo>
                      <a:pt x="7" y="27"/>
                    </a:lnTo>
                    <a:lnTo>
                      <a:pt x="0" y="0"/>
                    </a:lnTo>
                    <a:lnTo>
                      <a:pt x="124" y="7"/>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51" name="Line 75"/>
              <p:cNvSpPr>
                <a:spLocks noChangeShapeType="1"/>
              </p:cNvSpPr>
              <p:nvPr/>
            </p:nvSpPr>
            <p:spPr bwMode="auto">
              <a:xfrm flipV="1">
                <a:off x="2434" y="1163"/>
                <a:ext cx="42" cy="14"/>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3" name="Group 76"/>
            <p:cNvGrpSpPr/>
            <p:nvPr/>
          </p:nvGrpSpPr>
          <p:grpSpPr bwMode="auto">
            <a:xfrm>
              <a:off x="2780" y="1088"/>
              <a:ext cx="145" cy="55"/>
              <a:chOff x="2780" y="1088"/>
              <a:chExt cx="145" cy="55"/>
            </a:xfrm>
          </p:grpSpPr>
          <p:sp>
            <p:nvSpPr>
              <p:cNvPr id="408653" name="Freeform 77"/>
              <p:cNvSpPr/>
              <p:nvPr/>
            </p:nvSpPr>
            <p:spPr bwMode="auto">
              <a:xfrm>
                <a:off x="2801" y="1088"/>
                <a:ext cx="124" cy="55"/>
              </a:xfrm>
              <a:custGeom>
                <a:avLst/>
                <a:gdLst>
                  <a:gd name="T0" fmla="*/ 124 w 124"/>
                  <a:gd name="T1" fmla="*/ 14 h 55"/>
                  <a:gd name="T2" fmla="*/ 7 w 124"/>
                  <a:gd name="T3" fmla="*/ 55 h 55"/>
                  <a:gd name="T4" fmla="*/ 7 w 124"/>
                  <a:gd name="T5" fmla="*/ 27 h 55"/>
                  <a:gd name="T6" fmla="*/ 0 w 124"/>
                  <a:gd name="T7" fmla="*/ 0 h 55"/>
                  <a:gd name="T8" fmla="*/ 124 w 124"/>
                  <a:gd name="T9" fmla="*/ 1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14"/>
                    </a:moveTo>
                    <a:lnTo>
                      <a:pt x="7" y="55"/>
                    </a:lnTo>
                    <a:lnTo>
                      <a:pt x="7" y="27"/>
                    </a:lnTo>
                    <a:lnTo>
                      <a:pt x="0" y="0"/>
                    </a:lnTo>
                    <a:lnTo>
                      <a:pt x="124" y="14"/>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54" name="Line 78"/>
              <p:cNvSpPr>
                <a:spLocks noChangeShapeType="1"/>
              </p:cNvSpPr>
              <p:nvPr/>
            </p:nvSpPr>
            <p:spPr bwMode="auto">
              <a:xfrm flipV="1">
                <a:off x="2780" y="1108"/>
                <a:ext cx="21"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4" name="Group 79"/>
            <p:cNvGrpSpPr/>
            <p:nvPr/>
          </p:nvGrpSpPr>
          <p:grpSpPr bwMode="auto">
            <a:xfrm>
              <a:off x="3119" y="1053"/>
              <a:ext cx="145" cy="55"/>
              <a:chOff x="3119" y="1053"/>
              <a:chExt cx="145" cy="55"/>
            </a:xfrm>
          </p:grpSpPr>
          <p:sp>
            <p:nvSpPr>
              <p:cNvPr id="408656" name="Freeform 80"/>
              <p:cNvSpPr/>
              <p:nvPr/>
            </p:nvSpPr>
            <p:spPr bwMode="auto">
              <a:xfrm>
                <a:off x="3146" y="1053"/>
                <a:ext cx="118" cy="55"/>
              </a:xfrm>
              <a:custGeom>
                <a:avLst/>
                <a:gdLst>
                  <a:gd name="T0" fmla="*/ 118 w 118"/>
                  <a:gd name="T1" fmla="*/ 7 h 55"/>
                  <a:gd name="T2" fmla="*/ 14 w 118"/>
                  <a:gd name="T3" fmla="*/ 55 h 55"/>
                  <a:gd name="T4" fmla="*/ 7 w 118"/>
                  <a:gd name="T5" fmla="*/ 28 h 55"/>
                  <a:gd name="T6" fmla="*/ 0 w 118"/>
                  <a:gd name="T7" fmla="*/ 0 h 55"/>
                  <a:gd name="T8" fmla="*/ 118 w 118"/>
                  <a:gd name="T9" fmla="*/ 7 h 55"/>
                  <a:gd name="T10" fmla="*/ 0 60000 65536"/>
                  <a:gd name="T11" fmla="*/ 0 60000 65536"/>
                  <a:gd name="T12" fmla="*/ 0 60000 65536"/>
                  <a:gd name="T13" fmla="*/ 0 60000 65536"/>
                  <a:gd name="T14" fmla="*/ 0 60000 65536"/>
                  <a:gd name="T15" fmla="*/ 0 w 118"/>
                  <a:gd name="T16" fmla="*/ 0 h 55"/>
                  <a:gd name="T17" fmla="*/ 118 w 118"/>
                  <a:gd name="T18" fmla="*/ 55 h 55"/>
                </a:gdLst>
                <a:ahLst/>
                <a:cxnLst>
                  <a:cxn ang="T10">
                    <a:pos x="T0" y="T1"/>
                  </a:cxn>
                  <a:cxn ang="T11">
                    <a:pos x="T2" y="T3"/>
                  </a:cxn>
                  <a:cxn ang="T12">
                    <a:pos x="T4" y="T5"/>
                  </a:cxn>
                  <a:cxn ang="T13">
                    <a:pos x="T6" y="T7"/>
                  </a:cxn>
                  <a:cxn ang="T14">
                    <a:pos x="T8" y="T9"/>
                  </a:cxn>
                </a:cxnLst>
                <a:rect l="T15" t="T16" r="T17" b="T18"/>
                <a:pathLst>
                  <a:path w="118" h="55">
                    <a:moveTo>
                      <a:pt x="118" y="7"/>
                    </a:moveTo>
                    <a:lnTo>
                      <a:pt x="14" y="55"/>
                    </a:lnTo>
                    <a:lnTo>
                      <a:pt x="7" y="28"/>
                    </a:lnTo>
                    <a:lnTo>
                      <a:pt x="0" y="0"/>
                    </a:lnTo>
                    <a:lnTo>
                      <a:pt x="118" y="7"/>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57" name="Line 81"/>
              <p:cNvSpPr>
                <a:spLocks noChangeShapeType="1"/>
              </p:cNvSpPr>
              <p:nvPr/>
            </p:nvSpPr>
            <p:spPr bwMode="auto">
              <a:xfrm flipV="1">
                <a:off x="3119" y="1074"/>
                <a:ext cx="27"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5" name="Group 82"/>
            <p:cNvGrpSpPr/>
            <p:nvPr/>
          </p:nvGrpSpPr>
          <p:grpSpPr bwMode="auto">
            <a:xfrm>
              <a:off x="3465" y="1005"/>
              <a:ext cx="159" cy="62"/>
              <a:chOff x="3465" y="1005"/>
              <a:chExt cx="159" cy="62"/>
            </a:xfrm>
          </p:grpSpPr>
          <p:sp>
            <p:nvSpPr>
              <p:cNvPr id="408659" name="Freeform 83"/>
              <p:cNvSpPr/>
              <p:nvPr/>
            </p:nvSpPr>
            <p:spPr bwMode="auto">
              <a:xfrm>
                <a:off x="3506" y="1005"/>
                <a:ext cx="118" cy="62"/>
              </a:xfrm>
              <a:custGeom>
                <a:avLst/>
                <a:gdLst>
                  <a:gd name="T0" fmla="*/ 118 w 118"/>
                  <a:gd name="T1" fmla="*/ 21 h 62"/>
                  <a:gd name="T2" fmla="*/ 7 w 118"/>
                  <a:gd name="T3" fmla="*/ 62 h 62"/>
                  <a:gd name="T4" fmla="*/ 0 w 118"/>
                  <a:gd name="T5" fmla="*/ 35 h 62"/>
                  <a:gd name="T6" fmla="*/ 0 w 118"/>
                  <a:gd name="T7" fmla="*/ 0 h 62"/>
                  <a:gd name="T8" fmla="*/ 118 w 118"/>
                  <a:gd name="T9" fmla="*/ 21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21"/>
                    </a:moveTo>
                    <a:lnTo>
                      <a:pt x="7" y="62"/>
                    </a:lnTo>
                    <a:lnTo>
                      <a:pt x="0" y="35"/>
                    </a:lnTo>
                    <a:lnTo>
                      <a:pt x="0" y="0"/>
                    </a:lnTo>
                    <a:lnTo>
                      <a:pt x="118" y="2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60" name="Line 84"/>
              <p:cNvSpPr>
                <a:spLocks noChangeShapeType="1"/>
              </p:cNvSpPr>
              <p:nvPr/>
            </p:nvSpPr>
            <p:spPr bwMode="auto">
              <a:xfrm>
                <a:off x="3465" y="1033"/>
                <a:ext cx="34" cy="1"/>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6" name="Group 85"/>
            <p:cNvGrpSpPr/>
            <p:nvPr/>
          </p:nvGrpSpPr>
          <p:grpSpPr bwMode="auto">
            <a:xfrm>
              <a:off x="3803" y="950"/>
              <a:ext cx="242" cy="55"/>
              <a:chOff x="3803" y="950"/>
              <a:chExt cx="242" cy="55"/>
            </a:xfrm>
          </p:grpSpPr>
          <p:sp>
            <p:nvSpPr>
              <p:cNvPr id="408662" name="Freeform 86"/>
              <p:cNvSpPr/>
              <p:nvPr/>
            </p:nvSpPr>
            <p:spPr bwMode="auto">
              <a:xfrm>
                <a:off x="3921" y="950"/>
                <a:ext cx="124" cy="55"/>
              </a:xfrm>
              <a:custGeom>
                <a:avLst/>
                <a:gdLst>
                  <a:gd name="T0" fmla="*/ 124 w 124"/>
                  <a:gd name="T1" fmla="*/ 14 h 55"/>
                  <a:gd name="T2" fmla="*/ 7 w 124"/>
                  <a:gd name="T3" fmla="*/ 55 h 55"/>
                  <a:gd name="T4" fmla="*/ 7 w 124"/>
                  <a:gd name="T5" fmla="*/ 28 h 55"/>
                  <a:gd name="T6" fmla="*/ 0 w 124"/>
                  <a:gd name="T7" fmla="*/ 0 h 55"/>
                  <a:gd name="T8" fmla="*/ 124 w 124"/>
                  <a:gd name="T9" fmla="*/ 1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14"/>
                    </a:moveTo>
                    <a:lnTo>
                      <a:pt x="7" y="55"/>
                    </a:lnTo>
                    <a:lnTo>
                      <a:pt x="7" y="28"/>
                    </a:lnTo>
                    <a:lnTo>
                      <a:pt x="0" y="0"/>
                    </a:lnTo>
                    <a:lnTo>
                      <a:pt x="124" y="14"/>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63" name="Line 87"/>
              <p:cNvSpPr>
                <a:spLocks noChangeShapeType="1"/>
              </p:cNvSpPr>
              <p:nvPr/>
            </p:nvSpPr>
            <p:spPr bwMode="auto">
              <a:xfrm flipV="1">
                <a:off x="3803" y="971"/>
                <a:ext cx="118" cy="21"/>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7" name="Group 88"/>
            <p:cNvGrpSpPr/>
            <p:nvPr/>
          </p:nvGrpSpPr>
          <p:grpSpPr bwMode="auto">
            <a:xfrm>
              <a:off x="3091" y="1157"/>
              <a:ext cx="159" cy="151"/>
              <a:chOff x="3091" y="1157"/>
              <a:chExt cx="159" cy="151"/>
            </a:xfrm>
          </p:grpSpPr>
          <p:sp>
            <p:nvSpPr>
              <p:cNvPr id="408665" name="Freeform 89"/>
              <p:cNvSpPr/>
              <p:nvPr/>
            </p:nvSpPr>
            <p:spPr bwMode="auto">
              <a:xfrm>
                <a:off x="3146" y="1205"/>
                <a:ext cx="104" cy="103"/>
              </a:xfrm>
              <a:custGeom>
                <a:avLst/>
                <a:gdLst>
                  <a:gd name="T0" fmla="*/ 104 w 104"/>
                  <a:gd name="T1" fmla="*/ 103 h 103"/>
                  <a:gd name="T2" fmla="*/ 0 w 104"/>
                  <a:gd name="T3" fmla="*/ 41 h 103"/>
                  <a:gd name="T4" fmla="*/ 14 w 104"/>
                  <a:gd name="T5" fmla="*/ 20 h 103"/>
                  <a:gd name="T6" fmla="*/ 35 w 104"/>
                  <a:gd name="T7" fmla="*/ 0 h 103"/>
                  <a:gd name="T8" fmla="*/ 104 w 104"/>
                  <a:gd name="T9" fmla="*/ 103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104" y="103"/>
                    </a:moveTo>
                    <a:lnTo>
                      <a:pt x="0" y="41"/>
                    </a:lnTo>
                    <a:lnTo>
                      <a:pt x="14" y="20"/>
                    </a:lnTo>
                    <a:lnTo>
                      <a:pt x="35" y="0"/>
                    </a:lnTo>
                    <a:lnTo>
                      <a:pt x="104" y="103"/>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66" name="Line 90"/>
              <p:cNvSpPr>
                <a:spLocks noChangeShapeType="1"/>
              </p:cNvSpPr>
              <p:nvPr/>
            </p:nvSpPr>
            <p:spPr bwMode="auto">
              <a:xfrm>
                <a:off x="3091" y="1157"/>
                <a:ext cx="62" cy="62"/>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8" name="Group 91"/>
            <p:cNvGrpSpPr/>
            <p:nvPr/>
          </p:nvGrpSpPr>
          <p:grpSpPr bwMode="auto">
            <a:xfrm>
              <a:off x="3416" y="1377"/>
              <a:ext cx="131" cy="68"/>
              <a:chOff x="3416" y="1377"/>
              <a:chExt cx="131" cy="68"/>
            </a:xfrm>
          </p:grpSpPr>
          <p:sp>
            <p:nvSpPr>
              <p:cNvPr id="408668" name="Freeform 92"/>
              <p:cNvSpPr/>
              <p:nvPr/>
            </p:nvSpPr>
            <p:spPr bwMode="auto">
              <a:xfrm>
                <a:off x="3423" y="1377"/>
                <a:ext cx="124" cy="68"/>
              </a:xfrm>
              <a:custGeom>
                <a:avLst/>
                <a:gdLst>
                  <a:gd name="T0" fmla="*/ 124 w 124"/>
                  <a:gd name="T1" fmla="*/ 68 h 68"/>
                  <a:gd name="T2" fmla="*/ 0 w 124"/>
                  <a:gd name="T3" fmla="*/ 55 h 68"/>
                  <a:gd name="T4" fmla="*/ 14 w 124"/>
                  <a:gd name="T5" fmla="*/ 27 h 68"/>
                  <a:gd name="T6" fmla="*/ 21 w 124"/>
                  <a:gd name="T7" fmla="*/ 0 h 68"/>
                  <a:gd name="T8" fmla="*/ 124 w 124"/>
                  <a:gd name="T9" fmla="*/ 68 h 68"/>
                  <a:gd name="T10" fmla="*/ 0 60000 65536"/>
                  <a:gd name="T11" fmla="*/ 0 60000 65536"/>
                  <a:gd name="T12" fmla="*/ 0 60000 65536"/>
                  <a:gd name="T13" fmla="*/ 0 60000 65536"/>
                  <a:gd name="T14" fmla="*/ 0 60000 65536"/>
                  <a:gd name="T15" fmla="*/ 0 w 124"/>
                  <a:gd name="T16" fmla="*/ 0 h 68"/>
                  <a:gd name="T17" fmla="*/ 124 w 124"/>
                  <a:gd name="T18" fmla="*/ 68 h 68"/>
                </a:gdLst>
                <a:ahLst/>
                <a:cxnLst>
                  <a:cxn ang="T10">
                    <a:pos x="T0" y="T1"/>
                  </a:cxn>
                  <a:cxn ang="T11">
                    <a:pos x="T2" y="T3"/>
                  </a:cxn>
                  <a:cxn ang="T12">
                    <a:pos x="T4" y="T5"/>
                  </a:cxn>
                  <a:cxn ang="T13">
                    <a:pos x="T6" y="T7"/>
                  </a:cxn>
                  <a:cxn ang="T14">
                    <a:pos x="T8" y="T9"/>
                  </a:cxn>
                </a:cxnLst>
                <a:rect l="T15" t="T16" r="T17" b="T18"/>
                <a:pathLst>
                  <a:path w="124" h="68">
                    <a:moveTo>
                      <a:pt x="124" y="68"/>
                    </a:moveTo>
                    <a:lnTo>
                      <a:pt x="0" y="55"/>
                    </a:lnTo>
                    <a:lnTo>
                      <a:pt x="14" y="27"/>
                    </a:lnTo>
                    <a:lnTo>
                      <a:pt x="21" y="0"/>
                    </a:lnTo>
                    <a:lnTo>
                      <a:pt x="124" y="68"/>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69" name="Line 93"/>
              <p:cNvSpPr>
                <a:spLocks noChangeShapeType="1"/>
              </p:cNvSpPr>
              <p:nvPr/>
            </p:nvSpPr>
            <p:spPr bwMode="auto">
              <a:xfrm>
                <a:off x="3416" y="1390"/>
                <a:ext cx="14"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89" name="Group 94"/>
            <p:cNvGrpSpPr/>
            <p:nvPr/>
          </p:nvGrpSpPr>
          <p:grpSpPr bwMode="auto">
            <a:xfrm>
              <a:off x="3727" y="1487"/>
              <a:ext cx="270" cy="69"/>
              <a:chOff x="3727" y="1487"/>
              <a:chExt cx="270" cy="69"/>
            </a:xfrm>
          </p:grpSpPr>
          <p:sp>
            <p:nvSpPr>
              <p:cNvPr id="408671" name="Freeform 95"/>
              <p:cNvSpPr/>
              <p:nvPr/>
            </p:nvSpPr>
            <p:spPr bwMode="auto">
              <a:xfrm>
                <a:off x="3879" y="1494"/>
                <a:ext cx="118" cy="62"/>
              </a:xfrm>
              <a:custGeom>
                <a:avLst/>
                <a:gdLst>
                  <a:gd name="T0" fmla="*/ 118 w 118"/>
                  <a:gd name="T1" fmla="*/ 62 h 62"/>
                  <a:gd name="T2" fmla="*/ 0 w 118"/>
                  <a:gd name="T3" fmla="*/ 62 h 62"/>
                  <a:gd name="T4" fmla="*/ 0 w 118"/>
                  <a:gd name="T5" fmla="*/ 34 h 62"/>
                  <a:gd name="T6" fmla="*/ 7 w 118"/>
                  <a:gd name="T7" fmla="*/ 0 h 62"/>
                  <a:gd name="T8" fmla="*/ 118 w 118"/>
                  <a:gd name="T9" fmla="*/ 62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62"/>
                    </a:moveTo>
                    <a:lnTo>
                      <a:pt x="0" y="62"/>
                    </a:lnTo>
                    <a:lnTo>
                      <a:pt x="0" y="34"/>
                    </a:lnTo>
                    <a:lnTo>
                      <a:pt x="7" y="0"/>
                    </a:lnTo>
                    <a:lnTo>
                      <a:pt x="118" y="62"/>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72" name="Line 96"/>
              <p:cNvSpPr>
                <a:spLocks noChangeShapeType="1"/>
              </p:cNvSpPr>
              <p:nvPr/>
            </p:nvSpPr>
            <p:spPr bwMode="auto">
              <a:xfrm>
                <a:off x="3727" y="1487"/>
                <a:ext cx="145" cy="34"/>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0" name="Group 97"/>
            <p:cNvGrpSpPr/>
            <p:nvPr/>
          </p:nvGrpSpPr>
          <p:grpSpPr bwMode="auto">
            <a:xfrm>
              <a:off x="2441" y="2030"/>
              <a:ext cx="145" cy="62"/>
              <a:chOff x="2441" y="2030"/>
              <a:chExt cx="145" cy="62"/>
            </a:xfrm>
          </p:grpSpPr>
          <p:sp>
            <p:nvSpPr>
              <p:cNvPr id="408674" name="Freeform 98"/>
              <p:cNvSpPr/>
              <p:nvPr/>
            </p:nvSpPr>
            <p:spPr bwMode="auto">
              <a:xfrm>
                <a:off x="2462" y="2030"/>
                <a:ext cx="124" cy="62"/>
              </a:xfrm>
              <a:custGeom>
                <a:avLst/>
                <a:gdLst>
                  <a:gd name="T0" fmla="*/ 124 w 124"/>
                  <a:gd name="T1" fmla="*/ 62 h 62"/>
                  <a:gd name="T2" fmla="*/ 0 w 124"/>
                  <a:gd name="T3" fmla="*/ 55 h 62"/>
                  <a:gd name="T4" fmla="*/ 14 w 124"/>
                  <a:gd name="T5" fmla="*/ 28 h 62"/>
                  <a:gd name="T6" fmla="*/ 21 w 124"/>
                  <a:gd name="T7" fmla="*/ 0 h 62"/>
                  <a:gd name="T8" fmla="*/ 124 w 124"/>
                  <a:gd name="T9" fmla="*/ 62 h 62"/>
                  <a:gd name="T10" fmla="*/ 0 60000 65536"/>
                  <a:gd name="T11" fmla="*/ 0 60000 65536"/>
                  <a:gd name="T12" fmla="*/ 0 60000 65536"/>
                  <a:gd name="T13" fmla="*/ 0 60000 65536"/>
                  <a:gd name="T14" fmla="*/ 0 60000 65536"/>
                  <a:gd name="T15" fmla="*/ 0 w 124"/>
                  <a:gd name="T16" fmla="*/ 0 h 62"/>
                  <a:gd name="T17" fmla="*/ 124 w 124"/>
                  <a:gd name="T18" fmla="*/ 62 h 62"/>
                </a:gdLst>
                <a:ahLst/>
                <a:cxnLst>
                  <a:cxn ang="T10">
                    <a:pos x="T0" y="T1"/>
                  </a:cxn>
                  <a:cxn ang="T11">
                    <a:pos x="T2" y="T3"/>
                  </a:cxn>
                  <a:cxn ang="T12">
                    <a:pos x="T4" y="T5"/>
                  </a:cxn>
                  <a:cxn ang="T13">
                    <a:pos x="T6" y="T7"/>
                  </a:cxn>
                  <a:cxn ang="T14">
                    <a:pos x="T8" y="T9"/>
                  </a:cxn>
                </a:cxnLst>
                <a:rect l="T15" t="T16" r="T17" b="T18"/>
                <a:pathLst>
                  <a:path w="124" h="62">
                    <a:moveTo>
                      <a:pt x="124" y="62"/>
                    </a:moveTo>
                    <a:lnTo>
                      <a:pt x="0" y="55"/>
                    </a:lnTo>
                    <a:lnTo>
                      <a:pt x="14" y="28"/>
                    </a:lnTo>
                    <a:lnTo>
                      <a:pt x="21" y="0"/>
                    </a:lnTo>
                    <a:lnTo>
                      <a:pt x="124" y="62"/>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75" name="Line 99"/>
              <p:cNvSpPr>
                <a:spLocks noChangeShapeType="1"/>
              </p:cNvSpPr>
              <p:nvPr/>
            </p:nvSpPr>
            <p:spPr bwMode="auto">
              <a:xfrm>
                <a:off x="2441" y="2044"/>
                <a:ext cx="28"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1" name="Group 100"/>
            <p:cNvGrpSpPr/>
            <p:nvPr/>
          </p:nvGrpSpPr>
          <p:grpSpPr bwMode="auto">
            <a:xfrm>
              <a:off x="2752" y="2147"/>
              <a:ext cx="146" cy="89"/>
              <a:chOff x="2752" y="2147"/>
              <a:chExt cx="146" cy="89"/>
            </a:xfrm>
          </p:grpSpPr>
          <p:sp>
            <p:nvSpPr>
              <p:cNvPr id="408677" name="Freeform 101"/>
              <p:cNvSpPr/>
              <p:nvPr/>
            </p:nvSpPr>
            <p:spPr bwMode="auto">
              <a:xfrm>
                <a:off x="2780" y="2154"/>
                <a:ext cx="118" cy="82"/>
              </a:xfrm>
              <a:custGeom>
                <a:avLst/>
                <a:gdLst>
                  <a:gd name="T0" fmla="*/ 118 w 118"/>
                  <a:gd name="T1" fmla="*/ 82 h 82"/>
                  <a:gd name="T2" fmla="*/ 0 w 118"/>
                  <a:gd name="T3" fmla="*/ 48 h 82"/>
                  <a:gd name="T4" fmla="*/ 14 w 118"/>
                  <a:gd name="T5" fmla="*/ 21 h 82"/>
                  <a:gd name="T6" fmla="*/ 28 w 118"/>
                  <a:gd name="T7" fmla="*/ 0 h 82"/>
                  <a:gd name="T8" fmla="*/ 118 w 118"/>
                  <a:gd name="T9" fmla="*/ 82 h 82"/>
                  <a:gd name="T10" fmla="*/ 0 60000 65536"/>
                  <a:gd name="T11" fmla="*/ 0 60000 65536"/>
                  <a:gd name="T12" fmla="*/ 0 60000 65536"/>
                  <a:gd name="T13" fmla="*/ 0 60000 65536"/>
                  <a:gd name="T14" fmla="*/ 0 60000 65536"/>
                  <a:gd name="T15" fmla="*/ 0 w 118"/>
                  <a:gd name="T16" fmla="*/ 0 h 82"/>
                  <a:gd name="T17" fmla="*/ 118 w 118"/>
                  <a:gd name="T18" fmla="*/ 82 h 82"/>
                </a:gdLst>
                <a:ahLst/>
                <a:cxnLst>
                  <a:cxn ang="T10">
                    <a:pos x="T0" y="T1"/>
                  </a:cxn>
                  <a:cxn ang="T11">
                    <a:pos x="T2" y="T3"/>
                  </a:cxn>
                  <a:cxn ang="T12">
                    <a:pos x="T4" y="T5"/>
                  </a:cxn>
                  <a:cxn ang="T13">
                    <a:pos x="T6" y="T7"/>
                  </a:cxn>
                  <a:cxn ang="T14">
                    <a:pos x="T8" y="T9"/>
                  </a:cxn>
                </a:cxnLst>
                <a:rect l="T15" t="T16" r="T17" b="T18"/>
                <a:pathLst>
                  <a:path w="118" h="82">
                    <a:moveTo>
                      <a:pt x="118" y="82"/>
                    </a:moveTo>
                    <a:lnTo>
                      <a:pt x="0" y="48"/>
                    </a:lnTo>
                    <a:lnTo>
                      <a:pt x="14" y="21"/>
                    </a:lnTo>
                    <a:lnTo>
                      <a:pt x="28" y="0"/>
                    </a:lnTo>
                    <a:lnTo>
                      <a:pt x="118" y="82"/>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78" name="Line 102"/>
              <p:cNvSpPr>
                <a:spLocks noChangeShapeType="1"/>
              </p:cNvSpPr>
              <p:nvPr/>
            </p:nvSpPr>
            <p:spPr bwMode="auto">
              <a:xfrm>
                <a:off x="2752" y="2147"/>
                <a:ext cx="35" cy="21"/>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2" name="Group 103"/>
            <p:cNvGrpSpPr/>
            <p:nvPr/>
          </p:nvGrpSpPr>
          <p:grpSpPr bwMode="auto">
            <a:xfrm>
              <a:off x="3064" y="2319"/>
              <a:ext cx="221" cy="83"/>
              <a:chOff x="3064" y="2319"/>
              <a:chExt cx="221" cy="83"/>
            </a:xfrm>
          </p:grpSpPr>
          <p:sp>
            <p:nvSpPr>
              <p:cNvPr id="408680" name="Freeform 104"/>
              <p:cNvSpPr/>
              <p:nvPr/>
            </p:nvSpPr>
            <p:spPr bwMode="auto">
              <a:xfrm>
                <a:off x="3167" y="2340"/>
                <a:ext cx="118" cy="62"/>
              </a:xfrm>
              <a:custGeom>
                <a:avLst/>
                <a:gdLst>
                  <a:gd name="T0" fmla="*/ 118 w 118"/>
                  <a:gd name="T1" fmla="*/ 62 h 62"/>
                  <a:gd name="T2" fmla="*/ 0 w 118"/>
                  <a:gd name="T3" fmla="*/ 55 h 62"/>
                  <a:gd name="T4" fmla="*/ 7 w 118"/>
                  <a:gd name="T5" fmla="*/ 27 h 62"/>
                  <a:gd name="T6" fmla="*/ 14 w 118"/>
                  <a:gd name="T7" fmla="*/ 0 h 62"/>
                  <a:gd name="T8" fmla="*/ 118 w 118"/>
                  <a:gd name="T9" fmla="*/ 62 h 62"/>
                  <a:gd name="T10" fmla="*/ 0 60000 65536"/>
                  <a:gd name="T11" fmla="*/ 0 60000 65536"/>
                  <a:gd name="T12" fmla="*/ 0 60000 65536"/>
                  <a:gd name="T13" fmla="*/ 0 60000 65536"/>
                  <a:gd name="T14" fmla="*/ 0 60000 65536"/>
                  <a:gd name="T15" fmla="*/ 0 w 118"/>
                  <a:gd name="T16" fmla="*/ 0 h 62"/>
                  <a:gd name="T17" fmla="*/ 118 w 118"/>
                  <a:gd name="T18" fmla="*/ 62 h 62"/>
                </a:gdLst>
                <a:ahLst/>
                <a:cxnLst>
                  <a:cxn ang="T10">
                    <a:pos x="T0" y="T1"/>
                  </a:cxn>
                  <a:cxn ang="T11">
                    <a:pos x="T2" y="T3"/>
                  </a:cxn>
                  <a:cxn ang="T12">
                    <a:pos x="T4" y="T5"/>
                  </a:cxn>
                  <a:cxn ang="T13">
                    <a:pos x="T6" y="T7"/>
                  </a:cxn>
                  <a:cxn ang="T14">
                    <a:pos x="T8" y="T9"/>
                  </a:cxn>
                </a:cxnLst>
                <a:rect l="T15" t="T16" r="T17" b="T18"/>
                <a:pathLst>
                  <a:path w="118" h="62">
                    <a:moveTo>
                      <a:pt x="118" y="62"/>
                    </a:moveTo>
                    <a:lnTo>
                      <a:pt x="0" y="55"/>
                    </a:lnTo>
                    <a:lnTo>
                      <a:pt x="7" y="27"/>
                    </a:lnTo>
                    <a:lnTo>
                      <a:pt x="14" y="0"/>
                    </a:lnTo>
                    <a:lnTo>
                      <a:pt x="118" y="62"/>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81" name="Line 105"/>
              <p:cNvSpPr>
                <a:spLocks noChangeShapeType="1"/>
              </p:cNvSpPr>
              <p:nvPr/>
            </p:nvSpPr>
            <p:spPr bwMode="auto">
              <a:xfrm>
                <a:off x="3064" y="2319"/>
                <a:ext cx="103" cy="41"/>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3" name="Group 106"/>
            <p:cNvGrpSpPr/>
            <p:nvPr/>
          </p:nvGrpSpPr>
          <p:grpSpPr bwMode="auto">
            <a:xfrm>
              <a:off x="3043" y="2126"/>
              <a:ext cx="290" cy="117"/>
              <a:chOff x="3043" y="2126"/>
              <a:chExt cx="290" cy="117"/>
            </a:xfrm>
          </p:grpSpPr>
          <p:sp>
            <p:nvSpPr>
              <p:cNvPr id="408683" name="Freeform 107"/>
              <p:cNvSpPr/>
              <p:nvPr/>
            </p:nvSpPr>
            <p:spPr bwMode="auto">
              <a:xfrm>
                <a:off x="3216" y="2126"/>
                <a:ext cx="117" cy="76"/>
              </a:xfrm>
              <a:custGeom>
                <a:avLst/>
                <a:gdLst>
                  <a:gd name="T0" fmla="*/ 117 w 117"/>
                  <a:gd name="T1" fmla="*/ 0 h 76"/>
                  <a:gd name="T2" fmla="*/ 20 w 117"/>
                  <a:gd name="T3" fmla="*/ 76 h 76"/>
                  <a:gd name="T4" fmla="*/ 7 w 117"/>
                  <a:gd name="T5" fmla="*/ 49 h 76"/>
                  <a:gd name="T6" fmla="*/ 0 w 117"/>
                  <a:gd name="T7" fmla="*/ 21 h 76"/>
                  <a:gd name="T8" fmla="*/ 117 w 117"/>
                  <a:gd name="T9" fmla="*/ 0 h 76"/>
                  <a:gd name="T10" fmla="*/ 0 60000 65536"/>
                  <a:gd name="T11" fmla="*/ 0 60000 65536"/>
                  <a:gd name="T12" fmla="*/ 0 60000 65536"/>
                  <a:gd name="T13" fmla="*/ 0 60000 65536"/>
                  <a:gd name="T14" fmla="*/ 0 60000 65536"/>
                  <a:gd name="T15" fmla="*/ 0 w 117"/>
                  <a:gd name="T16" fmla="*/ 0 h 76"/>
                  <a:gd name="T17" fmla="*/ 117 w 117"/>
                  <a:gd name="T18" fmla="*/ 76 h 76"/>
                </a:gdLst>
                <a:ahLst/>
                <a:cxnLst>
                  <a:cxn ang="T10">
                    <a:pos x="T0" y="T1"/>
                  </a:cxn>
                  <a:cxn ang="T11">
                    <a:pos x="T2" y="T3"/>
                  </a:cxn>
                  <a:cxn ang="T12">
                    <a:pos x="T4" y="T5"/>
                  </a:cxn>
                  <a:cxn ang="T13">
                    <a:pos x="T6" y="T7"/>
                  </a:cxn>
                  <a:cxn ang="T14">
                    <a:pos x="T8" y="T9"/>
                  </a:cxn>
                </a:cxnLst>
                <a:rect l="T15" t="T16" r="T17" b="T18"/>
                <a:pathLst>
                  <a:path w="117" h="76">
                    <a:moveTo>
                      <a:pt x="117" y="0"/>
                    </a:moveTo>
                    <a:lnTo>
                      <a:pt x="20" y="76"/>
                    </a:lnTo>
                    <a:lnTo>
                      <a:pt x="7" y="49"/>
                    </a:lnTo>
                    <a:lnTo>
                      <a:pt x="0" y="21"/>
                    </a:lnTo>
                    <a:lnTo>
                      <a:pt x="117"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84" name="Line 108"/>
              <p:cNvSpPr>
                <a:spLocks noChangeShapeType="1"/>
              </p:cNvSpPr>
              <p:nvPr/>
            </p:nvSpPr>
            <p:spPr bwMode="auto">
              <a:xfrm flipV="1">
                <a:off x="3043" y="2168"/>
                <a:ext cx="173" cy="75"/>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4" name="Group 109"/>
            <p:cNvGrpSpPr/>
            <p:nvPr/>
          </p:nvGrpSpPr>
          <p:grpSpPr bwMode="auto">
            <a:xfrm>
              <a:off x="2987" y="2381"/>
              <a:ext cx="63" cy="227"/>
              <a:chOff x="2987" y="2381"/>
              <a:chExt cx="63" cy="227"/>
            </a:xfrm>
          </p:grpSpPr>
          <p:sp>
            <p:nvSpPr>
              <p:cNvPr id="408686" name="Freeform 110"/>
              <p:cNvSpPr/>
              <p:nvPr/>
            </p:nvSpPr>
            <p:spPr bwMode="auto">
              <a:xfrm>
                <a:off x="2987" y="2484"/>
                <a:ext cx="63" cy="124"/>
              </a:xfrm>
              <a:custGeom>
                <a:avLst/>
                <a:gdLst>
                  <a:gd name="T0" fmla="*/ 49 w 63"/>
                  <a:gd name="T1" fmla="*/ 124 h 124"/>
                  <a:gd name="T2" fmla="*/ 0 w 63"/>
                  <a:gd name="T3" fmla="*/ 7 h 124"/>
                  <a:gd name="T4" fmla="*/ 35 w 63"/>
                  <a:gd name="T5" fmla="*/ 7 h 124"/>
                  <a:gd name="T6" fmla="*/ 63 w 63"/>
                  <a:gd name="T7" fmla="*/ 0 h 124"/>
                  <a:gd name="T8" fmla="*/ 49 w 63"/>
                  <a:gd name="T9" fmla="*/ 124 h 124"/>
                  <a:gd name="T10" fmla="*/ 0 60000 65536"/>
                  <a:gd name="T11" fmla="*/ 0 60000 65536"/>
                  <a:gd name="T12" fmla="*/ 0 60000 65536"/>
                  <a:gd name="T13" fmla="*/ 0 60000 65536"/>
                  <a:gd name="T14" fmla="*/ 0 60000 65536"/>
                  <a:gd name="T15" fmla="*/ 0 w 63"/>
                  <a:gd name="T16" fmla="*/ 0 h 124"/>
                  <a:gd name="T17" fmla="*/ 63 w 63"/>
                  <a:gd name="T18" fmla="*/ 124 h 124"/>
                </a:gdLst>
                <a:ahLst/>
                <a:cxnLst>
                  <a:cxn ang="T10">
                    <a:pos x="T0" y="T1"/>
                  </a:cxn>
                  <a:cxn ang="T11">
                    <a:pos x="T2" y="T3"/>
                  </a:cxn>
                  <a:cxn ang="T12">
                    <a:pos x="T4" y="T5"/>
                  </a:cxn>
                  <a:cxn ang="T13">
                    <a:pos x="T6" y="T7"/>
                  </a:cxn>
                  <a:cxn ang="T14">
                    <a:pos x="T8" y="T9"/>
                  </a:cxn>
                </a:cxnLst>
                <a:rect l="T15" t="T16" r="T17" b="T18"/>
                <a:pathLst>
                  <a:path w="63" h="124">
                    <a:moveTo>
                      <a:pt x="49" y="124"/>
                    </a:moveTo>
                    <a:lnTo>
                      <a:pt x="0" y="7"/>
                    </a:lnTo>
                    <a:lnTo>
                      <a:pt x="35" y="7"/>
                    </a:lnTo>
                    <a:lnTo>
                      <a:pt x="63" y="0"/>
                    </a:lnTo>
                    <a:lnTo>
                      <a:pt x="49" y="124"/>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87" name="Line 111"/>
              <p:cNvSpPr>
                <a:spLocks noChangeShapeType="1"/>
              </p:cNvSpPr>
              <p:nvPr/>
            </p:nvSpPr>
            <p:spPr bwMode="auto">
              <a:xfrm>
                <a:off x="3001" y="2381"/>
                <a:ext cx="14" cy="103"/>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5" name="Group 112"/>
            <p:cNvGrpSpPr/>
            <p:nvPr/>
          </p:nvGrpSpPr>
          <p:grpSpPr bwMode="auto">
            <a:xfrm>
              <a:off x="3513" y="1968"/>
              <a:ext cx="180" cy="69"/>
              <a:chOff x="3513" y="1968"/>
              <a:chExt cx="180" cy="69"/>
            </a:xfrm>
          </p:grpSpPr>
          <p:sp>
            <p:nvSpPr>
              <p:cNvPr id="408689" name="Freeform 113"/>
              <p:cNvSpPr/>
              <p:nvPr/>
            </p:nvSpPr>
            <p:spPr bwMode="auto">
              <a:xfrm>
                <a:off x="3568" y="1968"/>
                <a:ext cx="125" cy="69"/>
              </a:xfrm>
              <a:custGeom>
                <a:avLst/>
                <a:gdLst>
                  <a:gd name="T0" fmla="*/ 125 w 125"/>
                  <a:gd name="T1" fmla="*/ 0 h 69"/>
                  <a:gd name="T2" fmla="*/ 21 w 125"/>
                  <a:gd name="T3" fmla="*/ 69 h 69"/>
                  <a:gd name="T4" fmla="*/ 14 w 125"/>
                  <a:gd name="T5" fmla="*/ 42 h 69"/>
                  <a:gd name="T6" fmla="*/ 0 w 125"/>
                  <a:gd name="T7" fmla="*/ 14 h 69"/>
                  <a:gd name="T8" fmla="*/ 125 w 125"/>
                  <a:gd name="T9" fmla="*/ 0 h 69"/>
                  <a:gd name="T10" fmla="*/ 0 60000 65536"/>
                  <a:gd name="T11" fmla="*/ 0 60000 65536"/>
                  <a:gd name="T12" fmla="*/ 0 60000 65536"/>
                  <a:gd name="T13" fmla="*/ 0 60000 65536"/>
                  <a:gd name="T14" fmla="*/ 0 60000 65536"/>
                  <a:gd name="T15" fmla="*/ 0 w 125"/>
                  <a:gd name="T16" fmla="*/ 0 h 69"/>
                  <a:gd name="T17" fmla="*/ 125 w 125"/>
                  <a:gd name="T18" fmla="*/ 69 h 69"/>
                </a:gdLst>
                <a:ahLst/>
                <a:cxnLst>
                  <a:cxn ang="T10">
                    <a:pos x="T0" y="T1"/>
                  </a:cxn>
                  <a:cxn ang="T11">
                    <a:pos x="T2" y="T3"/>
                  </a:cxn>
                  <a:cxn ang="T12">
                    <a:pos x="T4" y="T5"/>
                  </a:cxn>
                  <a:cxn ang="T13">
                    <a:pos x="T6" y="T7"/>
                  </a:cxn>
                  <a:cxn ang="T14">
                    <a:pos x="T8" y="T9"/>
                  </a:cxn>
                </a:cxnLst>
                <a:rect l="T15" t="T16" r="T17" b="T18"/>
                <a:pathLst>
                  <a:path w="125" h="69">
                    <a:moveTo>
                      <a:pt x="125" y="0"/>
                    </a:moveTo>
                    <a:lnTo>
                      <a:pt x="21" y="69"/>
                    </a:lnTo>
                    <a:lnTo>
                      <a:pt x="14" y="42"/>
                    </a:lnTo>
                    <a:lnTo>
                      <a:pt x="0" y="14"/>
                    </a:lnTo>
                    <a:lnTo>
                      <a:pt x="125"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90" name="Line 114"/>
              <p:cNvSpPr>
                <a:spLocks noChangeShapeType="1"/>
              </p:cNvSpPr>
              <p:nvPr/>
            </p:nvSpPr>
            <p:spPr bwMode="auto">
              <a:xfrm flipV="1">
                <a:off x="3513" y="2003"/>
                <a:ext cx="62" cy="20"/>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6" name="Group 115"/>
            <p:cNvGrpSpPr/>
            <p:nvPr/>
          </p:nvGrpSpPr>
          <p:grpSpPr bwMode="auto">
            <a:xfrm>
              <a:off x="3900" y="1920"/>
              <a:ext cx="228" cy="55"/>
              <a:chOff x="3900" y="1920"/>
              <a:chExt cx="228" cy="55"/>
            </a:xfrm>
          </p:grpSpPr>
          <p:sp>
            <p:nvSpPr>
              <p:cNvPr id="408692" name="Freeform 116"/>
              <p:cNvSpPr/>
              <p:nvPr/>
            </p:nvSpPr>
            <p:spPr bwMode="auto">
              <a:xfrm>
                <a:off x="4004" y="1920"/>
                <a:ext cx="124" cy="55"/>
              </a:xfrm>
              <a:custGeom>
                <a:avLst/>
                <a:gdLst>
                  <a:gd name="T0" fmla="*/ 124 w 124"/>
                  <a:gd name="T1" fmla="*/ 34 h 55"/>
                  <a:gd name="T2" fmla="*/ 0 w 124"/>
                  <a:gd name="T3" fmla="*/ 55 h 55"/>
                  <a:gd name="T4" fmla="*/ 7 w 124"/>
                  <a:gd name="T5" fmla="*/ 28 h 55"/>
                  <a:gd name="T6" fmla="*/ 7 w 124"/>
                  <a:gd name="T7" fmla="*/ 0 h 55"/>
                  <a:gd name="T8" fmla="*/ 124 w 124"/>
                  <a:gd name="T9" fmla="*/ 34 h 55"/>
                  <a:gd name="T10" fmla="*/ 0 60000 65536"/>
                  <a:gd name="T11" fmla="*/ 0 60000 65536"/>
                  <a:gd name="T12" fmla="*/ 0 60000 65536"/>
                  <a:gd name="T13" fmla="*/ 0 60000 65536"/>
                  <a:gd name="T14" fmla="*/ 0 60000 65536"/>
                  <a:gd name="T15" fmla="*/ 0 w 124"/>
                  <a:gd name="T16" fmla="*/ 0 h 55"/>
                  <a:gd name="T17" fmla="*/ 124 w 124"/>
                  <a:gd name="T18" fmla="*/ 55 h 55"/>
                </a:gdLst>
                <a:ahLst/>
                <a:cxnLst>
                  <a:cxn ang="T10">
                    <a:pos x="T0" y="T1"/>
                  </a:cxn>
                  <a:cxn ang="T11">
                    <a:pos x="T2" y="T3"/>
                  </a:cxn>
                  <a:cxn ang="T12">
                    <a:pos x="T4" y="T5"/>
                  </a:cxn>
                  <a:cxn ang="T13">
                    <a:pos x="T6" y="T7"/>
                  </a:cxn>
                  <a:cxn ang="T14">
                    <a:pos x="T8" y="T9"/>
                  </a:cxn>
                </a:cxnLst>
                <a:rect l="T15" t="T16" r="T17" b="T18"/>
                <a:pathLst>
                  <a:path w="124" h="55">
                    <a:moveTo>
                      <a:pt x="124" y="34"/>
                    </a:moveTo>
                    <a:lnTo>
                      <a:pt x="0" y="55"/>
                    </a:lnTo>
                    <a:lnTo>
                      <a:pt x="7" y="28"/>
                    </a:lnTo>
                    <a:lnTo>
                      <a:pt x="7" y="0"/>
                    </a:lnTo>
                    <a:lnTo>
                      <a:pt x="124" y="34"/>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93" name="Line 117"/>
              <p:cNvSpPr>
                <a:spLocks noChangeShapeType="1"/>
              </p:cNvSpPr>
              <p:nvPr/>
            </p:nvSpPr>
            <p:spPr bwMode="auto">
              <a:xfrm>
                <a:off x="3900" y="1934"/>
                <a:ext cx="104"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7" name="Group 118"/>
            <p:cNvGrpSpPr/>
            <p:nvPr/>
          </p:nvGrpSpPr>
          <p:grpSpPr bwMode="auto">
            <a:xfrm>
              <a:off x="4308" y="1948"/>
              <a:ext cx="221" cy="62"/>
              <a:chOff x="4308" y="1948"/>
              <a:chExt cx="221" cy="62"/>
            </a:xfrm>
          </p:grpSpPr>
          <p:sp>
            <p:nvSpPr>
              <p:cNvPr id="408695" name="Freeform 119"/>
              <p:cNvSpPr/>
              <p:nvPr/>
            </p:nvSpPr>
            <p:spPr bwMode="auto">
              <a:xfrm>
                <a:off x="4412" y="1948"/>
                <a:ext cx="117" cy="62"/>
              </a:xfrm>
              <a:custGeom>
                <a:avLst/>
                <a:gdLst>
                  <a:gd name="T0" fmla="*/ 117 w 117"/>
                  <a:gd name="T1" fmla="*/ 41 h 62"/>
                  <a:gd name="T2" fmla="*/ 0 w 117"/>
                  <a:gd name="T3" fmla="*/ 62 h 62"/>
                  <a:gd name="T4" fmla="*/ 0 w 117"/>
                  <a:gd name="T5" fmla="*/ 27 h 62"/>
                  <a:gd name="T6" fmla="*/ 0 w 117"/>
                  <a:gd name="T7" fmla="*/ 0 h 62"/>
                  <a:gd name="T8" fmla="*/ 117 w 117"/>
                  <a:gd name="T9" fmla="*/ 41 h 62"/>
                  <a:gd name="T10" fmla="*/ 0 60000 65536"/>
                  <a:gd name="T11" fmla="*/ 0 60000 65536"/>
                  <a:gd name="T12" fmla="*/ 0 60000 65536"/>
                  <a:gd name="T13" fmla="*/ 0 60000 65536"/>
                  <a:gd name="T14" fmla="*/ 0 60000 65536"/>
                  <a:gd name="T15" fmla="*/ 0 w 117"/>
                  <a:gd name="T16" fmla="*/ 0 h 62"/>
                  <a:gd name="T17" fmla="*/ 117 w 117"/>
                  <a:gd name="T18" fmla="*/ 62 h 62"/>
                </a:gdLst>
                <a:ahLst/>
                <a:cxnLst>
                  <a:cxn ang="T10">
                    <a:pos x="T0" y="T1"/>
                  </a:cxn>
                  <a:cxn ang="T11">
                    <a:pos x="T2" y="T3"/>
                  </a:cxn>
                  <a:cxn ang="T12">
                    <a:pos x="T4" y="T5"/>
                  </a:cxn>
                  <a:cxn ang="T13">
                    <a:pos x="T6" y="T7"/>
                  </a:cxn>
                  <a:cxn ang="T14">
                    <a:pos x="T8" y="T9"/>
                  </a:cxn>
                </a:cxnLst>
                <a:rect l="T15" t="T16" r="T17" b="T18"/>
                <a:pathLst>
                  <a:path w="117" h="62">
                    <a:moveTo>
                      <a:pt x="117" y="41"/>
                    </a:moveTo>
                    <a:lnTo>
                      <a:pt x="0" y="62"/>
                    </a:lnTo>
                    <a:lnTo>
                      <a:pt x="0" y="27"/>
                    </a:lnTo>
                    <a:lnTo>
                      <a:pt x="0" y="0"/>
                    </a:lnTo>
                    <a:lnTo>
                      <a:pt x="117" y="41"/>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96" name="Line 120"/>
              <p:cNvSpPr>
                <a:spLocks noChangeShapeType="1"/>
              </p:cNvSpPr>
              <p:nvPr/>
            </p:nvSpPr>
            <p:spPr bwMode="auto">
              <a:xfrm>
                <a:off x="4308" y="1961"/>
                <a:ext cx="97"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8" name="Group 121"/>
            <p:cNvGrpSpPr/>
            <p:nvPr/>
          </p:nvGrpSpPr>
          <p:grpSpPr bwMode="auto">
            <a:xfrm>
              <a:off x="4474" y="2553"/>
              <a:ext cx="228" cy="55"/>
              <a:chOff x="4474" y="2553"/>
              <a:chExt cx="228" cy="55"/>
            </a:xfrm>
          </p:grpSpPr>
          <p:sp>
            <p:nvSpPr>
              <p:cNvPr id="408698" name="Freeform 122"/>
              <p:cNvSpPr/>
              <p:nvPr/>
            </p:nvSpPr>
            <p:spPr bwMode="auto">
              <a:xfrm>
                <a:off x="4585" y="2553"/>
                <a:ext cx="117" cy="55"/>
              </a:xfrm>
              <a:custGeom>
                <a:avLst/>
                <a:gdLst>
                  <a:gd name="T0" fmla="*/ 117 w 117"/>
                  <a:gd name="T1" fmla="*/ 34 h 55"/>
                  <a:gd name="T2" fmla="*/ 0 w 117"/>
                  <a:gd name="T3" fmla="*/ 55 h 55"/>
                  <a:gd name="T4" fmla="*/ 0 w 117"/>
                  <a:gd name="T5" fmla="*/ 27 h 55"/>
                  <a:gd name="T6" fmla="*/ 0 w 117"/>
                  <a:gd name="T7" fmla="*/ 0 h 55"/>
                  <a:gd name="T8" fmla="*/ 117 w 117"/>
                  <a:gd name="T9" fmla="*/ 34 h 55"/>
                  <a:gd name="T10" fmla="*/ 0 60000 65536"/>
                  <a:gd name="T11" fmla="*/ 0 60000 65536"/>
                  <a:gd name="T12" fmla="*/ 0 60000 65536"/>
                  <a:gd name="T13" fmla="*/ 0 60000 65536"/>
                  <a:gd name="T14" fmla="*/ 0 60000 65536"/>
                  <a:gd name="T15" fmla="*/ 0 w 117"/>
                  <a:gd name="T16" fmla="*/ 0 h 55"/>
                  <a:gd name="T17" fmla="*/ 117 w 117"/>
                  <a:gd name="T18" fmla="*/ 55 h 55"/>
                </a:gdLst>
                <a:ahLst/>
                <a:cxnLst>
                  <a:cxn ang="T10">
                    <a:pos x="T0" y="T1"/>
                  </a:cxn>
                  <a:cxn ang="T11">
                    <a:pos x="T2" y="T3"/>
                  </a:cxn>
                  <a:cxn ang="T12">
                    <a:pos x="T4" y="T5"/>
                  </a:cxn>
                  <a:cxn ang="T13">
                    <a:pos x="T6" y="T7"/>
                  </a:cxn>
                  <a:cxn ang="T14">
                    <a:pos x="T8" y="T9"/>
                  </a:cxn>
                </a:cxnLst>
                <a:rect l="T15" t="T16" r="T17" b="T18"/>
                <a:pathLst>
                  <a:path w="117" h="55">
                    <a:moveTo>
                      <a:pt x="117" y="34"/>
                    </a:moveTo>
                    <a:lnTo>
                      <a:pt x="0" y="55"/>
                    </a:lnTo>
                    <a:lnTo>
                      <a:pt x="0" y="27"/>
                    </a:lnTo>
                    <a:lnTo>
                      <a:pt x="0" y="0"/>
                    </a:lnTo>
                    <a:lnTo>
                      <a:pt x="117" y="34"/>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699" name="Line 123"/>
              <p:cNvSpPr>
                <a:spLocks noChangeShapeType="1"/>
              </p:cNvSpPr>
              <p:nvPr/>
            </p:nvSpPr>
            <p:spPr bwMode="auto">
              <a:xfrm>
                <a:off x="4474" y="2567"/>
                <a:ext cx="104" cy="7"/>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499" name="Group 124"/>
            <p:cNvGrpSpPr/>
            <p:nvPr/>
          </p:nvGrpSpPr>
          <p:grpSpPr bwMode="auto">
            <a:xfrm>
              <a:off x="3478" y="2450"/>
              <a:ext cx="180" cy="55"/>
              <a:chOff x="3478" y="2450"/>
              <a:chExt cx="180" cy="55"/>
            </a:xfrm>
          </p:grpSpPr>
          <p:sp>
            <p:nvSpPr>
              <p:cNvPr id="408701" name="Freeform 125"/>
              <p:cNvSpPr/>
              <p:nvPr/>
            </p:nvSpPr>
            <p:spPr bwMode="auto">
              <a:xfrm>
                <a:off x="3541" y="2450"/>
                <a:ext cx="117" cy="55"/>
              </a:xfrm>
              <a:custGeom>
                <a:avLst/>
                <a:gdLst>
                  <a:gd name="T0" fmla="*/ 117 w 117"/>
                  <a:gd name="T1" fmla="*/ 48 h 55"/>
                  <a:gd name="T2" fmla="*/ 0 w 117"/>
                  <a:gd name="T3" fmla="*/ 55 h 55"/>
                  <a:gd name="T4" fmla="*/ 0 w 117"/>
                  <a:gd name="T5" fmla="*/ 27 h 55"/>
                  <a:gd name="T6" fmla="*/ 6 w 117"/>
                  <a:gd name="T7" fmla="*/ 0 h 55"/>
                  <a:gd name="T8" fmla="*/ 117 w 117"/>
                  <a:gd name="T9" fmla="*/ 48 h 55"/>
                  <a:gd name="T10" fmla="*/ 0 60000 65536"/>
                  <a:gd name="T11" fmla="*/ 0 60000 65536"/>
                  <a:gd name="T12" fmla="*/ 0 60000 65536"/>
                  <a:gd name="T13" fmla="*/ 0 60000 65536"/>
                  <a:gd name="T14" fmla="*/ 0 60000 65536"/>
                  <a:gd name="T15" fmla="*/ 0 w 117"/>
                  <a:gd name="T16" fmla="*/ 0 h 55"/>
                  <a:gd name="T17" fmla="*/ 117 w 117"/>
                  <a:gd name="T18" fmla="*/ 55 h 55"/>
                </a:gdLst>
                <a:ahLst/>
                <a:cxnLst>
                  <a:cxn ang="T10">
                    <a:pos x="T0" y="T1"/>
                  </a:cxn>
                  <a:cxn ang="T11">
                    <a:pos x="T2" y="T3"/>
                  </a:cxn>
                  <a:cxn ang="T12">
                    <a:pos x="T4" y="T5"/>
                  </a:cxn>
                  <a:cxn ang="T13">
                    <a:pos x="T6" y="T7"/>
                  </a:cxn>
                  <a:cxn ang="T14">
                    <a:pos x="T8" y="T9"/>
                  </a:cxn>
                </a:cxnLst>
                <a:rect l="T15" t="T16" r="T17" b="T18"/>
                <a:pathLst>
                  <a:path w="117" h="55">
                    <a:moveTo>
                      <a:pt x="117" y="48"/>
                    </a:moveTo>
                    <a:lnTo>
                      <a:pt x="0" y="55"/>
                    </a:lnTo>
                    <a:lnTo>
                      <a:pt x="0" y="27"/>
                    </a:lnTo>
                    <a:lnTo>
                      <a:pt x="6" y="0"/>
                    </a:lnTo>
                    <a:lnTo>
                      <a:pt x="117" y="48"/>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02" name="Line 126"/>
              <p:cNvSpPr>
                <a:spLocks noChangeShapeType="1"/>
              </p:cNvSpPr>
              <p:nvPr/>
            </p:nvSpPr>
            <p:spPr bwMode="auto">
              <a:xfrm>
                <a:off x="3478" y="2457"/>
                <a:ext cx="56" cy="13"/>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0" name="Group 127"/>
            <p:cNvGrpSpPr/>
            <p:nvPr/>
          </p:nvGrpSpPr>
          <p:grpSpPr bwMode="auto">
            <a:xfrm>
              <a:off x="4121" y="2608"/>
              <a:ext cx="187" cy="96"/>
              <a:chOff x="4121" y="2608"/>
              <a:chExt cx="187" cy="96"/>
            </a:xfrm>
          </p:grpSpPr>
          <p:sp>
            <p:nvSpPr>
              <p:cNvPr id="408704" name="Freeform 128"/>
              <p:cNvSpPr/>
              <p:nvPr/>
            </p:nvSpPr>
            <p:spPr bwMode="auto">
              <a:xfrm>
                <a:off x="4197" y="2608"/>
                <a:ext cx="111" cy="82"/>
              </a:xfrm>
              <a:custGeom>
                <a:avLst/>
                <a:gdLst>
                  <a:gd name="T0" fmla="*/ 111 w 111"/>
                  <a:gd name="T1" fmla="*/ 0 h 82"/>
                  <a:gd name="T2" fmla="*/ 28 w 111"/>
                  <a:gd name="T3" fmla="*/ 82 h 82"/>
                  <a:gd name="T4" fmla="*/ 14 w 111"/>
                  <a:gd name="T5" fmla="*/ 55 h 82"/>
                  <a:gd name="T6" fmla="*/ 0 w 111"/>
                  <a:gd name="T7" fmla="*/ 27 h 82"/>
                  <a:gd name="T8" fmla="*/ 111 w 111"/>
                  <a:gd name="T9" fmla="*/ 0 h 82"/>
                  <a:gd name="T10" fmla="*/ 0 60000 65536"/>
                  <a:gd name="T11" fmla="*/ 0 60000 65536"/>
                  <a:gd name="T12" fmla="*/ 0 60000 65536"/>
                  <a:gd name="T13" fmla="*/ 0 60000 65536"/>
                  <a:gd name="T14" fmla="*/ 0 60000 65536"/>
                  <a:gd name="T15" fmla="*/ 0 w 111"/>
                  <a:gd name="T16" fmla="*/ 0 h 82"/>
                  <a:gd name="T17" fmla="*/ 111 w 111"/>
                  <a:gd name="T18" fmla="*/ 82 h 82"/>
                </a:gdLst>
                <a:ahLst/>
                <a:cxnLst>
                  <a:cxn ang="T10">
                    <a:pos x="T0" y="T1"/>
                  </a:cxn>
                  <a:cxn ang="T11">
                    <a:pos x="T2" y="T3"/>
                  </a:cxn>
                  <a:cxn ang="T12">
                    <a:pos x="T4" y="T5"/>
                  </a:cxn>
                  <a:cxn ang="T13">
                    <a:pos x="T6" y="T7"/>
                  </a:cxn>
                  <a:cxn ang="T14">
                    <a:pos x="T8" y="T9"/>
                  </a:cxn>
                </a:cxnLst>
                <a:rect l="T15" t="T16" r="T17" b="T18"/>
                <a:pathLst>
                  <a:path w="111" h="82">
                    <a:moveTo>
                      <a:pt x="111" y="0"/>
                    </a:moveTo>
                    <a:lnTo>
                      <a:pt x="28" y="82"/>
                    </a:lnTo>
                    <a:lnTo>
                      <a:pt x="14" y="55"/>
                    </a:lnTo>
                    <a:lnTo>
                      <a:pt x="0" y="27"/>
                    </a:lnTo>
                    <a:lnTo>
                      <a:pt x="111"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05" name="Line 129"/>
              <p:cNvSpPr>
                <a:spLocks noChangeShapeType="1"/>
              </p:cNvSpPr>
              <p:nvPr/>
            </p:nvSpPr>
            <p:spPr bwMode="auto">
              <a:xfrm flipV="1">
                <a:off x="4121" y="2656"/>
                <a:ext cx="83" cy="48"/>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1" name="Group 130"/>
            <p:cNvGrpSpPr/>
            <p:nvPr/>
          </p:nvGrpSpPr>
          <p:grpSpPr bwMode="auto">
            <a:xfrm>
              <a:off x="4121" y="2367"/>
              <a:ext cx="159" cy="131"/>
              <a:chOff x="4121" y="2367"/>
              <a:chExt cx="159" cy="131"/>
            </a:xfrm>
          </p:grpSpPr>
          <p:sp>
            <p:nvSpPr>
              <p:cNvPr id="408707" name="Freeform 131"/>
              <p:cNvSpPr/>
              <p:nvPr/>
            </p:nvSpPr>
            <p:spPr bwMode="auto">
              <a:xfrm>
                <a:off x="4170" y="2402"/>
                <a:ext cx="110" cy="96"/>
              </a:xfrm>
              <a:custGeom>
                <a:avLst/>
                <a:gdLst>
                  <a:gd name="T0" fmla="*/ 110 w 110"/>
                  <a:gd name="T1" fmla="*/ 96 h 96"/>
                  <a:gd name="T2" fmla="*/ 0 w 110"/>
                  <a:gd name="T3" fmla="*/ 41 h 96"/>
                  <a:gd name="T4" fmla="*/ 20 w 110"/>
                  <a:gd name="T5" fmla="*/ 20 h 96"/>
                  <a:gd name="T6" fmla="*/ 34 w 110"/>
                  <a:gd name="T7" fmla="*/ 0 h 96"/>
                  <a:gd name="T8" fmla="*/ 110 w 110"/>
                  <a:gd name="T9" fmla="*/ 96 h 96"/>
                  <a:gd name="T10" fmla="*/ 0 60000 65536"/>
                  <a:gd name="T11" fmla="*/ 0 60000 65536"/>
                  <a:gd name="T12" fmla="*/ 0 60000 65536"/>
                  <a:gd name="T13" fmla="*/ 0 60000 65536"/>
                  <a:gd name="T14" fmla="*/ 0 60000 65536"/>
                  <a:gd name="T15" fmla="*/ 0 w 110"/>
                  <a:gd name="T16" fmla="*/ 0 h 96"/>
                  <a:gd name="T17" fmla="*/ 110 w 110"/>
                  <a:gd name="T18" fmla="*/ 96 h 96"/>
                </a:gdLst>
                <a:ahLst/>
                <a:cxnLst>
                  <a:cxn ang="T10">
                    <a:pos x="T0" y="T1"/>
                  </a:cxn>
                  <a:cxn ang="T11">
                    <a:pos x="T2" y="T3"/>
                  </a:cxn>
                  <a:cxn ang="T12">
                    <a:pos x="T4" y="T5"/>
                  </a:cxn>
                  <a:cxn ang="T13">
                    <a:pos x="T6" y="T7"/>
                  </a:cxn>
                  <a:cxn ang="T14">
                    <a:pos x="T8" y="T9"/>
                  </a:cxn>
                </a:cxnLst>
                <a:rect l="T15" t="T16" r="T17" b="T18"/>
                <a:pathLst>
                  <a:path w="110" h="96">
                    <a:moveTo>
                      <a:pt x="110" y="96"/>
                    </a:moveTo>
                    <a:lnTo>
                      <a:pt x="0" y="41"/>
                    </a:lnTo>
                    <a:lnTo>
                      <a:pt x="20" y="20"/>
                    </a:lnTo>
                    <a:lnTo>
                      <a:pt x="34" y="0"/>
                    </a:lnTo>
                    <a:lnTo>
                      <a:pt x="110" y="96"/>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08" name="Line 132"/>
              <p:cNvSpPr>
                <a:spLocks noChangeShapeType="1"/>
              </p:cNvSpPr>
              <p:nvPr/>
            </p:nvSpPr>
            <p:spPr bwMode="auto">
              <a:xfrm>
                <a:off x="4121" y="2367"/>
                <a:ext cx="63" cy="48"/>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2" name="Group 133"/>
            <p:cNvGrpSpPr/>
            <p:nvPr/>
          </p:nvGrpSpPr>
          <p:grpSpPr bwMode="auto">
            <a:xfrm>
              <a:off x="3824" y="2580"/>
              <a:ext cx="159" cy="131"/>
              <a:chOff x="3824" y="2580"/>
              <a:chExt cx="159" cy="131"/>
            </a:xfrm>
          </p:grpSpPr>
          <p:sp>
            <p:nvSpPr>
              <p:cNvPr id="408710" name="Freeform 134"/>
              <p:cNvSpPr/>
              <p:nvPr/>
            </p:nvSpPr>
            <p:spPr bwMode="auto">
              <a:xfrm>
                <a:off x="3872" y="2615"/>
                <a:ext cx="111" cy="96"/>
              </a:xfrm>
              <a:custGeom>
                <a:avLst/>
                <a:gdLst>
                  <a:gd name="T0" fmla="*/ 111 w 111"/>
                  <a:gd name="T1" fmla="*/ 96 h 96"/>
                  <a:gd name="T2" fmla="*/ 0 w 111"/>
                  <a:gd name="T3" fmla="*/ 48 h 96"/>
                  <a:gd name="T4" fmla="*/ 21 w 111"/>
                  <a:gd name="T5" fmla="*/ 27 h 96"/>
                  <a:gd name="T6" fmla="*/ 42 w 111"/>
                  <a:gd name="T7" fmla="*/ 0 h 96"/>
                  <a:gd name="T8" fmla="*/ 111 w 111"/>
                  <a:gd name="T9" fmla="*/ 96 h 96"/>
                  <a:gd name="T10" fmla="*/ 0 60000 65536"/>
                  <a:gd name="T11" fmla="*/ 0 60000 65536"/>
                  <a:gd name="T12" fmla="*/ 0 60000 65536"/>
                  <a:gd name="T13" fmla="*/ 0 60000 65536"/>
                  <a:gd name="T14" fmla="*/ 0 60000 65536"/>
                  <a:gd name="T15" fmla="*/ 0 w 111"/>
                  <a:gd name="T16" fmla="*/ 0 h 96"/>
                  <a:gd name="T17" fmla="*/ 111 w 111"/>
                  <a:gd name="T18" fmla="*/ 96 h 96"/>
                </a:gdLst>
                <a:ahLst/>
                <a:cxnLst>
                  <a:cxn ang="T10">
                    <a:pos x="T0" y="T1"/>
                  </a:cxn>
                  <a:cxn ang="T11">
                    <a:pos x="T2" y="T3"/>
                  </a:cxn>
                  <a:cxn ang="T12">
                    <a:pos x="T4" y="T5"/>
                  </a:cxn>
                  <a:cxn ang="T13">
                    <a:pos x="T6" y="T7"/>
                  </a:cxn>
                  <a:cxn ang="T14">
                    <a:pos x="T8" y="T9"/>
                  </a:cxn>
                </a:cxnLst>
                <a:rect l="T15" t="T16" r="T17" b="T18"/>
                <a:pathLst>
                  <a:path w="111" h="96">
                    <a:moveTo>
                      <a:pt x="111" y="96"/>
                    </a:moveTo>
                    <a:lnTo>
                      <a:pt x="0" y="48"/>
                    </a:lnTo>
                    <a:lnTo>
                      <a:pt x="21" y="27"/>
                    </a:lnTo>
                    <a:lnTo>
                      <a:pt x="42" y="0"/>
                    </a:lnTo>
                    <a:lnTo>
                      <a:pt x="111" y="96"/>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11" name="Line 135"/>
              <p:cNvSpPr>
                <a:spLocks noChangeShapeType="1"/>
              </p:cNvSpPr>
              <p:nvPr/>
            </p:nvSpPr>
            <p:spPr bwMode="auto">
              <a:xfrm>
                <a:off x="3824" y="2580"/>
                <a:ext cx="62" cy="55"/>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3" name="Group 136"/>
            <p:cNvGrpSpPr/>
            <p:nvPr/>
          </p:nvGrpSpPr>
          <p:grpSpPr bwMode="auto">
            <a:xfrm>
              <a:off x="3852" y="2340"/>
              <a:ext cx="131" cy="117"/>
              <a:chOff x="3852" y="2340"/>
              <a:chExt cx="131" cy="117"/>
            </a:xfrm>
          </p:grpSpPr>
          <p:sp>
            <p:nvSpPr>
              <p:cNvPr id="408713" name="Freeform 137"/>
              <p:cNvSpPr/>
              <p:nvPr/>
            </p:nvSpPr>
            <p:spPr bwMode="auto">
              <a:xfrm>
                <a:off x="3879" y="2340"/>
                <a:ext cx="104" cy="103"/>
              </a:xfrm>
              <a:custGeom>
                <a:avLst/>
                <a:gdLst>
                  <a:gd name="T0" fmla="*/ 104 w 104"/>
                  <a:gd name="T1" fmla="*/ 0 h 103"/>
                  <a:gd name="T2" fmla="*/ 42 w 104"/>
                  <a:gd name="T3" fmla="*/ 103 h 103"/>
                  <a:gd name="T4" fmla="*/ 21 w 104"/>
                  <a:gd name="T5" fmla="*/ 82 h 103"/>
                  <a:gd name="T6" fmla="*/ 0 w 104"/>
                  <a:gd name="T7" fmla="*/ 62 h 103"/>
                  <a:gd name="T8" fmla="*/ 104 w 104"/>
                  <a:gd name="T9" fmla="*/ 0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104" y="0"/>
                    </a:moveTo>
                    <a:lnTo>
                      <a:pt x="42" y="103"/>
                    </a:lnTo>
                    <a:lnTo>
                      <a:pt x="21" y="82"/>
                    </a:lnTo>
                    <a:lnTo>
                      <a:pt x="0" y="62"/>
                    </a:lnTo>
                    <a:lnTo>
                      <a:pt x="104"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14" name="Line 138"/>
              <p:cNvSpPr>
                <a:spLocks noChangeShapeType="1"/>
              </p:cNvSpPr>
              <p:nvPr/>
            </p:nvSpPr>
            <p:spPr bwMode="auto">
              <a:xfrm flipV="1">
                <a:off x="3852" y="2415"/>
                <a:ext cx="41" cy="42"/>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4" name="Group 139"/>
            <p:cNvGrpSpPr/>
            <p:nvPr/>
          </p:nvGrpSpPr>
          <p:grpSpPr bwMode="auto">
            <a:xfrm>
              <a:off x="3105" y="2800"/>
              <a:ext cx="104" cy="159"/>
              <a:chOff x="3105" y="2800"/>
              <a:chExt cx="104" cy="159"/>
            </a:xfrm>
          </p:grpSpPr>
          <p:sp>
            <p:nvSpPr>
              <p:cNvPr id="408716" name="Freeform 140"/>
              <p:cNvSpPr/>
              <p:nvPr/>
            </p:nvSpPr>
            <p:spPr bwMode="auto">
              <a:xfrm>
                <a:off x="3119" y="2849"/>
                <a:ext cx="90" cy="110"/>
              </a:xfrm>
              <a:custGeom>
                <a:avLst/>
                <a:gdLst>
                  <a:gd name="T0" fmla="*/ 90 w 90"/>
                  <a:gd name="T1" fmla="*/ 110 h 110"/>
                  <a:gd name="T2" fmla="*/ 0 w 90"/>
                  <a:gd name="T3" fmla="*/ 27 h 110"/>
                  <a:gd name="T4" fmla="*/ 27 w 90"/>
                  <a:gd name="T5" fmla="*/ 13 h 110"/>
                  <a:gd name="T6" fmla="*/ 55 w 90"/>
                  <a:gd name="T7" fmla="*/ 0 h 110"/>
                  <a:gd name="T8" fmla="*/ 90 w 90"/>
                  <a:gd name="T9" fmla="*/ 110 h 110"/>
                  <a:gd name="T10" fmla="*/ 0 60000 65536"/>
                  <a:gd name="T11" fmla="*/ 0 60000 65536"/>
                  <a:gd name="T12" fmla="*/ 0 60000 65536"/>
                  <a:gd name="T13" fmla="*/ 0 60000 65536"/>
                  <a:gd name="T14" fmla="*/ 0 60000 65536"/>
                  <a:gd name="T15" fmla="*/ 0 w 90"/>
                  <a:gd name="T16" fmla="*/ 0 h 110"/>
                  <a:gd name="T17" fmla="*/ 90 w 90"/>
                  <a:gd name="T18" fmla="*/ 110 h 110"/>
                </a:gdLst>
                <a:ahLst/>
                <a:cxnLst>
                  <a:cxn ang="T10">
                    <a:pos x="T0" y="T1"/>
                  </a:cxn>
                  <a:cxn ang="T11">
                    <a:pos x="T2" y="T3"/>
                  </a:cxn>
                  <a:cxn ang="T12">
                    <a:pos x="T4" y="T5"/>
                  </a:cxn>
                  <a:cxn ang="T13">
                    <a:pos x="T6" y="T7"/>
                  </a:cxn>
                  <a:cxn ang="T14">
                    <a:pos x="T8" y="T9"/>
                  </a:cxn>
                </a:cxnLst>
                <a:rect l="T15" t="T16" r="T17" b="T18"/>
                <a:pathLst>
                  <a:path w="90" h="110">
                    <a:moveTo>
                      <a:pt x="90" y="110"/>
                    </a:moveTo>
                    <a:lnTo>
                      <a:pt x="0" y="27"/>
                    </a:lnTo>
                    <a:lnTo>
                      <a:pt x="27" y="13"/>
                    </a:lnTo>
                    <a:lnTo>
                      <a:pt x="55" y="0"/>
                    </a:lnTo>
                    <a:lnTo>
                      <a:pt x="90" y="11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17" name="Line 141"/>
              <p:cNvSpPr>
                <a:spLocks noChangeShapeType="1"/>
              </p:cNvSpPr>
              <p:nvPr/>
            </p:nvSpPr>
            <p:spPr bwMode="auto">
              <a:xfrm>
                <a:off x="3105" y="2800"/>
                <a:ext cx="35" cy="56"/>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5" name="Group 142"/>
            <p:cNvGrpSpPr/>
            <p:nvPr/>
          </p:nvGrpSpPr>
          <p:grpSpPr bwMode="auto">
            <a:xfrm>
              <a:off x="3326" y="3089"/>
              <a:ext cx="145" cy="76"/>
              <a:chOff x="3326" y="3089"/>
              <a:chExt cx="145" cy="76"/>
            </a:xfrm>
          </p:grpSpPr>
          <p:sp>
            <p:nvSpPr>
              <p:cNvPr id="408719" name="Freeform 143"/>
              <p:cNvSpPr/>
              <p:nvPr/>
            </p:nvSpPr>
            <p:spPr bwMode="auto">
              <a:xfrm>
                <a:off x="3354" y="3089"/>
                <a:ext cx="117" cy="76"/>
              </a:xfrm>
              <a:custGeom>
                <a:avLst/>
                <a:gdLst>
                  <a:gd name="T0" fmla="*/ 117 w 117"/>
                  <a:gd name="T1" fmla="*/ 76 h 76"/>
                  <a:gd name="T2" fmla="*/ 0 w 117"/>
                  <a:gd name="T3" fmla="*/ 49 h 76"/>
                  <a:gd name="T4" fmla="*/ 7 w 117"/>
                  <a:gd name="T5" fmla="*/ 28 h 76"/>
                  <a:gd name="T6" fmla="*/ 21 w 117"/>
                  <a:gd name="T7" fmla="*/ 0 h 76"/>
                  <a:gd name="T8" fmla="*/ 117 w 117"/>
                  <a:gd name="T9" fmla="*/ 76 h 76"/>
                  <a:gd name="T10" fmla="*/ 0 60000 65536"/>
                  <a:gd name="T11" fmla="*/ 0 60000 65536"/>
                  <a:gd name="T12" fmla="*/ 0 60000 65536"/>
                  <a:gd name="T13" fmla="*/ 0 60000 65536"/>
                  <a:gd name="T14" fmla="*/ 0 60000 65536"/>
                  <a:gd name="T15" fmla="*/ 0 w 117"/>
                  <a:gd name="T16" fmla="*/ 0 h 76"/>
                  <a:gd name="T17" fmla="*/ 117 w 117"/>
                  <a:gd name="T18" fmla="*/ 76 h 76"/>
                </a:gdLst>
                <a:ahLst/>
                <a:cxnLst>
                  <a:cxn ang="T10">
                    <a:pos x="T0" y="T1"/>
                  </a:cxn>
                  <a:cxn ang="T11">
                    <a:pos x="T2" y="T3"/>
                  </a:cxn>
                  <a:cxn ang="T12">
                    <a:pos x="T4" y="T5"/>
                  </a:cxn>
                  <a:cxn ang="T13">
                    <a:pos x="T6" y="T7"/>
                  </a:cxn>
                  <a:cxn ang="T14">
                    <a:pos x="T8" y="T9"/>
                  </a:cxn>
                </a:cxnLst>
                <a:rect l="T15" t="T16" r="T17" b="T18"/>
                <a:pathLst>
                  <a:path w="117" h="76">
                    <a:moveTo>
                      <a:pt x="117" y="76"/>
                    </a:moveTo>
                    <a:lnTo>
                      <a:pt x="0" y="49"/>
                    </a:lnTo>
                    <a:lnTo>
                      <a:pt x="7" y="28"/>
                    </a:lnTo>
                    <a:lnTo>
                      <a:pt x="21" y="0"/>
                    </a:lnTo>
                    <a:lnTo>
                      <a:pt x="117" y="76"/>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20" name="Line 144"/>
              <p:cNvSpPr>
                <a:spLocks noChangeShapeType="1"/>
              </p:cNvSpPr>
              <p:nvPr/>
            </p:nvSpPr>
            <p:spPr bwMode="auto">
              <a:xfrm>
                <a:off x="3326" y="3096"/>
                <a:ext cx="28" cy="14"/>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6" name="Group 145"/>
            <p:cNvGrpSpPr/>
            <p:nvPr/>
          </p:nvGrpSpPr>
          <p:grpSpPr bwMode="auto">
            <a:xfrm>
              <a:off x="3665" y="3213"/>
              <a:ext cx="152" cy="76"/>
              <a:chOff x="3665" y="3213"/>
              <a:chExt cx="152" cy="76"/>
            </a:xfrm>
          </p:grpSpPr>
          <p:sp>
            <p:nvSpPr>
              <p:cNvPr id="408722" name="Freeform 146"/>
              <p:cNvSpPr/>
              <p:nvPr/>
            </p:nvSpPr>
            <p:spPr bwMode="auto">
              <a:xfrm>
                <a:off x="3693" y="3213"/>
                <a:ext cx="124" cy="76"/>
              </a:xfrm>
              <a:custGeom>
                <a:avLst/>
                <a:gdLst>
                  <a:gd name="T0" fmla="*/ 124 w 124"/>
                  <a:gd name="T1" fmla="*/ 76 h 76"/>
                  <a:gd name="T2" fmla="*/ 0 w 124"/>
                  <a:gd name="T3" fmla="*/ 48 h 76"/>
                  <a:gd name="T4" fmla="*/ 14 w 124"/>
                  <a:gd name="T5" fmla="*/ 28 h 76"/>
                  <a:gd name="T6" fmla="*/ 27 w 124"/>
                  <a:gd name="T7" fmla="*/ 0 h 76"/>
                  <a:gd name="T8" fmla="*/ 124 w 124"/>
                  <a:gd name="T9" fmla="*/ 76 h 76"/>
                  <a:gd name="T10" fmla="*/ 0 60000 65536"/>
                  <a:gd name="T11" fmla="*/ 0 60000 65536"/>
                  <a:gd name="T12" fmla="*/ 0 60000 65536"/>
                  <a:gd name="T13" fmla="*/ 0 60000 65536"/>
                  <a:gd name="T14" fmla="*/ 0 60000 65536"/>
                  <a:gd name="T15" fmla="*/ 0 w 124"/>
                  <a:gd name="T16" fmla="*/ 0 h 76"/>
                  <a:gd name="T17" fmla="*/ 124 w 124"/>
                  <a:gd name="T18" fmla="*/ 76 h 76"/>
                </a:gdLst>
                <a:ahLst/>
                <a:cxnLst>
                  <a:cxn ang="T10">
                    <a:pos x="T0" y="T1"/>
                  </a:cxn>
                  <a:cxn ang="T11">
                    <a:pos x="T2" y="T3"/>
                  </a:cxn>
                  <a:cxn ang="T12">
                    <a:pos x="T4" y="T5"/>
                  </a:cxn>
                  <a:cxn ang="T13">
                    <a:pos x="T6" y="T7"/>
                  </a:cxn>
                  <a:cxn ang="T14">
                    <a:pos x="T8" y="T9"/>
                  </a:cxn>
                </a:cxnLst>
                <a:rect l="T15" t="T16" r="T17" b="T18"/>
                <a:pathLst>
                  <a:path w="124" h="76">
                    <a:moveTo>
                      <a:pt x="124" y="76"/>
                    </a:moveTo>
                    <a:lnTo>
                      <a:pt x="0" y="48"/>
                    </a:lnTo>
                    <a:lnTo>
                      <a:pt x="14" y="28"/>
                    </a:lnTo>
                    <a:lnTo>
                      <a:pt x="27" y="0"/>
                    </a:lnTo>
                    <a:lnTo>
                      <a:pt x="124" y="76"/>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23" name="Line 147"/>
              <p:cNvSpPr>
                <a:spLocks noChangeShapeType="1"/>
              </p:cNvSpPr>
              <p:nvPr/>
            </p:nvSpPr>
            <p:spPr bwMode="auto">
              <a:xfrm>
                <a:off x="3665" y="3220"/>
                <a:ext cx="35" cy="14"/>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3507" name="Group 148"/>
            <p:cNvGrpSpPr/>
            <p:nvPr/>
          </p:nvGrpSpPr>
          <p:grpSpPr bwMode="auto">
            <a:xfrm>
              <a:off x="3637" y="3069"/>
              <a:ext cx="208" cy="69"/>
              <a:chOff x="3637" y="3069"/>
              <a:chExt cx="208" cy="69"/>
            </a:xfrm>
          </p:grpSpPr>
          <p:sp>
            <p:nvSpPr>
              <p:cNvPr id="408725" name="Freeform 149"/>
              <p:cNvSpPr/>
              <p:nvPr/>
            </p:nvSpPr>
            <p:spPr bwMode="auto">
              <a:xfrm>
                <a:off x="3727" y="3069"/>
                <a:ext cx="118" cy="69"/>
              </a:xfrm>
              <a:custGeom>
                <a:avLst/>
                <a:gdLst>
                  <a:gd name="T0" fmla="*/ 118 w 118"/>
                  <a:gd name="T1" fmla="*/ 0 h 69"/>
                  <a:gd name="T2" fmla="*/ 21 w 118"/>
                  <a:gd name="T3" fmla="*/ 69 h 69"/>
                  <a:gd name="T4" fmla="*/ 7 w 118"/>
                  <a:gd name="T5" fmla="*/ 41 h 69"/>
                  <a:gd name="T6" fmla="*/ 0 w 118"/>
                  <a:gd name="T7" fmla="*/ 14 h 69"/>
                  <a:gd name="T8" fmla="*/ 118 w 118"/>
                  <a:gd name="T9" fmla="*/ 0 h 69"/>
                  <a:gd name="T10" fmla="*/ 0 60000 65536"/>
                  <a:gd name="T11" fmla="*/ 0 60000 65536"/>
                  <a:gd name="T12" fmla="*/ 0 60000 65536"/>
                  <a:gd name="T13" fmla="*/ 0 60000 65536"/>
                  <a:gd name="T14" fmla="*/ 0 60000 65536"/>
                  <a:gd name="T15" fmla="*/ 0 w 118"/>
                  <a:gd name="T16" fmla="*/ 0 h 69"/>
                  <a:gd name="T17" fmla="*/ 118 w 118"/>
                  <a:gd name="T18" fmla="*/ 69 h 69"/>
                </a:gdLst>
                <a:ahLst/>
                <a:cxnLst>
                  <a:cxn ang="T10">
                    <a:pos x="T0" y="T1"/>
                  </a:cxn>
                  <a:cxn ang="T11">
                    <a:pos x="T2" y="T3"/>
                  </a:cxn>
                  <a:cxn ang="T12">
                    <a:pos x="T4" y="T5"/>
                  </a:cxn>
                  <a:cxn ang="T13">
                    <a:pos x="T6" y="T7"/>
                  </a:cxn>
                  <a:cxn ang="T14">
                    <a:pos x="T8" y="T9"/>
                  </a:cxn>
                </a:cxnLst>
                <a:rect l="T15" t="T16" r="T17" b="T18"/>
                <a:pathLst>
                  <a:path w="118" h="69">
                    <a:moveTo>
                      <a:pt x="118" y="0"/>
                    </a:moveTo>
                    <a:lnTo>
                      <a:pt x="21" y="69"/>
                    </a:lnTo>
                    <a:lnTo>
                      <a:pt x="7" y="41"/>
                    </a:lnTo>
                    <a:lnTo>
                      <a:pt x="0" y="14"/>
                    </a:lnTo>
                    <a:lnTo>
                      <a:pt x="118" y="0"/>
                    </a:lnTo>
                    <a:close/>
                  </a:path>
                </a:pathLst>
              </a:cu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26" name="Line 150"/>
              <p:cNvSpPr>
                <a:spLocks noChangeShapeType="1"/>
              </p:cNvSpPr>
              <p:nvPr/>
            </p:nvSpPr>
            <p:spPr bwMode="auto">
              <a:xfrm flipV="1">
                <a:off x="3637" y="3103"/>
                <a:ext cx="90" cy="35"/>
              </a:xfrm>
              <a:prstGeom prst="line">
                <a:avLst/>
              </a:prstGeom>
              <a:noFill/>
              <a:ln w="26988">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408727" name="Oval 151"/>
            <p:cNvSpPr>
              <a:spLocks noChangeArrowheads="1"/>
            </p:cNvSpPr>
            <p:nvPr/>
          </p:nvSpPr>
          <p:spPr bwMode="auto">
            <a:xfrm>
              <a:off x="2884" y="2188"/>
              <a:ext cx="186" cy="200"/>
            </a:xfrm>
            <a:prstGeom prst="ellipse">
              <a:avLst/>
            </a:prstGeom>
            <a:noFill/>
            <a:ln w="9525">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8728" name="Oval 152"/>
            <p:cNvSpPr>
              <a:spLocks noChangeArrowheads="1"/>
            </p:cNvSpPr>
            <p:nvPr/>
          </p:nvSpPr>
          <p:spPr bwMode="auto">
            <a:xfrm>
              <a:off x="2877" y="2181"/>
              <a:ext cx="200" cy="214"/>
            </a:xfrm>
            <a:prstGeom prst="ellipse">
              <a:avLst/>
            </a:prstGeom>
            <a:noFill/>
            <a:ln w="26988">
              <a:solidFill>
                <a:schemeClr val="tx1"/>
              </a:solidFill>
              <a:round/>
            </a:ln>
            <a:extLst>
              <a:ext uri="{909E8E84-426E-40DD-AFC4-6F175D3DCCD1}">
                <a14:hiddenFill xmlns:a14="http://schemas.microsoft.com/office/drawing/2010/main">
                  <a:solidFill>
                    <a:srgbClr val="FF99CC"/>
                  </a:solidFill>
                </a14:hiddenFill>
              </a:ext>
            </a:extLst>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3510" name="Rectangle 153"/>
            <p:cNvSpPr>
              <a:spLocks noChangeArrowheads="1"/>
            </p:cNvSpPr>
            <p:nvPr/>
          </p:nvSpPr>
          <p:spPr bwMode="auto">
            <a:xfrm>
              <a:off x="566" y="711"/>
              <a:ext cx="1132" cy="1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a:lnSpc>
                  <a:spcPct val="90000"/>
                </a:lnSpc>
                <a:buClrTx/>
                <a:buSzTx/>
                <a:buFontTx/>
                <a:buNone/>
              </a:pPr>
              <a:r>
                <a:rPr lang="en-US" altLang="zh-CN" sz="2100" b="1">
                  <a:latin typeface="Times New Roman" panose="02020603050405020304" pitchFamily="18" charset="0"/>
                  <a:ea typeface="宋体" panose="02010600030101010101" pitchFamily="2" charset="-122"/>
                  <a:cs typeface="Times New Roman" panose="02020603050405020304" pitchFamily="18" charset="0"/>
                </a:rPr>
                <a:t>Transform flow</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511" name="Rectangle 154"/>
            <p:cNvSpPr>
              <a:spLocks noChangeArrowheads="1"/>
            </p:cNvSpPr>
            <p:nvPr/>
          </p:nvSpPr>
          <p:spPr bwMode="auto">
            <a:xfrm>
              <a:off x="554" y="1907"/>
              <a:ext cx="1561" cy="163"/>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eaLnBrk="0">
                <a:lnSpc>
                  <a:spcPct val="90000"/>
                </a:lnSpc>
                <a:buClrTx/>
                <a:buSzTx/>
                <a:buFontTx/>
                <a:buNone/>
              </a:pPr>
              <a:r>
                <a:rPr lang="en-US" altLang="zh-CN" sz="2100" b="1">
                  <a:latin typeface="Times New Roman" panose="02020603050405020304" pitchFamily="18" charset="0"/>
                  <a:ea typeface="宋体" panose="02010600030101010101" pitchFamily="2" charset="-122"/>
                  <a:cs typeface="Times New Roman" panose="02020603050405020304" pitchFamily="18" charset="0"/>
                </a:rPr>
                <a:t>Transaction flow</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8732" name="Freeform 156"/>
            <p:cNvSpPr/>
            <p:nvPr/>
          </p:nvSpPr>
          <p:spPr bwMode="auto">
            <a:xfrm>
              <a:off x="2013" y="758"/>
              <a:ext cx="262" cy="956"/>
            </a:xfrm>
            <a:custGeom>
              <a:avLst/>
              <a:gdLst>
                <a:gd name="T0" fmla="*/ 124 w 262"/>
                <a:gd name="T1" fmla="*/ 0 h 956"/>
                <a:gd name="T2" fmla="*/ 262 w 262"/>
                <a:gd name="T3" fmla="*/ 89 h 956"/>
                <a:gd name="T4" fmla="*/ 262 w 262"/>
                <a:gd name="T5" fmla="*/ 89 h 956"/>
                <a:gd name="T6" fmla="*/ 110 w 262"/>
                <a:gd name="T7" fmla="*/ 447 h 956"/>
                <a:gd name="T8" fmla="*/ 110 w 262"/>
                <a:gd name="T9" fmla="*/ 447 h 956"/>
                <a:gd name="T10" fmla="*/ 186 w 262"/>
                <a:gd name="T11" fmla="*/ 743 h 956"/>
                <a:gd name="T12" fmla="*/ 186 w 262"/>
                <a:gd name="T13" fmla="*/ 743 h 956"/>
                <a:gd name="T14" fmla="*/ 0 w 262"/>
                <a:gd name="T15" fmla="*/ 956 h 956"/>
                <a:gd name="T16" fmla="*/ 0 w 262"/>
                <a:gd name="T17" fmla="*/ 956 h 9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2"/>
                <a:gd name="T28" fmla="*/ 0 h 956"/>
                <a:gd name="T29" fmla="*/ 262 w 262"/>
                <a:gd name="T30" fmla="*/ 956 h 9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2" h="956">
                  <a:moveTo>
                    <a:pt x="124" y="0"/>
                  </a:moveTo>
                  <a:lnTo>
                    <a:pt x="262" y="89"/>
                  </a:lnTo>
                  <a:lnTo>
                    <a:pt x="110" y="447"/>
                  </a:lnTo>
                  <a:lnTo>
                    <a:pt x="186" y="743"/>
                  </a:lnTo>
                  <a:lnTo>
                    <a:pt x="0" y="956"/>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3" name="Freeform 157"/>
            <p:cNvSpPr/>
            <p:nvPr/>
          </p:nvSpPr>
          <p:spPr bwMode="auto">
            <a:xfrm>
              <a:off x="2006" y="751"/>
              <a:ext cx="262" cy="956"/>
            </a:xfrm>
            <a:custGeom>
              <a:avLst/>
              <a:gdLst>
                <a:gd name="T0" fmla="*/ 124 w 262"/>
                <a:gd name="T1" fmla="*/ 0 h 956"/>
                <a:gd name="T2" fmla="*/ 262 w 262"/>
                <a:gd name="T3" fmla="*/ 89 h 956"/>
                <a:gd name="T4" fmla="*/ 110 w 262"/>
                <a:gd name="T5" fmla="*/ 447 h 956"/>
                <a:gd name="T6" fmla="*/ 186 w 262"/>
                <a:gd name="T7" fmla="*/ 743 h 956"/>
                <a:gd name="T8" fmla="*/ 0 w 262"/>
                <a:gd name="T9" fmla="*/ 956 h 956"/>
                <a:gd name="T10" fmla="*/ 0 60000 65536"/>
                <a:gd name="T11" fmla="*/ 0 60000 65536"/>
                <a:gd name="T12" fmla="*/ 0 60000 65536"/>
                <a:gd name="T13" fmla="*/ 0 60000 65536"/>
                <a:gd name="T14" fmla="*/ 0 60000 65536"/>
                <a:gd name="T15" fmla="*/ 0 w 262"/>
                <a:gd name="T16" fmla="*/ 0 h 956"/>
                <a:gd name="T17" fmla="*/ 262 w 262"/>
                <a:gd name="T18" fmla="*/ 956 h 956"/>
              </a:gdLst>
              <a:ahLst/>
              <a:cxnLst>
                <a:cxn ang="T10">
                  <a:pos x="T0" y="T1"/>
                </a:cxn>
                <a:cxn ang="T11">
                  <a:pos x="T2" y="T3"/>
                </a:cxn>
                <a:cxn ang="T12">
                  <a:pos x="T4" y="T5"/>
                </a:cxn>
                <a:cxn ang="T13">
                  <a:pos x="T6" y="T7"/>
                </a:cxn>
                <a:cxn ang="T14">
                  <a:pos x="T8" y="T9"/>
                </a:cxn>
              </a:cxnLst>
              <a:rect l="T15" t="T16" r="T17" b="T18"/>
              <a:pathLst>
                <a:path w="262" h="956">
                  <a:moveTo>
                    <a:pt x="124" y="0"/>
                  </a:moveTo>
                  <a:lnTo>
                    <a:pt x="262" y="89"/>
                  </a:lnTo>
                  <a:lnTo>
                    <a:pt x="110" y="447"/>
                  </a:lnTo>
                  <a:lnTo>
                    <a:pt x="186" y="743"/>
                  </a:lnTo>
                  <a:lnTo>
                    <a:pt x="0" y="956"/>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4" name="Freeform 158"/>
            <p:cNvSpPr/>
            <p:nvPr/>
          </p:nvSpPr>
          <p:spPr bwMode="auto">
            <a:xfrm>
              <a:off x="3167" y="696"/>
              <a:ext cx="215" cy="908"/>
            </a:xfrm>
            <a:custGeom>
              <a:avLst/>
              <a:gdLst>
                <a:gd name="T0" fmla="*/ 215 w 215"/>
                <a:gd name="T1" fmla="*/ 0 h 908"/>
                <a:gd name="T2" fmla="*/ 28 w 215"/>
                <a:gd name="T3" fmla="*/ 27 h 908"/>
                <a:gd name="T4" fmla="*/ 28 w 215"/>
                <a:gd name="T5" fmla="*/ 27 h 908"/>
                <a:gd name="T6" fmla="*/ 0 w 215"/>
                <a:gd name="T7" fmla="*/ 756 h 908"/>
                <a:gd name="T8" fmla="*/ 0 w 215"/>
                <a:gd name="T9" fmla="*/ 756 h 908"/>
                <a:gd name="T10" fmla="*/ 139 w 215"/>
                <a:gd name="T11" fmla="*/ 908 h 908"/>
                <a:gd name="T12" fmla="*/ 139 w 215"/>
                <a:gd name="T13" fmla="*/ 908 h 908"/>
                <a:gd name="T14" fmla="*/ 0 60000 65536"/>
                <a:gd name="T15" fmla="*/ 0 60000 65536"/>
                <a:gd name="T16" fmla="*/ 0 60000 65536"/>
                <a:gd name="T17" fmla="*/ 0 60000 65536"/>
                <a:gd name="T18" fmla="*/ 0 60000 65536"/>
                <a:gd name="T19" fmla="*/ 0 60000 65536"/>
                <a:gd name="T20" fmla="*/ 0 60000 65536"/>
                <a:gd name="T21" fmla="*/ 0 w 215"/>
                <a:gd name="T22" fmla="*/ 0 h 908"/>
                <a:gd name="T23" fmla="*/ 215 w 215"/>
                <a:gd name="T24" fmla="*/ 908 h 9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5" h="908">
                  <a:moveTo>
                    <a:pt x="215" y="0"/>
                  </a:moveTo>
                  <a:lnTo>
                    <a:pt x="28" y="27"/>
                  </a:lnTo>
                  <a:lnTo>
                    <a:pt x="0" y="756"/>
                  </a:lnTo>
                  <a:lnTo>
                    <a:pt x="139" y="908"/>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5" name="Freeform 159"/>
            <p:cNvSpPr/>
            <p:nvPr/>
          </p:nvSpPr>
          <p:spPr bwMode="auto">
            <a:xfrm>
              <a:off x="3160" y="689"/>
              <a:ext cx="215" cy="908"/>
            </a:xfrm>
            <a:custGeom>
              <a:avLst/>
              <a:gdLst>
                <a:gd name="T0" fmla="*/ 215 w 215"/>
                <a:gd name="T1" fmla="*/ 0 h 908"/>
                <a:gd name="T2" fmla="*/ 28 w 215"/>
                <a:gd name="T3" fmla="*/ 27 h 908"/>
                <a:gd name="T4" fmla="*/ 0 w 215"/>
                <a:gd name="T5" fmla="*/ 756 h 908"/>
                <a:gd name="T6" fmla="*/ 139 w 215"/>
                <a:gd name="T7" fmla="*/ 908 h 908"/>
                <a:gd name="T8" fmla="*/ 0 60000 65536"/>
                <a:gd name="T9" fmla="*/ 0 60000 65536"/>
                <a:gd name="T10" fmla="*/ 0 60000 65536"/>
                <a:gd name="T11" fmla="*/ 0 60000 65536"/>
                <a:gd name="T12" fmla="*/ 0 w 215"/>
                <a:gd name="T13" fmla="*/ 0 h 908"/>
                <a:gd name="T14" fmla="*/ 215 w 215"/>
                <a:gd name="T15" fmla="*/ 908 h 908"/>
              </a:gdLst>
              <a:ahLst/>
              <a:cxnLst>
                <a:cxn ang="T8">
                  <a:pos x="T0" y="T1"/>
                </a:cxn>
                <a:cxn ang="T9">
                  <a:pos x="T2" y="T3"/>
                </a:cxn>
                <a:cxn ang="T10">
                  <a:pos x="T4" y="T5"/>
                </a:cxn>
                <a:cxn ang="T11">
                  <a:pos x="T6" y="T7"/>
                </a:cxn>
              </a:cxnLst>
              <a:rect l="T12" t="T13" r="T14" b="T15"/>
              <a:pathLst>
                <a:path w="215" h="908">
                  <a:moveTo>
                    <a:pt x="215" y="0"/>
                  </a:moveTo>
                  <a:lnTo>
                    <a:pt x="28" y="27"/>
                  </a:lnTo>
                  <a:lnTo>
                    <a:pt x="0" y="756"/>
                  </a:lnTo>
                  <a:lnTo>
                    <a:pt x="139" y="908"/>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6" name="Freeform 160"/>
            <p:cNvSpPr/>
            <p:nvPr/>
          </p:nvSpPr>
          <p:spPr bwMode="auto">
            <a:xfrm>
              <a:off x="2642" y="1934"/>
              <a:ext cx="352" cy="474"/>
            </a:xfrm>
            <a:custGeom>
              <a:avLst/>
              <a:gdLst>
                <a:gd name="T0" fmla="*/ 263 w 352"/>
                <a:gd name="T1" fmla="*/ 0 h 474"/>
                <a:gd name="T2" fmla="*/ 352 w 352"/>
                <a:gd name="T3" fmla="*/ 89 h 474"/>
                <a:gd name="T4" fmla="*/ 352 w 352"/>
                <a:gd name="T5" fmla="*/ 89 h 474"/>
                <a:gd name="T6" fmla="*/ 124 w 352"/>
                <a:gd name="T7" fmla="*/ 474 h 474"/>
                <a:gd name="T8" fmla="*/ 124 w 352"/>
                <a:gd name="T9" fmla="*/ 474 h 474"/>
                <a:gd name="T10" fmla="*/ 0 w 352"/>
                <a:gd name="T11" fmla="*/ 474 h 474"/>
                <a:gd name="T12" fmla="*/ 0 w 352"/>
                <a:gd name="T13" fmla="*/ 474 h 474"/>
                <a:gd name="T14" fmla="*/ 0 60000 65536"/>
                <a:gd name="T15" fmla="*/ 0 60000 65536"/>
                <a:gd name="T16" fmla="*/ 0 60000 65536"/>
                <a:gd name="T17" fmla="*/ 0 60000 65536"/>
                <a:gd name="T18" fmla="*/ 0 60000 65536"/>
                <a:gd name="T19" fmla="*/ 0 60000 65536"/>
                <a:gd name="T20" fmla="*/ 0 60000 65536"/>
                <a:gd name="T21" fmla="*/ 0 w 352"/>
                <a:gd name="T22" fmla="*/ 0 h 474"/>
                <a:gd name="T23" fmla="*/ 352 w 352"/>
                <a:gd name="T24" fmla="*/ 474 h 4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2" h="474">
                  <a:moveTo>
                    <a:pt x="263" y="0"/>
                  </a:moveTo>
                  <a:lnTo>
                    <a:pt x="352" y="89"/>
                  </a:lnTo>
                  <a:lnTo>
                    <a:pt x="124" y="474"/>
                  </a:lnTo>
                  <a:lnTo>
                    <a:pt x="0" y="474"/>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7" name="Freeform 161"/>
            <p:cNvSpPr/>
            <p:nvPr/>
          </p:nvSpPr>
          <p:spPr bwMode="auto">
            <a:xfrm>
              <a:off x="2635" y="1927"/>
              <a:ext cx="352" cy="475"/>
            </a:xfrm>
            <a:custGeom>
              <a:avLst/>
              <a:gdLst>
                <a:gd name="T0" fmla="*/ 263 w 352"/>
                <a:gd name="T1" fmla="*/ 0 h 475"/>
                <a:gd name="T2" fmla="*/ 352 w 352"/>
                <a:gd name="T3" fmla="*/ 89 h 475"/>
                <a:gd name="T4" fmla="*/ 124 w 352"/>
                <a:gd name="T5" fmla="*/ 475 h 475"/>
                <a:gd name="T6" fmla="*/ 0 w 352"/>
                <a:gd name="T7" fmla="*/ 475 h 475"/>
                <a:gd name="T8" fmla="*/ 0 60000 65536"/>
                <a:gd name="T9" fmla="*/ 0 60000 65536"/>
                <a:gd name="T10" fmla="*/ 0 60000 65536"/>
                <a:gd name="T11" fmla="*/ 0 60000 65536"/>
                <a:gd name="T12" fmla="*/ 0 w 352"/>
                <a:gd name="T13" fmla="*/ 0 h 475"/>
                <a:gd name="T14" fmla="*/ 352 w 352"/>
                <a:gd name="T15" fmla="*/ 475 h 475"/>
              </a:gdLst>
              <a:ahLst/>
              <a:cxnLst>
                <a:cxn ang="T8">
                  <a:pos x="T0" y="T1"/>
                </a:cxn>
                <a:cxn ang="T9">
                  <a:pos x="T2" y="T3"/>
                </a:cxn>
                <a:cxn ang="T10">
                  <a:pos x="T4" y="T5"/>
                </a:cxn>
                <a:cxn ang="T11">
                  <a:pos x="T6" y="T7"/>
                </a:cxn>
              </a:cxnLst>
              <a:rect l="T12" t="T13" r="T14" b="T15"/>
              <a:pathLst>
                <a:path w="352" h="475">
                  <a:moveTo>
                    <a:pt x="263" y="0"/>
                  </a:moveTo>
                  <a:lnTo>
                    <a:pt x="352" y="89"/>
                  </a:lnTo>
                  <a:lnTo>
                    <a:pt x="124" y="475"/>
                  </a:lnTo>
                  <a:lnTo>
                    <a:pt x="0" y="475"/>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8" name="Freeform 162"/>
            <p:cNvSpPr/>
            <p:nvPr/>
          </p:nvSpPr>
          <p:spPr bwMode="auto">
            <a:xfrm>
              <a:off x="2870" y="1899"/>
              <a:ext cx="332" cy="681"/>
            </a:xfrm>
            <a:custGeom>
              <a:avLst/>
              <a:gdLst>
                <a:gd name="T0" fmla="*/ 332 w 332"/>
                <a:gd name="T1" fmla="*/ 0 h 681"/>
                <a:gd name="T2" fmla="*/ 221 w 332"/>
                <a:gd name="T3" fmla="*/ 76 h 681"/>
                <a:gd name="T4" fmla="*/ 221 w 332"/>
                <a:gd name="T5" fmla="*/ 76 h 681"/>
                <a:gd name="T6" fmla="*/ 270 w 332"/>
                <a:gd name="T7" fmla="*/ 248 h 681"/>
                <a:gd name="T8" fmla="*/ 270 w 332"/>
                <a:gd name="T9" fmla="*/ 248 h 681"/>
                <a:gd name="T10" fmla="*/ 249 w 332"/>
                <a:gd name="T11" fmla="*/ 420 h 681"/>
                <a:gd name="T12" fmla="*/ 249 w 332"/>
                <a:gd name="T13" fmla="*/ 420 h 681"/>
                <a:gd name="T14" fmla="*/ 207 w 332"/>
                <a:gd name="T15" fmla="*/ 544 h 681"/>
                <a:gd name="T16" fmla="*/ 207 w 332"/>
                <a:gd name="T17" fmla="*/ 544 h 681"/>
                <a:gd name="T18" fmla="*/ 0 w 332"/>
                <a:gd name="T19" fmla="*/ 571 h 681"/>
                <a:gd name="T20" fmla="*/ 0 w 332"/>
                <a:gd name="T21" fmla="*/ 571 h 681"/>
                <a:gd name="T22" fmla="*/ 0 w 332"/>
                <a:gd name="T23" fmla="*/ 681 h 681"/>
                <a:gd name="T24" fmla="*/ 0 w 332"/>
                <a:gd name="T25" fmla="*/ 681 h 6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2"/>
                <a:gd name="T40" fmla="*/ 0 h 681"/>
                <a:gd name="T41" fmla="*/ 332 w 332"/>
                <a:gd name="T42" fmla="*/ 681 h 6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2" h="681">
                  <a:moveTo>
                    <a:pt x="332" y="0"/>
                  </a:moveTo>
                  <a:lnTo>
                    <a:pt x="221" y="76"/>
                  </a:lnTo>
                  <a:lnTo>
                    <a:pt x="270" y="248"/>
                  </a:lnTo>
                  <a:lnTo>
                    <a:pt x="249" y="420"/>
                  </a:lnTo>
                  <a:lnTo>
                    <a:pt x="207" y="544"/>
                  </a:lnTo>
                  <a:lnTo>
                    <a:pt x="0" y="571"/>
                  </a:lnTo>
                  <a:lnTo>
                    <a:pt x="0" y="681"/>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39" name="Freeform 163"/>
            <p:cNvSpPr/>
            <p:nvPr/>
          </p:nvSpPr>
          <p:spPr bwMode="auto">
            <a:xfrm>
              <a:off x="2863" y="1893"/>
              <a:ext cx="332" cy="681"/>
            </a:xfrm>
            <a:custGeom>
              <a:avLst/>
              <a:gdLst>
                <a:gd name="T0" fmla="*/ 332 w 332"/>
                <a:gd name="T1" fmla="*/ 0 h 681"/>
                <a:gd name="T2" fmla="*/ 221 w 332"/>
                <a:gd name="T3" fmla="*/ 75 h 681"/>
                <a:gd name="T4" fmla="*/ 270 w 332"/>
                <a:gd name="T5" fmla="*/ 247 h 681"/>
                <a:gd name="T6" fmla="*/ 249 w 332"/>
                <a:gd name="T7" fmla="*/ 419 h 681"/>
                <a:gd name="T8" fmla="*/ 207 w 332"/>
                <a:gd name="T9" fmla="*/ 543 h 681"/>
                <a:gd name="T10" fmla="*/ 0 w 332"/>
                <a:gd name="T11" fmla="*/ 570 h 681"/>
                <a:gd name="T12" fmla="*/ 0 w 332"/>
                <a:gd name="T13" fmla="*/ 681 h 681"/>
                <a:gd name="T14" fmla="*/ 0 60000 65536"/>
                <a:gd name="T15" fmla="*/ 0 60000 65536"/>
                <a:gd name="T16" fmla="*/ 0 60000 65536"/>
                <a:gd name="T17" fmla="*/ 0 60000 65536"/>
                <a:gd name="T18" fmla="*/ 0 60000 65536"/>
                <a:gd name="T19" fmla="*/ 0 60000 65536"/>
                <a:gd name="T20" fmla="*/ 0 60000 65536"/>
                <a:gd name="T21" fmla="*/ 0 w 332"/>
                <a:gd name="T22" fmla="*/ 0 h 681"/>
                <a:gd name="T23" fmla="*/ 332 w 332"/>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2" h="681">
                  <a:moveTo>
                    <a:pt x="332" y="0"/>
                  </a:moveTo>
                  <a:lnTo>
                    <a:pt x="221" y="75"/>
                  </a:lnTo>
                  <a:lnTo>
                    <a:pt x="270" y="247"/>
                  </a:lnTo>
                  <a:lnTo>
                    <a:pt x="249" y="419"/>
                  </a:lnTo>
                  <a:lnTo>
                    <a:pt x="207" y="543"/>
                  </a:lnTo>
                  <a:lnTo>
                    <a:pt x="0" y="570"/>
                  </a:lnTo>
                  <a:lnTo>
                    <a:pt x="0" y="681"/>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0" name="Freeform 164"/>
            <p:cNvSpPr/>
            <p:nvPr/>
          </p:nvSpPr>
          <p:spPr bwMode="auto">
            <a:xfrm>
              <a:off x="3527" y="1824"/>
              <a:ext cx="76" cy="385"/>
            </a:xfrm>
            <a:custGeom>
              <a:avLst/>
              <a:gdLst>
                <a:gd name="T0" fmla="*/ 0 w 76"/>
                <a:gd name="T1" fmla="*/ 14 h 385"/>
                <a:gd name="T2" fmla="*/ 62 w 76"/>
                <a:gd name="T3" fmla="*/ 0 h 385"/>
                <a:gd name="T4" fmla="*/ 62 w 76"/>
                <a:gd name="T5" fmla="*/ 0 h 385"/>
                <a:gd name="T6" fmla="*/ 76 w 76"/>
                <a:gd name="T7" fmla="*/ 323 h 385"/>
                <a:gd name="T8" fmla="*/ 76 w 76"/>
                <a:gd name="T9" fmla="*/ 323 h 385"/>
                <a:gd name="T10" fmla="*/ 14 w 76"/>
                <a:gd name="T11" fmla="*/ 385 h 385"/>
                <a:gd name="T12" fmla="*/ 14 w 76"/>
                <a:gd name="T13" fmla="*/ 385 h 385"/>
                <a:gd name="T14" fmla="*/ 0 60000 65536"/>
                <a:gd name="T15" fmla="*/ 0 60000 65536"/>
                <a:gd name="T16" fmla="*/ 0 60000 65536"/>
                <a:gd name="T17" fmla="*/ 0 60000 65536"/>
                <a:gd name="T18" fmla="*/ 0 60000 65536"/>
                <a:gd name="T19" fmla="*/ 0 60000 65536"/>
                <a:gd name="T20" fmla="*/ 0 60000 65536"/>
                <a:gd name="T21" fmla="*/ 0 w 76"/>
                <a:gd name="T22" fmla="*/ 0 h 385"/>
                <a:gd name="T23" fmla="*/ 76 w 76"/>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85">
                  <a:moveTo>
                    <a:pt x="0" y="14"/>
                  </a:moveTo>
                  <a:lnTo>
                    <a:pt x="62" y="0"/>
                  </a:lnTo>
                  <a:lnTo>
                    <a:pt x="76" y="323"/>
                  </a:lnTo>
                  <a:lnTo>
                    <a:pt x="14" y="385"/>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1" name="Freeform 165"/>
            <p:cNvSpPr/>
            <p:nvPr/>
          </p:nvSpPr>
          <p:spPr bwMode="auto">
            <a:xfrm>
              <a:off x="3520" y="1817"/>
              <a:ext cx="76" cy="385"/>
            </a:xfrm>
            <a:custGeom>
              <a:avLst/>
              <a:gdLst>
                <a:gd name="T0" fmla="*/ 0 w 76"/>
                <a:gd name="T1" fmla="*/ 14 h 385"/>
                <a:gd name="T2" fmla="*/ 62 w 76"/>
                <a:gd name="T3" fmla="*/ 0 h 385"/>
                <a:gd name="T4" fmla="*/ 76 w 76"/>
                <a:gd name="T5" fmla="*/ 323 h 385"/>
                <a:gd name="T6" fmla="*/ 14 w 76"/>
                <a:gd name="T7" fmla="*/ 385 h 385"/>
                <a:gd name="T8" fmla="*/ 0 60000 65536"/>
                <a:gd name="T9" fmla="*/ 0 60000 65536"/>
                <a:gd name="T10" fmla="*/ 0 60000 65536"/>
                <a:gd name="T11" fmla="*/ 0 60000 65536"/>
                <a:gd name="T12" fmla="*/ 0 w 76"/>
                <a:gd name="T13" fmla="*/ 0 h 385"/>
                <a:gd name="T14" fmla="*/ 76 w 76"/>
                <a:gd name="T15" fmla="*/ 385 h 385"/>
              </a:gdLst>
              <a:ahLst/>
              <a:cxnLst>
                <a:cxn ang="T8">
                  <a:pos x="T0" y="T1"/>
                </a:cxn>
                <a:cxn ang="T9">
                  <a:pos x="T2" y="T3"/>
                </a:cxn>
                <a:cxn ang="T10">
                  <a:pos x="T4" y="T5"/>
                </a:cxn>
                <a:cxn ang="T11">
                  <a:pos x="T6" y="T7"/>
                </a:cxn>
              </a:cxnLst>
              <a:rect l="T12" t="T13" r="T14" b="T15"/>
              <a:pathLst>
                <a:path w="76" h="385">
                  <a:moveTo>
                    <a:pt x="0" y="14"/>
                  </a:moveTo>
                  <a:lnTo>
                    <a:pt x="62" y="0"/>
                  </a:lnTo>
                  <a:lnTo>
                    <a:pt x="76" y="323"/>
                  </a:lnTo>
                  <a:lnTo>
                    <a:pt x="14" y="385"/>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2" name="Freeform 166"/>
            <p:cNvSpPr/>
            <p:nvPr/>
          </p:nvSpPr>
          <p:spPr bwMode="auto">
            <a:xfrm>
              <a:off x="3962" y="1776"/>
              <a:ext cx="125" cy="323"/>
            </a:xfrm>
            <a:custGeom>
              <a:avLst/>
              <a:gdLst>
                <a:gd name="T0" fmla="*/ 125 w 125"/>
                <a:gd name="T1" fmla="*/ 0 h 323"/>
                <a:gd name="T2" fmla="*/ 28 w 125"/>
                <a:gd name="T3" fmla="*/ 0 h 323"/>
                <a:gd name="T4" fmla="*/ 28 w 125"/>
                <a:gd name="T5" fmla="*/ 0 h 323"/>
                <a:gd name="T6" fmla="*/ 0 w 125"/>
                <a:gd name="T7" fmla="*/ 309 h 323"/>
                <a:gd name="T8" fmla="*/ 0 w 125"/>
                <a:gd name="T9" fmla="*/ 309 h 323"/>
                <a:gd name="T10" fmla="*/ 111 w 125"/>
                <a:gd name="T11" fmla="*/ 323 h 323"/>
                <a:gd name="T12" fmla="*/ 111 w 125"/>
                <a:gd name="T13" fmla="*/ 323 h 323"/>
                <a:gd name="T14" fmla="*/ 0 60000 65536"/>
                <a:gd name="T15" fmla="*/ 0 60000 65536"/>
                <a:gd name="T16" fmla="*/ 0 60000 65536"/>
                <a:gd name="T17" fmla="*/ 0 60000 65536"/>
                <a:gd name="T18" fmla="*/ 0 60000 65536"/>
                <a:gd name="T19" fmla="*/ 0 60000 65536"/>
                <a:gd name="T20" fmla="*/ 0 60000 65536"/>
                <a:gd name="T21" fmla="*/ 0 w 125"/>
                <a:gd name="T22" fmla="*/ 0 h 323"/>
                <a:gd name="T23" fmla="*/ 125 w 125"/>
                <a:gd name="T24" fmla="*/ 323 h 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323">
                  <a:moveTo>
                    <a:pt x="125" y="0"/>
                  </a:moveTo>
                  <a:lnTo>
                    <a:pt x="28" y="0"/>
                  </a:lnTo>
                  <a:lnTo>
                    <a:pt x="0" y="309"/>
                  </a:lnTo>
                  <a:lnTo>
                    <a:pt x="111" y="323"/>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3" name="Freeform 167"/>
            <p:cNvSpPr/>
            <p:nvPr/>
          </p:nvSpPr>
          <p:spPr bwMode="auto">
            <a:xfrm>
              <a:off x="3955" y="1769"/>
              <a:ext cx="125" cy="323"/>
            </a:xfrm>
            <a:custGeom>
              <a:avLst/>
              <a:gdLst>
                <a:gd name="T0" fmla="*/ 125 w 125"/>
                <a:gd name="T1" fmla="*/ 0 h 323"/>
                <a:gd name="T2" fmla="*/ 28 w 125"/>
                <a:gd name="T3" fmla="*/ 0 h 323"/>
                <a:gd name="T4" fmla="*/ 0 w 125"/>
                <a:gd name="T5" fmla="*/ 309 h 323"/>
                <a:gd name="T6" fmla="*/ 111 w 125"/>
                <a:gd name="T7" fmla="*/ 323 h 323"/>
                <a:gd name="T8" fmla="*/ 0 60000 65536"/>
                <a:gd name="T9" fmla="*/ 0 60000 65536"/>
                <a:gd name="T10" fmla="*/ 0 60000 65536"/>
                <a:gd name="T11" fmla="*/ 0 60000 65536"/>
                <a:gd name="T12" fmla="*/ 0 w 125"/>
                <a:gd name="T13" fmla="*/ 0 h 323"/>
                <a:gd name="T14" fmla="*/ 125 w 125"/>
                <a:gd name="T15" fmla="*/ 323 h 323"/>
              </a:gdLst>
              <a:ahLst/>
              <a:cxnLst>
                <a:cxn ang="T8">
                  <a:pos x="T0" y="T1"/>
                </a:cxn>
                <a:cxn ang="T9">
                  <a:pos x="T2" y="T3"/>
                </a:cxn>
                <a:cxn ang="T10">
                  <a:pos x="T4" y="T5"/>
                </a:cxn>
                <a:cxn ang="T11">
                  <a:pos x="T6" y="T7"/>
                </a:cxn>
              </a:cxnLst>
              <a:rect l="T12" t="T13" r="T14" b="T15"/>
              <a:pathLst>
                <a:path w="125" h="323">
                  <a:moveTo>
                    <a:pt x="125" y="0"/>
                  </a:moveTo>
                  <a:lnTo>
                    <a:pt x="28" y="0"/>
                  </a:lnTo>
                  <a:lnTo>
                    <a:pt x="0" y="309"/>
                  </a:lnTo>
                  <a:lnTo>
                    <a:pt x="111" y="323"/>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4" name="Freeform 168"/>
            <p:cNvSpPr/>
            <p:nvPr/>
          </p:nvSpPr>
          <p:spPr bwMode="auto">
            <a:xfrm>
              <a:off x="3478" y="2333"/>
              <a:ext cx="187" cy="344"/>
            </a:xfrm>
            <a:custGeom>
              <a:avLst/>
              <a:gdLst>
                <a:gd name="T0" fmla="*/ 97 w 187"/>
                <a:gd name="T1" fmla="*/ 0 h 344"/>
                <a:gd name="T2" fmla="*/ 187 w 187"/>
                <a:gd name="T3" fmla="*/ 48 h 344"/>
                <a:gd name="T4" fmla="*/ 187 w 187"/>
                <a:gd name="T5" fmla="*/ 48 h 344"/>
                <a:gd name="T6" fmla="*/ 111 w 187"/>
                <a:gd name="T7" fmla="*/ 323 h 344"/>
                <a:gd name="T8" fmla="*/ 111 w 187"/>
                <a:gd name="T9" fmla="*/ 323 h 344"/>
                <a:gd name="T10" fmla="*/ 0 w 187"/>
                <a:gd name="T11" fmla="*/ 344 h 344"/>
                <a:gd name="T12" fmla="*/ 0 w 187"/>
                <a:gd name="T13" fmla="*/ 344 h 344"/>
                <a:gd name="T14" fmla="*/ 0 60000 65536"/>
                <a:gd name="T15" fmla="*/ 0 60000 65536"/>
                <a:gd name="T16" fmla="*/ 0 60000 65536"/>
                <a:gd name="T17" fmla="*/ 0 60000 65536"/>
                <a:gd name="T18" fmla="*/ 0 60000 65536"/>
                <a:gd name="T19" fmla="*/ 0 60000 65536"/>
                <a:gd name="T20" fmla="*/ 0 60000 65536"/>
                <a:gd name="T21" fmla="*/ 0 w 187"/>
                <a:gd name="T22" fmla="*/ 0 h 344"/>
                <a:gd name="T23" fmla="*/ 187 w 187"/>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344">
                  <a:moveTo>
                    <a:pt x="97" y="0"/>
                  </a:moveTo>
                  <a:lnTo>
                    <a:pt x="187" y="48"/>
                  </a:lnTo>
                  <a:lnTo>
                    <a:pt x="111" y="323"/>
                  </a:lnTo>
                  <a:lnTo>
                    <a:pt x="0" y="344"/>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5" name="Freeform 169"/>
            <p:cNvSpPr/>
            <p:nvPr/>
          </p:nvSpPr>
          <p:spPr bwMode="auto">
            <a:xfrm>
              <a:off x="3471" y="2326"/>
              <a:ext cx="187" cy="344"/>
            </a:xfrm>
            <a:custGeom>
              <a:avLst/>
              <a:gdLst>
                <a:gd name="T0" fmla="*/ 97 w 187"/>
                <a:gd name="T1" fmla="*/ 0 h 344"/>
                <a:gd name="T2" fmla="*/ 187 w 187"/>
                <a:gd name="T3" fmla="*/ 48 h 344"/>
                <a:gd name="T4" fmla="*/ 111 w 187"/>
                <a:gd name="T5" fmla="*/ 323 h 344"/>
                <a:gd name="T6" fmla="*/ 0 w 187"/>
                <a:gd name="T7" fmla="*/ 344 h 344"/>
                <a:gd name="T8" fmla="*/ 0 60000 65536"/>
                <a:gd name="T9" fmla="*/ 0 60000 65536"/>
                <a:gd name="T10" fmla="*/ 0 60000 65536"/>
                <a:gd name="T11" fmla="*/ 0 60000 65536"/>
                <a:gd name="T12" fmla="*/ 0 w 187"/>
                <a:gd name="T13" fmla="*/ 0 h 344"/>
                <a:gd name="T14" fmla="*/ 187 w 187"/>
                <a:gd name="T15" fmla="*/ 344 h 344"/>
              </a:gdLst>
              <a:ahLst/>
              <a:cxnLst>
                <a:cxn ang="T8">
                  <a:pos x="T0" y="T1"/>
                </a:cxn>
                <a:cxn ang="T9">
                  <a:pos x="T2" y="T3"/>
                </a:cxn>
                <a:cxn ang="T10">
                  <a:pos x="T4" y="T5"/>
                </a:cxn>
                <a:cxn ang="T11">
                  <a:pos x="T6" y="T7"/>
                </a:cxn>
              </a:cxnLst>
              <a:rect l="T12" t="T13" r="T14" b="T15"/>
              <a:pathLst>
                <a:path w="187" h="344">
                  <a:moveTo>
                    <a:pt x="97" y="0"/>
                  </a:moveTo>
                  <a:lnTo>
                    <a:pt x="187" y="48"/>
                  </a:lnTo>
                  <a:lnTo>
                    <a:pt x="111" y="323"/>
                  </a:lnTo>
                  <a:lnTo>
                    <a:pt x="0" y="344"/>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6" name="Freeform 170"/>
            <p:cNvSpPr/>
            <p:nvPr/>
          </p:nvSpPr>
          <p:spPr bwMode="auto">
            <a:xfrm>
              <a:off x="3824" y="2209"/>
              <a:ext cx="90" cy="619"/>
            </a:xfrm>
            <a:custGeom>
              <a:avLst/>
              <a:gdLst>
                <a:gd name="T0" fmla="*/ 90 w 90"/>
                <a:gd name="T1" fmla="*/ 0 h 619"/>
                <a:gd name="T2" fmla="*/ 28 w 90"/>
                <a:gd name="T3" fmla="*/ 110 h 619"/>
                <a:gd name="T4" fmla="*/ 28 w 90"/>
                <a:gd name="T5" fmla="*/ 110 h 619"/>
                <a:gd name="T6" fmla="*/ 90 w 90"/>
                <a:gd name="T7" fmla="*/ 323 h 619"/>
                <a:gd name="T8" fmla="*/ 90 w 90"/>
                <a:gd name="T9" fmla="*/ 323 h 619"/>
                <a:gd name="T10" fmla="*/ 0 w 90"/>
                <a:gd name="T11" fmla="*/ 530 h 619"/>
                <a:gd name="T12" fmla="*/ 0 w 90"/>
                <a:gd name="T13" fmla="*/ 530 h 619"/>
                <a:gd name="T14" fmla="*/ 76 w 90"/>
                <a:gd name="T15" fmla="*/ 619 h 619"/>
                <a:gd name="T16" fmla="*/ 76 w 90"/>
                <a:gd name="T17" fmla="*/ 619 h 6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619"/>
                <a:gd name="T29" fmla="*/ 90 w 90"/>
                <a:gd name="T30" fmla="*/ 619 h 6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619">
                  <a:moveTo>
                    <a:pt x="90" y="0"/>
                  </a:moveTo>
                  <a:lnTo>
                    <a:pt x="28" y="110"/>
                  </a:lnTo>
                  <a:lnTo>
                    <a:pt x="90" y="323"/>
                  </a:lnTo>
                  <a:lnTo>
                    <a:pt x="0" y="530"/>
                  </a:lnTo>
                  <a:lnTo>
                    <a:pt x="76" y="619"/>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7" name="Freeform 171"/>
            <p:cNvSpPr/>
            <p:nvPr/>
          </p:nvSpPr>
          <p:spPr bwMode="auto">
            <a:xfrm>
              <a:off x="3817" y="2202"/>
              <a:ext cx="90" cy="619"/>
            </a:xfrm>
            <a:custGeom>
              <a:avLst/>
              <a:gdLst>
                <a:gd name="T0" fmla="*/ 90 w 90"/>
                <a:gd name="T1" fmla="*/ 0 h 619"/>
                <a:gd name="T2" fmla="*/ 28 w 90"/>
                <a:gd name="T3" fmla="*/ 110 h 619"/>
                <a:gd name="T4" fmla="*/ 90 w 90"/>
                <a:gd name="T5" fmla="*/ 323 h 619"/>
                <a:gd name="T6" fmla="*/ 0 w 90"/>
                <a:gd name="T7" fmla="*/ 530 h 619"/>
                <a:gd name="T8" fmla="*/ 76 w 90"/>
                <a:gd name="T9" fmla="*/ 619 h 619"/>
                <a:gd name="T10" fmla="*/ 0 60000 65536"/>
                <a:gd name="T11" fmla="*/ 0 60000 65536"/>
                <a:gd name="T12" fmla="*/ 0 60000 65536"/>
                <a:gd name="T13" fmla="*/ 0 60000 65536"/>
                <a:gd name="T14" fmla="*/ 0 60000 65536"/>
                <a:gd name="T15" fmla="*/ 0 w 90"/>
                <a:gd name="T16" fmla="*/ 0 h 619"/>
                <a:gd name="T17" fmla="*/ 90 w 90"/>
                <a:gd name="T18" fmla="*/ 619 h 619"/>
              </a:gdLst>
              <a:ahLst/>
              <a:cxnLst>
                <a:cxn ang="T10">
                  <a:pos x="T0" y="T1"/>
                </a:cxn>
                <a:cxn ang="T11">
                  <a:pos x="T2" y="T3"/>
                </a:cxn>
                <a:cxn ang="T12">
                  <a:pos x="T4" y="T5"/>
                </a:cxn>
                <a:cxn ang="T13">
                  <a:pos x="T6" y="T7"/>
                </a:cxn>
                <a:cxn ang="T14">
                  <a:pos x="T8" y="T9"/>
                </a:cxn>
              </a:cxnLst>
              <a:rect l="T15" t="T16" r="T17" b="T18"/>
              <a:pathLst>
                <a:path w="90" h="619">
                  <a:moveTo>
                    <a:pt x="90" y="0"/>
                  </a:moveTo>
                  <a:lnTo>
                    <a:pt x="28" y="110"/>
                  </a:lnTo>
                  <a:lnTo>
                    <a:pt x="90" y="323"/>
                  </a:lnTo>
                  <a:lnTo>
                    <a:pt x="0" y="530"/>
                  </a:lnTo>
                  <a:lnTo>
                    <a:pt x="76" y="619"/>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8" name="Freeform 172"/>
            <p:cNvSpPr/>
            <p:nvPr/>
          </p:nvSpPr>
          <p:spPr bwMode="auto">
            <a:xfrm>
              <a:off x="2981" y="2718"/>
              <a:ext cx="325" cy="248"/>
            </a:xfrm>
            <a:custGeom>
              <a:avLst/>
              <a:gdLst>
                <a:gd name="T0" fmla="*/ 297 w 325"/>
                <a:gd name="T1" fmla="*/ 0 h 248"/>
                <a:gd name="T2" fmla="*/ 325 w 325"/>
                <a:gd name="T3" fmla="*/ 82 h 248"/>
                <a:gd name="T4" fmla="*/ 325 w 325"/>
                <a:gd name="T5" fmla="*/ 82 h 248"/>
                <a:gd name="T6" fmla="*/ 62 w 325"/>
                <a:gd name="T7" fmla="*/ 248 h 248"/>
                <a:gd name="T8" fmla="*/ 62 w 325"/>
                <a:gd name="T9" fmla="*/ 248 h 248"/>
                <a:gd name="T10" fmla="*/ 0 w 325"/>
                <a:gd name="T11" fmla="*/ 220 h 248"/>
                <a:gd name="T12" fmla="*/ 0 w 325"/>
                <a:gd name="T13" fmla="*/ 220 h 248"/>
                <a:gd name="T14" fmla="*/ 0 60000 65536"/>
                <a:gd name="T15" fmla="*/ 0 60000 65536"/>
                <a:gd name="T16" fmla="*/ 0 60000 65536"/>
                <a:gd name="T17" fmla="*/ 0 60000 65536"/>
                <a:gd name="T18" fmla="*/ 0 60000 65536"/>
                <a:gd name="T19" fmla="*/ 0 60000 65536"/>
                <a:gd name="T20" fmla="*/ 0 60000 65536"/>
                <a:gd name="T21" fmla="*/ 0 w 325"/>
                <a:gd name="T22" fmla="*/ 0 h 248"/>
                <a:gd name="T23" fmla="*/ 325 w 325"/>
                <a:gd name="T24" fmla="*/ 248 h 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248">
                  <a:moveTo>
                    <a:pt x="297" y="0"/>
                  </a:moveTo>
                  <a:lnTo>
                    <a:pt x="325" y="82"/>
                  </a:lnTo>
                  <a:lnTo>
                    <a:pt x="62" y="248"/>
                  </a:lnTo>
                  <a:lnTo>
                    <a:pt x="0" y="220"/>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49" name="Freeform 173"/>
            <p:cNvSpPr/>
            <p:nvPr/>
          </p:nvSpPr>
          <p:spPr bwMode="auto">
            <a:xfrm>
              <a:off x="2974" y="2711"/>
              <a:ext cx="325" cy="248"/>
            </a:xfrm>
            <a:custGeom>
              <a:avLst/>
              <a:gdLst>
                <a:gd name="T0" fmla="*/ 297 w 325"/>
                <a:gd name="T1" fmla="*/ 0 h 248"/>
                <a:gd name="T2" fmla="*/ 325 w 325"/>
                <a:gd name="T3" fmla="*/ 83 h 248"/>
                <a:gd name="T4" fmla="*/ 62 w 325"/>
                <a:gd name="T5" fmla="*/ 248 h 248"/>
                <a:gd name="T6" fmla="*/ 0 w 325"/>
                <a:gd name="T7" fmla="*/ 220 h 248"/>
                <a:gd name="T8" fmla="*/ 0 60000 65536"/>
                <a:gd name="T9" fmla="*/ 0 60000 65536"/>
                <a:gd name="T10" fmla="*/ 0 60000 65536"/>
                <a:gd name="T11" fmla="*/ 0 60000 65536"/>
                <a:gd name="T12" fmla="*/ 0 w 325"/>
                <a:gd name="T13" fmla="*/ 0 h 248"/>
                <a:gd name="T14" fmla="*/ 325 w 325"/>
                <a:gd name="T15" fmla="*/ 248 h 248"/>
              </a:gdLst>
              <a:ahLst/>
              <a:cxnLst>
                <a:cxn ang="T8">
                  <a:pos x="T0" y="T1"/>
                </a:cxn>
                <a:cxn ang="T9">
                  <a:pos x="T2" y="T3"/>
                </a:cxn>
                <a:cxn ang="T10">
                  <a:pos x="T4" y="T5"/>
                </a:cxn>
                <a:cxn ang="T11">
                  <a:pos x="T6" y="T7"/>
                </a:cxn>
              </a:cxnLst>
              <a:rect l="T12" t="T13" r="T14" b="T15"/>
              <a:pathLst>
                <a:path w="325" h="248">
                  <a:moveTo>
                    <a:pt x="297" y="0"/>
                  </a:moveTo>
                  <a:lnTo>
                    <a:pt x="325" y="83"/>
                  </a:lnTo>
                  <a:lnTo>
                    <a:pt x="62" y="248"/>
                  </a:lnTo>
                  <a:lnTo>
                    <a:pt x="0" y="220"/>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50" name="Freeform 174"/>
            <p:cNvSpPr/>
            <p:nvPr/>
          </p:nvSpPr>
          <p:spPr bwMode="auto">
            <a:xfrm>
              <a:off x="3326" y="2952"/>
              <a:ext cx="201" cy="371"/>
            </a:xfrm>
            <a:custGeom>
              <a:avLst/>
              <a:gdLst>
                <a:gd name="T0" fmla="*/ 201 w 201"/>
                <a:gd name="T1" fmla="*/ 0 h 371"/>
                <a:gd name="T2" fmla="*/ 125 w 201"/>
                <a:gd name="T3" fmla="*/ 0 h 371"/>
                <a:gd name="T4" fmla="*/ 125 w 201"/>
                <a:gd name="T5" fmla="*/ 0 h 371"/>
                <a:gd name="T6" fmla="*/ 0 w 201"/>
                <a:gd name="T7" fmla="*/ 323 h 371"/>
                <a:gd name="T8" fmla="*/ 0 w 201"/>
                <a:gd name="T9" fmla="*/ 323 h 371"/>
                <a:gd name="T10" fmla="*/ 42 w 201"/>
                <a:gd name="T11" fmla="*/ 371 h 371"/>
                <a:gd name="T12" fmla="*/ 42 w 201"/>
                <a:gd name="T13" fmla="*/ 371 h 371"/>
                <a:gd name="T14" fmla="*/ 0 60000 65536"/>
                <a:gd name="T15" fmla="*/ 0 60000 65536"/>
                <a:gd name="T16" fmla="*/ 0 60000 65536"/>
                <a:gd name="T17" fmla="*/ 0 60000 65536"/>
                <a:gd name="T18" fmla="*/ 0 60000 65536"/>
                <a:gd name="T19" fmla="*/ 0 60000 65536"/>
                <a:gd name="T20" fmla="*/ 0 60000 65536"/>
                <a:gd name="T21" fmla="*/ 0 w 201"/>
                <a:gd name="T22" fmla="*/ 0 h 371"/>
                <a:gd name="T23" fmla="*/ 201 w 201"/>
                <a:gd name="T24" fmla="*/ 371 h 3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371">
                  <a:moveTo>
                    <a:pt x="201" y="0"/>
                  </a:moveTo>
                  <a:lnTo>
                    <a:pt x="125" y="0"/>
                  </a:lnTo>
                  <a:lnTo>
                    <a:pt x="0" y="323"/>
                  </a:lnTo>
                  <a:lnTo>
                    <a:pt x="42" y="371"/>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8751" name="Freeform 175"/>
            <p:cNvSpPr/>
            <p:nvPr/>
          </p:nvSpPr>
          <p:spPr bwMode="auto">
            <a:xfrm>
              <a:off x="3319" y="2945"/>
              <a:ext cx="201" cy="371"/>
            </a:xfrm>
            <a:custGeom>
              <a:avLst/>
              <a:gdLst>
                <a:gd name="T0" fmla="*/ 201 w 201"/>
                <a:gd name="T1" fmla="*/ 0 h 371"/>
                <a:gd name="T2" fmla="*/ 125 w 201"/>
                <a:gd name="T3" fmla="*/ 0 h 371"/>
                <a:gd name="T4" fmla="*/ 0 w 201"/>
                <a:gd name="T5" fmla="*/ 323 h 371"/>
                <a:gd name="T6" fmla="*/ 42 w 201"/>
                <a:gd name="T7" fmla="*/ 371 h 371"/>
                <a:gd name="T8" fmla="*/ 0 60000 65536"/>
                <a:gd name="T9" fmla="*/ 0 60000 65536"/>
                <a:gd name="T10" fmla="*/ 0 60000 65536"/>
                <a:gd name="T11" fmla="*/ 0 60000 65536"/>
                <a:gd name="T12" fmla="*/ 0 w 201"/>
                <a:gd name="T13" fmla="*/ 0 h 371"/>
                <a:gd name="T14" fmla="*/ 201 w 201"/>
                <a:gd name="T15" fmla="*/ 371 h 371"/>
              </a:gdLst>
              <a:ahLst/>
              <a:cxnLst>
                <a:cxn ang="T8">
                  <a:pos x="T0" y="T1"/>
                </a:cxn>
                <a:cxn ang="T9">
                  <a:pos x="T2" y="T3"/>
                </a:cxn>
                <a:cxn ang="T10">
                  <a:pos x="T4" y="T5"/>
                </a:cxn>
                <a:cxn ang="T11">
                  <a:pos x="T6" y="T7"/>
                </a:cxn>
              </a:cxnLst>
              <a:rect l="T12" t="T13" r="T14" b="T15"/>
              <a:pathLst>
                <a:path w="201" h="371">
                  <a:moveTo>
                    <a:pt x="201" y="0"/>
                  </a:moveTo>
                  <a:lnTo>
                    <a:pt x="125" y="0"/>
                  </a:lnTo>
                  <a:lnTo>
                    <a:pt x="0" y="323"/>
                  </a:lnTo>
                  <a:lnTo>
                    <a:pt x="42" y="371"/>
                  </a:lnTo>
                </a:path>
              </a:pathLst>
            </a:custGeom>
            <a:noFill/>
            <a:ln w="26988" cap="rnd">
              <a:solidFill>
                <a:schemeClr val="tx1"/>
              </a:solidFill>
              <a:prstDash val="solid"/>
              <a:round/>
            </a:ln>
            <a:extLst>
              <a:ext uri="{909E8E84-426E-40DD-AFC4-6F175D3DCCD1}">
                <a14:hiddenFill xmlns:a14="http://schemas.microsoft.com/office/drawing/2010/main">
                  <a:solidFill>
                    <a:srgbClr val="FF99CC"/>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17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Flow Characteristics</a:t>
            </a:r>
            <a:endParaRPr lang="en-US" altLang="ja-JP"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ChangeArrowheads="1"/>
          </p:cNvSpPr>
          <p:nvPr/>
        </p:nvSpPr>
        <p:spPr bwMode="auto">
          <a:xfrm>
            <a:off x="971600" y="1644822"/>
            <a:ext cx="7488832" cy="3656386"/>
          </a:xfrm>
          <a:prstGeom prst="rect">
            <a:avLst/>
          </a:prstGeom>
          <a:noFill/>
          <a:ln w="9525">
            <a:noFill/>
            <a:miter lim="800000"/>
          </a:ln>
        </p:spPr>
        <p:txBody>
          <a:bodyPr wrap="square" lIns="0" tIns="0" rIns="0" bIns="0">
            <a:spAutoFit/>
          </a:bodyPr>
          <a:lstStyle/>
          <a:p>
            <a:pPr marL="342900" indent="-342900">
              <a:lnSpc>
                <a:spcPct val="90000"/>
              </a:lnSpc>
              <a:buClr>
                <a:srgbClr val="0070C0"/>
              </a:buClr>
              <a:buFont typeface="Wingdings" panose="05000000000000000000" pitchFamily="2" charset="2"/>
              <a:buChar char="n"/>
            </a:pPr>
            <a:r>
              <a:rPr lang="en-US" altLang="zh-CN" sz="2400"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isolate incoming and outgoing </a:t>
            </a:r>
            <a:r>
              <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flow boundaries; for transaction flows, isolate </a:t>
            </a:r>
            <a:r>
              <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the transaction </a:t>
            </a:r>
            <a:r>
              <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center</a:t>
            </a:r>
            <a:endPar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endPar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r>
              <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working from the boundary outward, map DFD transforms into corresponding </a:t>
            </a:r>
            <a:r>
              <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modules</a:t>
            </a:r>
            <a:endPar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endPar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r>
              <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add control modules as </a:t>
            </a:r>
            <a:r>
              <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required</a:t>
            </a:r>
            <a:endPar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endPar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pPr>
            <a:r>
              <a:rPr lang="en-US" altLang="zh-CN"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refine the resultant program structure using effective modularity </a:t>
            </a:r>
            <a:r>
              <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concepts </a:t>
            </a:r>
            <a:endParaRPr lang="en-US" altLang="zh-CN"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eaLnBrk="0">
              <a:lnSpc>
                <a:spcPct val="90000"/>
              </a:lnSpc>
              <a:buClrTx/>
              <a:buSzTx/>
              <a:buFontTx/>
              <a:buNone/>
            </a:pPr>
            <a:r>
              <a:rPr lang="en-US" altLang="zh-CN" sz="2400" dirty="0" smtClean="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06" name="Rectangle 6"/>
          <p:cNvSpPr>
            <a:spLocks noChangeArrowheads="1"/>
          </p:cNvSpPr>
          <p:nvPr/>
        </p:nvSpPr>
        <p:spPr bwMode="auto">
          <a:xfrm>
            <a:off x="1898650" y="3030736"/>
            <a:ext cx="65" cy="332399"/>
          </a:xfrm>
          <a:prstGeom prst="rect">
            <a:avLst/>
          </a:prstGeom>
          <a:noFill/>
          <a:ln w="9525">
            <a:noFill/>
            <a:miter lim="800000"/>
          </a:ln>
        </p:spPr>
        <p:txBody>
          <a:bodyPr wrap="none" lIns="0" tIns="0" rIns="0" bIns="0">
            <a:spAutoFit/>
          </a:bodyPr>
          <a:lstStyle/>
          <a:p>
            <a:pPr eaLnBrk="0">
              <a:lnSpc>
                <a:spcPct val="90000"/>
              </a:lnSpc>
              <a:buClrTx/>
              <a:buSzTx/>
              <a:buFontTx/>
              <a:buNone/>
            </a:pPr>
            <a:endParaRPr lang="zh-CN" altLang="en-US" sz="2400">
              <a:effectLst>
                <a:outerShdw blurRad="38100" dist="38100" dir="2700000" algn="tl">
                  <a:srgbClr val="FFFFFF"/>
                </a:outerShdw>
              </a:effectLst>
              <a:latin typeface="Helvetica" charset="0"/>
              <a:ea typeface="宋体" panose="02010600030101010101" pitchFamily="2" charset="-122"/>
            </a:endParaRPr>
          </a:p>
        </p:txBody>
      </p:sp>
      <p:sp>
        <p:nvSpPr>
          <p:cNvPr id="409609" name="Rectangle 9"/>
          <p:cNvSpPr>
            <a:spLocks noChangeArrowheads="1"/>
          </p:cNvSpPr>
          <p:nvPr/>
        </p:nvSpPr>
        <p:spPr bwMode="auto">
          <a:xfrm>
            <a:off x="1898650" y="4098727"/>
            <a:ext cx="65" cy="332399"/>
          </a:xfrm>
          <a:prstGeom prst="rect">
            <a:avLst/>
          </a:prstGeom>
          <a:noFill/>
          <a:ln w="9525">
            <a:noFill/>
            <a:miter lim="800000"/>
          </a:ln>
        </p:spPr>
        <p:txBody>
          <a:bodyPr wrap="none" lIns="0" tIns="0" rIns="0" bIns="0">
            <a:spAutoFit/>
          </a:bodyPr>
          <a:lstStyle/>
          <a:p>
            <a:pPr eaLnBrk="0">
              <a:lnSpc>
                <a:spcPct val="90000"/>
              </a:lnSpc>
              <a:buClrTx/>
              <a:buSzTx/>
              <a:buFontTx/>
              <a:buNone/>
            </a:pPr>
            <a:endParaRPr lang="zh-CN" altLang="en-US" sz="2400">
              <a:effectLst>
                <a:outerShdw blurRad="38100" dist="38100" dir="2700000" algn="tl">
                  <a:srgbClr val="FFFFFF"/>
                </a:outerShdw>
              </a:effectLst>
              <a:latin typeface="Helvetica" charset="0"/>
              <a:ea typeface="宋体" panose="02010600030101010101" pitchFamily="2" charset="-122"/>
            </a:endParaRPr>
          </a:p>
        </p:txBody>
      </p:sp>
      <p:sp>
        <p:nvSpPr>
          <p:cNvPr id="2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General Mapping Approach</a:t>
            </a:r>
            <a:endParaRPr lang="en-US" altLang="ja-JP"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idx="4294967295"/>
          </p:nvPr>
        </p:nvSpPr>
        <p:spPr>
          <a:xfrm>
            <a:off x="2128838" y="2414589"/>
            <a:ext cx="4432304" cy="543739"/>
          </a:xfrm>
        </p:spPr>
        <p:txBody>
          <a:bodyPr vert="horz" wrap="none" lIns="63500" tIns="25400" rIns="63500" bIns="25400" numCol="1" anchor="t" anchorCtr="0" compatLnSpc="1">
            <a:spAutoFit/>
          </a:bodyPr>
          <a:lstStyle/>
          <a:p>
            <a:pPr marL="746125"/>
            <a:r>
              <a:rPr lang="en-US" altLang="zh-CN">
                <a:effectLst>
                  <a:outerShdw blurRad="38100" dist="38100" dir="2700000" algn="tl">
                    <a:srgbClr val="FFFFFF"/>
                  </a:outerShdw>
                </a:effectLst>
                <a:ea typeface="宋体" panose="02010600030101010101" pitchFamily="2" charset="-122"/>
              </a:rPr>
              <a:t>Transform Mapping</a:t>
            </a:r>
            <a:endParaRPr lang="zh-CN" altLang="zh-CN">
              <a:effectLst>
                <a:outerShdw blurRad="38100" dist="38100" dir="2700000" algn="tl">
                  <a:srgbClr val="FFFFFF"/>
                </a:outerShdw>
              </a:effectLst>
              <a:ea typeface="宋体" panose="02010600030101010101" pitchFamily="2" charset="-122"/>
            </a:endParaRPr>
          </a:p>
        </p:txBody>
      </p:sp>
    </p:spTree>
  </p:cSld>
  <p:clrMapOvr>
    <a:masterClrMapping/>
  </p:clrMapOvr>
  <p:transition>
    <p:random/>
    <p:sndAc>
      <p:stSnd>
        <p:snd r:embed="rId1" name="projctor.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type="body" idx="4294967295"/>
          </p:nvPr>
        </p:nvSpPr>
        <p:spPr>
          <a:xfrm>
            <a:off x="971600" y="1700808"/>
            <a:ext cx="7494587" cy="2520280"/>
          </a:xfrm>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 The data design translates ERD and DD  of the requirements model into</a:t>
            </a:r>
            <a:r>
              <a:rPr lang="en-US" altLang="zh-CN" dirty="0" smtClean="0">
                <a:ea typeface="宋体" panose="02010600030101010101" pitchFamily="2" charset="-122"/>
              </a:rPr>
              <a:t>:</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sz="3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 Data structure at the software component level</a:t>
            </a:r>
            <a:r>
              <a:rPr lang="en-US" altLang="zh-CN" sz="2200" dirty="0" smtClean="0">
                <a:ea typeface="宋体" panose="02010600030101010101" pitchFamily="2" charset="-122"/>
              </a:rPr>
              <a:t>;</a:t>
            </a:r>
            <a:endParaRPr lang="en-US" altLang="zh-CN" sz="2200" dirty="0" smtClean="0">
              <a:ea typeface="宋体" panose="02010600030101010101" pitchFamily="2" charset="-122"/>
            </a:endParaRPr>
          </a:p>
          <a:p>
            <a:pPr lvl="1">
              <a:buClr>
                <a:srgbClr val="0070C0"/>
              </a:buClr>
              <a:buFont typeface="Wingdings" panose="05000000000000000000" pitchFamily="2" charset="2"/>
              <a:buChar char="n"/>
            </a:pP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 Database architecture at the application level</a:t>
            </a:r>
            <a:r>
              <a:rPr lang="en-US" altLang="zh-CN" sz="2200" dirty="0" smtClean="0">
                <a:ea typeface="宋体" panose="02010600030101010101" pitchFamily="2" charset="-122"/>
              </a:rPr>
              <a:t>;</a:t>
            </a:r>
            <a:endParaRPr lang="en-US" altLang="zh-CN" sz="2200" dirty="0" smtClean="0">
              <a:ea typeface="宋体" panose="02010600030101010101" pitchFamily="2" charset="-122"/>
            </a:endParaRPr>
          </a:p>
          <a:p>
            <a:pPr lvl="1">
              <a:buClr>
                <a:srgbClr val="0070C0"/>
              </a:buClr>
              <a:buFont typeface="Wingdings" panose="05000000000000000000" pitchFamily="2" charset="2"/>
              <a:buChar char="n"/>
            </a:pP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 Data Warehouse at business IT community level;</a:t>
            </a:r>
            <a:endParaRPr lang="en-US" altLang="zh-CN" sz="22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Data Design at There Levels</a:t>
            </a:r>
            <a:endParaRPr lang="zh-CN" altLang="en-US" dirty="0"/>
          </a:p>
        </p:txBody>
      </p:sp>
    </p:spTree>
  </p:cSld>
  <p:clrMapOvr>
    <a:masterClrMapping/>
  </p:clrMapOvr>
  <p:transition>
    <p:random/>
    <p:sndAc>
      <p:stSnd>
        <p:snd r:embed="rId1" name="projctor.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body" idx="4294967295"/>
          </p:nvPr>
        </p:nvSpPr>
        <p:spPr>
          <a:xfrm>
            <a:off x="933144" y="1412776"/>
            <a:ext cx="7686675" cy="4162425"/>
          </a:xfrm>
        </p:spPr>
        <p:txBody>
          <a:bodyPr vert="horz" wrap="square" lIns="90487" tIns="44450" rIns="90487" bIns="44450" numCol="1" anchor="t" anchorCtr="0" compatLnSpc="1"/>
          <a:lstStyle/>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步骤1：复审基本系统模型（0层数据流图和支持信息</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步骤2：复审和细化软件的</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步骤3：确定数据流图中含有变换流特征还是含有事务流</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特征</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步骤4：区分输入流、输出流和中心变换部分，即标明流的</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边界</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步骤5：进行一级“因子化”分解，设计顶层和第一层</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模块</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步骤6：进行二级“因子化”分解，设计中、下层</a:t>
            </a:r>
            <a:r>
              <a:rPr lang="zh-CN" altLang="en-US" sz="2000" b="0" dirty="0" smtClean="0">
                <a:latin typeface="Times New Roman" panose="02020603050405020304" pitchFamily="18" charset="0"/>
                <a:ea typeface="楷体" panose="02010609060101010101" pitchFamily="49" charset="-122"/>
                <a:cs typeface="Times New Roman" panose="02020603050405020304" pitchFamily="18" charset="0"/>
              </a:rPr>
              <a:t>模块</a:t>
            </a:r>
            <a:endParaRPr lang="en-US" altLang="zh-CN" sz="2000"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0"/>
              </a:spcBef>
              <a:buClr>
                <a:srgbClr val="0070C0"/>
              </a:buClr>
              <a:buFont typeface="Wingdings" panose="05000000000000000000" pitchFamily="2" charset="2"/>
              <a:buChar char="n"/>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步骤7：利用一些启发式原则来改进系统的初始结构图 </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The Steps of Transform Mapping</a:t>
            </a:r>
            <a:endParaRPr lang="en-US" altLang="ja-JP" dirty="0"/>
          </a:p>
        </p:txBody>
      </p:sp>
    </p:spTree>
  </p:cSld>
  <p:clrMapOvr>
    <a:masterClrMapping/>
  </p:clrMapOvr>
  <p:transition>
    <p:random/>
    <p:sndAc>
      <p:stSnd>
        <p:snd r:embed="rId1" name="projctor.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type="body" idx="4294967295"/>
          </p:nvPr>
        </p:nvSpPr>
        <p:spPr>
          <a:xfrm>
            <a:off x="899592" y="1700808"/>
            <a:ext cx="7924800" cy="3168352"/>
          </a:xfrm>
        </p:spPr>
        <p:txBody>
          <a:bodyPr vert="horz" wrap="square" lIns="90487" tIns="44450" rIns="90487" bIns="44450" numCol="1" anchor="t" anchorCtr="0" compatLnSpc="1"/>
          <a:lstStyle/>
          <a:p>
            <a:pPr algn="just" fontAlgn="ctr">
              <a:spcBef>
                <a:spcPts val="600"/>
              </a:spcBef>
              <a:buFont typeface="Wingdings" panose="05000000000000000000"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① 模块功能的</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完善化</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② 消除重复功能，改善软件</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结构</a:t>
            </a:r>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③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模块的作用范围应在控制范围</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之内</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④ 尽可能减少高扇出</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结构</a:t>
            </a:r>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⑤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避免或减少使用病态</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联接</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⑥ 模块的大小要</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适中</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⑦ 设计功能可预测的模块，但要避免过分受限制的</a:t>
            </a:r>
            <a:r>
              <a:rPr lang="zh-CN" altLang="en-US" b="0" dirty="0" smtClean="0">
                <a:latin typeface="Times New Roman" panose="02020603050405020304" pitchFamily="18" charset="0"/>
                <a:ea typeface="楷体" panose="02010609060101010101" pitchFamily="49" charset="-122"/>
                <a:cs typeface="Times New Roman" panose="02020603050405020304" pitchFamily="18" charset="0"/>
              </a:rPr>
              <a:t>模块</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algn="just" fontAlgn="ctr">
              <a:spcBef>
                <a:spcPts val="600"/>
              </a:spcBef>
              <a:buFont typeface="Wingdings" panose="05000000000000000000"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⑧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软件包应满足设计约束和可移植性。 </a:t>
            </a: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zh-CN" altLang="en-US" dirty="0">
                <a:latin typeface="Times New Roman" panose="02020603050405020304" pitchFamily="18" charset="0"/>
                <a:ea typeface="宋体" panose="02010600030101010101" pitchFamily="2" charset="-122"/>
              </a:rPr>
              <a:t>启发式原则</a:t>
            </a:r>
            <a:endParaRPr lang="en-US" altLang="ja-JP" dirty="0"/>
          </a:p>
        </p:txBody>
      </p:sp>
    </p:spTree>
  </p:cSld>
  <p:clrMapOvr>
    <a:masterClrMapping/>
  </p:clrMapOvr>
  <p:transition>
    <p:random/>
    <p:sndAc>
      <p:stSnd>
        <p:snd r:embed="rId1" name="projctor.wav"/>
      </p:stSnd>
    </p:sndAc>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8547" name="Group 11"/>
          <p:cNvGrpSpPr/>
          <p:nvPr/>
        </p:nvGrpSpPr>
        <p:grpSpPr bwMode="auto">
          <a:xfrm>
            <a:off x="3492042" y="2290531"/>
            <a:ext cx="4319587" cy="3073400"/>
            <a:chOff x="2948" y="850"/>
            <a:chExt cx="4535" cy="3629"/>
          </a:xfrm>
        </p:grpSpPr>
        <p:grpSp>
          <p:nvGrpSpPr>
            <p:cNvPr id="108560" name="Group 12"/>
            <p:cNvGrpSpPr/>
            <p:nvPr/>
          </p:nvGrpSpPr>
          <p:grpSpPr bwMode="auto">
            <a:xfrm>
              <a:off x="3294" y="1446"/>
              <a:ext cx="3626" cy="2211"/>
              <a:chOff x="2724" y="1603"/>
              <a:chExt cx="3626" cy="2211"/>
            </a:xfrm>
          </p:grpSpPr>
          <p:sp>
            <p:nvSpPr>
              <p:cNvPr id="494605" name="Freeform 13"/>
              <p:cNvSpPr/>
              <p:nvPr/>
            </p:nvSpPr>
            <p:spPr bwMode="auto">
              <a:xfrm>
                <a:off x="2726" y="1605"/>
                <a:ext cx="1812" cy="1871"/>
              </a:xfrm>
              <a:custGeom>
                <a:avLst/>
                <a:gdLst>
                  <a:gd name="T0" fmla="*/ 30 w 1830"/>
                  <a:gd name="T1" fmla="*/ 0 h 1872"/>
                  <a:gd name="T2" fmla="*/ 30 w 1830"/>
                  <a:gd name="T3" fmla="*/ 156 h 1872"/>
                  <a:gd name="T4" fmla="*/ 210 w 1830"/>
                  <a:gd name="T5" fmla="*/ 312 h 1872"/>
                  <a:gd name="T6" fmla="*/ 210 w 1830"/>
                  <a:gd name="T7" fmla="*/ 624 h 1872"/>
                  <a:gd name="T8" fmla="*/ 390 w 1830"/>
                  <a:gd name="T9" fmla="*/ 780 h 1872"/>
                  <a:gd name="T10" fmla="*/ 390 w 1830"/>
                  <a:gd name="T11" fmla="*/ 1092 h 1872"/>
                  <a:gd name="T12" fmla="*/ 570 w 1830"/>
                  <a:gd name="T13" fmla="*/ 1248 h 1872"/>
                  <a:gd name="T14" fmla="*/ 570 w 1830"/>
                  <a:gd name="T15" fmla="*/ 1560 h 1872"/>
                  <a:gd name="T16" fmla="*/ 930 w 1830"/>
                  <a:gd name="T17" fmla="*/ 1716 h 1872"/>
                  <a:gd name="T18" fmla="*/ 1110 w 1830"/>
                  <a:gd name="T19" fmla="*/ 1872 h 1872"/>
                  <a:gd name="T20" fmla="*/ 1290 w 1830"/>
                  <a:gd name="T21" fmla="*/ 1716 h 1872"/>
                  <a:gd name="T22" fmla="*/ 1650 w 1830"/>
                  <a:gd name="T23" fmla="*/ 1872 h 1872"/>
                  <a:gd name="T24" fmla="*/ 1830 w 1830"/>
                  <a:gd name="T25" fmla="*/ 1716 h 18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0"/>
                  <a:gd name="T40" fmla="*/ 0 h 1872"/>
                  <a:gd name="T41" fmla="*/ 1830 w 1830"/>
                  <a:gd name="T42" fmla="*/ 1872 h 18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0" h="1872">
                    <a:moveTo>
                      <a:pt x="30" y="0"/>
                    </a:moveTo>
                    <a:cubicBezTo>
                      <a:pt x="15" y="52"/>
                      <a:pt x="0" y="104"/>
                      <a:pt x="30" y="156"/>
                    </a:cubicBezTo>
                    <a:cubicBezTo>
                      <a:pt x="60" y="208"/>
                      <a:pt x="180" y="234"/>
                      <a:pt x="210" y="312"/>
                    </a:cubicBezTo>
                    <a:cubicBezTo>
                      <a:pt x="240" y="390"/>
                      <a:pt x="180" y="546"/>
                      <a:pt x="210" y="624"/>
                    </a:cubicBezTo>
                    <a:cubicBezTo>
                      <a:pt x="240" y="702"/>
                      <a:pt x="360" y="702"/>
                      <a:pt x="390" y="780"/>
                    </a:cubicBezTo>
                    <a:cubicBezTo>
                      <a:pt x="420" y="858"/>
                      <a:pt x="360" y="1014"/>
                      <a:pt x="390" y="1092"/>
                    </a:cubicBezTo>
                    <a:cubicBezTo>
                      <a:pt x="420" y="1170"/>
                      <a:pt x="540" y="1170"/>
                      <a:pt x="570" y="1248"/>
                    </a:cubicBezTo>
                    <a:cubicBezTo>
                      <a:pt x="600" y="1326"/>
                      <a:pt x="510" y="1482"/>
                      <a:pt x="570" y="1560"/>
                    </a:cubicBezTo>
                    <a:cubicBezTo>
                      <a:pt x="630" y="1638"/>
                      <a:pt x="840" y="1664"/>
                      <a:pt x="930" y="1716"/>
                    </a:cubicBezTo>
                    <a:cubicBezTo>
                      <a:pt x="1020" y="1768"/>
                      <a:pt x="1050" y="1872"/>
                      <a:pt x="1110" y="1872"/>
                    </a:cubicBezTo>
                    <a:cubicBezTo>
                      <a:pt x="1170" y="1872"/>
                      <a:pt x="1200" y="1716"/>
                      <a:pt x="1290" y="1716"/>
                    </a:cubicBezTo>
                    <a:cubicBezTo>
                      <a:pt x="1380" y="1716"/>
                      <a:pt x="1560" y="1872"/>
                      <a:pt x="1650" y="1872"/>
                    </a:cubicBezTo>
                    <a:cubicBezTo>
                      <a:pt x="1740" y="1872"/>
                      <a:pt x="1785" y="1794"/>
                      <a:pt x="1830" y="1716"/>
                    </a:cubicBezTo>
                  </a:path>
                </a:pathLst>
              </a:custGeom>
              <a:noFill/>
              <a:ln w="158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606" name="Freeform 14"/>
              <p:cNvSpPr/>
              <p:nvPr/>
            </p:nvSpPr>
            <p:spPr bwMode="auto">
              <a:xfrm flipH="1">
                <a:off x="4536" y="1605"/>
                <a:ext cx="1812" cy="1871"/>
              </a:xfrm>
              <a:custGeom>
                <a:avLst/>
                <a:gdLst>
                  <a:gd name="T0" fmla="*/ 30 w 1830"/>
                  <a:gd name="T1" fmla="*/ 0 h 1872"/>
                  <a:gd name="T2" fmla="*/ 30 w 1830"/>
                  <a:gd name="T3" fmla="*/ 156 h 1872"/>
                  <a:gd name="T4" fmla="*/ 210 w 1830"/>
                  <a:gd name="T5" fmla="*/ 312 h 1872"/>
                  <a:gd name="T6" fmla="*/ 210 w 1830"/>
                  <a:gd name="T7" fmla="*/ 624 h 1872"/>
                  <a:gd name="T8" fmla="*/ 390 w 1830"/>
                  <a:gd name="T9" fmla="*/ 780 h 1872"/>
                  <a:gd name="T10" fmla="*/ 390 w 1830"/>
                  <a:gd name="T11" fmla="*/ 1092 h 1872"/>
                  <a:gd name="T12" fmla="*/ 570 w 1830"/>
                  <a:gd name="T13" fmla="*/ 1248 h 1872"/>
                  <a:gd name="T14" fmla="*/ 570 w 1830"/>
                  <a:gd name="T15" fmla="*/ 1560 h 1872"/>
                  <a:gd name="T16" fmla="*/ 930 w 1830"/>
                  <a:gd name="T17" fmla="*/ 1716 h 1872"/>
                  <a:gd name="T18" fmla="*/ 1110 w 1830"/>
                  <a:gd name="T19" fmla="*/ 1872 h 1872"/>
                  <a:gd name="T20" fmla="*/ 1290 w 1830"/>
                  <a:gd name="T21" fmla="*/ 1716 h 1872"/>
                  <a:gd name="T22" fmla="*/ 1650 w 1830"/>
                  <a:gd name="T23" fmla="*/ 1872 h 1872"/>
                  <a:gd name="T24" fmla="*/ 1830 w 1830"/>
                  <a:gd name="T25" fmla="*/ 1716 h 18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0"/>
                  <a:gd name="T40" fmla="*/ 0 h 1872"/>
                  <a:gd name="T41" fmla="*/ 1830 w 1830"/>
                  <a:gd name="T42" fmla="*/ 1872 h 18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0" h="1872">
                    <a:moveTo>
                      <a:pt x="30" y="0"/>
                    </a:moveTo>
                    <a:cubicBezTo>
                      <a:pt x="15" y="52"/>
                      <a:pt x="0" y="104"/>
                      <a:pt x="30" y="156"/>
                    </a:cubicBezTo>
                    <a:cubicBezTo>
                      <a:pt x="60" y="208"/>
                      <a:pt x="180" y="234"/>
                      <a:pt x="210" y="312"/>
                    </a:cubicBezTo>
                    <a:cubicBezTo>
                      <a:pt x="240" y="390"/>
                      <a:pt x="180" y="546"/>
                      <a:pt x="210" y="624"/>
                    </a:cubicBezTo>
                    <a:cubicBezTo>
                      <a:pt x="240" y="702"/>
                      <a:pt x="360" y="702"/>
                      <a:pt x="390" y="780"/>
                    </a:cubicBezTo>
                    <a:cubicBezTo>
                      <a:pt x="420" y="858"/>
                      <a:pt x="360" y="1014"/>
                      <a:pt x="390" y="1092"/>
                    </a:cubicBezTo>
                    <a:cubicBezTo>
                      <a:pt x="420" y="1170"/>
                      <a:pt x="540" y="1170"/>
                      <a:pt x="570" y="1248"/>
                    </a:cubicBezTo>
                    <a:cubicBezTo>
                      <a:pt x="600" y="1326"/>
                      <a:pt x="510" y="1482"/>
                      <a:pt x="570" y="1560"/>
                    </a:cubicBezTo>
                    <a:cubicBezTo>
                      <a:pt x="630" y="1638"/>
                      <a:pt x="840" y="1664"/>
                      <a:pt x="930" y="1716"/>
                    </a:cubicBezTo>
                    <a:cubicBezTo>
                      <a:pt x="1020" y="1768"/>
                      <a:pt x="1050" y="1872"/>
                      <a:pt x="1110" y="1872"/>
                    </a:cubicBezTo>
                    <a:cubicBezTo>
                      <a:pt x="1170" y="1872"/>
                      <a:pt x="1200" y="1716"/>
                      <a:pt x="1290" y="1716"/>
                    </a:cubicBezTo>
                    <a:cubicBezTo>
                      <a:pt x="1380" y="1716"/>
                      <a:pt x="1560" y="1872"/>
                      <a:pt x="1650" y="1872"/>
                    </a:cubicBezTo>
                    <a:cubicBezTo>
                      <a:pt x="1740" y="1872"/>
                      <a:pt x="1785" y="1794"/>
                      <a:pt x="1830" y="1716"/>
                    </a:cubicBezTo>
                  </a:path>
                </a:pathLst>
              </a:custGeom>
              <a:noFill/>
              <a:ln w="158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4607" name="Oval 15"/>
              <p:cNvSpPr>
                <a:spLocks noChangeArrowheads="1"/>
              </p:cNvSpPr>
              <p:nvPr/>
            </p:nvSpPr>
            <p:spPr bwMode="auto">
              <a:xfrm>
                <a:off x="3538" y="3033"/>
                <a:ext cx="2030" cy="778"/>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FFFFFF"/>
                    </a:outerShdw>
                  </a:effectLst>
                </a:endParaRPr>
              </a:p>
            </p:txBody>
          </p:sp>
          <p:sp>
            <p:nvSpPr>
              <p:cNvPr id="494608" name="Oval 16"/>
              <p:cNvSpPr>
                <a:spLocks noChangeArrowheads="1"/>
              </p:cNvSpPr>
              <p:nvPr/>
            </p:nvSpPr>
            <p:spPr bwMode="auto">
              <a:xfrm rot="4200000">
                <a:off x="2162" y="2199"/>
                <a:ext cx="1972" cy="78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rot="10800000" vert="eaVert"/>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FFFFFF"/>
                    </a:outerShdw>
                  </a:effectLst>
                </a:endParaRPr>
              </a:p>
            </p:txBody>
          </p:sp>
          <p:sp>
            <p:nvSpPr>
              <p:cNvPr id="494609" name="Oval 17"/>
              <p:cNvSpPr>
                <a:spLocks noChangeArrowheads="1"/>
              </p:cNvSpPr>
              <p:nvPr/>
            </p:nvSpPr>
            <p:spPr bwMode="auto">
              <a:xfrm rot="17400000" flipH="1">
                <a:off x="4952" y="2199"/>
                <a:ext cx="1972" cy="780"/>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vert="eaVert"/>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FFFFFF"/>
                    </a:outerShdw>
                  </a:effectLst>
                </a:endParaRPr>
              </a:p>
            </p:txBody>
          </p:sp>
        </p:grpSp>
        <p:sp>
          <p:nvSpPr>
            <p:cNvPr id="494610" name="Line 18"/>
            <p:cNvSpPr>
              <a:spLocks noChangeShapeType="1"/>
            </p:cNvSpPr>
            <p:nvPr/>
          </p:nvSpPr>
          <p:spPr bwMode="auto">
            <a:xfrm>
              <a:off x="2948" y="850"/>
              <a:ext cx="0" cy="36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4611" name="Line 19"/>
            <p:cNvSpPr>
              <a:spLocks noChangeShapeType="1"/>
            </p:cNvSpPr>
            <p:nvPr/>
          </p:nvSpPr>
          <p:spPr bwMode="auto">
            <a:xfrm>
              <a:off x="2948" y="1446"/>
              <a:ext cx="17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4612" name="Line 20"/>
            <p:cNvSpPr>
              <a:spLocks noChangeShapeType="1"/>
            </p:cNvSpPr>
            <p:nvPr/>
          </p:nvSpPr>
          <p:spPr bwMode="auto">
            <a:xfrm>
              <a:off x="2948" y="3630"/>
              <a:ext cx="17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4613" name="Line 21"/>
            <p:cNvSpPr>
              <a:spLocks noChangeShapeType="1"/>
            </p:cNvSpPr>
            <p:nvPr/>
          </p:nvSpPr>
          <p:spPr bwMode="auto">
            <a:xfrm>
              <a:off x="2948" y="4479"/>
              <a:ext cx="4535" cy="0"/>
            </a:xfrm>
            <a:prstGeom prst="line">
              <a:avLst/>
            </a:prstGeom>
            <a:noFill/>
            <a:ln w="9525">
              <a:solidFill>
                <a:schemeClr val="tx1"/>
              </a:solidFill>
              <a:round/>
              <a:tailEnd type="arrow" w="sm" len="lg"/>
            </a:ln>
            <a:extLst>
              <a:ext uri="{909E8E84-426E-40DD-AFC4-6F175D3DCCD1}">
                <a14:hiddenFill xmlns:a14="http://schemas.microsoft.com/office/drawing/2010/main">
                  <a:noFill/>
                </a14:hiddenFill>
              </a:ext>
            </a:extLst>
          </p:spPr>
          <p:txBody>
            <a:bodyPr/>
            <a:lstStyle/>
            <a:p>
              <a:endParaRPr lang="zh-CN" altLang="en-US"/>
            </a:p>
          </p:txBody>
        </p:sp>
      </p:grpSp>
      <p:sp>
        <p:nvSpPr>
          <p:cNvPr id="108548" name="Text Box 22"/>
          <p:cNvSpPr txBox="1">
            <a:spLocks noChangeArrowheads="1"/>
          </p:cNvSpPr>
          <p:nvPr/>
        </p:nvSpPr>
        <p:spPr bwMode="auto">
          <a:xfrm>
            <a:off x="5449428" y="5494107"/>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Time</a:t>
            </a:r>
            <a:endParaRPr lang="en-US" altLang="zh-CN" sz="1600">
              <a:solidFill>
                <a:schemeClr val="tx1"/>
              </a:solidFill>
              <a:latin typeface="Times" pitchFamily="1" charset="0"/>
              <a:ea typeface="宋体" panose="02010600030101010101" pitchFamily="2" charset="-122"/>
            </a:endParaRPr>
          </a:p>
        </p:txBody>
      </p:sp>
      <p:sp>
        <p:nvSpPr>
          <p:cNvPr id="494616" name="Line 24"/>
          <p:cNvSpPr>
            <a:spLocks noChangeShapeType="1"/>
          </p:cNvSpPr>
          <p:nvPr/>
        </p:nvSpPr>
        <p:spPr bwMode="auto">
          <a:xfrm>
            <a:off x="5493878" y="3778020"/>
            <a:ext cx="0" cy="287337"/>
          </a:xfrm>
          <a:prstGeom prst="line">
            <a:avLst/>
          </a:prstGeom>
          <a:noFill/>
          <a:ln w="9525">
            <a:solidFill>
              <a:schemeClr val="tx1"/>
            </a:solidFill>
            <a:round/>
            <a:tailEnd type="arrow" w="sm" len="med"/>
          </a:ln>
          <a:extLst>
            <a:ext uri="{909E8E84-426E-40DD-AFC4-6F175D3DCCD1}">
              <a14:hiddenFill xmlns:a14="http://schemas.microsoft.com/office/drawing/2010/main">
                <a:noFill/>
              </a14:hiddenFill>
            </a:ext>
          </a:extLst>
        </p:spPr>
        <p:txBody>
          <a:bodyPr/>
          <a:lstStyle/>
          <a:p>
            <a:endParaRPr lang="zh-CN" altLang="en-US"/>
          </a:p>
        </p:txBody>
      </p:sp>
      <p:grpSp>
        <p:nvGrpSpPr>
          <p:cNvPr id="108550" name="Group 32"/>
          <p:cNvGrpSpPr/>
          <p:nvPr/>
        </p:nvGrpSpPr>
        <p:grpSpPr bwMode="auto">
          <a:xfrm>
            <a:off x="994904" y="2454044"/>
            <a:ext cx="5870575" cy="2551112"/>
            <a:chOff x="753" y="1057"/>
            <a:chExt cx="3698" cy="1607"/>
          </a:xfrm>
        </p:grpSpPr>
        <p:sp>
          <p:nvSpPr>
            <p:cNvPr id="108552" name="Text Box 5"/>
            <p:cNvSpPr txBox="1">
              <a:spLocks noChangeArrowheads="1"/>
            </p:cNvSpPr>
            <p:nvPr/>
          </p:nvSpPr>
          <p:spPr bwMode="auto">
            <a:xfrm>
              <a:off x="753" y="2307"/>
              <a:ext cx="153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Internal representation</a:t>
              </a:r>
              <a:endParaRPr lang="en-US" altLang="zh-CN" sz="1000">
                <a:solidFill>
                  <a:schemeClr val="tx1"/>
                </a:solidFill>
                <a:latin typeface="Times" pitchFamily="1" charset="0"/>
                <a:ea typeface="宋体" panose="02010600030101010101" pitchFamily="2" charset="-122"/>
              </a:endParaRPr>
            </a:p>
          </p:txBody>
        </p:sp>
        <p:sp>
          <p:nvSpPr>
            <p:cNvPr id="108553" name="Text Box 6"/>
            <p:cNvSpPr txBox="1">
              <a:spLocks noChangeArrowheads="1"/>
            </p:cNvSpPr>
            <p:nvPr/>
          </p:nvSpPr>
          <p:spPr bwMode="auto">
            <a:xfrm rot="-5400000">
              <a:off x="1591" y="1557"/>
              <a:ext cx="869"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Information</a:t>
              </a:r>
              <a:endParaRPr lang="en-US" altLang="zh-CN" sz="1000">
                <a:solidFill>
                  <a:schemeClr val="tx1"/>
                </a:solidFill>
                <a:latin typeface="Times" pitchFamily="1" charset="0"/>
                <a:ea typeface="宋体" panose="02010600030101010101" pitchFamily="2" charset="-122"/>
              </a:endParaRPr>
            </a:p>
          </p:txBody>
        </p:sp>
        <p:sp>
          <p:nvSpPr>
            <p:cNvPr id="108554" name="Text Box 7"/>
            <p:cNvSpPr txBox="1">
              <a:spLocks noChangeArrowheads="1"/>
            </p:cNvSpPr>
            <p:nvPr/>
          </p:nvSpPr>
          <p:spPr bwMode="auto">
            <a:xfrm>
              <a:off x="3047" y="1724"/>
              <a:ext cx="108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Transform flow</a:t>
              </a:r>
              <a:endParaRPr lang="en-US" altLang="zh-CN" sz="1600">
                <a:solidFill>
                  <a:schemeClr val="tx1"/>
                </a:solidFill>
                <a:latin typeface="Times" pitchFamily="1" charset="0"/>
                <a:ea typeface="宋体" panose="02010600030101010101" pitchFamily="2" charset="-122"/>
              </a:endParaRPr>
            </a:p>
          </p:txBody>
        </p:sp>
        <p:sp>
          <p:nvSpPr>
            <p:cNvPr id="108555" name="Text Box 8"/>
            <p:cNvSpPr txBox="1">
              <a:spLocks noChangeArrowheads="1"/>
            </p:cNvSpPr>
            <p:nvPr/>
          </p:nvSpPr>
          <p:spPr bwMode="auto">
            <a:xfrm>
              <a:off x="3803" y="1057"/>
              <a:ext cx="64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Outgoing</a:t>
              </a:r>
              <a:endParaRPr lang="en-US" altLang="zh-CN" sz="1600">
                <a:solidFill>
                  <a:schemeClr val="tx1"/>
                </a:solidFill>
                <a:latin typeface="Times" pitchFamily="1" charset="0"/>
                <a:ea typeface="宋体" panose="02010600030101010101" pitchFamily="2" charset="-122"/>
              </a:endParaRPr>
            </a:p>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flow</a:t>
              </a:r>
              <a:endParaRPr lang="en-US" altLang="zh-CN" sz="1600">
                <a:solidFill>
                  <a:schemeClr val="tx1"/>
                </a:solidFill>
                <a:latin typeface="Times" pitchFamily="1" charset="0"/>
                <a:ea typeface="宋体" panose="02010600030101010101" pitchFamily="2" charset="-122"/>
              </a:endParaRPr>
            </a:p>
          </p:txBody>
        </p:sp>
        <p:sp>
          <p:nvSpPr>
            <p:cNvPr id="108556" name="Text Box 9"/>
            <p:cNvSpPr txBox="1">
              <a:spLocks noChangeArrowheads="1"/>
            </p:cNvSpPr>
            <p:nvPr/>
          </p:nvSpPr>
          <p:spPr bwMode="auto">
            <a:xfrm>
              <a:off x="2615" y="1057"/>
              <a:ext cx="87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Incoming</a:t>
              </a:r>
              <a:endParaRPr lang="en-US" altLang="zh-CN" sz="1600">
                <a:solidFill>
                  <a:schemeClr val="tx1"/>
                </a:solidFill>
                <a:latin typeface="Times" pitchFamily="1" charset="0"/>
                <a:ea typeface="宋体" panose="02010600030101010101" pitchFamily="2" charset="-122"/>
              </a:endParaRPr>
            </a:p>
            <a:p>
              <a:pPr algn="ct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flow</a:t>
              </a:r>
              <a:endParaRPr lang="en-US" altLang="zh-CN" sz="1600">
                <a:solidFill>
                  <a:schemeClr val="tx1"/>
                </a:solidFill>
                <a:latin typeface="Times" pitchFamily="1" charset="0"/>
                <a:ea typeface="宋体" panose="02010600030101010101" pitchFamily="2" charset="-122"/>
              </a:endParaRPr>
            </a:p>
          </p:txBody>
        </p:sp>
        <p:sp>
          <p:nvSpPr>
            <p:cNvPr id="108557" name="Text Box 10"/>
            <p:cNvSpPr txBox="1">
              <a:spLocks noChangeArrowheads="1"/>
            </p:cNvSpPr>
            <p:nvPr/>
          </p:nvSpPr>
          <p:spPr bwMode="auto">
            <a:xfrm>
              <a:off x="897" y="1141"/>
              <a:ext cx="139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0"/>
                </a:spcBef>
                <a:buClrTx/>
                <a:buSzTx/>
                <a:buFontTx/>
                <a:buNone/>
              </a:pPr>
              <a:r>
                <a:rPr lang="en-US" altLang="zh-CN" sz="1600">
                  <a:solidFill>
                    <a:schemeClr val="tx1"/>
                  </a:solidFill>
                  <a:latin typeface="Times" pitchFamily="1" charset="0"/>
                  <a:ea typeface="宋体" panose="02010600030101010101" pitchFamily="2" charset="-122"/>
                </a:rPr>
                <a:t>External representation</a:t>
              </a:r>
              <a:endParaRPr lang="en-US" altLang="zh-CN" sz="1000">
                <a:solidFill>
                  <a:schemeClr val="tx1"/>
                </a:solidFill>
                <a:latin typeface="Times" pitchFamily="1" charset="0"/>
                <a:ea typeface="宋体" panose="02010600030101010101" pitchFamily="2" charset="-122"/>
              </a:endParaRPr>
            </a:p>
          </p:txBody>
        </p:sp>
        <p:sp>
          <p:nvSpPr>
            <p:cNvPr id="494615" name="Line 23"/>
            <p:cNvSpPr>
              <a:spLocks noChangeShapeType="1"/>
            </p:cNvSpPr>
            <p:nvPr/>
          </p:nvSpPr>
          <p:spPr bwMode="auto">
            <a:xfrm flipH="1">
              <a:off x="2861" y="1347"/>
              <a:ext cx="108" cy="16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arrow" w="sm" len="med"/>
                </a14:hiddenLine>
              </a:ext>
            </a:extLst>
          </p:spPr>
          <p:txBody>
            <a:bodyPr/>
            <a:lstStyle/>
            <a:p>
              <a:endParaRPr lang="zh-CN" altLang="en-US"/>
            </a:p>
          </p:txBody>
        </p:sp>
        <p:sp>
          <p:nvSpPr>
            <p:cNvPr id="494617" name="Line 25"/>
            <p:cNvSpPr>
              <a:spLocks noChangeShapeType="1"/>
            </p:cNvSpPr>
            <p:nvPr/>
          </p:nvSpPr>
          <p:spPr bwMode="auto">
            <a:xfrm>
              <a:off x="4205" y="1369"/>
              <a:ext cx="108" cy="18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arrow" w="sm" len="med"/>
                </a14:hiddenLine>
              </a:ext>
            </a:extLst>
          </p:spPr>
          <p:txBody>
            <a:bodyPr/>
            <a:lstStyle/>
            <a:p>
              <a:endParaRPr lang="zh-CN" altLang="en-US"/>
            </a:p>
          </p:txBody>
        </p:sp>
      </p:grpSp>
      <p:sp>
        <p:nvSpPr>
          <p:cNvPr id="494618" name="Text Box 26"/>
          <p:cNvSpPr txBox="1">
            <a:spLocks noChangeArrowheads="1"/>
          </p:cNvSpPr>
          <p:nvPr/>
        </p:nvSpPr>
        <p:spPr bwMode="auto">
          <a:xfrm>
            <a:off x="969462" y="1485933"/>
            <a:ext cx="613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b="0" dirty="0">
                <a:solidFill>
                  <a:schemeClr val="tx1"/>
                </a:solidFill>
                <a:latin typeface="楷体" panose="02010609060101010101" pitchFamily="49" charset="-122"/>
                <a:ea typeface="楷体" panose="02010609060101010101" pitchFamily="49" charset="-122"/>
              </a:rPr>
              <a:t>事实上所有信息流都可归结为变换流</a:t>
            </a:r>
            <a:endParaRPr lang="zh-CN" altLang="en-US" b="0" dirty="0">
              <a:solidFill>
                <a:schemeClr val="tx1"/>
              </a:solidFill>
              <a:latin typeface="楷体" panose="02010609060101010101" pitchFamily="49" charset="-122"/>
              <a:ea typeface="楷体" panose="02010609060101010101" pitchFamily="49" charset="-122"/>
            </a:endParaRPr>
          </a:p>
        </p:txBody>
      </p:sp>
      <p:sp>
        <p:nvSpPr>
          <p:cNvPr id="2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Transform Flow</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94618"/>
                                        </p:tgtEl>
                                        <p:attrNameLst>
                                          <p:attrName>style.visibility</p:attrName>
                                        </p:attrNameLst>
                                      </p:cBhvr>
                                      <p:to>
                                        <p:strVal val="visible"/>
                                      </p:to>
                                    </p:set>
                                    <p:anim calcmode="lin" valueType="num">
                                      <p:cBhvr additive="base">
                                        <p:cTn id="7" dur="500" fill="hold"/>
                                        <p:tgtEl>
                                          <p:spTgt spid="494618"/>
                                        </p:tgtEl>
                                        <p:attrNameLst>
                                          <p:attrName>ppt_x</p:attrName>
                                        </p:attrNameLst>
                                      </p:cBhvr>
                                      <p:tavLst>
                                        <p:tav tm="0">
                                          <p:val>
                                            <p:strVal val="0-#ppt_w/2"/>
                                          </p:val>
                                        </p:tav>
                                        <p:tav tm="100000">
                                          <p:val>
                                            <p:strVal val="#ppt_x"/>
                                          </p:val>
                                        </p:tav>
                                      </p:tavLst>
                                    </p:anim>
                                    <p:anim calcmode="lin" valueType="num">
                                      <p:cBhvr additive="base">
                                        <p:cTn id="8" dur="500" fill="hold"/>
                                        <p:tgtEl>
                                          <p:spTgt spid="4946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8"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899592" y="1556792"/>
          <a:ext cx="7920880" cy="3849539"/>
        </p:xfrm>
        <a:graphic>
          <a:graphicData uri="http://schemas.openxmlformats.org/presentationml/2006/ole">
            <mc:AlternateContent xmlns:mc="http://schemas.openxmlformats.org/markup-compatibility/2006">
              <mc:Choice xmlns:v="urn:schemas-microsoft-com:vml" Requires="v">
                <p:oleObj spid="_x0000_s2071" name="文档" r:id="rId1" imgW="3724910" imgH="1889760" progId="Word.Document.8">
                  <p:embed/>
                </p:oleObj>
              </mc:Choice>
              <mc:Fallback>
                <p:oleObj name="文档" r:id="rId1" imgW="3724910" imgH="1889760" progId="Word.Document.8">
                  <p:embed/>
                  <p:pic>
                    <p:nvPicPr>
                      <p:cNvPr id="0" name="图片 20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920880" cy="3849539"/>
                      </a:xfrm>
                      <a:prstGeom prst="rect">
                        <a:avLst/>
                      </a:prstGeom>
                      <a:noFill/>
                      <a:ln>
                        <a:noFill/>
                      </a:ln>
                      <a:effectLst/>
                    </p:spPr>
                  </p:pic>
                </p:oleObj>
              </mc:Fallback>
            </mc:AlternateContent>
          </a:graphicData>
        </a:graphic>
      </p:graphicFrame>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Transform Architecture</a:t>
            </a:r>
            <a:endParaRPr lang="en-US" altLang="ja-JP" dirty="0"/>
          </a:p>
        </p:txBody>
      </p:sp>
    </p:spTree>
  </p:cSld>
  <p:clrMapOvr>
    <a:masterClrMapping/>
  </p:clrMapOvr>
  <p:transition>
    <p:random/>
    <p:sndAc>
      <p:stSnd>
        <p:snd r:embed="rId3" name="projctor.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1" name="Group 25"/>
          <p:cNvGrpSpPr/>
          <p:nvPr/>
        </p:nvGrpSpPr>
        <p:grpSpPr bwMode="auto">
          <a:xfrm>
            <a:off x="1187624" y="1556792"/>
            <a:ext cx="6819900" cy="3951287"/>
            <a:chOff x="915" y="722"/>
            <a:chExt cx="4296" cy="2489"/>
          </a:xfrm>
        </p:grpSpPr>
        <p:grpSp>
          <p:nvGrpSpPr>
            <p:cNvPr id="109572" name="Group 11"/>
            <p:cNvGrpSpPr/>
            <p:nvPr/>
          </p:nvGrpSpPr>
          <p:grpSpPr bwMode="auto">
            <a:xfrm>
              <a:off x="1046" y="2468"/>
              <a:ext cx="3781" cy="743"/>
              <a:chOff x="1056" y="1296"/>
              <a:chExt cx="3781" cy="743"/>
            </a:xfrm>
          </p:grpSpPr>
          <p:sp>
            <p:nvSpPr>
              <p:cNvPr id="109584" name="Text Box 4"/>
              <p:cNvSpPr txBox="1">
                <a:spLocks noChangeArrowheads="1"/>
              </p:cNvSpPr>
              <p:nvPr/>
            </p:nvSpPr>
            <p:spPr bwMode="auto">
              <a:xfrm>
                <a:off x="2474" y="1296"/>
                <a:ext cx="945" cy="286"/>
              </a:xfrm>
              <a:prstGeom prst="rect">
                <a:avLst/>
              </a:prstGeom>
              <a:solidFill>
                <a:srgbClr val="FFFF00"/>
              </a:solidFill>
              <a:ln w="9525">
                <a:solidFill>
                  <a:schemeClr val="tx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楷体" panose="02010609060101010101" pitchFamily="49" charset="-122"/>
                    <a:ea typeface="楷体" panose="02010609060101010101" pitchFamily="49" charset="-122"/>
                  </a:rPr>
                  <a:t>主模块</a:t>
                </a:r>
                <a:endParaRPr lang="zh-CN" altLang="en-US" sz="2000" b="0">
                  <a:solidFill>
                    <a:schemeClr val="tx1"/>
                  </a:solidFill>
                  <a:latin typeface="楷体" panose="02010609060101010101" pitchFamily="49" charset="-122"/>
                  <a:ea typeface="楷体" panose="02010609060101010101" pitchFamily="49" charset="-122"/>
                </a:endParaRPr>
              </a:p>
            </p:txBody>
          </p:sp>
          <p:sp>
            <p:nvSpPr>
              <p:cNvPr id="109585" name="Text Box 5"/>
              <p:cNvSpPr txBox="1">
                <a:spLocks noChangeArrowheads="1"/>
              </p:cNvSpPr>
              <p:nvPr/>
            </p:nvSpPr>
            <p:spPr bwMode="auto">
              <a:xfrm>
                <a:off x="1056" y="1753"/>
                <a:ext cx="945" cy="286"/>
              </a:xfrm>
              <a:prstGeom prst="rect">
                <a:avLst/>
              </a:prstGeom>
              <a:solidFill>
                <a:srgbClr val="FFFFFF"/>
              </a:solidFill>
              <a:ln w="9525">
                <a:solidFill>
                  <a:schemeClr val="tx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楷体" panose="02010609060101010101" pitchFamily="49" charset="-122"/>
                    <a:ea typeface="楷体" panose="02010609060101010101" pitchFamily="49" charset="-122"/>
                  </a:rPr>
                  <a:t>输入模块</a:t>
                </a:r>
                <a:endParaRPr lang="zh-CN" altLang="en-US" sz="2000" b="0">
                  <a:solidFill>
                    <a:schemeClr val="tx1"/>
                  </a:solidFill>
                  <a:latin typeface="楷体" panose="02010609060101010101" pitchFamily="49" charset="-122"/>
                  <a:ea typeface="楷体" panose="02010609060101010101" pitchFamily="49" charset="-122"/>
                </a:endParaRPr>
              </a:p>
            </p:txBody>
          </p:sp>
          <p:sp>
            <p:nvSpPr>
              <p:cNvPr id="109586" name="Text Box 6"/>
              <p:cNvSpPr txBox="1">
                <a:spLocks noChangeArrowheads="1"/>
              </p:cNvSpPr>
              <p:nvPr/>
            </p:nvSpPr>
            <p:spPr bwMode="auto">
              <a:xfrm>
                <a:off x="2379" y="1753"/>
                <a:ext cx="1135" cy="286"/>
              </a:xfrm>
              <a:prstGeom prst="rect">
                <a:avLst/>
              </a:prstGeom>
              <a:solidFill>
                <a:srgbClr val="FFFFFF"/>
              </a:solidFill>
              <a:ln w="9525">
                <a:solidFill>
                  <a:schemeClr val="tx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楷体" panose="02010609060101010101" pitchFamily="49" charset="-122"/>
                    <a:ea typeface="楷体" panose="02010609060101010101" pitchFamily="49" charset="-122"/>
                  </a:rPr>
                  <a:t>主加工模块</a:t>
                </a:r>
                <a:endParaRPr lang="zh-CN" altLang="en-US" sz="2000" b="0">
                  <a:solidFill>
                    <a:schemeClr val="tx1"/>
                  </a:solidFill>
                  <a:latin typeface="楷体" panose="02010609060101010101" pitchFamily="49" charset="-122"/>
                  <a:ea typeface="楷体" panose="02010609060101010101" pitchFamily="49" charset="-122"/>
                </a:endParaRPr>
              </a:p>
            </p:txBody>
          </p:sp>
          <p:sp>
            <p:nvSpPr>
              <p:cNvPr id="109587" name="Text Box 7"/>
              <p:cNvSpPr txBox="1">
                <a:spLocks noChangeArrowheads="1"/>
              </p:cNvSpPr>
              <p:nvPr/>
            </p:nvSpPr>
            <p:spPr bwMode="auto">
              <a:xfrm>
                <a:off x="3892" y="1753"/>
                <a:ext cx="945" cy="286"/>
              </a:xfrm>
              <a:prstGeom prst="rect">
                <a:avLst/>
              </a:prstGeom>
              <a:solidFill>
                <a:srgbClr val="FFFFFF"/>
              </a:solidFill>
              <a:ln w="9525">
                <a:solidFill>
                  <a:schemeClr val="tx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楷体" panose="02010609060101010101" pitchFamily="49" charset="-122"/>
                    <a:ea typeface="楷体" panose="02010609060101010101" pitchFamily="49" charset="-122"/>
                  </a:rPr>
                  <a:t>输出模块</a:t>
                </a:r>
                <a:endParaRPr lang="zh-CN" altLang="en-US" sz="2000" b="0">
                  <a:solidFill>
                    <a:schemeClr val="tx1"/>
                  </a:solidFill>
                  <a:latin typeface="楷体" panose="02010609060101010101" pitchFamily="49" charset="-122"/>
                  <a:ea typeface="楷体" panose="02010609060101010101" pitchFamily="49" charset="-122"/>
                </a:endParaRPr>
              </a:p>
            </p:txBody>
          </p:sp>
          <p:sp>
            <p:nvSpPr>
              <p:cNvPr id="514056" name="Line 8"/>
              <p:cNvSpPr>
                <a:spLocks noChangeShapeType="1"/>
              </p:cNvSpPr>
              <p:nvPr/>
            </p:nvSpPr>
            <p:spPr bwMode="auto">
              <a:xfrm>
                <a:off x="2946" y="1593"/>
                <a:ext cx="0" cy="1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514057" name="Freeform 9"/>
              <p:cNvSpPr/>
              <p:nvPr/>
            </p:nvSpPr>
            <p:spPr bwMode="auto">
              <a:xfrm>
                <a:off x="1530" y="1590"/>
                <a:ext cx="1220" cy="163"/>
              </a:xfrm>
              <a:custGeom>
                <a:avLst/>
                <a:gdLst>
                  <a:gd name="T0" fmla="*/ 1356 w 1356"/>
                  <a:gd name="T1" fmla="*/ 0 h 226"/>
                  <a:gd name="T2" fmla="*/ 0 w 1356"/>
                  <a:gd name="T3" fmla="*/ 226 h 226"/>
                  <a:gd name="T4" fmla="*/ 0 60000 65536"/>
                  <a:gd name="T5" fmla="*/ 0 60000 65536"/>
                  <a:gd name="T6" fmla="*/ 0 w 1356"/>
                  <a:gd name="T7" fmla="*/ 0 h 226"/>
                  <a:gd name="T8" fmla="*/ 1356 w 1356"/>
                  <a:gd name="T9" fmla="*/ 226 h 226"/>
                </a:gdLst>
                <a:ahLst/>
                <a:cxnLst>
                  <a:cxn ang="T4">
                    <a:pos x="T0" y="T1"/>
                  </a:cxn>
                  <a:cxn ang="T5">
                    <a:pos x="T2" y="T3"/>
                  </a:cxn>
                </a:cxnLst>
                <a:rect l="T6" t="T7" r="T8" b="T9"/>
                <a:pathLst>
                  <a:path w="1356" h="226">
                    <a:moveTo>
                      <a:pt x="1356" y="0"/>
                    </a:moveTo>
                    <a:lnTo>
                      <a:pt x="0" y="226"/>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514058" name="Freeform 10"/>
              <p:cNvSpPr/>
              <p:nvPr/>
            </p:nvSpPr>
            <p:spPr bwMode="auto">
              <a:xfrm>
                <a:off x="3107" y="1581"/>
                <a:ext cx="1258" cy="172"/>
              </a:xfrm>
              <a:custGeom>
                <a:avLst/>
                <a:gdLst>
                  <a:gd name="T0" fmla="*/ 1398 w 1398"/>
                  <a:gd name="T1" fmla="*/ 239 h 239"/>
                  <a:gd name="T2" fmla="*/ 0 w 1398"/>
                  <a:gd name="T3" fmla="*/ 0 h 239"/>
                  <a:gd name="T4" fmla="*/ 0 60000 65536"/>
                  <a:gd name="T5" fmla="*/ 0 60000 65536"/>
                  <a:gd name="T6" fmla="*/ 0 w 1398"/>
                  <a:gd name="T7" fmla="*/ 0 h 239"/>
                  <a:gd name="T8" fmla="*/ 1398 w 1398"/>
                  <a:gd name="T9" fmla="*/ 239 h 239"/>
                </a:gdLst>
                <a:ahLst/>
                <a:cxnLst>
                  <a:cxn ang="T4">
                    <a:pos x="T0" y="T1"/>
                  </a:cxn>
                  <a:cxn ang="T5">
                    <a:pos x="T2" y="T3"/>
                  </a:cxn>
                </a:cxnLst>
                <a:rect l="T6" t="T7" r="T8" b="T9"/>
                <a:pathLst>
                  <a:path w="1398" h="239">
                    <a:moveTo>
                      <a:pt x="1398" y="239"/>
                    </a:moveTo>
                    <a:lnTo>
                      <a:pt x="0" y="0"/>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楷体" panose="02010609060101010101" pitchFamily="49" charset="-122"/>
                  <a:ea typeface="楷体" panose="02010609060101010101" pitchFamily="49" charset="-122"/>
                </a:endParaRPr>
              </a:p>
            </p:txBody>
          </p:sp>
        </p:grpSp>
        <p:sp>
          <p:nvSpPr>
            <p:cNvPr id="109573" name="Oval 12"/>
            <p:cNvSpPr>
              <a:spLocks noChangeArrowheads="1"/>
            </p:cNvSpPr>
            <p:nvPr/>
          </p:nvSpPr>
          <p:spPr bwMode="auto">
            <a:xfrm>
              <a:off x="1383" y="1023"/>
              <a:ext cx="676" cy="487"/>
            </a:xfrm>
            <a:prstGeom prst="ellipse">
              <a:avLst/>
            </a:prstGeom>
            <a:solidFill>
              <a:srgbClr val="FFFFFF"/>
            </a:solidFill>
            <a:ln w="9525">
              <a:solidFill>
                <a:schemeClr val="tx1"/>
              </a:solidFill>
              <a:round/>
            </a:ln>
          </p:spPr>
          <p:txBody>
            <a:bodyPr lIns="54000" tIns="54000" rIns="54000" b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传入</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109574" name="Text Box 13"/>
            <p:cNvSpPr txBox="1">
              <a:spLocks noChangeArrowheads="1"/>
            </p:cNvSpPr>
            <p:nvPr/>
          </p:nvSpPr>
          <p:spPr bwMode="auto">
            <a:xfrm>
              <a:off x="1210" y="722"/>
              <a:ext cx="11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传入部分</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109575" name="Text Box 14"/>
            <p:cNvSpPr txBox="1">
              <a:spLocks noChangeArrowheads="1"/>
            </p:cNvSpPr>
            <p:nvPr/>
          </p:nvSpPr>
          <p:spPr bwMode="auto">
            <a:xfrm>
              <a:off x="2462" y="722"/>
              <a:ext cx="115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变换中心</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109576" name="Text Box 15"/>
            <p:cNvSpPr txBox="1">
              <a:spLocks noChangeArrowheads="1"/>
            </p:cNvSpPr>
            <p:nvPr/>
          </p:nvSpPr>
          <p:spPr bwMode="auto">
            <a:xfrm>
              <a:off x="3811" y="722"/>
              <a:ext cx="115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传出部分</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109577" name="Oval 16"/>
            <p:cNvSpPr>
              <a:spLocks noChangeArrowheads="1"/>
            </p:cNvSpPr>
            <p:nvPr/>
          </p:nvSpPr>
          <p:spPr bwMode="auto">
            <a:xfrm>
              <a:off x="4037" y="1044"/>
              <a:ext cx="677" cy="488"/>
            </a:xfrm>
            <a:prstGeom prst="ellipse">
              <a:avLst/>
            </a:prstGeom>
            <a:solidFill>
              <a:srgbClr val="FFFFFF"/>
            </a:solidFill>
            <a:ln w="9525">
              <a:solidFill>
                <a:schemeClr val="tx1"/>
              </a:solidFill>
              <a:round/>
            </a:ln>
          </p:spPr>
          <p:txBody>
            <a:bodyPr lIns="54000" tIns="54000" rIns="54000" b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传出</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109578" name="Oval 17"/>
            <p:cNvSpPr>
              <a:spLocks noChangeArrowheads="1"/>
            </p:cNvSpPr>
            <p:nvPr/>
          </p:nvSpPr>
          <p:spPr bwMode="auto">
            <a:xfrm>
              <a:off x="2684" y="1044"/>
              <a:ext cx="677" cy="488"/>
            </a:xfrm>
            <a:prstGeom prst="ellipse">
              <a:avLst/>
            </a:prstGeom>
            <a:solidFill>
              <a:srgbClr val="FFFFFF"/>
            </a:solidFill>
            <a:ln w="9525">
              <a:solidFill>
                <a:schemeClr val="tx1"/>
              </a:solidFill>
              <a:round/>
            </a:ln>
          </p:spPr>
          <p:txBody>
            <a:bodyPr lIns="54000" tIns="54000" rIns="54000" b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楷体" panose="02010609060101010101" pitchFamily="49" charset="-122"/>
                  <a:ea typeface="楷体" panose="02010609060101010101" pitchFamily="49" charset="-122"/>
                </a:rPr>
                <a:t>变换</a:t>
              </a:r>
              <a:endParaRPr lang="zh-CN" altLang="en-US" sz="1800" b="0">
                <a:solidFill>
                  <a:schemeClr val="tx1"/>
                </a:solidFill>
                <a:latin typeface="楷体" panose="02010609060101010101" pitchFamily="49" charset="-122"/>
                <a:ea typeface="楷体" panose="02010609060101010101" pitchFamily="49" charset="-122"/>
              </a:endParaRPr>
            </a:p>
          </p:txBody>
        </p:sp>
        <p:sp>
          <p:nvSpPr>
            <p:cNvPr id="514066" name="Line 18"/>
            <p:cNvSpPr>
              <a:spLocks noChangeShapeType="1"/>
            </p:cNvSpPr>
            <p:nvPr/>
          </p:nvSpPr>
          <p:spPr bwMode="auto">
            <a:xfrm>
              <a:off x="2059" y="1276"/>
              <a:ext cx="614"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514067" name="Line 19"/>
            <p:cNvSpPr>
              <a:spLocks noChangeShapeType="1"/>
            </p:cNvSpPr>
            <p:nvPr/>
          </p:nvSpPr>
          <p:spPr bwMode="auto">
            <a:xfrm>
              <a:off x="3361" y="1307"/>
              <a:ext cx="674"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514068" name="Line 20"/>
            <p:cNvSpPr>
              <a:spLocks noChangeShapeType="1"/>
            </p:cNvSpPr>
            <p:nvPr/>
          </p:nvSpPr>
          <p:spPr bwMode="auto">
            <a:xfrm>
              <a:off x="915" y="1276"/>
              <a:ext cx="482"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514069" name="Line 21"/>
            <p:cNvSpPr>
              <a:spLocks noChangeShapeType="1"/>
            </p:cNvSpPr>
            <p:nvPr/>
          </p:nvSpPr>
          <p:spPr bwMode="auto">
            <a:xfrm>
              <a:off x="4729" y="1295"/>
              <a:ext cx="482" cy="0"/>
            </a:xfrm>
            <a:prstGeom prst="line">
              <a:avLst/>
            </a:prstGeom>
            <a:noFill/>
            <a:ln w="9525">
              <a:solidFill>
                <a:schemeClr val="tx1"/>
              </a:solidFill>
              <a:round/>
              <a:tailEnd type="triangle" w="sm" len="sm"/>
            </a:ln>
            <a:extLst>
              <a:ext uri="{909E8E84-426E-40DD-AFC4-6F175D3DCCD1}">
                <a14:hiddenFill xmlns:a14="http://schemas.microsoft.com/office/drawing/2010/main">
                  <a:noFill/>
                </a14:hiddenFill>
              </a:ext>
            </a:extLst>
          </p:spPr>
          <p:txBody>
            <a:bodyPr/>
            <a:lstStyle/>
            <a:p>
              <a:endParaRPr lang="zh-CN" altLang="en-US">
                <a:latin typeface="楷体" panose="02010609060101010101" pitchFamily="49" charset="-122"/>
                <a:ea typeface="楷体" panose="02010609060101010101" pitchFamily="49" charset="-122"/>
              </a:endParaRPr>
            </a:p>
          </p:txBody>
        </p:sp>
        <p:sp>
          <p:nvSpPr>
            <p:cNvPr id="109583" name="AutoShape 24"/>
            <p:cNvSpPr>
              <a:spLocks noChangeArrowheads="1"/>
            </p:cNvSpPr>
            <p:nvPr/>
          </p:nvSpPr>
          <p:spPr bwMode="auto">
            <a:xfrm>
              <a:off x="2806" y="1698"/>
              <a:ext cx="444" cy="508"/>
            </a:xfrm>
            <a:prstGeom prst="downArrow">
              <a:avLst>
                <a:gd name="adj1" fmla="val 50000"/>
                <a:gd name="adj2" fmla="val 28604"/>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eaLnBrk="1" hangingPunct="1">
                <a:spcBef>
                  <a:spcPct val="0"/>
                </a:spcBef>
                <a:buClrTx/>
                <a:buSzTx/>
                <a:buFontTx/>
                <a:buNone/>
              </a:pPr>
              <a:endParaRPr lang="zh-CN" altLang="en-US" sz="1800">
                <a:solidFill>
                  <a:schemeClr val="tx1"/>
                </a:solidFill>
                <a:latin typeface="楷体" panose="02010609060101010101" pitchFamily="49" charset="-122"/>
                <a:ea typeface="楷体" panose="02010609060101010101" pitchFamily="49" charset="-122"/>
              </a:endParaRPr>
            </a:p>
          </p:txBody>
        </p:sp>
      </p:grpSp>
      <p:sp>
        <p:nvSpPr>
          <p:cNvPr id="2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Transform Analysis</a:t>
            </a:r>
            <a:endParaRPr lang="en-US" altLang="ja-JP" dirty="0"/>
          </a:p>
        </p:txBody>
      </p:sp>
    </p:spTree>
  </p:cSld>
  <p:clrMapOvr>
    <a:masterClrMapping/>
  </p:clrMapOvr>
  <p:transition>
    <p:random/>
    <p:sndAc>
      <p:stSnd>
        <p:snd r:embed="rId1" name="projctor.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6"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356" y="1447006"/>
            <a:ext cx="7261076"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Transform Mapping Example</a:t>
            </a:r>
            <a:endParaRPr lang="en-US" altLang="ja-JP"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Rectangle 4"/>
          <p:cNvSpPr>
            <a:spLocks noGrp="1" noChangeArrowheads="1"/>
          </p:cNvSpPr>
          <p:nvPr>
            <p:ph type="body" idx="4294967295"/>
          </p:nvPr>
        </p:nvSpPr>
        <p:spPr>
          <a:xfrm>
            <a:off x="826294" y="1844824"/>
            <a:ext cx="7339012" cy="2701925"/>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b="0" dirty="0">
                <a:ea typeface="宋体" panose="02010600030101010101" pitchFamily="2" charset="-122"/>
              </a:rPr>
              <a:t>results in software that is easier to </a:t>
            </a:r>
            <a:r>
              <a:rPr lang="en-US" altLang="zh-CN" b="0" dirty="0" smtClean="0">
                <a:ea typeface="宋体" panose="02010600030101010101" pitchFamily="2" charset="-122"/>
              </a:rPr>
              <a:t>test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leads to software that is easier to </a:t>
            </a:r>
            <a:r>
              <a:rPr lang="en-US" altLang="zh-CN" b="0" dirty="0" smtClean="0">
                <a:ea typeface="宋体" panose="02010600030101010101" pitchFamily="2" charset="-122"/>
              </a:rPr>
              <a:t>maintain</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results in propagation of fewer side </a:t>
            </a:r>
            <a:r>
              <a:rPr lang="en-US" altLang="zh-CN" b="0" dirty="0" smtClean="0">
                <a:ea typeface="宋体" panose="02010600030101010101" pitchFamily="2" charset="-122"/>
              </a:rPr>
              <a:t>effects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results in software that is easier to extend</a:t>
            </a:r>
            <a:endParaRPr lang="en-US" altLang="zh-CN" b="0" dirty="0">
              <a:ea typeface="宋体" panose="02010600030101010101" pitchFamily="2" charset="-122"/>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Why Partitioned Architecture?</a:t>
            </a:r>
            <a:endParaRPr lang="en-US" altLang="ja-JP"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12" name="Rectangle 44"/>
          <p:cNvSpPr>
            <a:spLocks noChangeArrowheads="1"/>
          </p:cNvSpPr>
          <p:nvPr/>
        </p:nvSpPr>
        <p:spPr bwMode="auto">
          <a:xfrm>
            <a:off x="1097036" y="2420888"/>
            <a:ext cx="7291388" cy="2941638"/>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536579" name="Rectangle 3"/>
          <p:cNvSpPr>
            <a:spLocks noGrp="1" noChangeArrowheads="1"/>
          </p:cNvSpPr>
          <p:nvPr>
            <p:ph type="body" idx="4294967295"/>
          </p:nvPr>
        </p:nvSpPr>
        <p:spPr>
          <a:xfrm>
            <a:off x="1115616" y="1757363"/>
            <a:ext cx="7344816" cy="3962400"/>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b="0" dirty="0">
                <a:ea typeface="宋体" panose="02010600030101010101" pitchFamily="2" charset="-122"/>
              </a:rPr>
              <a:t>“</a:t>
            </a:r>
            <a:r>
              <a:rPr lang="en-US" altLang="zh-CN" b="0" dirty="0">
                <a:ea typeface="宋体" panose="02010600030101010101" pitchFamily="2" charset="-122"/>
              </a:rPr>
              <a:t>horizontal” and “vertical” partitioning are required</a:t>
            </a:r>
            <a:endParaRPr lang="en-US" altLang="zh-CN" b="0" dirty="0">
              <a:ea typeface="宋体" panose="02010600030101010101" pitchFamily="2" charset="-122"/>
            </a:endParaRPr>
          </a:p>
        </p:txBody>
      </p:sp>
      <p:grpSp>
        <p:nvGrpSpPr>
          <p:cNvPr id="135172" name="Group 4"/>
          <p:cNvGrpSpPr/>
          <p:nvPr/>
        </p:nvGrpSpPr>
        <p:grpSpPr bwMode="auto">
          <a:xfrm>
            <a:off x="1673944" y="2508251"/>
            <a:ext cx="5994400" cy="2790825"/>
            <a:chOff x="1000" y="1340"/>
            <a:chExt cx="3776" cy="1758"/>
          </a:xfrm>
        </p:grpSpPr>
        <p:sp>
          <p:nvSpPr>
            <p:cNvPr id="536581" name="Rectangle 5"/>
            <p:cNvSpPr>
              <a:spLocks noChangeArrowheads="1"/>
            </p:cNvSpPr>
            <p:nvPr/>
          </p:nvSpPr>
          <p:spPr bwMode="auto">
            <a:xfrm>
              <a:off x="2687" y="1340"/>
              <a:ext cx="468"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2" name="Rectangle 6"/>
            <p:cNvSpPr>
              <a:spLocks noChangeArrowheads="1"/>
            </p:cNvSpPr>
            <p:nvPr/>
          </p:nvSpPr>
          <p:spPr bwMode="auto">
            <a:xfrm>
              <a:off x="1638" y="1711"/>
              <a:ext cx="468"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3" name="Rectangle 7"/>
            <p:cNvSpPr>
              <a:spLocks noChangeArrowheads="1"/>
            </p:cNvSpPr>
            <p:nvPr/>
          </p:nvSpPr>
          <p:spPr bwMode="auto">
            <a:xfrm>
              <a:off x="1410" y="2204"/>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4" name="Rectangle 8"/>
            <p:cNvSpPr>
              <a:spLocks noChangeArrowheads="1"/>
            </p:cNvSpPr>
            <p:nvPr/>
          </p:nvSpPr>
          <p:spPr bwMode="auto">
            <a:xfrm>
              <a:off x="2702" y="1717"/>
              <a:ext cx="468"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5" name="Rectangle 9"/>
            <p:cNvSpPr>
              <a:spLocks noChangeArrowheads="1"/>
            </p:cNvSpPr>
            <p:nvPr/>
          </p:nvSpPr>
          <p:spPr bwMode="auto">
            <a:xfrm>
              <a:off x="3626" y="1717"/>
              <a:ext cx="468"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6" name="Rectangle 10"/>
            <p:cNvSpPr>
              <a:spLocks noChangeArrowheads="1"/>
            </p:cNvSpPr>
            <p:nvPr/>
          </p:nvSpPr>
          <p:spPr bwMode="auto">
            <a:xfrm>
              <a:off x="1733" y="2204"/>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7" name="Rectangle 11"/>
            <p:cNvSpPr>
              <a:spLocks noChangeArrowheads="1"/>
            </p:cNvSpPr>
            <p:nvPr/>
          </p:nvSpPr>
          <p:spPr bwMode="auto">
            <a:xfrm>
              <a:off x="2056" y="2204"/>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8" name="Rectangle 12"/>
            <p:cNvSpPr>
              <a:spLocks noChangeArrowheads="1"/>
            </p:cNvSpPr>
            <p:nvPr/>
          </p:nvSpPr>
          <p:spPr bwMode="auto">
            <a:xfrm>
              <a:off x="2525" y="2204"/>
              <a:ext cx="249"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89" name="Rectangle 13"/>
            <p:cNvSpPr>
              <a:spLocks noChangeArrowheads="1"/>
            </p:cNvSpPr>
            <p:nvPr/>
          </p:nvSpPr>
          <p:spPr bwMode="auto">
            <a:xfrm>
              <a:off x="2848" y="2204"/>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0" name="Rectangle 14"/>
            <p:cNvSpPr>
              <a:spLocks noChangeArrowheads="1"/>
            </p:cNvSpPr>
            <p:nvPr/>
          </p:nvSpPr>
          <p:spPr bwMode="auto">
            <a:xfrm>
              <a:off x="3171" y="2204"/>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1" name="Rectangle 15"/>
            <p:cNvSpPr>
              <a:spLocks noChangeArrowheads="1"/>
            </p:cNvSpPr>
            <p:nvPr/>
          </p:nvSpPr>
          <p:spPr bwMode="auto">
            <a:xfrm>
              <a:off x="3611" y="2197"/>
              <a:ext cx="249"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2" name="Rectangle 16"/>
            <p:cNvSpPr>
              <a:spLocks noChangeArrowheads="1"/>
            </p:cNvSpPr>
            <p:nvPr/>
          </p:nvSpPr>
          <p:spPr bwMode="auto">
            <a:xfrm>
              <a:off x="3934" y="2197"/>
              <a:ext cx="248" cy="253"/>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3" name="Rectangle 17"/>
            <p:cNvSpPr>
              <a:spLocks noChangeArrowheads="1"/>
            </p:cNvSpPr>
            <p:nvPr/>
          </p:nvSpPr>
          <p:spPr bwMode="auto">
            <a:xfrm>
              <a:off x="3318" y="2632"/>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4" name="Rectangle 18"/>
            <p:cNvSpPr>
              <a:spLocks noChangeArrowheads="1"/>
            </p:cNvSpPr>
            <p:nvPr/>
          </p:nvSpPr>
          <p:spPr bwMode="auto">
            <a:xfrm>
              <a:off x="3641" y="2632"/>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5" name="Rectangle 19"/>
            <p:cNvSpPr>
              <a:spLocks noChangeArrowheads="1"/>
            </p:cNvSpPr>
            <p:nvPr/>
          </p:nvSpPr>
          <p:spPr bwMode="auto">
            <a:xfrm>
              <a:off x="3964" y="2632"/>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6" name="Rectangle 20"/>
            <p:cNvSpPr>
              <a:spLocks noChangeArrowheads="1"/>
            </p:cNvSpPr>
            <p:nvPr/>
          </p:nvSpPr>
          <p:spPr bwMode="auto">
            <a:xfrm>
              <a:off x="1579" y="2657"/>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7" name="Rectangle 21"/>
            <p:cNvSpPr>
              <a:spLocks noChangeArrowheads="1"/>
            </p:cNvSpPr>
            <p:nvPr/>
          </p:nvSpPr>
          <p:spPr bwMode="auto">
            <a:xfrm>
              <a:off x="1902" y="2657"/>
              <a:ext cx="248" cy="252"/>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8" name="Line 22"/>
            <p:cNvSpPr>
              <a:spLocks noChangeShapeType="1"/>
            </p:cNvSpPr>
            <p:nvPr/>
          </p:nvSpPr>
          <p:spPr bwMode="auto">
            <a:xfrm flipH="1">
              <a:off x="1894" y="1609"/>
              <a:ext cx="1027" cy="92"/>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599" name="Line 23"/>
            <p:cNvSpPr>
              <a:spLocks noChangeShapeType="1"/>
            </p:cNvSpPr>
            <p:nvPr/>
          </p:nvSpPr>
          <p:spPr bwMode="auto">
            <a:xfrm>
              <a:off x="2921" y="1621"/>
              <a:ext cx="0" cy="87"/>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0" name="Line 24"/>
            <p:cNvSpPr>
              <a:spLocks noChangeShapeType="1"/>
            </p:cNvSpPr>
            <p:nvPr/>
          </p:nvSpPr>
          <p:spPr bwMode="auto">
            <a:xfrm>
              <a:off x="2936" y="1615"/>
              <a:ext cx="902" cy="86"/>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1" name="Line 25"/>
            <p:cNvSpPr>
              <a:spLocks noChangeShapeType="1"/>
            </p:cNvSpPr>
            <p:nvPr/>
          </p:nvSpPr>
          <p:spPr bwMode="auto">
            <a:xfrm flipH="1">
              <a:off x="1534" y="1986"/>
              <a:ext cx="316" cy="20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2" name="Line 26"/>
            <p:cNvSpPr>
              <a:spLocks noChangeShapeType="1"/>
            </p:cNvSpPr>
            <p:nvPr/>
          </p:nvSpPr>
          <p:spPr bwMode="auto">
            <a:xfrm>
              <a:off x="1850" y="1993"/>
              <a:ext cx="0" cy="201"/>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3" name="Line 27"/>
            <p:cNvSpPr>
              <a:spLocks noChangeShapeType="1"/>
            </p:cNvSpPr>
            <p:nvPr/>
          </p:nvSpPr>
          <p:spPr bwMode="auto">
            <a:xfrm>
              <a:off x="1850" y="2005"/>
              <a:ext cx="322" cy="18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4" name="Line 28"/>
            <p:cNvSpPr>
              <a:spLocks noChangeShapeType="1"/>
            </p:cNvSpPr>
            <p:nvPr/>
          </p:nvSpPr>
          <p:spPr bwMode="auto">
            <a:xfrm flipH="1">
              <a:off x="2642" y="1986"/>
              <a:ext cx="286" cy="202"/>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5" name="Line 29"/>
            <p:cNvSpPr>
              <a:spLocks noChangeShapeType="1"/>
            </p:cNvSpPr>
            <p:nvPr/>
          </p:nvSpPr>
          <p:spPr bwMode="auto">
            <a:xfrm>
              <a:off x="2944" y="1999"/>
              <a:ext cx="6" cy="189"/>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6" name="Line 30"/>
            <p:cNvSpPr>
              <a:spLocks noChangeShapeType="1"/>
            </p:cNvSpPr>
            <p:nvPr/>
          </p:nvSpPr>
          <p:spPr bwMode="auto">
            <a:xfrm>
              <a:off x="2944" y="2005"/>
              <a:ext cx="343" cy="18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7" name="Line 31"/>
            <p:cNvSpPr>
              <a:spLocks noChangeShapeType="1"/>
            </p:cNvSpPr>
            <p:nvPr/>
          </p:nvSpPr>
          <p:spPr bwMode="auto">
            <a:xfrm flipH="1">
              <a:off x="3728" y="1980"/>
              <a:ext cx="154" cy="201"/>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8" name="Line 32"/>
            <p:cNvSpPr>
              <a:spLocks noChangeShapeType="1"/>
            </p:cNvSpPr>
            <p:nvPr/>
          </p:nvSpPr>
          <p:spPr bwMode="auto">
            <a:xfrm>
              <a:off x="3890" y="1980"/>
              <a:ext cx="168" cy="20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09" name="Line 33"/>
            <p:cNvSpPr>
              <a:spLocks noChangeShapeType="1"/>
            </p:cNvSpPr>
            <p:nvPr/>
          </p:nvSpPr>
          <p:spPr bwMode="auto">
            <a:xfrm flipH="1">
              <a:off x="3457" y="2466"/>
              <a:ext cx="278" cy="150"/>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0" name="Line 34"/>
            <p:cNvSpPr>
              <a:spLocks noChangeShapeType="1"/>
            </p:cNvSpPr>
            <p:nvPr/>
          </p:nvSpPr>
          <p:spPr bwMode="auto">
            <a:xfrm>
              <a:off x="3743" y="2472"/>
              <a:ext cx="21" cy="131"/>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1" name="Line 35"/>
            <p:cNvSpPr>
              <a:spLocks noChangeShapeType="1"/>
            </p:cNvSpPr>
            <p:nvPr/>
          </p:nvSpPr>
          <p:spPr bwMode="auto">
            <a:xfrm>
              <a:off x="4066" y="2472"/>
              <a:ext cx="0" cy="144"/>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2" name="Line 36"/>
            <p:cNvSpPr>
              <a:spLocks noChangeShapeType="1"/>
            </p:cNvSpPr>
            <p:nvPr/>
          </p:nvSpPr>
          <p:spPr bwMode="auto">
            <a:xfrm flipH="1">
              <a:off x="1710" y="2472"/>
              <a:ext cx="140" cy="176"/>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3" name="Line 37"/>
            <p:cNvSpPr>
              <a:spLocks noChangeShapeType="1"/>
            </p:cNvSpPr>
            <p:nvPr/>
          </p:nvSpPr>
          <p:spPr bwMode="auto">
            <a:xfrm>
              <a:off x="1865" y="2472"/>
              <a:ext cx="160" cy="182"/>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4" name="Line 38"/>
            <p:cNvSpPr>
              <a:spLocks noChangeShapeType="1"/>
            </p:cNvSpPr>
            <p:nvPr/>
          </p:nvSpPr>
          <p:spPr bwMode="auto">
            <a:xfrm>
              <a:off x="1000" y="2074"/>
              <a:ext cx="3739" cy="6"/>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5" name="Line 39"/>
            <p:cNvSpPr>
              <a:spLocks noChangeShapeType="1"/>
            </p:cNvSpPr>
            <p:nvPr/>
          </p:nvSpPr>
          <p:spPr bwMode="auto">
            <a:xfrm>
              <a:off x="1037" y="2560"/>
              <a:ext cx="3739" cy="0"/>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6" name="Line 40"/>
            <p:cNvSpPr>
              <a:spLocks noChangeShapeType="1"/>
            </p:cNvSpPr>
            <p:nvPr/>
          </p:nvSpPr>
          <p:spPr bwMode="auto">
            <a:xfrm>
              <a:off x="2385" y="1419"/>
              <a:ext cx="0" cy="1668"/>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7" name="Freeform 41"/>
            <p:cNvSpPr/>
            <p:nvPr/>
          </p:nvSpPr>
          <p:spPr bwMode="auto">
            <a:xfrm>
              <a:off x="3178" y="1428"/>
              <a:ext cx="353" cy="1670"/>
            </a:xfrm>
            <a:custGeom>
              <a:avLst/>
              <a:gdLst/>
              <a:ahLst/>
              <a:cxnLst>
                <a:cxn ang="0">
                  <a:pos x="352" y="0"/>
                </a:cxn>
                <a:cxn ang="0">
                  <a:pos x="352" y="972"/>
                </a:cxn>
                <a:cxn ang="0">
                  <a:pos x="0" y="1362"/>
                </a:cxn>
                <a:cxn ang="0">
                  <a:pos x="0" y="1669"/>
                </a:cxn>
              </a:cxnLst>
              <a:rect l="0" t="0" r="r" b="b"/>
              <a:pathLst>
                <a:path w="353" h="1670">
                  <a:moveTo>
                    <a:pt x="352" y="0"/>
                  </a:moveTo>
                  <a:lnTo>
                    <a:pt x="352" y="972"/>
                  </a:lnTo>
                  <a:lnTo>
                    <a:pt x="0" y="1362"/>
                  </a:lnTo>
                  <a:lnTo>
                    <a:pt x="0" y="1669"/>
                  </a:lnTo>
                </a:path>
              </a:pathLst>
            </a:custGeom>
            <a:noFill/>
            <a:ln w="50800" cap="rnd" cmpd="sng">
              <a:solidFill>
                <a:schemeClr val="bg1"/>
              </a:solidFill>
              <a:prstDash val="solid"/>
              <a:round/>
              <a:headEnd type="none" w="med" len="med"/>
              <a:tailEnd type="none" w="med" len="med"/>
            </a:ln>
            <a:effectLst/>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36618" name="Line 42"/>
            <p:cNvSpPr>
              <a:spLocks noChangeShapeType="1"/>
            </p:cNvSpPr>
            <p:nvPr/>
          </p:nvSpPr>
          <p:spPr bwMode="auto">
            <a:xfrm>
              <a:off x="1029" y="1659"/>
              <a:ext cx="3740" cy="6"/>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grpSp>
      <p:sp>
        <p:nvSpPr>
          <p:cNvPr id="4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Partitioning the Architecture</a:t>
            </a:r>
            <a:endParaRPr lang="en-US" altLang="ja-JP"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36" name="Rectangle 44"/>
          <p:cNvSpPr>
            <a:spLocks noChangeArrowheads="1"/>
          </p:cNvSpPr>
          <p:nvPr/>
        </p:nvSpPr>
        <p:spPr bwMode="auto">
          <a:xfrm>
            <a:off x="1430339" y="3217863"/>
            <a:ext cx="6542087" cy="2849562"/>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538627" name="Rectangle 3"/>
          <p:cNvSpPr>
            <a:spLocks noGrp="1" noChangeArrowheads="1"/>
          </p:cNvSpPr>
          <p:nvPr>
            <p:ph type="body" idx="4294967295"/>
          </p:nvPr>
        </p:nvSpPr>
        <p:spPr>
          <a:xfrm>
            <a:off x="1335882" y="1397002"/>
            <a:ext cx="6908800" cy="2095500"/>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b="0" dirty="0">
                <a:ea typeface="宋体" panose="02010600030101010101" pitchFamily="2" charset="-122"/>
              </a:rPr>
              <a:t>define separate branches of the module hierarchy for each major function</a:t>
            </a: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use control modules to coordinate communication between functions</a:t>
            </a:r>
            <a:endParaRPr lang="en-US" altLang="zh-CN" b="0" dirty="0">
              <a:ea typeface="宋体" panose="02010600030101010101" pitchFamily="2" charset="-122"/>
            </a:endParaRPr>
          </a:p>
        </p:txBody>
      </p:sp>
      <p:grpSp>
        <p:nvGrpSpPr>
          <p:cNvPr id="136196" name="Group 4"/>
          <p:cNvGrpSpPr/>
          <p:nvPr/>
        </p:nvGrpSpPr>
        <p:grpSpPr bwMode="auto">
          <a:xfrm>
            <a:off x="1839913" y="3317877"/>
            <a:ext cx="5175250" cy="2576513"/>
            <a:chOff x="1159" y="1850"/>
            <a:chExt cx="3260" cy="1623"/>
          </a:xfrm>
        </p:grpSpPr>
        <p:sp>
          <p:nvSpPr>
            <p:cNvPr id="538629" name="Rectangle 5"/>
            <p:cNvSpPr>
              <a:spLocks noChangeArrowheads="1"/>
            </p:cNvSpPr>
            <p:nvPr/>
          </p:nvSpPr>
          <p:spPr bwMode="auto">
            <a:xfrm>
              <a:off x="2685" y="1850"/>
              <a:ext cx="362" cy="20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0" name="Rectangle 6"/>
            <p:cNvSpPr>
              <a:spLocks noChangeArrowheads="1"/>
            </p:cNvSpPr>
            <p:nvPr/>
          </p:nvSpPr>
          <p:spPr bwMode="auto">
            <a:xfrm>
              <a:off x="1865" y="2148"/>
              <a:ext cx="362" cy="20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1" name="Rectangle 7"/>
            <p:cNvSpPr>
              <a:spLocks noChangeArrowheads="1"/>
            </p:cNvSpPr>
            <p:nvPr/>
          </p:nvSpPr>
          <p:spPr bwMode="auto">
            <a:xfrm>
              <a:off x="1687" y="2543"/>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2" name="Rectangle 8"/>
            <p:cNvSpPr>
              <a:spLocks noChangeArrowheads="1"/>
            </p:cNvSpPr>
            <p:nvPr/>
          </p:nvSpPr>
          <p:spPr bwMode="auto">
            <a:xfrm>
              <a:off x="2696" y="2153"/>
              <a:ext cx="362"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3" name="Rectangle 9"/>
            <p:cNvSpPr>
              <a:spLocks noChangeArrowheads="1"/>
            </p:cNvSpPr>
            <p:nvPr/>
          </p:nvSpPr>
          <p:spPr bwMode="auto">
            <a:xfrm>
              <a:off x="3419" y="2153"/>
              <a:ext cx="362"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4" name="Rectangle 10"/>
            <p:cNvSpPr>
              <a:spLocks noChangeArrowheads="1"/>
            </p:cNvSpPr>
            <p:nvPr/>
          </p:nvSpPr>
          <p:spPr bwMode="auto">
            <a:xfrm>
              <a:off x="1939" y="2543"/>
              <a:ext cx="191"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5" name="Rectangle 11"/>
            <p:cNvSpPr>
              <a:spLocks noChangeArrowheads="1"/>
            </p:cNvSpPr>
            <p:nvPr/>
          </p:nvSpPr>
          <p:spPr bwMode="auto">
            <a:xfrm>
              <a:off x="2191" y="2543"/>
              <a:ext cx="191"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6" name="Rectangle 12"/>
            <p:cNvSpPr>
              <a:spLocks noChangeArrowheads="1"/>
            </p:cNvSpPr>
            <p:nvPr/>
          </p:nvSpPr>
          <p:spPr bwMode="auto">
            <a:xfrm>
              <a:off x="2558" y="2543"/>
              <a:ext cx="191"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7" name="Rectangle 13"/>
            <p:cNvSpPr>
              <a:spLocks noChangeArrowheads="1"/>
            </p:cNvSpPr>
            <p:nvPr/>
          </p:nvSpPr>
          <p:spPr bwMode="auto">
            <a:xfrm>
              <a:off x="2811" y="2543"/>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8" name="Rectangle 14"/>
            <p:cNvSpPr>
              <a:spLocks noChangeArrowheads="1"/>
            </p:cNvSpPr>
            <p:nvPr/>
          </p:nvSpPr>
          <p:spPr bwMode="auto">
            <a:xfrm>
              <a:off x="3063" y="2543"/>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39" name="Rectangle 15"/>
            <p:cNvSpPr>
              <a:spLocks noChangeArrowheads="1"/>
            </p:cNvSpPr>
            <p:nvPr/>
          </p:nvSpPr>
          <p:spPr bwMode="auto">
            <a:xfrm>
              <a:off x="3407" y="2538"/>
              <a:ext cx="191" cy="20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0" name="Rectangle 16"/>
            <p:cNvSpPr>
              <a:spLocks noChangeArrowheads="1"/>
            </p:cNvSpPr>
            <p:nvPr/>
          </p:nvSpPr>
          <p:spPr bwMode="auto">
            <a:xfrm>
              <a:off x="3659" y="2538"/>
              <a:ext cx="191" cy="20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1" name="Rectangle 17"/>
            <p:cNvSpPr>
              <a:spLocks noChangeArrowheads="1"/>
            </p:cNvSpPr>
            <p:nvPr/>
          </p:nvSpPr>
          <p:spPr bwMode="auto">
            <a:xfrm>
              <a:off x="3178" y="2887"/>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2" name="Rectangle 18"/>
            <p:cNvSpPr>
              <a:spLocks noChangeArrowheads="1"/>
            </p:cNvSpPr>
            <p:nvPr/>
          </p:nvSpPr>
          <p:spPr bwMode="auto">
            <a:xfrm>
              <a:off x="3430" y="2887"/>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3" name="Rectangle 19"/>
            <p:cNvSpPr>
              <a:spLocks noChangeArrowheads="1"/>
            </p:cNvSpPr>
            <p:nvPr/>
          </p:nvSpPr>
          <p:spPr bwMode="auto">
            <a:xfrm>
              <a:off x="3682" y="2887"/>
              <a:ext cx="191"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4" name="Rectangle 20"/>
            <p:cNvSpPr>
              <a:spLocks noChangeArrowheads="1"/>
            </p:cNvSpPr>
            <p:nvPr/>
          </p:nvSpPr>
          <p:spPr bwMode="auto">
            <a:xfrm>
              <a:off x="1819" y="2908"/>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5" name="Rectangle 21"/>
            <p:cNvSpPr>
              <a:spLocks noChangeArrowheads="1"/>
            </p:cNvSpPr>
            <p:nvPr/>
          </p:nvSpPr>
          <p:spPr bwMode="auto">
            <a:xfrm>
              <a:off x="2071" y="2908"/>
              <a:ext cx="190" cy="19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6" name="Line 22"/>
            <p:cNvSpPr>
              <a:spLocks noChangeShapeType="1"/>
            </p:cNvSpPr>
            <p:nvPr/>
          </p:nvSpPr>
          <p:spPr bwMode="auto">
            <a:xfrm flipH="1">
              <a:off x="2063" y="2066"/>
              <a:ext cx="803" cy="71"/>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7" name="Line 23"/>
            <p:cNvSpPr>
              <a:spLocks noChangeShapeType="1"/>
            </p:cNvSpPr>
            <p:nvPr/>
          </p:nvSpPr>
          <p:spPr bwMode="auto">
            <a:xfrm>
              <a:off x="2866" y="2076"/>
              <a:ext cx="0" cy="66"/>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8" name="Line 24"/>
            <p:cNvSpPr>
              <a:spLocks noChangeShapeType="1"/>
            </p:cNvSpPr>
            <p:nvPr/>
          </p:nvSpPr>
          <p:spPr bwMode="auto">
            <a:xfrm>
              <a:off x="2880" y="2070"/>
              <a:ext cx="700" cy="67"/>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49" name="Line 25"/>
            <p:cNvSpPr>
              <a:spLocks noChangeShapeType="1"/>
            </p:cNvSpPr>
            <p:nvPr/>
          </p:nvSpPr>
          <p:spPr bwMode="auto">
            <a:xfrm flipH="1">
              <a:off x="1782" y="2368"/>
              <a:ext cx="247" cy="164"/>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0" name="Line 26"/>
            <p:cNvSpPr>
              <a:spLocks noChangeShapeType="1"/>
            </p:cNvSpPr>
            <p:nvPr/>
          </p:nvSpPr>
          <p:spPr bwMode="auto">
            <a:xfrm>
              <a:off x="2029" y="2373"/>
              <a:ext cx="0" cy="159"/>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1" name="Line 27"/>
            <p:cNvSpPr>
              <a:spLocks noChangeShapeType="1"/>
            </p:cNvSpPr>
            <p:nvPr/>
          </p:nvSpPr>
          <p:spPr bwMode="auto">
            <a:xfrm>
              <a:off x="2031" y="2384"/>
              <a:ext cx="248" cy="14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2" name="Line 28"/>
            <p:cNvSpPr>
              <a:spLocks noChangeShapeType="1"/>
            </p:cNvSpPr>
            <p:nvPr/>
          </p:nvSpPr>
          <p:spPr bwMode="auto">
            <a:xfrm flipH="1">
              <a:off x="2648" y="2368"/>
              <a:ext cx="224" cy="159"/>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3" name="Line 29"/>
            <p:cNvSpPr>
              <a:spLocks noChangeShapeType="1"/>
            </p:cNvSpPr>
            <p:nvPr/>
          </p:nvSpPr>
          <p:spPr bwMode="auto">
            <a:xfrm>
              <a:off x="2885" y="2379"/>
              <a:ext cx="1" cy="14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4" name="Line 30"/>
            <p:cNvSpPr>
              <a:spLocks noChangeShapeType="1"/>
            </p:cNvSpPr>
            <p:nvPr/>
          </p:nvSpPr>
          <p:spPr bwMode="auto">
            <a:xfrm>
              <a:off x="2885" y="2384"/>
              <a:ext cx="265" cy="14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5" name="Line 31"/>
            <p:cNvSpPr>
              <a:spLocks noChangeShapeType="1"/>
            </p:cNvSpPr>
            <p:nvPr/>
          </p:nvSpPr>
          <p:spPr bwMode="auto">
            <a:xfrm flipH="1">
              <a:off x="3497" y="2364"/>
              <a:ext cx="120" cy="15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6" name="Line 32"/>
            <p:cNvSpPr>
              <a:spLocks noChangeShapeType="1"/>
            </p:cNvSpPr>
            <p:nvPr/>
          </p:nvSpPr>
          <p:spPr bwMode="auto">
            <a:xfrm>
              <a:off x="3625" y="2364"/>
              <a:ext cx="127" cy="16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7" name="Line 33"/>
            <p:cNvSpPr>
              <a:spLocks noChangeShapeType="1"/>
            </p:cNvSpPr>
            <p:nvPr/>
          </p:nvSpPr>
          <p:spPr bwMode="auto">
            <a:xfrm flipH="1">
              <a:off x="3284" y="2754"/>
              <a:ext cx="218" cy="117"/>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8" name="Line 34"/>
            <p:cNvSpPr>
              <a:spLocks noChangeShapeType="1"/>
            </p:cNvSpPr>
            <p:nvPr/>
          </p:nvSpPr>
          <p:spPr bwMode="auto">
            <a:xfrm>
              <a:off x="3510" y="2758"/>
              <a:ext cx="13" cy="102"/>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59" name="Line 35"/>
            <p:cNvSpPr>
              <a:spLocks noChangeShapeType="1"/>
            </p:cNvSpPr>
            <p:nvPr/>
          </p:nvSpPr>
          <p:spPr bwMode="auto">
            <a:xfrm>
              <a:off x="3760" y="2758"/>
              <a:ext cx="0" cy="11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60" name="Line 36"/>
            <p:cNvSpPr>
              <a:spLocks noChangeShapeType="1"/>
            </p:cNvSpPr>
            <p:nvPr/>
          </p:nvSpPr>
          <p:spPr bwMode="auto">
            <a:xfrm flipH="1">
              <a:off x="1920" y="2758"/>
              <a:ext cx="109" cy="139"/>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61" name="Line 37"/>
            <p:cNvSpPr>
              <a:spLocks noChangeShapeType="1"/>
            </p:cNvSpPr>
            <p:nvPr/>
          </p:nvSpPr>
          <p:spPr bwMode="auto">
            <a:xfrm>
              <a:off x="2042" y="2758"/>
              <a:ext cx="122" cy="14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62" name="Line 38"/>
            <p:cNvSpPr>
              <a:spLocks noChangeShapeType="1"/>
            </p:cNvSpPr>
            <p:nvPr/>
          </p:nvSpPr>
          <p:spPr bwMode="auto">
            <a:xfrm>
              <a:off x="2447" y="1915"/>
              <a:ext cx="0" cy="1333"/>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63" name="Freeform 39"/>
            <p:cNvSpPr/>
            <p:nvPr/>
          </p:nvSpPr>
          <p:spPr bwMode="auto">
            <a:xfrm>
              <a:off x="3066" y="1919"/>
              <a:ext cx="277" cy="1341"/>
            </a:xfrm>
            <a:custGeom>
              <a:avLst/>
              <a:gdLst/>
              <a:ahLst/>
              <a:cxnLst>
                <a:cxn ang="0">
                  <a:pos x="276" y="0"/>
                </a:cxn>
                <a:cxn ang="0">
                  <a:pos x="276" y="780"/>
                </a:cxn>
                <a:cxn ang="0">
                  <a:pos x="0" y="1094"/>
                </a:cxn>
                <a:cxn ang="0">
                  <a:pos x="0" y="1340"/>
                </a:cxn>
              </a:cxnLst>
              <a:rect l="0" t="0" r="r" b="b"/>
              <a:pathLst>
                <a:path w="277" h="1341">
                  <a:moveTo>
                    <a:pt x="276" y="0"/>
                  </a:moveTo>
                  <a:lnTo>
                    <a:pt x="276" y="780"/>
                  </a:lnTo>
                  <a:lnTo>
                    <a:pt x="0" y="1094"/>
                  </a:lnTo>
                  <a:lnTo>
                    <a:pt x="0" y="1340"/>
                  </a:lnTo>
                </a:path>
              </a:pathLst>
            </a:custGeom>
            <a:noFill/>
            <a:ln w="50800" cap="rnd" cmpd="sng">
              <a:solidFill>
                <a:schemeClr val="bg1"/>
              </a:solidFill>
              <a:prstDash val="solid"/>
              <a:round/>
              <a:headEnd type="none" w="med" len="med"/>
              <a:tailEnd type="none" w="med" len="med"/>
            </a:ln>
            <a:effectLst/>
          </p:spPr>
          <p:txBody>
            <a:bodyPr/>
            <a:lstStyle/>
            <a:p>
              <a:pPr eaLnBrk="0">
                <a:lnSpc>
                  <a:spcPct val="90000"/>
                </a:lnSpc>
                <a:spcBef>
                  <a:spcPct val="30000"/>
                </a:spcBef>
                <a:buClr>
                  <a:schemeClr val="tx2"/>
                </a:buClr>
                <a:buSzPct val="100000"/>
                <a:buFont typeface="Zapf Dingbats" charset="2"/>
                <a:buNone/>
                <a:defRPr/>
              </a:pPr>
              <a:endParaRPr lang="zh-CN" altLang="en-US">
                <a:latin typeface="Avant Garde" charset="0"/>
              </a:endParaRPr>
            </a:p>
          </p:txBody>
        </p:sp>
        <p:sp>
          <p:nvSpPr>
            <p:cNvPr id="538664" name="Rectangle 40"/>
            <p:cNvSpPr>
              <a:spLocks noChangeArrowheads="1"/>
            </p:cNvSpPr>
            <p:nvPr/>
          </p:nvSpPr>
          <p:spPr bwMode="auto">
            <a:xfrm>
              <a:off x="1159" y="1861"/>
              <a:ext cx="956" cy="289"/>
            </a:xfrm>
            <a:prstGeom prst="rect">
              <a:avLst/>
            </a:prstGeom>
            <a:noFill/>
            <a:ln w="25400">
              <a:noFill/>
              <a:miter lim="800000"/>
            </a:ln>
            <a:effectLst/>
          </p:spPr>
          <p:txBody>
            <a:bodyPr wrap="none" lIns="90487" tIns="44450" rIns="90487" bIns="44450">
              <a:spAutoFit/>
            </a:bodyPr>
            <a:lstStyle/>
            <a:p>
              <a:pPr eaLnBrk="0">
                <a:lnSpc>
                  <a:spcPct val="100000"/>
                </a:lnSpc>
                <a:buClrTx/>
                <a:buSzTx/>
                <a:buFontTx/>
                <a:buNone/>
                <a:defRPr/>
              </a:pPr>
              <a:r>
                <a:rPr lang="en-US" altLang="zh-CN">
                  <a:latin typeface="Arial" panose="020B0604020202020204" pitchFamily="34" charset="0"/>
                </a:rPr>
                <a:t>function 1</a:t>
              </a:r>
              <a:endParaRPr lang="en-US" altLang="zh-CN">
                <a:latin typeface="Arial" panose="020B0604020202020204" pitchFamily="34" charset="0"/>
              </a:endParaRPr>
            </a:p>
          </p:txBody>
        </p:sp>
        <p:sp>
          <p:nvSpPr>
            <p:cNvPr id="538665" name="Rectangle 41"/>
            <p:cNvSpPr>
              <a:spLocks noChangeArrowheads="1"/>
            </p:cNvSpPr>
            <p:nvPr/>
          </p:nvSpPr>
          <p:spPr bwMode="auto">
            <a:xfrm>
              <a:off x="3463" y="1854"/>
              <a:ext cx="956" cy="289"/>
            </a:xfrm>
            <a:prstGeom prst="rect">
              <a:avLst/>
            </a:prstGeom>
            <a:noFill/>
            <a:ln w="25400">
              <a:noFill/>
              <a:miter lim="800000"/>
            </a:ln>
            <a:effectLst/>
          </p:spPr>
          <p:txBody>
            <a:bodyPr wrap="none" lIns="90487" tIns="44450" rIns="90487" bIns="44450">
              <a:spAutoFit/>
            </a:bodyPr>
            <a:lstStyle/>
            <a:p>
              <a:pPr eaLnBrk="0">
                <a:lnSpc>
                  <a:spcPct val="100000"/>
                </a:lnSpc>
                <a:buClrTx/>
                <a:buSzTx/>
                <a:buFontTx/>
                <a:buNone/>
                <a:defRPr/>
              </a:pPr>
              <a:r>
                <a:rPr lang="en-US" altLang="zh-CN">
                  <a:latin typeface="Arial" panose="020B0604020202020204" pitchFamily="34" charset="0"/>
                </a:rPr>
                <a:t>function 3</a:t>
              </a:r>
              <a:endParaRPr lang="en-US" altLang="zh-CN">
                <a:latin typeface="Arial" panose="020B0604020202020204" pitchFamily="34" charset="0"/>
              </a:endParaRPr>
            </a:p>
          </p:txBody>
        </p:sp>
        <p:sp>
          <p:nvSpPr>
            <p:cNvPr id="538666" name="Rectangle 42"/>
            <p:cNvSpPr>
              <a:spLocks noChangeArrowheads="1"/>
            </p:cNvSpPr>
            <p:nvPr/>
          </p:nvSpPr>
          <p:spPr bwMode="auto">
            <a:xfrm>
              <a:off x="2271" y="3184"/>
              <a:ext cx="956" cy="289"/>
            </a:xfrm>
            <a:prstGeom prst="rect">
              <a:avLst/>
            </a:prstGeom>
            <a:noFill/>
            <a:ln w="25400">
              <a:noFill/>
              <a:miter lim="800000"/>
            </a:ln>
            <a:effectLst/>
          </p:spPr>
          <p:txBody>
            <a:bodyPr wrap="none" lIns="90487" tIns="44450" rIns="90487" bIns="44450">
              <a:spAutoFit/>
            </a:bodyPr>
            <a:lstStyle/>
            <a:p>
              <a:pPr eaLnBrk="0">
                <a:lnSpc>
                  <a:spcPct val="100000"/>
                </a:lnSpc>
                <a:buClrTx/>
                <a:buSzTx/>
                <a:buFontTx/>
                <a:buNone/>
                <a:defRPr/>
              </a:pPr>
              <a:r>
                <a:rPr lang="en-US" altLang="zh-CN">
                  <a:latin typeface="Arial" panose="020B0604020202020204" pitchFamily="34" charset="0"/>
                </a:rPr>
                <a:t>function 2</a:t>
              </a:r>
              <a:endParaRPr lang="en-US" altLang="zh-CN">
                <a:latin typeface="Arial" panose="020B0604020202020204" pitchFamily="34" charset="0"/>
              </a:endParaRPr>
            </a:p>
          </p:txBody>
        </p:sp>
      </p:grpSp>
      <p:sp>
        <p:nvSpPr>
          <p:cNvPr id="4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Horizontal Partitioning</a:t>
            </a:r>
            <a:endParaRPr lang="en-US" altLang="ja-JP"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60" name="Rectangle 44"/>
          <p:cNvSpPr>
            <a:spLocks noChangeArrowheads="1"/>
          </p:cNvSpPr>
          <p:nvPr/>
        </p:nvSpPr>
        <p:spPr bwMode="auto">
          <a:xfrm>
            <a:off x="1371600" y="3171826"/>
            <a:ext cx="6694488" cy="2671763"/>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540675" name="Rectangle 3"/>
          <p:cNvSpPr>
            <a:spLocks noGrp="1" noChangeArrowheads="1"/>
          </p:cNvSpPr>
          <p:nvPr>
            <p:ph type="body" idx="4294967295"/>
          </p:nvPr>
        </p:nvSpPr>
        <p:spPr>
          <a:xfrm>
            <a:off x="912019" y="1382573"/>
            <a:ext cx="7772400" cy="1574800"/>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b="0" dirty="0">
                <a:ea typeface="宋体" panose="02010600030101010101" pitchFamily="2" charset="-122"/>
              </a:rPr>
              <a:t>design so that decision making and work are stratified</a:t>
            </a: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decision making modules should reside at the top of the architecture</a:t>
            </a:r>
            <a:endParaRPr lang="en-US" altLang="zh-CN" b="0" dirty="0">
              <a:ea typeface="宋体" panose="02010600030101010101" pitchFamily="2" charset="-122"/>
            </a:endParaRPr>
          </a:p>
        </p:txBody>
      </p:sp>
      <p:grpSp>
        <p:nvGrpSpPr>
          <p:cNvPr id="137220" name="Group 4"/>
          <p:cNvGrpSpPr/>
          <p:nvPr/>
        </p:nvGrpSpPr>
        <p:grpSpPr bwMode="auto">
          <a:xfrm>
            <a:off x="2057400" y="3343276"/>
            <a:ext cx="5448300" cy="1984376"/>
            <a:chOff x="1296" y="1866"/>
            <a:chExt cx="3432" cy="1250"/>
          </a:xfrm>
        </p:grpSpPr>
        <p:sp>
          <p:nvSpPr>
            <p:cNvPr id="540677" name="Rectangle 5"/>
            <p:cNvSpPr>
              <a:spLocks noChangeArrowheads="1"/>
            </p:cNvSpPr>
            <p:nvPr/>
          </p:nvSpPr>
          <p:spPr bwMode="auto">
            <a:xfrm>
              <a:off x="2335" y="2047"/>
              <a:ext cx="283"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78" name="Rectangle 6"/>
            <p:cNvSpPr>
              <a:spLocks noChangeArrowheads="1"/>
            </p:cNvSpPr>
            <p:nvPr/>
          </p:nvSpPr>
          <p:spPr bwMode="auto">
            <a:xfrm>
              <a:off x="1687" y="2288"/>
              <a:ext cx="283"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79" name="Rectangle 7"/>
            <p:cNvSpPr>
              <a:spLocks noChangeArrowheads="1"/>
            </p:cNvSpPr>
            <p:nvPr/>
          </p:nvSpPr>
          <p:spPr bwMode="auto">
            <a:xfrm>
              <a:off x="1546"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0" name="Rectangle 8"/>
            <p:cNvSpPr>
              <a:spLocks noChangeArrowheads="1"/>
            </p:cNvSpPr>
            <p:nvPr/>
          </p:nvSpPr>
          <p:spPr bwMode="auto">
            <a:xfrm>
              <a:off x="2344" y="2292"/>
              <a:ext cx="283" cy="16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1" name="Rectangle 9"/>
            <p:cNvSpPr>
              <a:spLocks noChangeArrowheads="1"/>
            </p:cNvSpPr>
            <p:nvPr/>
          </p:nvSpPr>
          <p:spPr bwMode="auto">
            <a:xfrm>
              <a:off x="2915" y="2292"/>
              <a:ext cx="283" cy="160"/>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2" name="Rectangle 10"/>
            <p:cNvSpPr>
              <a:spLocks noChangeArrowheads="1"/>
            </p:cNvSpPr>
            <p:nvPr/>
          </p:nvSpPr>
          <p:spPr bwMode="auto">
            <a:xfrm>
              <a:off x="1746"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3" name="Rectangle 11"/>
            <p:cNvSpPr>
              <a:spLocks noChangeArrowheads="1"/>
            </p:cNvSpPr>
            <p:nvPr/>
          </p:nvSpPr>
          <p:spPr bwMode="auto">
            <a:xfrm>
              <a:off x="1945"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4" name="Rectangle 12"/>
            <p:cNvSpPr>
              <a:spLocks noChangeArrowheads="1"/>
            </p:cNvSpPr>
            <p:nvPr/>
          </p:nvSpPr>
          <p:spPr bwMode="auto">
            <a:xfrm>
              <a:off x="2235"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5" name="Rectangle 13"/>
            <p:cNvSpPr>
              <a:spLocks noChangeArrowheads="1"/>
            </p:cNvSpPr>
            <p:nvPr/>
          </p:nvSpPr>
          <p:spPr bwMode="auto">
            <a:xfrm>
              <a:off x="2435"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6" name="Rectangle 14"/>
            <p:cNvSpPr>
              <a:spLocks noChangeArrowheads="1"/>
            </p:cNvSpPr>
            <p:nvPr/>
          </p:nvSpPr>
          <p:spPr bwMode="auto">
            <a:xfrm>
              <a:off x="2634" y="2609"/>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7" name="Rectangle 15"/>
            <p:cNvSpPr>
              <a:spLocks noChangeArrowheads="1"/>
            </p:cNvSpPr>
            <p:nvPr/>
          </p:nvSpPr>
          <p:spPr bwMode="auto">
            <a:xfrm>
              <a:off x="2906" y="2604"/>
              <a:ext cx="147"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8" name="Rectangle 16"/>
            <p:cNvSpPr>
              <a:spLocks noChangeArrowheads="1"/>
            </p:cNvSpPr>
            <p:nvPr/>
          </p:nvSpPr>
          <p:spPr bwMode="auto">
            <a:xfrm>
              <a:off x="3105" y="2604"/>
              <a:ext cx="147"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89" name="Rectangle 17"/>
            <p:cNvSpPr>
              <a:spLocks noChangeArrowheads="1"/>
            </p:cNvSpPr>
            <p:nvPr/>
          </p:nvSpPr>
          <p:spPr bwMode="auto">
            <a:xfrm>
              <a:off x="2725" y="2887"/>
              <a:ext cx="147"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0" name="Rectangle 18"/>
            <p:cNvSpPr>
              <a:spLocks noChangeArrowheads="1"/>
            </p:cNvSpPr>
            <p:nvPr/>
          </p:nvSpPr>
          <p:spPr bwMode="auto">
            <a:xfrm>
              <a:off x="2924" y="2887"/>
              <a:ext cx="147"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1" name="Rectangle 19"/>
            <p:cNvSpPr>
              <a:spLocks noChangeArrowheads="1"/>
            </p:cNvSpPr>
            <p:nvPr/>
          </p:nvSpPr>
          <p:spPr bwMode="auto">
            <a:xfrm>
              <a:off x="3123" y="2887"/>
              <a:ext cx="148" cy="159"/>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2" name="Rectangle 20"/>
            <p:cNvSpPr>
              <a:spLocks noChangeArrowheads="1"/>
            </p:cNvSpPr>
            <p:nvPr/>
          </p:nvSpPr>
          <p:spPr bwMode="auto">
            <a:xfrm>
              <a:off x="1651" y="2904"/>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3" name="Rectangle 21"/>
            <p:cNvSpPr>
              <a:spLocks noChangeArrowheads="1"/>
            </p:cNvSpPr>
            <p:nvPr/>
          </p:nvSpPr>
          <p:spPr bwMode="auto">
            <a:xfrm>
              <a:off x="1850" y="2904"/>
              <a:ext cx="147" cy="158"/>
            </a:xfrm>
            <a:prstGeom prst="rect">
              <a:avLst/>
            </a:prstGeom>
            <a:solidFill>
              <a:srgbClr val="790015"/>
            </a:solidFill>
            <a:ln w="25400">
              <a:solidFill>
                <a:schemeClr val="bg1"/>
              </a:solidFill>
              <a:miter lim="800000"/>
            </a:ln>
            <a:effectLst>
              <a:outerShdw dist="107763" dir="2700000" algn="ctr" rotWithShape="0">
                <a:schemeClr val="bg2"/>
              </a:outerShdw>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4" name="Line 22"/>
            <p:cNvSpPr>
              <a:spLocks noChangeShapeType="1"/>
            </p:cNvSpPr>
            <p:nvPr/>
          </p:nvSpPr>
          <p:spPr bwMode="auto">
            <a:xfrm flipH="1">
              <a:off x="1842" y="2222"/>
              <a:ext cx="634" cy="54"/>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5" name="Line 23"/>
            <p:cNvSpPr>
              <a:spLocks noChangeShapeType="1"/>
            </p:cNvSpPr>
            <p:nvPr/>
          </p:nvSpPr>
          <p:spPr bwMode="auto">
            <a:xfrm>
              <a:off x="2476" y="2230"/>
              <a:ext cx="0" cy="51"/>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6" name="Line 24"/>
            <p:cNvSpPr>
              <a:spLocks noChangeShapeType="1"/>
            </p:cNvSpPr>
            <p:nvPr/>
          </p:nvSpPr>
          <p:spPr bwMode="auto">
            <a:xfrm>
              <a:off x="2489" y="2226"/>
              <a:ext cx="550" cy="50"/>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7" name="Line 25"/>
            <p:cNvSpPr>
              <a:spLocks noChangeShapeType="1"/>
            </p:cNvSpPr>
            <p:nvPr/>
          </p:nvSpPr>
          <p:spPr bwMode="auto">
            <a:xfrm flipH="1">
              <a:off x="1620" y="2468"/>
              <a:ext cx="195" cy="12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8" name="Line 26"/>
            <p:cNvSpPr>
              <a:spLocks noChangeShapeType="1"/>
            </p:cNvSpPr>
            <p:nvPr/>
          </p:nvSpPr>
          <p:spPr bwMode="auto">
            <a:xfrm>
              <a:off x="1815" y="2471"/>
              <a:ext cx="0" cy="125"/>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699" name="Line 27"/>
            <p:cNvSpPr>
              <a:spLocks noChangeShapeType="1"/>
            </p:cNvSpPr>
            <p:nvPr/>
          </p:nvSpPr>
          <p:spPr bwMode="auto">
            <a:xfrm>
              <a:off x="1818" y="2480"/>
              <a:ext cx="193" cy="11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0" name="Line 28"/>
            <p:cNvSpPr>
              <a:spLocks noChangeShapeType="1"/>
            </p:cNvSpPr>
            <p:nvPr/>
          </p:nvSpPr>
          <p:spPr bwMode="auto">
            <a:xfrm flipH="1">
              <a:off x="2304" y="2468"/>
              <a:ext cx="177" cy="125"/>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1" name="Line 29"/>
            <p:cNvSpPr>
              <a:spLocks noChangeShapeType="1"/>
            </p:cNvSpPr>
            <p:nvPr/>
          </p:nvSpPr>
          <p:spPr bwMode="auto">
            <a:xfrm>
              <a:off x="2485" y="2476"/>
              <a:ext cx="14" cy="117"/>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2" name="Line 30"/>
            <p:cNvSpPr>
              <a:spLocks noChangeShapeType="1"/>
            </p:cNvSpPr>
            <p:nvPr/>
          </p:nvSpPr>
          <p:spPr bwMode="auto">
            <a:xfrm>
              <a:off x="2493" y="2480"/>
              <a:ext cx="207" cy="11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3" name="Line 31"/>
            <p:cNvSpPr>
              <a:spLocks noChangeShapeType="1"/>
            </p:cNvSpPr>
            <p:nvPr/>
          </p:nvSpPr>
          <p:spPr bwMode="auto">
            <a:xfrm flipH="1">
              <a:off x="2975" y="2463"/>
              <a:ext cx="95" cy="125"/>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4" name="Line 32"/>
            <p:cNvSpPr>
              <a:spLocks noChangeShapeType="1"/>
            </p:cNvSpPr>
            <p:nvPr/>
          </p:nvSpPr>
          <p:spPr bwMode="auto">
            <a:xfrm>
              <a:off x="3078" y="2463"/>
              <a:ext cx="97" cy="130"/>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5" name="Line 33"/>
            <p:cNvSpPr>
              <a:spLocks noChangeShapeType="1"/>
            </p:cNvSpPr>
            <p:nvPr/>
          </p:nvSpPr>
          <p:spPr bwMode="auto">
            <a:xfrm flipH="1">
              <a:off x="2807" y="2779"/>
              <a:ext cx="172" cy="92"/>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6" name="Line 34"/>
            <p:cNvSpPr>
              <a:spLocks noChangeShapeType="1"/>
            </p:cNvSpPr>
            <p:nvPr/>
          </p:nvSpPr>
          <p:spPr bwMode="auto">
            <a:xfrm>
              <a:off x="2987" y="2783"/>
              <a:ext cx="7" cy="80"/>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7" name="Line 35"/>
            <p:cNvSpPr>
              <a:spLocks noChangeShapeType="1"/>
            </p:cNvSpPr>
            <p:nvPr/>
          </p:nvSpPr>
          <p:spPr bwMode="auto">
            <a:xfrm>
              <a:off x="3183" y="2783"/>
              <a:ext cx="0" cy="88"/>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8" name="Line 36"/>
            <p:cNvSpPr>
              <a:spLocks noChangeShapeType="1"/>
            </p:cNvSpPr>
            <p:nvPr/>
          </p:nvSpPr>
          <p:spPr bwMode="auto">
            <a:xfrm flipH="1">
              <a:off x="1729" y="2783"/>
              <a:ext cx="86" cy="109"/>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09" name="Line 37"/>
            <p:cNvSpPr>
              <a:spLocks noChangeShapeType="1"/>
            </p:cNvSpPr>
            <p:nvPr/>
          </p:nvSpPr>
          <p:spPr bwMode="auto">
            <a:xfrm>
              <a:off x="1827" y="2783"/>
              <a:ext cx="93" cy="113"/>
            </a:xfrm>
            <a:prstGeom prst="line">
              <a:avLst/>
            </a:prstGeom>
            <a:noFill/>
            <a:ln w="254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10" name="Line 38"/>
            <p:cNvSpPr>
              <a:spLocks noChangeShapeType="1"/>
            </p:cNvSpPr>
            <p:nvPr/>
          </p:nvSpPr>
          <p:spPr bwMode="auto">
            <a:xfrm>
              <a:off x="1296" y="2522"/>
              <a:ext cx="2297" cy="3"/>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11" name="Line 39"/>
            <p:cNvSpPr>
              <a:spLocks noChangeShapeType="1"/>
            </p:cNvSpPr>
            <p:nvPr/>
          </p:nvSpPr>
          <p:spPr bwMode="auto">
            <a:xfrm>
              <a:off x="1319" y="2837"/>
              <a:ext cx="2297" cy="0"/>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12" name="Line 40"/>
            <p:cNvSpPr>
              <a:spLocks noChangeShapeType="1"/>
            </p:cNvSpPr>
            <p:nvPr/>
          </p:nvSpPr>
          <p:spPr bwMode="auto">
            <a:xfrm>
              <a:off x="1314" y="2252"/>
              <a:ext cx="2297" cy="3"/>
            </a:xfrm>
            <a:prstGeom prst="line">
              <a:avLst/>
            </a:prstGeom>
            <a:noFill/>
            <a:ln w="50800">
              <a:solidFill>
                <a:schemeClr val="bg1"/>
              </a:solidFill>
              <a:round/>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540713" name="Rectangle 41"/>
            <p:cNvSpPr>
              <a:spLocks noChangeArrowheads="1"/>
            </p:cNvSpPr>
            <p:nvPr/>
          </p:nvSpPr>
          <p:spPr bwMode="auto">
            <a:xfrm>
              <a:off x="3607" y="2827"/>
              <a:ext cx="956" cy="289"/>
            </a:xfrm>
            <a:prstGeom prst="rect">
              <a:avLst/>
            </a:prstGeom>
            <a:noFill/>
            <a:ln w="25400">
              <a:noFill/>
              <a:miter lim="800000"/>
            </a:ln>
            <a:effectLst/>
          </p:spPr>
          <p:txBody>
            <a:bodyPr wrap="none" lIns="90487" tIns="44450" rIns="90487" bIns="44450">
              <a:spAutoFit/>
            </a:bodyPr>
            <a:lstStyle/>
            <a:p>
              <a:pPr eaLnBrk="0">
                <a:lnSpc>
                  <a:spcPct val="100000"/>
                </a:lnSpc>
                <a:buClrTx/>
                <a:buSzTx/>
                <a:buFontTx/>
                <a:buNone/>
                <a:defRPr/>
              </a:pPr>
              <a:r>
                <a:rPr lang="en-US" altLang="zh-CN" b="1">
                  <a:solidFill>
                    <a:schemeClr val="bg1"/>
                  </a:solidFill>
                  <a:effectLst>
                    <a:outerShdw blurRad="38100" dist="38100" dir="2700000" algn="tl">
                      <a:srgbClr val="000000"/>
                    </a:outerShdw>
                  </a:effectLst>
                  <a:latin typeface="Arial" panose="020B0604020202020204" pitchFamily="34" charset="0"/>
                </a:rPr>
                <a:t>workersz</a:t>
              </a:r>
              <a:endParaRPr lang="en-US" altLang="zh-CN" b="1">
                <a:solidFill>
                  <a:schemeClr val="bg1"/>
                </a:solidFill>
                <a:effectLst>
                  <a:outerShdw blurRad="38100" dist="38100" dir="2700000" algn="tl">
                    <a:srgbClr val="000000"/>
                  </a:outerShdw>
                </a:effectLst>
                <a:latin typeface="Arial" panose="020B0604020202020204" pitchFamily="34" charset="0"/>
              </a:endParaRPr>
            </a:p>
          </p:txBody>
        </p:sp>
        <p:sp>
          <p:nvSpPr>
            <p:cNvPr id="540714" name="Rectangle 42"/>
            <p:cNvSpPr>
              <a:spLocks noChangeArrowheads="1"/>
            </p:cNvSpPr>
            <p:nvPr/>
          </p:nvSpPr>
          <p:spPr bwMode="auto">
            <a:xfrm>
              <a:off x="3082" y="1866"/>
              <a:ext cx="1646" cy="289"/>
            </a:xfrm>
            <a:prstGeom prst="rect">
              <a:avLst/>
            </a:prstGeom>
            <a:noFill/>
            <a:ln w="25400">
              <a:noFill/>
              <a:miter lim="800000"/>
            </a:ln>
            <a:effectLst/>
          </p:spPr>
          <p:txBody>
            <a:bodyPr wrap="none" lIns="90487" tIns="44450" rIns="90487" bIns="44450">
              <a:spAutoFit/>
            </a:bodyPr>
            <a:lstStyle/>
            <a:p>
              <a:pPr eaLnBrk="0">
                <a:lnSpc>
                  <a:spcPct val="100000"/>
                </a:lnSpc>
                <a:buClrTx/>
                <a:buSzTx/>
                <a:buFontTx/>
                <a:buNone/>
                <a:defRPr/>
              </a:pPr>
              <a:r>
                <a:rPr lang="en-US" altLang="zh-CN" b="1">
                  <a:solidFill>
                    <a:schemeClr val="bg1"/>
                  </a:solidFill>
                  <a:effectLst>
                    <a:outerShdw blurRad="38100" dist="38100" dir="2700000" algn="tl">
                      <a:srgbClr val="000000"/>
                    </a:outerShdw>
                  </a:effectLst>
                  <a:latin typeface="Arial" panose="020B0604020202020204" pitchFamily="34" charset="0"/>
                </a:rPr>
                <a:t>decision-makers</a:t>
              </a:r>
              <a:endParaRPr lang="en-US" altLang="zh-CN" b="1">
                <a:solidFill>
                  <a:schemeClr val="bg1"/>
                </a:solidFill>
                <a:effectLst>
                  <a:outerShdw blurRad="38100" dist="38100" dir="2700000" algn="tl">
                    <a:srgbClr val="000000"/>
                  </a:outerShdw>
                </a:effectLst>
                <a:latin typeface="Arial" panose="020B0604020202020204" pitchFamily="34" charset="0"/>
              </a:endParaRPr>
            </a:p>
          </p:txBody>
        </p:sp>
      </p:grpSp>
      <p:sp>
        <p:nvSpPr>
          <p:cNvPr id="4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Vertical Partitioning: Factoring</a:t>
            </a:r>
            <a:endParaRPr lang="en-US" altLang="ja-JP"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41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4D62702-F416-4D03-B0E6-C0CC54CC5698}" type="slidenum">
              <a:rPr lang="en-US" altLang="ja-JP" sz="1200">
                <a:solidFill>
                  <a:schemeClr val="bg1"/>
                </a:solidFill>
              </a:rPr>
            </a:fld>
            <a:endParaRPr lang="en-US" altLang="ja-JP" sz="900">
              <a:solidFill>
                <a:schemeClr val="bg1"/>
              </a:solidFill>
            </a:endParaRPr>
          </a:p>
        </p:txBody>
      </p:sp>
      <p:sp>
        <p:nvSpPr>
          <p:cNvPr id="304133" name="Rectangle 7"/>
          <p:cNvSpPr>
            <a:spLocks noRot="1" noChangeArrowheads="1"/>
          </p:cNvSpPr>
          <p:nvPr/>
        </p:nvSpPr>
        <p:spPr bwMode="auto">
          <a:xfrm>
            <a:off x="827584" y="1590327"/>
            <a:ext cx="822960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70C0"/>
              </a:buClr>
              <a:buFont typeface="Wingdings" panose="05000000000000000000" pitchFamily="2" charset="2"/>
              <a:buChar char="n"/>
            </a:pPr>
            <a:r>
              <a:rPr lang="en-US" altLang="ja-JP" dirty="0"/>
              <a:t>At the architectural level </a:t>
            </a:r>
            <a:r>
              <a:rPr lang="en-US" altLang="ja-JP" dirty="0" smtClean="0">
                <a:latin typeface="Palatino" charset="0"/>
              </a:rPr>
              <a:t>…</a:t>
            </a:r>
            <a:endParaRPr lang="en-US" altLang="ja-JP" dirty="0" smtClean="0">
              <a:latin typeface="Palatino" charset="0"/>
            </a:endParaRPr>
          </a:p>
          <a:p>
            <a:pPr marL="342900" indent="-342900">
              <a:spcBef>
                <a:spcPct val="20000"/>
              </a:spcBef>
              <a:buClr>
                <a:srgbClr val="0070C0"/>
              </a:buClr>
              <a:buFont typeface="Wingdings" panose="05000000000000000000" pitchFamily="2" charset="2"/>
              <a:buChar char="n"/>
            </a:pPr>
            <a:endParaRPr lang="en-US" altLang="ja-JP" dirty="0"/>
          </a:p>
          <a:p>
            <a:pPr marL="742950" lvl="1" indent="-285750">
              <a:spcBef>
                <a:spcPct val="20000"/>
              </a:spcBef>
              <a:buClr>
                <a:srgbClr val="0070C0"/>
              </a:buClr>
              <a:buFont typeface="Wingdings" panose="05000000000000000000" pitchFamily="2" charset="2"/>
              <a:buChar char="n"/>
            </a:pPr>
            <a:r>
              <a:rPr lang="en-US" altLang="ja-JP" sz="2200" dirty="0"/>
              <a:t>Design of one or more databases to support the application </a:t>
            </a:r>
            <a:r>
              <a:rPr lang="en-US" altLang="ja-JP" sz="2200" dirty="0" smtClean="0"/>
              <a:t>architecture</a:t>
            </a:r>
            <a:endParaRPr lang="en-US" altLang="ja-JP" sz="2200" dirty="0" smtClean="0"/>
          </a:p>
          <a:p>
            <a:pPr marL="742950" lvl="1" indent="-285750">
              <a:spcBef>
                <a:spcPct val="20000"/>
              </a:spcBef>
              <a:buClr>
                <a:srgbClr val="0070C0"/>
              </a:buClr>
              <a:buFont typeface="Wingdings" panose="05000000000000000000" pitchFamily="2" charset="2"/>
              <a:buChar char="n"/>
            </a:pPr>
            <a:endParaRPr lang="en-US" altLang="ja-JP" sz="2200" dirty="0"/>
          </a:p>
          <a:p>
            <a:pPr marL="742950" lvl="1" indent="-285750">
              <a:spcBef>
                <a:spcPct val="20000"/>
              </a:spcBef>
              <a:buClr>
                <a:srgbClr val="0070C0"/>
              </a:buClr>
              <a:buFont typeface="Wingdings" panose="05000000000000000000" pitchFamily="2" charset="2"/>
              <a:buChar char="n"/>
            </a:pPr>
            <a:r>
              <a:rPr lang="en-US" altLang="ja-JP" sz="2200" dirty="0"/>
              <a:t>Design of methods for </a:t>
            </a:r>
            <a:r>
              <a:rPr lang="en-US" altLang="ja-JP" sz="2200" dirty="0">
                <a:latin typeface="Palatino" charset="0"/>
              </a:rPr>
              <a:t>‘</a:t>
            </a:r>
            <a:r>
              <a:rPr lang="en-US" altLang="ja-JP" sz="2200" dirty="0">
                <a:solidFill>
                  <a:srgbClr val="FF0000"/>
                </a:solidFill>
              </a:rPr>
              <a:t>mining</a:t>
            </a:r>
            <a:r>
              <a:rPr lang="en-US" altLang="ja-JP" sz="2200" dirty="0">
                <a:latin typeface="Palatino" charset="0"/>
              </a:rPr>
              <a:t>’</a:t>
            </a:r>
            <a:r>
              <a:rPr lang="en-US" altLang="ja-JP" sz="2200" dirty="0"/>
              <a:t> the content of multiple databases</a:t>
            </a:r>
            <a:endParaRPr lang="en-US" altLang="ja-JP" sz="2200" dirty="0"/>
          </a:p>
          <a:p>
            <a:pPr marL="1143000" lvl="2" indent="-228600">
              <a:spcBef>
                <a:spcPct val="20000"/>
              </a:spcBef>
              <a:buClr>
                <a:srgbClr val="0070C0"/>
              </a:buClr>
              <a:buFont typeface="Wingdings" panose="05000000000000000000" pitchFamily="2" charset="2"/>
              <a:buChar char="n"/>
            </a:pPr>
            <a:r>
              <a:rPr lang="en-US" altLang="ja-JP" sz="2000" dirty="0"/>
              <a:t>navigate through existing databases in an attempt to extract appropriate business-level information</a:t>
            </a:r>
            <a:endParaRPr lang="en-US" altLang="zh-CN" sz="2000" dirty="0"/>
          </a:p>
          <a:p>
            <a:pPr marL="1143000" lvl="2" indent="-228600">
              <a:spcBef>
                <a:spcPct val="20000"/>
              </a:spcBef>
              <a:buClr>
                <a:srgbClr val="0070C0"/>
              </a:buClr>
              <a:buFont typeface="Wingdings" panose="05000000000000000000" pitchFamily="2" charset="2"/>
              <a:buChar char="n"/>
            </a:pPr>
            <a:r>
              <a:rPr lang="en-US" altLang="ja-JP" sz="2000" dirty="0"/>
              <a:t>Design of a </a:t>
            </a:r>
            <a:r>
              <a:rPr lang="en-US" altLang="ja-JP" sz="2000" dirty="0">
                <a:solidFill>
                  <a:srgbClr val="FF0000"/>
                </a:solidFill>
              </a:rPr>
              <a:t>data warehouse</a:t>
            </a:r>
            <a:r>
              <a:rPr lang="en-US" altLang="ja-JP" sz="2000" dirty="0">
                <a:latin typeface="Palatino" charset="0"/>
              </a:rPr>
              <a:t>—</a:t>
            </a:r>
            <a:r>
              <a:rPr lang="en-US" altLang="ja-JP" sz="2000" dirty="0"/>
              <a:t>a large, independent database that has access to the data that are stored in databases that serve the set of applications required by a business</a:t>
            </a:r>
            <a:endParaRPr lang="en-US" altLang="ja-JP" sz="2000" dirty="0"/>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Design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246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FA9E3EC-EC68-4BD2-A52A-AB4EBAF484EF}" type="slidenum">
              <a:rPr lang="en-US" altLang="ja-JP" sz="1200">
                <a:solidFill>
                  <a:schemeClr val="bg1"/>
                </a:solidFill>
              </a:rPr>
            </a:fld>
            <a:endParaRPr lang="en-US" altLang="ja-JP" sz="900">
              <a:solidFill>
                <a:schemeClr val="bg1"/>
              </a:solidFill>
            </a:endParaRPr>
          </a:p>
        </p:txBody>
      </p:sp>
      <p:pic>
        <p:nvPicPr>
          <p:cNvPr id="324613" name="Picture 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0313" y="1683419"/>
            <a:ext cx="7004050"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Factoring</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2563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3C92E8D-D932-4614-A24D-7ADFC76362F8}" type="slidenum">
              <a:rPr lang="en-US" altLang="ja-JP" sz="1200">
                <a:solidFill>
                  <a:schemeClr val="bg1"/>
                </a:solidFill>
              </a:rPr>
            </a:fld>
            <a:endParaRPr lang="en-US" altLang="ja-JP" sz="900">
              <a:solidFill>
                <a:schemeClr val="bg1"/>
              </a:solidFill>
            </a:endParaRPr>
          </a:p>
        </p:txBody>
      </p:sp>
      <p:sp>
        <p:nvSpPr>
          <p:cNvPr id="325637" name="Rectangle 7"/>
          <p:cNvSpPr>
            <a:spLocks noChangeArrowheads="1"/>
          </p:cNvSpPr>
          <p:nvPr/>
        </p:nvSpPr>
        <p:spPr bwMode="auto">
          <a:xfrm>
            <a:off x="3932238" y="2168128"/>
            <a:ext cx="1177925" cy="833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38" name="Rectangle 8"/>
          <p:cNvSpPr>
            <a:spLocks noChangeArrowheads="1"/>
          </p:cNvSpPr>
          <p:nvPr/>
        </p:nvSpPr>
        <p:spPr bwMode="auto">
          <a:xfrm>
            <a:off x="3919538" y="2155428"/>
            <a:ext cx="1203325" cy="858838"/>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39" name="Rectangle 9"/>
          <p:cNvSpPr>
            <a:spLocks noChangeArrowheads="1"/>
          </p:cNvSpPr>
          <p:nvPr/>
        </p:nvSpPr>
        <p:spPr bwMode="auto">
          <a:xfrm>
            <a:off x="2235200" y="3734991"/>
            <a:ext cx="1177925" cy="833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0" name="Rectangle 10"/>
          <p:cNvSpPr>
            <a:spLocks noChangeArrowheads="1"/>
          </p:cNvSpPr>
          <p:nvPr/>
        </p:nvSpPr>
        <p:spPr bwMode="auto">
          <a:xfrm>
            <a:off x="2222500" y="3722291"/>
            <a:ext cx="1203325" cy="858837"/>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1" name="Rectangle 11"/>
          <p:cNvSpPr>
            <a:spLocks noChangeArrowheads="1"/>
          </p:cNvSpPr>
          <p:nvPr/>
        </p:nvSpPr>
        <p:spPr bwMode="auto">
          <a:xfrm>
            <a:off x="3944938" y="3734991"/>
            <a:ext cx="1177925" cy="833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2" name="Rectangle 12"/>
          <p:cNvSpPr>
            <a:spLocks noChangeArrowheads="1"/>
          </p:cNvSpPr>
          <p:nvPr/>
        </p:nvSpPr>
        <p:spPr bwMode="auto">
          <a:xfrm>
            <a:off x="3932238" y="3722291"/>
            <a:ext cx="1203325" cy="858837"/>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3" name="Rectangle 13"/>
          <p:cNvSpPr>
            <a:spLocks noChangeArrowheads="1"/>
          </p:cNvSpPr>
          <p:nvPr/>
        </p:nvSpPr>
        <p:spPr bwMode="auto">
          <a:xfrm>
            <a:off x="5654675" y="3722291"/>
            <a:ext cx="1177925" cy="833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4" name="Rectangle 14"/>
          <p:cNvSpPr>
            <a:spLocks noChangeArrowheads="1"/>
          </p:cNvSpPr>
          <p:nvPr/>
        </p:nvSpPr>
        <p:spPr bwMode="auto">
          <a:xfrm>
            <a:off x="5641975" y="3709591"/>
            <a:ext cx="1203325" cy="858837"/>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25645" name="Line 15"/>
          <p:cNvSpPr>
            <a:spLocks noChangeShapeType="1"/>
          </p:cNvSpPr>
          <p:nvPr/>
        </p:nvSpPr>
        <p:spPr bwMode="auto">
          <a:xfrm flipH="1">
            <a:off x="2792413" y="2988866"/>
            <a:ext cx="1709737" cy="720725"/>
          </a:xfrm>
          <a:prstGeom prst="line">
            <a:avLst/>
          </a:prstGeom>
          <a:noFill/>
          <a:ln w="30163">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5646" name="Line 16"/>
          <p:cNvSpPr>
            <a:spLocks noChangeShapeType="1"/>
          </p:cNvSpPr>
          <p:nvPr/>
        </p:nvSpPr>
        <p:spPr bwMode="auto">
          <a:xfrm>
            <a:off x="4489450" y="2988866"/>
            <a:ext cx="12700" cy="733425"/>
          </a:xfrm>
          <a:prstGeom prst="line">
            <a:avLst/>
          </a:prstGeom>
          <a:noFill/>
          <a:ln w="30163">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5647" name="Line 17"/>
          <p:cNvSpPr>
            <a:spLocks noChangeShapeType="1"/>
          </p:cNvSpPr>
          <p:nvPr/>
        </p:nvSpPr>
        <p:spPr bwMode="auto">
          <a:xfrm>
            <a:off x="4489450" y="2988866"/>
            <a:ext cx="1735138" cy="708025"/>
          </a:xfrm>
          <a:prstGeom prst="line">
            <a:avLst/>
          </a:prstGeom>
          <a:noFill/>
          <a:ln w="30163">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25648" name="Rectangle 18"/>
          <p:cNvSpPr>
            <a:spLocks noChangeArrowheads="1"/>
          </p:cNvSpPr>
          <p:nvPr/>
        </p:nvSpPr>
        <p:spPr bwMode="auto">
          <a:xfrm>
            <a:off x="4275138" y="2228453"/>
            <a:ext cx="51937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main </a:t>
            </a:r>
            <a:endParaRPr lang="en-US" altLang="ja-JP" sz="1800" b="1">
              <a:latin typeface="Times New Roman" panose="02020603050405020304" pitchFamily="18" charset="0"/>
              <a:cs typeface="Times New Roman" panose="02020603050405020304" pitchFamily="18" charset="0"/>
            </a:endParaRPr>
          </a:p>
        </p:txBody>
      </p:sp>
      <p:sp>
        <p:nvSpPr>
          <p:cNvPr id="325649" name="Rectangle 19"/>
          <p:cNvSpPr>
            <a:spLocks noChangeArrowheads="1"/>
          </p:cNvSpPr>
          <p:nvPr/>
        </p:nvSpPr>
        <p:spPr bwMode="auto">
          <a:xfrm>
            <a:off x="4052888" y="2445941"/>
            <a:ext cx="78226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program</a:t>
            </a:r>
            <a:endParaRPr lang="en-US" altLang="ja-JP" sz="1800" b="1">
              <a:latin typeface="Times New Roman" panose="02020603050405020304" pitchFamily="18" charset="0"/>
              <a:cs typeface="Times New Roman" panose="02020603050405020304" pitchFamily="18" charset="0"/>
            </a:endParaRPr>
          </a:p>
        </p:txBody>
      </p:sp>
      <p:sp>
        <p:nvSpPr>
          <p:cNvPr id="325650" name="Rectangle 20"/>
          <p:cNvSpPr>
            <a:spLocks noChangeArrowheads="1"/>
          </p:cNvSpPr>
          <p:nvPr/>
        </p:nvSpPr>
        <p:spPr bwMode="auto">
          <a:xfrm>
            <a:off x="4059238" y="2684066"/>
            <a:ext cx="89768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controller</a:t>
            </a:r>
            <a:endParaRPr lang="en-US" altLang="ja-JP" sz="1800" b="1">
              <a:latin typeface="Times New Roman" panose="02020603050405020304" pitchFamily="18" charset="0"/>
              <a:cs typeface="Times New Roman" panose="02020603050405020304" pitchFamily="18" charset="0"/>
            </a:endParaRPr>
          </a:p>
        </p:txBody>
      </p:sp>
      <p:sp>
        <p:nvSpPr>
          <p:cNvPr id="325651" name="Rectangle 21"/>
          <p:cNvSpPr>
            <a:spLocks noChangeArrowheads="1"/>
          </p:cNvSpPr>
          <p:nvPr/>
        </p:nvSpPr>
        <p:spPr bwMode="auto">
          <a:xfrm>
            <a:off x="2633663" y="3852466"/>
            <a:ext cx="474489"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input</a:t>
            </a:r>
            <a:endParaRPr lang="en-US" altLang="ja-JP" sz="1800" b="1">
              <a:latin typeface="Times New Roman" panose="02020603050405020304" pitchFamily="18" charset="0"/>
              <a:cs typeface="Times New Roman" panose="02020603050405020304" pitchFamily="18" charset="0"/>
            </a:endParaRPr>
          </a:p>
        </p:txBody>
      </p:sp>
      <p:sp>
        <p:nvSpPr>
          <p:cNvPr id="325652" name="Rectangle 22"/>
          <p:cNvSpPr>
            <a:spLocks noChangeArrowheads="1"/>
          </p:cNvSpPr>
          <p:nvPr/>
        </p:nvSpPr>
        <p:spPr bwMode="auto">
          <a:xfrm>
            <a:off x="2384425" y="4108053"/>
            <a:ext cx="89768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controller</a:t>
            </a:r>
            <a:endParaRPr lang="en-US" altLang="ja-JP" sz="1800" b="1">
              <a:latin typeface="Times New Roman" panose="02020603050405020304" pitchFamily="18" charset="0"/>
              <a:cs typeface="Times New Roman" panose="02020603050405020304" pitchFamily="18" charset="0"/>
            </a:endParaRPr>
          </a:p>
        </p:txBody>
      </p:sp>
      <p:sp>
        <p:nvSpPr>
          <p:cNvPr id="325653" name="Rectangle 23"/>
          <p:cNvSpPr>
            <a:spLocks noChangeArrowheads="1"/>
          </p:cNvSpPr>
          <p:nvPr/>
        </p:nvSpPr>
        <p:spPr bwMode="auto">
          <a:xfrm>
            <a:off x="4017963" y="3887391"/>
            <a:ext cx="987450"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processing</a:t>
            </a:r>
            <a:endParaRPr lang="en-US" altLang="ja-JP" sz="1800" b="1">
              <a:latin typeface="Times New Roman" panose="02020603050405020304" pitchFamily="18" charset="0"/>
              <a:cs typeface="Times New Roman" panose="02020603050405020304" pitchFamily="18" charset="0"/>
            </a:endParaRPr>
          </a:p>
        </p:txBody>
      </p:sp>
      <p:sp>
        <p:nvSpPr>
          <p:cNvPr id="325654" name="Rectangle 24"/>
          <p:cNvSpPr>
            <a:spLocks noChangeArrowheads="1"/>
          </p:cNvSpPr>
          <p:nvPr/>
        </p:nvSpPr>
        <p:spPr bwMode="auto">
          <a:xfrm>
            <a:off x="4068763" y="4133453"/>
            <a:ext cx="89768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controller</a:t>
            </a:r>
            <a:endParaRPr lang="en-US" altLang="ja-JP" sz="1800" b="1">
              <a:latin typeface="Times New Roman" panose="02020603050405020304" pitchFamily="18" charset="0"/>
              <a:cs typeface="Times New Roman" panose="02020603050405020304" pitchFamily="18" charset="0"/>
            </a:endParaRPr>
          </a:p>
        </p:txBody>
      </p:sp>
      <p:sp>
        <p:nvSpPr>
          <p:cNvPr id="325655" name="Rectangle 25"/>
          <p:cNvSpPr>
            <a:spLocks noChangeArrowheads="1"/>
          </p:cNvSpPr>
          <p:nvPr/>
        </p:nvSpPr>
        <p:spPr bwMode="auto">
          <a:xfrm>
            <a:off x="5894388" y="3817541"/>
            <a:ext cx="589905"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output</a:t>
            </a:r>
            <a:endParaRPr lang="en-US" altLang="ja-JP" sz="1800" b="1">
              <a:latin typeface="Times New Roman" panose="02020603050405020304" pitchFamily="18" charset="0"/>
              <a:cs typeface="Times New Roman" panose="02020603050405020304" pitchFamily="18" charset="0"/>
            </a:endParaRPr>
          </a:p>
        </p:txBody>
      </p:sp>
      <p:sp>
        <p:nvSpPr>
          <p:cNvPr id="325656" name="Rectangle 26"/>
          <p:cNvSpPr>
            <a:spLocks noChangeArrowheads="1"/>
          </p:cNvSpPr>
          <p:nvPr/>
        </p:nvSpPr>
        <p:spPr bwMode="auto">
          <a:xfrm>
            <a:off x="5778500" y="4090591"/>
            <a:ext cx="897682"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a:solidFill>
                  <a:srgbClr val="000000"/>
                </a:solidFill>
                <a:latin typeface="Times New Roman" panose="02020603050405020304" pitchFamily="18" charset="0"/>
                <a:cs typeface="Times New Roman" panose="02020603050405020304" pitchFamily="18" charset="0"/>
              </a:rPr>
              <a:t>controller</a:t>
            </a:r>
            <a:endParaRPr lang="en-US" altLang="ja-JP" sz="1800" b="1">
              <a:latin typeface="Times New Roman" panose="02020603050405020304" pitchFamily="18" charset="0"/>
              <a:cs typeface="Times New Roman" panose="02020603050405020304" pitchFamily="18" charset="0"/>
            </a:endParaRPr>
          </a:p>
        </p:txBody>
      </p:sp>
      <p:sp>
        <p:nvSpPr>
          <p:cNvPr id="2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First Level Factoring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2665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B59A030-BB8E-4A0E-AB5A-76EAC669EE93}" type="slidenum">
              <a:rPr lang="en-US" altLang="ja-JP" sz="1200">
                <a:solidFill>
                  <a:schemeClr val="bg1"/>
                </a:solidFill>
              </a:rPr>
            </a:fld>
            <a:endParaRPr lang="en-US" altLang="ja-JP" sz="900">
              <a:solidFill>
                <a:schemeClr val="bg1"/>
              </a:solidFill>
            </a:endParaRPr>
          </a:p>
        </p:txBody>
      </p:sp>
      <p:pic>
        <p:nvPicPr>
          <p:cNvPr id="326661" name="Picture 26"/>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3700" y="1643360"/>
            <a:ext cx="55753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Second Level Mapping</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1099987" y="16288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b="0">
                <a:solidFill>
                  <a:schemeClr val="tx1"/>
                </a:solidFill>
                <a:latin typeface="楷体" panose="02010609060101010101" pitchFamily="49" charset="-122"/>
                <a:ea typeface="楷体" panose="02010609060101010101" pitchFamily="49" charset="-122"/>
              </a:rPr>
              <a:t>例：汽车数字仪表板的设计</a:t>
            </a:r>
            <a:endParaRPr lang="zh-CN" altLang="en-US" b="0">
              <a:solidFill>
                <a:schemeClr val="tx1"/>
              </a:solidFill>
              <a:latin typeface="楷体" panose="02010609060101010101" pitchFamily="49" charset="-122"/>
              <a:ea typeface="楷体" panose="02010609060101010101" pitchFamily="49" charset="-122"/>
            </a:endParaRPr>
          </a:p>
        </p:txBody>
      </p:sp>
      <p:sp>
        <p:nvSpPr>
          <p:cNvPr id="506885" name="Text Box 5"/>
          <p:cNvSpPr txBox="1">
            <a:spLocks noChangeArrowheads="1"/>
          </p:cNvSpPr>
          <p:nvPr/>
        </p:nvSpPr>
        <p:spPr bwMode="auto">
          <a:xfrm>
            <a:off x="987274" y="2544789"/>
            <a:ext cx="8174038"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24000" indent="-15240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2000" b="0" dirty="0">
                <a:solidFill>
                  <a:schemeClr val="tx1"/>
                </a:solidFill>
                <a:latin typeface="楷体" panose="02010609060101010101" pitchFamily="49" charset="-122"/>
                <a:ea typeface="楷体" panose="02010609060101010101" pitchFamily="49" charset="-122"/>
              </a:rPr>
              <a:t>功能：① 通过模 - 数转换实现传感器和微处理机接口；</a:t>
            </a:r>
            <a:endParaRPr lang="zh-CN" altLang="en-US" sz="20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2000" b="0" dirty="0">
                <a:solidFill>
                  <a:schemeClr val="tx1"/>
                </a:solidFill>
                <a:latin typeface="楷体" panose="02010609060101010101" pitchFamily="49" charset="-122"/>
                <a:ea typeface="楷体" panose="02010609060101010101" pitchFamily="49" charset="-122"/>
              </a:rPr>
              <a:t>      </a:t>
            </a:r>
            <a:r>
              <a:rPr lang="zh-CN" altLang="en-US" sz="2000" b="0" dirty="0" smtClean="0">
                <a:solidFill>
                  <a:schemeClr val="tx1"/>
                </a:solidFill>
                <a:latin typeface="楷体" panose="02010609060101010101" pitchFamily="49" charset="-122"/>
                <a:ea typeface="楷体" panose="02010609060101010101" pitchFamily="49" charset="-122"/>
              </a:rPr>
              <a:t>② </a:t>
            </a:r>
            <a:r>
              <a:rPr lang="zh-CN" altLang="en-US" sz="2000" b="0" dirty="0">
                <a:solidFill>
                  <a:schemeClr val="tx1"/>
                </a:solidFill>
                <a:latin typeface="楷体" panose="02010609060101010101" pitchFamily="49" charset="-122"/>
                <a:ea typeface="楷体" panose="02010609060101010101" pitchFamily="49" charset="-122"/>
              </a:rPr>
              <a:t>在发光二极管面板上显示数据；</a:t>
            </a:r>
            <a:endParaRPr lang="zh-CN" altLang="en-US" sz="20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2000" b="0" dirty="0">
                <a:solidFill>
                  <a:schemeClr val="tx1"/>
                </a:solidFill>
                <a:latin typeface="楷体" panose="02010609060101010101" pitchFamily="49" charset="-122"/>
                <a:ea typeface="楷体" panose="02010609060101010101" pitchFamily="49" charset="-122"/>
              </a:rPr>
              <a:t>     </a:t>
            </a:r>
            <a:r>
              <a:rPr lang="zh-CN" altLang="en-US" sz="2000" b="0" dirty="0" smtClean="0">
                <a:solidFill>
                  <a:schemeClr val="tx1"/>
                </a:solidFill>
                <a:latin typeface="楷体" panose="02010609060101010101" pitchFamily="49" charset="-122"/>
                <a:ea typeface="楷体" panose="02010609060101010101" pitchFamily="49" charset="-122"/>
              </a:rPr>
              <a:t> ③ </a:t>
            </a:r>
            <a:r>
              <a:rPr lang="zh-CN" altLang="en-US" sz="2000" b="0" dirty="0">
                <a:solidFill>
                  <a:schemeClr val="tx1"/>
                </a:solidFill>
                <a:latin typeface="楷体" panose="02010609060101010101" pitchFamily="49" charset="-122"/>
                <a:ea typeface="楷体" panose="02010609060101010101" pitchFamily="49" charset="-122"/>
              </a:rPr>
              <a:t>指示每小时英里数(</a:t>
            </a:r>
            <a:r>
              <a:rPr lang="en-US" altLang="zh-CN" sz="2000" b="0" dirty="0">
                <a:solidFill>
                  <a:schemeClr val="tx1"/>
                </a:solidFill>
                <a:latin typeface="楷体" panose="02010609060101010101" pitchFamily="49" charset="-122"/>
                <a:ea typeface="楷体" panose="02010609060101010101" pitchFamily="49" charset="-122"/>
              </a:rPr>
              <a:t>mph),</a:t>
            </a:r>
            <a:r>
              <a:rPr lang="zh-CN" altLang="zh-CN" sz="2000" b="0" dirty="0">
                <a:solidFill>
                  <a:schemeClr val="tx1"/>
                </a:solidFill>
                <a:latin typeface="楷体" panose="02010609060101010101" pitchFamily="49" charset="-122"/>
                <a:ea typeface="楷体" panose="02010609060101010101" pitchFamily="49" charset="-122"/>
              </a:rPr>
              <a:t>行驶的里程</a:t>
            </a:r>
            <a:r>
              <a:rPr lang="zh-CN" altLang="zh-CN" sz="2000" b="0" dirty="0" smtClean="0">
                <a:solidFill>
                  <a:schemeClr val="tx1"/>
                </a:solidFill>
                <a:latin typeface="楷体" panose="02010609060101010101" pitchFamily="49" charset="-122"/>
                <a:ea typeface="楷体" panose="02010609060101010101" pitchFamily="49" charset="-122"/>
              </a:rPr>
              <a:t>，</a:t>
            </a:r>
            <a:endParaRPr lang="en-US" altLang="zh-CN" sz="2000" b="0" dirty="0" smtClean="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en-US" altLang="zh-CN" sz="2000" b="0" dirty="0">
                <a:solidFill>
                  <a:schemeClr val="tx1"/>
                </a:solidFill>
                <a:latin typeface="楷体" panose="02010609060101010101" pitchFamily="49" charset="-122"/>
                <a:ea typeface="楷体" panose="02010609060101010101" pitchFamily="49" charset="-122"/>
              </a:rPr>
              <a:t> </a:t>
            </a:r>
            <a:r>
              <a:rPr lang="en-US" altLang="zh-CN" sz="2000" b="0" dirty="0" smtClean="0">
                <a:solidFill>
                  <a:schemeClr val="tx1"/>
                </a:solidFill>
                <a:latin typeface="楷体" panose="02010609060101010101" pitchFamily="49" charset="-122"/>
                <a:ea typeface="楷体" panose="02010609060101010101" pitchFamily="49" charset="-122"/>
              </a:rPr>
              <a:t>        </a:t>
            </a:r>
            <a:r>
              <a:rPr lang="zh-CN" altLang="zh-CN" sz="2000" b="0" dirty="0" smtClean="0">
                <a:solidFill>
                  <a:schemeClr val="tx1"/>
                </a:solidFill>
                <a:latin typeface="楷体" panose="02010609060101010101" pitchFamily="49" charset="-122"/>
                <a:ea typeface="楷体" panose="02010609060101010101" pitchFamily="49" charset="-122"/>
              </a:rPr>
              <a:t>每</a:t>
            </a:r>
            <a:r>
              <a:rPr lang="zh-CN" altLang="zh-CN" sz="2000" b="0" dirty="0">
                <a:solidFill>
                  <a:schemeClr val="tx1"/>
                </a:solidFill>
                <a:latin typeface="楷体" panose="02010609060101010101" pitchFamily="49" charset="-122"/>
                <a:ea typeface="楷体" panose="02010609060101010101" pitchFamily="49" charset="-122"/>
              </a:rPr>
              <a:t>加仑油行驶的英里数</a:t>
            </a:r>
            <a:r>
              <a:rPr lang="zh-CN" altLang="en-US" sz="2000" b="0" dirty="0">
                <a:solidFill>
                  <a:schemeClr val="tx1"/>
                </a:solidFill>
                <a:latin typeface="楷体" panose="02010609060101010101" pitchFamily="49" charset="-122"/>
                <a:ea typeface="楷体" panose="02010609060101010101" pitchFamily="49" charset="-122"/>
              </a:rPr>
              <a:t>(</a:t>
            </a:r>
            <a:r>
              <a:rPr lang="en-US" altLang="zh-CN" sz="2000" b="0" dirty="0">
                <a:solidFill>
                  <a:schemeClr val="tx1"/>
                </a:solidFill>
                <a:latin typeface="楷体" panose="02010609060101010101" pitchFamily="49" charset="-122"/>
                <a:ea typeface="楷体" panose="02010609060101010101" pitchFamily="49" charset="-122"/>
              </a:rPr>
              <a:t>mpg)</a:t>
            </a:r>
            <a:r>
              <a:rPr lang="zh-CN" altLang="zh-CN" sz="2000" b="0" dirty="0">
                <a:solidFill>
                  <a:schemeClr val="tx1"/>
                </a:solidFill>
                <a:latin typeface="楷体" panose="02010609060101010101" pitchFamily="49" charset="-122"/>
                <a:ea typeface="楷体" panose="02010609060101010101" pitchFamily="49" charset="-122"/>
              </a:rPr>
              <a:t>等等；</a:t>
            </a:r>
            <a:endParaRPr lang="zh-CN" altLang="en-US" sz="20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2000" b="0" dirty="0">
                <a:solidFill>
                  <a:schemeClr val="tx1"/>
                </a:solidFill>
                <a:latin typeface="楷体" panose="02010609060101010101" pitchFamily="49" charset="-122"/>
                <a:ea typeface="楷体" panose="02010609060101010101" pitchFamily="49" charset="-122"/>
              </a:rPr>
              <a:t>      </a:t>
            </a:r>
            <a:r>
              <a:rPr lang="zh-CN" altLang="en-US" sz="2000" b="0" dirty="0" smtClean="0">
                <a:solidFill>
                  <a:schemeClr val="tx1"/>
                </a:solidFill>
                <a:latin typeface="楷体" panose="02010609060101010101" pitchFamily="49" charset="-122"/>
                <a:ea typeface="楷体" panose="02010609060101010101" pitchFamily="49" charset="-122"/>
              </a:rPr>
              <a:t>④ </a:t>
            </a:r>
            <a:r>
              <a:rPr lang="zh-CN" altLang="en-US" sz="2000" b="0" dirty="0">
                <a:solidFill>
                  <a:schemeClr val="tx1"/>
                </a:solidFill>
                <a:latin typeface="楷体" panose="02010609060101010101" pitchFamily="49" charset="-122"/>
                <a:ea typeface="楷体" panose="02010609060101010101" pitchFamily="49" charset="-122"/>
              </a:rPr>
              <a:t>指示加速或减速；</a:t>
            </a:r>
            <a:endParaRPr lang="zh-CN" altLang="en-US" sz="2000" b="0" dirty="0">
              <a:solidFill>
                <a:schemeClr val="tx1"/>
              </a:solidFill>
              <a:latin typeface="楷体" panose="02010609060101010101" pitchFamily="49" charset="-122"/>
              <a:ea typeface="楷体" panose="02010609060101010101" pitchFamily="49" charset="-122"/>
            </a:endParaRPr>
          </a:p>
          <a:p>
            <a:pPr>
              <a:lnSpc>
                <a:spcPct val="100000"/>
              </a:lnSpc>
              <a:spcBef>
                <a:spcPct val="50000"/>
              </a:spcBef>
              <a:buClrTx/>
              <a:buSzTx/>
              <a:buFontTx/>
              <a:buNone/>
            </a:pPr>
            <a:r>
              <a:rPr lang="zh-CN" altLang="en-US" sz="2000" b="0" dirty="0">
                <a:solidFill>
                  <a:schemeClr val="tx1"/>
                </a:solidFill>
                <a:latin typeface="楷体" panose="02010609060101010101" pitchFamily="49" charset="-122"/>
                <a:ea typeface="楷体" panose="02010609060101010101" pitchFamily="49" charset="-122"/>
              </a:rPr>
              <a:t>      </a:t>
            </a:r>
            <a:r>
              <a:rPr lang="zh-CN" altLang="en-US" sz="2000" b="0" dirty="0" smtClean="0">
                <a:solidFill>
                  <a:schemeClr val="tx1"/>
                </a:solidFill>
                <a:latin typeface="楷体" panose="02010609060101010101" pitchFamily="49" charset="-122"/>
                <a:ea typeface="楷体" panose="02010609060101010101" pitchFamily="49" charset="-122"/>
              </a:rPr>
              <a:t>⑤ </a:t>
            </a:r>
            <a:r>
              <a:rPr lang="zh-CN" altLang="en-US" sz="2000" b="0" dirty="0">
                <a:solidFill>
                  <a:schemeClr val="tx1"/>
                </a:solidFill>
                <a:latin typeface="楷体" panose="02010609060101010101" pitchFamily="49" charset="-122"/>
                <a:ea typeface="楷体" panose="02010609060101010101" pitchFamily="49" charset="-122"/>
              </a:rPr>
              <a:t>如果车速超过55</a:t>
            </a:r>
            <a:r>
              <a:rPr lang="en-US" altLang="zh-CN" sz="2000" b="0" dirty="0">
                <a:solidFill>
                  <a:schemeClr val="tx1"/>
                </a:solidFill>
                <a:latin typeface="楷体" panose="02010609060101010101" pitchFamily="49" charset="-122"/>
                <a:ea typeface="楷体" panose="02010609060101010101" pitchFamily="49" charset="-122"/>
              </a:rPr>
              <a:t>mph ,</a:t>
            </a:r>
            <a:r>
              <a:rPr lang="zh-CN" altLang="en-US" sz="2000" b="0" dirty="0">
                <a:solidFill>
                  <a:schemeClr val="tx1"/>
                </a:solidFill>
                <a:latin typeface="楷体" panose="02010609060101010101" pitchFamily="49" charset="-122"/>
                <a:ea typeface="楷体" panose="02010609060101010101" pitchFamily="49" charset="-122"/>
              </a:rPr>
              <a:t>则发出警告铃声。</a:t>
            </a:r>
            <a:endParaRPr lang="zh-CN" altLang="en-US" sz="2000" b="0" dirty="0">
              <a:solidFill>
                <a:schemeClr val="tx1"/>
              </a:solidFill>
              <a:latin typeface="楷体" panose="02010609060101010101" pitchFamily="49" charset="-122"/>
              <a:ea typeface="楷体" panose="02010609060101010101" pitchFamily="49" charset="-122"/>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Mapping(1)</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6884"/>
                                        </p:tgtEl>
                                        <p:attrNameLst>
                                          <p:attrName>style.visibility</p:attrName>
                                        </p:attrNameLst>
                                      </p:cBhvr>
                                      <p:to>
                                        <p:strVal val="visible"/>
                                      </p:to>
                                    </p:set>
                                    <p:animEffect transition="in" filter="checkerboard(across)">
                                      <p:cBhvr>
                                        <p:cTn id="7" dur="500"/>
                                        <p:tgtEl>
                                          <p:spTgt spid="50688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06885"/>
                                        </p:tgtEl>
                                        <p:attrNameLst>
                                          <p:attrName>style.visibility</p:attrName>
                                        </p:attrNameLst>
                                      </p:cBhvr>
                                      <p:to>
                                        <p:strVal val="visible"/>
                                      </p:to>
                                    </p:set>
                                    <p:animEffect transition="in" filter="checkerboard(across)">
                                      <p:cBhvr>
                                        <p:cTn id="12" dur="500"/>
                                        <p:tgtEl>
                                          <p:spTgt spid="506885"/>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4" grpId="0" autoUpdateAnimBg="0"/>
      <p:bldP spid="506885"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3" name="Rectangle 83"/>
          <p:cNvSpPr>
            <a:spLocks noChangeArrowheads="1"/>
          </p:cNvSpPr>
          <p:nvPr/>
        </p:nvSpPr>
        <p:spPr bwMode="auto">
          <a:xfrm>
            <a:off x="1115616" y="1552576"/>
            <a:ext cx="7361237" cy="4924425"/>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07" name="Rectangle 3"/>
          <p:cNvSpPr>
            <a:spLocks noGrp="1" noChangeArrowheads="1"/>
          </p:cNvSpPr>
          <p:nvPr>
            <p:ph type="body" idx="4294967295"/>
          </p:nvPr>
        </p:nvSpPr>
        <p:spPr>
          <a:xfrm>
            <a:off x="1047352" y="1103314"/>
            <a:ext cx="6781800" cy="473075"/>
          </a:xfrm>
        </p:spPr>
        <p:txBody>
          <a:bodyPr vert="horz" wrap="square" lIns="90487" tIns="44450" rIns="90487" bIns="44450" numCol="1" anchor="t" anchorCtr="0" compatLnSpc="1"/>
          <a:lstStyle/>
          <a:p>
            <a:pPr>
              <a:buFont typeface="Wingdings" panose="05000000000000000000" pitchFamily="2" charset="2"/>
              <a:buNone/>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第一步：</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DFD</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的分界，先分出</a:t>
            </a:r>
            <a:r>
              <a:rPr lang="en-US" altLang="zh-CN" sz="1800" b="0" dirty="0">
                <a:latin typeface="Times New Roman" panose="02020603050405020304" pitchFamily="18" charset="0"/>
                <a:ea typeface="楷体" panose="02010609060101010101" pitchFamily="49" charset="-122"/>
                <a:cs typeface="Times New Roman" panose="02020603050405020304" pitchFamily="18" charset="0"/>
              </a:rPr>
              <a:t>I、P、O</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三块</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7913" name="Line 9"/>
          <p:cNvSpPr>
            <a:spLocks noChangeShapeType="1"/>
          </p:cNvSpPr>
          <p:nvPr/>
        </p:nvSpPr>
        <p:spPr bwMode="auto">
          <a:xfrm>
            <a:off x="4057252" y="2935288"/>
            <a:ext cx="274638" cy="0"/>
          </a:xfrm>
          <a:prstGeom prst="line">
            <a:avLst/>
          </a:prstGeom>
          <a:noFill/>
          <a:ln w="12700">
            <a:no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nvGrpSpPr>
          <p:cNvPr id="112645" name="Group 98"/>
          <p:cNvGrpSpPr/>
          <p:nvPr/>
        </p:nvGrpSpPr>
        <p:grpSpPr bwMode="auto">
          <a:xfrm>
            <a:off x="1590277" y="1635126"/>
            <a:ext cx="6172200" cy="4841875"/>
            <a:chOff x="720" y="683"/>
            <a:chExt cx="3888" cy="3050"/>
          </a:xfrm>
        </p:grpSpPr>
        <p:sp>
          <p:nvSpPr>
            <p:cNvPr id="112646" name="Text Box 5"/>
            <p:cNvSpPr txBox="1">
              <a:spLocks noChangeArrowheads="1"/>
            </p:cNvSpPr>
            <p:nvPr/>
          </p:nvSpPr>
          <p:spPr bwMode="auto">
            <a:xfrm>
              <a:off x="806" y="1215"/>
              <a:ext cx="60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燃料流</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 传感器信号</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2647" name="Text Box 7"/>
            <p:cNvSpPr txBox="1">
              <a:spLocks noChangeArrowheads="1"/>
            </p:cNvSpPr>
            <p:nvPr/>
          </p:nvSpPr>
          <p:spPr bwMode="auto">
            <a:xfrm>
              <a:off x="2237" y="1581"/>
              <a:ext cx="378"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dirty="0">
                  <a:solidFill>
                    <a:schemeClr val="tx1">
                      <a:lumMod val="75000"/>
                      <a:lumOff val="25000"/>
                    </a:schemeClr>
                  </a:solidFill>
                  <a:latin typeface="楷体" panose="02010609060101010101" pitchFamily="49" charset="-122"/>
                  <a:ea typeface="楷体" panose="02010609060101010101" pitchFamily="49" charset="-122"/>
                </a:rPr>
                <a:t>SPS</a:t>
              </a:r>
              <a:endParaRPr lang="en-US" altLang="zh-CN" sz="10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12" name="Line 8"/>
            <p:cNvSpPr>
              <a:spLocks noChangeShapeType="1"/>
            </p:cNvSpPr>
            <p:nvPr/>
          </p:nvSpPr>
          <p:spPr bwMode="auto">
            <a:xfrm>
              <a:off x="2135" y="1603"/>
              <a:ext cx="109" cy="133"/>
            </a:xfrm>
            <a:prstGeom prst="line">
              <a:avLst/>
            </a:prstGeom>
            <a:noFill/>
            <a:ln w="9525">
              <a:no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49" name="Text Box 10"/>
            <p:cNvSpPr txBox="1">
              <a:spLocks noChangeArrowheads="1"/>
            </p:cNvSpPr>
            <p:nvPr/>
          </p:nvSpPr>
          <p:spPr bwMode="auto">
            <a:xfrm>
              <a:off x="1101" y="683"/>
              <a:ext cx="49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旋转信号</a:t>
              </a:r>
              <a:endParaRPr lang="zh-CN" altLang="en-US" sz="12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16" name="Oval 12"/>
            <p:cNvSpPr>
              <a:spLocks noChangeArrowheads="1"/>
            </p:cNvSpPr>
            <p:nvPr/>
          </p:nvSpPr>
          <p:spPr bwMode="auto">
            <a:xfrm>
              <a:off x="1305" y="838"/>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51" name="Text Box 13"/>
            <p:cNvSpPr txBox="1">
              <a:spLocks noChangeArrowheads="1"/>
            </p:cNvSpPr>
            <p:nvPr/>
          </p:nvSpPr>
          <p:spPr bwMode="auto">
            <a:xfrm>
              <a:off x="1411" y="867"/>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读</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旋转信号</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19" name="Oval 15"/>
            <p:cNvSpPr>
              <a:spLocks noChangeArrowheads="1"/>
            </p:cNvSpPr>
            <p:nvPr/>
          </p:nvSpPr>
          <p:spPr bwMode="auto">
            <a:xfrm>
              <a:off x="1843" y="1232"/>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53" name="Text Box 16"/>
            <p:cNvSpPr txBox="1">
              <a:spLocks noChangeArrowheads="1"/>
            </p:cNvSpPr>
            <p:nvPr/>
          </p:nvSpPr>
          <p:spPr bwMode="auto">
            <a:xfrm>
              <a:off x="1949" y="1261"/>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收集和求平均</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22" name="Oval 18"/>
            <p:cNvSpPr>
              <a:spLocks noChangeArrowheads="1"/>
            </p:cNvSpPr>
            <p:nvPr/>
          </p:nvSpPr>
          <p:spPr bwMode="auto">
            <a:xfrm>
              <a:off x="2448" y="805"/>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55" name="Text Box 19"/>
            <p:cNvSpPr txBox="1">
              <a:spLocks noChangeArrowheads="1"/>
            </p:cNvSpPr>
            <p:nvPr/>
          </p:nvSpPr>
          <p:spPr bwMode="auto">
            <a:xfrm>
              <a:off x="2554" y="834"/>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确定加/减速</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25" name="Oval 21"/>
            <p:cNvSpPr>
              <a:spLocks noChangeArrowheads="1"/>
            </p:cNvSpPr>
            <p:nvPr/>
          </p:nvSpPr>
          <p:spPr bwMode="auto">
            <a:xfrm>
              <a:off x="2102" y="1720"/>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57" name="Text Box 22"/>
            <p:cNvSpPr txBox="1">
              <a:spLocks noChangeArrowheads="1"/>
            </p:cNvSpPr>
            <p:nvPr/>
          </p:nvSpPr>
          <p:spPr bwMode="auto">
            <a:xfrm>
              <a:off x="2208" y="1749"/>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转换成</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转/分</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28" name="Oval 24"/>
            <p:cNvSpPr>
              <a:spLocks noChangeArrowheads="1"/>
            </p:cNvSpPr>
            <p:nvPr/>
          </p:nvSpPr>
          <p:spPr bwMode="auto">
            <a:xfrm>
              <a:off x="2794" y="1964"/>
              <a:ext cx="462" cy="377"/>
            </a:xfrm>
            <a:prstGeom prst="ellipse">
              <a:avLst/>
            </a:prstGeom>
            <a:noFill/>
            <a:ln w="12700">
              <a:solidFill>
                <a:schemeClr val="bg1"/>
              </a:solidFill>
              <a:round/>
            </a:ln>
          </p:spPr>
          <p:txBody>
            <a:bodyPr tIns="72000"/>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59" name="Text Box 25"/>
            <p:cNvSpPr txBox="1">
              <a:spLocks noChangeArrowheads="1"/>
            </p:cNvSpPr>
            <p:nvPr/>
          </p:nvSpPr>
          <p:spPr bwMode="auto">
            <a:xfrm>
              <a:off x="2900" y="1993"/>
              <a:ext cx="2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计算里程</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31" name="Oval 27"/>
            <p:cNvSpPr>
              <a:spLocks noChangeArrowheads="1"/>
            </p:cNvSpPr>
            <p:nvPr/>
          </p:nvSpPr>
          <p:spPr bwMode="auto">
            <a:xfrm>
              <a:off x="2179" y="2273"/>
              <a:ext cx="462" cy="376"/>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61" name="Text Box 28"/>
            <p:cNvSpPr txBox="1">
              <a:spLocks noChangeArrowheads="1"/>
            </p:cNvSpPr>
            <p:nvPr/>
          </p:nvSpPr>
          <p:spPr bwMode="auto">
            <a:xfrm>
              <a:off x="2258" y="2298"/>
              <a:ext cx="31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计算</a:t>
              </a:r>
              <a:r>
                <a:rPr lang="en-US" altLang="zh-CN" sz="1200">
                  <a:solidFill>
                    <a:schemeClr val="tx1">
                      <a:lumMod val="75000"/>
                      <a:lumOff val="25000"/>
                    </a:schemeClr>
                  </a:solidFill>
                  <a:latin typeface="楷体" panose="02010609060101010101" pitchFamily="49" charset="-122"/>
                  <a:ea typeface="楷体" panose="02010609060101010101" pitchFamily="49" charset="-122"/>
                </a:rPr>
                <a:t>mph,</a:t>
              </a:r>
              <a:r>
                <a:rPr lang="zh-CN" altLang="en-US" sz="1200">
                  <a:solidFill>
                    <a:schemeClr val="tx1">
                      <a:lumMod val="75000"/>
                      <a:lumOff val="25000"/>
                    </a:schemeClr>
                  </a:solidFill>
                  <a:latin typeface="楷体" panose="02010609060101010101" pitchFamily="49" charset="-122"/>
                  <a:ea typeface="楷体" panose="02010609060101010101" pitchFamily="49" charset="-122"/>
                </a:rPr>
                <a:t>超速值</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34" name="Oval 30"/>
            <p:cNvSpPr>
              <a:spLocks noChangeArrowheads="1"/>
            </p:cNvSpPr>
            <p:nvPr/>
          </p:nvSpPr>
          <p:spPr bwMode="auto">
            <a:xfrm>
              <a:off x="3485" y="1171"/>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63" name="Text Box 31"/>
            <p:cNvSpPr txBox="1">
              <a:spLocks noChangeArrowheads="1"/>
            </p:cNvSpPr>
            <p:nvPr/>
          </p:nvSpPr>
          <p:spPr bwMode="auto">
            <a:xfrm>
              <a:off x="3564" y="1196"/>
              <a:ext cx="313"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产生</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加/减速显示</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37" name="Oval 33"/>
            <p:cNvSpPr>
              <a:spLocks noChangeArrowheads="1"/>
            </p:cNvSpPr>
            <p:nvPr/>
          </p:nvSpPr>
          <p:spPr bwMode="auto">
            <a:xfrm>
              <a:off x="1843" y="2818"/>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65" name="Text Box 34"/>
            <p:cNvSpPr txBox="1">
              <a:spLocks noChangeArrowheads="1"/>
            </p:cNvSpPr>
            <p:nvPr/>
          </p:nvSpPr>
          <p:spPr bwMode="auto">
            <a:xfrm>
              <a:off x="1949" y="2847"/>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计算燃料消耗</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40" name="Oval 36"/>
            <p:cNvSpPr>
              <a:spLocks noChangeArrowheads="1"/>
            </p:cNvSpPr>
            <p:nvPr/>
          </p:nvSpPr>
          <p:spPr bwMode="auto">
            <a:xfrm>
              <a:off x="1237" y="2208"/>
              <a:ext cx="463" cy="377"/>
            </a:xfrm>
            <a:prstGeom prst="ellipse">
              <a:avLst/>
            </a:prstGeom>
            <a:noFill/>
            <a:ln w="12700">
              <a:solidFill>
                <a:schemeClr val="bg1"/>
              </a:solidFill>
              <a:round/>
            </a:ln>
          </p:spPr>
          <p:txBody>
            <a:bodyPr tIns="72000"/>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67" name="Text Box 37"/>
            <p:cNvSpPr txBox="1">
              <a:spLocks noChangeArrowheads="1"/>
            </p:cNvSpPr>
            <p:nvPr/>
          </p:nvSpPr>
          <p:spPr bwMode="auto">
            <a:xfrm>
              <a:off x="1343" y="2237"/>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计算</a:t>
              </a:r>
              <a:r>
                <a:rPr lang="en-US" altLang="zh-CN" sz="1200">
                  <a:solidFill>
                    <a:schemeClr val="tx1">
                      <a:lumMod val="75000"/>
                      <a:lumOff val="25000"/>
                    </a:schemeClr>
                  </a:solidFill>
                  <a:latin typeface="楷体" panose="02010609060101010101" pitchFamily="49" charset="-122"/>
                  <a:ea typeface="楷体" panose="02010609060101010101" pitchFamily="49" charset="-122"/>
                </a:rPr>
                <a:t>gph</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43" name="Oval 39"/>
            <p:cNvSpPr>
              <a:spLocks noChangeArrowheads="1"/>
            </p:cNvSpPr>
            <p:nvPr/>
          </p:nvSpPr>
          <p:spPr bwMode="auto">
            <a:xfrm>
              <a:off x="891" y="1598"/>
              <a:ext cx="463" cy="377"/>
            </a:xfrm>
            <a:prstGeom prst="ellipse">
              <a:avLst/>
            </a:prstGeom>
            <a:noFill/>
            <a:ln w="12700">
              <a:solidFill>
                <a:schemeClr val="bg1"/>
              </a:solidFill>
              <a:round/>
            </a:ln>
          </p:spPr>
          <p:txBody>
            <a:bodyPr tIns="72000"/>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69" name="Text Box 40"/>
            <p:cNvSpPr txBox="1">
              <a:spLocks noChangeArrowheads="1"/>
            </p:cNvSpPr>
            <p:nvPr/>
          </p:nvSpPr>
          <p:spPr bwMode="auto">
            <a:xfrm>
              <a:off x="997" y="1627"/>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读和校核</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46" name="Oval 42"/>
            <p:cNvSpPr>
              <a:spLocks noChangeArrowheads="1"/>
            </p:cNvSpPr>
            <p:nvPr/>
          </p:nvSpPr>
          <p:spPr bwMode="auto">
            <a:xfrm>
              <a:off x="2362" y="3306"/>
              <a:ext cx="462"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71" name="Text Box 43"/>
            <p:cNvSpPr txBox="1">
              <a:spLocks noChangeArrowheads="1"/>
            </p:cNvSpPr>
            <p:nvPr/>
          </p:nvSpPr>
          <p:spPr bwMode="auto">
            <a:xfrm>
              <a:off x="2468" y="3335"/>
              <a:ext cx="2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产生</a:t>
              </a:r>
              <a:r>
                <a:rPr lang="en-US" altLang="zh-CN" sz="1200">
                  <a:solidFill>
                    <a:schemeClr val="tx1">
                      <a:lumMod val="75000"/>
                      <a:lumOff val="25000"/>
                    </a:schemeClr>
                  </a:solidFill>
                  <a:latin typeface="楷体" panose="02010609060101010101" pitchFamily="49" charset="-122"/>
                  <a:ea typeface="楷体" panose="02010609060101010101" pitchFamily="49" charset="-122"/>
                </a:rPr>
                <a:t>mpg</a:t>
              </a:r>
              <a:r>
                <a:rPr lang="zh-CN" altLang="en-US" sz="12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49" name="Oval 45"/>
            <p:cNvSpPr>
              <a:spLocks noChangeArrowheads="1"/>
            </p:cNvSpPr>
            <p:nvPr/>
          </p:nvSpPr>
          <p:spPr bwMode="auto">
            <a:xfrm>
              <a:off x="2880" y="2940"/>
              <a:ext cx="463"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73" name="Text Box 46"/>
            <p:cNvSpPr txBox="1">
              <a:spLocks noChangeArrowheads="1"/>
            </p:cNvSpPr>
            <p:nvPr/>
          </p:nvSpPr>
          <p:spPr bwMode="auto">
            <a:xfrm>
              <a:off x="2986" y="2969"/>
              <a:ext cx="26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产生</a:t>
              </a:r>
              <a:r>
                <a:rPr lang="en-US" altLang="zh-CN" sz="1200">
                  <a:solidFill>
                    <a:schemeClr val="tx1">
                      <a:lumMod val="75000"/>
                      <a:lumOff val="25000"/>
                    </a:schemeClr>
                  </a:solidFill>
                  <a:latin typeface="楷体" panose="02010609060101010101" pitchFamily="49" charset="-122"/>
                  <a:ea typeface="楷体" panose="02010609060101010101" pitchFamily="49" charset="-122"/>
                </a:rPr>
                <a:t>mph</a:t>
              </a:r>
              <a:r>
                <a:rPr lang="zh-CN" altLang="en-US" sz="12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52" name="Oval 48"/>
            <p:cNvSpPr>
              <a:spLocks noChangeArrowheads="1"/>
            </p:cNvSpPr>
            <p:nvPr/>
          </p:nvSpPr>
          <p:spPr bwMode="auto">
            <a:xfrm>
              <a:off x="3226" y="2574"/>
              <a:ext cx="462" cy="377"/>
            </a:xfrm>
            <a:prstGeom prst="ellipse">
              <a:avLst/>
            </a:prstGeom>
            <a:noFill/>
            <a:ln w="12700">
              <a:solidFill>
                <a:schemeClr val="bg1"/>
              </a:solidFill>
              <a:round/>
            </a:ln>
          </p:spPr>
          <p:txBody>
            <a:bodyPr tIns="72000"/>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75" name="Text Box 49"/>
            <p:cNvSpPr txBox="1">
              <a:spLocks noChangeArrowheads="1"/>
            </p:cNvSpPr>
            <p:nvPr/>
          </p:nvSpPr>
          <p:spPr bwMode="auto">
            <a:xfrm>
              <a:off x="3332" y="2603"/>
              <a:ext cx="2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发出铃声</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55" name="Oval 51"/>
            <p:cNvSpPr>
              <a:spLocks noChangeArrowheads="1"/>
            </p:cNvSpPr>
            <p:nvPr/>
          </p:nvSpPr>
          <p:spPr bwMode="auto">
            <a:xfrm>
              <a:off x="3658" y="2147"/>
              <a:ext cx="462" cy="377"/>
            </a:xfrm>
            <a:prstGeom prst="ellips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77" name="Text Box 52"/>
            <p:cNvSpPr txBox="1">
              <a:spLocks noChangeArrowheads="1"/>
            </p:cNvSpPr>
            <p:nvPr/>
          </p:nvSpPr>
          <p:spPr bwMode="auto">
            <a:xfrm>
              <a:off x="3764" y="2176"/>
              <a:ext cx="25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产生里程显示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57" name="Line 53"/>
            <p:cNvSpPr>
              <a:spLocks noChangeShapeType="1"/>
            </p:cNvSpPr>
            <p:nvPr/>
          </p:nvSpPr>
          <p:spPr bwMode="auto">
            <a:xfrm>
              <a:off x="891" y="683"/>
              <a:ext cx="432" cy="244"/>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7958" name="Line 54"/>
            <p:cNvSpPr>
              <a:spLocks noChangeShapeType="1"/>
            </p:cNvSpPr>
            <p:nvPr/>
          </p:nvSpPr>
          <p:spPr bwMode="auto">
            <a:xfrm>
              <a:off x="1708" y="1166"/>
              <a:ext cx="201" cy="12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80" name="Text Box 55"/>
            <p:cNvSpPr txBox="1">
              <a:spLocks noChangeArrowheads="1"/>
            </p:cNvSpPr>
            <p:nvPr/>
          </p:nvSpPr>
          <p:spPr bwMode="auto">
            <a:xfrm>
              <a:off x="1809" y="1104"/>
              <a:ext cx="25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SPS</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60" name="Line 56"/>
            <p:cNvSpPr>
              <a:spLocks noChangeShapeType="1"/>
            </p:cNvSpPr>
            <p:nvPr/>
          </p:nvSpPr>
          <p:spPr bwMode="auto">
            <a:xfrm flipV="1">
              <a:off x="2263" y="1126"/>
              <a:ext cx="251" cy="17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82" name="Text Box 57"/>
            <p:cNvSpPr txBox="1">
              <a:spLocks noChangeArrowheads="1"/>
            </p:cNvSpPr>
            <p:nvPr/>
          </p:nvSpPr>
          <p:spPr bwMode="auto">
            <a:xfrm>
              <a:off x="2407" y="1171"/>
              <a:ext cx="51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sym typeface="Symbol" panose="05050102010706020507" pitchFamily="18" charset="2"/>
                </a:rPr>
                <a:t></a:t>
              </a:r>
              <a:r>
                <a:rPr lang="en-US" altLang="zh-CN" sz="1200">
                  <a:solidFill>
                    <a:schemeClr val="tx1">
                      <a:lumMod val="75000"/>
                      <a:lumOff val="25000"/>
                    </a:schemeClr>
                  </a:solidFill>
                  <a:latin typeface="楷体" panose="02010609060101010101" pitchFamily="49" charset="-122"/>
                  <a:ea typeface="楷体" panose="02010609060101010101" pitchFamily="49" charset="-122"/>
                </a:rPr>
                <a:t>SPS</a:t>
              </a:r>
              <a:endParaRPr lang="en-US" altLang="zh-CN"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62" name="Line 58"/>
            <p:cNvSpPr>
              <a:spLocks noChangeShapeType="1"/>
            </p:cNvSpPr>
            <p:nvPr/>
          </p:nvSpPr>
          <p:spPr bwMode="auto">
            <a:xfrm>
              <a:off x="2897" y="1049"/>
              <a:ext cx="599" cy="244"/>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84" name="Text Box 59"/>
            <p:cNvSpPr txBox="1">
              <a:spLocks noChangeArrowheads="1"/>
            </p:cNvSpPr>
            <p:nvPr/>
          </p:nvSpPr>
          <p:spPr bwMode="auto">
            <a:xfrm>
              <a:off x="3006" y="971"/>
              <a:ext cx="43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箭头指示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64" name="Line 60"/>
            <p:cNvSpPr>
              <a:spLocks noChangeShapeType="1"/>
            </p:cNvSpPr>
            <p:nvPr/>
          </p:nvSpPr>
          <p:spPr bwMode="auto">
            <a:xfrm>
              <a:off x="720" y="1149"/>
              <a:ext cx="259" cy="48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7965" name="Line 61"/>
            <p:cNvSpPr>
              <a:spLocks noChangeShapeType="1"/>
            </p:cNvSpPr>
            <p:nvPr/>
          </p:nvSpPr>
          <p:spPr bwMode="auto">
            <a:xfrm>
              <a:off x="1183" y="1969"/>
              <a:ext cx="173" cy="26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87" name="Text Box 62"/>
            <p:cNvSpPr txBox="1">
              <a:spLocks noChangeArrowheads="1"/>
            </p:cNvSpPr>
            <p:nvPr/>
          </p:nvSpPr>
          <p:spPr bwMode="auto">
            <a:xfrm>
              <a:off x="1264" y="1969"/>
              <a:ext cx="4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燃烧流</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67" name="Line 63"/>
            <p:cNvSpPr>
              <a:spLocks noChangeShapeType="1"/>
            </p:cNvSpPr>
            <p:nvPr/>
          </p:nvSpPr>
          <p:spPr bwMode="auto">
            <a:xfrm flipV="1">
              <a:off x="3959" y="1293"/>
              <a:ext cx="259"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89" name="Text Box 64"/>
            <p:cNvSpPr txBox="1">
              <a:spLocks noChangeArrowheads="1"/>
            </p:cNvSpPr>
            <p:nvPr/>
          </p:nvSpPr>
          <p:spPr bwMode="auto">
            <a:xfrm>
              <a:off x="4262" y="1215"/>
              <a:ext cx="34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上箭头</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69" name="Line 65"/>
            <p:cNvSpPr>
              <a:spLocks noChangeShapeType="1"/>
            </p:cNvSpPr>
            <p:nvPr/>
          </p:nvSpPr>
          <p:spPr bwMode="auto">
            <a:xfrm>
              <a:off x="3932" y="1415"/>
              <a:ext cx="259"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91" name="Text Box 66"/>
            <p:cNvSpPr txBox="1">
              <a:spLocks noChangeArrowheads="1"/>
            </p:cNvSpPr>
            <p:nvPr/>
          </p:nvSpPr>
          <p:spPr bwMode="auto">
            <a:xfrm>
              <a:off x="4262" y="1415"/>
              <a:ext cx="346"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水平线</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71" name="Line 67"/>
            <p:cNvSpPr>
              <a:spLocks noChangeShapeType="1"/>
            </p:cNvSpPr>
            <p:nvPr/>
          </p:nvSpPr>
          <p:spPr bwMode="auto">
            <a:xfrm>
              <a:off x="3904" y="1476"/>
              <a:ext cx="173" cy="18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93" name="Text Box 68"/>
            <p:cNvSpPr txBox="1">
              <a:spLocks noChangeArrowheads="1"/>
            </p:cNvSpPr>
            <p:nvPr/>
          </p:nvSpPr>
          <p:spPr bwMode="auto">
            <a:xfrm>
              <a:off x="4090" y="1636"/>
              <a:ext cx="345"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下箭头</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73" name="AutoShape 69"/>
            <p:cNvSpPr>
              <a:spLocks noChangeArrowheads="1"/>
            </p:cNvSpPr>
            <p:nvPr/>
          </p:nvSpPr>
          <p:spPr bwMode="auto">
            <a:xfrm>
              <a:off x="4090" y="1354"/>
              <a:ext cx="68" cy="56"/>
            </a:xfrm>
            <a:prstGeom prst="flowChartOr">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7974" name="AutoShape 70"/>
            <p:cNvSpPr>
              <a:spLocks noChangeArrowheads="1"/>
            </p:cNvSpPr>
            <p:nvPr/>
          </p:nvSpPr>
          <p:spPr bwMode="auto">
            <a:xfrm>
              <a:off x="4040" y="1514"/>
              <a:ext cx="68" cy="56"/>
            </a:xfrm>
            <a:prstGeom prst="flowChartOr">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7975" name="Line 71"/>
            <p:cNvSpPr>
              <a:spLocks noChangeShapeType="1"/>
            </p:cNvSpPr>
            <p:nvPr/>
          </p:nvSpPr>
          <p:spPr bwMode="auto">
            <a:xfrm>
              <a:off x="2565" y="1964"/>
              <a:ext cx="231" cy="12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97" name="Text Box 72"/>
            <p:cNvSpPr txBox="1">
              <a:spLocks noChangeArrowheads="1"/>
            </p:cNvSpPr>
            <p:nvPr/>
          </p:nvSpPr>
          <p:spPr bwMode="auto">
            <a:xfrm>
              <a:off x="2652" y="1903"/>
              <a:ext cx="26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rpm</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77" name="Line 73"/>
            <p:cNvSpPr>
              <a:spLocks noChangeShapeType="1"/>
            </p:cNvSpPr>
            <p:nvPr/>
          </p:nvSpPr>
          <p:spPr bwMode="auto">
            <a:xfrm>
              <a:off x="2362" y="2102"/>
              <a:ext cx="0" cy="17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699" name="Text Box 74"/>
            <p:cNvSpPr txBox="1">
              <a:spLocks noChangeArrowheads="1"/>
            </p:cNvSpPr>
            <p:nvPr/>
          </p:nvSpPr>
          <p:spPr bwMode="auto">
            <a:xfrm>
              <a:off x="2380" y="2124"/>
              <a:ext cx="26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rpm</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79" name="Line 75"/>
            <p:cNvSpPr>
              <a:spLocks noChangeShapeType="1"/>
            </p:cNvSpPr>
            <p:nvPr/>
          </p:nvSpPr>
          <p:spPr bwMode="auto">
            <a:xfrm>
              <a:off x="1583" y="2561"/>
              <a:ext cx="340" cy="30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01" name="Text Box 76"/>
            <p:cNvSpPr txBox="1">
              <a:spLocks noChangeArrowheads="1"/>
            </p:cNvSpPr>
            <p:nvPr/>
          </p:nvSpPr>
          <p:spPr bwMode="auto">
            <a:xfrm>
              <a:off x="1809" y="2635"/>
              <a:ext cx="25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gph</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81" name="Line 77"/>
            <p:cNvSpPr>
              <a:spLocks noChangeShapeType="1"/>
            </p:cNvSpPr>
            <p:nvPr/>
          </p:nvSpPr>
          <p:spPr bwMode="auto">
            <a:xfrm flipH="1">
              <a:off x="2176" y="2645"/>
              <a:ext cx="173" cy="19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03" name="Text Box 78"/>
            <p:cNvSpPr txBox="1">
              <a:spLocks noChangeArrowheads="1"/>
            </p:cNvSpPr>
            <p:nvPr/>
          </p:nvSpPr>
          <p:spPr bwMode="auto">
            <a:xfrm>
              <a:off x="2275" y="2696"/>
              <a:ext cx="25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mph</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83" name="Line 79"/>
            <p:cNvSpPr>
              <a:spLocks noChangeShapeType="1"/>
            </p:cNvSpPr>
            <p:nvPr/>
          </p:nvSpPr>
          <p:spPr bwMode="auto">
            <a:xfrm>
              <a:off x="2258" y="3133"/>
              <a:ext cx="256" cy="177"/>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05" name="Text Box 80"/>
            <p:cNvSpPr txBox="1">
              <a:spLocks noChangeArrowheads="1"/>
            </p:cNvSpPr>
            <p:nvPr/>
          </p:nvSpPr>
          <p:spPr bwMode="auto">
            <a:xfrm>
              <a:off x="2407" y="3128"/>
              <a:ext cx="25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mpg</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85" name="Line 81"/>
            <p:cNvSpPr>
              <a:spLocks noChangeShapeType="1"/>
            </p:cNvSpPr>
            <p:nvPr/>
          </p:nvSpPr>
          <p:spPr bwMode="auto">
            <a:xfrm>
              <a:off x="2529" y="2628"/>
              <a:ext cx="422" cy="354"/>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07" name="Text Box 82"/>
            <p:cNvSpPr txBox="1">
              <a:spLocks noChangeArrowheads="1"/>
            </p:cNvSpPr>
            <p:nvPr/>
          </p:nvSpPr>
          <p:spPr bwMode="auto">
            <a:xfrm>
              <a:off x="2829" y="2757"/>
              <a:ext cx="259"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mph</a:t>
              </a:r>
              <a:endParaRPr lang="en-US" altLang="zh-CN"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87" name="Line 83"/>
            <p:cNvSpPr>
              <a:spLocks noChangeShapeType="1"/>
            </p:cNvSpPr>
            <p:nvPr/>
          </p:nvSpPr>
          <p:spPr bwMode="auto">
            <a:xfrm>
              <a:off x="2638" y="2513"/>
              <a:ext cx="599" cy="18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09" name="Text Box 84"/>
            <p:cNvSpPr txBox="1">
              <a:spLocks noChangeArrowheads="1"/>
            </p:cNvSpPr>
            <p:nvPr/>
          </p:nvSpPr>
          <p:spPr bwMode="auto">
            <a:xfrm>
              <a:off x="2966" y="2479"/>
              <a:ext cx="4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超速值</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89" name="Line 85"/>
            <p:cNvSpPr>
              <a:spLocks noChangeShapeType="1"/>
            </p:cNvSpPr>
            <p:nvPr/>
          </p:nvSpPr>
          <p:spPr bwMode="auto">
            <a:xfrm>
              <a:off x="3251" y="2208"/>
              <a:ext cx="405" cy="12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11" name="Text Box 86"/>
            <p:cNvSpPr txBox="1">
              <a:spLocks noChangeArrowheads="1"/>
            </p:cNvSpPr>
            <p:nvPr/>
          </p:nvSpPr>
          <p:spPr bwMode="auto">
            <a:xfrm>
              <a:off x="3398" y="2147"/>
              <a:ext cx="26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英里</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91" name="Line 87"/>
            <p:cNvSpPr>
              <a:spLocks noChangeShapeType="1"/>
            </p:cNvSpPr>
            <p:nvPr/>
          </p:nvSpPr>
          <p:spPr bwMode="auto">
            <a:xfrm>
              <a:off x="4108" y="2391"/>
              <a:ext cx="173"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13" name="Text Box 88"/>
            <p:cNvSpPr txBox="1">
              <a:spLocks noChangeArrowheads="1"/>
            </p:cNvSpPr>
            <p:nvPr/>
          </p:nvSpPr>
          <p:spPr bwMode="auto">
            <a:xfrm>
              <a:off x="4325" y="2391"/>
              <a:ext cx="2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93" name="Line 89"/>
            <p:cNvSpPr>
              <a:spLocks noChangeShapeType="1"/>
            </p:cNvSpPr>
            <p:nvPr/>
          </p:nvSpPr>
          <p:spPr bwMode="auto">
            <a:xfrm>
              <a:off x="3686" y="2818"/>
              <a:ext cx="173"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15" name="Text Box 90"/>
            <p:cNvSpPr txBox="1">
              <a:spLocks noChangeArrowheads="1"/>
            </p:cNvSpPr>
            <p:nvPr/>
          </p:nvSpPr>
          <p:spPr bwMode="auto">
            <a:xfrm>
              <a:off x="3890" y="2818"/>
              <a:ext cx="2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zh-CN" altLang="en-US" sz="1200">
                  <a:solidFill>
                    <a:schemeClr val="tx1">
                      <a:lumMod val="75000"/>
                      <a:lumOff val="25000"/>
                    </a:schemeClr>
                  </a:solidFill>
                  <a:latin typeface="楷体" panose="02010609060101010101" pitchFamily="49" charset="-122"/>
                  <a:ea typeface="楷体" panose="02010609060101010101" pitchFamily="49" charset="-122"/>
                </a:rPr>
                <a:t>铃声</a:t>
              </a:r>
              <a:endParaRPr lang="zh-CN" altLang="en-US" sz="12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95" name="Line 91"/>
            <p:cNvSpPr>
              <a:spLocks noChangeShapeType="1"/>
            </p:cNvSpPr>
            <p:nvPr/>
          </p:nvSpPr>
          <p:spPr bwMode="auto">
            <a:xfrm>
              <a:off x="3291" y="3244"/>
              <a:ext cx="173"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17" name="Text Box 92"/>
            <p:cNvSpPr txBox="1">
              <a:spLocks noChangeArrowheads="1"/>
            </p:cNvSpPr>
            <p:nvPr/>
          </p:nvSpPr>
          <p:spPr bwMode="auto">
            <a:xfrm>
              <a:off x="3509" y="3244"/>
              <a:ext cx="4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mph</a:t>
              </a:r>
              <a:r>
                <a:rPr lang="zh-CN" altLang="en-US" sz="12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7997" name="Line 93"/>
            <p:cNvSpPr>
              <a:spLocks noChangeShapeType="1"/>
            </p:cNvSpPr>
            <p:nvPr/>
          </p:nvSpPr>
          <p:spPr bwMode="auto">
            <a:xfrm>
              <a:off x="2815" y="3550"/>
              <a:ext cx="259" cy="6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2719" name="Text Box 94"/>
            <p:cNvSpPr txBox="1">
              <a:spLocks noChangeArrowheads="1"/>
            </p:cNvSpPr>
            <p:nvPr/>
          </p:nvSpPr>
          <p:spPr bwMode="auto">
            <a:xfrm>
              <a:off x="3101" y="3550"/>
              <a:ext cx="48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1200">
                  <a:solidFill>
                    <a:schemeClr val="tx1">
                      <a:lumMod val="75000"/>
                      <a:lumOff val="25000"/>
                    </a:schemeClr>
                  </a:solidFill>
                  <a:latin typeface="楷体" panose="02010609060101010101" pitchFamily="49" charset="-122"/>
                  <a:ea typeface="楷体" panose="02010609060101010101" pitchFamily="49" charset="-122"/>
                </a:rPr>
                <a:t>mpg</a:t>
              </a:r>
              <a:r>
                <a:rPr lang="zh-CN" altLang="en-US" sz="12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8000" name="Freeform 96"/>
            <p:cNvSpPr/>
            <p:nvPr/>
          </p:nvSpPr>
          <p:spPr bwMode="auto">
            <a:xfrm>
              <a:off x="1066" y="916"/>
              <a:ext cx="1613" cy="1902"/>
            </a:xfrm>
            <a:custGeom>
              <a:avLst/>
              <a:gdLst/>
              <a:ahLst/>
              <a:cxnLst>
                <a:cxn ang="0">
                  <a:pos x="1800" y="26"/>
                </a:cxn>
                <a:cxn ang="0">
                  <a:pos x="2340" y="338"/>
                </a:cxn>
                <a:cxn ang="0">
                  <a:pos x="3240" y="2054"/>
                </a:cxn>
                <a:cxn ang="0">
                  <a:pos x="3060" y="2990"/>
                </a:cxn>
                <a:cxn ang="0">
                  <a:pos x="1800" y="3614"/>
                </a:cxn>
                <a:cxn ang="0">
                  <a:pos x="900" y="4706"/>
                </a:cxn>
                <a:cxn ang="0">
                  <a:pos x="0" y="4550"/>
                </a:cxn>
              </a:cxnLst>
              <a:rect l="0" t="0" r="r" b="b"/>
              <a:pathLst>
                <a:path w="3360" h="4862">
                  <a:moveTo>
                    <a:pt x="1800" y="26"/>
                  </a:moveTo>
                  <a:cubicBezTo>
                    <a:pt x="1950" y="13"/>
                    <a:pt x="2100" y="0"/>
                    <a:pt x="2340" y="338"/>
                  </a:cubicBezTo>
                  <a:cubicBezTo>
                    <a:pt x="2580" y="676"/>
                    <a:pt x="3120" y="1612"/>
                    <a:pt x="3240" y="2054"/>
                  </a:cubicBezTo>
                  <a:cubicBezTo>
                    <a:pt x="3360" y="2496"/>
                    <a:pt x="3300" y="2730"/>
                    <a:pt x="3060" y="2990"/>
                  </a:cubicBezTo>
                  <a:cubicBezTo>
                    <a:pt x="2820" y="3250"/>
                    <a:pt x="2160" y="3328"/>
                    <a:pt x="1800" y="3614"/>
                  </a:cubicBezTo>
                  <a:cubicBezTo>
                    <a:pt x="1440" y="3900"/>
                    <a:pt x="1200" y="4550"/>
                    <a:pt x="900" y="4706"/>
                  </a:cubicBezTo>
                  <a:cubicBezTo>
                    <a:pt x="600" y="4862"/>
                    <a:pt x="300" y="4706"/>
                    <a:pt x="0" y="4550"/>
                  </a:cubicBezTo>
                </a:path>
              </a:pathLst>
            </a:custGeom>
            <a:noFill/>
            <a:ln w="15875" cap="flat">
              <a:solidFill>
                <a:schemeClr val="bg1"/>
              </a:solidFill>
              <a:prstDash val="dash"/>
              <a:round/>
              <a:headEnd type="arrow" w="sm" len="med"/>
              <a:tailEnd type="arrow" w="sm"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8001" name="Freeform 97"/>
            <p:cNvSpPr/>
            <p:nvPr/>
          </p:nvSpPr>
          <p:spPr bwMode="auto">
            <a:xfrm>
              <a:off x="1916" y="1038"/>
              <a:ext cx="2001" cy="2512"/>
            </a:xfrm>
            <a:custGeom>
              <a:avLst/>
              <a:gdLst/>
              <a:ahLst/>
              <a:cxnLst>
                <a:cxn ang="0">
                  <a:pos x="4170" y="26"/>
                </a:cxn>
                <a:cxn ang="0">
                  <a:pos x="3450" y="182"/>
                </a:cxn>
                <a:cxn ang="0">
                  <a:pos x="2730" y="1118"/>
                </a:cxn>
                <a:cxn ang="0">
                  <a:pos x="3090" y="2522"/>
                </a:cxn>
                <a:cxn ang="0">
                  <a:pos x="2730" y="3458"/>
                </a:cxn>
                <a:cxn ang="0">
                  <a:pos x="2010" y="3614"/>
                </a:cxn>
                <a:cxn ang="0">
                  <a:pos x="1470" y="5018"/>
                </a:cxn>
                <a:cxn ang="0">
                  <a:pos x="210" y="5798"/>
                </a:cxn>
                <a:cxn ang="0">
                  <a:pos x="210" y="6422"/>
                </a:cxn>
              </a:cxnLst>
              <a:rect l="0" t="0" r="r" b="b"/>
              <a:pathLst>
                <a:path w="4170" h="6422">
                  <a:moveTo>
                    <a:pt x="4170" y="26"/>
                  </a:moveTo>
                  <a:cubicBezTo>
                    <a:pt x="3930" y="13"/>
                    <a:pt x="3690" y="0"/>
                    <a:pt x="3450" y="182"/>
                  </a:cubicBezTo>
                  <a:cubicBezTo>
                    <a:pt x="3210" y="364"/>
                    <a:pt x="2790" y="728"/>
                    <a:pt x="2730" y="1118"/>
                  </a:cubicBezTo>
                  <a:cubicBezTo>
                    <a:pt x="2670" y="1508"/>
                    <a:pt x="3090" y="2132"/>
                    <a:pt x="3090" y="2522"/>
                  </a:cubicBezTo>
                  <a:cubicBezTo>
                    <a:pt x="3090" y="2912"/>
                    <a:pt x="2910" y="3276"/>
                    <a:pt x="2730" y="3458"/>
                  </a:cubicBezTo>
                  <a:cubicBezTo>
                    <a:pt x="2550" y="3640"/>
                    <a:pt x="2220" y="3354"/>
                    <a:pt x="2010" y="3614"/>
                  </a:cubicBezTo>
                  <a:cubicBezTo>
                    <a:pt x="1800" y="3874"/>
                    <a:pt x="1770" y="4654"/>
                    <a:pt x="1470" y="5018"/>
                  </a:cubicBezTo>
                  <a:cubicBezTo>
                    <a:pt x="1170" y="5382"/>
                    <a:pt x="420" y="5564"/>
                    <a:pt x="210" y="5798"/>
                  </a:cubicBezTo>
                  <a:cubicBezTo>
                    <a:pt x="0" y="6032"/>
                    <a:pt x="105" y="6227"/>
                    <a:pt x="210" y="6422"/>
                  </a:cubicBezTo>
                </a:path>
              </a:pathLst>
            </a:custGeom>
            <a:noFill/>
            <a:ln w="15875" cap="flat">
              <a:solidFill>
                <a:schemeClr val="bg1"/>
              </a:solidFill>
              <a:prstDash val="dash"/>
              <a:round/>
              <a:headEnd type="arrow" w="sm" len="med"/>
              <a:tailEnd type="arrow" w="sm"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sp>
        <p:nvSpPr>
          <p:cNvPr id="8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a:t>
            </a:r>
            <a:r>
              <a:rPr lang="en-US" altLang="zh-CN" dirty="0" smtClean="0">
                <a:ea typeface="宋体" panose="02010600030101010101" pitchFamily="2" charset="-122"/>
              </a:rPr>
              <a:t>Mapping(2)</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checkerboard(across)">
                                      <p:cBhvr>
                                        <p:cTn id="7" dur="500"/>
                                        <p:tgtEl>
                                          <p:spTgt spid="5079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dvAuto="0" autoUpdateAnimBg="0" build="p"/>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724" name="Rectangle 60"/>
          <p:cNvSpPr>
            <a:spLocks noChangeArrowheads="1"/>
          </p:cNvSpPr>
          <p:nvPr/>
        </p:nvSpPr>
        <p:spPr bwMode="auto">
          <a:xfrm>
            <a:off x="363539" y="1165226"/>
            <a:ext cx="8593137" cy="5311775"/>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8931" name="Rectangle 3"/>
          <p:cNvSpPr>
            <a:spLocks noGrp="1" noChangeArrowheads="1"/>
          </p:cNvSpPr>
          <p:nvPr>
            <p:ph type="body" idx="4294967295"/>
          </p:nvPr>
        </p:nvSpPr>
        <p:spPr>
          <a:xfrm>
            <a:off x="652463" y="4224338"/>
            <a:ext cx="2265362" cy="1363662"/>
          </a:xfrm>
        </p:spPr>
        <p:txBody>
          <a:bodyPr vert="horz" wrap="square" lIns="90487" tIns="44450" rIns="90487" bIns="44450" numCol="1" anchor="t" anchorCtr="0" compatLnSpc="1"/>
          <a:lstStyle/>
          <a:p>
            <a:pPr marL="0" indent="93980">
              <a:buNone/>
            </a:pPr>
            <a:r>
              <a:rPr lang="zh-CN" altLang="en-US" sz="2000">
                <a:solidFill>
                  <a:schemeClr val="tx1">
                    <a:lumMod val="75000"/>
                    <a:lumOff val="25000"/>
                  </a:schemeClr>
                </a:solidFill>
                <a:effectLst>
                  <a:outerShdw blurRad="38100" dist="38100" dir="2700000" algn="tl">
                    <a:srgbClr val="FFFFFF"/>
                  </a:outerShdw>
                </a:effectLst>
                <a:latin typeface="楷体" panose="02010609060101010101" pitchFamily="49" charset="-122"/>
                <a:ea typeface="楷体" panose="02010609060101010101" pitchFamily="49" charset="-122"/>
              </a:rPr>
              <a:t>一般问题的一级分解方法：</a:t>
            </a:r>
            <a:endParaRPr lang="zh-CN" altLang="en-US" sz="2000">
              <a:solidFill>
                <a:schemeClr val="tx1">
                  <a:lumMod val="75000"/>
                  <a:lumOff val="25000"/>
                </a:schemeClr>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2" name="Group 4"/>
          <p:cNvGrpSpPr/>
          <p:nvPr/>
        </p:nvGrpSpPr>
        <p:grpSpPr bwMode="auto">
          <a:xfrm>
            <a:off x="1277938" y="1181101"/>
            <a:ext cx="5973762" cy="2206625"/>
            <a:chOff x="2892" y="1446"/>
            <a:chExt cx="4705" cy="1956"/>
          </a:xfrm>
        </p:grpSpPr>
        <p:sp>
          <p:nvSpPr>
            <p:cNvPr id="113715" name="Text Box 5"/>
            <p:cNvSpPr txBox="1">
              <a:spLocks noChangeArrowheads="1"/>
            </p:cNvSpPr>
            <p:nvPr/>
          </p:nvSpPr>
          <p:spPr bwMode="auto">
            <a:xfrm>
              <a:off x="4536" y="1446"/>
              <a:ext cx="1417" cy="73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数字仪表板</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控制</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3716" name="Text Box 6"/>
            <p:cNvSpPr txBox="1">
              <a:spLocks noChangeArrowheads="1"/>
            </p:cNvSpPr>
            <p:nvPr/>
          </p:nvSpPr>
          <p:spPr bwMode="auto">
            <a:xfrm>
              <a:off x="4536" y="2665"/>
              <a:ext cx="1417" cy="73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数据转换</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控制</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8935" name="Line 7"/>
            <p:cNvSpPr>
              <a:spLocks noChangeShapeType="1"/>
            </p:cNvSpPr>
            <p:nvPr/>
          </p:nvSpPr>
          <p:spPr bwMode="auto">
            <a:xfrm>
              <a:off x="5245" y="2183"/>
              <a:ext cx="0" cy="481"/>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3718" name="Text Box 8"/>
            <p:cNvSpPr txBox="1">
              <a:spLocks noChangeArrowheads="1"/>
            </p:cNvSpPr>
            <p:nvPr/>
          </p:nvSpPr>
          <p:spPr bwMode="auto">
            <a:xfrm>
              <a:off x="6180" y="2665"/>
              <a:ext cx="1417" cy="73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44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驱动仪表板</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3719" name="Text Box 9"/>
            <p:cNvSpPr txBox="1">
              <a:spLocks noChangeArrowheads="1"/>
            </p:cNvSpPr>
            <p:nvPr/>
          </p:nvSpPr>
          <p:spPr bwMode="auto">
            <a:xfrm>
              <a:off x="2892" y="2665"/>
              <a:ext cx="1417" cy="73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接收传感器</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2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信号</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08938" name="Line 10"/>
            <p:cNvSpPr>
              <a:spLocks noChangeShapeType="1"/>
            </p:cNvSpPr>
            <p:nvPr/>
          </p:nvSpPr>
          <p:spPr bwMode="auto">
            <a:xfrm>
              <a:off x="3600" y="2410"/>
              <a:ext cx="3288" cy="0"/>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8939" name="Line 11"/>
            <p:cNvSpPr>
              <a:spLocks noChangeShapeType="1"/>
            </p:cNvSpPr>
            <p:nvPr/>
          </p:nvSpPr>
          <p:spPr bwMode="auto">
            <a:xfrm>
              <a:off x="3600" y="2399"/>
              <a:ext cx="0" cy="266"/>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08940" name="Line 12"/>
            <p:cNvSpPr>
              <a:spLocks noChangeShapeType="1"/>
            </p:cNvSpPr>
            <p:nvPr/>
          </p:nvSpPr>
          <p:spPr bwMode="auto">
            <a:xfrm>
              <a:off x="6889" y="2399"/>
              <a:ext cx="0" cy="266"/>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3" name="Group 13"/>
          <p:cNvGrpSpPr/>
          <p:nvPr/>
        </p:nvGrpSpPr>
        <p:grpSpPr bwMode="auto">
          <a:xfrm>
            <a:off x="3352801" y="3497263"/>
            <a:ext cx="3763963" cy="2476500"/>
            <a:chOff x="2155" y="4228"/>
            <a:chExt cx="3951" cy="3302"/>
          </a:xfrm>
        </p:grpSpPr>
        <p:grpSp>
          <p:nvGrpSpPr>
            <p:cNvPr id="113670" name="Group 14"/>
            <p:cNvGrpSpPr/>
            <p:nvPr/>
          </p:nvGrpSpPr>
          <p:grpSpPr bwMode="auto">
            <a:xfrm>
              <a:off x="2200" y="4228"/>
              <a:ext cx="3906" cy="1300"/>
              <a:chOff x="2200" y="4228"/>
              <a:chExt cx="3906" cy="1300"/>
            </a:xfrm>
          </p:grpSpPr>
          <p:grpSp>
            <p:nvGrpSpPr>
              <p:cNvPr id="113685" name="Group 15"/>
              <p:cNvGrpSpPr/>
              <p:nvPr/>
            </p:nvGrpSpPr>
            <p:grpSpPr bwMode="auto">
              <a:xfrm>
                <a:off x="2200" y="4410"/>
                <a:ext cx="3906" cy="851"/>
                <a:chOff x="2200" y="4410"/>
                <a:chExt cx="3906" cy="851"/>
              </a:xfrm>
            </p:grpSpPr>
            <p:sp>
              <p:nvSpPr>
                <p:cNvPr id="508944" name="Oval 16"/>
                <p:cNvSpPr>
                  <a:spLocks noChangeArrowheads="1"/>
                </p:cNvSpPr>
                <p:nvPr/>
              </p:nvSpPr>
              <p:spPr bwMode="auto">
                <a:xfrm>
                  <a:off x="4195" y="4721"/>
                  <a:ext cx="227" cy="229"/>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45" name="Oval 17"/>
                <p:cNvSpPr>
                  <a:spLocks noChangeArrowheads="1"/>
                </p:cNvSpPr>
                <p:nvPr/>
              </p:nvSpPr>
              <p:spPr bwMode="auto">
                <a:xfrm>
                  <a:off x="4555" y="5034"/>
                  <a:ext cx="227"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46" name="Oval 18"/>
                <p:cNvSpPr>
                  <a:spLocks noChangeArrowheads="1"/>
                </p:cNvSpPr>
                <p:nvPr/>
              </p:nvSpPr>
              <p:spPr bwMode="auto">
                <a:xfrm>
                  <a:off x="4915" y="4567"/>
                  <a:ext cx="228"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47" name="Oval 19"/>
                <p:cNvSpPr>
                  <a:spLocks noChangeArrowheads="1"/>
                </p:cNvSpPr>
                <p:nvPr/>
              </p:nvSpPr>
              <p:spPr bwMode="auto">
                <a:xfrm>
                  <a:off x="5095" y="5034"/>
                  <a:ext cx="228"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48" name="Oval 20"/>
                <p:cNvSpPr>
                  <a:spLocks noChangeArrowheads="1"/>
                </p:cNvSpPr>
                <p:nvPr/>
              </p:nvSpPr>
              <p:spPr bwMode="auto">
                <a:xfrm>
                  <a:off x="5454" y="4567"/>
                  <a:ext cx="227"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49" name="Oval 21"/>
                <p:cNvSpPr>
                  <a:spLocks noChangeArrowheads="1"/>
                </p:cNvSpPr>
                <p:nvPr/>
              </p:nvSpPr>
              <p:spPr bwMode="auto">
                <a:xfrm>
                  <a:off x="5634" y="5034"/>
                  <a:ext cx="227"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3694" name="Group 22"/>
                <p:cNvGrpSpPr/>
                <p:nvPr/>
              </p:nvGrpSpPr>
              <p:grpSpPr bwMode="auto">
                <a:xfrm>
                  <a:off x="2200" y="4410"/>
                  <a:ext cx="2001" cy="851"/>
                  <a:chOff x="2200" y="4410"/>
                  <a:chExt cx="2001" cy="851"/>
                </a:xfrm>
              </p:grpSpPr>
              <p:sp>
                <p:nvSpPr>
                  <p:cNvPr id="508951" name="Oval 23"/>
                  <p:cNvSpPr>
                    <a:spLocks noChangeArrowheads="1"/>
                  </p:cNvSpPr>
                  <p:nvPr/>
                </p:nvSpPr>
                <p:spPr bwMode="auto">
                  <a:xfrm>
                    <a:off x="2573" y="4567"/>
                    <a:ext cx="228"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2" name="Oval 24"/>
                  <p:cNvSpPr>
                    <a:spLocks noChangeArrowheads="1"/>
                  </p:cNvSpPr>
                  <p:nvPr/>
                </p:nvSpPr>
                <p:spPr bwMode="auto">
                  <a:xfrm>
                    <a:off x="3115" y="4410"/>
                    <a:ext cx="227"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3" name="Oval 25"/>
                  <p:cNvSpPr>
                    <a:spLocks noChangeArrowheads="1"/>
                  </p:cNvSpPr>
                  <p:nvPr/>
                </p:nvSpPr>
                <p:spPr bwMode="auto">
                  <a:xfrm>
                    <a:off x="3655" y="4567"/>
                    <a:ext cx="228"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4" name="Oval 26"/>
                  <p:cNvSpPr>
                    <a:spLocks noChangeArrowheads="1"/>
                  </p:cNvSpPr>
                  <p:nvPr/>
                </p:nvSpPr>
                <p:spPr bwMode="auto">
                  <a:xfrm>
                    <a:off x="2935" y="4878"/>
                    <a:ext cx="227"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5" name="Oval 27"/>
                  <p:cNvSpPr>
                    <a:spLocks noChangeArrowheads="1"/>
                  </p:cNvSpPr>
                  <p:nvPr/>
                </p:nvSpPr>
                <p:spPr bwMode="auto">
                  <a:xfrm>
                    <a:off x="3655" y="5034"/>
                    <a:ext cx="228" cy="226"/>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6" name="Line 28"/>
                  <p:cNvSpPr>
                    <a:spLocks noChangeShapeType="1"/>
                  </p:cNvSpPr>
                  <p:nvPr/>
                </p:nvSpPr>
                <p:spPr bwMode="auto">
                  <a:xfrm>
                    <a:off x="2200" y="4662"/>
                    <a:ext cx="360"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7" name="Line 29"/>
                  <p:cNvSpPr>
                    <a:spLocks noChangeShapeType="1"/>
                  </p:cNvSpPr>
                  <p:nvPr/>
                </p:nvSpPr>
                <p:spPr bwMode="auto">
                  <a:xfrm flipV="1">
                    <a:off x="2795" y="4510"/>
                    <a:ext cx="317" cy="14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8" name="Line 30"/>
                  <p:cNvSpPr>
                    <a:spLocks noChangeShapeType="1"/>
                  </p:cNvSpPr>
                  <p:nvPr/>
                </p:nvSpPr>
                <p:spPr bwMode="auto">
                  <a:xfrm>
                    <a:off x="2778" y="4747"/>
                    <a:ext cx="198" cy="157"/>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59" name="Line 31"/>
                  <p:cNvSpPr>
                    <a:spLocks noChangeShapeType="1"/>
                  </p:cNvSpPr>
                  <p:nvPr/>
                </p:nvSpPr>
                <p:spPr bwMode="auto">
                  <a:xfrm>
                    <a:off x="3340" y="4554"/>
                    <a:ext cx="312" cy="14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0" name="Line 32"/>
                  <p:cNvSpPr>
                    <a:spLocks noChangeShapeType="1"/>
                  </p:cNvSpPr>
                  <p:nvPr/>
                </p:nvSpPr>
                <p:spPr bwMode="auto">
                  <a:xfrm>
                    <a:off x="3158" y="5020"/>
                    <a:ext cx="482" cy="14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1" name="Line 33"/>
                  <p:cNvSpPr>
                    <a:spLocks noChangeShapeType="1"/>
                  </p:cNvSpPr>
                  <p:nvPr/>
                </p:nvSpPr>
                <p:spPr bwMode="auto">
                  <a:xfrm>
                    <a:off x="3868" y="4736"/>
                    <a:ext cx="317" cy="11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2" name="Line 34"/>
                  <p:cNvSpPr>
                    <a:spLocks noChangeShapeType="1"/>
                  </p:cNvSpPr>
                  <p:nvPr/>
                </p:nvSpPr>
                <p:spPr bwMode="auto">
                  <a:xfrm flipV="1">
                    <a:off x="3878" y="4912"/>
                    <a:ext cx="323" cy="24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08963" name="Line 35"/>
                <p:cNvSpPr>
                  <a:spLocks noChangeShapeType="1"/>
                </p:cNvSpPr>
                <p:nvPr/>
              </p:nvSpPr>
              <p:spPr bwMode="auto">
                <a:xfrm>
                  <a:off x="4411" y="4895"/>
                  <a:ext cx="198" cy="157"/>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4" name="Line 36"/>
                <p:cNvSpPr>
                  <a:spLocks noChangeShapeType="1"/>
                </p:cNvSpPr>
                <p:nvPr/>
              </p:nvSpPr>
              <p:spPr bwMode="auto">
                <a:xfrm flipV="1">
                  <a:off x="4735" y="4764"/>
                  <a:ext cx="215" cy="296"/>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5" name="Line 37"/>
                <p:cNvSpPr>
                  <a:spLocks noChangeShapeType="1"/>
                </p:cNvSpPr>
                <p:nvPr/>
              </p:nvSpPr>
              <p:spPr bwMode="auto">
                <a:xfrm>
                  <a:off x="4785" y="5151"/>
                  <a:ext cx="307"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6" name="Line 38"/>
                <p:cNvSpPr>
                  <a:spLocks noChangeShapeType="1"/>
                </p:cNvSpPr>
                <p:nvPr/>
              </p:nvSpPr>
              <p:spPr bwMode="auto">
                <a:xfrm>
                  <a:off x="5148" y="4679"/>
                  <a:ext cx="295"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7" name="Line 39"/>
                <p:cNvSpPr>
                  <a:spLocks noChangeShapeType="1"/>
                </p:cNvSpPr>
                <p:nvPr/>
              </p:nvSpPr>
              <p:spPr bwMode="auto">
                <a:xfrm>
                  <a:off x="5329" y="5161"/>
                  <a:ext cx="300"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8" name="Line 40"/>
                <p:cNvSpPr>
                  <a:spLocks noChangeShapeType="1"/>
                </p:cNvSpPr>
                <p:nvPr/>
              </p:nvSpPr>
              <p:spPr bwMode="auto">
                <a:xfrm>
                  <a:off x="5131" y="4753"/>
                  <a:ext cx="540" cy="311"/>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69" name="Line 41"/>
                <p:cNvSpPr>
                  <a:spLocks noChangeShapeType="1"/>
                </p:cNvSpPr>
                <p:nvPr/>
              </p:nvSpPr>
              <p:spPr bwMode="auto">
                <a:xfrm>
                  <a:off x="5698" y="4679"/>
                  <a:ext cx="238"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70" name="Line 42"/>
                <p:cNvSpPr>
                  <a:spLocks noChangeShapeType="1"/>
                </p:cNvSpPr>
                <p:nvPr/>
              </p:nvSpPr>
              <p:spPr bwMode="auto">
                <a:xfrm>
                  <a:off x="5868" y="5155"/>
                  <a:ext cx="238"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08971" name="Freeform 43"/>
              <p:cNvSpPr/>
              <p:nvPr/>
            </p:nvSpPr>
            <p:spPr bwMode="auto">
              <a:xfrm>
                <a:off x="2753" y="4253"/>
                <a:ext cx="1561" cy="1196"/>
              </a:xfrm>
              <a:custGeom>
                <a:avLst/>
                <a:gdLst/>
                <a:ahLst/>
                <a:cxnLst>
                  <a:cxn ang="0">
                    <a:pos x="1080" y="0"/>
                  </a:cxn>
                  <a:cxn ang="0">
                    <a:pos x="1440" y="312"/>
                  </a:cxn>
                  <a:cxn ang="0">
                    <a:pos x="360" y="1092"/>
                  </a:cxn>
                  <a:cxn ang="0">
                    <a:pos x="0" y="936"/>
                  </a:cxn>
                </a:cxnLst>
                <a:rect l="0" t="0" r="r" b="b"/>
                <a:pathLst>
                  <a:path w="1560" h="1196">
                    <a:moveTo>
                      <a:pt x="1080" y="0"/>
                    </a:moveTo>
                    <a:cubicBezTo>
                      <a:pt x="1320" y="65"/>
                      <a:pt x="1560" y="130"/>
                      <a:pt x="1440" y="312"/>
                    </a:cubicBezTo>
                    <a:cubicBezTo>
                      <a:pt x="1320" y="494"/>
                      <a:pt x="600" y="988"/>
                      <a:pt x="360" y="1092"/>
                    </a:cubicBezTo>
                    <a:cubicBezTo>
                      <a:pt x="120" y="1196"/>
                      <a:pt x="60" y="1066"/>
                      <a:pt x="0" y="936"/>
                    </a:cubicBezTo>
                  </a:path>
                </a:pathLst>
              </a:custGeom>
              <a:noFill/>
              <a:ln w="9525" cap="flat">
                <a:solidFill>
                  <a:schemeClr val="bg1"/>
                </a:solidFill>
                <a:prstDash val="dash"/>
                <a:round/>
                <a:headEnd type="arrow" w="sm" len="sm"/>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72" name="Freeform 44"/>
              <p:cNvSpPr/>
              <p:nvPr/>
            </p:nvSpPr>
            <p:spPr bwMode="auto">
              <a:xfrm>
                <a:off x="4705" y="4228"/>
                <a:ext cx="570" cy="1300"/>
              </a:xfrm>
              <a:custGeom>
                <a:avLst/>
                <a:gdLst/>
                <a:ahLst/>
                <a:cxnLst>
                  <a:cxn ang="0">
                    <a:pos x="390" y="26"/>
                  </a:cxn>
                  <a:cxn ang="0">
                    <a:pos x="30" y="182"/>
                  </a:cxn>
                  <a:cxn ang="0">
                    <a:pos x="210" y="1118"/>
                  </a:cxn>
                  <a:cxn ang="0">
                    <a:pos x="570" y="1274"/>
                  </a:cxn>
                </a:cxnLst>
                <a:rect l="0" t="0" r="r" b="b"/>
                <a:pathLst>
                  <a:path w="570" h="1300">
                    <a:moveTo>
                      <a:pt x="390" y="26"/>
                    </a:moveTo>
                    <a:cubicBezTo>
                      <a:pt x="225" y="13"/>
                      <a:pt x="60" y="0"/>
                      <a:pt x="30" y="182"/>
                    </a:cubicBezTo>
                    <a:cubicBezTo>
                      <a:pt x="0" y="364"/>
                      <a:pt x="120" y="936"/>
                      <a:pt x="210" y="1118"/>
                    </a:cubicBezTo>
                    <a:cubicBezTo>
                      <a:pt x="300" y="1300"/>
                      <a:pt x="435" y="1287"/>
                      <a:pt x="570" y="1274"/>
                    </a:cubicBezTo>
                  </a:path>
                </a:pathLst>
              </a:custGeom>
              <a:noFill/>
              <a:ln w="9525" cap="flat">
                <a:solidFill>
                  <a:schemeClr val="bg1"/>
                </a:solidFill>
                <a:prstDash val="dash"/>
                <a:round/>
                <a:headEnd type="arrow" w="sm" len="sm"/>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08973" name="AutoShape 45"/>
            <p:cNvSpPr/>
            <p:nvPr/>
          </p:nvSpPr>
          <p:spPr bwMode="auto">
            <a:xfrm rot="-5400000">
              <a:off x="2747" y="5133"/>
              <a:ext cx="180" cy="1248"/>
            </a:xfrm>
            <a:prstGeom prst="leftBrace">
              <a:avLst>
                <a:gd name="adj1" fmla="val 57778"/>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vert="eaVert"/>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74" name="AutoShape 46"/>
            <p:cNvSpPr/>
            <p:nvPr/>
          </p:nvSpPr>
          <p:spPr bwMode="auto">
            <a:xfrm rot="-5400000">
              <a:off x="4008" y="5134"/>
              <a:ext cx="180" cy="1246"/>
            </a:xfrm>
            <a:prstGeom prst="leftBrace">
              <a:avLst>
                <a:gd name="adj1" fmla="val 57781"/>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vert="eaVert"/>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75" name="AutoShape 47"/>
            <p:cNvSpPr/>
            <p:nvPr/>
          </p:nvSpPr>
          <p:spPr bwMode="auto">
            <a:xfrm rot="-5400000">
              <a:off x="5324" y="5077"/>
              <a:ext cx="180" cy="1361"/>
            </a:xfrm>
            <a:prstGeom prst="leftBrace">
              <a:avLst>
                <a:gd name="adj1" fmla="val 63009"/>
                <a:gd name="adj2" fmla="val 50000"/>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vert="eaVert"/>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674" name="Text Box 48"/>
            <p:cNvSpPr txBox="1">
              <a:spLocks noChangeArrowheads="1"/>
            </p:cNvSpPr>
            <p:nvPr/>
          </p:nvSpPr>
          <p:spPr bwMode="auto">
            <a:xfrm>
              <a:off x="3856" y="6153"/>
              <a:ext cx="510" cy="34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1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675" name="Text Box 49"/>
            <p:cNvSpPr txBox="1">
              <a:spLocks noChangeArrowheads="1"/>
            </p:cNvSpPr>
            <p:nvPr/>
          </p:nvSpPr>
          <p:spPr bwMode="auto">
            <a:xfrm>
              <a:off x="3856" y="6947"/>
              <a:ext cx="510" cy="34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P</a:t>
              </a:r>
              <a:endParaRPr lang="en-US" altLang="zh-CN" sz="1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676" name="Text Box 50"/>
            <p:cNvSpPr txBox="1">
              <a:spLocks noChangeArrowheads="1"/>
            </p:cNvSpPr>
            <p:nvPr/>
          </p:nvSpPr>
          <p:spPr bwMode="auto">
            <a:xfrm>
              <a:off x="2892" y="6947"/>
              <a:ext cx="510" cy="34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1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3677" name="Text Box 51"/>
            <p:cNvSpPr txBox="1">
              <a:spLocks noChangeArrowheads="1"/>
            </p:cNvSpPr>
            <p:nvPr/>
          </p:nvSpPr>
          <p:spPr bwMode="auto">
            <a:xfrm>
              <a:off x="4820" y="6947"/>
              <a:ext cx="510" cy="34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O</a:t>
              </a:r>
              <a:endParaRPr lang="en-US" altLang="zh-CN" sz="1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0" name="Line 52"/>
            <p:cNvSpPr>
              <a:spLocks noChangeShapeType="1"/>
            </p:cNvSpPr>
            <p:nvPr/>
          </p:nvSpPr>
          <p:spPr bwMode="auto">
            <a:xfrm>
              <a:off x="4111" y="6495"/>
              <a:ext cx="0" cy="453"/>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1" name="Line 53"/>
            <p:cNvSpPr>
              <a:spLocks noChangeShapeType="1"/>
            </p:cNvSpPr>
            <p:nvPr/>
          </p:nvSpPr>
          <p:spPr bwMode="auto">
            <a:xfrm>
              <a:off x="3146" y="6719"/>
              <a:ext cx="1928" cy="0"/>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2" name="Line 54"/>
            <p:cNvSpPr>
              <a:spLocks noChangeShapeType="1"/>
            </p:cNvSpPr>
            <p:nvPr/>
          </p:nvSpPr>
          <p:spPr bwMode="auto">
            <a:xfrm>
              <a:off x="3146" y="6719"/>
              <a:ext cx="0" cy="22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3" name="Line 55"/>
            <p:cNvSpPr>
              <a:spLocks noChangeShapeType="1"/>
            </p:cNvSpPr>
            <p:nvPr/>
          </p:nvSpPr>
          <p:spPr bwMode="auto">
            <a:xfrm>
              <a:off x="5075" y="6719"/>
              <a:ext cx="0" cy="22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4" name="Freeform 56"/>
            <p:cNvSpPr/>
            <p:nvPr/>
          </p:nvSpPr>
          <p:spPr bwMode="auto">
            <a:xfrm>
              <a:off x="2155" y="5871"/>
              <a:ext cx="810" cy="1378"/>
            </a:xfrm>
            <a:custGeom>
              <a:avLst/>
              <a:gdLst/>
              <a:ahLst/>
              <a:cxnLst>
                <a:cxn ang="0">
                  <a:pos x="630" y="0"/>
                </a:cxn>
                <a:cxn ang="0">
                  <a:pos x="270" y="468"/>
                </a:cxn>
                <a:cxn ang="0">
                  <a:pos x="90" y="1248"/>
                </a:cxn>
                <a:cxn ang="0">
                  <a:pos x="810" y="1248"/>
                </a:cxn>
              </a:cxnLst>
              <a:rect l="0" t="0" r="r" b="b"/>
              <a:pathLst>
                <a:path w="810" h="1378">
                  <a:moveTo>
                    <a:pt x="630" y="0"/>
                  </a:moveTo>
                  <a:cubicBezTo>
                    <a:pt x="495" y="130"/>
                    <a:pt x="360" y="260"/>
                    <a:pt x="270" y="468"/>
                  </a:cubicBezTo>
                  <a:cubicBezTo>
                    <a:pt x="180" y="676"/>
                    <a:pt x="0" y="1118"/>
                    <a:pt x="90" y="1248"/>
                  </a:cubicBezTo>
                  <a:cubicBezTo>
                    <a:pt x="180" y="1378"/>
                    <a:pt x="495" y="1313"/>
                    <a:pt x="810" y="1248"/>
                  </a:cubicBezTo>
                </a:path>
              </a:pathLst>
            </a:custGeom>
            <a:noFill/>
            <a:ln w="12700">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5" name="Freeform 57"/>
            <p:cNvSpPr/>
            <p:nvPr/>
          </p:nvSpPr>
          <p:spPr bwMode="auto">
            <a:xfrm flipH="1">
              <a:off x="5263" y="5871"/>
              <a:ext cx="810" cy="1378"/>
            </a:xfrm>
            <a:custGeom>
              <a:avLst/>
              <a:gdLst/>
              <a:ahLst/>
              <a:cxnLst>
                <a:cxn ang="0">
                  <a:pos x="630" y="0"/>
                </a:cxn>
                <a:cxn ang="0">
                  <a:pos x="270" y="468"/>
                </a:cxn>
                <a:cxn ang="0">
                  <a:pos x="90" y="1248"/>
                </a:cxn>
                <a:cxn ang="0">
                  <a:pos x="810" y="1248"/>
                </a:cxn>
              </a:cxnLst>
              <a:rect l="0" t="0" r="r" b="b"/>
              <a:pathLst>
                <a:path w="810" h="1378">
                  <a:moveTo>
                    <a:pt x="630" y="0"/>
                  </a:moveTo>
                  <a:cubicBezTo>
                    <a:pt x="495" y="130"/>
                    <a:pt x="360" y="260"/>
                    <a:pt x="270" y="468"/>
                  </a:cubicBezTo>
                  <a:cubicBezTo>
                    <a:pt x="180" y="676"/>
                    <a:pt x="0" y="1118"/>
                    <a:pt x="90" y="1248"/>
                  </a:cubicBezTo>
                  <a:cubicBezTo>
                    <a:pt x="180" y="1378"/>
                    <a:pt x="495" y="1313"/>
                    <a:pt x="810" y="1248"/>
                  </a:cubicBezTo>
                </a:path>
              </a:pathLst>
            </a:custGeom>
            <a:noFill/>
            <a:ln w="12700">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8986" name="Freeform 58"/>
            <p:cNvSpPr/>
            <p:nvPr/>
          </p:nvSpPr>
          <p:spPr bwMode="auto">
            <a:xfrm>
              <a:off x="4140" y="5871"/>
              <a:ext cx="420" cy="1659"/>
            </a:xfrm>
            <a:custGeom>
              <a:avLst/>
              <a:gdLst/>
              <a:ahLst/>
              <a:cxnLst>
                <a:cxn ang="0">
                  <a:pos x="0" y="0"/>
                </a:cxn>
                <a:cxn ang="0">
                  <a:pos x="360" y="468"/>
                </a:cxn>
                <a:cxn ang="0">
                  <a:pos x="360" y="1716"/>
                </a:cxn>
                <a:cxn ang="0">
                  <a:pos x="0" y="1560"/>
                </a:cxn>
              </a:cxnLst>
              <a:rect l="0" t="0" r="r" b="b"/>
              <a:pathLst>
                <a:path w="420" h="1898">
                  <a:moveTo>
                    <a:pt x="0" y="0"/>
                  </a:moveTo>
                  <a:cubicBezTo>
                    <a:pt x="150" y="91"/>
                    <a:pt x="300" y="182"/>
                    <a:pt x="360" y="468"/>
                  </a:cubicBezTo>
                  <a:cubicBezTo>
                    <a:pt x="420" y="754"/>
                    <a:pt x="420" y="1534"/>
                    <a:pt x="360" y="1716"/>
                  </a:cubicBezTo>
                  <a:cubicBezTo>
                    <a:pt x="300" y="1898"/>
                    <a:pt x="150" y="1729"/>
                    <a:pt x="0" y="1560"/>
                  </a:cubicBezTo>
                </a:path>
              </a:pathLst>
            </a:custGeom>
            <a:noFill/>
            <a:ln w="12700">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6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a:t>
            </a:r>
            <a:r>
              <a:rPr lang="en-US" altLang="zh-CN" dirty="0" smtClean="0">
                <a:ea typeface="宋体" panose="02010600030101010101" pitchFamily="2" charset="-122"/>
              </a:rPr>
              <a:t>Mapping(3)</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08931">
                                            <p:txEl>
                                              <p:pRg st="0" end="0"/>
                                            </p:txEl>
                                          </p:spTgt>
                                        </p:tgtEl>
                                        <p:attrNameLst>
                                          <p:attrName>style.visibility</p:attrName>
                                        </p:attrNameLst>
                                      </p:cBhvr>
                                      <p:to>
                                        <p:strVal val="visible"/>
                                      </p:to>
                                    </p:set>
                                    <p:anim calcmode="lin" valueType="num">
                                      <p:cBhvr additive="base">
                                        <p:cTn id="12" dur="500" fill="hold"/>
                                        <p:tgtEl>
                                          <p:spTgt spid="50893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89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29" name="Rectangle 41"/>
          <p:cNvSpPr>
            <a:spLocks noChangeArrowheads="1"/>
          </p:cNvSpPr>
          <p:nvPr/>
        </p:nvSpPr>
        <p:spPr bwMode="auto">
          <a:xfrm>
            <a:off x="365124" y="1811339"/>
            <a:ext cx="8815388" cy="4524375"/>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55" name="Rectangle 3"/>
          <p:cNvSpPr>
            <a:spLocks noGrp="1" noChangeArrowheads="1"/>
          </p:cNvSpPr>
          <p:nvPr>
            <p:ph type="body" idx="4294967295"/>
          </p:nvPr>
        </p:nvSpPr>
        <p:spPr>
          <a:xfrm>
            <a:off x="899592" y="1247775"/>
            <a:ext cx="2514600" cy="474662"/>
          </a:xfrm>
        </p:spPr>
        <p:txBody>
          <a:bodyPr vert="horz" wrap="square" lIns="90487" tIns="44450" rIns="90487" bIns="44450" numCol="1" anchor="t" anchorCtr="0" compatLnSpc="1"/>
          <a:lstStyle/>
          <a:p>
            <a:pPr>
              <a:buFont typeface="Wingdings" panose="05000000000000000000" pitchFamily="2" charset="2"/>
              <a:buNone/>
            </a:pPr>
            <a:r>
              <a:rPr lang="zh-CN" altLang="en-US" sz="2000" dirty="0">
                <a:effectLst>
                  <a:outerShdw blurRad="38100" dist="38100" dir="2700000" algn="tl">
                    <a:srgbClr val="FFFFFF"/>
                  </a:outerShdw>
                </a:effectLst>
                <a:ea typeface="楷体_GB2312" pitchFamily="49" charset="-122"/>
              </a:rPr>
              <a:t>第二步：映射</a:t>
            </a:r>
            <a:endParaRPr lang="zh-CN" altLang="en-US" sz="2000" dirty="0">
              <a:effectLst>
                <a:outerShdw blurRad="38100" dist="38100" dir="2700000" algn="tl">
                  <a:srgbClr val="FFFFFF"/>
                </a:outerShdw>
              </a:effectLst>
              <a:ea typeface="楷体_GB2312" pitchFamily="49" charset="-122"/>
            </a:endParaRPr>
          </a:p>
        </p:txBody>
      </p:sp>
      <p:sp>
        <p:nvSpPr>
          <p:cNvPr id="114692" name="Text Box 5"/>
          <p:cNvSpPr txBox="1">
            <a:spLocks noChangeArrowheads="1"/>
          </p:cNvSpPr>
          <p:nvPr/>
        </p:nvSpPr>
        <p:spPr bwMode="auto">
          <a:xfrm>
            <a:off x="4732338" y="2365376"/>
            <a:ext cx="5032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A</a:t>
            </a:r>
            <a:endParaRPr lang="en-US" altLang="zh-CN" sz="18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693" name="Text Box 6"/>
          <p:cNvSpPr txBox="1">
            <a:spLocks noChangeArrowheads="1"/>
          </p:cNvSpPr>
          <p:nvPr/>
        </p:nvSpPr>
        <p:spPr bwMode="auto">
          <a:xfrm>
            <a:off x="5416549" y="2224089"/>
            <a:ext cx="5032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D</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694" name="Text Box 7"/>
          <p:cNvSpPr txBox="1">
            <a:spLocks noChangeArrowheads="1"/>
          </p:cNvSpPr>
          <p:nvPr/>
        </p:nvSpPr>
        <p:spPr bwMode="auto">
          <a:xfrm>
            <a:off x="6084888" y="2397126"/>
            <a:ext cx="5048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C</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695" name="Text Box 8"/>
          <p:cNvSpPr txBox="1">
            <a:spLocks noChangeArrowheads="1"/>
          </p:cNvSpPr>
          <p:nvPr/>
        </p:nvSpPr>
        <p:spPr bwMode="auto">
          <a:xfrm>
            <a:off x="5164138" y="2749550"/>
            <a:ext cx="5032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B</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1" name="Oval 9"/>
          <p:cNvSpPr>
            <a:spLocks noChangeArrowheads="1"/>
          </p:cNvSpPr>
          <p:nvPr/>
        </p:nvSpPr>
        <p:spPr bwMode="auto">
          <a:xfrm>
            <a:off x="4802188" y="2425701"/>
            <a:ext cx="287337" cy="257175"/>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sz="1800"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2" name="Oval 10"/>
          <p:cNvSpPr>
            <a:spLocks noChangeArrowheads="1"/>
          </p:cNvSpPr>
          <p:nvPr/>
        </p:nvSpPr>
        <p:spPr bwMode="auto">
          <a:xfrm>
            <a:off x="5487988" y="2251075"/>
            <a:ext cx="287337" cy="255588"/>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3" name="Oval 11"/>
          <p:cNvSpPr>
            <a:spLocks noChangeArrowheads="1"/>
          </p:cNvSpPr>
          <p:nvPr/>
        </p:nvSpPr>
        <p:spPr bwMode="auto">
          <a:xfrm>
            <a:off x="6172200" y="2425701"/>
            <a:ext cx="288925" cy="257175"/>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4" name="Oval 12"/>
          <p:cNvSpPr>
            <a:spLocks noChangeArrowheads="1"/>
          </p:cNvSpPr>
          <p:nvPr/>
        </p:nvSpPr>
        <p:spPr bwMode="auto">
          <a:xfrm>
            <a:off x="5259388" y="2778125"/>
            <a:ext cx="287337" cy="255588"/>
          </a:xfrm>
          <a:prstGeom prst="ellips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5" name="Line 13"/>
          <p:cNvSpPr>
            <a:spLocks noChangeShapeType="1"/>
          </p:cNvSpPr>
          <p:nvPr/>
        </p:nvSpPr>
        <p:spPr bwMode="auto">
          <a:xfrm>
            <a:off x="4327524" y="2535238"/>
            <a:ext cx="457200" cy="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sz="1800"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6" name="Line 14"/>
          <p:cNvSpPr>
            <a:spLocks noChangeShapeType="1"/>
          </p:cNvSpPr>
          <p:nvPr/>
        </p:nvSpPr>
        <p:spPr bwMode="auto">
          <a:xfrm flipV="1">
            <a:off x="5083174" y="2362200"/>
            <a:ext cx="401638" cy="16033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7" name="Line 15"/>
          <p:cNvSpPr>
            <a:spLocks noChangeShapeType="1"/>
          </p:cNvSpPr>
          <p:nvPr/>
        </p:nvSpPr>
        <p:spPr bwMode="auto">
          <a:xfrm>
            <a:off x="5060950" y="2630488"/>
            <a:ext cx="250825" cy="17621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sz="1800"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8" name="Line 16"/>
          <p:cNvSpPr>
            <a:spLocks noChangeShapeType="1"/>
          </p:cNvSpPr>
          <p:nvPr/>
        </p:nvSpPr>
        <p:spPr bwMode="auto">
          <a:xfrm>
            <a:off x="5773738" y="2413000"/>
            <a:ext cx="396875" cy="16033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69" name="Line 17"/>
          <p:cNvSpPr>
            <a:spLocks noChangeShapeType="1"/>
          </p:cNvSpPr>
          <p:nvPr/>
        </p:nvSpPr>
        <p:spPr bwMode="auto">
          <a:xfrm>
            <a:off x="5543549" y="2936875"/>
            <a:ext cx="611188" cy="16033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70" name="Line 18"/>
          <p:cNvSpPr>
            <a:spLocks noChangeShapeType="1"/>
          </p:cNvSpPr>
          <p:nvPr/>
        </p:nvSpPr>
        <p:spPr bwMode="auto">
          <a:xfrm>
            <a:off x="6443663" y="2617788"/>
            <a:ext cx="401637" cy="12700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71" name="Freeform 19"/>
          <p:cNvSpPr/>
          <p:nvPr/>
        </p:nvSpPr>
        <p:spPr bwMode="auto">
          <a:xfrm>
            <a:off x="5030787" y="2074864"/>
            <a:ext cx="1979612" cy="1347787"/>
          </a:xfrm>
          <a:custGeom>
            <a:avLst/>
            <a:gdLst/>
            <a:ahLst/>
            <a:cxnLst>
              <a:cxn ang="0">
                <a:pos x="1080" y="0"/>
              </a:cxn>
              <a:cxn ang="0">
                <a:pos x="1440" y="312"/>
              </a:cxn>
              <a:cxn ang="0">
                <a:pos x="360" y="1092"/>
              </a:cxn>
              <a:cxn ang="0">
                <a:pos x="0" y="936"/>
              </a:cxn>
            </a:cxnLst>
            <a:rect l="0" t="0" r="r" b="b"/>
            <a:pathLst>
              <a:path w="1560" h="1196">
                <a:moveTo>
                  <a:pt x="1080" y="0"/>
                </a:moveTo>
                <a:cubicBezTo>
                  <a:pt x="1320" y="65"/>
                  <a:pt x="1560" y="130"/>
                  <a:pt x="1440" y="312"/>
                </a:cubicBezTo>
                <a:cubicBezTo>
                  <a:pt x="1320" y="494"/>
                  <a:pt x="600" y="988"/>
                  <a:pt x="360" y="1092"/>
                </a:cubicBezTo>
                <a:cubicBezTo>
                  <a:pt x="120" y="1196"/>
                  <a:pt x="60" y="1066"/>
                  <a:pt x="0" y="936"/>
                </a:cubicBezTo>
              </a:path>
            </a:pathLst>
          </a:custGeom>
          <a:noFill/>
          <a:ln w="9525" cap="flat">
            <a:solidFill>
              <a:schemeClr val="bg1"/>
            </a:solidFill>
            <a:prstDash val="dash"/>
            <a:round/>
            <a:headEnd type="arrow" w="sm" len="sm"/>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07" name="Text Box 21"/>
          <p:cNvSpPr txBox="1">
            <a:spLocks noChangeArrowheads="1"/>
          </p:cNvSpPr>
          <p:nvPr/>
        </p:nvSpPr>
        <p:spPr bwMode="auto">
          <a:xfrm>
            <a:off x="7929563" y="1871664"/>
            <a:ext cx="504825" cy="3841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M</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08" name="Text Box 22"/>
          <p:cNvSpPr txBox="1">
            <a:spLocks noChangeArrowheads="1"/>
          </p:cNvSpPr>
          <p:nvPr/>
        </p:nvSpPr>
        <p:spPr bwMode="auto">
          <a:xfrm>
            <a:off x="7426324" y="2447925"/>
            <a:ext cx="503238" cy="38100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75" name="Line 23"/>
          <p:cNvSpPr>
            <a:spLocks noChangeShapeType="1"/>
          </p:cNvSpPr>
          <p:nvPr/>
        </p:nvSpPr>
        <p:spPr bwMode="auto">
          <a:xfrm flipH="1">
            <a:off x="7678737" y="2255839"/>
            <a:ext cx="431800" cy="192087"/>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76" name="Line 24"/>
          <p:cNvSpPr>
            <a:spLocks noChangeShapeType="1"/>
          </p:cNvSpPr>
          <p:nvPr/>
        </p:nvSpPr>
        <p:spPr bwMode="auto">
          <a:xfrm>
            <a:off x="8181974" y="2255839"/>
            <a:ext cx="0" cy="192087"/>
          </a:xfrm>
          <a:prstGeom prst="line">
            <a:avLst/>
          </a:prstGeom>
          <a:noFill/>
          <a:ln w="9525">
            <a:solidFill>
              <a:schemeClr val="bg1"/>
            </a:solidFill>
            <a:prstDash val="sysDot"/>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77" name="Line 25"/>
          <p:cNvSpPr>
            <a:spLocks noChangeShapeType="1"/>
          </p:cNvSpPr>
          <p:nvPr/>
        </p:nvSpPr>
        <p:spPr bwMode="auto">
          <a:xfrm>
            <a:off x="8253412" y="2255839"/>
            <a:ext cx="431800" cy="192087"/>
          </a:xfrm>
          <a:prstGeom prst="line">
            <a:avLst/>
          </a:prstGeom>
          <a:noFill/>
          <a:ln w="9525">
            <a:solidFill>
              <a:schemeClr val="bg1"/>
            </a:solidFill>
            <a:prstDash val="sysDot"/>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12" name="Text Box 26"/>
          <p:cNvSpPr txBox="1">
            <a:spLocks noChangeArrowheads="1"/>
          </p:cNvSpPr>
          <p:nvPr/>
        </p:nvSpPr>
        <p:spPr bwMode="auto">
          <a:xfrm>
            <a:off x="6994525" y="2959100"/>
            <a:ext cx="504825" cy="382588"/>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C</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13" name="Text Box 27"/>
          <p:cNvSpPr txBox="1">
            <a:spLocks noChangeArrowheads="1"/>
          </p:cNvSpPr>
          <p:nvPr/>
        </p:nvSpPr>
        <p:spPr bwMode="auto">
          <a:xfrm>
            <a:off x="7858124" y="2959100"/>
            <a:ext cx="503238" cy="382588"/>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B</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14" name="Text Box 28"/>
          <p:cNvSpPr txBox="1">
            <a:spLocks noChangeArrowheads="1"/>
          </p:cNvSpPr>
          <p:nvPr/>
        </p:nvSpPr>
        <p:spPr bwMode="auto">
          <a:xfrm>
            <a:off x="6994525" y="3470275"/>
            <a:ext cx="504825" cy="382588"/>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D</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15" name="Text Box 29"/>
          <p:cNvSpPr txBox="1">
            <a:spLocks noChangeArrowheads="1"/>
          </p:cNvSpPr>
          <p:nvPr/>
        </p:nvSpPr>
        <p:spPr bwMode="auto">
          <a:xfrm>
            <a:off x="7426324" y="3981451"/>
            <a:ext cx="503238" cy="3841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A</a:t>
            </a:r>
            <a:endParaRPr lang="en-US" altLang="zh-CN" sz="9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82" name="Line 30"/>
          <p:cNvSpPr>
            <a:spLocks noChangeShapeType="1"/>
          </p:cNvSpPr>
          <p:nvPr/>
        </p:nvSpPr>
        <p:spPr bwMode="auto">
          <a:xfrm flipH="1">
            <a:off x="7245350" y="2830514"/>
            <a:ext cx="360363" cy="128587"/>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83" name="Line 31"/>
          <p:cNvSpPr>
            <a:spLocks noChangeShapeType="1"/>
          </p:cNvSpPr>
          <p:nvPr/>
        </p:nvSpPr>
        <p:spPr bwMode="auto">
          <a:xfrm>
            <a:off x="7750175" y="2830514"/>
            <a:ext cx="358775" cy="128587"/>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84" name="Line 32"/>
          <p:cNvSpPr>
            <a:spLocks noChangeShapeType="1"/>
          </p:cNvSpPr>
          <p:nvPr/>
        </p:nvSpPr>
        <p:spPr bwMode="auto">
          <a:xfrm>
            <a:off x="7245349" y="3341689"/>
            <a:ext cx="0" cy="128587"/>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85" name="Line 33"/>
          <p:cNvSpPr>
            <a:spLocks noChangeShapeType="1"/>
          </p:cNvSpPr>
          <p:nvPr/>
        </p:nvSpPr>
        <p:spPr bwMode="auto">
          <a:xfrm>
            <a:off x="7245349" y="3852863"/>
            <a:ext cx="431800" cy="127000"/>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9986" name="Line 34"/>
          <p:cNvSpPr>
            <a:spLocks noChangeShapeType="1"/>
          </p:cNvSpPr>
          <p:nvPr/>
        </p:nvSpPr>
        <p:spPr bwMode="auto">
          <a:xfrm flipH="1">
            <a:off x="7678737" y="3341689"/>
            <a:ext cx="431800" cy="638175"/>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1" name="Text Box 36"/>
          <p:cNvSpPr txBox="1">
            <a:spLocks noChangeArrowheads="1"/>
          </p:cNvSpPr>
          <p:nvPr/>
        </p:nvSpPr>
        <p:spPr bwMode="auto">
          <a:xfrm>
            <a:off x="898524" y="3360738"/>
            <a:ext cx="350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：每个处理直接对应一个下层模块。</a:t>
            </a:r>
            <a:endPar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2" name="Text Box 37"/>
          <p:cNvSpPr txBox="1">
            <a:spLocks noChangeArrowheads="1"/>
          </p:cNvSpPr>
          <p:nvPr/>
        </p:nvSpPr>
        <p:spPr bwMode="auto">
          <a:xfrm>
            <a:off x="593724" y="3429001"/>
            <a:ext cx="3762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P</a:t>
            </a:r>
            <a:endParaRPr lang="en-US" altLang="zh-CN" sz="18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3" name="Text Box 39"/>
          <p:cNvSpPr txBox="1">
            <a:spLocks noChangeArrowheads="1"/>
          </p:cNvSpPr>
          <p:nvPr/>
        </p:nvSpPr>
        <p:spPr bwMode="auto">
          <a:xfrm>
            <a:off x="898524" y="2006600"/>
            <a:ext cx="350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18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：由边界向回溯，将每个遇到的处理器映成相应的层模块。</a:t>
            </a:r>
            <a:endParaRPr lang="zh-CN" altLang="en-US" sz="18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4" name="Text Box 40"/>
          <p:cNvSpPr txBox="1">
            <a:spLocks noChangeArrowheads="1"/>
          </p:cNvSpPr>
          <p:nvPr/>
        </p:nvSpPr>
        <p:spPr bwMode="auto">
          <a:xfrm>
            <a:off x="593724" y="2074864"/>
            <a:ext cx="376238"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1800" b="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5" name="Text Box 43"/>
          <p:cNvSpPr txBox="1">
            <a:spLocks noChangeArrowheads="1"/>
          </p:cNvSpPr>
          <p:nvPr/>
        </p:nvSpPr>
        <p:spPr bwMode="auto">
          <a:xfrm>
            <a:off x="822324" y="4513263"/>
            <a:ext cx="350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：由边界向外推，方法与       类似</a:t>
            </a:r>
            <a:endPar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6" name="Text Box 44"/>
          <p:cNvSpPr txBox="1">
            <a:spLocks noChangeArrowheads="1"/>
          </p:cNvSpPr>
          <p:nvPr/>
        </p:nvSpPr>
        <p:spPr bwMode="auto">
          <a:xfrm>
            <a:off x="517524" y="4581525"/>
            <a:ext cx="37623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O</a:t>
            </a:r>
            <a:endParaRPr lang="en-US" altLang="zh-CN" sz="18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4727" name="Text Box 45"/>
          <p:cNvSpPr txBox="1">
            <a:spLocks noChangeArrowheads="1"/>
          </p:cNvSpPr>
          <p:nvPr/>
        </p:nvSpPr>
        <p:spPr bwMode="auto">
          <a:xfrm>
            <a:off x="1812924" y="5092700"/>
            <a:ext cx="3238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80000"/>
              </a:lnSpc>
              <a:spcBef>
                <a:spcPct val="0"/>
              </a:spcBef>
              <a:buClrTx/>
              <a:buSzTx/>
              <a:buFontTx/>
              <a:buNone/>
            </a:pPr>
            <a:r>
              <a:rPr lang="en-US" altLang="zh-CN"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18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a:t>
            </a:r>
            <a:r>
              <a:rPr lang="en-US" altLang="zh-CN" dirty="0" smtClean="0">
                <a:ea typeface="宋体" panose="02010600030101010101" pitchFamily="2" charset="-122"/>
              </a:rPr>
              <a:t>Mapping(4)</a:t>
            </a:r>
            <a:endParaRPr lang="en-US" altLang="ja-JP" dirty="0"/>
          </a:p>
        </p:txBody>
      </p:sp>
    </p:spTree>
  </p:cSld>
  <p:clrMapOvr>
    <a:masterClrMapping/>
  </p:clrMapOvr>
  <p:transition>
    <p:random/>
    <p:sndAc>
      <p:stSnd>
        <p:snd r:embed="rId1" name="projctor.wav"/>
      </p:stSnd>
    </p:sndAc>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59" name="Rectangle 47"/>
          <p:cNvSpPr>
            <a:spLocks noChangeArrowheads="1"/>
          </p:cNvSpPr>
          <p:nvPr/>
        </p:nvSpPr>
        <p:spPr bwMode="auto">
          <a:xfrm>
            <a:off x="362396" y="1482726"/>
            <a:ext cx="8674100" cy="4994275"/>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solidFill>
                <a:schemeClr val="tx1">
                  <a:lumMod val="75000"/>
                  <a:lumOff val="25000"/>
                </a:schemeClr>
              </a:solidFill>
              <a:latin typeface="楷体" panose="02010609060101010101" pitchFamily="49" charset="-122"/>
              <a:ea typeface="楷体" panose="02010609060101010101" pitchFamily="49" charset="-122"/>
            </a:endParaRPr>
          </a:p>
        </p:txBody>
      </p:sp>
      <p:grpSp>
        <p:nvGrpSpPr>
          <p:cNvPr id="2" name="Group 4"/>
          <p:cNvGrpSpPr/>
          <p:nvPr/>
        </p:nvGrpSpPr>
        <p:grpSpPr bwMode="auto">
          <a:xfrm>
            <a:off x="430659" y="1687513"/>
            <a:ext cx="8215313" cy="4024312"/>
            <a:chOff x="265" y="480"/>
            <a:chExt cx="5175" cy="3496"/>
          </a:xfrm>
        </p:grpSpPr>
        <p:sp>
          <p:nvSpPr>
            <p:cNvPr id="115716" name="Text Box 5"/>
            <p:cNvSpPr txBox="1">
              <a:spLocks noChangeArrowheads="1"/>
            </p:cNvSpPr>
            <p:nvPr/>
          </p:nvSpPr>
          <p:spPr bwMode="auto">
            <a:xfrm>
              <a:off x="2106" y="480"/>
              <a:ext cx="900" cy="59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数字仪表板</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控制</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17" name="Text Box 6"/>
            <p:cNvSpPr txBox="1">
              <a:spLocks noChangeArrowheads="1"/>
            </p:cNvSpPr>
            <p:nvPr/>
          </p:nvSpPr>
          <p:spPr bwMode="auto">
            <a:xfrm>
              <a:off x="2106" y="1453"/>
              <a:ext cx="900" cy="59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数据转换</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控制</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10983" name="Line 7"/>
            <p:cNvSpPr>
              <a:spLocks noChangeShapeType="1"/>
            </p:cNvSpPr>
            <p:nvPr/>
          </p:nvSpPr>
          <p:spPr bwMode="auto">
            <a:xfrm>
              <a:off x="2560" y="1070"/>
              <a:ext cx="1" cy="386"/>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5719" name="Text Box 8"/>
            <p:cNvSpPr txBox="1">
              <a:spLocks noChangeArrowheads="1"/>
            </p:cNvSpPr>
            <p:nvPr/>
          </p:nvSpPr>
          <p:spPr bwMode="auto">
            <a:xfrm>
              <a:off x="3454" y="1453"/>
              <a:ext cx="900" cy="59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44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lumMod val="75000"/>
                      <a:lumOff val="25000"/>
                    </a:schemeClr>
                  </a:solidFill>
                  <a:latin typeface="楷体" panose="02010609060101010101" pitchFamily="49" charset="-122"/>
                  <a:ea typeface="楷体" panose="02010609060101010101" pitchFamily="49" charset="-122"/>
                </a:rPr>
                <a:t>驱动仪表板</a:t>
              </a:r>
              <a:endParaRPr lang="zh-CN" altLang="en-US" sz="18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0" name="Text Box 9"/>
            <p:cNvSpPr txBox="1">
              <a:spLocks noChangeArrowheads="1"/>
            </p:cNvSpPr>
            <p:nvPr/>
          </p:nvSpPr>
          <p:spPr bwMode="auto">
            <a:xfrm>
              <a:off x="760" y="1453"/>
              <a:ext cx="900" cy="59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接收传感器</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信号</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10986" name="Line 10"/>
            <p:cNvSpPr>
              <a:spLocks noChangeShapeType="1"/>
            </p:cNvSpPr>
            <p:nvPr/>
          </p:nvSpPr>
          <p:spPr bwMode="auto">
            <a:xfrm>
              <a:off x="1214" y="1254"/>
              <a:ext cx="2672" cy="1"/>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0987" name="Line 11"/>
            <p:cNvSpPr>
              <a:spLocks noChangeShapeType="1"/>
            </p:cNvSpPr>
            <p:nvPr/>
          </p:nvSpPr>
          <p:spPr bwMode="auto">
            <a:xfrm>
              <a:off x="1214" y="1243"/>
              <a:ext cx="1" cy="214"/>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0988" name="Line 12"/>
            <p:cNvSpPr>
              <a:spLocks noChangeShapeType="1"/>
            </p:cNvSpPr>
            <p:nvPr/>
          </p:nvSpPr>
          <p:spPr bwMode="auto">
            <a:xfrm>
              <a:off x="3908" y="1243"/>
              <a:ext cx="1" cy="214"/>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15724" name="Text Box 13"/>
            <p:cNvSpPr txBox="1">
              <a:spLocks noChangeArrowheads="1"/>
            </p:cNvSpPr>
            <p:nvPr/>
          </p:nvSpPr>
          <p:spPr bwMode="auto">
            <a:xfrm>
              <a:off x="1169" y="2353"/>
              <a:ext cx="571" cy="37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85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计算</a:t>
              </a:r>
              <a:r>
                <a:rPr lang="en-US" altLang="zh-CN" sz="2000">
                  <a:solidFill>
                    <a:schemeClr val="tx1">
                      <a:lumMod val="75000"/>
                      <a:lumOff val="25000"/>
                    </a:schemeClr>
                  </a:solidFill>
                  <a:latin typeface="楷体" panose="02010609060101010101" pitchFamily="49" charset="-122"/>
                  <a:ea typeface="楷体" panose="02010609060101010101" pitchFamily="49" charset="-122"/>
                </a:rPr>
                <a:t>gph</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5" name="Text Box 14"/>
            <p:cNvSpPr txBox="1">
              <a:spLocks noChangeArrowheads="1"/>
            </p:cNvSpPr>
            <p:nvPr/>
          </p:nvSpPr>
          <p:spPr bwMode="auto">
            <a:xfrm>
              <a:off x="1159" y="2977"/>
              <a:ext cx="613" cy="3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30000"/>
                </a:lnSpc>
                <a:spcBef>
                  <a:spcPct val="0"/>
                </a:spcBef>
                <a:buClrTx/>
                <a:buSzTx/>
                <a:buFontTx/>
                <a:buNone/>
              </a:pPr>
              <a:r>
                <a:rPr lang="zh-CN" altLang="en-US" sz="1800">
                  <a:solidFill>
                    <a:schemeClr val="tx1">
                      <a:lumMod val="75000"/>
                      <a:lumOff val="25000"/>
                    </a:schemeClr>
                  </a:solidFill>
                  <a:latin typeface="楷体" panose="02010609060101010101" pitchFamily="49" charset="-122"/>
                  <a:ea typeface="楷体" panose="02010609060101010101" pitchFamily="49" charset="-122"/>
                </a:rPr>
                <a:t>读燃料流</a:t>
              </a:r>
              <a:endParaRPr lang="zh-CN" altLang="en-US" sz="18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6" name="Text Box 15"/>
            <p:cNvSpPr txBox="1">
              <a:spLocks noChangeArrowheads="1"/>
            </p:cNvSpPr>
            <p:nvPr/>
          </p:nvSpPr>
          <p:spPr bwMode="auto">
            <a:xfrm>
              <a:off x="288" y="2353"/>
              <a:ext cx="720" cy="37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85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转换成</a:t>
              </a:r>
              <a:r>
                <a:rPr lang="en-US" altLang="zh-CN" sz="2000">
                  <a:solidFill>
                    <a:schemeClr val="tx1">
                      <a:lumMod val="75000"/>
                      <a:lumOff val="25000"/>
                    </a:schemeClr>
                  </a:solidFill>
                  <a:latin typeface="楷体" panose="02010609060101010101" pitchFamily="49" charset="-122"/>
                  <a:ea typeface="楷体" panose="02010609060101010101" pitchFamily="49" charset="-122"/>
                </a:rPr>
                <a:t>rpm</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7" name="Text Box 16"/>
            <p:cNvSpPr txBox="1">
              <a:spLocks noChangeArrowheads="1"/>
            </p:cNvSpPr>
            <p:nvPr/>
          </p:nvSpPr>
          <p:spPr bwMode="auto">
            <a:xfrm>
              <a:off x="288" y="2977"/>
              <a:ext cx="720" cy="3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3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收集</a:t>
              </a:r>
              <a:r>
                <a:rPr lang="en-US" altLang="zh-CN" sz="2000">
                  <a:solidFill>
                    <a:schemeClr val="tx1">
                      <a:lumMod val="75000"/>
                      <a:lumOff val="25000"/>
                    </a:schemeClr>
                  </a:solidFill>
                  <a:latin typeface="楷体" panose="02010609060101010101" pitchFamily="49" charset="-122"/>
                  <a:ea typeface="楷体" panose="02010609060101010101" pitchFamily="49" charset="-122"/>
                </a:rPr>
                <a:t>sps</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8" name="Text Box 17"/>
            <p:cNvSpPr txBox="1">
              <a:spLocks noChangeArrowheads="1"/>
            </p:cNvSpPr>
            <p:nvPr/>
          </p:nvSpPr>
          <p:spPr bwMode="auto">
            <a:xfrm>
              <a:off x="265" y="3601"/>
              <a:ext cx="864" cy="3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读旋转信号</a:t>
              </a:r>
              <a:endParaRPr lang="zh-CN" altLang="en-US"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29" name="Text Box 18"/>
            <p:cNvSpPr txBox="1">
              <a:spLocks noChangeArrowheads="1"/>
            </p:cNvSpPr>
            <p:nvPr/>
          </p:nvSpPr>
          <p:spPr bwMode="auto">
            <a:xfrm>
              <a:off x="1849"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确定加/减速</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0" name="Text Box 19"/>
            <p:cNvSpPr txBox="1">
              <a:spLocks noChangeArrowheads="1"/>
            </p:cNvSpPr>
            <p:nvPr/>
          </p:nvSpPr>
          <p:spPr bwMode="auto">
            <a:xfrm>
              <a:off x="2249"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计算</a:t>
              </a:r>
              <a:r>
                <a:rPr lang="en-US" altLang="zh-CN" sz="2000">
                  <a:solidFill>
                    <a:schemeClr val="tx1">
                      <a:lumMod val="75000"/>
                      <a:lumOff val="25000"/>
                    </a:schemeClr>
                  </a:solidFill>
                  <a:latin typeface="楷体" panose="02010609060101010101" pitchFamily="49" charset="-122"/>
                  <a:ea typeface="楷体" panose="02010609060101010101" pitchFamily="49" charset="-122"/>
                </a:rPr>
                <a:t>mph</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1" name="Text Box 20"/>
            <p:cNvSpPr txBox="1">
              <a:spLocks noChangeArrowheads="1"/>
            </p:cNvSpPr>
            <p:nvPr/>
          </p:nvSpPr>
          <p:spPr bwMode="auto">
            <a:xfrm>
              <a:off x="2647" y="2353"/>
              <a:ext cx="361"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计算</a:t>
              </a:r>
              <a:r>
                <a:rPr lang="en-US" altLang="zh-CN" sz="2000">
                  <a:solidFill>
                    <a:schemeClr val="tx1">
                      <a:lumMod val="75000"/>
                      <a:lumOff val="25000"/>
                    </a:schemeClr>
                  </a:solidFill>
                  <a:latin typeface="楷体" panose="02010609060101010101" pitchFamily="49" charset="-122"/>
                  <a:ea typeface="楷体" panose="02010609060101010101" pitchFamily="49" charset="-122"/>
                </a:rPr>
                <a:t>mpg</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2" name="Text Box 21"/>
            <p:cNvSpPr txBox="1">
              <a:spLocks noChangeArrowheads="1"/>
            </p:cNvSpPr>
            <p:nvPr/>
          </p:nvSpPr>
          <p:spPr bwMode="auto">
            <a:xfrm>
              <a:off x="3047"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lumMod val="75000"/>
                      <a:lumOff val="25000"/>
                    </a:schemeClr>
                  </a:solidFill>
                  <a:latin typeface="楷体" panose="02010609060101010101" pitchFamily="49" charset="-122"/>
                  <a:ea typeface="楷体" panose="02010609060101010101" pitchFamily="49" charset="-122"/>
                </a:rPr>
                <a:t>计算里程</a:t>
              </a:r>
              <a:endParaRPr lang="zh-CN" altLang="en-US"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3" name="Text Box 22"/>
            <p:cNvSpPr txBox="1">
              <a:spLocks noChangeArrowheads="1"/>
            </p:cNvSpPr>
            <p:nvPr/>
          </p:nvSpPr>
          <p:spPr bwMode="auto">
            <a:xfrm>
              <a:off x="3483"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加/减速</a:t>
              </a:r>
              <a:endParaRPr lang="zh-CN" altLang="en-US" sz="1000" b="0">
                <a:solidFill>
                  <a:schemeClr val="tx1">
                    <a:lumMod val="75000"/>
                    <a:lumOff val="25000"/>
                  </a:schemeClr>
                </a:solidFill>
                <a:latin typeface="楷体" panose="02010609060101010101" pitchFamily="49" charset="-122"/>
                <a:ea typeface="楷体" panose="02010609060101010101" pitchFamily="49" charset="-122"/>
              </a:endParaRPr>
            </a:p>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显示</a:t>
              </a:r>
              <a:endParaRPr lang="zh-CN" altLang="en-US"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4" name="Text Box 23"/>
            <p:cNvSpPr txBox="1">
              <a:spLocks noChangeArrowheads="1"/>
            </p:cNvSpPr>
            <p:nvPr/>
          </p:nvSpPr>
          <p:spPr bwMode="auto">
            <a:xfrm>
              <a:off x="3882"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显示</a:t>
              </a:r>
              <a:r>
                <a:rPr lang="en-US" altLang="zh-CN" sz="2000">
                  <a:solidFill>
                    <a:schemeClr val="tx1">
                      <a:lumMod val="75000"/>
                      <a:lumOff val="25000"/>
                    </a:schemeClr>
                  </a:solidFill>
                  <a:latin typeface="楷体" panose="02010609060101010101" pitchFamily="49" charset="-122"/>
                  <a:ea typeface="楷体" panose="02010609060101010101" pitchFamily="49" charset="-122"/>
                </a:rPr>
                <a:t>mpg</a:t>
              </a:r>
              <a:endParaRPr lang="en-US" altLang="zh-CN"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5" name="Text Box 24"/>
            <p:cNvSpPr txBox="1">
              <a:spLocks noChangeArrowheads="1"/>
            </p:cNvSpPr>
            <p:nvPr/>
          </p:nvSpPr>
          <p:spPr bwMode="auto">
            <a:xfrm>
              <a:off x="4281"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显示</a:t>
              </a:r>
              <a:r>
                <a:rPr lang="en-US" altLang="zh-CN" sz="2000">
                  <a:solidFill>
                    <a:schemeClr val="tx1">
                      <a:lumMod val="75000"/>
                      <a:lumOff val="25000"/>
                    </a:schemeClr>
                  </a:solidFill>
                  <a:latin typeface="楷体" panose="02010609060101010101" pitchFamily="49" charset="-122"/>
                  <a:ea typeface="楷体" panose="02010609060101010101" pitchFamily="49" charset="-122"/>
                </a:rPr>
                <a:t>mph</a:t>
              </a:r>
              <a:endParaRPr lang="en-US" altLang="zh-CN"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6" name="Text Box 25"/>
            <p:cNvSpPr txBox="1">
              <a:spLocks noChangeArrowheads="1"/>
            </p:cNvSpPr>
            <p:nvPr/>
          </p:nvSpPr>
          <p:spPr bwMode="auto">
            <a:xfrm>
              <a:off x="4681"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显示里程</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7" name="Text Box 26"/>
            <p:cNvSpPr txBox="1">
              <a:spLocks noChangeArrowheads="1"/>
            </p:cNvSpPr>
            <p:nvPr/>
          </p:nvSpPr>
          <p:spPr bwMode="auto">
            <a:xfrm>
              <a:off x="5080" y="2353"/>
              <a:ext cx="360" cy="74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发出铃声</a:t>
              </a:r>
              <a:endParaRPr lang="zh-CN" altLang="en-US" sz="1000" b="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15738" name="Text Box 27"/>
            <p:cNvSpPr txBox="1">
              <a:spLocks noChangeArrowheads="1"/>
            </p:cNvSpPr>
            <p:nvPr/>
          </p:nvSpPr>
          <p:spPr bwMode="auto">
            <a:xfrm>
              <a:off x="3936" y="3552"/>
              <a:ext cx="1163" cy="37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楷体" panose="02010609060101010101" pitchFamily="49" charset="-122"/>
                  <a:ea typeface="楷体" panose="02010609060101010101" pitchFamily="49" charset="-122"/>
                </a:rPr>
                <a:t>发光二极管显示</a:t>
              </a:r>
              <a:endParaRPr lang="zh-CN" altLang="en-US" sz="200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511004" name="Line 28"/>
            <p:cNvSpPr>
              <a:spLocks noChangeShapeType="1"/>
            </p:cNvSpPr>
            <p:nvPr/>
          </p:nvSpPr>
          <p:spPr bwMode="auto">
            <a:xfrm flipH="1">
              <a:off x="651" y="2043"/>
              <a:ext cx="558"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05" name="Line 29"/>
            <p:cNvSpPr>
              <a:spLocks noChangeShapeType="1"/>
            </p:cNvSpPr>
            <p:nvPr/>
          </p:nvSpPr>
          <p:spPr bwMode="auto">
            <a:xfrm>
              <a:off x="1214" y="2043"/>
              <a:ext cx="245"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06" name="Line 30"/>
            <p:cNvSpPr>
              <a:spLocks noChangeShapeType="1"/>
            </p:cNvSpPr>
            <p:nvPr/>
          </p:nvSpPr>
          <p:spPr bwMode="auto">
            <a:xfrm>
              <a:off x="651" y="2727"/>
              <a:ext cx="1" cy="251"/>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07" name="Line 31"/>
            <p:cNvSpPr>
              <a:spLocks noChangeShapeType="1"/>
            </p:cNvSpPr>
            <p:nvPr/>
          </p:nvSpPr>
          <p:spPr bwMode="auto">
            <a:xfrm>
              <a:off x="651" y="3355"/>
              <a:ext cx="1" cy="24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08" name="Line 32"/>
            <p:cNvSpPr>
              <a:spLocks noChangeShapeType="1"/>
            </p:cNvSpPr>
            <p:nvPr/>
          </p:nvSpPr>
          <p:spPr bwMode="auto">
            <a:xfrm>
              <a:off x="1460" y="2727"/>
              <a:ext cx="1" cy="251"/>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09" name="Line 33"/>
            <p:cNvSpPr>
              <a:spLocks noChangeShapeType="1"/>
            </p:cNvSpPr>
            <p:nvPr/>
          </p:nvSpPr>
          <p:spPr bwMode="auto">
            <a:xfrm flipH="1">
              <a:off x="2031" y="2043"/>
              <a:ext cx="526"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0" name="Line 34"/>
            <p:cNvSpPr>
              <a:spLocks noChangeShapeType="1"/>
            </p:cNvSpPr>
            <p:nvPr/>
          </p:nvSpPr>
          <p:spPr bwMode="auto">
            <a:xfrm flipH="1">
              <a:off x="2430" y="2043"/>
              <a:ext cx="129"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1" name="Line 35"/>
            <p:cNvSpPr>
              <a:spLocks noChangeShapeType="1"/>
            </p:cNvSpPr>
            <p:nvPr/>
          </p:nvSpPr>
          <p:spPr bwMode="auto">
            <a:xfrm>
              <a:off x="2560" y="2043"/>
              <a:ext cx="267"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2" name="Line 36"/>
            <p:cNvSpPr>
              <a:spLocks noChangeShapeType="1"/>
            </p:cNvSpPr>
            <p:nvPr/>
          </p:nvSpPr>
          <p:spPr bwMode="auto">
            <a:xfrm>
              <a:off x="2560" y="2043"/>
              <a:ext cx="662"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3" name="Line 37"/>
            <p:cNvSpPr>
              <a:spLocks noChangeShapeType="1"/>
            </p:cNvSpPr>
            <p:nvPr/>
          </p:nvSpPr>
          <p:spPr bwMode="auto">
            <a:xfrm flipH="1">
              <a:off x="3664" y="2043"/>
              <a:ext cx="242"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4" name="Line 38"/>
            <p:cNvSpPr>
              <a:spLocks noChangeShapeType="1"/>
            </p:cNvSpPr>
            <p:nvPr/>
          </p:nvSpPr>
          <p:spPr bwMode="auto">
            <a:xfrm>
              <a:off x="3908" y="2043"/>
              <a:ext cx="155"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5" name="Line 39"/>
            <p:cNvSpPr>
              <a:spLocks noChangeShapeType="1"/>
            </p:cNvSpPr>
            <p:nvPr/>
          </p:nvSpPr>
          <p:spPr bwMode="auto">
            <a:xfrm>
              <a:off x="3908" y="2043"/>
              <a:ext cx="550"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6" name="Line 40"/>
            <p:cNvSpPr>
              <a:spLocks noChangeShapeType="1"/>
            </p:cNvSpPr>
            <p:nvPr/>
          </p:nvSpPr>
          <p:spPr bwMode="auto">
            <a:xfrm>
              <a:off x="3908" y="2043"/>
              <a:ext cx="946"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7" name="Line 41"/>
            <p:cNvSpPr>
              <a:spLocks noChangeShapeType="1"/>
            </p:cNvSpPr>
            <p:nvPr/>
          </p:nvSpPr>
          <p:spPr bwMode="auto">
            <a:xfrm>
              <a:off x="3908" y="2043"/>
              <a:ext cx="1343" cy="309"/>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8" name="Line 42"/>
            <p:cNvSpPr>
              <a:spLocks noChangeShapeType="1"/>
            </p:cNvSpPr>
            <p:nvPr/>
          </p:nvSpPr>
          <p:spPr bwMode="auto">
            <a:xfrm>
              <a:off x="3664" y="3102"/>
              <a:ext cx="785" cy="45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19" name="Line 43"/>
            <p:cNvSpPr>
              <a:spLocks noChangeShapeType="1"/>
            </p:cNvSpPr>
            <p:nvPr/>
          </p:nvSpPr>
          <p:spPr bwMode="auto">
            <a:xfrm>
              <a:off x="4064" y="3102"/>
              <a:ext cx="389" cy="45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20" name="Line 44"/>
            <p:cNvSpPr>
              <a:spLocks noChangeShapeType="1"/>
            </p:cNvSpPr>
            <p:nvPr/>
          </p:nvSpPr>
          <p:spPr bwMode="auto">
            <a:xfrm flipH="1">
              <a:off x="4456" y="3102"/>
              <a:ext cx="7" cy="45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21" name="Line 45"/>
            <p:cNvSpPr>
              <a:spLocks noChangeShapeType="1"/>
            </p:cNvSpPr>
            <p:nvPr/>
          </p:nvSpPr>
          <p:spPr bwMode="auto">
            <a:xfrm flipH="1">
              <a:off x="4456" y="3102"/>
              <a:ext cx="403" cy="45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511022" name="Line 46"/>
            <p:cNvSpPr>
              <a:spLocks noChangeShapeType="1"/>
            </p:cNvSpPr>
            <p:nvPr/>
          </p:nvSpPr>
          <p:spPr bwMode="auto">
            <a:xfrm flipH="1">
              <a:off x="4456" y="3102"/>
              <a:ext cx="799" cy="45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sp>
        <p:nvSpPr>
          <p:cNvPr id="4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a:t>
            </a:r>
            <a:r>
              <a:rPr lang="en-US" altLang="zh-CN" dirty="0" smtClean="0">
                <a:ea typeface="宋体" panose="02010600030101010101" pitchFamily="2" charset="-122"/>
              </a:rPr>
              <a:t>Mapping(5)</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59" name="Rectangle 23"/>
          <p:cNvSpPr>
            <a:spLocks noChangeArrowheads="1"/>
          </p:cNvSpPr>
          <p:nvPr/>
        </p:nvSpPr>
        <p:spPr bwMode="auto">
          <a:xfrm>
            <a:off x="152400" y="1517650"/>
            <a:ext cx="8839200" cy="4783138"/>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512003" name="Rectangle 3"/>
          <p:cNvSpPr>
            <a:spLocks noGrp="1" noChangeArrowheads="1"/>
          </p:cNvSpPr>
          <p:nvPr>
            <p:ph type="body" idx="4294967295"/>
          </p:nvPr>
        </p:nvSpPr>
        <p:spPr>
          <a:xfrm>
            <a:off x="293688" y="1465264"/>
            <a:ext cx="8458200" cy="1150937"/>
          </a:xfrm>
        </p:spPr>
        <p:txBody>
          <a:bodyPr vert="horz" wrap="square" lIns="90487" tIns="44450" rIns="90487" bIns="44450" numCol="1" anchor="t" anchorCtr="0" compatLnSpc="1"/>
          <a:lstStyle/>
          <a:p>
            <a:pPr marL="666750" indent="-573405">
              <a:lnSpc>
                <a:spcPct val="130000"/>
              </a:lnSpc>
              <a:buNone/>
            </a:pPr>
            <a:r>
              <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第三步：修改 —— 本着高内聚、低耦合的原则。</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04" name="Text Box 4"/>
          <p:cNvSpPr txBox="1">
            <a:spLocks noChangeArrowheads="1"/>
          </p:cNvSpPr>
          <p:nvPr/>
        </p:nvSpPr>
        <p:spPr bwMode="auto">
          <a:xfrm>
            <a:off x="6578600" y="2832101"/>
            <a:ext cx="2389188"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30000"/>
              </a:lnSpc>
              <a:spcBef>
                <a:spcPct val="0"/>
              </a:spcBef>
              <a:buClrTx/>
              <a:buSzTx/>
              <a:buFontTx/>
              <a:buNone/>
            </a:pPr>
            <a:r>
              <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注：每个模块应附一简要说明描述</a:t>
            </a:r>
            <a:endPar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ct val="0"/>
              </a:spcBef>
              <a:buClrTx/>
              <a:buSzTx/>
              <a:buFontTx/>
              <a:buNone/>
            </a:pPr>
            <a:r>
              <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      ① 进出该模块的信息（接口描述）；</a:t>
            </a:r>
            <a:endPar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ct val="0"/>
              </a:spcBef>
              <a:buClrTx/>
              <a:buSzTx/>
              <a:buFontTx/>
              <a:buNone/>
            </a:pPr>
            <a:r>
              <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      ② 模块内部的信息；</a:t>
            </a:r>
            <a:endPar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ct val="0"/>
              </a:spcBef>
              <a:buClrTx/>
              <a:buSzTx/>
              <a:buFontTx/>
              <a:buNone/>
            </a:pPr>
            <a:r>
              <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      ③ 过程陈述，包括主要判定点及任务等；</a:t>
            </a:r>
            <a:endPar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ct val="0"/>
              </a:spcBef>
              <a:buClrTx/>
              <a:buSzTx/>
              <a:buFontTx/>
              <a:buNone/>
            </a:pPr>
            <a:r>
              <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      ④ 对约束和特殊特点的简短讨论。</a:t>
            </a:r>
            <a:endParaRPr lang="zh-CN" altLang="en-US" sz="16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41" name="Text Box 6"/>
          <p:cNvSpPr txBox="1">
            <a:spLocks noChangeArrowheads="1"/>
          </p:cNvSpPr>
          <p:nvPr/>
        </p:nvSpPr>
        <p:spPr bwMode="auto">
          <a:xfrm>
            <a:off x="1981200" y="2009775"/>
            <a:ext cx="1428750" cy="679450"/>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数字仪表板</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控制</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42" name="Text Box 16"/>
          <p:cNvSpPr txBox="1">
            <a:spLocks noChangeArrowheads="1"/>
          </p:cNvSpPr>
          <p:nvPr/>
        </p:nvSpPr>
        <p:spPr bwMode="auto">
          <a:xfrm>
            <a:off x="0" y="4224339"/>
            <a:ext cx="1143000" cy="795337"/>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85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读旋转信号</a:t>
            </a:r>
            <a:endParaRPr lang="en-US" altLang="zh-CN"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6743" name="Group 49"/>
          <p:cNvGrpSpPr/>
          <p:nvPr/>
        </p:nvGrpSpPr>
        <p:grpSpPr bwMode="auto">
          <a:xfrm>
            <a:off x="257175" y="2705100"/>
            <a:ext cx="6007100" cy="2338388"/>
            <a:chOff x="162" y="1464"/>
            <a:chExt cx="3783" cy="1473"/>
          </a:xfrm>
        </p:grpSpPr>
        <p:sp>
          <p:nvSpPr>
            <p:cNvPr id="116744" name="Text Box 7"/>
            <p:cNvSpPr txBox="1">
              <a:spLocks noChangeArrowheads="1"/>
            </p:cNvSpPr>
            <p:nvPr/>
          </p:nvSpPr>
          <p:spPr bwMode="auto">
            <a:xfrm>
              <a:off x="1617" y="1742"/>
              <a:ext cx="900" cy="42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数据转换</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控制</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08" name="Line 8"/>
            <p:cNvSpPr>
              <a:spLocks noChangeShapeType="1"/>
            </p:cNvSpPr>
            <p:nvPr/>
          </p:nvSpPr>
          <p:spPr bwMode="auto">
            <a:xfrm>
              <a:off x="2071" y="1464"/>
              <a:ext cx="1" cy="280"/>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46" name="Text Box 9"/>
            <p:cNvSpPr txBox="1">
              <a:spLocks noChangeArrowheads="1"/>
            </p:cNvSpPr>
            <p:nvPr/>
          </p:nvSpPr>
          <p:spPr bwMode="auto">
            <a:xfrm>
              <a:off x="2965" y="1742"/>
              <a:ext cx="900" cy="42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44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驱动仪表板</a:t>
              </a:r>
              <a:endPar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47" name="Text Box 10"/>
            <p:cNvSpPr txBox="1">
              <a:spLocks noChangeArrowheads="1"/>
            </p:cNvSpPr>
            <p:nvPr/>
          </p:nvSpPr>
          <p:spPr bwMode="auto">
            <a:xfrm>
              <a:off x="271" y="1742"/>
              <a:ext cx="900" cy="427"/>
            </a:xfrm>
            <a:prstGeom prst="rect">
              <a:avLst/>
            </a:prstGeom>
            <a:noFill/>
            <a:ln w="12700">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接收传感器</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信号</a:t>
              </a:r>
              <a:endPar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11" name="Line 11"/>
            <p:cNvSpPr>
              <a:spLocks noChangeShapeType="1"/>
            </p:cNvSpPr>
            <p:nvPr/>
          </p:nvSpPr>
          <p:spPr bwMode="auto">
            <a:xfrm>
              <a:off x="725" y="1597"/>
              <a:ext cx="2672" cy="1"/>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12" name="Line 12"/>
            <p:cNvSpPr>
              <a:spLocks noChangeShapeType="1"/>
            </p:cNvSpPr>
            <p:nvPr/>
          </p:nvSpPr>
          <p:spPr bwMode="auto">
            <a:xfrm>
              <a:off x="725" y="1589"/>
              <a:ext cx="1" cy="155"/>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13" name="Line 13"/>
            <p:cNvSpPr>
              <a:spLocks noChangeShapeType="1"/>
            </p:cNvSpPr>
            <p:nvPr/>
          </p:nvSpPr>
          <p:spPr bwMode="auto">
            <a:xfrm>
              <a:off x="3419" y="1589"/>
              <a:ext cx="1" cy="155"/>
            </a:xfrm>
            <a:prstGeom prst="line">
              <a:avLst/>
            </a:prstGeom>
            <a:noFill/>
            <a:ln w="127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51" name="Text Box 14"/>
            <p:cNvSpPr txBox="1">
              <a:spLocks noChangeArrowheads="1"/>
            </p:cNvSpPr>
            <p:nvPr/>
          </p:nvSpPr>
          <p:spPr bwMode="auto">
            <a:xfrm>
              <a:off x="920" y="2413"/>
              <a:ext cx="571" cy="50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46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85000"/>
                </a:lnSpc>
                <a:spcBef>
                  <a:spcPct val="0"/>
                </a:spcBef>
                <a:buClrTx/>
                <a:buSzTx/>
                <a:buFontTx/>
                <a:buNone/>
              </a:pPr>
              <a:r>
                <a:rPr lang="zh-CN" altLang="en-US"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读燃料流</a:t>
              </a:r>
              <a:endParaRPr lang="en-US" altLang="zh-CN" sz="18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52" name="Text Box 23"/>
            <p:cNvSpPr txBox="1">
              <a:spLocks noChangeArrowheads="1"/>
            </p:cNvSpPr>
            <p:nvPr/>
          </p:nvSpPr>
          <p:spPr bwMode="auto">
            <a:xfrm>
              <a:off x="2994" y="2394"/>
              <a:ext cx="360" cy="54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endParaRPr lang="zh-CN" altLang="en-US" sz="10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显示</a:t>
              </a:r>
              <a:endParaRPr lang="zh-CN" altLang="en-US" sz="10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6753" name="Text Box 27"/>
            <p:cNvSpPr txBox="1">
              <a:spLocks noChangeArrowheads="1"/>
            </p:cNvSpPr>
            <p:nvPr/>
          </p:nvSpPr>
          <p:spPr bwMode="auto">
            <a:xfrm>
              <a:off x="3585" y="2385"/>
              <a:ext cx="360" cy="54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lIns="18000" tIns="118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rPr>
                <a:t>发出铃声</a:t>
              </a:r>
              <a:endParaRPr lang="zh-CN" altLang="en-US" sz="1000" b="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29" name="Line 29"/>
            <p:cNvSpPr>
              <a:spLocks noChangeShapeType="1"/>
            </p:cNvSpPr>
            <p:nvPr/>
          </p:nvSpPr>
          <p:spPr bwMode="auto">
            <a:xfrm flipH="1">
              <a:off x="162" y="2169"/>
              <a:ext cx="558" cy="22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30" name="Line 30"/>
            <p:cNvSpPr>
              <a:spLocks noChangeShapeType="1"/>
            </p:cNvSpPr>
            <p:nvPr/>
          </p:nvSpPr>
          <p:spPr bwMode="auto">
            <a:xfrm>
              <a:off x="725" y="2169"/>
              <a:ext cx="245" cy="22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38" name="Line 38"/>
            <p:cNvSpPr>
              <a:spLocks noChangeShapeType="1"/>
            </p:cNvSpPr>
            <p:nvPr/>
          </p:nvSpPr>
          <p:spPr bwMode="auto">
            <a:xfrm flipH="1">
              <a:off x="3175" y="2169"/>
              <a:ext cx="242" cy="224"/>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39" name="Line 39"/>
            <p:cNvSpPr>
              <a:spLocks noChangeShapeType="1"/>
            </p:cNvSpPr>
            <p:nvPr/>
          </p:nvSpPr>
          <p:spPr bwMode="auto">
            <a:xfrm>
              <a:off x="3419" y="2169"/>
              <a:ext cx="349" cy="187"/>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An Example of Transform </a:t>
            </a:r>
            <a:r>
              <a:rPr lang="en-US" altLang="zh-CN" dirty="0" smtClean="0">
                <a:ea typeface="宋体" panose="02010600030101010101" pitchFamily="2" charset="-122"/>
              </a:rPr>
              <a:t>Mapping(6)</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animEffect transition="in" filter="checkerboard(across)">
                                      <p:cBhvr>
                                        <p:cTn id="7" dur="500"/>
                                        <p:tgtEl>
                                          <p:spTgt spid="5120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004"/>
                                        </p:tgtEl>
                                        <p:attrNameLst>
                                          <p:attrName>style.visibility</p:attrName>
                                        </p:attrNameLst>
                                      </p:cBhvr>
                                      <p:to>
                                        <p:strVal val="visible"/>
                                      </p:to>
                                    </p:set>
                                    <p:animEffect transition="in" filter="checkerboard(across)">
                                      <p:cBhvr>
                                        <p:cTn id="12" dur="500"/>
                                        <p:tgtEl>
                                          <p:spTgt spid="512004"/>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advAuto="0" autoUpdateAnimBg="0" build="p"/>
      <p:bldP spid="512004"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ctrTitle" idx="4294967295"/>
          </p:nvPr>
        </p:nvSpPr>
        <p:spPr>
          <a:xfrm>
            <a:off x="2066926" y="2438401"/>
            <a:ext cx="4706417" cy="543739"/>
          </a:xfrm>
        </p:spPr>
        <p:txBody>
          <a:bodyPr vert="horz" wrap="none" lIns="63500" tIns="25400" rIns="63500" bIns="25400" numCol="1" anchor="t" anchorCtr="0" compatLnSpc="1">
            <a:spAutoFit/>
          </a:bodyPr>
          <a:lstStyle/>
          <a:p>
            <a:pPr marL="746125"/>
            <a:r>
              <a:rPr lang="en-US" altLang="zh-CN">
                <a:effectLst>
                  <a:outerShdw blurRad="38100" dist="38100" dir="2700000" algn="tl">
                    <a:srgbClr val="FFFFFF"/>
                  </a:outerShdw>
                </a:effectLst>
                <a:ea typeface="宋体" panose="02010600030101010101" pitchFamily="2" charset="-122"/>
              </a:rPr>
              <a:t>Transaction Mapping</a:t>
            </a:r>
            <a:endParaRPr lang="zh-CN" altLang="zh-CN">
              <a:effectLst>
                <a:outerShdw blurRad="38100" dist="38100" dir="2700000" algn="tl">
                  <a:srgbClr val="FFFFFF"/>
                </a:outerShdw>
              </a:effectLst>
              <a:ea typeface="宋体" panose="02010600030101010101" pitchFamily="2" charset="-122"/>
            </a:endParaRPr>
          </a:p>
        </p:txBody>
      </p:sp>
      <p:sp>
        <p:nvSpPr>
          <p:cNvPr id="466947" name="Rectangle 3"/>
          <p:cNvSpPr>
            <a:spLocks noGrp="1" noChangeArrowheads="1"/>
          </p:cNvSpPr>
          <p:nvPr>
            <p:ph type="subTitle" idx="4294967295"/>
          </p:nvPr>
        </p:nvSpPr>
        <p:spPr>
          <a:xfrm>
            <a:off x="1371600" y="3810000"/>
            <a:ext cx="6400800" cy="1600200"/>
          </a:xfrm>
        </p:spPr>
        <p:txBody>
          <a:bodyPr vert="horz" wrap="square" lIns="90487" tIns="44450" rIns="90487" bIns="44450" numCol="1" anchor="t" anchorCtr="0" compatLnSpc="1"/>
          <a:lstStyle/>
          <a:p>
            <a:pPr marL="0" indent="0" algn="ctr">
              <a:buNone/>
            </a:pPr>
            <a:endParaRPr lang="zh-CN" altLang="en-US">
              <a:effectLst>
                <a:outerShdw blurRad="38100" dist="38100" dir="2700000" algn="tl">
                  <a:srgbClr val="FFFFFF"/>
                </a:outerShdw>
              </a:effectLst>
              <a:ea typeface="宋体" panose="02010600030101010101" pitchFamily="2" charset="-122"/>
            </a:endParaRPr>
          </a:p>
        </p:txBody>
      </p:sp>
    </p:spTree>
  </p:cSld>
  <p:clrMapOvr>
    <a:masterClrMapping/>
  </p:clrMapOvr>
  <p:transition>
    <p:random/>
    <p:sndAc>
      <p:stSnd>
        <p:snd r:embed="rId1" name="projcto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51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592DD85-32EE-4B44-9B48-616191CBBE57}" type="slidenum">
              <a:rPr lang="en-US" altLang="ja-JP" sz="1200">
                <a:solidFill>
                  <a:schemeClr val="bg1"/>
                </a:solidFill>
              </a:rPr>
            </a:fld>
            <a:endParaRPr lang="en-US" altLang="ja-JP" sz="900">
              <a:solidFill>
                <a:schemeClr val="bg1"/>
              </a:solidFill>
            </a:endParaRPr>
          </a:p>
        </p:txBody>
      </p:sp>
      <p:sp>
        <p:nvSpPr>
          <p:cNvPr id="305157" name="Rectangle 6"/>
          <p:cNvSpPr>
            <a:spLocks noRot="1" noChangeArrowheads="1"/>
          </p:cNvSpPr>
          <p:nvPr/>
        </p:nvSpPr>
        <p:spPr bwMode="auto">
          <a:xfrm>
            <a:off x="1043608" y="1628800"/>
            <a:ext cx="77041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342900" indent="-342900">
              <a:spcBef>
                <a:spcPct val="20000"/>
              </a:spcBef>
              <a:buClr>
                <a:srgbClr val="0070C0"/>
              </a:buClr>
              <a:buFont typeface="Wingdings" panose="05000000000000000000" pitchFamily="2" charset="2"/>
              <a:buChar char="n"/>
            </a:pPr>
            <a:r>
              <a:rPr lang="en-US" altLang="ja-JP" sz="2800" dirty="0"/>
              <a:t>At the component level </a:t>
            </a:r>
            <a:r>
              <a:rPr lang="en-US" altLang="ja-JP" sz="2800" dirty="0" smtClean="0">
                <a:latin typeface="Palatino" charset="0"/>
              </a:rPr>
              <a:t>…</a:t>
            </a:r>
            <a:endParaRPr lang="en-US" altLang="ja-JP" sz="2800" dirty="0" smtClean="0">
              <a:latin typeface="Palatino" charset="0"/>
            </a:endParaRPr>
          </a:p>
          <a:p>
            <a:pPr marL="342900" indent="-342900">
              <a:spcBef>
                <a:spcPct val="20000"/>
              </a:spcBef>
              <a:buClr>
                <a:srgbClr val="0070C0"/>
              </a:buClr>
              <a:buFont typeface="Wingdings" panose="05000000000000000000" pitchFamily="2" charset="2"/>
              <a:buChar char="n"/>
            </a:pPr>
            <a:endParaRPr lang="en-US" altLang="ja-JP" sz="2800" dirty="0"/>
          </a:p>
          <a:p>
            <a:pPr marL="742950" lvl="1" indent="-285750">
              <a:spcBef>
                <a:spcPct val="20000"/>
              </a:spcBef>
              <a:buClr>
                <a:srgbClr val="0070C0"/>
              </a:buClr>
              <a:buFont typeface="Wingdings" panose="05000000000000000000" pitchFamily="2" charset="2"/>
              <a:buChar char="n"/>
            </a:pPr>
            <a:r>
              <a:rPr lang="en-US" altLang="ja-JP" sz="2400" dirty="0"/>
              <a:t>refine data objects and develop a set of data abstractions</a:t>
            </a:r>
            <a:endParaRPr lang="en-US" altLang="zh-CN" sz="2400" dirty="0"/>
          </a:p>
          <a:p>
            <a:pPr marL="742950" lvl="1" indent="-285750">
              <a:spcBef>
                <a:spcPct val="20000"/>
              </a:spcBef>
              <a:buClr>
                <a:srgbClr val="0070C0"/>
              </a:buClr>
              <a:buFont typeface="Wingdings" panose="05000000000000000000" pitchFamily="2" charset="2"/>
              <a:buChar char="n"/>
            </a:pPr>
            <a:r>
              <a:rPr lang="en-US" altLang="ja-JP" sz="2400" dirty="0"/>
              <a:t>implement data object attributes as one or more data structures</a:t>
            </a:r>
            <a:endParaRPr lang="en-US" altLang="zh-CN" sz="2400" dirty="0"/>
          </a:p>
          <a:p>
            <a:pPr marL="742950" lvl="1" indent="-285750">
              <a:spcBef>
                <a:spcPct val="20000"/>
              </a:spcBef>
              <a:buClr>
                <a:srgbClr val="0070C0"/>
              </a:buClr>
              <a:buFont typeface="Wingdings" panose="05000000000000000000" pitchFamily="2" charset="2"/>
              <a:buChar char="n"/>
            </a:pPr>
            <a:r>
              <a:rPr lang="en-US" altLang="ja-JP" sz="2400" dirty="0"/>
              <a:t>review data structures to ensure that appropriate relationships have been established</a:t>
            </a:r>
            <a:endParaRPr lang="en-US" altLang="zh-CN" sz="2400" dirty="0"/>
          </a:p>
          <a:p>
            <a:pPr marL="742950" lvl="1" indent="-285750">
              <a:spcBef>
                <a:spcPct val="20000"/>
              </a:spcBef>
              <a:buClr>
                <a:srgbClr val="0070C0"/>
              </a:buClr>
              <a:buFont typeface="Wingdings" panose="05000000000000000000" pitchFamily="2" charset="2"/>
              <a:buChar char="n"/>
            </a:pPr>
            <a:r>
              <a:rPr lang="en-US" altLang="ja-JP" sz="2400" dirty="0"/>
              <a:t>simplify data structures as required</a:t>
            </a:r>
            <a:endParaRPr lang="en-US" altLang="ja-JP" sz="2400" dirty="0"/>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Design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94" name="Rectangle 110"/>
          <p:cNvSpPr>
            <a:spLocks noChangeArrowheads="1"/>
          </p:cNvSpPr>
          <p:nvPr/>
        </p:nvSpPr>
        <p:spPr bwMode="auto">
          <a:xfrm>
            <a:off x="809626" y="1166814"/>
            <a:ext cx="7700963" cy="4994275"/>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solidFill>
                <a:schemeClr val="tx1">
                  <a:lumMod val="75000"/>
                  <a:lumOff val="25000"/>
                </a:schemeClr>
              </a:solidFill>
            </a:endParaRPr>
          </a:p>
        </p:txBody>
      </p:sp>
      <p:sp>
        <p:nvSpPr>
          <p:cNvPr id="414723" name="Oval 3"/>
          <p:cNvSpPr>
            <a:spLocks noChangeArrowheads="1"/>
          </p:cNvSpPr>
          <p:nvPr/>
        </p:nvSpPr>
        <p:spPr bwMode="auto">
          <a:xfrm>
            <a:off x="2311401" y="1709738"/>
            <a:ext cx="430213"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4" name="Oval 4"/>
          <p:cNvSpPr>
            <a:spLocks noChangeArrowheads="1"/>
          </p:cNvSpPr>
          <p:nvPr/>
        </p:nvSpPr>
        <p:spPr bwMode="auto">
          <a:xfrm>
            <a:off x="2298701" y="1697038"/>
            <a:ext cx="455613"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5" name="Oval 5"/>
          <p:cNvSpPr>
            <a:spLocks noChangeArrowheads="1"/>
          </p:cNvSpPr>
          <p:nvPr/>
        </p:nvSpPr>
        <p:spPr bwMode="auto">
          <a:xfrm>
            <a:off x="2970213" y="2141538"/>
            <a:ext cx="430212"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6" name="Oval 6"/>
          <p:cNvSpPr>
            <a:spLocks noChangeArrowheads="1"/>
          </p:cNvSpPr>
          <p:nvPr/>
        </p:nvSpPr>
        <p:spPr bwMode="auto">
          <a:xfrm>
            <a:off x="2957513" y="2128838"/>
            <a:ext cx="455612"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7" name="Oval 7"/>
          <p:cNvSpPr>
            <a:spLocks noChangeArrowheads="1"/>
          </p:cNvSpPr>
          <p:nvPr/>
        </p:nvSpPr>
        <p:spPr bwMode="auto">
          <a:xfrm>
            <a:off x="3640138" y="2584451"/>
            <a:ext cx="431800"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8" name="Oval 8"/>
          <p:cNvSpPr>
            <a:spLocks noChangeArrowheads="1"/>
          </p:cNvSpPr>
          <p:nvPr/>
        </p:nvSpPr>
        <p:spPr bwMode="auto">
          <a:xfrm>
            <a:off x="3627438" y="2571751"/>
            <a:ext cx="457200"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29" name="Oval 9"/>
          <p:cNvSpPr>
            <a:spLocks noChangeArrowheads="1"/>
          </p:cNvSpPr>
          <p:nvPr/>
        </p:nvSpPr>
        <p:spPr bwMode="auto">
          <a:xfrm>
            <a:off x="4362450" y="2228851"/>
            <a:ext cx="431800"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0" name="Oval 10"/>
          <p:cNvSpPr>
            <a:spLocks noChangeArrowheads="1"/>
          </p:cNvSpPr>
          <p:nvPr/>
        </p:nvSpPr>
        <p:spPr bwMode="auto">
          <a:xfrm>
            <a:off x="4349750" y="2216151"/>
            <a:ext cx="457200"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1" name="Oval 11"/>
          <p:cNvSpPr>
            <a:spLocks noChangeArrowheads="1"/>
          </p:cNvSpPr>
          <p:nvPr/>
        </p:nvSpPr>
        <p:spPr bwMode="auto">
          <a:xfrm>
            <a:off x="5084763" y="1874838"/>
            <a:ext cx="431800"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2" name="Oval 12"/>
          <p:cNvSpPr>
            <a:spLocks noChangeArrowheads="1"/>
          </p:cNvSpPr>
          <p:nvPr/>
        </p:nvSpPr>
        <p:spPr bwMode="auto">
          <a:xfrm>
            <a:off x="5072063" y="1862138"/>
            <a:ext cx="457200"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3" name="Oval 13"/>
          <p:cNvSpPr>
            <a:spLocks noChangeArrowheads="1"/>
          </p:cNvSpPr>
          <p:nvPr/>
        </p:nvSpPr>
        <p:spPr bwMode="auto">
          <a:xfrm>
            <a:off x="5832476" y="1684338"/>
            <a:ext cx="430213"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4" name="Oval 14"/>
          <p:cNvSpPr>
            <a:spLocks noChangeArrowheads="1"/>
          </p:cNvSpPr>
          <p:nvPr/>
        </p:nvSpPr>
        <p:spPr bwMode="auto">
          <a:xfrm>
            <a:off x="5819776" y="1671638"/>
            <a:ext cx="455613"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5" name="Oval 15"/>
          <p:cNvSpPr>
            <a:spLocks noChangeArrowheads="1"/>
          </p:cNvSpPr>
          <p:nvPr/>
        </p:nvSpPr>
        <p:spPr bwMode="auto">
          <a:xfrm>
            <a:off x="4489451" y="2989263"/>
            <a:ext cx="430213"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6" name="Oval 16"/>
          <p:cNvSpPr>
            <a:spLocks noChangeArrowheads="1"/>
          </p:cNvSpPr>
          <p:nvPr/>
        </p:nvSpPr>
        <p:spPr bwMode="auto">
          <a:xfrm>
            <a:off x="4476751" y="2976563"/>
            <a:ext cx="455613"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7" name="Oval 17"/>
          <p:cNvSpPr>
            <a:spLocks noChangeArrowheads="1"/>
          </p:cNvSpPr>
          <p:nvPr/>
        </p:nvSpPr>
        <p:spPr bwMode="auto">
          <a:xfrm>
            <a:off x="5326063" y="2711451"/>
            <a:ext cx="430212"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8" name="Oval 18"/>
          <p:cNvSpPr>
            <a:spLocks noChangeArrowheads="1"/>
          </p:cNvSpPr>
          <p:nvPr/>
        </p:nvSpPr>
        <p:spPr bwMode="auto">
          <a:xfrm>
            <a:off x="5313363" y="2698751"/>
            <a:ext cx="455612"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39" name="Oval 19"/>
          <p:cNvSpPr>
            <a:spLocks noChangeArrowheads="1"/>
          </p:cNvSpPr>
          <p:nvPr/>
        </p:nvSpPr>
        <p:spPr bwMode="auto">
          <a:xfrm>
            <a:off x="5186363" y="3495676"/>
            <a:ext cx="430212"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0" name="Oval 20"/>
          <p:cNvSpPr>
            <a:spLocks noChangeArrowheads="1"/>
          </p:cNvSpPr>
          <p:nvPr/>
        </p:nvSpPr>
        <p:spPr bwMode="auto">
          <a:xfrm>
            <a:off x="5173663" y="3482976"/>
            <a:ext cx="455612"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1" name="Oval 21"/>
          <p:cNvSpPr>
            <a:spLocks noChangeArrowheads="1"/>
          </p:cNvSpPr>
          <p:nvPr/>
        </p:nvSpPr>
        <p:spPr bwMode="auto">
          <a:xfrm>
            <a:off x="6048376" y="3243263"/>
            <a:ext cx="430213"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2" name="Oval 22"/>
          <p:cNvSpPr>
            <a:spLocks noChangeArrowheads="1"/>
          </p:cNvSpPr>
          <p:nvPr/>
        </p:nvSpPr>
        <p:spPr bwMode="auto">
          <a:xfrm>
            <a:off x="6035676" y="3230563"/>
            <a:ext cx="455613"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3" name="Oval 23"/>
          <p:cNvSpPr>
            <a:spLocks noChangeArrowheads="1"/>
          </p:cNvSpPr>
          <p:nvPr/>
        </p:nvSpPr>
        <p:spPr bwMode="auto">
          <a:xfrm>
            <a:off x="3805238" y="3394076"/>
            <a:ext cx="431800"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4" name="Oval 24"/>
          <p:cNvSpPr>
            <a:spLocks noChangeArrowheads="1"/>
          </p:cNvSpPr>
          <p:nvPr/>
        </p:nvSpPr>
        <p:spPr bwMode="auto">
          <a:xfrm>
            <a:off x="3792538" y="3381376"/>
            <a:ext cx="457200"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5" name="Oval 25"/>
          <p:cNvSpPr>
            <a:spLocks noChangeArrowheads="1"/>
          </p:cNvSpPr>
          <p:nvPr/>
        </p:nvSpPr>
        <p:spPr bwMode="auto">
          <a:xfrm>
            <a:off x="3983038" y="4914901"/>
            <a:ext cx="430212"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6" name="Oval 26"/>
          <p:cNvSpPr>
            <a:spLocks noChangeArrowheads="1"/>
          </p:cNvSpPr>
          <p:nvPr/>
        </p:nvSpPr>
        <p:spPr bwMode="auto">
          <a:xfrm>
            <a:off x="3970338" y="4902201"/>
            <a:ext cx="455612"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7" name="Oval 27"/>
          <p:cNvSpPr>
            <a:spLocks noChangeArrowheads="1"/>
          </p:cNvSpPr>
          <p:nvPr/>
        </p:nvSpPr>
        <p:spPr bwMode="auto">
          <a:xfrm>
            <a:off x="3881438" y="4103688"/>
            <a:ext cx="430212"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8" name="Oval 28"/>
          <p:cNvSpPr>
            <a:spLocks noChangeArrowheads="1"/>
          </p:cNvSpPr>
          <p:nvPr/>
        </p:nvSpPr>
        <p:spPr bwMode="auto">
          <a:xfrm>
            <a:off x="3868738" y="4090988"/>
            <a:ext cx="455612"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49" name="Oval 29"/>
          <p:cNvSpPr>
            <a:spLocks noChangeArrowheads="1"/>
          </p:cNvSpPr>
          <p:nvPr/>
        </p:nvSpPr>
        <p:spPr bwMode="auto">
          <a:xfrm>
            <a:off x="3108325" y="3648076"/>
            <a:ext cx="431800" cy="506413"/>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50" name="Oval 30"/>
          <p:cNvSpPr>
            <a:spLocks noChangeArrowheads="1"/>
          </p:cNvSpPr>
          <p:nvPr/>
        </p:nvSpPr>
        <p:spPr bwMode="auto">
          <a:xfrm>
            <a:off x="3095625" y="3635376"/>
            <a:ext cx="457200" cy="531813"/>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51" name="Oval 31"/>
          <p:cNvSpPr>
            <a:spLocks noChangeArrowheads="1"/>
          </p:cNvSpPr>
          <p:nvPr/>
        </p:nvSpPr>
        <p:spPr bwMode="auto">
          <a:xfrm>
            <a:off x="2703513" y="4332288"/>
            <a:ext cx="430212" cy="506412"/>
          </a:xfrm>
          <a:prstGeom prst="ellipse">
            <a:avLst/>
          </a:prstGeom>
          <a:solidFill>
            <a:srgbClr val="FFFFFF"/>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52" name="Oval 32"/>
          <p:cNvSpPr>
            <a:spLocks noChangeArrowheads="1"/>
          </p:cNvSpPr>
          <p:nvPr/>
        </p:nvSpPr>
        <p:spPr bwMode="auto">
          <a:xfrm>
            <a:off x="2690813" y="4319588"/>
            <a:ext cx="455612" cy="531812"/>
          </a:xfrm>
          <a:prstGeom prst="ellipse">
            <a:avLst/>
          </a:prstGeom>
          <a:noFill/>
          <a:ln w="301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nvGrpSpPr>
          <p:cNvPr id="118817" name="Group 33"/>
          <p:cNvGrpSpPr/>
          <p:nvPr/>
        </p:nvGrpSpPr>
        <p:grpSpPr bwMode="auto">
          <a:xfrm>
            <a:off x="2057400" y="1697038"/>
            <a:ext cx="266700" cy="127000"/>
            <a:chOff x="1296" y="829"/>
            <a:chExt cx="168" cy="80"/>
          </a:xfrm>
        </p:grpSpPr>
        <p:sp>
          <p:nvSpPr>
            <p:cNvPr id="414754" name="Freeform 34"/>
            <p:cNvSpPr/>
            <p:nvPr/>
          </p:nvSpPr>
          <p:spPr bwMode="auto">
            <a:xfrm>
              <a:off x="1368" y="845"/>
              <a:ext cx="96" cy="64"/>
            </a:xfrm>
            <a:custGeom>
              <a:avLst/>
              <a:gdLst/>
              <a:ahLst/>
              <a:cxnLst>
                <a:cxn ang="0">
                  <a:pos x="96" y="64"/>
                </a:cxn>
                <a:cxn ang="0">
                  <a:pos x="0" y="48"/>
                </a:cxn>
                <a:cxn ang="0">
                  <a:pos x="8" y="24"/>
                </a:cxn>
                <a:cxn ang="0">
                  <a:pos x="16" y="0"/>
                </a:cxn>
                <a:cxn ang="0">
                  <a:pos x="96" y="64"/>
                </a:cxn>
              </a:cxnLst>
              <a:rect l="0" t="0" r="r" b="b"/>
              <a:pathLst>
                <a:path w="96" h="64">
                  <a:moveTo>
                    <a:pt x="96" y="64"/>
                  </a:moveTo>
                  <a:lnTo>
                    <a:pt x="0" y="48"/>
                  </a:lnTo>
                  <a:lnTo>
                    <a:pt x="8" y="24"/>
                  </a:lnTo>
                  <a:lnTo>
                    <a:pt x="16" y="0"/>
                  </a:lnTo>
                  <a:lnTo>
                    <a:pt x="96" y="64"/>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55" name="Line 35"/>
            <p:cNvSpPr>
              <a:spLocks noChangeShapeType="1"/>
            </p:cNvSpPr>
            <p:nvPr/>
          </p:nvSpPr>
          <p:spPr bwMode="auto">
            <a:xfrm>
              <a:off x="1296" y="829"/>
              <a:ext cx="80" cy="40"/>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18" name="Group 36"/>
          <p:cNvGrpSpPr/>
          <p:nvPr/>
        </p:nvGrpSpPr>
        <p:grpSpPr bwMode="auto">
          <a:xfrm>
            <a:off x="2728913" y="2078038"/>
            <a:ext cx="265112" cy="176212"/>
            <a:chOff x="1719" y="1069"/>
            <a:chExt cx="167" cy="111"/>
          </a:xfrm>
        </p:grpSpPr>
        <p:sp>
          <p:nvSpPr>
            <p:cNvPr id="414757" name="Freeform 37"/>
            <p:cNvSpPr/>
            <p:nvPr/>
          </p:nvSpPr>
          <p:spPr bwMode="auto">
            <a:xfrm>
              <a:off x="1791" y="1109"/>
              <a:ext cx="95" cy="71"/>
            </a:xfrm>
            <a:custGeom>
              <a:avLst/>
              <a:gdLst/>
              <a:ahLst/>
              <a:cxnLst>
                <a:cxn ang="0">
                  <a:pos x="95" y="71"/>
                </a:cxn>
                <a:cxn ang="0">
                  <a:pos x="0" y="39"/>
                </a:cxn>
                <a:cxn ang="0">
                  <a:pos x="16" y="16"/>
                </a:cxn>
                <a:cxn ang="0">
                  <a:pos x="32" y="0"/>
                </a:cxn>
                <a:cxn ang="0">
                  <a:pos x="95" y="71"/>
                </a:cxn>
              </a:cxnLst>
              <a:rect l="0" t="0" r="r" b="b"/>
              <a:pathLst>
                <a:path w="95" h="71">
                  <a:moveTo>
                    <a:pt x="95" y="71"/>
                  </a:moveTo>
                  <a:lnTo>
                    <a:pt x="0" y="39"/>
                  </a:lnTo>
                  <a:lnTo>
                    <a:pt x="16" y="16"/>
                  </a:lnTo>
                  <a:lnTo>
                    <a:pt x="32" y="0"/>
                  </a:lnTo>
                  <a:lnTo>
                    <a:pt x="95" y="71"/>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58" name="Line 38"/>
            <p:cNvSpPr>
              <a:spLocks noChangeShapeType="1"/>
            </p:cNvSpPr>
            <p:nvPr/>
          </p:nvSpPr>
          <p:spPr bwMode="auto">
            <a:xfrm>
              <a:off x="1719" y="1069"/>
              <a:ext cx="88" cy="56"/>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19" name="Group 39"/>
          <p:cNvGrpSpPr/>
          <p:nvPr/>
        </p:nvGrpSpPr>
        <p:grpSpPr bwMode="auto">
          <a:xfrm>
            <a:off x="3375026" y="2520950"/>
            <a:ext cx="277813" cy="203200"/>
            <a:chOff x="2126" y="1348"/>
            <a:chExt cx="175" cy="128"/>
          </a:xfrm>
        </p:grpSpPr>
        <p:sp>
          <p:nvSpPr>
            <p:cNvPr id="414760" name="Freeform 40"/>
            <p:cNvSpPr/>
            <p:nvPr/>
          </p:nvSpPr>
          <p:spPr bwMode="auto">
            <a:xfrm>
              <a:off x="2214" y="1404"/>
              <a:ext cx="87" cy="72"/>
            </a:xfrm>
            <a:custGeom>
              <a:avLst/>
              <a:gdLst/>
              <a:ahLst/>
              <a:cxnLst>
                <a:cxn ang="0">
                  <a:pos x="87" y="72"/>
                </a:cxn>
                <a:cxn ang="0">
                  <a:pos x="0" y="32"/>
                </a:cxn>
                <a:cxn ang="0">
                  <a:pos x="8" y="16"/>
                </a:cxn>
                <a:cxn ang="0">
                  <a:pos x="24" y="0"/>
                </a:cxn>
                <a:cxn ang="0">
                  <a:pos x="87" y="72"/>
                </a:cxn>
              </a:cxnLst>
              <a:rect l="0" t="0" r="r" b="b"/>
              <a:pathLst>
                <a:path w="87" h="72">
                  <a:moveTo>
                    <a:pt x="87" y="72"/>
                  </a:moveTo>
                  <a:lnTo>
                    <a:pt x="0" y="32"/>
                  </a:lnTo>
                  <a:lnTo>
                    <a:pt x="8" y="16"/>
                  </a:lnTo>
                  <a:lnTo>
                    <a:pt x="24" y="0"/>
                  </a:lnTo>
                  <a:lnTo>
                    <a:pt x="87" y="72"/>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61" name="Line 41"/>
            <p:cNvSpPr>
              <a:spLocks noChangeShapeType="1"/>
            </p:cNvSpPr>
            <p:nvPr/>
          </p:nvSpPr>
          <p:spPr bwMode="auto">
            <a:xfrm>
              <a:off x="2126" y="1348"/>
              <a:ext cx="96" cy="72"/>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0" name="Group 42"/>
          <p:cNvGrpSpPr/>
          <p:nvPr/>
        </p:nvGrpSpPr>
        <p:grpSpPr bwMode="auto">
          <a:xfrm>
            <a:off x="4046538" y="2609850"/>
            <a:ext cx="328612" cy="101600"/>
            <a:chOff x="2549" y="1404"/>
            <a:chExt cx="207" cy="64"/>
          </a:xfrm>
        </p:grpSpPr>
        <p:sp>
          <p:nvSpPr>
            <p:cNvPr id="414763" name="Freeform 43"/>
            <p:cNvSpPr/>
            <p:nvPr/>
          </p:nvSpPr>
          <p:spPr bwMode="auto">
            <a:xfrm>
              <a:off x="2661" y="1404"/>
              <a:ext cx="95" cy="48"/>
            </a:xfrm>
            <a:custGeom>
              <a:avLst/>
              <a:gdLst/>
              <a:ahLst/>
              <a:cxnLst>
                <a:cxn ang="0">
                  <a:pos x="95" y="0"/>
                </a:cxn>
                <a:cxn ang="0">
                  <a:pos x="8" y="48"/>
                </a:cxn>
                <a:cxn ang="0">
                  <a:pos x="8" y="32"/>
                </a:cxn>
                <a:cxn ang="0">
                  <a:pos x="0" y="8"/>
                </a:cxn>
                <a:cxn ang="0">
                  <a:pos x="95" y="0"/>
                </a:cxn>
              </a:cxnLst>
              <a:rect l="0" t="0" r="r" b="b"/>
              <a:pathLst>
                <a:path w="95" h="48">
                  <a:moveTo>
                    <a:pt x="95" y="0"/>
                  </a:moveTo>
                  <a:lnTo>
                    <a:pt x="8" y="48"/>
                  </a:lnTo>
                  <a:lnTo>
                    <a:pt x="8" y="32"/>
                  </a:lnTo>
                  <a:lnTo>
                    <a:pt x="0" y="8"/>
                  </a:lnTo>
                  <a:lnTo>
                    <a:pt x="95" y="0"/>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64" name="Line 44"/>
            <p:cNvSpPr>
              <a:spLocks noChangeShapeType="1"/>
            </p:cNvSpPr>
            <p:nvPr/>
          </p:nvSpPr>
          <p:spPr bwMode="auto">
            <a:xfrm flipV="1">
              <a:off x="2549" y="1436"/>
              <a:ext cx="120" cy="32"/>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1" name="Group 45"/>
          <p:cNvGrpSpPr/>
          <p:nvPr/>
        </p:nvGrpSpPr>
        <p:grpSpPr bwMode="auto">
          <a:xfrm>
            <a:off x="3983038" y="2128838"/>
            <a:ext cx="404812" cy="227012"/>
            <a:chOff x="2509" y="1101"/>
            <a:chExt cx="255" cy="143"/>
          </a:xfrm>
        </p:grpSpPr>
        <p:sp>
          <p:nvSpPr>
            <p:cNvPr id="414766" name="Freeform 46"/>
            <p:cNvSpPr/>
            <p:nvPr/>
          </p:nvSpPr>
          <p:spPr bwMode="auto">
            <a:xfrm>
              <a:off x="2669" y="1180"/>
              <a:ext cx="95" cy="64"/>
            </a:xfrm>
            <a:custGeom>
              <a:avLst/>
              <a:gdLst/>
              <a:ahLst/>
              <a:cxnLst>
                <a:cxn ang="0">
                  <a:pos x="95" y="64"/>
                </a:cxn>
                <a:cxn ang="0">
                  <a:pos x="0" y="40"/>
                </a:cxn>
                <a:cxn ang="0">
                  <a:pos x="15" y="16"/>
                </a:cxn>
                <a:cxn ang="0">
                  <a:pos x="23" y="0"/>
                </a:cxn>
                <a:cxn ang="0">
                  <a:pos x="95" y="64"/>
                </a:cxn>
              </a:cxnLst>
              <a:rect l="0" t="0" r="r" b="b"/>
              <a:pathLst>
                <a:path w="95" h="64">
                  <a:moveTo>
                    <a:pt x="95" y="64"/>
                  </a:moveTo>
                  <a:lnTo>
                    <a:pt x="0" y="40"/>
                  </a:lnTo>
                  <a:lnTo>
                    <a:pt x="15" y="16"/>
                  </a:lnTo>
                  <a:lnTo>
                    <a:pt x="23" y="0"/>
                  </a:lnTo>
                  <a:lnTo>
                    <a:pt x="95" y="64"/>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67" name="Line 47"/>
            <p:cNvSpPr>
              <a:spLocks noChangeShapeType="1"/>
            </p:cNvSpPr>
            <p:nvPr/>
          </p:nvSpPr>
          <p:spPr bwMode="auto">
            <a:xfrm>
              <a:off x="2509" y="1101"/>
              <a:ext cx="175" cy="95"/>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2" name="Group 48"/>
          <p:cNvGrpSpPr/>
          <p:nvPr/>
        </p:nvGrpSpPr>
        <p:grpSpPr bwMode="auto">
          <a:xfrm>
            <a:off x="4768851" y="2228850"/>
            <a:ext cx="315913" cy="139700"/>
            <a:chOff x="3004" y="1164"/>
            <a:chExt cx="199" cy="88"/>
          </a:xfrm>
        </p:grpSpPr>
        <p:sp>
          <p:nvSpPr>
            <p:cNvPr id="414769" name="Freeform 49"/>
            <p:cNvSpPr/>
            <p:nvPr/>
          </p:nvSpPr>
          <p:spPr bwMode="auto">
            <a:xfrm>
              <a:off x="3107" y="1164"/>
              <a:ext cx="96" cy="64"/>
            </a:xfrm>
            <a:custGeom>
              <a:avLst/>
              <a:gdLst/>
              <a:ahLst/>
              <a:cxnLst>
                <a:cxn ang="0">
                  <a:pos x="96" y="0"/>
                </a:cxn>
                <a:cxn ang="0">
                  <a:pos x="16" y="64"/>
                </a:cxn>
                <a:cxn ang="0">
                  <a:pos x="8" y="40"/>
                </a:cxn>
                <a:cxn ang="0">
                  <a:pos x="0" y="16"/>
                </a:cxn>
                <a:cxn ang="0">
                  <a:pos x="96" y="0"/>
                </a:cxn>
              </a:cxnLst>
              <a:rect l="0" t="0" r="r" b="b"/>
              <a:pathLst>
                <a:path w="96" h="64">
                  <a:moveTo>
                    <a:pt x="96" y="0"/>
                  </a:moveTo>
                  <a:lnTo>
                    <a:pt x="16" y="64"/>
                  </a:lnTo>
                  <a:lnTo>
                    <a:pt x="8" y="40"/>
                  </a:lnTo>
                  <a:lnTo>
                    <a:pt x="0" y="16"/>
                  </a:lnTo>
                  <a:lnTo>
                    <a:pt x="96" y="0"/>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70" name="Line 50"/>
            <p:cNvSpPr>
              <a:spLocks noChangeShapeType="1"/>
            </p:cNvSpPr>
            <p:nvPr/>
          </p:nvSpPr>
          <p:spPr bwMode="auto">
            <a:xfrm flipV="1">
              <a:off x="3004" y="1204"/>
              <a:ext cx="111" cy="48"/>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3" name="Group 51"/>
          <p:cNvGrpSpPr/>
          <p:nvPr/>
        </p:nvGrpSpPr>
        <p:grpSpPr bwMode="auto">
          <a:xfrm>
            <a:off x="5503863" y="2001838"/>
            <a:ext cx="315912" cy="76200"/>
            <a:chOff x="3467" y="1021"/>
            <a:chExt cx="199" cy="48"/>
          </a:xfrm>
        </p:grpSpPr>
        <p:sp>
          <p:nvSpPr>
            <p:cNvPr id="414772" name="Freeform 52"/>
            <p:cNvSpPr/>
            <p:nvPr/>
          </p:nvSpPr>
          <p:spPr bwMode="auto">
            <a:xfrm>
              <a:off x="3570" y="1021"/>
              <a:ext cx="96" cy="48"/>
            </a:xfrm>
            <a:custGeom>
              <a:avLst/>
              <a:gdLst/>
              <a:ahLst/>
              <a:cxnLst>
                <a:cxn ang="0">
                  <a:pos x="96" y="8"/>
                </a:cxn>
                <a:cxn ang="0">
                  <a:pos x="8" y="48"/>
                </a:cxn>
                <a:cxn ang="0">
                  <a:pos x="0" y="24"/>
                </a:cxn>
                <a:cxn ang="0">
                  <a:pos x="0" y="0"/>
                </a:cxn>
                <a:cxn ang="0">
                  <a:pos x="96" y="8"/>
                </a:cxn>
              </a:cxnLst>
              <a:rect l="0" t="0" r="r" b="b"/>
              <a:pathLst>
                <a:path w="96" h="48">
                  <a:moveTo>
                    <a:pt x="96" y="8"/>
                  </a:moveTo>
                  <a:lnTo>
                    <a:pt x="8" y="48"/>
                  </a:lnTo>
                  <a:lnTo>
                    <a:pt x="0" y="24"/>
                  </a:lnTo>
                  <a:lnTo>
                    <a:pt x="0" y="0"/>
                  </a:lnTo>
                  <a:lnTo>
                    <a:pt x="96" y="8"/>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73" name="Line 53"/>
            <p:cNvSpPr>
              <a:spLocks noChangeShapeType="1"/>
            </p:cNvSpPr>
            <p:nvPr/>
          </p:nvSpPr>
          <p:spPr bwMode="auto">
            <a:xfrm flipV="1">
              <a:off x="3467" y="1045"/>
              <a:ext cx="103" cy="16"/>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4" name="Group 54"/>
          <p:cNvGrpSpPr/>
          <p:nvPr/>
        </p:nvGrpSpPr>
        <p:grpSpPr bwMode="auto">
          <a:xfrm>
            <a:off x="6275388" y="1836738"/>
            <a:ext cx="419100" cy="76200"/>
            <a:chOff x="3953" y="917"/>
            <a:chExt cx="264" cy="48"/>
          </a:xfrm>
        </p:grpSpPr>
        <p:sp>
          <p:nvSpPr>
            <p:cNvPr id="414775" name="Freeform 55"/>
            <p:cNvSpPr/>
            <p:nvPr/>
          </p:nvSpPr>
          <p:spPr bwMode="auto">
            <a:xfrm>
              <a:off x="4121" y="917"/>
              <a:ext cx="96" cy="48"/>
            </a:xfrm>
            <a:custGeom>
              <a:avLst/>
              <a:gdLst/>
              <a:ahLst/>
              <a:cxnLst>
                <a:cxn ang="0">
                  <a:pos x="96" y="16"/>
                </a:cxn>
                <a:cxn ang="0">
                  <a:pos x="0" y="48"/>
                </a:cxn>
                <a:cxn ang="0">
                  <a:pos x="0" y="24"/>
                </a:cxn>
                <a:cxn ang="0">
                  <a:pos x="0" y="0"/>
                </a:cxn>
                <a:cxn ang="0">
                  <a:pos x="96" y="16"/>
                </a:cxn>
              </a:cxnLst>
              <a:rect l="0" t="0" r="r" b="b"/>
              <a:pathLst>
                <a:path w="96" h="48">
                  <a:moveTo>
                    <a:pt x="96" y="16"/>
                  </a:moveTo>
                  <a:lnTo>
                    <a:pt x="0" y="48"/>
                  </a:lnTo>
                  <a:lnTo>
                    <a:pt x="0" y="24"/>
                  </a:lnTo>
                  <a:lnTo>
                    <a:pt x="0" y="0"/>
                  </a:lnTo>
                  <a:lnTo>
                    <a:pt x="96" y="1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76" name="Line 56"/>
            <p:cNvSpPr>
              <a:spLocks noChangeShapeType="1"/>
            </p:cNvSpPr>
            <p:nvPr/>
          </p:nvSpPr>
          <p:spPr bwMode="auto">
            <a:xfrm flipV="1">
              <a:off x="3953" y="941"/>
              <a:ext cx="168" cy="24"/>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5" name="Group 57"/>
          <p:cNvGrpSpPr/>
          <p:nvPr/>
        </p:nvGrpSpPr>
        <p:grpSpPr bwMode="auto">
          <a:xfrm>
            <a:off x="4059238" y="2900363"/>
            <a:ext cx="455612" cy="177800"/>
            <a:chOff x="2557" y="1587"/>
            <a:chExt cx="287" cy="112"/>
          </a:xfrm>
        </p:grpSpPr>
        <p:sp>
          <p:nvSpPr>
            <p:cNvPr id="414778" name="Freeform 58"/>
            <p:cNvSpPr/>
            <p:nvPr/>
          </p:nvSpPr>
          <p:spPr bwMode="auto">
            <a:xfrm>
              <a:off x="2748" y="1643"/>
              <a:ext cx="96" cy="56"/>
            </a:xfrm>
            <a:custGeom>
              <a:avLst/>
              <a:gdLst/>
              <a:ahLst/>
              <a:cxnLst>
                <a:cxn ang="0">
                  <a:pos x="96" y="56"/>
                </a:cxn>
                <a:cxn ang="0">
                  <a:pos x="0" y="40"/>
                </a:cxn>
                <a:cxn ang="0">
                  <a:pos x="8" y="24"/>
                </a:cxn>
                <a:cxn ang="0">
                  <a:pos x="16" y="0"/>
                </a:cxn>
                <a:cxn ang="0">
                  <a:pos x="96" y="56"/>
                </a:cxn>
              </a:cxnLst>
              <a:rect l="0" t="0" r="r" b="b"/>
              <a:pathLst>
                <a:path w="96" h="56">
                  <a:moveTo>
                    <a:pt x="96" y="56"/>
                  </a:moveTo>
                  <a:lnTo>
                    <a:pt x="0" y="40"/>
                  </a:lnTo>
                  <a:lnTo>
                    <a:pt x="8" y="24"/>
                  </a:lnTo>
                  <a:lnTo>
                    <a:pt x="16" y="0"/>
                  </a:lnTo>
                  <a:lnTo>
                    <a:pt x="96" y="5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79" name="Line 59"/>
            <p:cNvSpPr>
              <a:spLocks noChangeShapeType="1"/>
            </p:cNvSpPr>
            <p:nvPr/>
          </p:nvSpPr>
          <p:spPr bwMode="auto">
            <a:xfrm>
              <a:off x="2557" y="1587"/>
              <a:ext cx="199" cy="80"/>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6" name="Group 60"/>
          <p:cNvGrpSpPr/>
          <p:nvPr/>
        </p:nvGrpSpPr>
        <p:grpSpPr bwMode="auto">
          <a:xfrm>
            <a:off x="4641850" y="3495676"/>
            <a:ext cx="76200" cy="379413"/>
            <a:chOff x="2924" y="1962"/>
            <a:chExt cx="48" cy="239"/>
          </a:xfrm>
        </p:grpSpPr>
        <p:sp>
          <p:nvSpPr>
            <p:cNvPr id="414781" name="Freeform 61"/>
            <p:cNvSpPr/>
            <p:nvPr/>
          </p:nvSpPr>
          <p:spPr bwMode="auto">
            <a:xfrm>
              <a:off x="2924" y="1962"/>
              <a:ext cx="48" cy="96"/>
            </a:xfrm>
            <a:custGeom>
              <a:avLst/>
              <a:gdLst/>
              <a:ahLst/>
              <a:cxnLst>
                <a:cxn ang="0">
                  <a:pos x="24" y="0"/>
                </a:cxn>
                <a:cxn ang="0">
                  <a:pos x="48" y="96"/>
                </a:cxn>
                <a:cxn ang="0">
                  <a:pos x="24" y="96"/>
                </a:cxn>
                <a:cxn ang="0">
                  <a:pos x="0" y="96"/>
                </a:cxn>
                <a:cxn ang="0">
                  <a:pos x="24" y="0"/>
                </a:cxn>
              </a:cxnLst>
              <a:rect l="0" t="0" r="r" b="b"/>
              <a:pathLst>
                <a:path w="48" h="96">
                  <a:moveTo>
                    <a:pt x="24" y="0"/>
                  </a:moveTo>
                  <a:lnTo>
                    <a:pt x="48" y="96"/>
                  </a:lnTo>
                  <a:lnTo>
                    <a:pt x="24" y="96"/>
                  </a:lnTo>
                  <a:lnTo>
                    <a:pt x="0" y="96"/>
                  </a:lnTo>
                  <a:lnTo>
                    <a:pt x="24" y="0"/>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82" name="Line 62"/>
            <p:cNvSpPr>
              <a:spLocks noChangeShapeType="1"/>
            </p:cNvSpPr>
            <p:nvPr/>
          </p:nvSpPr>
          <p:spPr bwMode="auto">
            <a:xfrm flipV="1">
              <a:off x="2940" y="2058"/>
              <a:ext cx="8" cy="143"/>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7" name="Group 63"/>
          <p:cNvGrpSpPr/>
          <p:nvPr/>
        </p:nvGrpSpPr>
        <p:grpSpPr bwMode="auto">
          <a:xfrm>
            <a:off x="4919663" y="3065463"/>
            <a:ext cx="393700" cy="101600"/>
            <a:chOff x="3099" y="1691"/>
            <a:chExt cx="248" cy="64"/>
          </a:xfrm>
        </p:grpSpPr>
        <p:sp>
          <p:nvSpPr>
            <p:cNvPr id="414784" name="Freeform 64"/>
            <p:cNvSpPr/>
            <p:nvPr/>
          </p:nvSpPr>
          <p:spPr bwMode="auto">
            <a:xfrm>
              <a:off x="3251" y="1691"/>
              <a:ext cx="96" cy="48"/>
            </a:xfrm>
            <a:custGeom>
              <a:avLst/>
              <a:gdLst/>
              <a:ahLst/>
              <a:cxnLst>
                <a:cxn ang="0">
                  <a:pos x="96" y="0"/>
                </a:cxn>
                <a:cxn ang="0">
                  <a:pos x="8" y="48"/>
                </a:cxn>
                <a:cxn ang="0">
                  <a:pos x="0" y="24"/>
                </a:cxn>
                <a:cxn ang="0">
                  <a:pos x="0" y="0"/>
                </a:cxn>
                <a:cxn ang="0">
                  <a:pos x="96" y="0"/>
                </a:cxn>
              </a:cxnLst>
              <a:rect l="0" t="0" r="r" b="b"/>
              <a:pathLst>
                <a:path w="96" h="48">
                  <a:moveTo>
                    <a:pt x="96" y="0"/>
                  </a:moveTo>
                  <a:lnTo>
                    <a:pt x="8" y="48"/>
                  </a:lnTo>
                  <a:lnTo>
                    <a:pt x="0" y="24"/>
                  </a:lnTo>
                  <a:lnTo>
                    <a:pt x="0" y="0"/>
                  </a:lnTo>
                  <a:lnTo>
                    <a:pt x="96" y="0"/>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85" name="Line 65"/>
            <p:cNvSpPr>
              <a:spLocks noChangeShapeType="1"/>
            </p:cNvSpPr>
            <p:nvPr/>
          </p:nvSpPr>
          <p:spPr bwMode="auto">
            <a:xfrm flipV="1">
              <a:off x="3099" y="1715"/>
              <a:ext cx="152" cy="40"/>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8" name="Group 66"/>
          <p:cNvGrpSpPr/>
          <p:nvPr/>
        </p:nvGrpSpPr>
        <p:grpSpPr bwMode="auto">
          <a:xfrm>
            <a:off x="5756275" y="3052763"/>
            <a:ext cx="292100" cy="303212"/>
            <a:chOff x="3626" y="1683"/>
            <a:chExt cx="184" cy="191"/>
          </a:xfrm>
        </p:grpSpPr>
        <p:sp>
          <p:nvSpPr>
            <p:cNvPr id="414787" name="Freeform 67"/>
            <p:cNvSpPr/>
            <p:nvPr/>
          </p:nvSpPr>
          <p:spPr bwMode="auto">
            <a:xfrm>
              <a:off x="3730" y="1787"/>
              <a:ext cx="80" cy="87"/>
            </a:xfrm>
            <a:custGeom>
              <a:avLst/>
              <a:gdLst/>
              <a:ahLst/>
              <a:cxnLst>
                <a:cxn ang="0">
                  <a:pos x="80" y="87"/>
                </a:cxn>
                <a:cxn ang="0">
                  <a:pos x="0" y="32"/>
                </a:cxn>
                <a:cxn ang="0">
                  <a:pos x="16" y="16"/>
                </a:cxn>
                <a:cxn ang="0">
                  <a:pos x="32" y="0"/>
                </a:cxn>
                <a:cxn ang="0">
                  <a:pos x="80" y="87"/>
                </a:cxn>
              </a:cxnLst>
              <a:rect l="0" t="0" r="r" b="b"/>
              <a:pathLst>
                <a:path w="80" h="87">
                  <a:moveTo>
                    <a:pt x="80" y="87"/>
                  </a:moveTo>
                  <a:lnTo>
                    <a:pt x="0" y="32"/>
                  </a:lnTo>
                  <a:lnTo>
                    <a:pt x="16" y="16"/>
                  </a:lnTo>
                  <a:lnTo>
                    <a:pt x="32" y="0"/>
                  </a:lnTo>
                  <a:lnTo>
                    <a:pt x="80" y="87"/>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88" name="Line 68"/>
            <p:cNvSpPr>
              <a:spLocks noChangeShapeType="1"/>
            </p:cNvSpPr>
            <p:nvPr/>
          </p:nvSpPr>
          <p:spPr bwMode="auto">
            <a:xfrm>
              <a:off x="3626" y="1683"/>
              <a:ext cx="120" cy="120"/>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29" name="Group 69"/>
          <p:cNvGrpSpPr/>
          <p:nvPr/>
        </p:nvGrpSpPr>
        <p:grpSpPr bwMode="auto">
          <a:xfrm>
            <a:off x="6465888" y="3533775"/>
            <a:ext cx="417512" cy="76200"/>
            <a:chOff x="4073" y="1986"/>
            <a:chExt cx="263" cy="48"/>
          </a:xfrm>
        </p:grpSpPr>
        <p:sp>
          <p:nvSpPr>
            <p:cNvPr id="414790" name="Freeform 70"/>
            <p:cNvSpPr/>
            <p:nvPr/>
          </p:nvSpPr>
          <p:spPr bwMode="auto">
            <a:xfrm>
              <a:off x="4241" y="1986"/>
              <a:ext cx="95" cy="48"/>
            </a:xfrm>
            <a:custGeom>
              <a:avLst/>
              <a:gdLst/>
              <a:ahLst/>
              <a:cxnLst>
                <a:cxn ang="0">
                  <a:pos x="95" y="24"/>
                </a:cxn>
                <a:cxn ang="0">
                  <a:pos x="0" y="48"/>
                </a:cxn>
                <a:cxn ang="0">
                  <a:pos x="0" y="24"/>
                </a:cxn>
                <a:cxn ang="0">
                  <a:pos x="0" y="0"/>
                </a:cxn>
                <a:cxn ang="0">
                  <a:pos x="95" y="24"/>
                </a:cxn>
              </a:cxnLst>
              <a:rect l="0" t="0" r="r" b="b"/>
              <a:pathLst>
                <a:path w="95" h="48">
                  <a:moveTo>
                    <a:pt x="95" y="24"/>
                  </a:moveTo>
                  <a:lnTo>
                    <a:pt x="0" y="48"/>
                  </a:lnTo>
                  <a:lnTo>
                    <a:pt x="0" y="24"/>
                  </a:lnTo>
                  <a:lnTo>
                    <a:pt x="0" y="0"/>
                  </a:lnTo>
                  <a:lnTo>
                    <a:pt x="95" y="24"/>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91" name="Line 71"/>
            <p:cNvSpPr>
              <a:spLocks noChangeShapeType="1"/>
            </p:cNvSpPr>
            <p:nvPr/>
          </p:nvSpPr>
          <p:spPr bwMode="auto">
            <a:xfrm>
              <a:off x="4073" y="2010"/>
              <a:ext cx="168" cy="1"/>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0" name="Group 72"/>
          <p:cNvGrpSpPr/>
          <p:nvPr/>
        </p:nvGrpSpPr>
        <p:grpSpPr bwMode="auto">
          <a:xfrm>
            <a:off x="4857751" y="3406775"/>
            <a:ext cx="366713" cy="203200"/>
            <a:chOff x="3060" y="1906"/>
            <a:chExt cx="231" cy="128"/>
          </a:xfrm>
        </p:grpSpPr>
        <p:sp>
          <p:nvSpPr>
            <p:cNvPr id="414793" name="Freeform 73"/>
            <p:cNvSpPr/>
            <p:nvPr/>
          </p:nvSpPr>
          <p:spPr bwMode="auto">
            <a:xfrm>
              <a:off x="3195" y="1970"/>
              <a:ext cx="96" cy="64"/>
            </a:xfrm>
            <a:custGeom>
              <a:avLst/>
              <a:gdLst/>
              <a:ahLst/>
              <a:cxnLst>
                <a:cxn ang="0">
                  <a:pos x="96" y="64"/>
                </a:cxn>
                <a:cxn ang="0">
                  <a:pos x="0" y="40"/>
                </a:cxn>
                <a:cxn ang="0">
                  <a:pos x="8" y="16"/>
                </a:cxn>
                <a:cxn ang="0">
                  <a:pos x="24" y="0"/>
                </a:cxn>
                <a:cxn ang="0">
                  <a:pos x="96" y="64"/>
                </a:cxn>
              </a:cxnLst>
              <a:rect l="0" t="0" r="r" b="b"/>
              <a:pathLst>
                <a:path w="96" h="64">
                  <a:moveTo>
                    <a:pt x="96" y="64"/>
                  </a:moveTo>
                  <a:lnTo>
                    <a:pt x="0" y="40"/>
                  </a:lnTo>
                  <a:lnTo>
                    <a:pt x="8" y="16"/>
                  </a:lnTo>
                  <a:lnTo>
                    <a:pt x="24" y="0"/>
                  </a:lnTo>
                  <a:lnTo>
                    <a:pt x="96" y="64"/>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94" name="Line 74"/>
            <p:cNvSpPr>
              <a:spLocks noChangeShapeType="1"/>
            </p:cNvSpPr>
            <p:nvPr/>
          </p:nvSpPr>
          <p:spPr bwMode="auto">
            <a:xfrm>
              <a:off x="3060" y="1906"/>
              <a:ext cx="143" cy="80"/>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1" name="Group 75"/>
          <p:cNvGrpSpPr/>
          <p:nvPr/>
        </p:nvGrpSpPr>
        <p:grpSpPr bwMode="auto">
          <a:xfrm>
            <a:off x="5616575" y="3584575"/>
            <a:ext cx="457200" cy="165100"/>
            <a:chOff x="3538" y="2018"/>
            <a:chExt cx="288" cy="104"/>
          </a:xfrm>
        </p:grpSpPr>
        <p:sp>
          <p:nvSpPr>
            <p:cNvPr id="414796" name="Freeform 76"/>
            <p:cNvSpPr/>
            <p:nvPr/>
          </p:nvSpPr>
          <p:spPr bwMode="auto">
            <a:xfrm>
              <a:off x="3730" y="2018"/>
              <a:ext cx="96" cy="56"/>
            </a:xfrm>
            <a:custGeom>
              <a:avLst/>
              <a:gdLst/>
              <a:ahLst/>
              <a:cxnLst>
                <a:cxn ang="0">
                  <a:pos x="96" y="0"/>
                </a:cxn>
                <a:cxn ang="0">
                  <a:pos x="16" y="56"/>
                </a:cxn>
                <a:cxn ang="0">
                  <a:pos x="8" y="32"/>
                </a:cxn>
                <a:cxn ang="0">
                  <a:pos x="0" y="8"/>
                </a:cxn>
                <a:cxn ang="0">
                  <a:pos x="96" y="0"/>
                </a:cxn>
              </a:cxnLst>
              <a:rect l="0" t="0" r="r" b="b"/>
              <a:pathLst>
                <a:path w="96" h="56">
                  <a:moveTo>
                    <a:pt x="96" y="0"/>
                  </a:moveTo>
                  <a:lnTo>
                    <a:pt x="16" y="56"/>
                  </a:lnTo>
                  <a:lnTo>
                    <a:pt x="8" y="32"/>
                  </a:lnTo>
                  <a:lnTo>
                    <a:pt x="0" y="8"/>
                  </a:lnTo>
                  <a:lnTo>
                    <a:pt x="96" y="0"/>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797" name="Line 77"/>
            <p:cNvSpPr>
              <a:spLocks noChangeShapeType="1"/>
            </p:cNvSpPr>
            <p:nvPr/>
          </p:nvSpPr>
          <p:spPr bwMode="auto">
            <a:xfrm flipV="1">
              <a:off x="3538" y="2050"/>
              <a:ext cx="200" cy="72"/>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2" name="Group 78"/>
          <p:cNvGrpSpPr/>
          <p:nvPr/>
        </p:nvGrpSpPr>
        <p:grpSpPr bwMode="auto">
          <a:xfrm>
            <a:off x="3894138" y="3116263"/>
            <a:ext cx="76200" cy="290512"/>
            <a:chOff x="2453" y="1723"/>
            <a:chExt cx="48" cy="183"/>
          </a:xfrm>
        </p:grpSpPr>
        <p:sp>
          <p:nvSpPr>
            <p:cNvPr id="414799" name="Freeform 79"/>
            <p:cNvSpPr/>
            <p:nvPr/>
          </p:nvSpPr>
          <p:spPr bwMode="auto">
            <a:xfrm>
              <a:off x="2453" y="1811"/>
              <a:ext cx="48" cy="95"/>
            </a:xfrm>
            <a:custGeom>
              <a:avLst/>
              <a:gdLst/>
              <a:ahLst/>
              <a:cxnLst>
                <a:cxn ang="0">
                  <a:pos x="40" y="95"/>
                </a:cxn>
                <a:cxn ang="0">
                  <a:pos x="0" y="8"/>
                </a:cxn>
                <a:cxn ang="0">
                  <a:pos x="24" y="0"/>
                </a:cxn>
                <a:cxn ang="0">
                  <a:pos x="48" y="0"/>
                </a:cxn>
                <a:cxn ang="0">
                  <a:pos x="40" y="95"/>
                </a:cxn>
              </a:cxnLst>
              <a:rect l="0" t="0" r="r" b="b"/>
              <a:pathLst>
                <a:path w="48" h="95">
                  <a:moveTo>
                    <a:pt x="40" y="95"/>
                  </a:moveTo>
                  <a:lnTo>
                    <a:pt x="0" y="8"/>
                  </a:lnTo>
                  <a:lnTo>
                    <a:pt x="24" y="0"/>
                  </a:lnTo>
                  <a:lnTo>
                    <a:pt x="48" y="0"/>
                  </a:lnTo>
                  <a:lnTo>
                    <a:pt x="40" y="95"/>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00" name="Line 80"/>
            <p:cNvSpPr>
              <a:spLocks noChangeShapeType="1"/>
            </p:cNvSpPr>
            <p:nvPr/>
          </p:nvSpPr>
          <p:spPr bwMode="auto">
            <a:xfrm>
              <a:off x="2461" y="1723"/>
              <a:ext cx="16" cy="88"/>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3" name="Group 81"/>
          <p:cNvGrpSpPr/>
          <p:nvPr/>
        </p:nvGrpSpPr>
        <p:grpSpPr bwMode="auto">
          <a:xfrm>
            <a:off x="4008438" y="3913188"/>
            <a:ext cx="63500" cy="203200"/>
            <a:chOff x="2525" y="2225"/>
            <a:chExt cx="40" cy="128"/>
          </a:xfrm>
        </p:grpSpPr>
        <p:sp>
          <p:nvSpPr>
            <p:cNvPr id="414802" name="Freeform 82"/>
            <p:cNvSpPr/>
            <p:nvPr/>
          </p:nvSpPr>
          <p:spPr bwMode="auto">
            <a:xfrm>
              <a:off x="2525" y="2257"/>
              <a:ext cx="40" cy="96"/>
            </a:xfrm>
            <a:custGeom>
              <a:avLst/>
              <a:gdLst/>
              <a:ahLst/>
              <a:cxnLst>
                <a:cxn ang="0">
                  <a:pos x="32" y="96"/>
                </a:cxn>
                <a:cxn ang="0">
                  <a:pos x="0" y="0"/>
                </a:cxn>
                <a:cxn ang="0">
                  <a:pos x="24" y="0"/>
                </a:cxn>
                <a:cxn ang="0">
                  <a:pos x="40" y="0"/>
                </a:cxn>
                <a:cxn ang="0">
                  <a:pos x="32" y="96"/>
                </a:cxn>
              </a:cxnLst>
              <a:rect l="0" t="0" r="r" b="b"/>
              <a:pathLst>
                <a:path w="40" h="96">
                  <a:moveTo>
                    <a:pt x="32" y="96"/>
                  </a:moveTo>
                  <a:lnTo>
                    <a:pt x="0" y="0"/>
                  </a:lnTo>
                  <a:lnTo>
                    <a:pt x="24" y="0"/>
                  </a:lnTo>
                  <a:lnTo>
                    <a:pt x="40" y="0"/>
                  </a:lnTo>
                  <a:lnTo>
                    <a:pt x="32"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03" name="Line 83"/>
            <p:cNvSpPr>
              <a:spLocks noChangeShapeType="1"/>
            </p:cNvSpPr>
            <p:nvPr/>
          </p:nvSpPr>
          <p:spPr bwMode="auto">
            <a:xfrm>
              <a:off x="2541" y="2225"/>
              <a:ext cx="8" cy="32"/>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4" name="Group 84"/>
          <p:cNvGrpSpPr/>
          <p:nvPr/>
        </p:nvGrpSpPr>
        <p:grpSpPr bwMode="auto">
          <a:xfrm>
            <a:off x="4097338" y="4622800"/>
            <a:ext cx="76200" cy="292100"/>
            <a:chOff x="2581" y="2672"/>
            <a:chExt cx="48" cy="184"/>
          </a:xfrm>
        </p:grpSpPr>
        <p:sp>
          <p:nvSpPr>
            <p:cNvPr id="414805" name="Freeform 85"/>
            <p:cNvSpPr/>
            <p:nvPr/>
          </p:nvSpPr>
          <p:spPr bwMode="auto">
            <a:xfrm>
              <a:off x="2581" y="2760"/>
              <a:ext cx="48" cy="96"/>
            </a:xfrm>
            <a:custGeom>
              <a:avLst/>
              <a:gdLst/>
              <a:ahLst/>
              <a:cxnLst>
                <a:cxn ang="0">
                  <a:pos x="32" y="96"/>
                </a:cxn>
                <a:cxn ang="0">
                  <a:pos x="0" y="0"/>
                </a:cxn>
                <a:cxn ang="0">
                  <a:pos x="24" y="0"/>
                </a:cxn>
                <a:cxn ang="0">
                  <a:pos x="48" y="0"/>
                </a:cxn>
                <a:cxn ang="0">
                  <a:pos x="32" y="96"/>
                </a:cxn>
              </a:cxnLst>
              <a:rect l="0" t="0" r="r" b="b"/>
              <a:pathLst>
                <a:path w="48" h="96">
                  <a:moveTo>
                    <a:pt x="32" y="96"/>
                  </a:moveTo>
                  <a:lnTo>
                    <a:pt x="0" y="0"/>
                  </a:lnTo>
                  <a:lnTo>
                    <a:pt x="24" y="0"/>
                  </a:lnTo>
                  <a:lnTo>
                    <a:pt x="48" y="0"/>
                  </a:lnTo>
                  <a:lnTo>
                    <a:pt x="32"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06" name="Line 86"/>
            <p:cNvSpPr>
              <a:spLocks noChangeShapeType="1"/>
            </p:cNvSpPr>
            <p:nvPr/>
          </p:nvSpPr>
          <p:spPr bwMode="auto">
            <a:xfrm>
              <a:off x="2605" y="2672"/>
              <a:ext cx="1" cy="88"/>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5" name="Group 87"/>
          <p:cNvGrpSpPr/>
          <p:nvPr/>
        </p:nvGrpSpPr>
        <p:grpSpPr bwMode="auto">
          <a:xfrm>
            <a:off x="4237038" y="5434013"/>
            <a:ext cx="112712" cy="341312"/>
            <a:chOff x="2669" y="3183"/>
            <a:chExt cx="71" cy="215"/>
          </a:xfrm>
        </p:grpSpPr>
        <p:sp>
          <p:nvSpPr>
            <p:cNvPr id="414808" name="Freeform 88"/>
            <p:cNvSpPr/>
            <p:nvPr/>
          </p:nvSpPr>
          <p:spPr bwMode="auto">
            <a:xfrm>
              <a:off x="2684" y="3302"/>
              <a:ext cx="56" cy="96"/>
            </a:xfrm>
            <a:custGeom>
              <a:avLst/>
              <a:gdLst/>
              <a:ahLst/>
              <a:cxnLst>
                <a:cxn ang="0">
                  <a:pos x="56" y="96"/>
                </a:cxn>
                <a:cxn ang="0">
                  <a:pos x="0" y="16"/>
                </a:cxn>
                <a:cxn ang="0">
                  <a:pos x="24" y="8"/>
                </a:cxn>
                <a:cxn ang="0">
                  <a:pos x="48" y="0"/>
                </a:cxn>
                <a:cxn ang="0">
                  <a:pos x="56" y="96"/>
                </a:cxn>
              </a:cxnLst>
              <a:rect l="0" t="0" r="r" b="b"/>
              <a:pathLst>
                <a:path w="56" h="96">
                  <a:moveTo>
                    <a:pt x="56" y="96"/>
                  </a:moveTo>
                  <a:lnTo>
                    <a:pt x="0" y="16"/>
                  </a:lnTo>
                  <a:lnTo>
                    <a:pt x="24" y="8"/>
                  </a:lnTo>
                  <a:lnTo>
                    <a:pt x="48" y="0"/>
                  </a:lnTo>
                  <a:lnTo>
                    <a:pt x="56"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09" name="Line 89"/>
            <p:cNvSpPr>
              <a:spLocks noChangeShapeType="1"/>
            </p:cNvSpPr>
            <p:nvPr/>
          </p:nvSpPr>
          <p:spPr bwMode="auto">
            <a:xfrm>
              <a:off x="2669" y="3183"/>
              <a:ext cx="39" cy="127"/>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6" name="Group 90"/>
          <p:cNvGrpSpPr/>
          <p:nvPr/>
        </p:nvGrpSpPr>
        <p:grpSpPr bwMode="auto">
          <a:xfrm>
            <a:off x="4135438" y="3167063"/>
            <a:ext cx="76200" cy="252412"/>
            <a:chOff x="2605" y="1755"/>
            <a:chExt cx="48" cy="159"/>
          </a:xfrm>
        </p:grpSpPr>
        <p:sp>
          <p:nvSpPr>
            <p:cNvPr id="414811" name="Freeform 91"/>
            <p:cNvSpPr/>
            <p:nvPr/>
          </p:nvSpPr>
          <p:spPr bwMode="auto">
            <a:xfrm>
              <a:off x="2605" y="1819"/>
              <a:ext cx="48" cy="95"/>
            </a:xfrm>
            <a:custGeom>
              <a:avLst/>
              <a:gdLst/>
              <a:ahLst/>
              <a:cxnLst>
                <a:cxn ang="0">
                  <a:pos x="0" y="95"/>
                </a:cxn>
                <a:cxn ang="0">
                  <a:pos x="8" y="0"/>
                </a:cxn>
                <a:cxn ang="0">
                  <a:pos x="24" y="8"/>
                </a:cxn>
                <a:cxn ang="0">
                  <a:pos x="48" y="8"/>
                </a:cxn>
                <a:cxn ang="0">
                  <a:pos x="0" y="95"/>
                </a:cxn>
              </a:cxnLst>
              <a:rect l="0" t="0" r="r" b="b"/>
              <a:pathLst>
                <a:path w="48" h="95">
                  <a:moveTo>
                    <a:pt x="0" y="95"/>
                  </a:moveTo>
                  <a:lnTo>
                    <a:pt x="8" y="0"/>
                  </a:lnTo>
                  <a:lnTo>
                    <a:pt x="24" y="8"/>
                  </a:lnTo>
                  <a:lnTo>
                    <a:pt x="48" y="8"/>
                  </a:lnTo>
                  <a:lnTo>
                    <a:pt x="0" y="95"/>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12" name="Line 92"/>
            <p:cNvSpPr>
              <a:spLocks noChangeShapeType="1"/>
            </p:cNvSpPr>
            <p:nvPr/>
          </p:nvSpPr>
          <p:spPr bwMode="auto">
            <a:xfrm flipH="1">
              <a:off x="2629" y="1755"/>
              <a:ext cx="24" cy="72"/>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7" name="Group 93"/>
          <p:cNvGrpSpPr/>
          <p:nvPr/>
        </p:nvGrpSpPr>
        <p:grpSpPr bwMode="auto">
          <a:xfrm>
            <a:off x="3451226" y="3090863"/>
            <a:ext cx="328613" cy="582612"/>
            <a:chOff x="2174" y="1707"/>
            <a:chExt cx="207" cy="367"/>
          </a:xfrm>
        </p:grpSpPr>
        <p:sp>
          <p:nvSpPr>
            <p:cNvPr id="414814" name="Freeform 94"/>
            <p:cNvSpPr/>
            <p:nvPr/>
          </p:nvSpPr>
          <p:spPr bwMode="auto">
            <a:xfrm>
              <a:off x="2174" y="1978"/>
              <a:ext cx="72" cy="96"/>
            </a:xfrm>
            <a:custGeom>
              <a:avLst/>
              <a:gdLst/>
              <a:ahLst/>
              <a:cxnLst>
                <a:cxn ang="0">
                  <a:pos x="0" y="96"/>
                </a:cxn>
                <a:cxn ang="0">
                  <a:pos x="24" y="0"/>
                </a:cxn>
                <a:cxn ang="0">
                  <a:pos x="48" y="16"/>
                </a:cxn>
                <a:cxn ang="0">
                  <a:pos x="72" y="24"/>
                </a:cxn>
                <a:cxn ang="0">
                  <a:pos x="0" y="96"/>
                </a:cxn>
              </a:cxnLst>
              <a:rect l="0" t="0" r="r" b="b"/>
              <a:pathLst>
                <a:path w="72" h="96">
                  <a:moveTo>
                    <a:pt x="0" y="96"/>
                  </a:moveTo>
                  <a:lnTo>
                    <a:pt x="24" y="0"/>
                  </a:lnTo>
                  <a:lnTo>
                    <a:pt x="48" y="16"/>
                  </a:lnTo>
                  <a:lnTo>
                    <a:pt x="72" y="24"/>
                  </a:lnTo>
                  <a:lnTo>
                    <a:pt x="0"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15" name="Line 95"/>
            <p:cNvSpPr>
              <a:spLocks noChangeShapeType="1"/>
            </p:cNvSpPr>
            <p:nvPr/>
          </p:nvSpPr>
          <p:spPr bwMode="auto">
            <a:xfrm flipH="1">
              <a:off x="2222" y="1707"/>
              <a:ext cx="159" cy="287"/>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8" name="Group 96"/>
          <p:cNvGrpSpPr/>
          <p:nvPr/>
        </p:nvGrpSpPr>
        <p:grpSpPr bwMode="auto">
          <a:xfrm>
            <a:off x="3044825" y="4078288"/>
            <a:ext cx="114300" cy="304800"/>
            <a:chOff x="1918" y="2329"/>
            <a:chExt cx="72" cy="192"/>
          </a:xfrm>
        </p:grpSpPr>
        <p:sp>
          <p:nvSpPr>
            <p:cNvPr id="414817" name="Freeform 97"/>
            <p:cNvSpPr/>
            <p:nvPr/>
          </p:nvSpPr>
          <p:spPr bwMode="auto">
            <a:xfrm>
              <a:off x="1918" y="2425"/>
              <a:ext cx="56" cy="96"/>
            </a:xfrm>
            <a:custGeom>
              <a:avLst/>
              <a:gdLst/>
              <a:ahLst/>
              <a:cxnLst>
                <a:cxn ang="0">
                  <a:pos x="0" y="96"/>
                </a:cxn>
                <a:cxn ang="0">
                  <a:pos x="8" y="0"/>
                </a:cxn>
                <a:cxn ang="0">
                  <a:pos x="32" y="8"/>
                </a:cxn>
                <a:cxn ang="0">
                  <a:pos x="56" y="16"/>
                </a:cxn>
                <a:cxn ang="0">
                  <a:pos x="0" y="96"/>
                </a:cxn>
              </a:cxnLst>
              <a:rect l="0" t="0" r="r" b="b"/>
              <a:pathLst>
                <a:path w="56" h="96">
                  <a:moveTo>
                    <a:pt x="0" y="96"/>
                  </a:moveTo>
                  <a:lnTo>
                    <a:pt x="8" y="0"/>
                  </a:lnTo>
                  <a:lnTo>
                    <a:pt x="32" y="8"/>
                  </a:lnTo>
                  <a:lnTo>
                    <a:pt x="56" y="16"/>
                  </a:lnTo>
                  <a:lnTo>
                    <a:pt x="0"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18" name="Line 98"/>
            <p:cNvSpPr>
              <a:spLocks noChangeShapeType="1"/>
            </p:cNvSpPr>
            <p:nvPr/>
          </p:nvSpPr>
          <p:spPr bwMode="auto">
            <a:xfrm flipH="1">
              <a:off x="1950" y="2329"/>
              <a:ext cx="40" cy="104"/>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grpSp>
        <p:nvGrpSpPr>
          <p:cNvPr id="118839" name="Group 99"/>
          <p:cNvGrpSpPr/>
          <p:nvPr/>
        </p:nvGrpSpPr>
        <p:grpSpPr bwMode="auto">
          <a:xfrm>
            <a:off x="2792413" y="4851401"/>
            <a:ext cx="76200" cy="417513"/>
            <a:chOff x="1759" y="2816"/>
            <a:chExt cx="48" cy="263"/>
          </a:xfrm>
        </p:grpSpPr>
        <p:sp>
          <p:nvSpPr>
            <p:cNvPr id="414820" name="Freeform 100"/>
            <p:cNvSpPr/>
            <p:nvPr/>
          </p:nvSpPr>
          <p:spPr bwMode="auto">
            <a:xfrm>
              <a:off x="1759" y="2983"/>
              <a:ext cx="48" cy="96"/>
            </a:xfrm>
            <a:custGeom>
              <a:avLst/>
              <a:gdLst/>
              <a:ahLst/>
              <a:cxnLst>
                <a:cxn ang="0">
                  <a:pos x="16" y="96"/>
                </a:cxn>
                <a:cxn ang="0">
                  <a:pos x="0" y="0"/>
                </a:cxn>
                <a:cxn ang="0">
                  <a:pos x="24" y="0"/>
                </a:cxn>
                <a:cxn ang="0">
                  <a:pos x="48" y="0"/>
                </a:cxn>
                <a:cxn ang="0">
                  <a:pos x="16" y="96"/>
                </a:cxn>
              </a:cxnLst>
              <a:rect l="0" t="0" r="r" b="b"/>
              <a:pathLst>
                <a:path w="48" h="96">
                  <a:moveTo>
                    <a:pt x="16" y="96"/>
                  </a:moveTo>
                  <a:lnTo>
                    <a:pt x="0" y="0"/>
                  </a:lnTo>
                  <a:lnTo>
                    <a:pt x="24" y="0"/>
                  </a:lnTo>
                  <a:lnTo>
                    <a:pt x="48" y="0"/>
                  </a:lnTo>
                  <a:lnTo>
                    <a:pt x="16" y="96"/>
                  </a:lnTo>
                  <a:close/>
                </a:path>
              </a:pathLst>
            </a:custGeom>
            <a:solidFill>
              <a:srgbClr val="000000"/>
            </a:solid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21" name="Line 101"/>
            <p:cNvSpPr>
              <a:spLocks noChangeShapeType="1"/>
            </p:cNvSpPr>
            <p:nvPr/>
          </p:nvSpPr>
          <p:spPr bwMode="auto">
            <a:xfrm flipH="1">
              <a:off x="1783" y="2816"/>
              <a:ext cx="8" cy="167"/>
            </a:xfrm>
            <a:prstGeom prst="line">
              <a:avLst/>
            </a:prstGeom>
            <a:noFill/>
            <a:ln w="17463">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grpSp>
      <p:sp>
        <p:nvSpPr>
          <p:cNvPr id="118840" name="Rectangle 102"/>
          <p:cNvSpPr>
            <a:spLocks noChangeArrowheads="1"/>
          </p:cNvSpPr>
          <p:nvPr/>
        </p:nvSpPr>
        <p:spPr bwMode="auto">
          <a:xfrm>
            <a:off x="3792538" y="2735264"/>
            <a:ext cx="141064" cy="249299"/>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b="0">
                <a:solidFill>
                  <a:schemeClr val="tx1">
                    <a:lumMod val="75000"/>
                    <a:lumOff val="25000"/>
                  </a:schemeClr>
                </a:solidFill>
                <a:latin typeface="Helvetica" charset="0"/>
                <a:ea typeface="宋体" panose="02010600030101010101" pitchFamily="2" charset="-122"/>
              </a:rPr>
              <a:t>T</a:t>
            </a:r>
            <a:endParaRPr lang="en-US" altLang="zh-CN" sz="1800">
              <a:solidFill>
                <a:schemeClr val="tx1">
                  <a:lumMod val="75000"/>
                  <a:lumOff val="25000"/>
                </a:schemeClr>
              </a:solidFill>
              <a:latin typeface="Helvetica" charset="0"/>
              <a:ea typeface="宋体" panose="02010600030101010101" pitchFamily="2" charset="-122"/>
            </a:endParaRPr>
          </a:p>
        </p:txBody>
      </p:sp>
      <p:sp>
        <p:nvSpPr>
          <p:cNvPr id="414823" name="Freeform 103"/>
          <p:cNvSpPr/>
          <p:nvPr/>
        </p:nvSpPr>
        <p:spPr bwMode="auto">
          <a:xfrm>
            <a:off x="2108200" y="1546225"/>
            <a:ext cx="1531938" cy="1265238"/>
          </a:xfrm>
          <a:custGeom>
            <a:avLst/>
            <a:gdLst/>
            <a:ahLst/>
            <a:cxnLst>
              <a:cxn ang="0">
                <a:pos x="965" y="414"/>
              </a:cxn>
              <a:cxn ang="0">
                <a:pos x="718" y="183"/>
              </a:cxn>
              <a:cxn ang="0">
                <a:pos x="582" y="135"/>
              </a:cxn>
              <a:cxn ang="0">
                <a:pos x="423" y="79"/>
              </a:cxn>
              <a:cxn ang="0">
                <a:pos x="263" y="0"/>
              </a:cxn>
              <a:cxn ang="0">
                <a:pos x="128" y="0"/>
              </a:cxn>
              <a:cxn ang="0">
                <a:pos x="24" y="119"/>
              </a:cxn>
              <a:cxn ang="0">
                <a:pos x="0" y="303"/>
              </a:cxn>
              <a:cxn ang="0">
                <a:pos x="112" y="414"/>
              </a:cxn>
              <a:cxn ang="0">
                <a:pos x="231" y="486"/>
              </a:cxn>
              <a:cxn ang="0">
                <a:pos x="447" y="638"/>
              </a:cxn>
              <a:cxn ang="0">
                <a:pos x="551" y="726"/>
              </a:cxn>
              <a:cxn ang="0">
                <a:pos x="710" y="797"/>
              </a:cxn>
              <a:cxn ang="0">
                <a:pos x="798" y="765"/>
              </a:cxn>
              <a:cxn ang="0">
                <a:pos x="902" y="598"/>
              </a:cxn>
              <a:cxn ang="0">
                <a:pos x="950" y="406"/>
              </a:cxn>
            </a:cxnLst>
            <a:rect l="0" t="0" r="r" b="b"/>
            <a:pathLst>
              <a:path w="965" h="797">
                <a:moveTo>
                  <a:pt x="965" y="414"/>
                </a:moveTo>
                <a:lnTo>
                  <a:pt x="718" y="183"/>
                </a:lnTo>
                <a:lnTo>
                  <a:pt x="582" y="135"/>
                </a:lnTo>
                <a:lnTo>
                  <a:pt x="423" y="79"/>
                </a:lnTo>
                <a:lnTo>
                  <a:pt x="263" y="0"/>
                </a:lnTo>
                <a:lnTo>
                  <a:pt x="128" y="0"/>
                </a:lnTo>
                <a:lnTo>
                  <a:pt x="24" y="119"/>
                </a:lnTo>
                <a:lnTo>
                  <a:pt x="0" y="303"/>
                </a:lnTo>
                <a:lnTo>
                  <a:pt x="112" y="414"/>
                </a:lnTo>
                <a:lnTo>
                  <a:pt x="231" y="486"/>
                </a:lnTo>
                <a:lnTo>
                  <a:pt x="447" y="638"/>
                </a:lnTo>
                <a:lnTo>
                  <a:pt x="551" y="726"/>
                </a:lnTo>
                <a:lnTo>
                  <a:pt x="710" y="797"/>
                </a:lnTo>
                <a:lnTo>
                  <a:pt x="798" y="765"/>
                </a:lnTo>
                <a:lnTo>
                  <a:pt x="902" y="598"/>
                </a:lnTo>
                <a:lnTo>
                  <a:pt x="950" y="406"/>
                </a:lnTo>
              </a:path>
            </a:pathLst>
          </a:custGeom>
          <a:noFill/>
          <a:ln w="55563" cap="rnd">
            <a:solidFill>
              <a:schemeClr val="bg1"/>
            </a:solidFill>
            <a:prstDash val="solid"/>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24" name="Freeform 104"/>
          <p:cNvSpPr/>
          <p:nvPr/>
        </p:nvSpPr>
        <p:spPr bwMode="auto">
          <a:xfrm>
            <a:off x="2095501" y="1520825"/>
            <a:ext cx="1520825" cy="1252538"/>
          </a:xfrm>
          <a:custGeom>
            <a:avLst/>
            <a:gdLst/>
            <a:ahLst/>
            <a:cxnLst>
              <a:cxn ang="0">
                <a:pos x="926" y="383"/>
              </a:cxn>
              <a:cxn ang="0">
                <a:pos x="814" y="287"/>
              </a:cxn>
              <a:cxn ang="0">
                <a:pos x="734" y="223"/>
              </a:cxn>
              <a:cxn ang="0">
                <a:pos x="678" y="175"/>
              </a:cxn>
              <a:cxn ang="0">
                <a:pos x="638" y="159"/>
              </a:cxn>
              <a:cxn ang="0">
                <a:pos x="535" y="127"/>
              </a:cxn>
              <a:cxn ang="0">
                <a:pos x="455" y="95"/>
              </a:cxn>
              <a:cxn ang="0">
                <a:pos x="335" y="40"/>
              </a:cxn>
              <a:cxn ang="0">
                <a:pos x="279" y="16"/>
              </a:cxn>
              <a:cxn ang="0">
                <a:pos x="199" y="0"/>
              </a:cxn>
              <a:cxn ang="0">
                <a:pos x="167" y="0"/>
              </a:cxn>
              <a:cxn ang="0">
                <a:pos x="104" y="24"/>
              </a:cxn>
              <a:cxn ang="0">
                <a:pos x="64" y="63"/>
              </a:cxn>
              <a:cxn ang="0">
                <a:pos x="32" y="111"/>
              </a:cxn>
              <a:cxn ang="0">
                <a:pos x="8" y="191"/>
              </a:cxn>
              <a:cxn ang="0">
                <a:pos x="0" y="231"/>
              </a:cxn>
              <a:cxn ang="0">
                <a:pos x="16" y="319"/>
              </a:cxn>
              <a:cxn ang="0">
                <a:pos x="48" y="359"/>
              </a:cxn>
              <a:cxn ang="0">
                <a:pos x="136" y="438"/>
              </a:cxn>
              <a:cxn ang="0">
                <a:pos x="175" y="462"/>
              </a:cxn>
              <a:cxn ang="0">
                <a:pos x="247" y="510"/>
              </a:cxn>
              <a:cxn ang="0">
                <a:pos x="327" y="566"/>
              </a:cxn>
              <a:cxn ang="0">
                <a:pos x="399" y="614"/>
              </a:cxn>
              <a:cxn ang="0">
                <a:pos x="479" y="678"/>
              </a:cxn>
              <a:cxn ang="0">
                <a:pos x="495" y="694"/>
              </a:cxn>
              <a:cxn ang="0">
                <a:pos x="559" y="734"/>
              </a:cxn>
              <a:cxn ang="0">
                <a:pos x="622" y="765"/>
              </a:cxn>
              <a:cxn ang="0">
                <a:pos x="670" y="781"/>
              </a:cxn>
              <a:cxn ang="0">
                <a:pos x="726" y="789"/>
              </a:cxn>
              <a:cxn ang="0">
                <a:pos x="750" y="781"/>
              </a:cxn>
              <a:cxn ang="0">
                <a:pos x="798" y="742"/>
              </a:cxn>
              <a:cxn ang="0">
                <a:pos x="838" y="686"/>
              </a:cxn>
              <a:cxn ang="0">
                <a:pos x="862" y="646"/>
              </a:cxn>
              <a:cxn ang="0">
                <a:pos x="886" y="582"/>
              </a:cxn>
              <a:cxn ang="0">
                <a:pos x="910" y="518"/>
              </a:cxn>
              <a:cxn ang="0">
                <a:pos x="934" y="430"/>
              </a:cxn>
            </a:cxnLst>
            <a:rect l="0" t="0" r="r" b="b"/>
            <a:pathLst>
              <a:path w="958" h="789">
                <a:moveTo>
                  <a:pt x="958" y="414"/>
                </a:moveTo>
                <a:lnTo>
                  <a:pt x="926" y="383"/>
                </a:lnTo>
                <a:lnTo>
                  <a:pt x="878" y="335"/>
                </a:lnTo>
                <a:lnTo>
                  <a:pt x="814" y="287"/>
                </a:lnTo>
                <a:lnTo>
                  <a:pt x="774" y="255"/>
                </a:lnTo>
                <a:lnTo>
                  <a:pt x="734" y="223"/>
                </a:lnTo>
                <a:lnTo>
                  <a:pt x="694" y="191"/>
                </a:lnTo>
                <a:lnTo>
                  <a:pt x="678" y="175"/>
                </a:lnTo>
                <a:lnTo>
                  <a:pt x="646" y="159"/>
                </a:lnTo>
                <a:lnTo>
                  <a:pt x="638" y="159"/>
                </a:lnTo>
                <a:lnTo>
                  <a:pt x="606" y="151"/>
                </a:lnTo>
                <a:lnTo>
                  <a:pt x="535" y="127"/>
                </a:lnTo>
                <a:lnTo>
                  <a:pt x="495" y="111"/>
                </a:lnTo>
                <a:lnTo>
                  <a:pt x="455" y="95"/>
                </a:lnTo>
                <a:lnTo>
                  <a:pt x="375" y="63"/>
                </a:lnTo>
                <a:lnTo>
                  <a:pt x="335" y="40"/>
                </a:lnTo>
                <a:lnTo>
                  <a:pt x="319" y="32"/>
                </a:lnTo>
                <a:lnTo>
                  <a:pt x="279" y="16"/>
                </a:lnTo>
                <a:lnTo>
                  <a:pt x="239" y="8"/>
                </a:lnTo>
                <a:lnTo>
                  <a:pt x="199" y="0"/>
                </a:lnTo>
                <a:lnTo>
                  <a:pt x="183" y="0"/>
                </a:lnTo>
                <a:lnTo>
                  <a:pt x="167" y="0"/>
                </a:lnTo>
                <a:lnTo>
                  <a:pt x="136" y="8"/>
                </a:lnTo>
                <a:lnTo>
                  <a:pt x="104" y="24"/>
                </a:lnTo>
                <a:lnTo>
                  <a:pt x="80" y="48"/>
                </a:lnTo>
                <a:lnTo>
                  <a:pt x="64" y="63"/>
                </a:lnTo>
                <a:lnTo>
                  <a:pt x="56" y="71"/>
                </a:lnTo>
                <a:lnTo>
                  <a:pt x="32" y="111"/>
                </a:lnTo>
                <a:lnTo>
                  <a:pt x="16" y="151"/>
                </a:lnTo>
                <a:lnTo>
                  <a:pt x="8" y="191"/>
                </a:lnTo>
                <a:lnTo>
                  <a:pt x="0" y="215"/>
                </a:lnTo>
                <a:lnTo>
                  <a:pt x="0" y="231"/>
                </a:lnTo>
                <a:lnTo>
                  <a:pt x="0" y="271"/>
                </a:lnTo>
                <a:lnTo>
                  <a:pt x="16" y="319"/>
                </a:lnTo>
                <a:lnTo>
                  <a:pt x="32" y="343"/>
                </a:lnTo>
                <a:lnTo>
                  <a:pt x="48" y="359"/>
                </a:lnTo>
                <a:lnTo>
                  <a:pt x="80" y="391"/>
                </a:lnTo>
                <a:lnTo>
                  <a:pt x="136" y="438"/>
                </a:lnTo>
                <a:lnTo>
                  <a:pt x="160" y="454"/>
                </a:lnTo>
                <a:lnTo>
                  <a:pt x="175" y="462"/>
                </a:lnTo>
                <a:lnTo>
                  <a:pt x="215" y="486"/>
                </a:lnTo>
                <a:lnTo>
                  <a:pt x="247" y="510"/>
                </a:lnTo>
                <a:lnTo>
                  <a:pt x="303" y="550"/>
                </a:lnTo>
                <a:lnTo>
                  <a:pt x="327" y="566"/>
                </a:lnTo>
                <a:lnTo>
                  <a:pt x="351" y="582"/>
                </a:lnTo>
                <a:lnTo>
                  <a:pt x="399" y="614"/>
                </a:lnTo>
                <a:lnTo>
                  <a:pt x="439" y="646"/>
                </a:lnTo>
                <a:lnTo>
                  <a:pt x="479" y="678"/>
                </a:lnTo>
                <a:lnTo>
                  <a:pt x="487" y="686"/>
                </a:lnTo>
                <a:lnTo>
                  <a:pt x="495" y="694"/>
                </a:lnTo>
                <a:lnTo>
                  <a:pt x="535" y="718"/>
                </a:lnTo>
                <a:lnTo>
                  <a:pt x="559" y="734"/>
                </a:lnTo>
                <a:lnTo>
                  <a:pt x="606" y="758"/>
                </a:lnTo>
                <a:lnTo>
                  <a:pt x="622" y="765"/>
                </a:lnTo>
                <a:lnTo>
                  <a:pt x="646" y="773"/>
                </a:lnTo>
                <a:lnTo>
                  <a:pt x="670" y="781"/>
                </a:lnTo>
                <a:lnTo>
                  <a:pt x="710" y="789"/>
                </a:lnTo>
                <a:lnTo>
                  <a:pt x="726" y="789"/>
                </a:lnTo>
                <a:lnTo>
                  <a:pt x="742" y="781"/>
                </a:lnTo>
                <a:lnTo>
                  <a:pt x="750" y="781"/>
                </a:lnTo>
                <a:lnTo>
                  <a:pt x="774" y="765"/>
                </a:lnTo>
                <a:lnTo>
                  <a:pt x="798" y="742"/>
                </a:lnTo>
                <a:lnTo>
                  <a:pt x="830" y="702"/>
                </a:lnTo>
                <a:lnTo>
                  <a:pt x="838" y="686"/>
                </a:lnTo>
                <a:lnTo>
                  <a:pt x="846" y="670"/>
                </a:lnTo>
                <a:lnTo>
                  <a:pt x="862" y="646"/>
                </a:lnTo>
                <a:lnTo>
                  <a:pt x="870" y="622"/>
                </a:lnTo>
                <a:lnTo>
                  <a:pt x="886" y="582"/>
                </a:lnTo>
                <a:lnTo>
                  <a:pt x="902" y="550"/>
                </a:lnTo>
                <a:lnTo>
                  <a:pt x="910" y="518"/>
                </a:lnTo>
                <a:lnTo>
                  <a:pt x="926" y="470"/>
                </a:lnTo>
                <a:lnTo>
                  <a:pt x="934" y="430"/>
                </a:lnTo>
                <a:lnTo>
                  <a:pt x="942" y="407"/>
                </a:lnTo>
              </a:path>
            </a:pathLst>
          </a:custGeom>
          <a:noFill/>
          <a:ln w="55563" cap="rnd">
            <a:solidFill>
              <a:schemeClr val="bg1"/>
            </a:solidFill>
            <a:prstDash val="solid"/>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25" name="Freeform 105"/>
          <p:cNvSpPr/>
          <p:nvPr/>
        </p:nvSpPr>
        <p:spPr bwMode="auto">
          <a:xfrm>
            <a:off x="4160838" y="1381125"/>
            <a:ext cx="2925762" cy="1443038"/>
          </a:xfrm>
          <a:custGeom>
            <a:avLst/>
            <a:gdLst/>
            <a:ahLst/>
            <a:cxnLst>
              <a:cxn ang="0">
                <a:pos x="1572" y="0"/>
              </a:cxn>
              <a:cxn ang="0">
                <a:pos x="1332" y="104"/>
              </a:cxn>
              <a:cxn ang="0">
                <a:pos x="933" y="199"/>
              </a:cxn>
              <a:cxn ang="0">
                <a:pos x="614" y="271"/>
              </a:cxn>
              <a:cxn ang="0">
                <a:pos x="303" y="415"/>
              </a:cxn>
              <a:cxn ang="0">
                <a:pos x="79" y="542"/>
              </a:cxn>
              <a:cxn ang="0">
                <a:pos x="0" y="702"/>
              </a:cxn>
              <a:cxn ang="0">
                <a:pos x="16" y="838"/>
              </a:cxn>
              <a:cxn ang="0">
                <a:pos x="143" y="909"/>
              </a:cxn>
              <a:cxn ang="0">
                <a:pos x="319" y="909"/>
              </a:cxn>
              <a:cxn ang="0">
                <a:pos x="534" y="877"/>
              </a:cxn>
              <a:cxn ang="0">
                <a:pos x="822" y="758"/>
              </a:cxn>
              <a:cxn ang="0">
                <a:pos x="1181" y="638"/>
              </a:cxn>
              <a:cxn ang="0">
                <a:pos x="1540" y="574"/>
              </a:cxn>
              <a:cxn ang="0">
                <a:pos x="1731" y="518"/>
              </a:cxn>
              <a:cxn ang="0">
                <a:pos x="1835" y="399"/>
              </a:cxn>
              <a:cxn ang="0">
                <a:pos x="1843" y="207"/>
              </a:cxn>
              <a:cxn ang="0">
                <a:pos x="1779" y="96"/>
              </a:cxn>
              <a:cxn ang="0">
                <a:pos x="1564" y="8"/>
              </a:cxn>
            </a:cxnLst>
            <a:rect l="0" t="0" r="r" b="b"/>
            <a:pathLst>
              <a:path w="1843" h="909">
                <a:moveTo>
                  <a:pt x="1572" y="0"/>
                </a:moveTo>
                <a:lnTo>
                  <a:pt x="1332" y="104"/>
                </a:lnTo>
                <a:lnTo>
                  <a:pt x="933" y="199"/>
                </a:lnTo>
                <a:lnTo>
                  <a:pt x="614" y="271"/>
                </a:lnTo>
                <a:lnTo>
                  <a:pt x="303" y="415"/>
                </a:lnTo>
                <a:lnTo>
                  <a:pt x="79" y="542"/>
                </a:lnTo>
                <a:lnTo>
                  <a:pt x="0" y="702"/>
                </a:lnTo>
                <a:lnTo>
                  <a:pt x="16" y="838"/>
                </a:lnTo>
                <a:lnTo>
                  <a:pt x="143" y="909"/>
                </a:lnTo>
                <a:lnTo>
                  <a:pt x="319" y="909"/>
                </a:lnTo>
                <a:lnTo>
                  <a:pt x="534" y="877"/>
                </a:lnTo>
                <a:lnTo>
                  <a:pt x="822" y="758"/>
                </a:lnTo>
                <a:lnTo>
                  <a:pt x="1181" y="638"/>
                </a:lnTo>
                <a:lnTo>
                  <a:pt x="1540" y="574"/>
                </a:lnTo>
                <a:lnTo>
                  <a:pt x="1731" y="518"/>
                </a:lnTo>
                <a:lnTo>
                  <a:pt x="1835" y="399"/>
                </a:lnTo>
                <a:lnTo>
                  <a:pt x="1843" y="207"/>
                </a:lnTo>
                <a:lnTo>
                  <a:pt x="1779" y="96"/>
                </a:lnTo>
                <a:lnTo>
                  <a:pt x="1564" y="8"/>
                </a:lnTo>
              </a:path>
            </a:pathLst>
          </a:custGeom>
          <a:noFill/>
          <a:ln w="55563" cap="rnd">
            <a:solidFill>
              <a:schemeClr val="bg1"/>
            </a:solidFill>
            <a:prstDash val="solid"/>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414826" name="Freeform 106"/>
          <p:cNvSpPr/>
          <p:nvPr/>
        </p:nvSpPr>
        <p:spPr bwMode="auto">
          <a:xfrm>
            <a:off x="4148138" y="1355725"/>
            <a:ext cx="2900362" cy="1443038"/>
          </a:xfrm>
          <a:custGeom>
            <a:avLst/>
            <a:gdLst/>
            <a:ahLst/>
            <a:cxnLst>
              <a:cxn ang="0">
                <a:pos x="1508" y="24"/>
              </a:cxn>
              <a:cxn ang="0">
                <a:pos x="1276" y="112"/>
              </a:cxn>
              <a:cxn ang="0">
                <a:pos x="1125" y="152"/>
              </a:cxn>
              <a:cxn ang="0">
                <a:pos x="981" y="183"/>
              </a:cxn>
              <a:cxn ang="0">
                <a:pos x="806" y="231"/>
              </a:cxn>
              <a:cxn ang="0">
                <a:pos x="726" y="247"/>
              </a:cxn>
              <a:cxn ang="0">
                <a:pos x="566" y="295"/>
              </a:cxn>
              <a:cxn ang="0">
                <a:pos x="447" y="343"/>
              </a:cxn>
              <a:cxn ang="0">
                <a:pos x="335" y="399"/>
              </a:cxn>
              <a:cxn ang="0">
                <a:pos x="215" y="463"/>
              </a:cxn>
              <a:cxn ang="0">
                <a:pos x="167" y="487"/>
              </a:cxn>
              <a:cxn ang="0">
                <a:pos x="127" y="518"/>
              </a:cxn>
              <a:cxn ang="0">
                <a:pos x="79" y="558"/>
              </a:cxn>
              <a:cxn ang="0">
                <a:pos x="48" y="598"/>
              </a:cxn>
              <a:cxn ang="0">
                <a:pos x="32" y="622"/>
              </a:cxn>
              <a:cxn ang="0">
                <a:pos x="8" y="678"/>
              </a:cxn>
              <a:cxn ang="0">
                <a:pos x="0" y="750"/>
              </a:cxn>
              <a:cxn ang="0">
                <a:pos x="0" y="790"/>
              </a:cxn>
              <a:cxn ang="0">
                <a:pos x="32" y="846"/>
              </a:cxn>
              <a:cxn ang="0">
                <a:pos x="71" y="877"/>
              </a:cxn>
              <a:cxn ang="0">
                <a:pos x="127" y="901"/>
              </a:cxn>
              <a:cxn ang="0">
                <a:pos x="199" y="909"/>
              </a:cxn>
              <a:cxn ang="0">
                <a:pos x="271" y="909"/>
              </a:cxn>
              <a:cxn ang="0">
                <a:pos x="415" y="893"/>
              </a:cxn>
              <a:cxn ang="0">
                <a:pos x="502" y="877"/>
              </a:cxn>
              <a:cxn ang="0">
                <a:pos x="630" y="838"/>
              </a:cxn>
              <a:cxn ang="0">
                <a:pos x="710" y="806"/>
              </a:cxn>
              <a:cxn ang="0">
                <a:pos x="862" y="742"/>
              </a:cxn>
              <a:cxn ang="0">
                <a:pos x="989" y="702"/>
              </a:cxn>
              <a:cxn ang="0">
                <a:pos x="1125" y="662"/>
              </a:cxn>
              <a:cxn ang="0">
                <a:pos x="1308" y="614"/>
              </a:cxn>
              <a:cxn ang="0">
                <a:pos x="1364" y="606"/>
              </a:cxn>
              <a:cxn ang="0">
                <a:pos x="1452" y="590"/>
              </a:cxn>
              <a:cxn ang="0">
                <a:pos x="1524" y="574"/>
              </a:cxn>
              <a:cxn ang="0">
                <a:pos x="1596" y="558"/>
              </a:cxn>
              <a:cxn ang="0">
                <a:pos x="1628" y="550"/>
              </a:cxn>
              <a:cxn ang="0">
                <a:pos x="1691" y="526"/>
              </a:cxn>
              <a:cxn ang="0">
                <a:pos x="1755" y="479"/>
              </a:cxn>
              <a:cxn ang="0">
                <a:pos x="1787" y="447"/>
              </a:cxn>
              <a:cxn ang="0">
                <a:pos x="1819" y="375"/>
              </a:cxn>
              <a:cxn ang="0">
                <a:pos x="1827" y="303"/>
              </a:cxn>
              <a:cxn ang="0">
                <a:pos x="1827" y="231"/>
              </a:cxn>
              <a:cxn ang="0">
                <a:pos x="1811" y="167"/>
              </a:cxn>
              <a:cxn ang="0">
                <a:pos x="1803" y="152"/>
              </a:cxn>
              <a:cxn ang="0">
                <a:pos x="1763" y="112"/>
              </a:cxn>
              <a:cxn ang="0">
                <a:pos x="1715" y="80"/>
              </a:cxn>
              <a:cxn ang="0">
                <a:pos x="1628" y="40"/>
              </a:cxn>
              <a:cxn ang="0">
                <a:pos x="1556" y="8"/>
              </a:cxn>
            </a:cxnLst>
            <a:rect l="0" t="0" r="r" b="b"/>
            <a:pathLst>
              <a:path w="1827" h="909">
                <a:moveTo>
                  <a:pt x="1564" y="0"/>
                </a:moveTo>
                <a:lnTo>
                  <a:pt x="1508" y="24"/>
                </a:lnTo>
                <a:lnTo>
                  <a:pt x="1388" y="72"/>
                </a:lnTo>
                <a:lnTo>
                  <a:pt x="1276" y="112"/>
                </a:lnTo>
                <a:lnTo>
                  <a:pt x="1173" y="144"/>
                </a:lnTo>
                <a:lnTo>
                  <a:pt x="1125" y="152"/>
                </a:lnTo>
                <a:lnTo>
                  <a:pt x="1069" y="167"/>
                </a:lnTo>
                <a:lnTo>
                  <a:pt x="981" y="183"/>
                </a:lnTo>
                <a:lnTo>
                  <a:pt x="893" y="207"/>
                </a:lnTo>
                <a:lnTo>
                  <a:pt x="806" y="231"/>
                </a:lnTo>
                <a:lnTo>
                  <a:pt x="766" y="239"/>
                </a:lnTo>
                <a:lnTo>
                  <a:pt x="726" y="247"/>
                </a:lnTo>
                <a:lnTo>
                  <a:pt x="646" y="271"/>
                </a:lnTo>
                <a:lnTo>
                  <a:pt x="566" y="295"/>
                </a:lnTo>
                <a:lnTo>
                  <a:pt x="486" y="327"/>
                </a:lnTo>
                <a:lnTo>
                  <a:pt x="447" y="343"/>
                </a:lnTo>
                <a:lnTo>
                  <a:pt x="415" y="359"/>
                </a:lnTo>
                <a:lnTo>
                  <a:pt x="335" y="399"/>
                </a:lnTo>
                <a:lnTo>
                  <a:pt x="271" y="431"/>
                </a:lnTo>
                <a:lnTo>
                  <a:pt x="215" y="463"/>
                </a:lnTo>
                <a:lnTo>
                  <a:pt x="183" y="479"/>
                </a:lnTo>
                <a:lnTo>
                  <a:pt x="167" y="487"/>
                </a:lnTo>
                <a:lnTo>
                  <a:pt x="151" y="503"/>
                </a:lnTo>
                <a:lnTo>
                  <a:pt x="127" y="518"/>
                </a:lnTo>
                <a:lnTo>
                  <a:pt x="103" y="534"/>
                </a:lnTo>
                <a:lnTo>
                  <a:pt x="79" y="558"/>
                </a:lnTo>
                <a:lnTo>
                  <a:pt x="64" y="566"/>
                </a:lnTo>
                <a:lnTo>
                  <a:pt x="48" y="598"/>
                </a:lnTo>
                <a:lnTo>
                  <a:pt x="40" y="606"/>
                </a:lnTo>
                <a:lnTo>
                  <a:pt x="32" y="622"/>
                </a:lnTo>
                <a:lnTo>
                  <a:pt x="24" y="638"/>
                </a:lnTo>
                <a:lnTo>
                  <a:pt x="8" y="678"/>
                </a:lnTo>
                <a:lnTo>
                  <a:pt x="0" y="718"/>
                </a:lnTo>
                <a:lnTo>
                  <a:pt x="0" y="750"/>
                </a:lnTo>
                <a:lnTo>
                  <a:pt x="0" y="774"/>
                </a:lnTo>
                <a:lnTo>
                  <a:pt x="0" y="790"/>
                </a:lnTo>
                <a:lnTo>
                  <a:pt x="16" y="822"/>
                </a:lnTo>
                <a:lnTo>
                  <a:pt x="32" y="846"/>
                </a:lnTo>
                <a:lnTo>
                  <a:pt x="56" y="869"/>
                </a:lnTo>
                <a:lnTo>
                  <a:pt x="71" y="877"/>
                </a:lnTo>
                <a:lnTo>
                  <a:pt x="87" y="885"/>
                </a:lnTo>
                <a:lnTo>
                  <a:pt x="127" y="901"/>
                </a:lnTo>
                <a:lnTo>
                  <a:pt x="167" y="909"/>
                </a:lnTo>
                <a:lnTo>
                  <a:pt x="199" y="909"/>
                </a:lnTo>
                <a:lnTo>
                  <a:pt x="223" y="909"/>
                </a:lnTo>
                <a:lnTo>
                  <a:pt x="271" y="909"/>
                </a:lnTo>
                <a:lnTo>
                  <a:pt x="367" y="901"/>
                </a:lnTo>
                <a:lnTo>
                  <a:pt x="415" y="893"/>
                </a:lnTo>
                <a:lnTo>
                  <a:pt x="439" y="893"/>
                </a:lnTo>
                <a:lnTo>
                  <a:pt x="502" y="877"/>
                </a:lnTo>
                <a:lnTo>
                  <a:pt x="566" y="862"/>
                </a:lnTo>
                <a:lnTo>
                  <a:pt x="630" y="838"/>
                </a:lnTo>
                <a:lnTo>
                  <a:pt x="670" y="822"/>
                </a:lnTo>
                <a:lnTo>
                  <a:pt x="710" y="806"/>
                </a:lnTo>
                <a:lnTo>
                  <a:pt x="782" y="774"/>
                </a:lnTo>
                <a:lnTo>
                  <a:pt x="862" y="742"/>
                </a:lnTo>
                <a:lnTo>
                  <a:pt x="941" y="718"/>
                </a:lnTo>
                <a:lnTo>
                  <a:pt x="989" y="702"/>
                </a:lnTo>
                <a:lnTo>
                  <a:pt x="1037" y="686"/>
                </a:lnTo>
                <a:lnTo>
                  <a:pt x="1125" y="662"/>
                </a:lnTo>
                <a:lnTo>
                  <a:pt x="1213" y="638"/>
                </a:lnTo>
                <a:lnTo>
                  <a:pt x="1308" y="614"/>
                </a:lnTo>
                <a:lnTo>
                  <a:pt x="1348" y="606"/>
                </a:lnTo>
                <a:lnTo>
                  <a:pt x="1364" y="606"/>
                </a:lnTo>
                <a:lnTo>
                  <a:pt x="1412" y="598"/>
                </a:lnTo>
                <a:lnTo>
                  <a:pt x="1452" y="590"/>
                </a:lnTo>
                <a:lnTo>
                  <a:pt x="1492" y="582"/>
                </a:lnTo>
                <a:lnTo>
                  <a:pt x="1524" y="574"/>
                </a:lnTo>
                <a:lnTo>
                  <a:pt x="1556" y="566"/>
                </a:lnTo>
                <a:lnTo>
                  <a:pt x="1596" y="558"/>
                </a:lnTo>
                <a:lnTo>
                  <a:pt x="1620" y="550"/>
                </a:lnTo>
                <a:lnTo>
                  <a:pt x="1628" y="550"/>
                </a:lnTo>
                <a:lnTo>
                  <a:pt x="1652" y="542"/>
                </a:lnTo>
                <a:lnTo>
                  <a:pt x="1691" y="526"/>
                </a:lnTo>
                <a:lnTo>
                  <a:pt x="1723" y="503"/>
                </a:lnTo>
                <a:lnTo>
                  <a:pt x="1755" y="479"/>
                </a:lnTo>
                <a:lnTo>
                  <a:pt x="1771" y="463"/>
                </a:lnTo>
                <a:lnTo>
                  <a:pt x="1787" y="447"/>
                </a:lnTo>
                <a:lnTo>
                  <a:pt x="1803" y="415"/>
                </a:lnTo>
                <a:lnTo>
                  <a:pt x="1819" y="375"/>
                </a:lnTo>
                <a:lnTo>
                  <a:pt x="1827" y="327"/>
                </a:lnTo>
                <a:lnTo>
                  <a:pt x="1827" y="303"/>
                </a:lnTo>
                <a:lnTo>
                  <a:pt x="1827" y="279"/>
                </a:lnTo>
                <a:lnTo>
                  <a:pt x="1827" y="231"/>
                </a:lnTo>
                <a:lnTo>
                  <a:pt x="1819" y="191"/>
                </a:lnTo>
                <a:lnTo>
                  <a:pt x="1811" y="167"/>
                </a:lnTo>
                <a:lnTo>
                  <a:pt x="1803" y="152"/>
                </a:lnTo>
                <a:lnTo>
                  <a:pt x="1803" y="152"/>
                </a:lnTo>
                <a:lnTo>
                  <a:pt x="1787" y="136"/>
                </a:lnTo>
                <a:lnTo>
                  <a:pt x="1763" y="112"/>
                </a:lnTo>
                <a:lnTo>
                  <a:pt x="1739" y="96"/>
                </a:lnTo>
                <a:lnTo>
                  <a:pt x="1715" y="80"/>
                </a:lnTo>
                <a:lnTo>
                  <a:pt x="1675" y="64"/>
                </a:lnTo>
                <a:lnTo>
                  <a:pt x="1628" y="40"/>
                </a:lnTo>
                <a:lnTo>
                  <a:pt x="1580" y="16"/>
                </a:lnTo>
                <a:lnTo>
                  <a:pt x="1556" y="8"/>
                </a:lnTo>
              </a:path>
            </a:pathLst>
          </a:custGeom>
          <a:noFill/>
          <a:ln w="55563" cap="rnd">
            <a:solidFill>
              <a:schemeClr val="bg1"/>
            </a:solidFill>
            <a:prstDash val="solid"/>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tx1">
                  <a:lumMod val="75000"/>
                  <a:lumOff val="25000"/>
                </a:schemeClr>
              </a:solidFill>
              <a:effectLst>
                <a:outerShdw blurRad="38100" dist="38100" dir="2700000" algn="tl">
                  <a:srgbClr val="000000">
                    <a:alpha val="43137"/>
                  </a:srgbClr>
                </a:outerShdw>
              </a:effectLst>
              <a:latin typeface="Avant Garde" charset="0"/>
            </a:endParaRPr>
          </a:p>
        </p:txBody>
      </p:sp>
      <p:sp>
        <p:nvSpPr>
          <p:cNvPr id="118845" name="Rectangle 107"/>
          <p:cNvSpPr>
            <a:spLocks noChangeArrowheads="1"/>
          </p:cNvSpPr>
          <p:nvPr/>
        </p:nvSpPr>
        <p:spPr bwMode="auto">
          <a:xfrm>
            <a:off x="3006726" y="1406525"/>
            <a:ext cx="15414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a:solidFill>
                  <a:schemeClr val="tx1">
                    <a:lumMod val="75000"/>
                    <a:lumOff val="25000"/>
                  </a:schemeClr>
                </a:solidFill>
                <a:latin typeface="Helvetica" charset="0"/>
                <a:ea typeface="宋体" panose="02010600030101010101" pitchFamily="2" charset="-122"/>
              </a:rPr>
              <a:t>incoming flow</a:t>
            </a:r>
            <a:endParaRPr lang="en-US" altLang="zh-CN" sz="1800">
              <a:solidFill>
                <a:schemeClr val="tx1">
                  <a:lumMod val="75000"/>
                  <a:lumOff val="25000"/>
                </a:schemeClr>
              </a:solidFill>
              <a:latin typeface="Helvetica" charset="0"/>
              <a:ea typeface="宋体" panose="02010600030101010101" pitchFamily="2" charset="-122"/>
            </a:endParaRPr>
          </a:p>
        </p:txBody>
      </p:sp>
      <p:sp>
        <p:nvSpPr>
          <p:cNvPr id="118846" name="Rectangle 109"/>
          <p:cNvSpPr>
            <a:spLocks noChangeArrowheads="1"/>
          </p:cNvSpPr>
          <p:nvPr/>
        </p:nvSpPr>
        <p:spPr bwMode="auto">
          <a:xfrm>
            <a:off x="6958013" y="1254125"/>
            <a:ext cx="1219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0"/>
              </a:spcBef>
              <a:buClrTx/>
              <a:buSzTx/>
              <a:buFontTx/>
              <a:buNone/>
            </a:pPr>
            <a:r>
              <a:rPr lang="en-US" altLang="zh-CN" sz="1800">
                <a:solidFill>
                  <a:schemeClr val="tx1">
                    <a:lumMod val="75000"/>
                    <a:lumOff val="25000"/>
                  </a:schemeClr>
                </a:solidFill>
                <a:latin typeface="Helvetica" charset="0"/>
                <a:ea typeface="宋体" panose="02010600030101010101" pitchFamily="2" charset="-122"/>
              </a:rPr>
              <a:t>action path</a:t>
            </a:r>
            <a:endParaRPr lang="en-US" altLang="zh-CN" sz="1800">
              <a:solidFill>
                <a:schemeClr val="tx1">
                  <a:lumMod val="75000"/>
                  <a:lumOff val="25000"/>
                </a:schemeClr>
              </a:solidFill>
              <a:latin typeface="Helvetica" charset="0"/>
              <a:ea typeface="宋体" panose="02010600030101010101" pitchFamily="2" charset="-122"/>
            </a:endParaRPr>
          </a:p>
        </p:txBody>
      </p:sp>
      <p:sp>
        <p:nvSpPr>
          <p:cNvPr id="11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lumMod val="75000"/>
                    <a:lumOff val="25000"/>
                  </a:schemeClr>
                </a:solidFill>
                <a:ea typeface="宋体" panose="02010600030101010101" pitchFamily="2" charset="-122"/>
              </a:rPr>
              <a:t>Transaction Flow</a:t>
            </a:r>
            <a:endParaRPr lang="en-US" altLang="ja-JP" dirty="0">
              <a:solidFill>
                <a:schemeClr val="tx1">
                  <a:lumMod val="75000"/>
                  <a:lumOff val="25000"/>
                </a:schemeClr>
              </a:solidFill>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450" name="Rectangle 58"/>
          <p:cNvSpPr>
            <a:spLocks noChangeArrowheads="1"/>
          </p:cNvSpPr>
          <p:nvPr/>
        </p:nvSpPr>
        <p:spPr bwMode="auto">
          <a:xfrm>
            <a:off x="1043608" y="1412776"/>
            <a:ext cx="6272551" cy="4653582"/>
          </a:xfrm>
          <a:prstGeom prst="rect">
            <a:avLst/>
          </a:prstGeom>
          <a:noFill/>
          <a:ln w="9525">
            <a:noFill/>
            <a:miter lim="800000"/>
          </a:ln>
        </p:spPr>
        <p:txBody>
          <a:bodyPr wrap="none" lIns="0" tIns="0" rIns="0" bIns="0">
            <a:spAutoFit/>
          </a:bodyPr>
          <a:lstStyle/>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write an English language processing narrative</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for the level 01 flow model</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apply noun/verb parse to isolate processes, data</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items, store and entities</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develop level 02 and 03 flow models</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ja-JP" sz="2400" dirty="0">
                <a:latin typeface="Times New Roman" panose="02020603050405020304" pitchFamily="18" charset="0"/>
                <a:cs typeface="Times New Roman" panose="02020603050405020304" pitchFamily="18" charset="0"/>
              </a:rPr>
              <a:t>create corresponding data dictionary entries</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refine flow models as appropriate</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a:lnSpc>
                <a:spcPct val="90000"/>
              </a:lnSpc>
              <a:buClr>
                <a:srgbClr val="0070C0"/>
              </a:buClr>
              <a:defRPr/>
            </a:pPr>
            <a:r>
              <a:rPr lang="en-US" altLang="ja-JP" sz="2400" i="1" dirty="0">
                <a:latin typeface="Times New Roman" panose="02020603050405020304" pitchFamily="18" charset="0"/>
                <a:cs typeface="Times New Roman" panose="02020603050405020304" pitchFamily="18" charset="0"/>
              </a:rPr>
              <a:t>... now, we're ready to begin design!</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ja-JP" sz="24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Refining the Analysis Model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0757" name="Group 91"/>
          <p:cNvGrpSpPr/>
          <p:nvPr/>
        </p:nvGrpSpPr>
        <p:grpSpPr bwMode="auto">
          <a:xfrm>
            <a:off x="467544" y="1196752"/>
            <a:ext cx="8529638" cy="4872038"/>
            <a:chOff x="153" y="613"/>
            <a:chExt cx="5373" cy="3069"/>
          </a:xfrm>
        </p:grpSpPr>
        <p:sp>
          <p:nvSpPr>
            <p:cNvPr id="573447" name="Rectangle 7"/>
            <p:cNvSpPr>
              <a:spLocks noChangeArrowheads="1"/>
            </p:cNvSpPr>
            <p:nvPr/>
          </p:nvSpPr>
          <p:spPr bwMode="auto">
            <a:xfrm>
              <a:off x="700" y="613"/>
              <a:ext cx="3261"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Processing narrative for " process operator commands"</a:t>
              </a:r>
              <a:endParaRPr lang="en-US" altLang="ja-JP" sz="1800" b="1">
                <a:latin typeface="Times New Roman" panose="02020603050405020304" pitchFamily="18" charset="0"/>
                <a:cs typeface="Times New Roman" panose="02020603050405020304" pitchFamily="18" charset="0"/>
              </a:endParaRPr>
            </a:p>
          </p:txBody>
        </p:sp>
        <p:sp>
          <p:nvSpPr>
            <p:cNvPr id="573448" name="Rectangle 8"/>
            <p:cNvSpPr>
              <a:spLocks noChangeArrowheads="1"/>
            </p:cNvSpPr>
            <p:nvPr/>
          </p:nvSpPr>
          <p:spPr bwMode="auto">
            <a:xfrm>
              <a:off x="1012" y="868"/>
              <a:ext cx="3999"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Process operator command software reads operator commands from </a:t>
              </a:r>
              <a:endParaRPr lang="en-US" altLang="ja-JP" sz="1800" b="1">
                <a:latin typeface="Times New Roman" panose="02020603050405020304" pitchFamily="18" charset="0"/>
                <a:cs typeface="Times New Roman" panose="02020603050405020304" pitchFamily="18" charset="0"/>
              </a:endParaRPr>
            </a:p>
          </p:txBody>
        </p:sp>
        <p:sp>
          <p:nvSpPr>
            <p:cNvPr id="573449" name="Rectangle 9"/>
            <p:cNvSpPr>
              <a:spLocks noChangeArrowheads="1"/>
            </p:cNvSpPr>
            <p:nvPr/>
          </p:nvSpPr>
          <p:spPr bwMode="auto">
            <a:xfrm>
              <a:off x="1012" y="1012"/>
              <a:ext cx="4140"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the cell operator. An error message is displayed for invalid commands. </a:t>
              </a:r>
              <a:endParaRPr lang="en-US" altLang="ja-JP" sz="1800" b="1">
                <a:latin typeface="Times New Roman" panose="02020603050405020304" pitchFamily="18" charset="0"/>
                <a:cs typeface="Times New Roman" panose="02020603050405020304" pitchFamily="18" charset="0"/>
              </a:endParaRPr>
            </a:p>
          </p:txBody>
        </p:sp>
        <p:sp>
          <p:nvSpPr>
            <p:cNvPr id="573450" name="Rectangle 10"/>
            <p:cNvSpPr>
              <a:spLocks noChangeArrowheads="1"/>
            </p:cNvSpPr>
            <p:nvPr/>
          </p:nvSpPr>
          <p:spPr bwMode="auto">
            <a:xfrm>
              <a:off x="1012" y="1155"/>
              <a:ext cx="4128" cy="157"/>
            </a:xfrm>
            <a:prstGeom prst="rect">
              <a:avLst/>
            </a:prstGeom>
            <a:noFill/>
            <a:ln w="9525">
              <a:noFill/>
              <a:miter lim="800000"/>
            </a:ln>
          </p:spPr>
          <p:txBody>
            <a:bodyPr wrap="none" lIns="0" tIns="0" rIns="0" bIns="0">
              <a:spAutoFit/>
            </a:bodyPr>
            <a:lstStyle/>
            <a:p>
              <a:pPr>
                <a:lnSpc>
                  <a:spcPct val="90000"/>
                </a:lnSpc>
                <a:defRPr/>
              </a:pPr>
              <a:r>
                <a:rPr lang="en-US" altLang="ja-JP" sz="1800" dirty="0">
                  <a:latin typeface="Times New Roman" panose="02020603050405020304" pitchFamily="18" charset="0"/>
                  <a:cs typeface="Times New Roman" panose="02020603050405020304" pitchFamily="18" charset="0"/>
                </a:rPr>
                <a:t>The command type is determined for valid commands and appropriate </a:t>
              </a:r>
              <a:endParaRPr lang="en-US" altLang="ja-JP" sz="1800" b="1" dirty="0">
                <a:latin typeface="Times New Roman" panose="02020603050405020304" pitchFamily="18" charset="0"/>
                <a:cs typeface="Times New Roman" panose="02020603050405020304" pitchFamily="18" charset="0"/>
              </a:endParaRPr>
            </a:p>
          </p:txBody>
        </p:sp>
        <p:sp>
          <p:nvSpPr>
            <p:cNvPr id="573451" name="Rectangle 11"/>
            <p:cNvSpPr>
              <a:spLocks noChangeArrowheads="1"/>
            </p:cNvSpPr>
            <p:nvPr/>
          </p:nvSpPr>
          <p:spPr bwMode="auto">
            <a:xfrm>
              <a:off x="1012" y="1299"/>
              <a:ext cx="3806"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action is taken. When fixture commands are encountered, fixture </a:t>
              </a:r>
              <a:endParaRPr lang="en-US" altLang="ja-JP" sz="1800" b="1">
                <a:latin typeface="Times New Roman" panose="02020603050405020304" pitchFamily="18" charset="0"/>
                <a:cs typeface="Times New Roman" panose="02020603050405020304" pitchFamily="18" charset="0"/>
              </a:endParaRPr>
            </a:p>
          </p:txBody>
        </p:sp>
        <p:sp>
          <p:nvSpPr>
            <p:cNvPr id="573452" name="Rectangle 12"/>
            <p:cNvSpPr>
              <a:spLocks noChangeArrowheads="1"/>
            </p:cNvSpPr>
            <p:nvPr/>
          </p:nvSpPr>
          <p:spPr bwMode="auto">
            <a:xfrm>
              <a:off x="1012" y="1443"/>
              <a:ext cx="402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status is analyzed and a fixture setting is output to the fixture servos. </a:t>
              </a:r>
              <a:endParaRPr lang="en-US" altLang="ja-JP" sz="1800" b="1">
                <a:latin typeface="Times New Roman" panose="02020603050405020304" pitchFamily="18" charset="0"/>
                <a:cs typeface="Times New Roman" panose="02020603050405020304" pitchFamily="18" charset="0"/>
              </a:endParaRPr>
            </a:p>
          </p:txBody>
        </p:sp>
        <p:sp>
          <p:nvSpPr>
            <p:cNvPr id="573453" name="Rectangle 13"/>
            <p:cNvSpPr>
              <a:spLocks noChangeArrowheads="1"/>
            </p:cNvSpPr>
            <p:nvPr/>
          </p:nvSpPr>
          <p:spPr bwMode="auto">
            <a:xfrm>
              <a:off x="1012" y="1586"/>
              <a:ext cx="3777"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When a report is selected, the assembly record file is read and  a </a:t>
              </a:r>
              <a:endParaRPr lang="en-US" altLang="ja-JP" sz="1800" b="1">
                <a:latin typeface="Times New Roman" panose="02020603050405020304" pitchFamily="18" charset="0"/>
                <a:cs typeface="Times New Roman" panose="02020603050405020304" pitchFamily="18" charset="0"/>
              </a:endParaRPr>
            </a:p>
          </p:txBody>
        </p:sp>
        <p:sp>
          <p:nvSpPr>
            <p:cNvPr id="573454" name="Rectangle 14"/>
            <p:cNvSpPr>
              <a:spLocks noChangeArrowheads="1"/>
            </p:cNvSpPr>
            <p:nvPr/>
          </p:nvSpPr>
          <p:spPr bwMode="auto">
            <a:xfrm>
              <a:off x="1012" y="1730"/>
              <a:ext cx="3777" cy="157"/>
            </a:xfrm>
            <a:prstGeom prst="rect">
              <a:avLst/>
            </a:prstGeom>
            <a:noFill/>
            <a:ln w="9525">
              <a:noFill/>
              <a:miter lim="800000"/>
            </a:ln>
          </p:spPr>
          <p:txBody>
            <a:bodyPr wrap="none" lIns="0" tIns="0" rIns="0" bIns="0">
              <a:spAutoFit/>
            </a:bodyPr>
            <a:lstStyle/>
            <a:p>
              <a:pPr>
                <a:lnSpc>
                  <a:spcPct val="90000"/>
                </a:lnSpc>
                <a:defRPr/>
              </a:pPr>
              <a:r>
                <a:rPr lang="en-US" altLang="ja-JP" sz="1800" dirty="0">
                  <a:latin typeface="Times New Roman" panose="02020603050405020304" pitchFamily="18" charset="0"/>
                  <a:cs typeface="Times New Roman" panose="02020603050405020304" pitchFamily="18" charset="0"/>
                </a:rPr>
                <a:t>report is generated and displayed on the operator display screen. </a:t>
              </a:r>
              <a:endParaRPr lang="en-US" altLang="ja-JP" sz="1800" b="1" dirty="0">
                <a:latin typeface="Times New Roman" panose="02020603050405020304" pitchFamily="18" charset="0"/>
                <a:cs typeface="Times New Roman" panose="02020603050405020304" pitchFamily="18" charset="0"/>
              </a:endParaRPr>
            </a:p>
          </p:txBody>
        </p:sp>
        <p:sp>
          <p:nvSpPr>
            <p:cNvPr id="573455" name="Rectangle 15"/>
            <p:cNvSpPr>
              <a:spLocks noChangeArrowheads="1"/>
            </p:cNvSpPr>
            <p:nvPr/>
          </p:nvSpPr>
          <p:spPr bwMode="auto">
            <a:xfrm>
              <a:off x="1012" y="1873"/>
              <a:ext cx="3958"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When robot control switches are selected, control values are sent to </a:t>
              </a:r>
              <a:endParaRPr lang="en-US" altLang="ja-JP" sz="1800" b="1">
                <a:latin typeface="Times New Roman" panose="02020603050405020304" pitchFamily="18" charset="0"/>
                <a:cs typeface="Times New Roman" panose="02020603050405020304" pitchFamily="18" charset="0"/>
              </a:endParaRPr>
            </a:p>
          </p:txBody>
        </p:sp>
        <p:sp>
          <p:nvSpPr>
            <p:cNvPr id="573456" name="Rectangle 16"/>
            <p:cNvSpPr>
              <a:spLocks noChangeArrowheads="1"/>
            </p:cNvSpPr>
            <p:nvPr/>
          </p:nvSpPr>
          <p:spPr bwMode="auto">
            <a:xfrm>
              <a:off x="1012" y="2017"/>
              <a:ext cx="1482"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the robot control system. </a:t>
              </a:r>
              <a:endParaRPr lang="en-US" altLang="ja-JP" sz="1800" b="1">
                <a:latin typeface="Times New Roman" panose="02020603050405020304" pitchFamily="18" charset="0"/>
                <a:cs typeface="Times New Roman" panose="02020603050405020304" pitchFamily="18" charset="0"/>
              </a:endParaRPr>
            </a:p>
          </p:txBody>
        </p:sp>
        <p:sp>
          <p:nvSpPr>
            <p:cNvPr id="573457" name="Rectangle 17"/>
            <p:cNvSpPr>
              <a:spLocks noChangeArrowheads="1"/>
            </p:cNvSpPr>
            <p:nvPr/>
          </p:nvSpPr>
          <p:spPr bwMode="auto">
            <a:xfrm>
              <a:off x="700" y="613"/>
              <a:ext cx="3261"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Processing narrative for " process operator commands"</a:t>
              </a:r>
              <a:endParaRPr lang="en-US" altLang="ja-JP" sz="1800" b="1">
                <a:latin typeface="Times New Roman" panose="02020603050405020304" pitchFamily="18" charset="0"/>
                <a:cs typeface="Times New Roman" panose="02020603050405020304" pitchFamily="18" charset="0"/>
              </a:endParaRPr>
            </a:p>
          </p:txBody>
        </p:sp>
        <p:sp>
          <p:nvSpPr>
            <p:cNvPr id="573458" name="Rectangle 18"/>
            <p:cNvSpPr>
              <a:spLocks noChangeArrowheads="1"/>
            </p:cNvSpPr>
            <p:nvPr/>
          </p:nvSpPr>
          <p:spPr bwMode="auto">
            <a:xfrm>
              <a:off x="1036" y="2376"/>
              <a:ext cx="2149"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Process operator command software </a:t>
              </a:r>
              <a:endParaRPr lang="en-US" altLang="ja-JP" sz="1800" b="1">
                <a:latin typeface="Times New Roman" panose="02020603050405020304" pitchFamily="18" charset="0"/>
                <a:cs typeface="Times New Roman" panose="02020603050405020304" pitchFamily="18" charset="0"/>
              </a:endParaRPr>
            </a:p>
          </p:txBody>
        </p:sp>
        <p:sp>
          <p:nvSpPr>
            <p:cNvPr id="573459" name="Rectangle 19"/>
            <p:cNvSpPr>
              <a:spLocks noChangeArrowheads="1"/>
            </p:cNvSpPr>
            <p:nvPr/>
          </p:nvSpPr>
          <p:spPr bwMode="auto">
            <a:xfrm>
              <a:off x="3424" y="2376"/>
              <a:ext cx="307"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reads</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60" name="Rectangle 20"/>
            <p:cNvSpPr>
              <a:spLocks noChangeArrowheads="1"/>
            </p:cNvSpPr>
            <p:nvPr/>
          </p:nvSpPr>
          <p:spPr bwMode="auto">
            <a:xfrm>
              <a:off x="3784" y="2376"/>
              <a:ext cx="557"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operator </a:t>
              </a:r>
              <a:endParaRPr lang="en-US" altLang="ja-JP" sz="1800" b="1">
                <a:latin typeface="Times New Roman" panose="02020603050405020304" pitchFamily="18" charset="0"/>
                <a:cs typeface="Times New Roman" panose="02020603050405020304" pitchFamily="18" charset="0"/>
              </a:endParaRPr>
            </a:p>
          </p:txBody>
        </p:sp>
        <p:sp>
          <p:nvSpPr>
            <p:cNvPr id="573461" name="Rectangle 21"/>
            <p:cNvSpPr>
              <a:spLocks noChangeArrowheads="1"/>
            </p:cNvSpPr>
            <p:nvPr/>
          </p:nvSpPr>
          <p:spPr bwMode="auto">
            <a:xfrm>
              <a:off x="4399" y="2376"/>
              <a:ext cx="622"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commands</a:t>
              </a:r>
              <a:endParaRPr lang="en-US" altLang="ja-JP" sz="1800" b="1">
                <a:latin typeface="Times New Roman" panose="02020603050405020304" pitchFamily="18" charset="0"/>
                <a:cs typeface="Times New Roman" panose="02020603050405020304" pitchFamily="18" charset="0"/>
              </a:endParaRPr>
            </a:p>
          </p:txBody>
        </p:sp>
        <p:sp>
          <p:nvSpPr>
            <p:cNvPr id="573462" name="Rectangle 22"/>
            <p:cNvSpPr>
              <a:spLocks noChangeArrowheads="1"/>
            </p:cNvSpPr>
            <p:nvPr/>
          </p:nvSpPr>
          <p:spPr bwMode="auto">
            <a:xfrm>
              <a:off x="5102" y="2376"/>
              <a:ext cx="368" cy="156"/>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from </a:t>
              </a:r>
              <a:endParaRPr lang="en-US" altLang="ja-JP" sz="1800" b="1">
                <a:latin typeface="Times New Roman" panose="02020603050405020304" pitchFamily="18" charset="0"/>
                <a:cs typeface="Times New Roman" panose="02020603050405020304" pitchFamily="18" charset="0"/>
              </a:endParaRPr>
            </a:p>
          </p:txBody>
        </p:sp>
        <p:sp>
          <p:nvSpPr>
            <p:cNvPr id="573463" name="Rectangle 23"/>
            <p:cNvSpPr>
              <a:spLocks noChangeArrowheads="1"/>
            </p:cNvSpPr>
            <p:nvPr/>
          </p:nvSpPr>
          <p:spPr bwMode="auto">
            <a:xfrm>
              <a:off x="1036" y="2520"/>
              <a:ext cx="460"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the cell </a:t>
              </a:r>
              <a:endParaRPr lang="en-US" altLang="ja-JP" sz="1800" b="1">
                <a:latin typeface="Times New Roman" panose="02020603050405020304" pitchFamily="18" charset="0"/>
                <a:cs typeface="Times New Roman" panose="02020603050405020304" pitchFamily="18" charset="0"/>
              </a:endParaRPr>
            </a:p>
          </p:txBody>
        </p:sp>
        <p:sp>
          <p:nvSpPr>
            <p:cNvPr id="573464" name="Rectangle 24"/>
            <p:cNvSpPr>
              <a:spLocks noChangeArrowheads="1"/>
            </p:cNvSpPr>
            <p:nvPr/>
          </p:nvSpPr>
          <p:spPr bwMode="auto">
            <a:xfrm>
              <a:off x="1531" y="2520"/>
              <a:ext cx="509"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operator</a:t>
              </a:r>
              <a:endParaRPr lang="en-US" altLang="ja-JP" sz="1800" b="1">
                <a:latin typeface="Times New Roman" panose="02020603050405020304" pitchFamily="18" charset="0"/>
                <a:cs typeface="Times New Roman" panose="02020603050405020304" pitchFamily="18" charset="0"/>
              </a:endParaRPr>
            </a:p>
          </p:txBody>
        </p:sp>
        <p:sp>
          <p:nvSpPr>
            <p:cNvPr id="573465" name="Rectangle 25"/>
            <p:cNvSpPr>
              <a:spLocks noChangeArrowheads="1"/>
            </p:cNvSpPr>
            <p:nvPr/>
          </p:nvSpPr>
          <p:spPr bwMode="auto">
            <a:xfrm>
              <a:off x="2066" y="2520"/>
              <a:ext cx="279"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An </a:t>
              </a:r>
              <a:endParaRPr lang="en-US" altLang="ja-JP" sz="1800" b="1">
                <a:latin typeface="Times New Roman" panose="02020603050405020304" pitchFamily="18" charset="0"/>
                <a:cs typeface="Times New Roman" panose="02020603050405020304" pitchFamily="18" charset="0"/>
              </a:endParaRPr>
            </a:p>
          </p:txBody>
        </p:sp>
        <p:sp>
          <p:nvSpPr>
            <p:cNvPr id="573466" name="Rectangle 26"/>
            <p:cNvSpPr>
              <a:spLocks noChangeArrowheads="1"/>
            </p:cNvSpPr>
            <p:nvPr/>
          </p:nvSpPr>
          <p:spPr bwMode="auto">
            <a:xfrm>
              <a:off x="2362" y="2520"/>
              <a:ext cx="831"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error message</a:t>
              </a:r>
              <a:endParaRPr lang="en-US" altLang="ja-JP" sz="1800" b="1">
                <a:latin typeface="Times New Roman" panose="02020603050405020304" pitchFamily="18" charset="0"/>
                <a:cs typeface="Times New Roman" panose="02020603050405020304" pitchFamily="18" charset="0"/>
              </a:endParaRPr>
            </a:p>
          </p:txBody>
        </p:sp>
        <p:sp>
          <p:nvSpPr>
            <p:cNvPr id="573467" name="Rectangle 27"/>
            <p:cNvSpPr>
              <a:spLocks noChangeArrowheads="1"/>
            </p:cNvSpPr>
            <p:nvPr/>
          </p:nvSpPr>
          <p:spPr bwMode="auto">
            <a:xfrm>
              <a:off x="3280" y="2520"/>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468" name="Rectangle 28"/>
            <p:cNvSpPr>
              <a:spLocks noChangeArrowheads="1"/>
            </p:cNvSpPr>
            <p:nvPr/>
          </p:nvSpPr>
          <p:spPr bwMode="auto">
            <a:xfrm>
              <a:off x="3456" y="2520"/>
              <a:ext cx="557"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displayed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69" name="Rectangle 29"/>
            <p:cNvSpPr>
              <a:spLocks noChangeArrowheads="1"/>
            </p:cNvSpPr>
            <p:nvPr/>
          </p:nvSpPr>
          <p:spPr bwMode="auto">
            <a:xfrm>
              <a:off x="4063" y="2520"/>
              <a:ext cx="248" cy="156"/>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for </a:t>
              </a:r>
              <a:endParaRPr lang="en-US" altLang="ja-JP" sz="1800" b="1">
                <a:latin typeface="Times New Roman" panose="02020603050405020304" pitchFamily="18" charset="0"/>
                <a:cs typeface="Times New Roman" panose="02020603050405020304" pitchFamily="18" charset="0"/>
              </a:endParaRPr>
            </a:p>
          </p:txBody>
        </p:sp>
        <p:sp>
          <p:nvSpPr>
            <p:cNvPr id="573470" name="Rectangle 30"/>
            <p:cNvSpPr>
              <a:spLocks noChangeArrowheads="1"/>
            </p:cNvSpPr>
            <p:nvPr/>
          </p:nvSpPr>
          <p:spPr bwMode="auto">
            <a:xfrm>
              <a:off x="4303" y="2520"/>
              <a:ext cx="1062"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invalid commands</a:t>
              </a:r>
              <a:endParaRPr lang="en-US" altLang="ja-JP" sz="1800" b="1">
                <a:latin typeface="Times New Roman" panose="02020603050405020304" pitchFamily="18" charset="0"/>
                <a:cs typeface="Times New Roman" panose="02020603050405020304" pitchFamily="18" charset="0"/>
              </a:endParaRPr>
            </a:p>
          </p:txBody>
        </p:sp>
        <p:sp>
          <p:nvSpPr>
            <p:cNvPr id="573471" name="Rectangle 31"/>
            <p:cNvSpPr>
              <a:spLocks noChangeArrowheads="1"/>
            </p:cNvSpPr>
            <p:nvPr/>
          </p:nvSpPr>
          <p:spPr bwMode="auto">
            <a:xfrm>
              <a:off x="5453" y="2520"/>
              <a:ext cx="7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t>
              </a:r>
              <a:endParaRPr lang="en-US" altLang="ja-JP" sz="1800" b="1">
                <a:latin typeface="Times New Roman" panose="02020603050405020304" pitchFamily="18" charset="0"/>
                <a:cs typeface="Times New Roman" panose="02020603050405020304" pitchFamily="18" charset="0"/>
              </a:endParaRPr>
            </a:p>
          </p:txBody>
        </p:sp>
        <p:sp>
          <p:nvSpPr>
            <p:cNvPr id="573472" name="Rectangle 32"/>
            <p:cNvSpPr>
              <a:spLocks noChangeArrowheads="1"/>
            </p:cNvSpPr>
            <p:nvPr/>
          </p:nvSpPr>
          <p:spPr bwMode="auto">
            <a:xfrm>
              <a:off x="1036" y="2663"/>
              <a:ext cx="26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The </a:t>
              </a:r>
              <a:endParaRPr lang="en-US" altLang="ja-JP" sz="1800" b="1">
                <a:latin typeface="Times New Roman" panose="02020603050405020304" pitchFamily="18" charset="0"/>
                <a:cs typeface="Times New Roman" panose="02020603050405020304" pitchFamily="18" charset="0"/>
              </a:endParaRPr>
            </a:p>
          </p:txBody>
        </p:sp>
        <p:sp>
          <p:nvSpPr>
            <p:cNvPr id="573473" name="Rectangle 33"/>
            <p:cNvSpPr>
              <a:spLocks noChangeArrowheads="1"/>
            </p:cNvSpPr>
            <p:nvPr/>
          </p:nvSpPr>
          <p:spPr bwMode="auto">
            <a:xfrm>
              <a:off x="1323" y="2663"/>
              <a:ext cx="844"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command type</a:t>
              </a:r>
              <a:endParaRPr lang="en-US" altLang="ja-JP" sz="1800" b="1">
                <a:latin typeface="Times New Roman" panose="02020603050405020304" pitchFamily="18" charset="0"/>
                <a:cs typeface="Times New Roman" panose="02020603050405020304" pitchFamily="18" charset="0"/>
              </a:endParaRPr>
            </a:p>
          </p:txBody>
        </p:sp>
        <p:sp>
          <p:nvSpPr>
            <p:cNvPr id="573474" name="Rectangle 34"/>
            <p:cNvSpPr>
              <a:spLocks noChangeArrowheads="1"/>
            </p:cNvSpPr>
            <p:nvPr/>
          </p:nvSpPr>
          <p:spPr bwMode="auto">
            <a:xfrm>
              <a:off x="2266" y="2663"/>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475" name="Rectangle 35"/>
            <p:cNvSpPr>
              <a:spLocks noChangeArrowheads="1"/>
            </p:cNvSpPr>
            <p:nvPr/>
          </p:nvSpPr>
          <p:spPr bwMode="auto">
            <a:xfrm>
              <a:off x="2442" y="2663"/>
              <a:ext cx="654"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determined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76" name="Rectangle 36"/>
            <p:cNvSpPr>
              <a:spLocks noChangeArrowheads="1"/>
            </p:cNvSpPr>
            <p:nvPr/>
          </p:nvSpPr>
          <p:spPr bwMode="auto">
            <a:xfrm>
              <a:off x="3161" y="2663"/>
              <a:ext cx="248" cy="156"/>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for </a:t>
              </a:r>
              <a:endParaRPr lang="en-US" altLang="ja-JP" sz="1800" b="1">
                <a:latin typeface="Times New Roman" panose="02020603050405020304" pitchFamily="18" charset="0"/>
                <a:cs typeface="Times New Roman" panose="02020603050405020304" pitchFamily="18" charset="0"/>
              </a:endParaRPr>
            </a:p>
          </p:txBody>
        </p:sp>
        <p:sp>
          <p:nvSpPr>
            <p:cNvPr id="573477" name="Rectangle 37"/>
            <p:cNvSpPr>
              <a:spLocks noChangeArrowheads="1"/>
            </p:cNvSpPr>
            <p:nvPr/>
          </p:nvSpPr>
          <p:spPr bwMode="auto">
            <a:xfrm>
              <a:off x="3400" y="2663"/>
              <a:ext cx="949"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valid commands</a:t>
              </a:r>
              <a:endParaRPr lang="en-US" altLang="ja-JP" sz="1800" b="1">
                <a:latin typeface="Times New Roman" panose="02020603050405020304" pitchFamily="18" charset="0"/>
                <a:cs typeface="Times New Roman" panose="02020603050405020304" pitchFamily="18" charset="0"/>
              </a:endParaRPr>
            </a:p>
          </p:txBody>
        </p:sp>
        <p:sp>
          <p:nvSpPr>
            <p:cNvPr id="573478" name="Rectangle 38"/>
            <p:cNvSpPr>
              <a:spLocks noChangeArrowheads="1"/>
            </p:cNvSpPr>
            <p:nvPr/>
          </p:nvSpPr>
          <p:spPr bwMode="auto">
            <a:xfrm>
              <a:off x="4439" y="2663"/>
              <a:ext cx="981"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and appropriate </a:t>
              </a:r>
              <a:endParaRPr lang="en-US" altLang="ja-JP" sz="1800" b="1">
                <a:latin typeface="Times New Roman" panose="02020603050405020304" pitchFamily="18" charset="0"/>
                <a:cs typeface="Times New Roman" panose="02020603050405020304" pitchFamily="18" charset="0"/>
              </a:endParaRPr>
            </a:p>
          </p:txBody>
        </p:sp>
        <p:sp>
          <p:nvSpPr>
            <p:cNvPr id="573479" name="Rectangle 39"/>
            <p:cNvSpPr>
              <a:spLocks noChangeArrowheads="1"/>
            </p:cNvSpPr>
            <p:nvPr/>
          </p:nvSpPr>
          <p:spPr bwMode="auto">
            <a:xfrm>
              <a:off x="1036" y="2807"/>
              <a:ext cx="525"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action is </a:t>
              </a:r>
              <a:endParaRPr lang="en-US" altLang="ja-JP" sz="1800" b="1">
                <a:latin typeface="Times New Roman" panose="02020603050405020304" pitchFamily="18" charset="0"/>
                <a:cs typeface="Times New Roman" panose="02020603050405020304" pitchFamily="18" charset="0"/>
              </a:endParaRPr>
            </a:p>
          </p:txBody>
        </p:sp>
        <p:sp>
          <p:nvSpPr>
            <p:cNvPr id="573480" name="Rectangle 40"/>
            <p:cNvSpPr>
              <a:spLocks noChangeArrowheads="1"/>
            </p:cNvSpPr>
            <p:nvPr/>
          </p:nvSpPr>
          <p:spPr bwMode="auto">
            <a:xfrm>
              <a:off x="1603" y="2807"/>
              <a:ext cx="315"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taken</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81" name="Rectangle 41"/>
            <p:cNvSpPr>
              <a:spLocks noChangeArrowheads="1"/>
            </p:cNvSpPr>
            <p:nvPr/>
          </p:nvSpPr>
          <p:spPr bwMode="auto">
            <a:xfrm>
              <a:off x="1954" y="2807"/>
              <a:ext cx="454"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When </a:t>
              </a:r>
              <a:endParaRPr lang="en-US" altLang="ja-JP" sz="1800" b="1">
                <a:latin typeface="Times New Roman" panose="02020603050405020304" pitchFamily="18" charset="0"/>
                <a:cs typeface="Times New Roman" panose="02020603050405020304" pitchFamily="18" charset="0"/>
              </a:endParaRPr>
            </a:p>
          </p:txBody>
        </p:sp>
        <p:sp>
          <p:nvSpPr>
            <p:cNvPr id="573482" name="Rectangle 42"/>
            <p:cNvSpPr>
              <a:spLocks noChangeArrowheads="1"/>
            </p:cNvSpPr>
            <p:nvPr/>
          </p:nvSpPr>
          <p:spPr bwMode="auto">
            <a:xfrm>
              <a:off x="2450" y="2807"/>
              <a:ext cx="1033"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fixture commands</a:t>
              </a:r>
              <a:endParaRPr lang="en-US" altLang="ja-JP" sz="1800" b="1">
                <a:latin typeface="Times New Roman" panose="02020603050405020304" pitchFamily="18" charset="0"/>
                <a:cs typeface="Times New Roman" panose="02020603050405020304" pitchFamily="18" charset="0"/>
              </a:endParaRPr>
            </a:p>
          </p:txBody>
        </p:sp>
        <p:sp>
          <p:nvSpPr>
            <p:cNvPr id="573483" name="Rectangle 43"/>
            <p:cNvSpPr>
              <a:spLocks noChangeArrowheads="1"/>
            </p:cNvSpPr>
            <p:nvPr/>
          </p:nvSpPr>
          <p:spPr bwMode="auto">
            <a:xfrm>
              <a:off x="3584" y="2807"/>
              <a:ext cx="25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are </a:t>
              </a:r>
              <a:endParaRPr lang="en-US" altLang="ja-JP" sz="1800" b="1">
                <a:latin typeface="Times New Roman" panose="02020603050405020304" pitchFamily="18" charset="0"/>
                <a:cs typeface="Times New Roman" panose="02020603050405020304" pitchFamily="18" charset="0"/>
              </a:endParaRPr>
            </a:p>
          </p:txBody>
        </p:sp>
        <p:sp>
          <p:nvSpPr>
            <p:cNvPr id="573484" name="Rectangle 44"/>
            <p:cNvSpPr>
              <a:spLocks noChangeArrowheads="1"/>
            </p:cNvSpPr>
            <p:nvPr/>
          </p:nvSpPr>
          <p:spPr bwMode="auto">
            <a:xfrm>
              <a:off x="3871" y="2807"/>
              <a:ext cx="711"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encountered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85" name="Rectangle 45"/>
            <p:cNvSpPr>
              <a:spLocks noChangeArrowheads="1"/>
            </p:cNvSpPr>
            <p:nvPr/>
          </p:nvSpPr>
          <p:spPr bwMode="auto">
            <a:xfrm>
              <a:off x="4670" y="2807"/>
              <a:ext cx="7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t>
              </a:r>
              <a:endParaRPr lang="en-US" altLang="ja-JP" sz="1800" b="1">
                <a:latin typeface="Times New Roman" panose="02020603050405020304" pitchFamily="18" charset="0"/>
                <a:cs typeface="Times New Roman" panose="02020603050405020304" pitchFamily="18" charset="0"/>
              </a:endParaRPr>
            </a:p>
          </p:txBody>
        </p:sp>
        <p:sp>
          <p:nvSpPr>
            <p:cNvPr id="573486" name="Rectangle 46"/>
            <p:cNvSpPr>
              <a:spLocks noChangeArrowheads="1"/>
            </p:cNvSpPr>
            <p:nvPr/>
          </p:nvSpPr>
          <p:spPr bwMode="auto">
            <a:xfrm>
              <a:off x="4750" y="2807"/>
              <a:ext cx="411"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fixture </a:t>
              </a:r>
              <a:endParaRPr lang="en-US" altLang="ja-JP" sz="1800" b="1">
                <a:latin typeface="Times New Roman" panose="02020603050405020304" pitchFamily="18" charset="0"/>
                <a:cs typeface="Times New Roman" panose="02020603050405020304" pitchFamily="18" charset="0"/>
              </a:endParaRPr>
            </a:p>
          </p:txBody>
        </p:sp>
        <p:sp>
          <p:nvSpPr>
            <p:cNvPr id="573487" name="Rectangle 47"/>
            <p:cNvSpPr>
              <a:spLocks noChangeArrowheads="1"/>
            </p:cNvSpPr>
            <p:nvPr/>
          </p:nvSpPr>
          <p:spPr bwMode="auto">
            <a:xfrm>
              <a:off x="1036" y="2951"/>
              <a:ext cx="339"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status</a:t>
              </a:r>
              <a:endParaRPr lang="en-US" altLang="ja-JP" sz="1800" b="1">
                <a:latin typeface="Times New Roman" panose="02020603050405020304" pitchFamily="18" charset="0"/>
                <a:cs typeface="Times New Roman" panose="02020603050405020304" pitchFamily="18" charset="0"/>
              </a:endParaRPr>
            </a:p>
          </p:txBody>
        </p:sp>
        <p:sp>
          <p:nvSpPr>
            <p:cNvPr id="573488" name="Rectangle 48"/>
            <p:cNvSpPr>
              <a:spLocks noChangeArrowheads="1"/>
            </p:cNvSpPr>
            <p:nvPr/>
          </p:nvSpPr>
          <p:spPr bwMode="auto">
            <a:xfrm>
              <a:off x="1419" y="2951"/>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489" name="Rectangle 49"/>
            <p:cNvSpPr>
              <a:spLocks noChangeArrowheads="1"/>
            </p:cNvSpPr>
            <p:nvPr/>
          </p:nvSpPr>
          <p:spPr bwMode="auto">
            <a:xfrm>
              <a:off x="1595" y="2951"/>
              <a:ext cx="517"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analyzed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90" name="Rectangle 50"/>
            <p:cNvSpPr>
              <a:spLocks noChangeArrowheads="1"/>
            </p:cNvSpPr>
            <p:nvPr/>
          </p:nvSpPr>
          <p:spPr bwMode="auto">
            <a:xfrm>
              <a:off x="2170" y="2951"/>
              <a:ext cx="384"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and a </a:t>
              </a:r>
              <a:endParaRPr lang="en-US" altLang="ja-JP" sz="1800" b="1">
                <a:latin typeface="Times New Roman" panose="02020603050405020304" pitchFamily="18" charset="0"/>
                <a:cs typeface="Times New Roman" panose="02020603050405020304" pitchFamily="18" charset="0"/>
              </a:endParaRPr>
            </a:p>
          </p:txBody>
        </p:sp>
        <p:sp>
          <p:nvSpPr>
            <p:cNvPr id="573491" name="Rectangle 51"/>
            <p:cNvSpPr>
              <a:spLocks noChangeArrowheads="1"/>
            </p:cNvSpPr>
            <p:nvPr/>
          </p:nvSpPr>
          <p:spPr bwMode="auto">
            <a:xfrm>
              <a:off x="2609" y="2951"/>
              <a:ext cx="798"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fixture setting</a:t>
              </a:r>
              <a:endParaRPr lang="en-US" altLang="ja-JP" sz="1800" b="1">
                <a:latin typeface="Times New Roman" panose="02020603050405020304" pitchFamily="18" charset="0"/>
                <a:cs typeface="Times New Roman" panose="02020603050405020304" pitchFamily="18" charset="0"/>
              </a:endParaRPr>
            </a:p>
          </p:txBody>
        </p:sp>
        <p:sp>
          <p:nvSpPr>
            <p:cNvPr id="573492" name="Rectangle 52"/>
            <p:cNvSpPr>
              <a:spLocks noChangeArrowheads="1"/>
            </p:cNvSpPr>
            <p:nvPr/>
          </p:nvSpPr>
          <p:spPr bwMode="auto">
            <a:xfrm>
              <a:off x="3464" y="2951"/>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493" name="Rectangle 53"/>
            <p:cNvSpPr>
              <a:spLocks noChangeArrowheads="1"/>
            </p:cNvSpPr>
            <p:nvPr/>
          </p:nvSpPr>
          <p:spPr bwMode="auto">
            <a:xfrm>
              <a:off x="3640" y="2951"/>
              <a:ext cx="372"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output</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494" name="Rectangle 54"/>
            <p:cNvSpPr>
              <a:spLocks noChangeArrowheads="1"/>
            </p:cNvSpPr>
            <p:nvPr/>
          </p:nvSpPr>
          <p:spPr bwMode="auto">
            <a:xfrm>
              <a:off x="4039" y="2951"/>
              <a:ext cx="436"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to the </a:t>
              </a:r>
              <a:endParaRPr lang="en-US" altLang="ja-JP" sz="1800" b="1">
                <a:latin typeface="Times New Roman" panose="02020603050405020304" pitchFamily="18" charset="0"/>
                <a:cs typeface="Times New Roman" panose="02020603050405020304" pitchFamily="18" charset="0"/>
              </a:endParaRPr>
            </a:p>
          </p:txBody>
        </p:sp>
        <p:sp>
          <p:nvSpPr>
            <p:cNvPr id="573495" name="Rectangle 55"/>
            <p:cNvSpPr>
              <a:spLocks noChangeArrowheads="1"/>
            </p:cNvSpPr>
            <p:nvPr/>
          </p:nvSpPr>
          <p:spPr bwMode="auto">
            <a:xfrm>
              <a:off x="4525" y="2951"/>
              <a:ext cx="782"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fixture servos</a:t>
              </a:r>
              <a:endParaRPr lang="en-US" altLang="ja-JP" sz="1800" b="1">
                <a:latin typeface="Times New Roman" panose="02020603050405020304" pitchFamily="18" charset="0"/>
                <a:cs typeface="Times New Roman" panose="02020603050405020304" pitchFamily="18" charset="0"/>
              </a:endParaRPr>
            </a:p>
          </p:txBody>
        </p:sp>
        <p:sp>
          <p:nvSpPr>
            <p:cNvPr id="573496" name="Rectangle 56"/>
            <p:cNvSpPr>
              <a:spLocks noChangeArrowheads="1"/>
            </p:cNvSpPr>
            <p:nvPr/>
          </p:nvSpPr>
          <p:spPr bwMode="auto">
            <a:xfrm>
              <a:off x="5333" y="2951"/>
              <a:ext cx="7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t>
              </a:r>
              <a:endParaRPr lang="en-US" altLang="ja-JP" sz="1800" b="1">
                <a:latin typeface="Times New Roman" panose="02020603050405020304" pitchFamily="18" charset="0"/>
                <a:cs typeface="Times New Roman" panose="02020603050405020304" pitchFamily="18" charset="0"/>
              </a:endParaRPr>
            </a:p>
          </p:txBody>
        </p:sp>
        <p:sp>
          <p:nvSpPr>
            <p:cNvPr id="573497" name="Rectangle 57"/>
            <p:cNvSpPr>
              <a:spLocks noChangeArrowheads="1"/>
            </p:cNvSpPr>
            <p:nvPr/>
          </p:nvSpPr>
          <p:spPr bwMode="auto">
            <a:xfrm>
              <a:off x="1036" y="3094"/>
              <a:ext cx="485"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When a </a:t>
              </a:r>
              <a:endParaRPr lang="en-US" altLang="ja-JP" sz="1800" b="1">
                <a:latin typeface="Times New Roman" panose="02020603050405020304" pitchFamily="18" charset="0"/>
                <a:cs typeface="Times New Roman" panose="02020603050405020304" pitchFamily="18" charset="0"/>
              </a:endParaRPr>
            </a:p>
          </p:txBody>
        </p:sp>
        <p:sp>
          <p:nvSpPr>
            <p:cNvPr id="573498" name="Rectangle 58"/>
            <p:cNvSpPr>
              <a:spLocks noChangeArrowheads="1"/>
            </p:cNvSpPr>
            <p:nvPr/>
          </p:nvSpPr>
          <p:spPr bwMode="auto">
            <a:xfrm>
              <a:off x="1571" y="3094"/>
              <a:ext cx="358"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report</a:t>
              </a:r>
              <a:endParaRPr lang="en-US" altLang="ja-JP" sz="1800" b="1">
                <a:latin typeface="Times New Roman" panose="02020603050405020304" pitchFamily="18" charset="0"/>
                <a:cs typeface="Times New Roman" panose="02020603050405020304" pitchFamily="18" charset="0"/>
              </a:endParaRPr>
            </a:p>
          </p:txBody>
        </p:sp>
        <p:sp>
          <p:nvSpPr>
            <p:cNvPr id="573499" name="Rectangle 59"/>
            <p:cNvSpPr>
              <a:spLocks noChangeArrowheads="1"/>
            </p:cNvSpPr>
            <p:nvPr/>
          </p:nvSpPr>
          <p:spPr bwMode="auto">
            <a:xfrm>
              <a:off x="1938" y="3094"/>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500" name="Rectangle 60"/>
            <p:cNvSpPr>
              <a:spLocks noChangeArrowheads="1"/>
            </p:cNvSpPr>
            <p:nvPr/>
          </p:nvSpPr>
          <p:spPr bwMode="auto">
            <a:xfrm>
              <a:off x="2114" y="3094"/>
              <a:ext cx="505"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selected</a:t>
              </a:r>
              <a:r>
                <a:rPr lang="en-US" altLang="ja-JP" sz="1800" u="sng" dirty="0">
                  <a:latin typeface="Times New Roman" panose="02020603050405020304" pitchFamily="18" charset="0"/>
                  <a:cs typeface="Times New Roman" panose="02020603050405020304" pitchFamily="18" charset="0"/>
                </a:rPr>
                <a:t>,</a:t>
              </a:r>
              <a:endParaRPr lang="en-US" altLang="ja-JP" sz="1800" b="1" dirty="0">
                <a:latin typeface="Times New Roman" panose="02020603050405020304" pitchFamily="18" charset="0"/>
                <a:cs typeface="Times New Roman" panose="02020603050405020304" pitchFamily="18" charset="0"/>
              </a:endParaRPr>
            </a:p>
          </p:txBody>
        </p:sp>
        <p:sp>
          <p:nvSpPr>
            <p:cNvPr id="573501" name="Rectangle 61"/>
            <p:cNvSpPr>
              <a:spLocks noChangeArrowheads="1"/>
            </p:cNvSpPr>
            <p:nvPr/>
          </p:nvSpPr>
          <p:spPr bwMode="auto">
            <a:xfrm>
              <a:off x="2689" y="3094"/>
              <a:ext cx="25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the </a:t>
              </a:r>
              <a:endParaRPr lang="en-US" altLang="ja-JP" sz="1800" b="1">
                <a:latin typeface="Times New Roman" panose="02020603050405020304" pitchFamily="18" charset="0"/>
                <a:cs typeface="Times New Roman" panose="02020603050405020304" pitchFamily="18" charset="0"/>
              </a:endParaRPr>
            </a:p>
          </p:txBody>
        </p:sp>
        <p:sp>
          <p:nvSpPr>
            <p:cNvPr id="573502" name="Rectangle 62"/>
            <p:cNvSpPr>
              <a:spLocks noChangeArrowheads="1"/>
            </p:cNvSpPr>
            <p:nvPr/>
          </p:nvSpPr>
          <p:spPr bwMode="auto">
            <a:xfrm>
              <a:off x="2969" y="3094"/>
              <a:ext cx="1169"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assembly record file</a:t>
              </a:r>
              <a:endParaRPr lang="en-US" altLang="ja-JP" sz="1800" b="1">
                <a:latin typeface="Times New Roman" panose="02020603050405020304" pitchFamily="18" charset="0"/>
                <a:cs typeface="Times New Roman" panose="02020603050405020304" pitchFamily="18" charset="0"/>
              </a:endParaRPr>
            </a:p>
          </p:txBody>
        </p:sp>
        <p:sp>
          <p:nvSpPr>
            <p:cNvPr id="573503" name="Rectangle 63"/>
            <p:cNvSpPr>
              <a:spLocks noChangeArrowheads="1"/>
            </p:cNvSpPr>
            <p:nvPr/>
          </p:nvSpPr>
          <p:spPr bwMode="auto">
            <a:xfrm>
              <a:off x="4247" y="3094"/>
              <a:ext cx="17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is </a:t>
              </a:r>
              <a:endParaRPr lang="en-US" altLang="ja-JP" sz="1800" b="1">
                <a:latin typeface="Times New Roman" panose="02020603050405020304" pitchFamily="18" charset="0"/>
                <a:cs typeface="Times New Roman" panose="02020603050405020304" pitchFamily="18" charset="0"/>
              </a:endParaRPr>
            </a:p>
          </p:txBody>
        </p:sp>
        <p:sp>
          <p:nvSpPr>
            <p:cNvPr id="573504" name="Rectangle 64"/>
            <p:cNvSpPr>
              <a:spLocks noChangeArrowheads="1"/>
            </p:cNvSpPr>
            <p:nvPr/>
          </p:nvSpPr>
          <p:spPr bwMode="auto">
            <a:xfrm>
              <a:off x="4423" y="3094"/>
              <a:ext cx="250"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read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505" name="Rectangle 65"/>
            <p:cNvSpPr>
              <a:spLocks noChangeArrowheads="1"/>
            </p:cNvSpPr>
            <p:nvPr/>
          </p:nvSpPr>
          <p:spPr bwMode="auto">
            <a:xfrm>
              <a:off x="4710" y="3094"/>
              <a:ext cx="42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and  a </a:t>
              </a:r>
              <a:endParaRPr lang="en-US" altLang="ja-JP" sz="1800" b="1">
                <a:latin typeface="Times New Roman" panose="02020603050405020304" pitchFamily="18" charset="0"/>
                <a:cs typeface="Times New Roman" panose="02020603050405020304" pitchFamily="18" charset="0"/>
              </a:endParaRPr>
            </a:p>
          </p:txBody>
        </p:sp>
        <p:sp>
          <p:nvSpPr>
            <p:cNvPr id="573506" name="Rectangle 66"/>
            <p:cNvSpPr>
              <a:spLocks noChangeArrowheads="1"/>
            </p:cNvSpPr>
            <p:nvPr/>
          </p:nvSpPr>
          <p:spPr bwMode="auto">
            <a:xfrm>
              <a:off x="1036" y="3238"/>
              <a:ext cx="517"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report is </a:t>
              </a:r>
              <a:endParaRPr lang="en-US" altLang="ja-JP" sz="1800" b="1">
                <a:latin typeface="Times New Roman" panose="02020603050405020304" pitchFamily="18" charset="0"/>
                <a:cs typeface="Times New Roman" panose="02020603050405020304" pitchFamily="18" charset="0"/>
              </a:endParaRPr>
            </a:p>
          </p:txBody>
        </p:sp>
        <p:sp>
          <p:nvSpPr>
            <p:cNvPr id="573507" name="Rectangle 67"/>
            <p:cNvSpPr>
              <a:spLocks noChangeArrowheads="1"/>
            </p:cNvSpPr>
            <p:nvPr/>
          </p:nvSpPr>
          <p:spPr bwMode="auto">
            <a:xfrm>
              <a:off x="1587" y="3238"/>
              <a:ext cx="565"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generated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508" name="Rectangle 68"/>
            <p:cNvSpPr>
              <a:spLocks noChangeArrowheads="1"/>
            </p:cNvSpPr>
            <p:nvPr/>
          </p:nvSpPr>
          <p:spPr bwMode="auto">
            <a:xfrm>
              <a:off x="2234" y="3238"/>
              <a:ext cx="283"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and </a:t>
              </a:r>
              <a:endParaRPr lang="en-US" altLang="ja-JP" sz="1800" b="1">
                <a:latin typeface="Times New Roman" panose="02020603050405020304" pitchFamily="18" charset="0"/>
                <a:cs typeface="Times New Roman" panose="02020603050405020304" pitchFamily="18" charset="0"/>
              </a:endParaRPr>
            </a:p>
          </p:txBody>
        </p:sp>
        <p:sp>
          <p:nvSpPr>
            <p:cNvPr id="573509" name="Rectangle 69"/>
            <p:cNvSpPr>
              <a:spLocks noChangeArrowheads="1"/>
            </p:cNvSpPr>
            <p:nvPr/>
          </p:nvSpPr>
          <p:spPr bwMode="auto">
            <a:xfrm>
              <a:off x="2533" y="3238"/>
              <a:ext cx="557"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displayed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510" name="Rectangle 70"/>
            <p:cNvSpPr>
              <a:spLocks noChangeArrowheads="1"/>
            </p:cNvSpPr>
            <p:nvPr/>
          </p:nvSpPr>
          <p:spPr bwMode="auto">
            <a:xfrm>
              <a:off x="3161" y="3238"/>
              <a:ext cx="953"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on the operator </a:t>
              </a:r>
              <a:endParaRPr lang="en-US" altLang="ja-JP" sz="1800" b="1">
                <a:latin typeface="Times New Roman" panose="02020603050405020304" pitchFamily="18" charset="0"/>
                <a:cs typeface="Times New Roman" panose="02020603050405020304" pitchFamily="18" charset="0"/>
              </a:endParaRPr>
            </a:p>
          </p:txBody>
        </p:sp>
        <p:sp>
          <p:nvSpPr>
            <p:cNvPr id="573511" name="Rectangle 71"/>
            <p:cNvSpPr>
              <a:spLocks noChangeArrowheads="1"/>
            </p:cNvSpPr>
            <p:nvPr/>
          </p:nvSpPr>
          <p:spPr bwMode="auto">
            <a:xfrm>
              <a:off x="4215" y="3238"/>
              <a:ext cx="831"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display screen</a:t>
              </a:r>
              <a:endParaRPr lang="en-US" altLang="ja-JP" sz="1800" b="1">
                <a:latin typeface="Times New Roman" panose="02020603050405020304" pitchFamily="18" charset="0"/>
                <a:cs typeface="Times New Roman" panose="02020603050405020304" pitchFamily="18" charset="0"/>
              </a:endParaRPr>
            </a:p>
          </p:txBody>
        </p:sp>
        <p:sp>
          <p:nvSpPr>
            <p:cNvPr id="573512" name="Rectangle 72"/>
            <p:cNvSpPr>
              <a:spLocks noChangeArrowheads="1"/>
            </p:cNvSpPr>
            <p:nvPr/>
          </p:nvSpPr>
          <p:spPr bwMode="auto">
            <a:xfrm>
              <a:off x="5134" y="3238"/>
              <a:ext cx="7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t>
              </a:r>
              <a:endParaRPr lang="en-US" altLang="ja-JP" sz="1800" b="1">
                <a:latin typeface="Times New Roman" panose="02020603050405020304" pitchFamily="18" charset="0"/>
                <a:cs typeface="Times New Roman" panose="02020603050405020304" pitchFamily="18" charset="0"/>
              </a:endParaRPr>
            </a:p>
          </p:txBody>
        </p:sp>
        <p:sp>
          <p:nvSpPr>
            <p:cNvPr id="573513" name="Rectangle 73"/>
            <p:cNvSpPr>
              <a:spLocks noChangeArrowheads="1"/>
            </p:cNvSpPr>
            <p:nvPr/>
          </p:nvSpPr>
          <p:spPr bwMode="auto">
            <a:xfrm>
              <a:off x="1036" y="3381"/>
              <a:ext cx="384"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When </a:t>
              </a:r>
              <a:endParaRPr lang="en-US" altLang="ja-JP" sz="1800" b="1">
                <a:latin typeface="Times New Roman" panose="02020603050405020304" pitchFamily="18" charset="0"/>
                <a:cs typeface="Times New Roman" panose="02020603050405020304" pitchFamily="18" charset="0"/>
              </a:endParaRPr>
            </a:p>
          </p:txBody>
        </p:sp>
        <p:sp>
          <p:nvSpPr>
            <p:cNvPr id="573514" name="Rectangle 74"/>
            <p:cNvSpPr>
              <a:spLocks noChangeArrowheads="1"/>
            </p:cNvSpPr>
            <p:nvPr/>
          </p:nvSpPr>
          <p:spPr bwMode="auto">
            <a:xfrm>
              <a:off x="1451" y="3381"/>
              <a:ext cx="1290"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robot control switches</a:t>
              </a:r>
              <a:endParaRPr lang="en-US" altLang="ja-JP" sz="1800" b="1">
                <a:latin typeface="Times New Roman" panose="02020603050405020304" pitchFamily="18" charset="0"/>
                <a:cs typeface="Times New Roman" panose="02020603050405020304" pitchFamily="18" charset="0"/>
              </a:endParaRPr>
            </a:p>
          </p:txBody>
        </p:sp>
        <p:sp>
          <p:nvSpPr>
            <p:cNvPr id="573515" name="Rectangle 75"/>
            <p:cNvSpPr>
              <a:spLocks noChangeArrowheads="1"/>
            </p:cNvSpPr>
            <p:nvPr/>
          </p:nvSpPr>
          <p:spPr bwMode="auto">
            <a:xfrm>
              <a:off x="2841" y="3381"/>
              <a:ext cx="250"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are </a:t>
              </a:r>
              <a:endParaRPr lang="en-US" altLang="ja-JP" sz="1800" b="1">
                <a:latin typeface="Times New Roman" panose="02020603050405020304" pitchFamily="18" charset="0"/>
                <a:cs typeface="Times New Roman" panose="02020603050405020304" pitchFamily="18" charset="0"/>
              </a:endParaRPr>
            </a:p>
          </p:txBody>
        </p:sp>
        <p:sp>
          <p:nvSpPr>
            <p:cNvPr id="573516" name="Rectangle 76"/>
            <p:cNvSpPr>
              <a:spLocks noChangeArrowheads="1"/>
            </p:cNvSpPr>
            <p:nvPr/>
          </p:nvSpPr>
          <p:spPr bwMode="auto">
            <a:xfrm>
              <a:off x="3129" y="3381"/>
              <a:ext cx="469"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selected</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517" name="Rectangle 77"/>
            <p:cNvSpPr>
              <a:spLocks noChangeArrowheads="1"/>
            </p:cNvSpPr>
            <p:nvPr/>
          </p:nvSpPr>
          <p:spPr bwMode="auto">
            <a:xfrm>
              <a:off x="3664" y="3381"/>
              <a:ext cx="73"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 </a:t>
              </a:r>
              <a:endParaRPr lang="en-US" altLang="ja-JP" sz="1800" b="1">
                <a:latin typeface="Times New Roman" panose="02020603050405020304" pitchFamily="18" charset="0"/>
                <a:cs typeface="Times New Roman" panose="02020603050405020304" pitchFamily="18" charset="0"/>
              </a:endParaRPr>
            </a:p>
          </p:txBody>
        </p:sp>
        <p:sp>
          <p:nvSpPr>
            <p:cNvPr id="573518" name="Rectangle 78"/>
            <p:cNvSpPr>
              <a:spLocks noChangeArrowheads="1"/>
            </p:cNvSpPr>
            <p:nvPr/>
          </p:nvSpPr>
          <p:spPr bwMode="auto">
            <a:xfrm>
              <a:off x="3744" y="3381"/>
              <a:ext cx="766"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control value</a:t>
              </a:r>
              <a:endParaRPr lang="en-US" altLang="ja-JP" sz="1800" b="1">
                <a:latin typeface="Times New Roman" panose="02020603050405020304" pitchFamily="18" charset="0"/>
                <a:cs typeface="Times New Roman" panose="02020603050405020304" pitchFamily="18" charset="0"/>
              </a:endParaRPr>
            </a:p>
          </p:txBody>
        </p:sp>
        <p:sp>
          <p:nvSpPr>
            <p:cNvPr id="573519" name="Rectangle 79"/>
            <p:cNvSpPr>
              <a:spLocks noChangeArrowheads="1"/>
            </p:cNvSpPr>
            <p:nvPr/>
          </p:nvSpPr>
          <p:spPr bwMode="auto">
            <a:xfrm>
              <a:off x="4505" y="3388"/>
              <a:ext cx="307"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s </a:t>
              </a:r>
              <a:r>
                <a:rPr lang="en-US" altLang="ja-JP" sz="1800">
                  <a:latin typeface="Times New Roman" panose="02020603050405020304" pitchFamily="18" charset="0"/>
                  <a:cs typeface="Times New Roman" panose="02020603050405020304" pitchFamily="18" charset="0"/>
                </a:rPr>
                <a:t>are </a:t>
              </a:r>
              <a:endParaRPr lang="en-US" altLang="ja-JP" sz="1800" b="1">
                <a:latin typeface="Times New Roman" panose="02020603050405020304" pitchFamily="18" charset="0"/>
                <a:cs typeface="Times New Roman" panose="02020603050405020304" pitchFamily="18" charset="0"/>
              </a:endParaRPr>
            </a:p>
          </p:txBody>
        </p:sp>
        <p:sp>
          <p:nvSpPr>
            <p:cNvPr id="573520" name="Rectangle 80"/>
            <p:cNvSpPr>
              <a:spLocks noChangeArrowheads="1"/>
            </p:cNvSpPr>
            <p:nvPr/>
          </p:nvSpPr>
          <p:spPr bwMode="auto">
            <a:xfrm>
              <a:off x="4918" y="3381"/>
              <a:ext cx="234" cy="157"/>
            </a:xfrm>
            <a:prstGeom prst="rect">
              <a:avLst/>
            </a:prstGeom>
            <a:noFill/>
            <a:ln w="9525">
              <a:noFill/>
              <a:miter lim="800000"/>
            </a:ln>
          </p:spPr>
          <p:txBody>
            <a:bodyPr wrap="none" lIns="0" tIns="0" rIns="0" bIns="0">
              <a:spAutoFit/>
            </a:bodyPr>
            <a:lstStyle/>
            <a:p>
              <a:pPr>
                <a:lnSpc>
                  <a:spcPct val="90000"/>
                </a:lnSpc>
                <a:defRPr/>
              </a:pPr>
              <a:r>
                <a:rPr lang="en-US" altLang="ja-JP" sz="1800" u="sng" dirty="0">
                  <a:solidFill>
                    <a:srgbClr val="FF0000"/>
                  </a:solidFill>
                  <a:latin typeface="Times New Roman" panose="02020603050405020304" pitchFamily="18" charset="0"/>
                  <a:cs typeface="Times New Roman" panose="02020603050405020304" pitchFamily="18" charset="0"/>
                </a:rPr>
                <a:t>sent</a:t>
              </a:r>
              <a:endParaRPr lang="en-US" altLang="ja-JP" sz="1800" b="1" dirty="0">
                <a:solidFill>
                  <a:srgbClr val="FF0000"/>
                </a:solidFill>
                <a:latin typeface="Times New Roman" panose="02020603050405020304" pitchFamily="18" charset="0"/>
                <a:cs typeface="Times New Roman" panose="02020603050405020304" pitchFamily="18" charset="0"/>
              </a:endParaRPr>
            </a:p>
          </p:txBody>
        </p:sp>
        <p:sp>
          <p:nvSpPr>
            <p:cNvPr id="573521" name="Rectangle 81"/>
            <p:cNvSpPr>
              <a:spLocks noChangeArrowheads="1"/>
            </p:cNvSpPr>
            <p:nvPr/>
          </p:nvSpPr>
          <p:spPr bwMode="auto">
            <a:xfrm>
              <a:off x="5190" y="3381"/>
              <a:ext cx="186" cy="157"/>
            </a:xfrm>
            <a:prstGeom prst="rect">
              <a:avLst/>
            </a:prstGeom>
            <a:noFill/>
            <a:ln w="9525">
              <a:noFill/>
              <a:miter lim="800000"/>
            </a:ln>
          </p:spPr>
          <p:txBody>
            <a:bodyPr wrap="none" lIns="0" tIns="0" rIns="0" bIns="0">
              <a:spAutoFit/>
            </a:bodyPr>
            <a:lstStyle/>
            <a:p>
              <a:pPr>
                <a:lnSpc>
                  <a:spcPct val="90000"/>
                </a:lnSpc>
                <a:defRPr/>
              </a:pPr>
              <a:r>
                <a:rPr lang="ja-JP" altLang="en-US" sz="1800">
                  <a:latin typeface="Times New Roman" panose="02020603050405020304" pitchFamily="18" charset="0"/>
                  <a:cs typeface="Times New Roman" panose="02020603050405020304" pitchFamily="18" charset="0"/>
                </a:rPr>
                <a:t> </a:t>
              </a:r>
              <a:r>
                <a:rPr lang="en-US" altLang="ja-JP" sz="1800">
                  <a:latin typeface="Times New Roman" panose="02020603050405020304" pitchFamily="18" charset="0"/>
                  <a:cs typeface="Times New Roman" panose="02020603050405020304" pitchFamily="18" charset="0"/>
                </a:rPr>
                <a:t>to </a:t>
              </a:r>
              <a:endParaRPr lang="en-US" altLang="ja-JP" sz="1800" b="1">
                <a:latin typeface="Times New Roman" panose="02020603050405020304" pitchFamily="18" charset="0"/>
                <a:cs typeface="Times New Roman" panose="02020603050405020304" pitchFamily="18" charset="0"/>
              </a:endParaRPr>
            </a:p>
          </p:txBody>
        </p:sp>
        <p:sp>
          <p:nvSpPr>
            <p:cNvPr id="573522" name="Rectangle 82"/>
            <p:cNvSpPr>
              <a:spLocks noChangeArrowheads="1"/>
            </p:cNvSpPr>
            <p:nvPr/>
          </p:nvSpPr>
          <p:spPr bwMode="auto">
            <a:xfrm>
              <a:off x="1036" y="3525"/>
              <a:ext cx="214"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the </a:t>
              </a:r>
              <a:endParaRPr lang="en-US" altLang="ja-JP" sz="1800" b="1">
                <a:latin typeface="Times New Roman" panose="02020603050405020304" pitchFamily="18" charset="0"/>
                <a:cs typeface="Times New Roman" panose="02020603050405020304" pitchFamily="18" charset="0"/>
              </a:endParaRPr>
            </a:p>
          </p:txBody>
        </p:sp>
        <p:sp>
          <p:nvSpPr>
            <p:cNvPr id="573523" name="Rectangle 83"/>
            <p:cNvSpPr>
              <a:spLocks noChangeArrowheads="1"/>
            </p:cNvSpPr>
            <p:nvPr/>
          </p:nvSpPr>
          <p:spPr bwMode="auto">
            <a:xfrm>
              <a:off x="1275" y="3525"/>
              <a:ext cx="1257" cy="157"/>
            </a:xfrm>
            <a:prstGeom prst="rect">
              <a:avLst/>
            </a:prstGeom>
            <a:noFill/>
            <a:ln w="9525">
              <a:noFill/>
              <a:miter lim="800000"/>
            </a:ln>
          </p:spPr>
          <p:txBody>
            <a:bodyPr wrap="none" lIns="0" tIns="0" rIns="0" bIns="0">
              <a:spAutoFit/>
            </a:bodyPr>
            <a:lstStyle/>
            <a:p>
              <a:pPr>
                <a:lnSpc>
                  <a:spcPct val="90000"/>
                </a:lnSpc>
                <a:defRPr/>
              </a:pPr>
              <a:r>
                <a:rPr lang="en-US" altLang="ja-JP" sz="1800" i="1">
                  <a:latin typeface="Times New Roman" panose="02020603050405020304" pitchFamily="18" charset="0"/>
                  <a:cs typeface="Times New Roman" panose="02020603050405020304" pitchFamily="18" charset="0"/>
                </a:rPr>
                <a:t>robot control system. </a:t>
              </a:r>
              <a:endParaRPr lang="en-US" altLang="ja-JP" sz="1800" b="1">
                <a:latin typeface="Times New Roman" panose="02020603050405020304" pitchFamily="18" charset="0"/>
                <a:cs typeface="Times New Roman" panose="02020603050405020304" pitchFamily="18" charset="0"/>
              </a:endParaRPr>
            </a:p>
          </p:txBody>
        </p:sp>
        <p:sp>
          <p:nvSpPr>
            <p:cNvPr id="330835" name="Freeform 84"/>
            <p:cNvSpPr/>
            <p:nvPr/>
          </p:nvSpPr>
          <p:spPr bwMode="auto">
            <a:xfrm>
              <a:off x="453" y="1275"/>
              <a:ext cx="447" cy="1564"/>
            </a:xfrm>
            <a:custGeom>
              <a:avLst/>
              <a:gdLst>
                <a:gd name="T0" fmla="*/ 447 w 447"/>
                <a:gd name="T1" fmla="*/ 0 h 1564"/>
                <a:gd name="T2" fmla="*/ 0 w 447"/>
                <a:gd name="T3" fmla="*/ 272 h 1564"/>
                <a:gd name="T4" fmla="*/ 0 w 447"/>
                <a:gd name="T5" fmla="*/ 272 h 1564"/>
                <a:gd name="T6" fmla="*/ 0 w 447"/>
                <a:gd name="T7" fmla="*/ 1101 h 1564"/>
                <a:gd name="T8" fmla="*/ 0 w 447"/>
                <a:gd name="T9" fmla="*/ 1101 h 1564"/>
                <a:gd name="T10" fmla="*/ 431 w 447"/>
                <a:gd name="T11" fmla="*/ 1564 h 1564"/>
                <a:gd name="T12" fmla="*/ 431 w 447"/>
                <a:gd name="T13" fmla="*/ 1564 h 1564"/>
                <a:gd name="T14" fmla="*/ 0 60000 65536"/>
                <a:gd name="T15" fmla="*/ 0 60000 65536"/>
                <a:gd name="T16" fmla="*/ 0 60000 65536"/>
                <a:gd name="T17" fmla="*/ 0 60000 65536"/>
                <a:gd name="T18" fmla="*/ 0 60000 65536"/>
                <a:gd name="T19" fmla="*/ 0 60000 65536"/>
                <a:gd name="T20" fmla="*/ 0 60000 65536"/>
                <a:gd name="T21" fmla="*/ 0 w 447"/>
                <a:gd name="T22" fmla="*/ 0 h 1564"/>
                <a:gd name="T23" fmla="*/ 447 w 447"/>
                <a:gd name="T24" fmla="*/ 1564 h 15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7" h="1564">
                  <a:moveTo>
                    <a:pt x="447" y="0"/>
                  </a:moveTo>
                  <a:lnTo>
                    <a:pt x="0" y="272"/>
                  </a:lnTo>
                  <a:lnTo>
                    <a:pt x="0" y="1101"/>
                  </a:lnTo>
                  <a:lnTo>
                    <a:pt x="431" y="1564"/>
                  </a:lnTo>
                </a:path>
              </a:pathLst>
            </a:custGeom>
            <a:noFill/>
            <a:ln w="809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30836" name="Freeform 85"/>
            <p:cNvSpPr/>
            <p:nvPr/>
          </p:nvSpPr>
          <p:spPr bwMode="auto">
            <a:xfrm>
              <a:off x="429" y="1251"/>
              <a:ext cx="447" cy="1564"/>
            </a:xfrm>
            <a:custGeom>
              <a:avLst/>
              <a:gdLst>
                <a:gd name="T0" fmla="*/ 447 w 447"/>
                <a:gd name="T1" fmla="*/ 0 h 1564"/>
                <a:gd name="T2" fmla="*/ 0 w 447"/>
                <a:gd name="T3" fmla="*/ 272 h 1564"/>
                <a:gd name="T4" fmla="*/ 0 w 447"/>
                <a:gd name="T5" fmla="*/ 1101 h 1564"/>
                <a:gd name="T6" fmla="*/ 431 w 447"/>
                <a:gd name="T7" fmla="*/ 1564 h 1564"/>
                <a:gd name="T8" fmla="*/ 0 60000 65536"/>
                <a:gd name="T9" fmla="*/ 0 60000 65536"/>
                <a:gd name="T10" fmla="*/ 0 60000 65536"/>
                <a:gd name="T11" fmla="*/ 0 60000 65536"/>
                <a:gd name="T12" fmla="*/ 0 w 447"/>
                <a:gd name="T13" fmla="*/ 0 h 1564"/>
                <a:gd name="T14" fmla="*/ 447 w 447"/>
                <a:gd name="T15" fmla="*/ 1564 h 1564"/>
              </a:gdLst>
              <a:ahLst/>
              <a:cxnLst>
                <a:cxn ang="T8">
                  <a:pos x="T0" y="T1"/>
                </a:cxn>
                <a:cxn ang="T9">
                  <a:pos x="T2" y="T3"/>
                </a:cxn>
                <a:cxn ang="T10">
                  <a:pos x="T4" y="T5"/>
                </a:cxn>
                <a:cxn ang="T11">
                  <a:pos x="T6" y="T7"/>
                </a:cxn>
              </a:cxnLst>
              <a:rect l="T12" t="T13" r="T14" b="T15"/>
              <a:pathLst>
                <a:path w="447" h="1564">
                  <a:moveTo>
                    <a:pt x="447" y="0"/>
                  </a:moveTo>
                  <a:lnTo>
                    <a:pt x="0" y="272"/>
                  </a:lnTo>
                  <a:lnTo>
                    <a:pt x="0" y="1101"/>
                  </a:lnTo>
                  <a:lnTo>
                    <a:pt x="431" y="1564"/>
                  </a:lnTo>
                </a:path>
              </a:pathLst>
            </a:custGeom>
            <a:noFill/>
            <a:ln w="809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grpSp>
          <p:nvGrpSpPr>
            <p:cNvPr id="330837" name="Group 86"/>
            <p:cNvGrpSpPr/>
            <p:nvPr/>
          </p:nvGrpSpPr>
          <p:grpSpPr bwMode="auto">
            <a:xfrm>
              <a:off x="716" y="2656"/>
              <a:ext cx="240" cy="255"/>
              <a:chOff x="751" y="2435"/>
              <a:chExt cx="240" cy="255"/>
            </a:xfrm>
          </p:grpSpPr>
          <p:sp>
            <p:nvSpPr>
              <p:cNvPr id="330840" name="Freeform 87"/>
              <p:cNvSpPr/>
              <p:nvPr/>
            </p:nvSpPr>
            <p:spPr bwMode="auto">
              <a:xfrm>
                <a:off x="799" y="2491"/>
                <a:ext cx="192" cy="199"/>
              </a:xfrm>
              <a:custGeom>
                <a:avLst/>
                <a:gdLst>
                  <a:gd name="T0" fmla="*/ 192 w 192"/>
                  <a:gd name="T1" fmla="*/ 199 h 199"/>
                  <a:gd name="T2" fmla="*/ 0 w 192"/>
                  <a:gd name="T3" fmla="*/ 71 h 199"/>
                  <a:gd name="T4" fmla="*/ 40 w 192"/>
                  <a:gd name="T5" fmla="*/ 39 h 199"/>
                  <a:gd name="T6" fmla="*/ 80 w 192"/>
                  <a:gd name="T7" fmla="*/ 0 h 199"/>
                  <a:gd name="T8" fmla="*/ 192 w 192"/>
                  <a:gd name="T9" fmla="*/ 199 h 199"/>
                  <a:gd name="T10" fmla="*/ 0 60000 65536"/>
                  <a:gd name="T11" fmla="*/ 0 60000 65536"/>
                  <a:gd name="T12" fmla="*/ 0 60000 65536"/>
                  <a:gd name="T13" fmla="*/ 0 60000 65536"/>
                  <a:gd name="T14" fmla="*/ 0 60000 65536"/>
                  <a:gd name="T15" fmla="*/ 0 w 192"/>
                  <a:gd name="T16" fmla="*/ 0 h 199"/>
                  <a:gd name="T17" fmla="*/ 192 w 192"/>
                  <a:gd name="T18" fmla="*/ 199 h 199"/>
                </a:gdLst>
                <a:ahLst/>
                <a:cxnLst>
                  <a:cxn ang="T10">
                    <a:pos x="T0" y="T1"/>
                  </a:cxn>
                  <a:cxn ang="T11">
                    <a:pos x="T2" y="T3"/>
                  </a:cxn>
                  <a:cxn ang="T12">
                    <a:pos x="T4" y="T5"/>
                  </a:cxn>
                  <a:cxn ang="T13">
                    <a:pos x="T6" y="T7"/>
                  </a:cxn>
                  <a:cxn ang="T14">
                    <a:pos x="T8" y="T9"/>
                  </a:cxn>
                </a:cxnLst>
                <a:rect l="T15" t="T16" r="T17" b="T18"/>
                <a:pathLst>
                  <a:path w="192" h="199">
                    <a:moveTo>
                      <a:pt x="192" y="199"/>
                    </a:moveTo>
                    <a:lnTo>
                      <a:pt x="0" y="71"/>
                    </a:lnTo>
                    <a:lnTo>
                      <a:pt x="40" y="39"/>
                    </a:lnTo>
                    <a:lnTo>
                      <a:pt x="80" y="0"/>
                    </a:lnTo>
                    <a:lnTo>
                      <a:pt x="192" y="19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pitchFamily="18" charset="0"/>
                  <a:cs typeface="Times New Roman" panose="02020603050405020304" pitchFamily="18" charset="0"/>
                </a:endParaRPr>
              </a:p>
            </p:txBody>
          </p:sp>
          <p:sp>
            <p:nvSpPr>
              <p:cNvPr id="330841" name="Line 88"/>
              <p:cNvSpPr>
                <a:spLocks noChangeShapeType="1"/>
              </p:cNvSpPr>
              <p:nvPr/>
            </p:nvSpPr>
            <p:spPr bwMode="auto">
              <a:xfrm>
                <a:off x="751" y="2435"/>
                <a:ext cx="64" cy="71"/>
              </a:xfrm>
              <a:prstGeom prst="line">
                <a:avLst/>
              </a:prstGeom>
              <a:noFill/>
              <a:ln w="80963">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573529" name="Rectangle 89"/>
            <p:cNvSpPr>
              <a:spLocks noChangeArrowheads="1"/>
            </p:cNvSpPr>
            <p:nvPr/>
          </p:nvSpPr>
          <p:spPr bwMode="auto">
            <a:xfrm>
              <a:off x="153" y="1797"/>
              <a:ext cx="598"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noun-verb</a:t>
              </a:r>
              <a:endParaRPr lang="en-US" altLang="ja-JP" sz="1800" b="1">
                <a:latin typeface="Times New Roman" panose="02020603050405020304" pitchFamily="18" charset="0"/>
                <a:cs typeface="Times New Roman" panose="02020603050405020304" pitchFamily="18" charset="0"/>
              </a:endParaRPr>
            </a:p>
          </p:txBody>
        </p:sp>
        <p:sp>
          <p:nvSpPr>
            <p:cNvPr id="573530" name="Rectangle 90"/>
            <p:cNvSpPr>
              <a:spLocks noChangeArrowheads="1"/>
            </p:cNvSpPr>
            <p:nvPr/>
          </p:nvSpPr>
          <p:spPr bwMode="auto">
            <a:xfrm>
              <a:off x="302" y="1989"/>
              <a:ext cx="307" cy="157"/>
            </a:xfrm>
            <a:prstGeom prst="rect">
              <a:avLst/>
            </a:prstGeom>
            <a:noFill/>
            <a:ln w="9525">
              <a:noFill/>
              <a:miter lim="800000"/>
            </a:ln>
          </p:spPr>
          <p:txBody>
            <a:bodyPr wrap="none" lIns="0" tIns="0" rIns="0" bIns="0">
              <a:spAutoFit/>
            </a:bodyPr>
            <a:lstStyle/>
            <a:p>
              <a:pPr>
                <a:lnSpc>
                  <a:spcPct val="90000"/>
                </a:lnSpc>
                <a:defRPr/>
              </a:pPr>
              <a:r>
                <a:rPr lang="en-US" altLang="ja-JP" sz="1800">
                  <a:latin typeface="Times New Roman" panose="02020603050405020304" pitchFamily="18" charset="0"/>
                  <a:cs typeface="Times New Roman" panose="02020603050405020304" pitchFamily="18" charset="0"/>
                </a:rPr>
                <a:t>parse</a:t>
              </a:r>
              <a:endParaRPr lang="en-US" altLang="ja-JP" sz="1800" b="1">
                <a:latin typeface="Times New Roman" panose="02020603050405020304" pitchFamily="18" charset="0"/>
                <a:cs typeface="Times New Roman" panose="02020603050405020304" pitchFamily="18" charset="0"/>
              </a:endParaRPr>
            </a:p>
          </p:txBody>
        </p:sp>
      </p:grpSp>
      <p:sp>
        <p:nvSpPr>
          <p:cNvPr id="90"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Deriving Level 1</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Transaction Mapping Principles</a:t>
            </a:r>
            <a:endParaRPr lang="en-US" altLang="ja-JP" dirty="0"/>
          </a:p>
        </p:txBody>
      </p:sp>
      <p:sp>
        <p:nvSpPr>
          <p:cNvPr id="30" name="Rectangle 52"/>
          <p:cNvSpPr>
            <a:spLocks noChangeArrowheads="1"/>
          </p:cNvSpPr>
          <p:nvPr/>
        </p:nvSpPr>
        <p:spPr bwMode="auto">
          <a:xfrm>
            <a:off x="1115616" y="1628800"/>
            <a:ext cx="6006452" cy="3656386"/>
          </a:xfrm>
          <a:prstGeom prst="rect">
            <a:avLst/>
          </a:prstGeom>
          <a:noFill/>
          <a:ln w="9525">
            <a:noFill/>
            <a:miter lim="800000"/>
          </a:ln>
        </p:spPr>
        <p:txBody>
          <a:bodyPr wrap="none" lIns="0" tIns="0" rIns="0" bIns="0">
            <a:spAutoFit/>
          </a:bodyPr>
          <a:lstStyle/>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isolate the incoming flow path</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define each of the action paths by looking for</a:t>
            </a:r>
            <a:endParaRPr lang="en-US" altLang="zh-CN" sz="2400" dirty="0">
              <a:latin typeface="Times New Roman" panose="02020603050405020304" pitchFamily="18" charset="0"/>
              <a:cs typeface="Times New Roman" panose="02020603050405020304" pitchFamily="18" charset="0"/>
            </a:endParaRPr>
          </a:p>
          <a:p>
            <a:pPr>
              <a:lnSpc>
                <a:spcPct val="90000"/>
              </a:lnSpc>
              <a:buClr>
                <a:srgbClr val="0070C0"/>
              </a:buClr>
              <a:defRPr/>
            </a:pPr>
            <a:r>
              <a:rPr lang="en-US" altLang="ja-JP" sz="2400" dirty="0" smtClean="0">
                <a:latin typeface="Times New Roman" panose="02020603050405020304" pitchFamily="18" charset="0"/>
                <a:cs typeface="Times New Roman" panose="02020603050405020304" pitchFamily="18" charset="0"/>
              </a:rPr>
              <a:t>     the </a:t>
            </a:r>
            <a:r>
              <a:rPr lang="en-US" altLang="ja-JP" sz="2400" dirty="0">
                <a:latin typeface="Times New Roman" panose="02020603050405020304" pitchFamily="18" charset="0"/>
                <a:cs typeface="Times New Roman" panose="02020603050405020304" pitchFamily="18" charset="0"/>
              </a:rPr>
              <a:t>"spokes of the wheel“</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assess the flow on each action path</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define the dispatch and control structure</a:t>
            </a: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zh-CN"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r>
              <a:rPr lang="en-US" altLang="zh-CN"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map each action path flow individually</a:t>
            </a:r>
            <a:endParaRPr lang="en-US" altLang="ja-JP" sz="2400" dirty="0">
              <a:latin typeface="Times New Roman" panose="02020603050405020304" pitchFamily="18" charset="0"/>
              <a:cs typeface="Times New Roman" panose="02020603050405020304" pitchFamily="18" charset="0"/>
            </a:endParaRPr>
          </a:p>
          <a:p>
            <a:pPr marL="342900" indent="-342900">
              <a:lnSpc>
                <a:spcPct val="90000"/>
              </a:lnSpc>
              <a:buClr>
                <a:srgbClr val="0070C0"/>
              </a:buClr>
              <a:buFont typeface="Wingdings" panose="05000000000000000000" pitchFamily="2" charset="2"/>
              <a:buChar char="n"/>
              <a:defRPr/>
            </a:pPr>
            <a:endParaRPr lang="en-US" altLang="ja-JP"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type="body" idx="4294967295"/>
          </p:nvPr>
        </p:nvSpPr>
        <p:spPr>
          <a:xfrm>
            <a:off x="827584" y="1556792"/>
            <a:ext cx="7947025" cy="4257675"/>
          </a:xfrm>
        </p:spPr>
        <p:txBody>
          <a:bodyPr vert="horz" wrap="square" lIns="90487" tIns="44450" rIns="90487" bIns="44450" numCol="1" anchor="t" anchorCtr="0" compatLnSpc="1"/>
          <a:lstStyle/>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步骤1：复审基本系统</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模型</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步骤2：复审和细化软件的</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数据流图</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步骤3：确定数据流图中含有变换流特征还是含有事务流</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特征</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步骤4：识别事务中心和每一条操作路径上的流</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特征</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步骤5：将数据流图映射到事务型系统结构图</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上</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步骤6：“因子化”分解和细化该事务结构和每一条操作路径的</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结构</a:t>
            </a:r>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lvl="1">
              <a:spcBef>
                <a:spcPts val="0"/>
              </a:spcBef>
              <a:buFont typeface="Symbol" panose="05050102010706020507" pitchFamily="18" charset="2"/>
              <a:buNone/>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步骤7：利用一些启发式原则来改进系统的初始结构图</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The Steps of Transaction Mapping</a:t>
            </a:r>
            <a:endParaRPr lang="en-US" altLang="ja-JP" dirty="0"/>
          </a:p>
        </p:txBody>
      </p:sp>
    </p:spTree>
  </p:cSld>
  <p:clrMapOvr>
    <a:masterClrMapping/>
  </p:clrMapOvr>
  <p:transition>
    <p:random/>
    <p:sndAc>
      <p:stSnd>
        <p:snd r:embed="rId1" name="projctor.wav"/>
      </p:stSnd>
    </p:sndAc>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89" name="Rectangle 33"/>
          <p:cNvSpPr>
            <a:spLocks noChangeArrowheads="1"/>
          </p:cNvSpPr>
          <p:nvPr/>
        </p:nvSpPr>
        <p:spPr bwMode="auto">
          <a:xfrm>
            <a:off x="280988" y="1516534"/>
            <a:ext cx="8863012" cy="4184650"/>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121859" name="Text Box 5"/>
          <p:cNvSpPr txBox="1">
            <a:spLocks noChangeArrowheads="1"/>
          </p:cNvSpPr>
          <p:nvPr/>
        </p:nvSpPr>
        <p:spPr bwMode="auto">
          <a:xfrm>
            <a:off x="1295400" y="4718523"/>
            <a:ext cx="914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80000"/>
              </a:lnSpc>
              <a:spcBef>
                <a:spcPct val="0"/>
              </a:spcBef>
              <a:buClrTx/>
              <a:buSzTx/>
              <a:buFontTx/>
              <a:buNone/>
            </a:pPr>
            <a:r>
              <a:rPr lang="zh-CN" altLang="en-US" sz="2000">
                <a:solidFill>
                  <a:schemeClr val="tx1"/>
                </a:solidFill>
                <a:latin typeface="Times" pitchFamily="1" charset="0"/>
                <a:ea typeface="宋体" panose="02010600030101010101" pitchFamily="2" charset="-122"/>
              </a:rPr>
              <a:t>  …</a:t>
            </a:r>
            <a:endParaRPr lang="zh-CN" altLang="en-US" sz="1600">
              <a:solidFill>
                <a:schemeClr val="tx1"/>
              </a:solidFill>
              <a:latin typeface="Times" pitchFamily="1" charset="0"/>
              <a:ea typeface="宋体" panose="02010600030101010101" pitchFamily="2" charset="-122"/>
            </a:endParaRPr>
          </a:p>
        </p:txBody>
      </p:sp>
      <p:sp>
        <p:nvSpPr>
          <p:cNvPr id="121860" name="Text Box 6"/>
          <p:cNvSpPr txBox="1">
            <a:spLocks noChangeArrowheads="1"/>
          </p:cNvSpPr>
          <p:nvPr/>
        </p:nvSpPr>
        <p:spPr bwMode="auto">
          <a:xfrm>
            <a:off x="2994025" y="2429348"/>
            <a:ext cx="60483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20000"/>
              </a:lnSpc>
              <a:spcBef>
                <a:spcPct val="0"/>
              </a:spcBef>
              <a:buClrTx/>
              <a:buSzTx/>
              <a:buFontTx/>
              <a:buNone/>
            </a:pPr>
            <a:r>
              <a:rPr lang="zh-CN" altLang="en-US" sz="2000">
                <a:solidFill>
                  <a:schemeClr val="tx1"/>
                </a:solidFill>
                <a:latin typeface="Times" pitchFamily="1" charset="0"/>
                <a:ea typeface="宋体" panose="02010600030101010101" pitchFamily="2" charset="-122"/>
              </a:rPr>
              <a:t>  …</a:t>
            </a:r>
            <a:endParaRPr lang="zh-CN" altLang="en-US" sz="2000">
              <a:solidFill>
                <a:schemeClr val="tx1"/>
              </a:solidFill>
              <a:latin typeface="Times" pitchFamily="1" charset="0"/>
              <a:ea typeface="宋体" panose="02010600030101010101" pitchFamily="2" charset="-122"/>
            </a:endParaRPr>
          </a:p>
        </p:txBody>
      </p:sp>
      <p:sp>
        <p:nvSpPr>
          <p:cNvPr id="495623" name="Oval 7"/>
          <p:cNvSpPr>
            <a:spLocks noChangeArrowheads="1"/>
          </p:cNvSpPr>
          <p:nvPr/>
        </p:nvSpPr>
        <p:spPr bwMode="auto">
          <a:xfrm>
            <a:off x="1627189" y="2508722"/>
            <a:ext cx="503237" cy="449262"/>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4" name="Oval 8"/>
          <p:cNvSpPr>
            <a:spLocks noChangeArrowheads="1"/>
          </p:cNvSpPr>
          <p:nvPr/>
        </p:nvSpPr>
        <p:spPr bwMode="auto">
          <a:xfrm>
            <a:off x="2635250" y="1868960"/>
            <a:ext cx="503238" cy="449263"/>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5" name="Oval 9"/>
          <p:cNvSpPr>
            <a:spLocks noChangeArrowheads="1"/>
          </p:cNvSpPr>
          <p:nvPr/>
        </p:nvSpPr>
        <p:spPr bwMode="auto">
          <a:xfrm>
            <a:off x="2419350" y="2957985"/>
            <a:ext cx="503238" cy="447675"/>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6" name="Oval 10"/>
          <p:cNvSpPr>
            <a:spLocks noChangeArrowheads="1"/>
          </p:cNvSpPr>
          <p:nvPr/>
        </p:nvSpPr>
        <p:spPr bwMode="auto">
          <a:xfrm>
            <a:off x="3352800" y="3277073"/>
            <a:ext cx="503238" cy="447675"/>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7" name="Oval 11"/>
          <p:cNvSpPr>
            <a:spLocks noChangeArrowheads="1"/>
          </p:cNvSpPr>
          <p:nvPr/>
        </p:nvSpPr>
        <p:spPr bwMode="auto">
          <a:xfrm>
            <a:off x="1554164" y="3469160"/>
            <a:ext cx="504825" cy="447675"/>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8" name="Oval 12"/>
          <p:cNvSpPr>
            <a:spLocks noChangeArrowheads="1"/>
          </p:cNvSpPr>
          <p:nvPr/>
        </p:nvSpPr>
        <p:spPr bwMode="auto">
          <a:xfrm>
            <a:off x="2419350" y="4043835"/>
            <a:ext cx="503238" cy="447675"/>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29" name="Oval 13"/>
          <p:cNvSpPr>
            <a:spLocks noChangeArrowheads="1"/>
          </p:cNvSpPr>
          <p:nvPr/>
        </p:nvSpPr>
        <p:spPr bwMode="auto">
          <a:xfrm>
            <a:off x="1338264" y="4235923"/>
            <a:ext cx="504825" cy="447675"/>
          </a:xfrm>
          <a:prstGeom prst="ellipse">
            <a:avLst/>
          </a:prstGeom>
          <a:solidFill>
            <a:srgbClr val="FFFFFF"/>
          </a:solidFill>
          <a:ln w="15875">
            <a:solidFill>
              <a:schemeClr val="bg1"/>
            </a:solidFill>
            <a:round/>
          </a:ln>
          <a:effectLst>
            <a:outerShdw dist="35921" dir="2700000" algn="ctr" rotWithShape="0">
              <a:srgbClr val="808080"/>
            </a:outerShdw>
          </a:effectLst>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121868" name="Text Box 14"/>
          <p:cNvSpPr txBox="1">
            <a:spLocks noChangeArrowheads="1"/>
          </p:cNvSpPr>
          <p:nvPr/>
        </p:nvSpPr>
        <p:spPr bwMode="auto">
          <a:xfrm>
            <a:off x="1524000" y="2476973"/>
            <a:ext cx="6858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10000"/>
              </a:lnSpc>
              <a:spcBef>
                <a:spcPct val="0"/>
              </a:spcBef>
              <a:buClrTx/>
              <a:buSzTx/>
              <a:buFontTx/>
              <a:buNone/>
            </a:pPr>
            <a:r>
              <a:rPr lang="en-US" altLang="zh-CN" sz="2000">
                <a:solidFill>
                  <a:schemeClr val="tx1"/>
                </a:solidFill>
                <a:latin typeface="Times" pitchFamily="1" charset="0"/>
                <a:ea typeface="宋体" panose="02010600030101010101" pitchFamily="2" charset="-122"/>
              </a:rPr>
              <a:t>T</a:t>
            </a:r>
            <a:endParaRPr lang="en-US" altLang="zh-CN" sz="1200">
              <a:solidFill>
                <a:schemeClr val="tx1"/>
              </a:solidFill>
              <a:latin typeface="Times" pitchFamily="1" charset="0"/>
              <a:ea typeface="宋体" panose="02010600030101010101" pitchFamily="2" charset="-122"/>
            </a:endParaRPr>
          </a:p>
        </p:txBody>
      </p:sp>
      <p:sp>
        <p:nvSpPr>
          <p:cNvPr id="121869" name="Text Box 15"/>
          <p:cNvSpPr txBox="1">
            <a:spLocks noChangeArrowheads="1"/>
          </p:cNvSpPr>
          <p:nvPr/>
        </p:nvSpPr>
        <p:spPr bwMode="auto">
          <a:xfrm>
            <a:off x="381000" y="1549873"/>
            <a:ext cx="1519238"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Transaction</a:t>
            </a:r>
            <a:endParaRPr lang="en-US" altLang="zh-CN" sz="2000">
              <a:solidFill>
                <a:schemeClr val="tx1"/>
              </a:solidFill>
              <a:latin typeface="Times" pitchFamily="1" charset="0"/>
              <a:ea typeface="宋体" panose="02010600030101010101" pitchFamily="2" charset="-122"/>
            </a:endParaRPr>
          </a:p>
          <a:p>
            <a:pPr algn="ctr">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request</a:t>
            </a:r>
            <a:endParaRPr lang="en-US" altLang="zh-CN" sz="2000">
              <a:solidFill>
                <a:schemeClr val="tx1"/>
              </a:solidFill>
              <a:latin typeface="Times" pitchFamily="1" charset="0"/>
              <a:ea typeface="宋体" panose="02010600030101010101" pitchFamily="2" charset="-122"/>
            </a:endParaRPr>
          </a:p>
        </p:txBody>
      </p:sp>
      <p:sp>
        <p:nvSpPr>
          <p:cNvPr id="495632" name="Line 16"/>
          <p:cNvSpPr>
            <a:spLocks noChangeShapeType="1"/>
          </p:cNvSpPr>
          <p:nvPr/>
        </p:nvSpPr>
        <p:spPr bwMode="auto">
          <a:xfrm>
            <a:off x="1295400" y="2189634"/>
            <a:ext cx="388938" cy="35083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33" name="Line 17"/>
          <p:cNvSpPr>
            <a:spLocks noChangeShapeType="1"/>
          </p:cNvSpPr>
          <p:nvPr/>
        </p:nvSpPr>
        <p:spPr bwMode="auto">
          <a:xfrm flipV="1">
            <a:off x="2095500" y="2253135"/>
            <a:ext cx="603250" cy="352425"/>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34" name="Line 18"/>
          <p:cNvSpPr>
            <a:spLocks noChangeShapeType="1"/>
          </p:cNvSpPr>
          <p:nvPr/>
        </p:nvSpPr>
        <p:spPr bwMode="auto">
          <a:xfrm flipV="1">
            <a:off x="3138488" y="1900710"/>
            <a:ext cx="533400" cy="17621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121873" name="Text Box 19"/>
          <p:cNvSpPr txBox="1">
            <a:spLocks noChangeArrowheads="1"/>
          </p:cNvSpPr>
          <p:nvPr/>
        </p:nvSpPr>
        <p:spPr bwMode="auto">
          <a:xfrm>
            <a:off x="3713163" y="1484784"/>
            <a:ext cx="914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200000"/>
              </a:lnSpc>
              <a:spcBef>
                <a:spcPct val="0"/>
              </a:spcBef>
              <a:buClrTx/>
              <a:buSzTx/>
              <a:buFontTx/>
              <a:buNone/>
            </a:pPr>
            <a:r>
              <a:rPr lang="zh-CN" altLang="en-US" sz="2000">
                <a:solidFill>
                  <a:schemeClr val="tx1"/>
                </a:solidFill>
                <a:latin typeface="Times" pitchFamily="1" charset="0"/>
                <a:ea typeface="宋体" panose="02010600030101010101" pitchFamily="2" charset="-122"/>
              </a:rPr>
              <a:t> …</a:t>
            </a:r>
            <a:endParaRPr lang="zh-CN" altLang="en-US" sz="1600">
              <a:solidFill>
                <a:schemeClr val="tx1"/>
              </a:solidFill>
              <a:latin typeface="Times" pitchFamily="1" charset="0"/>
              <a:ea typeface="宋体" panose="02010600030101010101" pitchFamily="2" charset="-122"/>
            </a:endParaRPr>
          </a:p>
        </p:txBody>
      </p:sp>
      <p:sp>
        <p:nvSpPr>
          <p:cNvPr id="495636" name="Line 20"/>
          <p:cNvSpPr>
            <a:spLocks noChangeShapeType="1"/>
          </p:cNvSpPr>
          <p:nvPr/>
        </p:nvSpPr>
        <p:spPr bwMode="auto">
          <a:xfrm flipV="1">
            <a:off x="2130426" y="2605560"/>
            <a:ext cx="828675" cy="176213"/>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37" name="Arc 21"/>
          <p:cNvSpPr/>
          <p:nvPr/>
        </p:nvSpPr>
        <p:spPr bwMode="auto">
          <a:xfrm rot="4258611" flipV="1">
            <a:off x="3465514" y="2421410"/>
            <a:ext cx="204787" cy="430213"/>
          </a:xfrm>
          <a:custGeom>
            <a:avLst/>
            <a:gdLst>
              <a:gd name="G0" fmla="+- 0 0 0"/>
              <a:gd name="G1" fmla="+- 21600 0 0"/>
              <a:gd name="G2" fmla="+- 21600 0 0"/>
              <a:gd name="T0" fmla="*/ 0 w 21600"/>
              <a:gd name="T1" fmla="*/ 0 h 31211"/>
              <a:gd name="T2" fmla="*/ 19344 w 21600"/>
              <a:gd name="T3" fmla="*/ 31211 h 31211"/>
              <a:gd name="T4" fmla="*/ 0 w 21600"/>
              <a:gd name="T5" fmla="*/ 21600 h 31211"/>
            </a:gdLst>
            <a:ahLst/>
            <a:cxnLst>
              <a:cxn ang="0">
                <a:pos x="T0" y="T1"/>
              </a:cxn>
              <a:cxn ang="0">
                <a:pos x="T2" y="T3"/>
              </a:cxn>
              <a:cxn ang="0">
                <a:pos x="T4" y="T5"/>
              </a:cxn>
            </a:cxnLst>
            <a:rect l="0" t="0" r="r" b="b"/>
            <a:pathLst>
              <a:path w="21600" h="31211" fill="none" extrusionOk="0">
                <a:moveTo>
                  <a:pt x="-1" y="0"/>
                </a:moveTo>
                <a:cubicBezTo>
                  <a:pt x="11929" y="0"/>
                  <a:pt x="21600" y="9670"/>
                  <a:pt x="21600" y="21600"/>
                </a:cubicBezTo>
                <a:cubicBezTo>
                  <a:pt x="21600" y="24934"/>
                  <a:pt x="20827" y="28224"/>
                  <a:pt x="19343" y="31210"/>
                </a:cubicBezTo>
              </a:path>
              <a:path w="21600" h="31211" stroke="0" extrusionOk="0">
                <a:moveTo>
                  <a:pt x="-1" y="0"/>
                </a:moveTo>
                <a:cubicBezTo>
                  <a:pt x="11929" y="0"/>
                  <a:pt x="21600" y="9670"/>
                  <a:pt x="21600" y="21600"/>
                </a:cubicBezTo>
                <a:cubicBezTo>
                  <a:pt x="21600" y="24934"/>
                  <a:pt x="20827" y="28224"/>
                  <a:pt x="19343" y="31210"/>
                </a:cubicBezTo>
                <a:lnTo>
                  <a:pt x="0" y="21600"/>
                </a:lnTo>
                <a:close/>
              </a:path>
            </a:pathLst>
          </a:custGeom>
          <a:noFill/>
          <a:ln w="25400">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121876" name="Text Box 22"/>
          <p:cNvSpPr txBox="1">
            <a:spLocks noChangeArrowheads="1"/>
          </p:cNvSpPr>
          <p:nvPr/>
        </p:nvSpPr>
        <p:spPr bwMode="auto">
          <a:xfrm>
            <a:off x="3929064" y="2429348"/>
            <a:ext cx="151923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2000">
                <a:solidFill>
                  <a:schemeClr val="tx1"/>
                </a:solidFill>
                <a:latin typeface="Times" pitchFamily="1" charset="0"/>
                <a:ea typeface="宋体" panose="02010600030101010101" pitchFamily="2" charset="-122"/>
              </a:rPr>
              <a:t>Action paths</a:t>
            </a:r>
            <a:endParaRPr lang="en-US" altLang="zh-CN" sz="2000">
              <a:solidFill>
                <a:schemeClr val="tx1"/>
              </a:solidFill>
              <a:latin typeface="Times" pitchFamily="1" charset="0"/>
              <a:ea typeface="宋体" panose="02010600030101010101" pitchFamily="2" charset="-122"/>
            </a:endParaRPr>
          </a:p>
        </p:txBody>
      </p:sp>
      <p:sp>
        <p:nvSpPr>
          <p:cNvPr id="495639" name="Line 23"/>
          <p:cNvSpPr>
            <a:spLocks noChangeShapeType="1"/>
          </p:cNvSpPr>
          <p:nvPr/>
        </p:nvSpPr>
        <p:spPr bwMode="auto">
          <a:xfrm>
            <a:off x="2109788" y="2861147"/>
            <a:ext cx="315912" cy="22225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0" name="Line 24"/>
          <p:cNvSpPr>
            <a:spLocks noChangeShapeType="1"/>
          </p:cNvSpPr>
          <p:nvPr/>
        </p:nvSpPr>
        <p:spPr bwMode="auto">
          <a:xfrm>
            <a:off x="2895600" y="3308822"/>
            <a:ext cx="457200" cy="17621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1" name="Line 25"/>
          <p:cNvSpPr>
            <a:spLocks noChangeShapeType="1"/>
          </p:cNvSpPr>
          <p:nvPr/>
        </p:nvSpPr>
        <p:spPr bwMode="auto">
          <a:xfrm>
            <a:off x="3859213" y="3596159"/>
            <a:ext cx="533400" cy="127000"/>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2" name="Line 26"/>
          <p:cNvSpPr>
            <a:spLocks noChangeShapeType="1"/>
          </p:cNvSpPr>
          <p:nvPr/>
        </p:nvSpPr>
        <p:spPr bwMode="auto">
          <a:xfrm flipH="1">
            <a:off x="1770064" y="2957985"/>
            <a:ext cx="73025" cy="511175"/>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3" name="Line 27"/>
          <p:cNvSpPr>
            <a:spLocks noChangeShapeType="1"/>
          </p:cNvSpPr>
          <p:nvPr/>
        </p:nvSpPr>
        <p:spPr bwMode="auto">
          <a:xfrm flipH="1">
            <a:off x="1576389" y="3916834"/>
            <a:ext cx="142875" cy="319088"/>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4" name="Line 28"/>
          <p:cNvSpPr>
            <a:spLocks noChangeShapeType="1"/>
          </p:cNvSpPr>
          <p:nvPr/>
        </p:nvSpPr>
        <p:spPr bwMode="auto">
          <a:xfrm>
            <a:off x="2036763" y="3800948"/>
            <a:ext cx="417512" cy="307975"/>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5" name="Line 29"/>
          <p:cNvSpPr>
            <a:spLocks noChangeShapeType="1"/>
          </p:cNvSpPr>
          <p:nvPr/>
        </p:nvSpPr>
        <p:spPr bwMode="auto">
          <a:xfrm>
            <a:off x="2895600" y="4366097"/>
            <a:ext cx="457200" cy="176212"/>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495646" name="Line 30"/>
          <p:cNvSpPr>
            <a:spLocks noChangeShapeType="1"/>
          </p:cNvSpPr>
          <p:nvPr/>
        </p:nvSpPr>
        <p:spPr bwMode="auto">
          <a:xfrm>
            <a:off x="1554163" y="4683598"/>
            <a:ext cx="0" cy="307975"/>
          </a:xfrm>
          <a:prstGeom prst="line">
            <a:avLst/>
          </a:prstGeom>
          <a:noFill/>
          <a:ln w="9525">
            <a:solidFill>
              <a:schemeClr val="bg1"/>
            </a:solidFill>
            <a:round/>
            <a:tailEnd type="arrow" w="sm" len="sm"/>
          </a:ln>
        </p:spPr>
        <p:txBody>
          <a:bodyPr/>
          <a:lstStyle/>
          <a:p>
            <a:pPr eaLnBrk="0">
              <a:lnSpc>
                <a:spcPct val="90000"/>
              </a:lnSpc>
              <a:spcBef>
                <a:spcPct val="30000"/>
              </a:spcBef>
              <a:buClr>
                <a:schemeClr val="tx2"/>
              </a:buClr>
              <a:buSzPct val="100000"/>
              <a:buFont typeface="Zapf Dingbats" charset="2"/>
              <a:buNone/>
              <a:defRPr/>
            </a:pPr>
            <a:endParaRPr lang="zh-CN" altLang="en-US" b="1">
              <a:effectLst>
                <a:outerShdw blurRad="38100" dist="38100" dir="2700000" algn="tl">
                  <a:srgbClr val="000000">
                    <a:alpha val="43137"/>
                  </a:srgbClr>
                </a:outerShdw>
              </a:effectLst>
              <a:latin typeface="Avant Garde" charset="0"/>
            </a:endParaRPr>
          </a:p>
        </p:txBody>
      </p:sp>
      <p:sp>
        <p:nvSpPr>
          <p:cNvPr id="121885" name="Text Box 31"/>
          <p:cNvSpPr txBox="1">
            <a:spLocks noChangeArrowheads="1"/>
          </p:cNvSpPr>
          <p:nvPr/>
        </p:nvSpPr>
        <p:spPr bwMode="auto">
          <a:xfrm>
            <a:off x="4362450" y="3340573"/>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80000"/>
              </a:lnSpc>
              <a:spcBef>
                <a:spcPct val="0"/>
              </a:spcBef>
              <a:buClrTx/>
              <a:buSzTx/>
              <a:buFontTx/>
              <a:buNone/>
            </a:pPr>
            <a:r>
              <a:rPr lang="zh-CN" altLang="en-US" sz="2000">
                <a:solidFill>
                  <a:schemeClr val="tx1"/>
                </a:solidFill>
                <a:latin typeface="Times" pitchFamily="1" charset="0"/>
                <a:ea typeface="宋体" panose="02010600030101010101" pitchFamily="2" charset="-122"/>
              </a:rPr>
              <a:t> …</a:t>
            </a:r>
            <a:endParaRPr lang="zh-CN" altLang="en-US" sz="2000">
              <a:solidFill>
                <a:schemeClr val="tx1"/>
              </a:solidFill>
              <a:latin typeface="Times" pitchFamily="1" charset="0"/>
              <a:ea typeface="宋体" panose="02010600030101010101" pitchFamily="2" charset="-122"/>
            </a:endParaRPr>
          </a:p>
        </p:txBody>
      </p:sp>
      <p:sp>
        <p:nvSpPr>
          <p:cNvPr id="121886" name="Text Box 32"/>
          <p:cNvSpPr txBox="1">
            <a:spLocks noChangeArrowheads="1"/>
          </p:cNvSpPr>
          <p:nvPr/>
        </p:nvSpPr>
        <p:spPr bwMode="auto">
          <a:xfrm>
            <a:off x="3352801" y="4189884"/>
            <a:ext cx="912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200000"/>
              </a:lnSpc>
              <a:spcBef>
                <a:spcPct val="0"/>
              </a:spcBef>
              <a:buClrTx/>
              <a:buSzTx/>
              <a:buFontTx/>
              <a:buNone/>
            </a:pPr>
            <a:r>
              <a:rPr lang="zh-CN" altLang="en-US" sz="2000">
                <a:solidFill>
                  <a:schemeClr val="tx1"/>
                </a:solidFill>
                <a:latin typeface="Times" pitchFamily="1" charset="0"/>
                <a:ea typeface="宋体" panose="02010600030101010101" pitchFamily="2" charset="-122"/>
              </a:rPr>
              <a:t> …</a:t>
            </a:r>
            <a:endParaRPr lang="zh-CN" altLang="en-US" sz="2000">
              <a:solidFill>
                <a:schemeClr val="tx1"/>
              </a:solidFill>
              <a:latin typeface="Times" pitchFamily="1" charset="0"/>
              <a:ea typeface="宋体" panose="02010600030101010101" pitchFamily="2" charset="-122"/>
            </a:endParaRPr>
          </a:p>
        </p:txBody>
      </p:sp>
      <p:sp>
        <p:nvSpPr>
          <p:cNvPr id="495649" name="Text Box 33"/>
          <p:cNvSpPr txBox="1">
            <a:spLocks noChangeArrowheads="1"/>
          </p:cNvSpPr>
          <p:nvPr/>
        </p:nvSpPr>
        <p:spPr bwMode="auto">
          <a:xfrm>
            <a:off x="5763279" y="2253135"/>
            <a:ext cx="3048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just">
              <a:lnSpc>
                <a:spcPct val="100000"/>
              </a:lnSpc>
              <a:spcBef>
                <a:spcPct val="0"/>
              </a:spcBef>
              <a:buClrTx/>
              <a:buSzTx/>
              <a:buFontTx/>
              <a:buNone/>
            </a:pPr>
            <a:r>
              <a:rPr lang="en-US" altLang="zh-CN" sz="2000" noProof="1">
                <a:solidFill>
                  <a:schemeClr val="tx1"/>
                </a:solidFill>
                <a:latin typeface="Times New Roman" panose="02020603050405020304" pitchFamily="18" charset="0"/>
                <a:ea typeface="楷体" panose="02010609060101010101" pitchFamily="49" charset="-122"/>
                <a:cs typeface="Times New Roman" panose="02020603050405020304" pitchFamily="18" charset="0"/>
              </a:rPr>
              <a:t>T = Call one of the several subroutines depending on the type of the incoming transaction request.</a:t>
            </a:r>
            <a:endParaRPr lang="en-US" altLang="zh-CN" sz="2000" noProof="1">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spcBef>
                <a:spcPct val="0"/>
              </a:spcBef>
              <a:buClrTx/>
              <a:buSzTx/>
              <a:buFontTx/>
              <a:buNone/>
            </a:pPr>
            <a:r>
              <a:rPr lang="zh-CN"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当信息流具有明显的“发射中心”时，可归结为事务流。</a:t>
            </a:r>
            <a:endParaRPr lang="zh-CN" altLang="en-US"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Transaction Flow</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95649"/>
                                        </p:tgtEl>
                                        <p:attrNameLst>
                                          <p:attrName>style.visibility</p:attrName>
                                        </p:attrNameLst>
                                      </p:cBhvr>
                                      <p:to>
                                        <p:strVal val="visible"/>
                                      </p:to>
                                    </p:set>
                                    <p:animEffect transition="in" filter="checkerboard(across)">
                                      <p:cBhvr>
                                        <p:cTn id="7" dur="500"/>
                                        <p:tgtEl>
                                          <p:spTgt spid="49564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49"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ChangeAspect="1"/>
          </p:cNvGraphicFramePr>
          <p:nvPr/>
        </p:nvGraphicFramePr>
        <p:xfrm>
          <a:off x="1120775" y="1263651"/>
          <a:ext cx="6826250" cy="2587625"/>
        </p:xfrm>
        <a:graphic>
          <a:graphicData uri="http://schemas.openxmlformats.org/presentationml/2006/ole">
            <mc:AlternateContent xmlns:mc="http://schemas.openxmlformats.org/markup-compatibility/2006">
              <mc:Choice xmlns:v="urn:schemas-microsoft-com:vml" Requires="v">
                <p:oleObj spid="_x0000_s4138" name="文档" r:id="rId1" imgW="4525010" imgH="1545590" progId="Word.Document.8">
                  <p:embed/>
                </p:oleObj>
              </mc:Choice>
              <mc:Fallback>
                <p:oleObj name="文档" r:id="rId1" imgW="4525010" imgH="1545590" progId="Word.Document.8">
                  <p:embed/>
                  <p:pic>
                    <p:nvPicPr>
                      <p:cNvPr id="0" name="图片 41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75" y="1263651"/>
                        <a:ext cx="682625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noChangeAspect="1"/>
          </p:cNvGraphicFramePr>
          <p:nvPr/>
        </p:nvGraphicFramePr>
        <p:xfrm>
          <a:off x="1117600" y="3836988"/>
          <a:ext cx="6826250" cy="2082800"/>
        </p:xfrm>
        <a:graphic>
          <a:graphicData uri="http://schemas.openxmlformats.org/presentationml/2006/ole">
            <mc:AlternateContent xmlns:mc="http://schemas.openxmlformats.org/markup-compatibility/2006">
              <mc:Choice xmlns:v="urn:schemas-microsoft-com:vml" Requires="v">
                <p:oleObj spid="_x0000_s4139" name="文档" r:id="rId3" imgW="4563110" imgH="1088390" progId="Word.Document.8">
                  <p:embed/>
                </p:oleObj>
              </mc:Choice>
              <mc:Fallback>
                <p:oleObj name="文档" r:id="rId3" imgW="4563110" imgH="1088390" progId="Word.Document.8">
                  <p:embed/>
                  <p:pic>
                    <p:nvPicPr>
                      <p:cNvPr id="0" name="图片 4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3836988"/>
                        <a:ext cx="682625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Transaction Architecture</a:t>
            </a:r>
            <a:endParaRPr lang="en-US" altLang="ja-JP" dirty="0"/>
          </a:p>
        </p:txBody>
      </p:sp>
    </p:spTree>
  </p:cSld>
  <p:clrMapOvr>
    <a:masterClrMapping/>
  </p:clrMapOvr>
  <p:transition>
    <p:random/>
    <p:sndAc>
      <p:stSnd>
        <p:snd r:embed="rId5" name="projctor.wav"/>
      </p:stSnd>
    </p:sndAc>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5" name="Rectangle 35"/>
          <p:cNvSpPr>
            <a:spLocks noChangeArrowheads="1"/>
          </p:cNvSpPr>
          <p:nvPr/>
        </p:nvSpPr>
        <p:spPr bwMode="auto">
          <a:xfrm>
            <a:off x="515938" y="1260475"/>
            <a:ext cx="8393112" cy="4876800"/>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2883" name="Group 36"/>
          <p:cNvGrpSpPr/>
          <p:nvPr/>
        </p:nvGrpSpPr>
        <p:grpSpPr bwMode="auto">
          <a:xfrm>
            <a:off x="1204913" y="1414463"/>
            <a:ext cx="6578600" cy="4519612"/>
            <a:chOff x="759" y="651"/>
            <a:chExt cx="4144" cy="2847"/>
          </a:xfrm>
        </p:grpSpPr>
        <p:sp>
          <p:nvSpPr>
            <p:cNvPr id="515077" name="AutoShape 5"/>
            <p:cNvSpPr>
              <a:spLocks noChangeArrowheads="1"/>
            </p:cNvSpPr>
            <p:nvPr/>
          </p:nvSpPr>
          <p:spPr bwMode="auto">
            <a:xfrm>
              <a:off x="3264" y="1145"/>
              <a:ext cx="156" cy="112"/>
            </a:xfrm>
            <a:prstGeom prst="flowChartOr">
              <a:avLst/>
            </a:prstGeom>
            <a:solidFill>
              <a:srgbClr val="FFFFFF"/>
            </a:solidFill>
            <a:ln w="9525">
              <a:solidFill>
                <a:schemeClr val="bg1"/>
              </a:solidFill>
              <a:round/>
            </a:ln>
            <a:effec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85" name="Oval 6"/>
            <p:cNvSpPr>
              <a:spLocks noChangeArrowheads="1"/>
            </p:cNvSpPr>
            <p:nvPr/>
          </p:nvSpPr>
          <p:spPr bwMode="auto">
            <a:xfrm>
              <a:off x="1229" y="1107"/>
              <a:ext cx="676" cy="488"/>
            </a:xfrm>
            <a:prstGeom prst="ellipse">
              <a:avLst/>
            </a:prstGeom>
            <a:solidFill>
              <a:srgbClr val="FFFFFF"/>
            </a:solidFill>
            <a:ln w="9525">
              <a:solidFill>
                <a:schemeClr val="bg1"/>
              </a:solidFill>
              <a:round/>
            </a:ln>
          </p:spPr>
          <p:txBody>
            <a:bodyPr lIns="18000" tIns="54000" rIns="18000" bIns="540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接受</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86" name="Oval 7"/>
            <p:cNvSpPr>
              <a:spLocks noChangeArrowheads="1"/>
            </p:cNvSpPr>
            <p:nvPr/>
          </p:nvSpPr>
          <p:spPr bwMode="auto">
            <a:xfrm>
              <a:off x="2394" y="1070"/>
              <a:ext cx="780" cy="563"/>
            </a:xfrm>
            <a:prstGeom prst="ellipse">
              <a:avLst/>
            </a:prstGeom>
            <a:solidFill>
              <a:srgbClr val="FFFFFF"/>
            </a:solidFill>
            <a:ln w="9525">
              <a:solidFill>
                <a:schemeClr val="bg1"/>
              </a:solidFill>
              <a:round/>
            </a:ln>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事务</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0" name="Line 8"/>
            <p:cNvSpPr>
              <a:spLocks noChangeShapeType="1"/>
            </p:cNvSpPr>
            <p:nvPr/>
          </p:nvSpPr>
          <p:spPr bwMode="auto">
            <a:xfrm>
              <a:off x="1915" y="1355"/>
              <a:ext cx="482"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1" name="Line 9"/>
            <p:cNvSpPr>
              <a:spLocks noChangeShapeType="1"/>
            </p:cNvSpPr>
            <p:nvPr/>
          </p:nvSpPr>
          <p:spPr bwMode="auto">
            <a:xfrm>
              <a:off x="759" y="1355"/>
              <a:ext cx="482"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89" name="Oval 10"/>
            <p:cNvSpPr>
              <a:spLocks noChangeArrowheads="1"/>
            </p:cNvSpPr>
            <p:nvPr/>
          </p:nvSpPr>
          <p:spPr bwMode="auto">
            <a:xfrm>
              <a:off x="3746" y="651"/>
              <a:ext cx="771" cy="419"/>
            </a:xfrm>
            <a:prstGeom prst="ellipse">
              <a:avLst/>
            </a:prstGeom>
            <a:solidFill>
              <a:srgbClr val="FFFFFF"/>
            </a:solidFill>
            <a:ln w="9525">
              <a:solidFill>
                <a:schemeClr val="bg1"/>
              </a:solidFill>
              <a:round/>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90" name="Oval 11"/>
            <p:cNvSpPr>
              <a:spLocks noChangeArrowheads="1"/>
            </p:cNvSpPr>
            <p:nvPr/>
          </p:nvSpPr>
          <p:spPr bwMode="auto">
            <a:xfrm>
              <a:off x="3746" y="1145"/>
              <a:ext cx="771" cy="419"/>
            </a:xfrm>
            <a:prstGeom prst="ellipse">
              <a:avLst/>
            </a:prstGeom>
            <a:solidFill>
              <a:srgbClr val="FFFFFF"/>
            </a:solidFill>
            <a:ln w="9525">
              <a:solidFill>
                <a:schemeClr val="bg1"/>
              </a:solidFill>
              <a:round/>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91" name="Oval 12"/>
            <p:cNvSpPr>
              <a:spLocks noChangeArrowheads="1"/>
            </p:cNvSpPr>
            <p:nvPr/>
          </p:nvSpPr>
          <p:spPr bwMode="auto">
            <a:xfrm>
              <a:off x="3746" y="1640"/>
              <a:ext cx="771" cy="419"/>
            </a:xfrm>
            <a:prstGeom prst="ellipse">
              <a:avLst/>
            </a:prstGeom>
            <a:solidFill>
              <a:srgbClr val="FFFFFF"/>
            </a:solidFill>
            <a:ln w="9525">
              <a:solidFill>
                <a:schemeClr val="bg1"/>
              </a:solidFill>
              <a:round/>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3</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5" name="Line 13"/>
            <p:cNvSpPr>
              <a:spLocks noChangeShapeType="1"/>
            </p:cNvSpPr>
            <p:nvPr/>
          </p:nvSpPr>
          <p:spPr bwMode="auto">
            <a:xfrm flipV="1">
              <a:off x="3072" y="935"/>
              <a:ext cx="674" cy="21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6" name="Line 14"/>
            <p:cNvSpPr>
              <a:spLocks noChangeShapeType="1"/>
            </p:cNvSpPr>
            <p:nvPr/>
          </p:nvSpPr>
          <p:spPr bwMode="auto">
            <a:xfrm>
              <a:off x="3072" y="1564"/>
              <a:ext cx="674" cy="211"/>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7" name="Line 15"/>
            <p:cNvSpPr>
              <a:spLocks noChangeShapeType="1"/>
            </p:cNvSpPr>
            <p:nvPr/>
          </p:nvSpPr>
          <p:spPr bwMode="auto">
            <a:xfrm>
              <a:off x="3168" y="1355"/>
              <a:ext cx="578"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8" name="Line 16"/>
            <p:cNvSpPr>
              <a:spLocks noChangeShapeType="1"/>
            </p:cNvSpPr>
            <p:nvPr/>
          </p:nvSpPr>
          <p:spPr bwMode="auto">
            <a:xfrm>
              <a:off x="4517" y="861"/>
              <a:ext cx="386"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89" name="Line 17"/>
            <p:cNvSpPr>
              <a:spLocks noChangeShapeType="1"/>
            </p:cNvSpPr>
            <p:nvPr/>
          </p:nvSpPr>
          <p:spPr bwMode="auto">
            <a:xfrm>
              <a:off x="4517" y="1850"/>
              <a:ext cx="386"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90" name="Line 18"/>
            <p:cNvSpPr>
              <a:spLocks noChangeShapeType="1"/>
            </p:cNvSpPr>
            <p:nvPr/>
          </p:nvSpPr>
          <p:spPr bwMode="auto">
            <a:xfrm>
              <a:off x="4517" y="1355"/>
              <a:ext cx="386" cy="0"/>
            </a:xfrm>
            <a:prstGeom prst="line">
              <a:avLst/>
            </a:prstGeom>
            <a:noFill/>
            <a:ln w="9525">
              <a:solidFill>
                <a:schemeClr val="bg1"/>
              </a:solidFill>
              <a:round/>
              <a:tailEnd type="triangle" w="sm" len="sm"/>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091" name="AutoShape 19"/>
            <p:cNvSpPr>
              <a:spLocks noChangeArrowheads="1"/>
            </p:cNvSpPr>
            <p:nvPr/>
          </p:nvSpPr>
          <p:spPr bwMode="auto">
            <a:xfrm>
              <a:off x="3264" y="1429"/>
              <a:ext cx="156" cy="113"/>
            </a:xfrm>
            <a:prstGeom prst="flowChartOr">
              <a:avLst/>
            </a:prstGeom>
            <a:solidFill>
              <a:srgbClr val="FFFFFF"/>
            </a:solidFill>
            <a:ln w="9525">
              <a:solidFill>
                <a:schemeClr val="bg1"/>
              </a:solidFill>
              <a:round/>
            </a:ln>
            <a:effec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899" name="Text Box 20"/>
            <p:cNvSpPr txBox="1">
              <a:spLocks noChangeArrowheads="1"/>
            </p:cNvSpPr>
            <p:nvPr/>
          </p:nvSpPr>
          <p:spPr bwMode="auto">
            <a:xfrm>
              <a:off x="952" y="726"/>
              <a:ext cx="1156"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接受部分</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0" name="Text Box 21"/>
            <p:cNvSpPr txBox="1">
              <a:spLocks noChangeArrowheads="1"/>
            </p:cNvSpPr>
            <p:nvPr/>
          </p:nvSpPr>
          <p:spPr bwMode="auto">
            <a:xfrm>
              <a:off x="2204" y="726"/>
              <a:ext cx="115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事务中心</a:t>
              </a:r>
              <a:endParaRPr lang="zh-CN" altLang="en-US" sz="18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2901" name="Group 34"/>
            <p:cNvGrpSpPr/>
            <p:nvPr/>
          </p:nvGrpSpPr>
          <p:grpSpPr bwMode="auto">
            <a:xfrm>
              <a:off x="1060" y="2299"/>
              <a:ext cx="3781" cy="1199"/>
              <a:chOff x="1623" y="2438"/>
              <a:chExt cx="3781" cy="1199"/>
            </a:xfrm>
          </p:grpSpPr>
          <p:sp>
            <p:nvSpPr>
              <p:cNvPr id="122903" name="Text Box 23"/>
              <p:cNvSpPr txBox="1">
                <a:spLocks noChangeArrowheads="1"/>
              </p:cNvSpPr>
              <p:nvPr/>
            </p:nvSpPr>
            <p:spPr bwMode="auto">
              <a:xfrm>
                <a:off x="2285" y="2438"/>
                <a:ext cx="1323" cy="286"/>
              </a:xfrm>
              <a:prstGeom prst="rect">
                <a:avLst/>
              </a:prstGeom>
              <a:solidFill>
                <a:srgbClr val="FFC000"/>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事务控制模块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4" name="Text Box 24"/>
              <p:cNvSpPr txBox="1">
                <a:spLocks noChangeArrowheads="1"/>
              </p:cNvSpPr>
              <p:nvPr/>
            </p:nvSpPr>
            <p:spPr bwMode="auto">
              <a:xfrm>
                <a:off x="1623" y="2894"/>
                <a:ext cx="1040" cy="286"/>
              </a:xfrm>
              <a:prstGeom prst="rect">
                <a:avLst/>
              </a:prstGeom>
              <a:solidFill>
                <a:srgbClr val="FFFFFF"/>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接受模块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5" name="Text Box 25"/>
              <p:cNvSpPr txBox="1">
                <a:spLocks noChangeArrowheads="1"/>
              </p:cNvSpPr>
              <p:nvPr/>
            </p:nvSpPr>
            <p:spPr bwMode="auto">
              <a:xfrm>
                <a:off x="3230" y="2894"/>
                <a:ext cx="1229" cy="286"/>
              </a:xfrm>
              <a:prstGeom prst="rect">
                <a:avLst/>
              </a:prstGeom>
              <a:solidFill>
                <a:srgbClr val="FFFFFF"/>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动作发送模块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6" name="Text Box 26"/>
              <p:cNvSpPr txBox="1">
                <a:spLocks noChangeArrowheads="1"/>
              </p:cNvSpPr>
              <p:nvPr/>
            </p:nvSpPr>
            <p:spPr bwMode="auto">
              <a:xfrm>
                <a:off x="2379" y="3351"/>
                <a:ext cx="946" cy="286"/>
              </a:xfrm>
              <a:prstGeom prst="rect">
                <a:avLst/>
              </a:prstGeom>
              <a:solidFill>
                <a:srgbClr val="FFFFFF"/>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动作1模块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7" name="Text Box 27"/>
              <p:cNvSpPr txBox="1">
                <a:spLocks noChangeArrowheads="1"/>
              </p:cNvSpPr>
              <p:nvPr/>
            </p:nvSpPr>
            <p:spPr bwMode="auto">
              <a:xfrm>
                <a:off x="3419" y="3351"/>
                <a:ext cx="945" cy="286"/>
              </a:xfrm>
              <a:prstGeom prst="rect">
                <a:avLst/>
              </a:prstGeom>
              <a:solidFill>
                <a:srgbClr val="FFFFFF"/>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动作1模块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908" name="Text Box 28"/>
              <p:cNvSpPr txBox="1">
                <a:spLocks noChangeArrowheads="1"/>
              </p:cNvSpPr>
              <p:nvPr/>
            </p:nvSpPr>
            <p:spPr bwMode="auto">
              <a:xfrm>
                <a:off x="4459" y="3351"/>
                <a:ext cx="945" cy="286"/>
              </a:xfrm>
              <a:prstGeom prst="rect">
                <a:avLst/>
              </a:prstGeom>
              <a:solidFill>
                <a:srgbClr val="FFFFFF"/>
              </a:solidFill>
              <a:ln w="9525">
                <a:solidFill>
                  <a:schemeClr val="bg1"/>
                </a:solidFill>
                <a:miter lim="800000"/>
              </a:ln>
            </p:spPr>
            <p:txBody>
              <a:bodyPr lIns="18000" tIns="10800" rIns="18000" bIns="10800"/>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0"/>
                  </a:spcBef>
                  <a:buClrTx/>
                  <a:buSzTx/>
                  <a:buFontTx/>
                  <a:buNone/>
                </a:pP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动作1模块</a:t>
                </a:r>
                <a:endPar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101" name="Freeform 29"/>
              <p:cNvSpPr/>
              <p:nvPr/>
            </p:nvSpPr>
            <p:spPr bwMode="auto">
              <a:xfrm>
                <a:off x="2156" y="2722"/>
                <a:ext cx="605" cy="173"/>
              </a:xfrm>
              <a:custGeom>
                <a:avLst/>
                <a:gdLst/>
                <a:ahLst/>
                <a:cxnLst>
                  <a:cxn ang="0">
                    <a:pos x="672" y="0"/>
                  </a:cxn>
                  <a:cxn ang="0">
                    <a:pos x="0" y="240"/>
                  </a:cxn>
                </a:cxnLst>
                <a:rect l="0" t="0" r="r" b="b"/>
                <a:pathLst>
                  <a:path w="672" h="240">
                    <a:moveTo>
                      <a:pt x="672" y="0"/>
                    </a:moveTo>
                    <a:lnTo>
                      <a:pt x="0" y="240"/>
                    </a:lnTo>
                  </a:path>
                </a:pathLst>
              </a:custGeom>
              <a:noFill/>
              <a:ln w="9525">
                <a:solidFill>
                  <a:schemeClr val="bg1"/>
                </a:solidFill>
                <a:round/>
                <a:headEnd type="none" w="med" len="med"/>
                <a:tailEnd type="none" w="med"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102" name="Freeform 30"/>
              <p:cNvSpPr/>
              <p:nvPr/>
            </p:nvSpPr>
            <p:spPr bwMode="auto">
              <a:xfrm>
                <a:off x="3139" y="2731"/>
                <a:ext cx="702" cy="155"/>
              </a:xfrm>
              <a:custGeom>
                <a:avLst/>
                <a:gdLst/>
                <a:ahLst/>
                <a:cxnLst>
                  <a:cxn ang="0">
                    <a:pos x="780" y="216"/>
                  </a:cxn>
                  <a:cxn ang="0">
                    <a:pos x="0" y="0"/>
                  </a:cxn>
                </a:cxnLst>
                <a:rect l="0" t="0" r="r" b="b"/>
                <a:pathLst>
                  <a:path w="780" h="216">
                    <a:moveTo>
                      <a:pt x="780" y="216"/>
                    </a:moveTo>
                    <a:lnTo>
                      <a:pt x="0" y="0"/>
                    </a:lnTo>
                  </a:path>
                </a:pathLst>
              </a:custGeom>
              <a:noFill/>
              <a:ln w="9525">
                <a:solidFill>
                  <a:schemeClr val="bg1"/>
                </a:solidFill>
                <a:round/>
                <a:headEnd type="none" w="med" len="med"/>
                <a:tailEnd type="none" w="med"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103" name="Freeform 31"/>
              <p:cNvSpPr/>
              <p:nvPr/>
            </p:nvSpPr>
            <p:spPr bwMode="auto">
              <a:xfrm>
                <a:off x="2852" y="3180"/>
                <a:ext cx="838" cy="172"/>
              </a:xfrm>
              <a:custGeom>
                <a:avLst/>
                <a:gdLst/>
                <a:ahLst/>
                <a:cxnLst>
                  <a:cxn ang="0">
                    <a:pos x="0" y="238"/>
                  </a:cxn>
                  <a:cxn ang="0">
                    <a:pos x="931" y="0"/>
                  </a:cxn>
                </a:cxnLst>
                <a:rect l="0" t="0" r="r" b="b"/>
                <a:pathLst>
                  <a:path w="931" h="238">
                    <a:moveTo>
                      <a:pt x="0" y="238"/>
                    </a:moveTo>
                    <a:lnTo>
                      <a:pt x="931" y="0"/>
                    </a:lnTo>
                  </a:path>
                </a:pathLst>
              </a:custGeom>
              <a:noFill/>
              <a:ln w="9525">
                <a:solidFill>
                  <a:schemeClr val="bg1"/>
                </a:solidFill>
                <a:round/>
                <a:headEnd type="none" w="med" len="med"/>
                <a:tailEnd type="none" w="med"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104" name="Freeform 32"/>
              <p:cNvSpPr/>
              <p:nvPr/>
            </p:nvSpPr>
            <p:spPr bwMode="auto">
              <a:xfrm>
                <a:off x="4025" y="3180"/>
                <a:ext cx="906" cy="172"/>
              </a:xfrm>
              <a:custGeom>
                <a:avLst/>
                <a:gdLst/>
                <a:ahLst/>
                <a:cxnLst>
                  <a:cxn ang="0">
                    <a:pos x="1007" y="238"/>
                  </a:cxn>
                  <a:cxn ang="0">
                    <a:pos x="0" y="0"/>
                  </a:cxn>
                </a:cxnLst>
                <a:rect l="0" t="0" r="r" b="b"/>
                <a:pathLst>
                  <a:path w="1007" h="238">
                    <a:moveTo>
                      <a:pt x="1007" y="238"/>
                    </a:moveTo>
                    <a:lnTo>
                      <a:pt x="0" y="0"/>
                    </a:lnTo>
                  </a:path>
                </a:pathLst>
              </a:custGeom>
              <a:noFill/>
              <a:ln w="9525">
                <a:solidFill>
                  <a:schemeClr val="bg1"/>
                </a:solidFill>
                <a:round/>
                <a:headEnd type="none" w="med" len="med"/>
                <a:tailEnd type="none" w="med" len="me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5105" name="Line 33"/>
              <p:cNvSpPr>
                <a:spLocks noChangeShapeType="1"/>
              </p:cNvSpPr>
              <p:nvPr/>
            </p:nvSpPr>
            <p:spPr bwMode="auto">
              <a:xfrm>
                <a:off x="3855" y="3184"/>
                <a:ext cx="0" cy="175"/>
              </a:xfrm>
              <a:prstGeom prst="line">
                <a:avLst/>
              </a:prstGeom>
              <a:noFill/>
              <a:ln w="9525">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15107" name="AutoShape 35"/>
            <p:cNvSpPr>
              <a:spLocks noChangeArrowheads="1"/>
            </p:cNvSpPr>
            <p:nvPr/>
          </p:nvSpPr>
          <p:spPr bwMode="auto">
            <a:xfrm>
              <a:off x="2362" y="1763"/>
              <a:ext cx="657" cy="425"/>
            </a:xfrm>
            <a:prstGeom prst="downArrow">
              <a:avLst>
                <a:gd name="adj1" fmla="val 50000"/>
                <a:gd name="adj2" fmla="val 25000"/>
              </a:avLst>
            </a:prstGeom>
            <a:noFill/>
            <a:ln w="12700">
              <a:solidFill>
                <a:schemeClr val="bg1"/>
              </a:solidFill>
              <a:miter lim="800000"/>
            </a:ln>
            <a:effectLst/>
          </p:spPr>
          <p:txBody>
            <a:bodyPr vert="eaVert" wrap="none" anchor="ct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endParaRPr lang="zh-CN" altLang="en-US">
                <a:solidFill>
                  <a:schemeClr val="tx1"/>
                </a:solidFill>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Transaction Analysis</a:t>
            </a:r>
            <a:endParaRPr lang="en-US" altLang="ja-JP" dirty="0"/>
          </a:p>
        </p:txBody>
      </p:sp>
    </p:spTree>
  </p:cSld>
  <p:clrMapOvr>
    <a:masterClrMapping/>
  </p:clrMapOvr>
  <p:transition>
    <p:random/>
    <p:sndAc>
      <p:stSnd>
        <p:snd r:embed="rId1" name="projctor.wav"/>
      </p:stSnd>
    </p:sndAc>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348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63E990D-A7B7-461F-BAEA-C048311F2D25}" type="slidenum">
              <a:rPr lang="en-US" altLang="ja-JP" sz="1200">
                <a:solidFill>
                  <a:schemeClr val="bg1"/>
                </a:solidFill>
              </a:rPr>
            </a:fld>
            <a:endParaRPr lang="en-US" altLang="ja-JP" sz="900">
              <a:solidFill>
                <a:schemeClr val="bg1"/>
              </a:solidFill>
            </a:endParaRPr>
          </a:p>
        </p:txBody>
      </p:sp>
      <p:grpSp>
        <p:nvGrpSpPr>
          <p:cNvPr id="334853" name="Group 88"/>
          <p:cNvGrpSpPr/>
          <p:nvPr/>
        </p:nvGrpSpPr>
        <p:grpSpPr bwMode="auto">
          <a:xfrm>
            <a:off x="332234" y="1412776"/>
            <a:ext cx="8704262" cy="4395787"/>
            <a:chOff x="89" y="681"/>
            <a:chExt cx="5483" cy="2769"/>
          </a:xfrm>
        </p:grpSpPr>
        <p:sp>
          <p:nvSpPr>
            <p:cNvPr id="334854" name="Oval 7"/>
            <p:cNvSpPr>
              <a:spLocks noChangeArrowheads="1"/>
            </p:cNvSpPr>
            <p:nvPr/>
          </p:nvSpPr>
          <p:spPr bwMode="auto">
            <a:xfrm>
              <a:off x="279" y="978"/>
              <a:ext cx="231" cy="225"/>
            </a:xfrm>
            <a:prstGeom prst="ellipse">
              <a:avLst/>
            </a:prstGeom>
            <a:solidFill>
              <a:srgbClr val="F3FF07"/>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a</a:t>
              </a:r>
              <a:endParaRPr lang="en-US" altLang="ja-JP" sz="1800" b="1">
                <a:latin typeface="Helvetica" charset="0"/>
              </a:endParaRPr>
            </a:p>
          </p:txBody>
        </p:sp>
        <p:sp>
          <p:nvSpPr>
            <p:cNvPr id="334855" name="Line 8"/>
            <p:cNvSpPr>
              <a:spLocks noChangeShapeType="1"/>
            </p:cNvSpPr>
            <p:nvPr/>
          </p:nvSpPr>
          <p:spPr bwMode="auto">
            <a:xfrm>
              <a:off x="89" y="948"/>
              <a:ext cx="195"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56" name="Oval 9"/>
            <p:cNvSpPr>
              <a:spLocks noChangeArrowheads="1"/>
            </p:cNvSpPr>
            <p:nvPr/>
          </p:nvSpPr>
          <p:spPr bwMode="auto">
            <a:xfrm>
              <a:off x="641" y="1163"/>
              <a:ext cx="231" cy="225"/>
            </a:xfrm>
            <a:prstGeom prst="ellipse">
              <a:avLst/>
            </a:prstGeom>
            <a:solidFill>
              <a:srgbClr val="F3FF07"/>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b</a:t>
              </a:r>
              <a:endParaRPr lang="en-US" altLang="ja-JP" sz="1800" b="1">
                <a:latin typeface="Helvetica" charset="0"/>
              </a:endParaRPr>
            </a:p>
          </p:txBody>
        </p:sp>
        <p:sp>
          <p:nvSpPr>
            <p:cNvPr id="334857" name="Line 10"/>
            <p:cNvSpPr>
              <a:spLocks noChangeShapeType="1"/>
            </p:cNvSpPr>
            <p:nvPr/>
          </p:nvSpPr>
          <p:spPr bwMode="auto">
            <a:xfrm>
              <a:off x="439" y="1115"/>
              <a:ext cx="195"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58" name="Oval 11"/>
            <p:cNvSpPr>
              <a:spLocks noChangeArrowheads="1"/>
            </p:cNvSpPr>
            <p:nvPr/>
          </p:nvSpPr>
          <p:spPr bwMode="auto">
            <a:xfrm>
              <a:off x="1003" y="1348"/>
              <a:ext cx="231" cy="225"/>
            </a:xfrm>
            <a:prstGeom prst="ellipse">
              <a:avLst/>
            </a:prstGeom>
            <a:solidFill>
              <a:schemeClr val="hlink"/>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t</a:t>
              </a:r>
              <a:endParaRPr lang="en-US" altLang="ja-JP" sz="1800" b="1">
                <a:latin typeface="Helvetica" charset="0"/>
              </a:endParaRPr>
            </a:p>
          </p:txBody>
        </p:sp>
        <p:sp>
          <p:nvSpPr>
            <p:cNvPr id="334859" name="Line 12"/>
            <p:cNvSpPr>
              <a:spLocks noChangeShapeType="1"/>
            </p:cNvSpPr>
            <p:nvPr/>
          </p:nvSpPr>
          <p:spPr bwMode="auto">
            <a:xfrm>
              <a:off x="813" y="1318"/>
              <a:ext cx="195"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60" name="Oval 13"/>
            <p:cNvSpPr>
              <a:spLocks noChangeArrowheads="1"/>
            </p:cNvSpPr>
            <p:nvPr/>
          </p:nvSpPr>
          <p:spPr bwMode="auto">
            <a:xfrm>
              <a:off x="1365" y="1533"/>
              <a:ext cx="231" cy="225"/>
            </a:xfrm>
            <a:prstGeom prst="ellipse">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g</a:t>
              </a:r>
              <a:endParaRPr lang="en-US" altLang="ja-JP" sz="1800" b="1">
                <a:latin typeface="Helvetica" charset="0"/>
              </a:endParaRPr>
            </a:p>
          </p:txBody>
        </p:sp>
        <p:sp>
          <p:nvSpPr>
            <p:cNvPr id="334861" name="Line 14"/>
            <p:cNvSpPr>
              <a:spLocks noChangeShapeType="1"/>
            </p:cNvSpPr>
            <p:nvPr/>
          </p:nvSpPr>
          <p:spPr bwMode="auto">
            <a:xfrm>
              <a:off x="1175" y="1503"/>
              <a:ext cx="195"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62" name="Oval 15"/>
            <p:cNvSpPr>
              <a:spLocks noChangeArrowheads="1"/>
            </p:cNvSpPr>
            <p:nvPr/>
          </p:nvSpPr>
          <p:spPr bwMode="auto">
            <a:xfrm>
              <a:off x="1727" y="1718"/>
              <a:ext cx="231" cy="225"/>
            </a:xfrm>
            <a:prstGeom prst="ellipse">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h</a:t>
              </a:r>
              <a:endParaRPr lang="en-US" altLang="ja-JP" sz="1800" b="1">
                <a:latin typeface="Helvetica" charset="0"/>
              </a:endParaRPr>
            </a:p>
          </p:txBody>
        </p:sp>
        <p:sp>
          <p:nvSpPr>
            <p:cNvPr id="334863" name="Line 16"/>
            <p:cNvSpPr>
              <a:spLocks noChangeShapeType="1"/>
            </p:cNvSpPr>
            <p:nvPr/>
          </p:nvSpPr>
          <p:spPr bwMode="auto">
            <a:xfrm>
              <a:off x="1537" y="1688"/>
              <a:ext cx="195"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64" name="Oval 17"/>
            <p:cNvSpPr>
              <a:spLocks noChangeArrowheads="1"/>
            </p:cNvSpPr>
            <p:nvPr/>
          </p:nvSpPr>
          <p:spPr bwMode="auto">
            <a:xfrm>
              <a:off x="1342" y="1148"/>
              <a:ext cx="231" cy="225"/>
            </a:xfrm>
            <a:prstGeom prst="ellipse">
              <a:avLst/>
            </a:prstGeom>
            <a:solidFill>
              <a:srgbClr val="96E3FE"/>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d</a:t>
              </a:r>
              <a:endParaRPr lang="en-US" altLang="ja-JP" sz="1800" b="1">
                <a:latin typeface="Helvetica" charset="0"/>
              </a:endParaRPr>
            </a:p>
          </p:txBody>
        </p:sp>
        <p:sp>
          <p:nvSpPr>
            <p:cNvPr id="334865" name="Oval 18"/>
            <p:cNvSpPr>
              <a:spLocks noChangeArrowheads="1"/>
            </p:cNvSpPr>
            <p:nvPr/>
          </p:nvSpPr>
          <p:spPr bwMode="auto">
            <a:xfrm>
              <a:off x="1681" y="948"/>
              <a:ext cx="231" cy="225"/>
            </a:xfrm>
            <a:prstGeom prst="ellipse">
              <a:avLst/>
            </a:prstGeom>
            <a:solidFill>
              <a:srgbClr val="96E3FE"/>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e</a:t>
              </a:r>
              <a:endParaRPr lang="en-US" altLang="ja-JP" sz="1800" b="1">
                <a:latin typeface="Helvetica" charset="0"/>
              </a:endParaRPr>
            </a:p>
          </p:txBody>
        </p:sp>
        <p:sp>
          <p:nvSpPr>
            <p:cNvPr id="334866" name="Oval 19"/>
            <p:cNvSpPr>
              <a:spLocks noChangeArrowheads="1"/>
            </p:cNvSpPr>
            <p:nvPr/>
          </p:nvSpPr>
          <p:spPr bwMode="auto">
            <a:xfrm>
              <a:off x="2020" y="748"/>
              <a:ext cx="231" cy="225"/>
            </a:xfrm>
            <a:prstGeom prst="ellipse">
              <a:avLst/>
            </a:prstGeom>
            <a:solidFill>
              <a:srgbClr val="96E3FE"/>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f</a:t>
              </a:r>
              <a:endParaRPr lang="en-US" altLang="ja-JP" sz="1800" b="1">
                <a:latin typeface="Helvetica" charset="0"/>
              </a:endParaRPr>
            </a:p>
          </p:txBody>
        </p:sp>
        <p:sp>
          <p:nvSpPr>
            <p:cNvPr id="334867" name="Oval 20"/>
            <p:cNvSpPr>
              <a:spLocks noChangeArrowheads="1"/>
            </p:cNvSpPr>
            <p:nvPr/>
          </p:nvSpPr>
          <p:spPr bwMode="auto">
            <a:xfrm>
              <a:off x="2054" y="1518"/>
              <a:ext cx="231" cy="225"/>
            </a:xfrm>
            <a:prstGeom prst="ellipse">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i</a:t>
              </a:r>
              <a:endParaRPr lang="en-US" altLang="ja-JP" sz="1800" b="1">
                <a:latin typeface="Helvetica" charset="0"/>
              </a:endParaRPr>
            </a:p>
          </p:txBody>
        </p:sp>
        <p:sp>
          <p:nvSpPr>
            <p:cNvPr id="334868" name="Oval 21"/>
            <p:cNvSpPr>
              <a:spLocks noChangeArrowheads="1"/>
            </p:cNvSpPr>
            <p:nvPr/>
          </p:nvSpPr>
          <p:spPr bwMode="auto">
            <a:xfrm>
              <a:off x="2321" y="1833"/>
              <a:ext cx="231" cy="225"/>
            </a:xfrm>
            <a:prstGeom prst="ellipse">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k</a:t>
              </a:r>
              <a:endParaRPr lang="en-US" altLang="ja-JP" sz="1800" b="1">
                <a:latin typeface="Helvetica" charset="0"/>
              </a:endParaRPr>
            </a:p>
          </p:txBody>
        </p:sp>
        <p:sp>
          <p:nvSpPr>
            <p:cNvPr id="334869" name="Oval 22"/>
            <p:cNvSpPr>
              <a:spLocks noChangeArrowheads="1"/>
            </p:cNvSpPr>
            <p:nvPr/>
          </p:nvSpPr>
          <p:spPr bwMode="auto">
            <a:xfrm>
              <a:off x="1937" y="2024"/>
              <a:ext cx="231" cy="225"/>
            </a:xfrm>
            <a:prstGeom prst="ellipse">
              <a:avLst/>
            </a:prstGeom>
            <a:solidFill>
              <a:srgbClr val="AD278D"/>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j</a:t>
              </a:r>
              <a:endParaRPr lang="en-US" altLang="ja-JP" sz="1800" b="1">
                <a:latin typeface="Helvetica" charset="0"/>
              </a:endParaRPr>
            </a:p>
          </p:txBody>
        </p:sp>
        <p:sp>
          <p:nvSpPr>
            <p:cNvPr id="334870" name="Oval 23"/>
            <p:cNvSpPr>
              <a:spLocks noChangeArrowheads="1"/>
            </p:cNvSpPr>
            <p:nvPr/>
          </p:nvSpPr>
          <p:spPr bwMode="auto">
            <a:xfrm>
              <a:off x="1020" y="1753"/>
              <a:ext cx="231" cy="225"/>
            </a:xfrm>
            <a:prstGeom prst="ellipse">
              <a:avLst/>
            </a:prstGeom>
            <a:solidFill>
              <a:srgbClr val="FF6699"/>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l</a:t>
              </a:r>
              <a:endParaRPr lang="en-US" altLang="ja-JP" sz="1800" b="1">
                <a:latin typeface="Helvetica" charset="0"/>
              </a:endParaRPr>
            </a:p>
          </p:txBody>
        </p:sp>
        <p:sp>
          <p:nvSpPr>
            <p:cNvPr id="334871" name="Oval 24"/>
            <p:cNvSpPr>
              <a:spLocks noChangeArrowheads="1"/>
            </p:cNvSpPr>
            <p:nvPr/>
          </p:nvSpPr>
          <p:spPr bwMode="auto">
            <a:xfrm>
              <a:off x="1212" y="2080"/>
              <a:ext cx="231" cy="225"/>
            </a:xfrm>
            <a:prstGeom prst="ellipse">
              <a:avLst/>
            </a:prstGeom>
            <a:solidFill>
              <a:srgbClr val="FF6699"/>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m</a:t>
              </a:r>
              <a:endParaRPr lang="en-US" altLang="ja-JP" sz="1800" b="1">
                <a:latin typeface="Helvetica" charset="0"/>
              </a:endParaRPr>
            </a:p>
          </p:txBody>
        </p:sp>
        <p:sp>
          <p:nvSpPr>
            <p:cNvPr id="334872" name="Oval 25"/>
            <p:cNvSpPr>
              <a:spLocks noChangeArrowheads="1"/>
            </p:cNvSpPr>
            <p:nvPr/>
          </p:nvSpPr>
          <p:spPr bwMode="auto">
            <a:xfrm>
              <a:off x="1475" y="2378"/>
              <a:ext cx="231" cy="225"/>
            </a:xfrm>
            <a:prstGeom prst="ellipse">
              <a:avLst/>
            </a:prstGeom>
            <a:solidFill>
              <a:srgbClr val="FF6699"/>
            </a:solidFill>
            <a:ln w="127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n</a:t>
              </a:r>
              <a:endParaRPr lang="en-US" altLang="ja-JP" sz="1800" b="1">
                <a:latin typeface="Helvetica" charset="0"/>
              </a:endParaRPr>
            </a:p>
          </p:txBody>
        </p:sp>
        <p:sp>
          <p:nvSpPr>
            <p:cNvPr id="334873" name="Line 26"/>
            <p:cNvSpPr>
              <a:spLocks noChangeShapeType="1"/>
            </p:cNvSpPr>
            <p:nvPr/>
          </p:nvSpPr>
          <p:spPr bwMode="auto">
            <a:xfrm flipV="1">
              <a:off x="1228" y="1323"/>
              <a:ext cx="124" cy="83"/>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4" name="Line 27"/>
            <p:cNvSpPr>
              <a:spLocks noChangeShapeType="1"/>
            </p:cNvSpPr>
            <p:nvPr/>
          </p:nvSpPr>
          <p:spPr bwMode="auto">
            <a:xfrm flipV="1">
              <a:off x="1561" y="1123"/>
              <a:ext cx="124" cy="83"/>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5" name="Line 28"/>
            <p:cNvSpPr>
              <a:spLocks noChangeShapeType="1"/>
            </p:cNvSpPr>
            <p:nvPr/>
          </p:nvSpPr>
          <p:spPr bwMode="auto">
            <a:xfrm flipV="1">
              <a:off x="1894" y="923"/>
              <a:ext cx="124" cy="83"/>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6" name="Line 29"/>
            <p:cNvSpPr>
              <a:spLocks noChangeShapeType="1"/>
            </p:cNvSpPr>
            <p:nvPr/>
          </p:nvSpPr>
          <p:spPr bwMode="auto">
            <a:xfrm flipV="1">
              <a:off x="2245" y="818"/>
              <a:ext cx="160" cy="29"/>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7" name="Line 30"/>
            <p:cNvSpPr>
              <a:spLocks noChangeShapeType="1"/>
            </p:cNvSpPr>
            <p:nvPr/>
          </p:nvSpPr>
          <p:spPr bwMode="auto">
            <a:xfrm>
              <a:off x="1899" y="1932"/>
              <a:ext cx="70" cy="107"/>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8" name="Line 31"/>
            <p:cNvSpPr>
              <a:spLocks noChangeShapeType="1"/>
            </p:cNvSpPr>
            <p:nvPr/>
          </p:nvSpPr>
          <p:spPr bwMode="auto">
            <a:xfrm flipV="1">
              <a:off x="2178" y="2023"/>
              <a:ext cx="165" cy="100"/>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79" name="Line 32"/>
            <p:cNvSpPr>
              <a:spLocks noChangeShapeType="1"/>
            </p:cNvSpPr>
            <p:nvPr/>
          </p:nvSpPr>
          <p:spPr bwMode="auto">
            <a:xfrm flipV="1">
              <a:off x="1947" y="1676"/>
              <a:ext cx="135" cy="82"/>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0" name="Line 33"/>
            <p:cNvSpPr>
              <a:spLocks noChangeShapeType="1"/>
            </p:cNvSpPr>
            <p:nvPr/>
          </p:nvSpPr>
          <p:spPr bwMode="auto">
            <a:xfrm>
              <a:off x="2261" y="1695"/>
              <a:ext cx="105" cy="155"/>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1" name="Line 34"/>
            <p:cNvSpPr>
              <a:spLocks noChangeShapeType="1"/>
            </p:cNvSpPr>
            <p:nvPr/>
          </p:nvSpPr>
          <p:spPr bwMode="auto">
            <a:xfrm>
              <a:off x="2552" y="1953"/>
              <a:ext cx="200" cy="36"/>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2" name="Line 35"/>
            <p:cNvSpPr>
              <a:spLocks noChangeShapeType="1"/>
            </p:cNvSpPr>
            <p:nvPr/>
          </p:nvSpPr>
          <p:spPr bwMode="auto">
            <a:xfrm>
              <a:off x="1106" y="1564"/>
              <a:ext cx="17" cy="196"/>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3" name="Line 36"/>
            <p:cNvSpPr>
              <a:spLocks noChangeShapeType="1"/>
            </p:cNvSpPr>
            <p:nvPr/>
          </p:nvSpPr>
          <p:spPr bwMode="auto">
            <a:xfrm>
              <a:off x="1167" y="1979"/>
              <a:ext cx="82" cy="119"/>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4" name="Line 37"/>
            <p:cNvSpPr>
              <a:spLocks noChangeShapeType="1"/>
            </p:cNvSpPr>
            <p:nvPr/>
          </p:nvSpPr>
          <p:spPr bwMode="auto">
            <a:xfrm>
              <a:off x="1400" y="2282"/>
              <a:ext cx="118" cy="113"/>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5" name="Line 38"/>
            <p:cNvSpPr>
              <a:spLocks noChangeShapeType="1"/>
            </p:cNvSpPr>
            <p:nvPr/>
          </p:nvSpPr>
          <p:spPr bwMode="auto">
            <a:xfrm>
              <a:off x="1669" y="2579"/>
              <a:ext cx="118" cy="113"/>
            </a:xfrm>
            <a:prstGeom prst="line">
              <a:avLst/>
            </a:prstGeom>
            <a:noFill/>
            <a:ln w="127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886" name="Text Box 39"/>
            <p:cNvSpPr txBox="1">
              <a:spLocks noChangeArrowheads="1"/>
            </p:cNvSpPr>
            <p:nvPr/>
          </p:nvSpPr>
          <p:spPr bwMode="auto">
            <a:xfrm>
              <a:off x="529" y="681"/>
              <a:ext cx="122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latin typeface="Helvetica" charset="0"/>
                </a:rPr>
                <a:t>Data flow model</a:t>
              </a:r>
              <a:endParaRPr lang="en-US" altLang="ja-JP" sz="1800" b="1">
                <a:latin typeface="Helvetica" charset="0"/>
              </a:endParaRPr>
            </a:p>
          </p:txBody>
        </p:sp>
        <p:sp>
          <p:nvSpPr>
            <p:cNvPr id="334887" name="Freeform 40"/>
            <p:cNvSpPr/>
            <p:nvPr/>
          </p:nvSpPr>
          <p:spPr bwMode="auto">
            <a:xfrm>
              <a:off x="640" y="1043"/>
              <a:ext cx="427" cy="504"/>
            </a:xfrm>
            <a:custGeom>
              <a:avLst/>
              <a:gdLst>
                <a:gd name="T0" fmla="*/ 355 w 427"/>
                <a:gd name="T1" fmla="*/ 0 h 504"/>
                <a:gd name="T2" fmla="*/ 427 w 427"/>
                <a:gd name="T3" fmla="*/ 113 h 504"/>
                <a:gd name="T4" fmla="*/ 148 w 427"/>
                <a:gd name="T5" fmla="*/ 504 h 504"/>
                <a:gd name="T6" fmla="*/ 0 w 427"/>
                <a:gd name="T7" fmla="*/ 480 h 504"/>
                <a:gd name="T8" fmla="*/ 0 60000 65536"/>
                <a:gd name="T9" fmla="*/ 0 60000 65536"/>
                <a:gd name="T10" fmla="*/ 0 60000 65536"/>
                <a:gd name="T11" fmla="*/ 0 60000 65536"/>
                <a:gd name="T12" fmla="*/ 0 w 427"/>
                <a:gd name="T13" fmla="*/ 0 h 504"/>
                <a:gd name="T14" fmla="*/ 427 w 427"/>
                <a:gd name="T15" fmla="*/ 504 h 504"/>
              </a:gdLst>
              <a:ahLst/>
              <a:cxnLst>
                <a:cxn ang="T8">
                  <a:pos x="T0" y="T1"/>
                </a:cxn>
                <a:cxn ang="T9">
                  <a:pos x="T2" y="T3"/>
                </a:cxn>
                <a:cxn ang="T10">
                  <a:pos x="T4" y="T5"/>
                </a:cxn>
                <a:cxn ang="T11">
                  <a:pos x="T6" y="T7"/>
                </a:cxn>
              </a:cxnLst>
              <a:rect l="T12" t="T13" r="T14" b="T15"/>
              <a:pathLst>
                <a:path w="427" h="504">
                  <a:moveTo>
                    <a:pt x="355" y="0"/>
                  </a:moveTo>
                  <a:lnTo>
                    <a:pt x="427" y="113"/>
                  </a:lnTo>
                  <a:lnTo>
                    <a:pt x="148" y="504"/>
                  </a:lnTo>
                  <a:lnTo>
                    <a:pt x="0" y="480"/>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88" name="Freeform 41"/>
            <p:cNvSpPr/>
            <p:nvPr/>
          </p:nvSpPr>
          <p:spPr bwMode="auto">
            <a:xfrm>
              <a:off x="918" y="1019"/>
              <a:ext cx="415" cy="860"/>
            </a:xfrm>
            <a:custGeom>
              <a:avLst/>
              <a:gdLst>
                <a:gd name="T0" fmla="*/ 415 w 415"/>
                <a:gd name="T1" fmla="*/ 0 h 860"/>
                <a:gd name="T2" fmla="*/ 291 w 415"/>
                <a:gd name="T3" fmla="*/ 101 h 860"/>
                <a:gd name="T4" fmla="*/ 368 w 415"/>
                <a:gd name="T5" fmla="*/ 439 h 860"/>
                <a:gd name="T6" fmla="*/ 291 w 415"/>
                <a:gd name="T7" fmla="*/ 629 h 860"/>
                <a:gd name="T8" fmla="*/ 0 w 415"/>
                <a:gd name="T9" fmla="*/ 723 h 860"/>
                <a:gd name="T10" fmla="*/ 0 w 415"/>
                <a:gd name="T11" fmla="*/ 860 h 860"/>
                <a:gd name="T12" fmla="*/ 0 60000 65536"/>
                <a:gd name="T13" fmla="*/ 0 60000 65536"/>
                <a:gd name="T14" fmla="*/ 0 60000 65536"/>
                <a:gd name="T15" fmla="*/ 0 60000 65536"/>
                <a:gd name="T16" fmla="*/ 0 60000 65536"/>
                <a:gd name="T17" fmla="*/ 0 60000 65536"/>
                <a:gd name="T18" fmla="*/ 0 w 415"/>
                <a:gd name="T19" fmla="*/ 0 h 860"/>
                <a:gd name="T20" fmla="*/ 415 w 415"/>
                <a:gd name="T21" fmla="*/ 860 h 860"/>
              </a:gdLst>
              <a:ahLst/>
              <a:cxnLst>
                <a:cxn ang="T12">
                  <a:pos x="T0" y="T1"/>
                </a:cxn>
                <a:cxn ang="T13">
                  <a:pos x="T2" y="T3"/>
                </a:cxn>
                <a:cxn ang="T14">
                  <a:pos x="T4" y="T5"/>
                </a:cxn>
                <a:cxn ang="T15">
                  <a:pos x="T6" y="T7"/>
                </a:cxn>
                <a:cxn ang="T16">
                  <a:pos x="T8" y="T9"/>
                </a:cxn>
                <a:cxn ang="T17">
                  <a:pos x="T10" y="T11"/>
                </a:cxn>
              </a:cxnLst>
              <a:rect l="T18" t="T19" r="T20" b="T21"/>
              <a:pathLst>
                <a:path w="415" h="860">
                  <a:moveTo>
                    <a:pt x="415" y="0"/>
                  </a:moveTo>
                  <a:lnTo>
                    <a:pt x="291" y="101"/>
                  </a:lnTo>
                  <a:lnTo>
                    <a:pt x="368" y="439"/>
                  </a:lnTo>
                  <a:lnTo>
                    <a:pt x="291" y="629"/>
                  </a:lnTo>
                  <a:lnTo>
                    <a:pt x="0" y="723"/>
                  </a:lnTo>
                  <a:lnTo>
                    <a:pt x="0" y="860"/>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89" name="Freeform 42"/>
            <p:cNvSpPr/>
            <p:nvPr/>
          </p:nvSpPr>
          <p:spPr bwMode="auto">
            <a:xfrm>
              <a:off x="1493" y="1002"/>
              <a:ext cx="184" cy="361"/>
            </a:xfrm>
            <a:custGeom>
              <a:avLst/>
              <a:gdLst>
                <a:gd name="T0" fmla="*/ 0 w 184"/>
                <a:gd name="T1" fmla="*/ 23 h 361"/>
                <a:gd name="T2" fmla="*/ 83 w 184"/>
                <a:gd name="T3" fmla="*/ 0 h 361"/>
                <a:gd name="T4" fmla="*/ 184 w 184"/>
                <a:gd name="T5" fmla="*/ 290 h 361"/>
                <a:gd name="T6" fmla="*/ 131 w 184"/>
                <a:gd name="T7" fmla="*/ 361 h 361"/>
                <a:gd name="T8" fmla="*/ 0 60000 65536"/>
                <a:gd name="T9" fmla="*/ 0 60000 65536"/>
                <a:gd name="T10" fmla="*/ 0 60000 65536"/>
                <a:gd name="T11" fmla="*/ 0 60000 65536"/>
                <a:gd name="T12" fmla="*/ 0 w 184"/>
                <a:gd name="T13" fmla="*/ 0 h 361"/>
                <a:gd name="T14" fmla="*/ 184 w 184"/>
                <a:gd name="T15" fmla="*/ 361 h 361"/>
              </a:gdLst>
              <a:ahLst/>
              <a:cxnLst>
                <a:cxn ang="T8">
                  <a:pos x="T0" y="T1"/>
                </a:cxn>
                <a:cxn ang="T9">
                  <a:pos x="T2" y="T3"/>
                </a:cxn>
                <a:cxn ang="T10">
                  <a:pos x="T4" y="T5"/>
                </a:cxn>
                <a:cxn ang="T11">
                  <a:pos x="T6" y="T7"/>
                </a:cxn>
              </a:cxnLst>
              <a:rect l="T12" t="T13" r="T14" b="T15"/>
              <a:pathLst>
                <a:path w="184" h="361">
                  <a:moveTo>
                    <a:pt x="0" y="23"/>
                  </a:moveTo>
                  <a:lnTo>
                    <a:pt x="83" y="0"/>
                  </a:lnTo>
                  <a:lnTo>
                    <a:pt x="184" y="290"/>
                  </a:lnTo>
                  <a:lnTo>
                    <a:pt x="131" y="361"/>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0" name="Freeform 43"/>
            <p:cNvSpPr/>
            <p:nvPr/>
          </p:nvSpPr>
          <p:spPr bwMode="auto">
            <a:xfrm>
              <a:off x="1884" y="794"/>
              <a:ext cx="196" cy="308"/>
            </a:xfrm>
            <a:custGeom>
              <a:avLst/>
              <a:gdLst>
                <a:gd name="T0" fmla="*/ 48 w 196"/>
                <a:gd name="T1" fmla="*/ 0 h 308"/>
                <a:gd name="T2" fmla="*/ 0 w 196"/>
                <a:gd name="T3" fmla="*/ 71 h 308"/>
                <a:gd name="T4" fmla="*/ 113 w 196"/>
                <a:gd name="T5" fmla="*/ 308 h 308"/>
                <a:gd name="T6" fmla="*/ 196 w 196"/>
                <a:gd name="T7" fmla="*/ 303 h 308"/>
                <a:gd name="T8" fmla="*/ 0 60000 65536"/>
                <a:gd name="T9" fmla="*/ 0 60000 65536"/>
                <a:gd name="T10" fmla="*/ 0 60000 65536"/>
                <a:gd name="T11" fmla="*/ 0 60000 65536"/>
                <a:gd name="T12" fmla="*/ 0 w 196"/>
                <a:gd name="T13" fmla="*/ 0 h 308"/>
                <a:gd name="T14" fmla="*/ 196 w 196"/>
                <a:gd name="T15" fmla="*/ 308 h 308"/>
              </a:gdLst>
              <a:ahLst/>
              <a:cxnLst>
                <a:cxn ang="T8">
                  <a:pos x="T0" y="T1"/>
                </a:cxn>
                <a:cxn ang="T9">
                  <a:pos x="T2" y="T3"/>
                </a:cxn>
                <a:cxn ang="T10">
                  <a:pos x="T4" y="T5"/>
                </a:cxn>
                <a:cxn ang="T11">
                  <a:pos x="T6" y="T7"/>
                </a:cxn>
              </a:cxnLst>
              <a:rect l="T12" t="T13" r="T14" b="T15"/>
              <a:pathLst>
                <a:path w="196" h="308">
                  <a:moveTo>
                    <a:pt x="48" y="0"/>
                  </a:moveTo>
                  <a:lnTo>
                    <a:pt x="0" y="71"/>
                  </a:lnTo>
                  <a:lnTo>
                    <a:pt x="113" y="308"/>
                  </a:lnTo>
                  <a:lnTo>
                    <a:pt x="196" y="303"/>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1" name="Freeform 44"/>
            <p:cNvSpPr/>
            <p:nvPr/>
          </p:nvSpPr>
          <p:spPr bwMode="auto">
            <a:xfrm>
              <a:off x="1511" y="1541"/>
              <a:ext cx="219" cy="308"/>
            </a:xfrm>
            <a:custGeom>
              <a:avLst/>
              <a:gdLst>
                <a:gd name="T0" fmla="*/ 178 w 219"/>
                <a:gd name="T1" fmla="*/ 0 h 308"/>
                <a:gd name="T2" fmla="*/ 219 w 219"/>
                <a:gd name="T3" fmla="*/ 41 h 308"/>
                <a:gd name="T4" fmla="*/ 77 w 219"/>
                <a:gd name="T5" fmla="*/ 308 h 308"/>
                <a:gd name="T6" fmla="*/ 0 w 219"/>
                <a:gd name="T7" fmla="*/ 296 h 308"/>
                <a:gd name="T8" fmla="*/ 0 60000 65536"/>
                <a:gd name="T9" fmla="*/ 0 60000 65536"/>
                <a:gd name="T10" fmla="*/ 0 60000 65536"/>
                <a:gd name="T11" fmla="*/ 0 60000 65536"/>
                <a:gd name="T12" fmla="*/ 0 w 219"/>
                <a:gd name="T13" fmla="*/ 0 h 308"/>
                <a:gd name="T14" fmla="*/ 219 w 219"/>
                <a:gd name="T15" fmla="*/ 308 h 308"/>
              </a:gdLst>
              <a:ahLst/>
              <a:cxnLst>
                <a:cxn ang="T8">
                  <a:pos x="T0" y="T1"/>
                </a:cxn>
                <a:cxn ang="T9">
                  <a:pos x="T2" y="T3"/>
                </a:cxn>
                <a:cxn ang="T10">
                  <a:pos x="T4" y="T5"/>
                </a:cxn>
                <a:cxn ang="T11">
                  <a:pos x="T6" y="T7"/>
                </a:cxn>
              </a:cxnLst>
              <a:rect l="T12" t="T13" r="T14" b="T15"/>
              <a:pathLst>
                <a:path w="219" h="308">
                  <a:moveTo>
                    <a:pt x="178" y="0"/>
                  </a:moveTo>
                  <a:lnTo>
                    <a:pt x="219" y="41"/>
                  </a:lnTo>
                  <a:lnTo>
                    <a:pt x="77" y="308"/>
                  </a:lnTo>
                  <a:lnTo>
                    <a:pt x="0" y="296"/>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2" name="Freeform 45"/>
            <p:cNvSpPr/>
            <p:nvPr/>
          </p:nvSpPr>
          <p:spPr bwMode="auto">
            <a:xfrm>
              <a:off x="1813" y="1511"/>
              <a:ext cx="214" cy="652"/>
            </a:xfrm>
            <a:custGeom>
              <a:avLst/>
              <a:gdLst>
                <a:gd name="T0" fmla="*/ 202 w 214"/>
                <a:gd name="T1" fmla="*/ 0 h 652"/>
                <a:gd name="T2" fmla="*/ 113 w 214"/>
                <a:gd name="T3" fmla="*/ 48 h 652"/>
                <a:gd name="T4" fmla="*/ 214 w 214"/>
                <a:gd name="T5" fmla="*/ 356 h 652"/>
                <a:gd name="T6" fmla="*/ 0 w 214"/>
                <a:gd name="T7" fmla="*/ 569 h 652"/>
                <a:gd name="T8" fmla="*/ 36 w 214"/>
                <a:gd name="T9" fmla="*/ 652 h 652"/>
                <a:gd name="T10" fmla="*/ 0 60000 65536"/>
                <a:gd name="T11" fmla="*/ 0 60000 65536"/>
                <a:gd name="T12" fmla="*/ 0 60000 65536"/>
                <a:gd name="T13" fmla="*/ 0 60000 65536"/>
                <a:gd name="T14" fmla="*/ 0 60000 65536"/>
                <a:gd name="T15" fmla="*/ 0 w 214"/>
                <a:gd name="T16" fmla="*/ 0 h 652"/>
                <a:gd name="T17" fmla="*/ 214 w 214"/>
                <a:gd name="T18" fmla="*/ 652 h 652"/>
              </a:gdLst>
              <a:ahLst/>
              <a:cxnLst>
                <a:cxn ang="T10">
                  <a:pos x="T0" y="T1"/>
                </a:cxn>
                <a:cxn ang="T11">
                  <a:pos x="T2" y="T3"/>
                </a:cxn>
                <a:cxn ang="T12">
                  <a:pos x="T4" y="T5"/>
                </a:cxn>
                <a:cxn ang="T13">
                  <a:pos x="T6" y="T7"/>
                </a:cxn>
                <a:cxn ang="T14">
                  <a:pos x="T8" y="T9"/>
                </a:cxn>
              </a:cxnLst>
              <a:rect l="T15" t="T16" r="T17" b="T18"/>
              <a:pathLst>
                <a:path w="214" h="652">
                  <a:moveTo>
                    <a:pt x="202" y="0"/>
                  </a:moveTo>
                  <a:lnTo>
                    <a:pt x="113" y="48"/>
                  </a:lnTo>
                  <a:lnTo>
                    <a:pt x="214" y="356"/>
                  </a:lnTo>
                  <a:lnTo>
                    <a:pt x="0" y="569"/>
                  </a:lnTo>
                  <a:lnTo>
                    <a:pt x="36" y="652"/>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3" name="Freeform 46"/>
            <p:cNvSpPr/>
            <p:nvPr/>
          </p:nvSpPr>
          <p:spPr bwMode="auto">
            <a:xfrm>
              <a:off x="1019" y="1897"/>
              <a:ext cx="362" cy="183"/>
            </a:xfrm>
            <a:custGeom>
              <a:avLst/>
              <a:gdLst>
                <a:gd name="T0" fmla="*/ 314 w 362"/>
                <a:gd name="T1" fmla="*/ 0 h 183"/>
                <a:gd name="T2" fmla="*/ 362 w 362"/>
                <a:gd name="T3" fmla="*/ 59 h 183"/>
                <a:gd name="T4" fmla="*/ 24 w 362"/>
                <a:gd name="T5" fmla="*/ 183 h 183"/>
                <a:gd name="T6" fmla="*/ 0 w 362"/>
                <a:gd name="T7" fmla="*/ 130 h 183"/>
                <a:gd name="T8" fmla="*/ 0 60000 65536"/>
                <a:gd name="T9" fmla="*/ 0 60000 65536"/>
                <a:gd name="T10" fmla="*/ 0 60000 65536"/>
                <a:gd name="T11" fmla="*/ 0 60000 65536"/>
                <a:gd name="T12" fmla="*/ 0 w 362"/>
                <a:gd name="T13" fmla="*/ 0 h 183"/>
                <a:gd name="T14" fmla="*/ 362 w 362"/>
                <a:gd name="T15" fmla="*/ 183 h 183"/>
              </a:gdLst>
              <a:ahLst/>
              <a:cxnLst>
                <a:cxn ang="T8">
                  <a:pos x="T0" y="T1"/>
                </a:cxn>
                <a:cxn ang="T9">
                  <a:pos x="T2" y="T3"/>
                </a:cxn>
                <a:cxn ang="T10">
                  <a:pos x="T4" y="T5"/>
                </a:cxn>
                <a:cxn ang="T11">
                  <a:pos x="T6" y="T7"/>
                </a:cxn>
              </a:cxnLst>
              <a:rect l="T12" t="T13" r="T14" b="T15"/>
              <a:pathLst>
                <a:path w="362" h="183">
                  <a:moveTo>
                    <a:pt x="314" y="0"/>
                  </a:moveTo>
                  <a:lnTo>
                    <a:pt x="362" y="59"/>
                  </a:lnTo>
                  <a:lnTo>
                    <a:pt x="24" y="183"/>
                  </a:lnTo>
                  <a:lnTo>
                    <a:pt x="0" y="130"/>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4" name="Freeform 47"/>
            <p:cNvSpPr/>
            <p:nvPr/>
          </p:nvSpPr>
          <p:spPr bwMode="auto">
            <a:xfrm>
              <a:off x="1351" y="2205"/>
              <a:ext cx="267" cy="260"/>
            </a:xfrm>
            <a:custGeom>
              <a:avLst/>
              <a:gdLst>
                <a:gd name="T0" fmla="*/ 267 w 267"/>
                <a:gd name="T1" fmla="*/ 53 h 260"/>
                <a:gd name="T2" fmla="*/ 213 w 267"/>
                <a:gd name="T3" fmla="*/ 0 h 260"/>
                <a:gd name="T4" fmla="*/ 0 w 267"/>
                <a:gd name="T5" fmla="*/ 195 h 260"/>
                <a:gd name="T6" fmla="*/ 24 w 267"/>
                <a:gd name="T7" fmla="*/ 260 h 260"/>
                <a:gd name="T8" fmla="*/ 0 60000 65536"/>
                <a:gd name="T9" fmla="*/ 0 60000 65536"/>
                <a:gd name="T10" fmla="*/ 0 60000 65536"/>
                <a:gd name="T11" fmla="*/ 0 60000 65536"/>
                <a:gd name="T12" fmla="*/ 0 w 267"/>
                <a:gd name="T13" fmla="*/ 0 h 260"/>
                <a:gd name="T14" fmla="*/ 267 w 267"/>
                <a:gd name="T15" fmla="*/ 260 h 260"/>
              </a:gdLst>
              <a:ahLst/>
              <a:cxnLst>
                <a:cxn ang="T8">
                  <a:pos x="T0" y="T1"/>
                </a:cxn>
                <a:cxn ang="T9">
                  <a:pos x="T2" y="T3"/>
                </a:cxn>
                <a:cxn ang="T10">
                  <a:pos x="T4" y="T5"/>
                </a:cxn>
                <a:cxn ang="T11">
                  <a:pos x="T6" y="T7"/>
                </a:cxn>
              </a:cxnLst>
              <a:rect l="T12" t="T13" r="T14" b="T15"/>
              <a:pathLst>
                <a:path w="267" h="260">
                  <a:moveTo>
                    <a:pt x="267" y="53"/>
                  </a:moveTo>
                  <a:lnTo>
                    <a:pt x="213" y="0"/>
                  </a:lnTo>
                  <a:lnTo>
                    <a:pt x="0" y="195"/>
                  </a:lnTo>
                  <a:lnTo>
                    <a:pt x="24" y="260"/>
                  </a:lnTo>
                </a:path>
              </a:pathLst>
            </a:custGeom>
            <a:noFill/>
            <a:ln w="38100">
              <a:solidFill>
                <a:srgbClr val="F3FF07"/>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34895" name="Rectangle 48"/>
            <p:cNvSpPr>
              <a:spLocks noChangeArrowheads="1"/>
            </p:cNvSpPr>
            <p:nvPr/>
          </p:nvSpPr>
          <p:spPr bwMode="auto">
            <a:xfrm>
              <a:off x="3721" y="1309"/>
              <a:ext cx="232" cy="172"/>
            </a:xfrm>
            <a:prstGeom prst="rect">
              <a:avLst/>
            </a:prstGeom>
            <a:solidFill>
              <a:schemeClr val="tx1"/>
            </a:solidFill>
            <a:ln w="12700">
              <a:solidFill>
                <a:schemeClr val="bg2"/>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x1</a:t>
              </a:r>
              <a:endParaRPr lang="en-US" altLang="ja-JP" sz="1800" b="1">
                <a:latin typeface="Helvetica" charset="0"/>
              </a:endParaRPr>
            </a:p>
          </p:txBody>
        </p:sp>
        <p:sp>
          <p:nvSpPr>
            <p:cNvPr id="334896" name="Rectangle 49"/>
            <p:cNvSpPr>
              <a:spLocks noChangeArrowheads="1"/>
            </p:cNvSpPr>
            <p:nvPr/>
          </p:nvSpPr>
          <p:spPr bwMode="auto">
            <a:xfrm>
              <a:off x="2857" y="2009"/>
              <a:ext cx="232" cy="172"/>
            </a:xfrm>
            <a:prstGeom prst="rect">
              <a:avLst/>
            </a:prstGeom>
            <a:solidFill>
              <a:srgbClr val="F3FF07"/>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b</a:t>
              </a:r>
              <a:endParaRPr lang="en-US" altLang="ja-JP" sz="1800" b="1">
                <a:latin typeface="Helvetica" charset="0"/>
              </a:endParaRPr>
            </a:p>
          </p:txBody>
        </p:sp>
        <p:sp>
          <p:nvSpPr>
            <p:cNvPr id="334897" name="Rectangle 50"/>
            <p:cNvSpPr>
              <a:spLocks noChangeArrowheads="1"/>
            </p:cNvSpPr>
            <p:nvPr/>
          </p:nvSpPr>
          <p:spPr bwMode="auto">
            <a:xfrm>
              <a:off x="2858" y="2306"/>
              <a:ext cx="232" cy="172"/>
            </a:xfrm>
            <a:prstGeom prst="rect">
              <a:avLst/>
            </a:prstGeom>
            <a:solidFill>
              <a:srgbClr val="F3FF07"/>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dirty="0">
                  <a:solidFill>
                    <a:schemeClr val="bg2"/>
                  </a:solidFill>
                  <a:latin typeface="Helvetica" charset="0"/>
                </a:rPr>
                <a:t>a</a:t>
              </a:r>
              <a:endParaRPr lang="en-US" altLang="ja-JP" sz="1800" b="1" dirty="0">
                <a:latin typeface="Helvetica" charset="0"/>
              </a:endParaRPr>
            </a:p>
          </p:txBody>
        </p:sp>
        <p:sp>
          <p:nvSpPr>
            <p:cNvPr id="334898" name="Rectangle 51"/>
            <p:cNvSpPr>
              <a:spLocks noChangeArrowheads="1"/>
            </p:cNvSpPr>
            <p:nvPr/>
          </p:nvSpPr>
          <p:spPr bwMode="auto">
            <a:xfrm>
              <a:off x="4050" y="1987"/>
              <a:ext cx="232" cy="172"/>
            </a:xfrm>
            <a:prstGeom prst="rect">
              <a:avLst/>
            </a:prstGeom>
            <a:solidFill>
              <a:srgbClr val="FFCC00"/>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t</a:t>
              </a:r>
              <a:endParaRPr lang="en-US" altLang="ja-JP" sz="1800" b="1">
                <a:latin typeface="Helvetica" charset="0"/>
              </a:endParaRPr>
            </a:p>
          </p:txBody>
        </p:sp>
        <p:sp>
          <p:nvSpPr>
            <p:cNvPr id="334899" name="Rectangle 52"/>
            <p:cNvSpPr>
              <a:spLocks noChangeArrowheads="1"/>
            </p:cNvSpPr>
            <p:nvPr/>
          </p:nvSpPr>
          <p:spPr bwMode="auto">
            <a:xfrm>
              <a:off x="3239" y="2313"/>
              <a:ext cx="232" cy="172"/>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x2</a:t>
              </a:r>
              <a:endParaRPr lang="en-US" altLang="ja-JP" sz="1800" b="1">
                <a:latin typeface="Helvetica" charset="0"/>
              </a:endParaRPr>
            </a:p>
          </p:txBody>
        </p:sp>
        <p:sp>
          <p:nvSpPr>
            <p:cNvPr id="334900" name="Rectangle 53"/>
            <p:cNvSpPr>
              <a:spLocks noChangeArrowheads="1"/>
            </p:cNvSpPr>
            <p:nvPr/>
          </p:nvSpPr>
          <p:spPr bwMode="auto">
            <a:xfrm>
              <a:off x="4045" y="2320"/>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x3</a:t>
              </a:r>
              <a:endParaRPr lang="en-US" altLang="ja-JP" sz="1800" b="1">
                <a:latin typeface="Helvetica" charset="0"/>
              </a:endParaRPr>
            </a:p>
          </p:txBody>
        </p:sp>
        <p:sp>
          <p:nvSpPr>
            <p:cNvPr id="334901" name="Rectangle 54"/>
            <p:cNvSpPr>
              <a:spLocks noChangeArrowheads="1"/>
            </p:cNvSpPr>
            <p:nvPr/>
          </p:nvSpPr>
          <p:spPr bwMode="auto">
            <a:xfrm>
              <a:off x="4727" y="2319"/>
              <a:ext cx="232" cy="172"/>
            </a:xfrm>
            <a:prstGeom prst="rect">
              <a:avLst/>
            </a:prstGeom>
            <a:solidFill>
              <a:srgbClr val="FF6699"/>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x4</a:t>
              </a:r>
              <a:endParaRPr lang="en-US" altLang="ja-JP" sz="1800" b="1">
                <a:latin typeface="Helvetica" charset="0"/>
              </a:endParaRPr>
            </a:p>
          </p:txBody>
        </p:sp>
        <p:sp>
          <p:nvSpPr>
            <p:cNvPr id="334902" name="Rectangle 55"/>
            <p:cNvSpPr>
              <a:spLocks noChangeArrowheads="1"/>
            </p:cNvSpPr>
            <p:nvPr/>
          </p:nvSpPr>
          <p:spPr bwMode="auto">
            <a:xfrm>
              <a:off x="2790" y="2717"/>
              <a:ext cx="232" cy="172"/>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d</a:t>
              </a:r>
              <a:endParaRPr lang="en-US" altLang="ja-JP" sz="1800" b="1">
                <a:latin typeface="Helvetica" charset="0"/>
              </a:endParaRPr>
            </a:p>
          </p:txBody>
        </p:sp>
        <p:sp>
          <p:nvSpPr>
            <p:cNvPr id="334903" name="Rectangle 56"/>
            <p:cNvSpPr>
              <a:spLocks noChangeArrowheads="1"/>
            </p:cNvSpPr>
            <p:nvPr/>
          </p:nvSpPr>
          <p:spPr bwMode="auto">
            <a:xfrm>
              <a:off x="3105" y="2718"/>
              <a:ext cx="232" cy="172"/>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e</a:t>
              </a:r>
              <a:endParaRPr lang="en-US" altLang="ja-JP" sz="1800" b="1">
                <a:latin typeface="Helvetica" charset="0"/>
              </a:endParaRPr>
            </a:p>
          </p:txBody>
        </p:sp>
        <p:sp>
          <p:nvSpPr>
            <p:cNvPr id="334904" name="Rectangle 57"/>
            <p:cNvSpPr>
              <a:spLocks noChangeArrowheads="1"/>
            </p:cNvSpPr>
            <p:nvPr/>
          </p:nvSpPr>
          <p:spPr bwMode="auto">
            <a:xfrm>
              <a:off x="3402" y="2714"/>
              <a:ext cx="232" cy="172"/>
            </a:xfrm>
            <a:prstGeom prst="rect">
              <a:avLst/>
            </a:prstGeom>
            <a:solidFill>
              <a:srgbClr val="96E3FE"/>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f</a:t>
              </a:r>
              <a:endParaRPr lang="en-US" altLang="ja-JP" sz="1800" b="1">
                <a:latin typeface="Helvetica" charset="0"/>
              </a:endParaRPr>
            </a:p>
          </p:txBody>
        </p:sp>
        <p:sp>
          <p:nvSpPr>
            <p:cNvPr id="334905" name="Rectangle 58"/>
            <p:cNvSpPr>
              <a:spLocks noChangeArrowheads="1"/>
            </p:cNvSpPr>
            <p:nvPr/>
          </p:nvSpPr>
          <p:spPr bwMode="auto">
            <a:xfrm>
              <a:off x="3751" y="2713"/>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g</a:t>
              </a:r>
              <a:endParaRPr lang="en-US" altLang="ja-JP" sz="1800" b="1">
                <a:latin typeface="Helvetica" charset="0"/>
              </a:endParaRPr>
            </a:p>
          </p:txBody>
        </p:sp>
        <p:sp>
          <p:nvSpPr>
            <p:cNvPr id="334906" name="Rectangle 59"/>
            <p:cNvSpPr>
              <a:spLocks noChangeArrowheads="1"/>
            </p:cNvSpPr>
            <p:nvPr/>
          </p:nvSpPr>
          <p:spPr bwMode="auto">
            <a:xfrm>
              <a:off x="4066" y="2714"/>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h</a:t>
              </a:r>
              <a:endParaRPr lang="en-US" altLang="ja-JP" sz="1800" b="1">
                <a:latin typeface="Helvetica" charset="0"/>
              </a:endParaRPr>
            </a:p>
          </p:txBody>
        </p:sp>
        <p:sp>
          <p:nvSpPr>
            <p:cNvPr id="334907" name="Rectangle 60"/>
            <p:cNvSpPr>
              <a:spLocks noChangeArrowheads="1"/>
            </p:cNvSpPr>
            <p:nvPr/>
          </p:nvSpPr>
          <p:spPr bwMode="auto">
            <a:xfrm>
              <a:off x="4363" y="2710"/>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x3.1</a:t>
              </a:r>
              <a:endParaRPr lang="en-US" altLang="ja-JP" sz="1800" b="1">
                <a:latin typeface="Helvetica" charset="0"/>
              </a:endParaRPr>
            </a:p>
          </p:txBody>
        </p:sp>
        <p:sp>
          <p:nvSpPr>
            <p:cNvPr id="334908" name="Rectangle 61"/>
            <p:cNvSpPr>
              <a:spLocks noChangeArrowheads="1"/>
            </p:cNvSpPr>
            <p:nvPr/>
          </p:nvSpPr>
          <p:spPr bwMode="auto">
            <a:xfrm>
              <a:off x="4712" y="2709"/>
              <a:ext cx="232" cy="172"/>
            </a:xfrm>
            <a:prstGeom prst="rect">
              <a:avLst/>
            </a:prstGeom>
            <a:solidFill>
              <a:srgbClr val="FF6699"/>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l</a:t>
              </a:r>
              <a:endParaRPr lang="en-US" altLang="ja-JP" sz="1800" b="1">
                <a:latin typeface="Helvetica" charset="0"/>
              </a:endParaRPr>
            </a:p>
          </p:txBody>
        </p:sp>
        <p:sp>
          <p:nvSpPr>
            <p:cNvPr id="334909" name="Rectangle 62"/>
            <p:cNvSpPr>
              <a:spLocks noChangeArrowheads="1"/>
            </p:cNvSpPr>
            <p:nvPr/>
          </p:nvSpPr>
          <p:spPr bwMode="auto">
            <a:xfrm>
              <a:off x="5027" y="2710"/>
              <a:ext cx="232" cy="172"/>
            </a:xfrm>
            <a:prstGeom prst="rect">
              <a:avLst/>
            </a:prstGeom>
            <a:solidFill>
              <a:srgbClr val="FF6699"/>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m</a:t>
              </a:r>
              <a:endParaRPr lang="en-US" altLang="ja-JP" sz="1800" b="1">
                <a:latin typeface="Helvetica" charset="0"/>
              </a:endParaRPr>
            </a:p>
          </p:txBody>
        </p:sp>
        <p:sp>
          <p:nvSpPr>
            <p:cNvPr id="334910" name="Rectangle 63"/>
            <p:cNvSpPr>
              <a:spLocks noChangeArrowheads="1"/>
            </p:cNvSpPr>
            <p:nvPr/>
          </p:nvSpPr>
          <p:spPr bwMode="auto">
            <a:xfrm>
              <a:off x="5324" y="2706"/>
              <a:ext cx="232" cy="172"/>
            </a:xfrm>
            <a:prstGeom prst="rect">
              <a:avLst/>
            </a:prstGeom>
            <a:solidFill>
              <a:srgbClr val="FF6699"/>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n</a:t>
              </a:r>
              <a:endParaRPr lang="en-US" altLang="ja-JP" sz="1800" b="1">
                <a:latin typeface="Helvetica" charset="0"/>
              </a:endParaRPr>
            </a:p>
          </p:txBody>
        </p:sp>
        <p:sp>
          <p:nvSpPr>
            <p:cNvPr id="334911" name="Rectangle 64"/>
            <p:cNvSpPr>
              <a:spLocks noChangeArrowheads="1"/>
            </p:cNvSpPr>
            <p:nvPr/>
          </p:nvSpPr>
          <p:spPr bwMode="auto">
            <a:xfrm>
              <a:off x="4234" y="3017"/>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i</a:t>
              </a:r>
              <a:endParaRPr lang="en-US" altLang="ja-JP" sz="1800" b="1">
                <a:latin typeface="Helvetica" charset="0"/>
              </a:endParaRPr>
            </a:p>
          </p:txBody>
        </p:sp>
        <p:sp>
          <p:nvSpPr>
            <p:cNvPr id="334912" name="Rectangle 65"/>
            <p:cNvSpPr>
              <a:spLocks noChangeArrowheads="1"/>
            </p:cNvSpPr>
            <p:nvPr/>
          </p:nvSpPr>
          <p:spPr bwMode="auto">
            <a:xfrm>
              <a:off x="4531" y="3013"/>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j</a:t>
              </a:r>
              <a:endParaRPr lang="en-US" altLang="ja-JP" sz="1800" b="1">
                <a:latin typeface="Helvetica" charset="0"/>
              </a:endParaRPr>
            </a:p>
          </p:txBody>
        </p:sp>
        <p:sp>
          <p:nvSpPr>
            <p:cNvPr id="334913" name="Rectangle 66"/>
            <p:cNvSpPr>
              <a:spLocks noChangeArrowheads="1"/>
            </p:cNvSpPr>
            <p:nvPr/>
          </p:nvSpPr>
          <p:spPr bwMode="auto">
            <a:xfrm>
              <a:off x="4387" y="3278"/>
              <a:ext cx="232" cy="172"/>
            </a:xfrm>
            <a:prstGeom prst="rect">
              <a:avLst/>
            </a:prstGeom>
            <a:solidFill>
              <a:srgbClr val="AD278D"/>
            </a:solidFill>
            <a:ln w="127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400" b="1">
                  <a:solidFill>
                    <a:schemeClr val="bg2"/>
                  </a:solidFill>
                  <a:latin typeface="Helvetica" charset="0"/>
                </a:rPr>
                <a:t>k</a:t>
              </a:r>
              <a:endParaRPr lang="en-US" altLang="ja-JP" sz="1800" b="1">
                <a:latin typeface="Helvetica" charset="0"/>
              </a:endParaRPr>
            </a:p>
          </p:txBody>
        </p:sp>
        <p:sp>
          <p:nvSpPr>
            <p:cNvPr id="334914" name="AutoShape 67"/>
            <p:cNvSpPr>
              <a:spLocks noChangeArrowheads="1"/>
            </p:cNvSpPr>
            <p:nvPr/>
          </p:nvSpPr>
          <p:spPr bwMode="auto">
            <a:xfrm>
              <a:off x="2370" y="1144"/>
              <a:ext cx="1215" cy="49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8 w 21600"/>
                <a:gd name="T13" fmla="*/ 5389 h 21600"/>
                <a:gd name="T14" fmla="*/ 18898 w 21600"/>
                <a:gd name="T15" fmla="*/ 16211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7FA7E"/>
            </a:solidFill>
            <a:ln w="12700">
              <a:solidFill>
                <a:srgbClr val="D7FA7E"/>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ja-JP" sz="1800" b="1">
                  <a:solidFill>
                    <a:schemeClr val="bg2"/>
                  </a:solidFill>
                  <a:latin typeface="Helvetica" charset="0"/>
                </a:rPr>
                <a:t>mapping</a:t>
              </a:r>
              <a:endParaRPr lang="en-US" altLang="ja-JP" sz="1800" b="1">
                <a:latin typeface="Helvetica" charset="0"/>
              </a:endParaRPr>
            </a:p>
          </p:txBody>
        </p:sp>
        <p:sp>
          <p:nvSpPr>
            <p:cNvPr id="334915" name="Line 68"/>
            <p:cNvSpPr>
              <a:spLocks noChangeShapeType="1"/>
            </p:cNvSpPr>
            <p:nvPr/>
          </p:nvSpPr>
          <p:spPr bwMode="auto">
            <a:xfrm flipH="1">
              <a:off x="2969" y="1481"/>
              <a:ext cx="859" cy="53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16" name="Line 69"/>
            <p:cNvSpPr>
              <a:spLocks noChangeShapeType="1"/>
            </p:cNvSpPr>
            <p:nvPr/>
          </p:nvSpPr>
          <p:spPr bwMode="auto">
            <a:xfrm>
              <a:off x="3871" y="1477"/>
              <a:ext cx="302" cy="51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17" name="Line 70"/>
            <p:cNvSpPr>
              <a:spLocks noChangeShapeType="1"/>
            </p:cNvSpPr>
            <p:nvPr/>
          </p:nvSpPr>
          <p:spPr bwMode="auto">
            <a:xfrm>
              <a:off x="4181" y="2160"/>
              <a:ext cx="652" cy="15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18" name="Line 71"/>
            <p:cNvSpPr>
              <a:spLocks noChangeShapeType="1"/>
            </p:cNvSpPr>
            <p:nvPr/>
          </p:nvSpPr>
          <p:spPr bwMode="auto">
            <a:xfrm>
              <a:off x="4153" y="2161"/>
              <a:ext cx="24" cy="15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19" name="Line 72"/>
            <p:cNvSpPr>
              <a:spLocks noChangeShapeType="1"/>
            </p:cNvSpPr>
            <p:nvPr/>
          </p:nvSpPr>
          <p:spPr bwMode="auto">
            <a:xfrm flipH="1">
              <a:off x="3355" y="2162"/>
              <a:ext cx="770" cy="1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0" name="Line 73"/>
            <p:cNvSpPr>
              <a:spLocks noChangeShapeType="1"/>
            </p:cNvSpPr>
            <p:nvPr/>
          </p:nvSpPr>
          <p:spPr bwMode="auto">
            <a:xfrm>
              <a:off x="2981" y="2156"/>
              <a:ext cx="0" cy="17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1" name="Line 74"/>
            <p:cNvSpPr>
              <a:spLocks noChangeShapeType="1"/>
            </p:cNvSpPr>
            <p:nvPr/>
          </p:nvSpPr>
          <p:spPr bwMode="auto">
            <a:xfrm flipH="1">
              <a:off x="2905" y="2489"/>
              <a:ext cx="444" cy="2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2" name="Line 75"/>
            <p:cNvSpPr>
              <a:spLocks noChangeShapeType="1"/>
            </p:cNvSpPr>
            <p:nvPr/>
          </p:nvSpPr>
          <p:spPr bwMode="auto">
            <a:xfrm flipH="1">
              <a:off x="3243" y="2484"/>
              <a:ext cx="124" cy="24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3" name="Line 76"/>
            <p:cNvSpPr>
              <a:spLocks noChangeShapeType="1"/>
            </p:cNvSpPr>
            <p:nvPr/>
          </p:nvSpPr>
          <p:spPr bwMode="auto">
            <a:xfrm>
              <a:off x="3361" y="2479"/>
              <a:ext cx="161" cy="24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4" name="Line 77"/>
            <p:cNvSpPr>
              <a:spLocks noChangeShapeType="1"/>
            </p:cNvSpPr>
            <p:nvPr/>
          </p:nvSpPr>
          <p:spPr bwMode="auto">
            <a:xfrm flipH="1">
              <a:off x="3848" y="2491"/>
              <a:ext cx="302" cy="2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5" name="Line 78"/>
            <p:cNvSpPr>
              <a:spLocks noChangeShapeType="1"/>
            </p:cNvSpPr>
            <p:nvPr/>
          </p:nvSpPr>
          <p:spPr bwMode="auto">
            <a:xfrm>
              <a:off x="4180" y="2498"/>
              <a:ext cx="6" cy="2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6" name="Line 79"/>
            <p:cNvSpPr>
              <a:spLocks noChangeShapeType="1"/>
            </p:cNvSpPr>
            <p:nvPr/>
          </p:nvSpPr>
          <p:spPr bwMode="auto">
            <a:xfrm>
              <a:off x="4198" y="2486"/>
              <a:ext cx="290" cy="21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7" name="Line 80"/>
            <p:cNvSpPr>
              <a:spLocks noChangeShapeType="1"/>
            </p:cNvSpPr>
            <p:nvPr/>
          </p:nvSpPr>
          <p:spPr bwMode="auto">
            <a:xfrm>
              <a:off x="4519" y="2890"/>
              <a:ext cx="130" cy="11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8" name="Line 81"/>
            <p:cNvSpPr>
              <a:spLocks noChangeShapeType="1"/>
            </p:cNvSpPr>
            <p:nvPr/>
          </p:nvSpPr>
          <p:spPr bwMode="auto">
            <a:xfrm flipH="1">
              <a:off x="4354" y="2884"/>
              <a:ext cx="83" cy="141"/>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29" name="Line 82"/>
            <p:cNvSpPr>
              <a:spLocks noChangeShapeType="1"/>
            </p:cNvSpPr>
            <p:nvPr/>
          </p:nvSpPr>
          <p:spPr bwMode="auto">
            <a:xfrm flipH="1">
              <a:off x="4569" y="3181"/>
              <a:ext cx="52" cy="1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30" name="Line 83"/>
            <p:cNvSpPr>
              <a:spLocks noChangeShapeType="1"/>
            </p:cNvSpPr>
            <p:nvPr/>
          </p:nvSpPr>
          <p:spPr bwMode="auto">
            <a:xfrm>
              <a:off x="4390" y="3183"/>
              <a:ext cx="79" cy="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31" name="Line 84"/>
            <p:cNvSpPr>
              <a:spLocks noChangeShapeType="1"/>
            </p:cNvSpPr>
            <p:nvPr/>
          </p:nvSpPr>
          <p:spPr bwMode="auto">
            <a:xfrm flipH="1">
              <a:off x="4817" y="2494"/>
              <a:ext cx="23" cy="2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32" name="Line 85"/>
            <p:cNvSpPr>
              <a:spLocks noChangeShapeType="1"/>
            </p:cNvSpPr>
            <p:nvPr/>
          </p:nvSpPr>
          <p:spPr bwMode="auto">
            <a:xfrm>
              <a:off x="4869" y="2483"/>
              <a:ext cx="268" cy="2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33" name="Line 86"/>
            <p:cNvSpPr>
              <a:spLocks noChangeShapeType="1"/>
            </p:cNvSpPr>
            <p:nvPr/>
          </p:nvSpPr>
          <p:spPr bwMode="auto">
            <a:xfrm>
              <a:off x="4933" y="2496"/>
              <a:ext cx="505" cy="21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4934" name="Text Box 87"/>
            <p:cNvSpPr txBox="1">
              <a:spLocks noChangeArrowheads="1"/>
            </p:cNvSpPr>
            <p:nvPr/>
          </p:nvSpPr>
          <p:spPr bwMode="auto">
            <a:xfrm>
              <a:off x="4208" y="1540"/>
              <a:ext cx="13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800" b="1">
                  <a:latin typeface="Helvetica" charset="0"/>
                </a:rPr>
                <a:t>program structure</a:t>
              </a:r>
              <a:endParaRPr lang="en-US" altLang="ja-JP" sz="1800" b="1">
                <a:latin typeface="Helvetica" charset="0"/>
              </a:endParaRPr>
            </a:p>
          </p:txBody>
        </p:sp>
      </p:grpSp>
      <p:sp>
        <p:nvSpPr>
          <p:cNvPr id="8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Transaction Mapping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287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42072F1-694F-4E4F-9765-234E7AF9A5A9}" type="slidenum">
              <a:rPr lang="en-US" altLang="ja-JP" sz="1200">
                <a:solidFill>
                  <a:schemeClr val="bg1"/>
                </a:solidFill>
              </a:rPr>
            </a:fld>
            <a:endParaRPr lang="en-US" altLang="ja-JP" sz="900">
              <a:solidFill>
                <a:schemeClr val="bg1"/>
              </a:solidFill>
            </a:endParaRPr>
          </a:p>
        </p:txBody>
      </p:sp>
      <p:grpSp>
        <p:nvGrpSpPr>
          <p:cNvPr id="328709" name="Group 165"/>
          <p:cNvGrpSpPr/>
          <p:nvPr/>
        </p:nvGrpSpPr>
        <p:grpSpPr bwMode="auto">
          <a:xfrm>
            <a:off x="1187624" y="1520031"/>
            <a:ext cx="6226175" cy="4213225"/>
            <a:chOff x="951" y="673"/>
            <a:chExt cx="3922" cy="2654"/>
          </a:xfrm>
        </p:grpSpPr>
        <p:sp>
          <p:nvSpPr>
            <p:cNvPr id="569458" name="Rectangle 114"/>
            <p:cNvSpPr>
              <a:spLocks noChangeArrowheads="1"/>
            </p:cNvSpPr>
            <p:nvPr/>
          </p:nvSpPr>
          <p:spPr bwMode="auto">
            <a:xfrm>
              <a:off x="951" y="673"/>
              <a:ext cx="3922" cy="2654"/>
            </a:xfrm>
            <a:prstGeom prst="rect">
              <a:avLst/>
            </a:prstGeom>
            <a:solidFill>
              <a:srgbClr val="96E3FE"/>
            </a:solidFill>
            <a:ln w="12700">
              <a:noFill/>
              <a:miter lim="800000"/>
            </a:ln>
            <a:effectLst>
              <a:outerShdw dist="71842" dir="2700000" algn="ctr" rotWithShape="0">
                <a:schemeClr val="bg2"/>
              </a:outerShdw>
            </a:effectLst>
          </p:spPr>
          <p:txBody>
            <a:bodyPr wrap="none" anchor="ctr"/>
            <a:lstStyle/>
            <a:p>
              <a:pPr>
                <a:defRPr/>
              </a:pPr>
              <a:endParaRPr lang="zh-CN" altLang="en-US"/>
            </a:p>
          </p:txBody>
        </p:sp>
        <p:sp>
          <p:nvSpPr>
            <p:cNvPr id="328711" name="Rectangle 115"/>
            <p:cNvSpPr>
              <a:spLocks noChangeArrowheads="1"/>
            </p:cNvSpPr>
            <p:nvPr/>
          </p:nvSpPr>
          <p:spPr bwMode="auto">
            <a:xfrm>
              <a:off x="1232" y="1230"/>
              <a:ext cx="527" cy="5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12" name="Rectangle 116"/>
            <p:cNvSpPr>
              <a:spLocks noChangeArrowheads="1"/>
            </p:cNvSpPr>
            <p:nvPr/>
          </p:nvSpPr>
          <p:spPr bwMode="auto">
            <a:xfrm>
              <a:off x="1224" y="1222"/>
              <a:ext cx="543" cy="590"/>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13" name="Oval 117"/>
            <p:cNvSpPr>
              <a:spLocks noChangeArrowheads="1"/>
            </p:cNvSpPr>
            <p:nvPr/>
          </p:nvSpPr>
          <p:spPr bwMode="auto">
            <a:xfrm>
              <a:off x="2437" y="1246"/>
              <a:ext cx="798" cy="88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14" name="Oval 118"/>
            <p:cNvSpPr>
              <a:spLocks noChangeArrowheads="1"/>
            </p:cNvSpPr>
            <p:nvPr/>
          </p:nvSpPr>
          <p:spPr bwMode="auto">
            <a:xfrm>
              <a:off x="2429" y="1238"/>
              <a:ext cx="814" cy="901"/>
            </a:xfrm>
            <a:prstGeom prst="ellipse">
              <a:avLst/>
            </a:prstGeom>
            <a:noFill/>
            <a:ln w="30163">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15" name="Rectangle 119"/>
            <p:cNvSpPr>
              <a:spLocks noChangeArrowheads="1"/>
            </p:cNvSpPr>
            <p:nvPr/>
          </p:nvSpPr>
          <p:spPr bwMode="auto">
            <a:xfrm>
              <a:off x="1288" y="1461"/>
              <a:ext cx="41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operator</a:t>
              </a:r>
              <a:endParaRPr lang="en-US" altLang="ja-JP" sz="1800" b="1">
                <a:latin typeface="Helvetica" charset="0"/>
              </a:endParaRPr>
            </a:p>
          </p:txBody>
        </p:sp>
        <p:grpSp>
          <p:nvGrpSpPr>
            <p:cNvPr id="328716" name="Group 120"/>
            <p:cNvGrpSpPr/>
            <p:nvPr/>
          </p:nvGrpSpPr>
          <p:grpSpPr bwMode="auto">
            <a:xfrm>
              <a:off x="1767" y="1453"/>
              <a:ext cx="662" cy="176"/>
              <a:chOff x="1767" y="1453"/>
              <a:chExt cx="662" cy="176"/>
            </a:xfrm>
          </p:grpSpPr>
          <p:sp>
            <p:nvSpPr>
              <p:cNvPr id="328759" name="Freeform 121"/>
              <p:cNvSpPr/>
              <p:nvPr/>
            </p:nvSpPr>
            <p:spPr bwMode="auto">
              <a:xfrm>
                <a:off x="2293" y="1565"/>
                <a:ext cx="136" cy="64"/>
              </a:xfrm>
              <a:custGeom>
                <a:avLst/>
                <a:gdLst>
                  <a:gd name="T0" fmla="*/ 136 w 136"/>
                  <a:gd name="T1" fmla="*/ 64 h 64"/>
                  <a:gd name="T2" fmla="*/ 0 w 136"/>
                  <a:gd name="T3" fmla="*/ 64 h 64"/>
                  <a:gd name="T4" fmla="*/ 8 w 136"/>
                  <a:gd name="T5" fmla="*/ 32 h 64"/>
                  <a:gd name="T6" fmla="*/ 16 w 136"/>
                  <a:gd name="T7" fmla="*/ 0 h 64"/>
                  <a:gd name="T8" fmla="*/ 136 w 136"/>
                  <a:gd name="T9" fmla="*/ 64 h 64"/>
                  <a:gd name="T10" fmla="*/ 0 60000 65536"/>
                  <a:gd name="T11" fmla="*/ 0 60000 65536"/>
                  <a:gd name="T12" fmla="*/ 0 60000 65536"/>
                  <a:gd name="T13" fmla="*/ 0 60000 65536"/>
                  <a:gd name="T14" fmla="*/ 0 60000 65536"/>
                  <a:gd name="T15" fmla="*/ 0 w 136"/>
                  <a:gd name="T16" fmla="*/ 0 h 64"/>
                  <a:gd name="T17" fmla="*/ 136 w 136"/>
                  <a:gd name="T18" fmla="*/ 64 h 64"/>
                </a:gdLst>
                <a:ahLst/>
                <a:cxnLst>
                  <a:cxn ang="T10">
                    <a:pos x="T0" y="T1"/>
                  </a:cxn>
                  <a:cxn ang="T11">
                    <a:pos x="T2" y="T3"/>
                  </a:cxn>
                  <a:cxn ang="T12">
                    <a:pos x="T4" y="T5"/>
                  </a:cxn>
                  <a:cxn ang="T13">
                    <a:pos x="T6" y="T7"/>
                  </a:cxn>
                  <a:cxn ang="T14">
                    <a:pos x="T8" y="T9"/>
                  </a:cxn>
                </a:cxnLst>
                <a:rect l="T15" t="T16" r="T17" b="T18"/>
                <a:pathLst>
                  <a:path w="136" h="64">
                    <a:moveTo>
                      <a:pt x="136" y="64"/>
                    </a:moveTo>
                    <a:lnTo>
                      <a:pt x="0" y="64"/>
                    </a:lnTo>
                    <a:lnTo>
                      <a:pt x="8" y="32"/>
                    </a:lnTo>
                    <a:lnTo>
                      <a:pt x="16" y="0"/>
                    </a:lnTo>
                    <a:lnTo>
                      <a:pt x="136"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60" name="Line 122"/>
              <p:cNvSpPr>
                <a:spLocks noChangeShapeType="1"/>
              </p:cNvSpPr>
              <p:nvPr/>
            </p:nvSpPr>
            <p:spPr bwMode="auto">
              <a:xfrm>
                <a:off x="1767" y="1453"/>
                <a:ext cx="526" cy="136"/>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17" name="Rectangle 123"/>
            <p:cNvSpPr>
              <a:spLocks noChangeArrowheads="1"/>
            </p:cNvSpPr>
            <p:nvPr/>
          </p:nvSpPr>
          <p:spPr bwMode="auto">
            <a:xfrm>
              <a:off x="1918" y="1350"/>
              <a:ext cx="54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commands</a:t>
              </a:r>
              <a:endParaRPr lang="en-US" altLang="ja-JP" sz="1800" b="1">
                <a:latin typeface="Helvetica" charset="0"/>
              </a:endParaRPr>
            </a:p>
          </p:txBody>
        </p:sp>
        <p:sp>
          <p:nvSpPr>
            <p:cNvPr id="328718" name="Rectangle 124"/>
            <p:cNvSpPr>
              <a:spLocks noChangeArrowheads="1"/>
            </p:cNvSpPr>
            <p:nvPr/>
          </p:nvSpPr>
          <p:spPr bwMode="auto">
            <a:xfrm>
              <a:off x="2629" y="1501"/>
              <a:ext cx="33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a:solidFill>
                    <a:srgbClr val="000000"/>
                  </a:solidFill>
                  <a:latin typeface="Helvetica" charset="0"/>
                </a:rPr>
                <a:t>process</a:t>
              </a:r>
              <a:endParaRPr lang="en-US" altLang="ja-JP" sz="1800" b="1">
                <a:latin typeface="Helvetica" charset="0"/>
              </a:endParaRPr>
            </a:p>
          </p:txBody>
        </p:sp>
        <p:sp>
          <p:nvSpPr>
            <p:cNvPr id="328719" name="Rectangle 125"/>
            <p:cNvSpPr>
              <a:spLocks noChangeArrowheads="1"/>
            </p:cNvSpPr>
            <p:nvPr/>
          </p:nvSpPr>
          <p:spPr bwMode="auto">
            <a:xfrm>
              <a:off x="2629" y="1613"/>
              <a:ext cx="38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a:solidFill>
                    <a:srgbClr val="000000"/>
                  </a:solidFill>
                  <a:latin typeface="Helvetica" charset="0"/>
                </a:rPr>
                <a:t>operator </a:t>
              </a:r>
              <a:endParaRPr lang="en-US" altLang="ja-JP" sz="1800" b="1">
                <a:latin typeface="Helvetica" charset="0"/>
              </a:endParaRPr>
            </a:p>
          </p:txBody>
        </p:sp>
        <p:sp>
          <p:nvSpPr>
            <p:cNvPr id="328720" name="Rectangle 126"/>
            <p:cNvSpPr>
              <a:spLocks noChangeArrowheads="1"/>
            </p:cNvSpPr>
            <p:nvPr/>
          </p:nvSpPr>
          <p:spPr bwMode="auto">
            <a:xfrm>
              <a:off x="2629" y="1724"/>
              <a:ext cx="47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200">
                  <a:solidFill>
                    <a:srgbClr val="000000"/>
                  </a:solidFill>
                  <a:latin typeface="Helvetica" charset="0"/>
                </a:rPr>
                <a:t>commands</a:t>
              </a:r>
              <a:endParaRPr lang="en-US" altLang="ja-JP" sz="1800" b="1">
                <a:latin typeface="Helvetica" charset="0"/>
              </a:endParaRPr>
            </a:p>
          </p:txBody>
        </p:sp>
        <p:grpSp>
          <p:nvGrpSpPr>
            <p:cNvPr id="328721" name="Group 127"/>
            <p:cNvGrpSpPr/>
            <p:nvPr/>
          </p:nvGrpSpPr>
          <p:grpSpPr bwMode="auto">
            <a:xfrm>
              <a:off x="3107" y="991"/>
              <a:ext cx="703" cy="351"/>
              <a:chOff x="3107" y="991"/>
              <a:chExt cx="703" cy="351"/>
            </a:xfrm>
          </p:grpSpPr>
          <p:sp>
            <p:nvSpPr>
              <p:cNvPr id="328757" name="Freeform 128"/>
              <p:cNvSpPr/>
              <p:nvPr/>
            </p:nvSpPr>
            <p:spPr bwMode="auto">
              <a:xfrm>
                <a:off x="3674" y="991"/>
                <a:ext cx="136" cy="96"/>
              </a:xfrm>
              <a:custGeom>
                <a:avLst/>
                <a:gdLst>
                  <a:gd name="T0" fmla="*/ 136 w 136"/>
                  <a:gd name="T1" fmla="*/ 0 h 96"/>
                  <a:gd name="T2" fmla="*/ 32 w 136"/>
                  <a:gd name="T3" fmla="*/ 96 h 96"/>
                  <a:gd name="T4" fmla="*/ 16 w 136"/>
                  <a:gd name="T5" fmla="*/ 64 h 96"/>
                  <a:gd name="T6" fmla="*/ 0 w 136"/>
                  <a:gd name="T7" fmla="*/ 32 h 96"/>
                  <a:gd name="T8" fmla="*/ 136 w 136"/>
                  <a:gd name="T9" fmla="*/ 0 h 96"/>
                  <a:gd name="T10" fmla="*/ 0 60000 65536"/>
                  <a:gd name="T11" fmla="*/ 0 60000 65536"/>
                  <a:gd name="T12" fmla="*/ 0 60000 65536"/>
                  <a:gd name="T13" fmla="*/ 0 60000 65536"/>
                  <a:gd name="T14" fmla="*/ 0 60000 65536"/>
                  <a:gd name="T15" fmla="*/ 0 w 136"/>
                  <a:gd name="T16" fmla="*/ 0 h 96"/>
                  <a:gd name="T17" fmla="*/ 136 w 136"/>
                  <a:gd name="T18" fmla="*/ 96 h 96"/>
                </a:gdLst>
                <a:ahLst/>
                <a:cxnLst>
                  <a:cxn ang="T10">
                    <a:pos x="T0" y="T1"/>
                  </a:cxn>
                  <a:cxn ang="T11">
                    <a:pos x="T2" y="T3"/>
                  </a:cxn>
                  <a:cxn ang="T12">
                    <a:pos x="T4" y="T5"/>
                  </a:cxn>
                  <a:cxn ang="T13">
                    <a:pos x="T6" y="T7"/>
                  </a:cxn>
                  <a:cxn ang="T14">
                    <a:pos x="T8" y="T9"/>
                  </a:cxn>
                </a:cxnLst>
                <a:rect l="T15" t="T16" r="T17" b="T18"/>
                <a:pathLst>
                  <a:path w="136" h="96">
                    <a:moveTo>
                      <a:pt x="136" y="0"/>
                    </a:moveTo>
                    <a:lnTo>
                      <a:pt x="32" y="96"/>
                    </a:lnTo>
                    <a:lnTo>
                      <a:pt x="16" y="64"/>
                    </a:lnTo>
                    <a:lnTo>
                      <a:pt x="0" y="32"/>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58" name="Line 129"/>
              <p:cNvSpPr>
                <a:spLocks noChangeShapeType="1"/>
              </p:cNvSpPr>
              <p:nvPr/>
            </p:nvSpPr>
            <p:spPr bwMode="auto">
              <a:xfrm flipV="1">
                <a:off x="3107" y="1047"/>
                <a:ext cx="575" cy="295"/>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722" name="Group 130"/>
            <p:cNvGrpSpPr/>
            <p:nvPr/>
          </p:nvGrpSpPr>
          <p:grpSpPr bwMode="auto">
            <a:xfrm>
              <a:off x="3227" y="1693"/>
              <a:ext cx="766" cy="72"/>
              <a:chOff x="3227" y="1693"/>
              <a:chExt cx="766" cy="72"/>
            </a:xfrm>
          </p:grpSpPr>
          <p:sp>
            <p:nvSpPr>
              <p:cNvPr id="328755" name="Freeform 131"/>
              <p:cNvSpPr/>
              <p:nvPr/>
            </p:nvSpPr>
            <p:spPr bwMode="auto">
              <a:xfrm>
                <a:off x="3858" y="1701"/>
                <a:ext cx="135" cy="64"/>
              </a:xfrm>
              <a:custGeom>
                <a:avLst/>
                <a:gdLst>
                  <a:gd name="T0" fmla="*/ 135 w 135"/>
                  <a:gd name="T1" fmla="*/ 40 h 64"/>
                  <a:gd name="T2" fmla="*/ 0 w 135"/>
                  <a:gd name="T3" fmla="*/ 64 h 64"/>
                  <a:gd name="T4" fmla="*/ 0 w 135"/>
                  <a:gd name="T5" fmla="*/ 32 h 64"/>
                  <a:gd name="T6" fmla="*/ 0 w 135"/>
                  <a:gd name="T7" fmla="*/ 0 h 64"/>
                  <a:gd name="T8" fmla="*/ 135 w 135"/>
                  <a:gd name="T9" fmla="*/ 40 h 64"/>
                  <a:gd name="T10" fmla="*/ 0 60000 65536"/>
                  <a:gd name="T11" fmla="*/ 0 60000 65536"/>
                  <a:gd name="T12" fmla="*/ 0 60000 65536"/>
                  <a:gd name="T13" fmla="*/ 0 60000 65536"/>
                  <a:gd name="T14" fmla="*/ 0 60000 65536"/>
                  <a:gd name="T15" fmla="*/ 0 w 135"/>
                  <a:gd name="T16" fmla="*/ 0 h 64"/>
                  <a:gd name="T17" fmla="*/ 135 w 135"/>
                  <a:gd name="T18" fmla="*/ 64 h 64"/>
                </a:gdLst>
                <a:ahLst/>
                <a:cxnLst>
                  <a:cxn ang="T10">
                    <a:pos x="T0" y="T1"/>
                  </a:cxn>
                  <a:cxn ang="T11">
                    <a:pos x="T2" y="T3"/>
                  </a:cxn>
                  <a:cxn ang="T12">
                    <a:pos x="T4" y="T5"/>
                  </a:cxn>
                  <a:cxn ang="T13">
                    <a:pos x="T6" y="T7"/>
                  </a:cxn>
                  <a:cxn ang="T14">
                    <a:pos x="T8" y="T9"/>
                  </a:cxn>
                </a:cxnLst>
                <a:rect l="T15" t="T16" r="T17" b="T18"/>
                <a:pathLst>
                  <a:path w="135" h="64">
                    <a:moveTo>
                      <a:pt x="135" y="40"/>
                    </a:moveTo>
                    <a:lnTo>
                      <a:pt x="0" y="64"/>
                    </a:lnTo>
                    <a:lnTo>
                      <a:pt x="0" y="32"/>
                    </a:lnTo>
                    <a:lnTo>
                      <a:pt x="0" y="0"/>
                    </a:lnTo>
                    <a:lnTo>
                      <a:pt x="135" y="4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56" name="Line 132"/>
              <p:cNvSpPr>
                <a:spLocks noChangeShapeType="1"/>
              </p:cNvSpPr>
              <p:nvPr/>
            </p:nvSpPr>
            <p:spPr bwMode="auto">
              <a:xfrm>
                <a:off x="3227" y="1693"/>
                <a:ext cx="623" cy="32"/>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23" name="Rectangle 133"/>
            <p:cNvSpPr>
              <a:spLocks noChangeArrowheads="1"/>
            </p:cNvSpPr>
            <p:nvPr/>
          </p:nvSpPr>
          <p:spPr bwMode="auto">
            <a:xfrm>
              <a:off x="2924" y="974"/>
              <a:ext cx="66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fixture setting</a:t>
              </a:r>
              <a:endParaRPr lang="en-US" altLang="ja-JP" sz="1800" b="1">
                <a:latin typeface="Helvetica" charset="0"/>
              </a:endParaRPr>
            </a:p>
          </p:txBody>
        </p:sp>
        <p:sp>
          <p:nvSpPr>
            <p:cNvPr id="328724" name="Rectangle 134"/>
            <p:cNvSpPr>
              <a:spLocks noChangeArrowheads="1"/>
            </p:cNvSpPr>
            <p:nvPr/>
          </p:nvSpPr>
          <p:spPr bwMode="auto">
            <a:xfrm>
              <a:off x="3323" y="1541"/>
              <a:ext cx="32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report </a:t>
              </a:r>
              <a:endParaRPr lang="en-US" altLang="ja-JP" sz="1800" b="1">
                <a:latin typeface="Helvetica" charset="0"/>
              </a:endParaRPr>
            </a:p>
          </p:txBody>
        </p:sp>
        <p:grpSp>
          <p:nvGrpSpPr>
            <p:cNvPr id="328725" name="Group 135"/>
            <p:cNvGrpSpPr/>
            <p:nvPr/>
          </p:nvGrpSpPr>
          <p:grpSpPr bwMode="auto">
            <a:xfrm>
              <a:off x="3123" y="1980"/>
              <a:ext cx="695" cy="430"/>
              <a:chOff x="3123" y="1980"/>
              <a:chExt cx="695" cy="430"/>
            </a:xfrm>
          </p:grpSpPr>
          <p:sp>
            <p:nvSpPr>
              <p:cNvPr id="328753" name="Freeform 136"/>
              <p:cNvSpPr/>
              <p:nvPr/>
            </p:nvSpPr>
            <p:spPr bwMode="auto">
              <a:xfrm>
                <a:off x="3682" y="2307"/>
                <a:ext cx="136" cy="103"/>
              </a:xfrm>
              <a:custGeom>
                <a:avLst/>
                <a:gdLst>
                  <a:gd name="T0" fmla="*/ 136 w 136"/>
                  <a:gd name="T1" fmla="*/ 103 h 103"/>
                  <a:gd name="T2" fmla="*/ 0 w 136"/>
                  <a:gd name="T3" fmla="*/ 64 h 103"/>
                  <a:gd name="T4" fmla="*/ 24 w 136"/>
                  <a:gd name="T5" fmla="*/ 32 h 103"/>
                  <a:gd name="T6" fmla="*/ 40 w 136"/>
                  <a:gd name="T7" fmla="*/ 0 h 103"/>
                  <a:gd name="T8" fmla="*/ 136 w 136"/>
                  <a:gd name="T9" fmla="*/ 103 h 103"/>
                  <a:gd name="T10" fmla="*/ 0 60000 65536"/>
                  <a:gd name="T11" fmla="*/ 0 60000 65536"/>
                  <a:gd name="T12" fmla="*/ 0 60000 65536"/>
                  <a:gd name="T13" fmla="*/ 0 60000 65536"/>
                  <a:gd name="T14" fmla="*/ 0 60000 65536"/>
                  <a:gd name="T15" fmla="*/ 0 w 136"/>
                  <a:gd name="T16" fmla="*/ 0 h 103"/>
                  <a:gd name="T17" fmla="*/ 136 w 136"/>
                  <a:gd name="T18" fmla="*/ 103 h 103"/>
                </a:gdLst>
                <a:ahLst/>
                <a:cxnLst>
                  <a:cxn ang="T10">
                    <a:pos x="T0" y="T1"/>
                  </a:cxn>
                  <a:cxn ang="T11">
                    <a:pos x="T2" y="T3"/>
                  </a:cxn>
                  <a:cxn ang="T12">
                    <a:pos x="T4" y="T5"/>
                  </a:cxn>
                  <a:cxn ang="T13">
                    <a:pos x="T6" y="T7"/>
                  </a:cxn>
                  <a:cxn ang="T14">
                    <a:pos x="T8" y="T9"/>
                  </a:cxn>
                </a:cxnLst>
                <a:rect l="T15" t="T16" r="T17" b="T18"/>
                <a:pathLst>
                  <a:path w="136" h="103">
                    <a:moveTo>
                      <a:pt x="136" y="103"/>
                    </a:moveTo>
                    <a:lnTo>
                      <a:pt x="0" y="64"/>
                    </a:lnTo>
                    <a:lnTo>
                      <a:pt x="24" y="32"/>
                    </a:lnTo>
                    <a:lnTo>
                      <a:pt x="40" y="0"/>
                    </a:lnTo>
                    <a:lnTo>
                      <a:pt x="136" y="103"/>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54" name="Line 137"/>
              <p:cNvSpPr>
                <a:spLocks noChangeShapeType="1"/>
              </p:cNvSpPr>
              <p:nvPr/>
            </p:nvSpPr>
            <p:spPr bwMode="auto">
              <a:xfrm>
                <a:off x="3123" y="1980"/>
                <a:ext cx="575" cy="35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28726" name="Rectangle 138"/>
            <p:cNvSpPr>
              <a:spLocks noChangeArrowheads="1"/>
            </p:cNvSpPr>
            <p:nvPr/>
          </p:nvSpPr>
          <p:spPr bwMode="auto">
            <a:xfrm>
              <a:off x="3287" y="1965"/>
              <a:ext cx="62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robot control</a:t>
              </a:r>
              <a:endParaRPr lang="en-US" altLang="ja-JP" sz="1800" b="1">
                <a:latin typeface="Helvetica" charset="0"/>
              </a:endParaRPr>
            </a:p>
          </p:txBody>
        </p:sp>
        <p:sp>
          <p:nvSpPr>
            <p:cNvPr id="328727" name="Rectangle 139"/>
            <p:cNvSpPr>
              <a:spLocks noChangeArrowheads="1"/>
            </p:cNvSpPr>
            <p:nvPr/>
          </p:nvSpPr>
          <p:spPr bwMode="auto">
            <a:xfrm>
              <a:off x="3818" y="808"/>
              <a:ext cx="590" cy="5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28" name="Rectangle 140"/>
            <p:cNvSpPr>
              <a:spLocks noChangeArrowheads="1"/>
            </p:cNvSpPr>
            <p:nvPr/>
          </p:nvSpPr>
          <p:spPr bwMode="auto">
            <a:xfrm>
              <a:off x="3810" y="800"/>
              <a:ext cx="606" cy="534"/>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29" name="Rectangle 141"/>
            <p:cNvSpPr>
              <a:spLocks noChangeArrowheads="1"/>
            </p:cNvSpPr>
            <p:nvPr/>
          </p:nvSpPr>
          <p:spPr bwMode="auto">
            <a:xfrm>
              <a:off x="3985" y="1493"/>
              <a:ext cx="591" cy="5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30" name="Rectangle 142"/>
            <p:cNvSpPr>
              <a:spLocks noChangeArrowheads="1"/>
            </p:cNvSpPr>
            <p:nvPr/>
          </p:nvSpPr>
          <p:spPr bwMode="auto">
            <a:xfrm>
              <a:off x="3977" y="1485"/>
              <a:ext cx="607" cy="535"/>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31" name="Rectangle 143"/>
            <p:cNvSpPr>
              <a:spLocks noChangeArrowheads="1"/>
            </p:cNvSpPr>
            <p:nvPr/>
          </p:nvSpPr>
          <p:spPr bwMode="auto">
            <a:xfrm>
              <a:off x="3826" y="2195"/>
              <a:ext cx="590" cy="5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32" name="Rectangle 144"/>
            <p:cNvSpPr>
              <a:spLocks noChangeArrowheads="1"/>
            </p:cNvSpPr>
            <p:nvPr/>
          </p:nvSpPr>
          <p:spPr bwMode="auto">
            <a:xfrm>
              <a:off x="3818" y="2187"/>
              <a:ext cx="606" cy="535"/>
            </a:xfrm>
            <a:prstGeom prst="rect">
              <a:avLst/>
            </a:prstGeom>
            <a:noFill/>
            <a:ln w="30163">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33" name="Rectangle 145"/>
            <p:cNvSpPr>
              <a:spLocks noChangeArrowheads="1"/>
            </p:cNvSpPr>
            <p:nvPr/>
          </p:nvSpPr>
          <p:spPr bwMode="auto">
            <a:xfrm>
              <a:off x="3930" y="927"/>
              <a:ext cx="30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fixture</a:t>
              </a:r>
              <a:endParaRPr lang="en-US" altLang="ja-JP" sz="1800" b="1">
                <a:latin typeface="Helvetica" charset="0"/>
              </a:endParaRPr>
            </a:p>
          </p:txBody>
        </p:sp>
        <p:sp>
          <p:nvSpPr>
            <p:cNvPr id="328734" name="Rectangle 146"/>
            <p:cNvSpPr>
              <a:spLocks noChangeArrowheads="1"/>
            </p:cNvSpPr>
            <p:nvPr/>
          </p:nvSpPr>
          <p:spPr bwMode="auto">
            <a:xfrm>
              <a:off x="3930" y="1046"/>
              <a:ext cx="33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servos</a:t>
              </a:r>
              <a:endParaRPr lang="en-US" altLang="ja-JP" sz="1800" b="1">
                <a:latin typeface="Helvetica" charset="0"/>
              </a:endParaRPr>
            </a:p>
          </p:txBody>
        </p:sp>
        <p:sp>
          <p:nvSpPr>
            <p:cNvPr id="328735" name="Rectangle 147"/>
            <p:cNvSpPr>
              <a:spLocks noChangeArrowheads="1"/>
            </p:cNvSpPr>
            <p:nvPr/>
          </p:nvSpPr>
          <p:spPr bwMode="auto">
            <a:xfrm>
              <a:off x="4113" y="1581"/>
              <a:ext cx="34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display</a:t>
              </a:r>
              <a:endParaRPr lang="en-US" altLang="ja-JP" sz="1800" b="1">
                <a:latin typeface="Helvetica" charset="0"/>
              </a:endParaRPr>
            </a:p>
          </p:txBody>
        </p:sp>
        <p:sp>
          <p:nvSpPr>
            <p:cNvPr id="328736" name="Rectangle 148"/>
            <p:cNvSpPr>
              <a:spLocks noChangeArrowheads="1"/>
            </p:cNvSpPr>
            <p:nvPr/>
          </p:nvSpPr>
          <p:spPr bwMode="auto">
            <a:xfrm>
              <a:off x="4113" y="1700"/>
              <a:ext cx="3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screen</a:t>
              </a:r>
              <a:endParaRPr lang="en-US" altLang="ja-JP" sz="1800" b="1">
                <a:latin typeface="Helvetica" charset="0"/>
              </a:endParaRPr>
            </a:p>
          </p:txBody>
        </p:sp>
        <p:sp>
          <p:nvSpPr>
            <p:cNvPr id="328737" name="Rectangle 149"/>
            <p:cNvSpPr>
              <a:spLocks noChangeArrowheads="1"/>
            </p:cNvSpPr>
            <p:nvPr/>
          </p:nvSpPr>
          <p:spPr bwMode="auto">
            <a:xfrm>
              <a:off x="3898" y="2283"/>
              <a:ext cx="255"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robot</a:t>
              </a:r>
              <a:endParaRPr lang="en-US" altLang="ja-JP" sz="1800" b="1">
                <a:latin typeface="Helvetica" charset="0"/>
              </a:endParaRPr>
            </a:p>
          </p:txBody>
        </p:sp>
        <p:sp>
          <p:nvSpPr>
            <p:cNvPr id="328738" name="Rectangle 150"/>
            <p:cNvSpPr>
              <a:spLocks noChangeArrowheads="1"/>
            </p:cNvSpPr>
            <p:nvPr/>
          </p:nvSpPr>
          <p:spPr bwMode="auto">
            <a:xfrm>
              <a:off x="3898" y="2402"/>
              <a:ext cx="33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control</a:t>
              </a:r>
              <a:endParaRPr lang="en-US" altLang="ja-JP" sz="1800" b="1">
                <a:latin typeface="Helvetica" charset="0"/>
              </a:endParaRPr>
            </a:p>
          </p:txBody>
        </p:sp>
        <p:sp>
          <p:nvSpPr>
            <p:cNvPr id="328739" name="Rectangle 151"/>
            <p:cNvSpPr>
              <a:spLocks noChangeArrowheads="1"/>
            </p:cNvSpPr>
            <p:nvPr/>
          </p:nvSpPr>
          <p:spPr bwMode="auto">
            <a:xfrm>
              <a:off x="3898" y="2522"/>
              <a:ext cx="42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software</a:t>
              </a:r>
              <a:endParaRPr lang="en-US" altLang="ja-JP" sz="1800" b="1">
                <a:latin typeface="Helvetica" charset="0"/>
              </a:endParaRPr>
            </a:p>
          </p:txBody>
        </p:sp>
        <p:grpSp>
          <p:nvGrpSpPr>
            <p:cNvPr id="328740" name="Group 152"/>
            <p:cNvGrpSpPr/>
            <p:nvPr/>
          </p:nvGrpSpPr>
          <p:grpSpPr bwMode="auto">
            <a:xfrm>
              <a:off x="3020" y="2084"/>
              <a:ext cx="415" cy="701"/>
              <a:chOff x="3020" y="2084"/>
              <a:chExt cx="415" cy="701"/>
            </a:xfrm>
          </p:grpSpPr>
          <p:sp>
            <p:nvSpPr>
              <p:cNvPr id="328751" name="Freeform 153"/>
              <p:cNvSpPr/>
              <p:nvPr/>
            </p:nvSpPr>
            <p:spPr bwMode="auto">
              <a:xfrm>
                <a:off x="3339" y="2650"/>
                <a:ext cx="96" cy="135"/>
              </a:xfrm>
              <a:custGeom>
                <a:avLst/>
                <a:gdLst>
                  <a:gd name="T0" fmla="*/ 96 w 96"/>
                  <a:gd name="T1" fmla="*/ 135 h 135"/>
                  <a:gd name="T2" fmla="*/ 0 w 96"/>
                  <a:gd name="T3" fmla="*/ 40 h 135"/>
                  <a:gd name="T4" fmla="*/ 24 w 96"/>
                  <a:gd name="T5" fmla="*/ 16 h 135"/>
                  <a:gd name="T6" fmla="*/ 56 w 96"/>
                  <a:gd name="T7" fmla="*/ 0 h 135"/>
                  <a:gd name="T8" fmla="*/ 96 w 96"/>
                  <a:gd name="T9" fmla="*/ 135 h 135"/>
                  <a:gd name="T10" fmla="*/ 0 60000 65536"/>
                  <a:gd name="T11" fmla="*/ 0 60000 65536"/>
                  <a:gd name="T12" fmla="*/ 0 60000 65536"/>
                  <a:gd name="T13" fmla="*/ 0 60000 65536"/>
                  <a:gd name="T14" fmla="*/ 0 60000 65536"/>
                  <a:gd name="T15" fmla="*/ 0 w 96"/>
                  <a:gd name="T16" fmla="*/ 0 h 135"/>
                  <a:gd name="T17" fmla="*/ 96 w 96"/>
                  <a:gd name="T18" fmla="*/ 135 h 135"/>
                </a:gdLst>
                <a:ahLst/>
                <a:cxnLst>
                  <a:cxn ang="T10">
                    <a:pos x="T0" y="T1"/>
                  </a:cxn>
                  <a:cxn ang="T11">
                    <a:pos x="T2" y="T3"/>
                  </a:cxn>
                  <a:cxn ang="T12">
                    <a:pos x="T4" y="T5"/>
                  </a:cxn>
                  <a:cxn ang="T13">
                    <a:pos x="T6" y="T7"/>
                  </a:cxn>
                  <a:cxn ang="T14">
                    <a:pos x="T8" y="T9"/>
                  </a:cxn>
                </a:cxnLst>
                <a:rect l="T15" t="T16" r="T17" b="T18"/>
                <a:pathLst>
                  <a:path w="96" h="135">
                    <a:moveTo>
                      <a:pt x="96" y="135"/>
                    </a:moveTo>
                    <a:lnTo>
                      <a:pt x="0" y="40"/>
                    </a:lnTo>
                    <a:lnTo>
                      <a:pt x="24" y="16"/>
                    </a:lnTo>
                    <a:lnTo>
                      <a:pt x="56" y="0"/>
                    </a:lnTo>
                    <a:lnTo>
                      <a:pt x="96" y="1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52" name="Line 154"/>
              <p:cNvSpPr>
                <a:spLocks noChangeShapeType="1"/>
              </p:cNvSpPr>
              <p:nvPr/>
            </p:nvSpPr>
            <p:spPr bwMode="auto">
              <a:xfrm>
                <a:off x="3020" y="2084"/>
                <a:ext cx="335" cy="574"/>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41" name="Rectangle 155"/>
            <p:cNvSpPr>
              <a:spLocks noChangeArrowheads="1"/>
            </p:cNvSpPr>
            <p:nvPr/>
          </p:nvSpPr>
          <p:spPr bwMode="auto">
            <a:xfrm>
              <a:off x="3435" y="2833"/>
              <a:ext cx="76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in reality, other </a:t>
              </a:r>
              <a:endParaRPr lang="en-US" altLang="ja-JP" sz="1800" b="1">
                <a:latin typeface="Helvetica" charset="0"/>
              </a:endParaRPr>
            </a:p>
          </p:txBody>
        </p:sp>
        <p:sp>
          <p:nvSpPr>
            <p:cNvPr id="328742" name="Rectangle 156"/>
            <p:cNvSpPr>
              <a:spLocks noChangeArrowheads="1"/>
            </p:cNvSpPr>
            <p:nvPr/>
          </p:nvSpPr>
          <p:spPr bwMode="auto">
            <a:xfrm>
              <a:off x="3435" y="2953"/>
              <a:ext cx="54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commands</a:t>
              </a:r>
              <a:endParaRPr lang="en-US" altLang="ja-JP" sz="1800" b="1">
                <a:latin typeface="Helvetica" charset="0"/>
              </a:endParaRPr>
            </a:p>
          </p:txBody>
        </p:sp>
        <p:sp>
          <p:nvSpPr>
            <p:cNvPr id="328743" name="Rectangle 157"/>
            <p:cNvSpPr>
              <a:spLocks noChangeArrowheads="1"/>
            </p:cNvSpPr>
            <p:nvPr/>
          </p:nvSpPr>
          <p:spPr bwMode="auto">
            <a:xfrm>
              <a:off x="3435" y="3072"/>
              <a:ext cx="104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would also be shown</a:t>
              </a:r>
              <a:endParaRPr lang="en-US" altLang="ja-JP" sz="1800" b="1">
                <a:latin typeface="Helvetica" charset="0"/>
              </a:endParaRPr>
            </a:p>
          </p:txBody>
        </p:sp>
        <p:sp>
          <p:nvSpPr>
            <p:cNvPr id="328744" name="Line 158"/>
            <p:cNvSpPr>
              <a:spLocks noChangeShapeType="1"/>
            </p:cNvSpPr>
            <p:nvPr/>
          </p:nvSpPr>
          <p:spPr bwMode="auto">
            <a:xfrm>
              <a:off x="2413" y="2610"/>
              <a:ext cx="663" cy="1"/>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5" name="Line 159"/>
            <p:cNvSpPr>
              <a:spLocks noChangeShapeType="1"/>
            </p:cNvSpPr>
            <p:nvPr/>
          </p:nvSpPr>
          <p:spPr bwMode="auto">
            <a:xfrm>
              <a:off x="2413" y="2897"/>
              <a:ext cx="663" cy="1"/>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6" name="Rectangle 160"/>
            <p:cNvSpPr>
              <a:spLocks noChangeArrowheads="1"/>
            </p:cNvSpPr>
            <p:nvPr/>
          </p:nvSpPr>
          <p:spPr bwMode="auto">
            <a:xfrm>
              <a:off x="2549" y="2649"/>
              <a:ext cx="47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assembly</a:t>
              </a:r>
              <a:endParaRPr lang="en-US" altLang="ja-JP" sz="1800" b="1">
                <a:latin typeface="Helvetica" charset="0"/>
              </a:endParaRPr>
            </a:p>
          </p:txBody>
        </p:sp>
        <p:sp>
          <p:nvSpPr>
            <p:cNvPr id="328747" name="Rectangle 161"/>
            <p:cNvSpPr>
              <a:spLocks noChangeArrowheads="1"/>
            </p:cNvSpPr>
            <p:nvPr/>
          </p:nvSpPr>
          <p:spPr bwMode="auto">
            <a:xfrm>
              <a:off x="2549" y="2769"/>
              <a:ext cx="31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ja-JP" sz="1400">
                  <a:solidFill>
                    <a:srgbClr val="000000"/>
                  </a:solidFill>
                  <a:latin typeface="Helvetica" charset="0"/>
                </a:rPr>
                <a:t>record</a:t>
              </a:r>
              <a:endParaRPr lang="en-US" altLang="ja-JP" sz="1800" b="1">
                <a:latin typeface="Helvetica" charset="0"/>
              </a:endParaRPr>
            </a:p>
          </p:txBody>
        </p:sp>
        <p:grpSp>
          <p:nvGrpSpPr>
            <p:cNvPr id="328748" name="Group 162"/>
            <p:cNvGrpSpPr/>
            <p:nvPr/>
          </p:nvGrpSpPr>
          <p:grpSpPr bwMode="auto">
            <a:xfrm>
              <a:off x="2716" y="2147"/>
              <a:ext cx="96" cy="463"/>
              <a:chOff x="2716" y="2147"/>
              <a:chExt cx="96" cy="463"/>
            </a:xfrm>
          </p:grpSpPr>
          <p:sp>
            <p:nvSpPr>
              <p:cNvPr id="328749" name="Freeform 163"/>
              <p:cNvSpPr/>
              <p:nvPr/>
            </p:nvSpPr>
            <p:spPr bwMode="auto">
              <a:xfrm>
                <a:off x="2748" y="2147"/>
                <a:ext cx="64" cy="136"/>
              </a:xfrm>
              <a:custGeom>
                <a:avLst/>
                <a:gdLst>
                  <a:gd name="T0" fmla="*/ 56 w 64"/>
                  <a:gd name="T1" fmla="*/ 0 h 136"/>
                  <a:gd name="T2" fmla="*/ 64 w 64"/>
                  <a:gd name="T3" fmla="*/ 136 h 136"/>
                  <a:gd name="T4" fmla="*/ 32 w 64"/>
                  <a:gd name="T5" fmla="*/ 136 h 136"/>
                  <a:gd name="T6" fmla="*/ 0 w 64"/>
                  <a:gd name="T7" fmla="*/ 128 h 136"/>
                  <a:gd name="T8" fmla="*/ 56 w 64"/>
                  <a:gd name="T9" fmla="*/ 0 h 136"/>
                  <a:gd name="T10" fmla="*/ 0 60000 65536"/>
                  <a:gd name="T11" fmla="*/ 0 60000 65536"/>
                  <a:gd name="T12" fmla="*/ 0 60000 65536"/>
                  <a:gd name="T13" fmla="*/ 0 60000 65536"/>
                  <a:gd name="T14" fmla="*/ 0 60000 65536"/>
                  <a:gd name="T15" fmla="*/ 0 w 64"/>
                  <a:gd name="T16" fmla="*/ 0 h 136"/>
                  <a:gd name="T17" fmla="*/ 64 w 64"/>
                  <a:gd name="T18" fmla="*/ 136 h 136"/>
                </a:gdLst>
                <a:ahLst/>
                <a:cxnLst>
                  <a:cxn ang="T10">
                    <a:pos x="T0" y="T1"/>
                  </a:cxn>
                  <a:cxn ang="T11">
                    <a:pos x="T2" y="T3"/>
                  </a:cxn>
                  <a:cxn ang="T12">
                    <a:pos x="T4" y="T5"/>
                  </a:cxn>
                  <a:cxn ang="T13">
                    <a:pos x="T6" y="T7"/>
                  </a:cxn>
                  <a:cxn ang="T14">
                    <a:pos x="T8" y="T9"/>
                  </a:cxn>
                </a:cxnLst>
                <a:rect l="T15" t="T16" r="T17" b="T18"/>
                <a:pathLst>
                  <a:path w="64" h="136">
                    <a:moveTo>
                      <a:pt x="56" y="0"/>
                    </a:moveTo>
                    <a:lnTo>
                      <a:pt x="64" y="136"/>
                    </a:lnTo>
                    <a:lnTo>
                      <a:pt x="32" y="136"/>
                    </a:lnTo>
                    <a:lnTo>
                      <a:pt x="0" y="128"/>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328750" name="Line 164"/>
              <p:cNvSpPr>
                <a:spLocks noChangeShapeType="1"/>
              </p:cNvSpPr>
              <p:nvPr/>
            </p:nvSpPr>
            <p:spPr bwMode="auto">
              <a:xfrm flipV="1">
                <a:off x="2716" y="2275"/>
                <a:ext cx="56" cy="335"/>
              </a:xfrm>
              <a:prstGeom prst="line">
                <a:avLst/>
              </a:prstGeom>
              <a:noFill/>
              <a:ln w="301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Transaction Example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61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B0E82F-8CE6-4AB5-9C0F-18ECA0F81575}" type="slidenum">
              <a:rPr lang="en-US" altLang="ja-JP" sz="1200">
                <a:solidFill>
                  <a:schemeClr val="bg1"/>
                </a:solidFill>
              </a:rPr>
            </a:fld>
            <a:endParaRPr lang="en-US" altLang="ja-JP" sz="900">
              <a:solidFill>
                <a:schemeClr val="bg1"/>
              </a:solidFill>
            </a:endParaRPr>
          </a:p>
        </p:txBody>
      </p:sp>
      <p:sp>
        <p:nvSpPr>
          <p:cNvPr id="514055" name="Text Box 7"/>
          <p:cNvSpPr txBox="1">
            <a:spLocks noChangeArrowheads="1"/>
          </p:cNvSpPr>
          <p:nvPr/>
        </p:nvSpPr>
        <p:spPr bwMode="auto">
          <a:xfrm>
            <a:off x="971600" y="1409990"/>
            <a:ext cx="7848872" cy="4664075"/>
          </a:xfrm>
          <a:prstGeom prst="rect">
            <a:avLst/>
          </a:prstGeom>
          <a:noFill/>
          <a:ln w="12700">
            <a:noFill/>
            <a:miter lim="800000"/>
          </a:ln>
          <a:effectLst/>
        </p:spPr>
        <p:txBody>
          <a:bodyPr wrap="square">
            <a:spAutoFit/>
          </a:bodyPr>
          <a:lstStyle/>
          <a:p>
            <a:pPr>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The systematic analysis principles applied to function and behavior should also be applied to data.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000" dirty="0">
                <a:latin typeface="Times New Roman" panose="02020603050405020304" pitchFamily="18" charset="0"/>
                <a:cs typeface="Times New Roman" panose="02020603050405020304" pitchFamily="18" charset="0"/>
              </a:rPr>
              <a:t> All data structures and the operations to be performed on each should be identified.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000" dirty="0">
                <a:latin typeface="Times New Roman" panose="02020603050405020304" pitchFamily="18" charset="0"/>
                <a:cs typeface="Times New Roman" panose="02020603050405020304" pitchFamily="18" charset="0"/>
              </a:rPr>
              <a:t> A </a:t>
            </a:r>
            <a:r>
              <a:rPr lang="en-US" altLang="zh-CN" sz="2000" dirty="0">
                <a:latin typeface="Times New Roman" panose="02020603050405020304" pitchFamily="18" charset="0"/>
                <a:cs typeface="Times New Roman" panose="02020603050405020304" pitchFamily="18" charset="0"/>
              </a:rPr>
              <a:t>mechanism</a:t>
            </a:r>
            <a:r>
              <a:rPr lang="en-US" altLang="ja-JP" sz="2000" dirty="0">
                <a:latin typeface="Times New Roman" panose="02020603050405020304" pitchFamily="18" charset="0"/>
                <a:cs typeface="Times New Roman" panose="02020603050405020304" pitchFamily="18" charset="0"/>
              </a:rPr>
              <a:t> should be established and used to define both data and program design.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000" dirty="0">
                <a:latin typeface="Times New Roman" panose="02020603050405020304" pitchFamily="18" charset="0"/>
                <a:cs typeface="Times New Roman" panose="02020603050405020304" pitchFamily="18" charset="0"/>
              </a:rPr>
              <a:t> Low level data design decisions should be deferred</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delayed</a:t>
            </a:r>
            <a:r>
              <a:rPr lang="zh-CN" altLang="en-US" sz="2000" dirty="0">
                <a:latin typeface="Times New Roman" panose="02020603050405020304" pitchFamily="18" charset="0"/>
                <a:cs typeface="Times New Roman" panose="02020603050405020304" pitchFamily="18" charset="0"/>
              </a:rPr>
              <a:t>）</a:t>
            </a:r>
            <a:r>
              <a:rPr lang="ja-JP" altLang="en-US"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until late in the design process.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The representation of data structure should be known only to those modules that must make direct use of the data contained within the structure.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A library of useful data structures and the operations that may be applied to them should be developed. </a:t>
            </a:r>
            <a:endParaRPr lang="en-US" altLang="zh-CN" sz="2000" dirty="0">
              <a:latin typeface="Times New Roman" panose="02020603050405020304" pitchFamily="18" charset="0"/>
              <a:cs typeface="Times New Roman" panose="02020603050405020304" pitchFamily="18" charset="0"/>
            </a:endParaRPr>
          </a:p>
          <a:p>
            <a:pPr>
              <a:buClr>
                <a:srgbClr val="0070C0"/>
              </a:buClr>
              <a:buFont typeface="Wingdings" panose="05000000000000000000" pitchFamily="2" charset="2"/>
              <a:buChar char="n"/>
              <a:defRPr/>
            </a:pPr>
            <a:r>
              <a:rPr lang="en-US" altLang="ja-JP" sz="2000" dirty="0">
                <a:latin typeface="Times New Roman" panose="02020603050405020304" pitchFamily="18" charset="0"/>
                <a:cs typeface="Times New Roman" panose="02020603050405020304" pitchFamily="18" charset="0"/>
              </a:rPr>
              <a:t> A software design and programming language should support the specification and realization of abstract data types. </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Design—Component Level</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1075457" y="1340768"/>
            <a:ext cx="6592887" cy="4559300"/>
          </a:xfrm>
          <a:prstGeom prst="rect">
            <a:avLst/>
          </a:prstGeom>
          <a:solidFill>
            <a:srgbClr val="96E3FE"/>
          </a:solidFill>
          <a:ln w="12700">
            <a:solidFill>
              <a:schemeClr val="tx1"/>
            </a:solidFill>
            <a:miter lim="800000"/>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pic>
        <p:nvPicPr>
          <p:cNvPr id="125956"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3118" y="1545556"/>
            <a:ext cx="59690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Level 1 Data Flow Diagram</a:t>
            </a:r>
            <a:endParaRPr lang="en-US" altLang="ja-JP" dirty="0"/>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1043608" y="1523776"/>
            <a:ext cx="6505575" cy="4281488"/>
          </a:xfrm>
          <a:prstGeom prst="rect">
            <a:avLst/>
          </a:prstGeom>
          <a:solidFill>
            <a:srgbClr val="96E3FE"/>
          </a:solidFill>
          <a:ln w="12700">
            <a:solidFill>
              <a:schemeClr val="tx1"/>
            </a:solidFill>
            <a:miter lim="800000"/>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pic>
        <p:nvPicPr>
          <p:cNvPr id="126980"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9995" y="1577751"/>
            <a:ext cx="60706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Level 2 Data Flow Diagram</a:t>
            </a:r>
            <a:endParaRPr lang="en-US" altLang="ja-JP" dirty="0"/>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1043608" y="1340768"/>
            <a:ext cx="6764337" cy="4606925"/>
          </a:xfrm>
          <a:prstGeom prst="rect">
            <a:avLst/>
          </a:prstGeom>
          <a:solidFill>
            <a:srgbClr val="96E3FE"/>
          </a:solidFill>
          <a:ln w="12700">
            <a:solidFill>
              <a:schemeClr val="tx1"/>
            </a:solidFill>
            <a:miter lim="800000"/>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pic>
        <p:nvPicPr>
          <p:cNvPr id="128004"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5682" y="1477292"/>
            <a:ext cx="63246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Isolate Flow Paths</a:t>
            </a:r>
            <a:endParaRPr lang="en-US" altLang="ja-JP"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899592" y="1484784"/>
            <a:ext cx="7870825" cy="4213225"/>
          </a:xfrm>
          <a:prstGeom prst="rect">
            <a:avLst/>
          </a:prstGeom>
          <a:solidFill>
            <a:srgbClr val="96E3FE"/>
          </a:solidFill>
          <a:ln w="12700">
            <a:solidFill>
              <a:schemeClr val="tx1"/>
            </a:solidFill>
            <a:miter lim="800000"/>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pic>
        <p:nvPicPr>
          <p:cNvPr id="129028" name="Picture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228" y="1878483"/>
            <a:ext cx="73660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Map the Flow Model</a:t>
            </a:r>
            <a:endParaRPr lang="en-US" altLang="ja-JP" dirty="0"/>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4294967295"/>
          </p:nvPr>
        </p:nvSpPr>
        <p:spPr>
          <a:xfrm>
            <a:off x="1043608" y="1436712"/>
            <a:ext cx="7543800" cy="4800600"/>
          </a:xfrm>
        </p:spPr>
        <p:txBody>
          <a:bodyPr vert="horz" wrap="square" lIns="90487" tIns="44450" rIns="90487" bIns="44450" numCol="1" anchor="t" anchorCtr="0" compatLnSpc="1"/>
          <a:lstStyle/>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A processing narrative must be developed for each module</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An interface description is provided for each module</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Local and global data structures are defined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All design restrictions/limitations are noted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A set of design reviews are conducted</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Refinement is considered ( if required and justified).</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Refining the Architectural Design</a:t>
            </a:r>
            <a:endParaRPr lang="en-US" altLang="ja-JP" dirty="0"/>
          </a:p>
        </p:txBody>
      </p:sp>
    </p:spTree>
  </p:cSld>
  <p:clrMapOvr>
    <a:masterClrMapping/>
  </p:clrMapOvr>
  <p:transition>
    <p:random/>
    <p:sndAc>
      <p:stSnd>
        <p:snd r:embed="rId1" name="projctor.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60" name="Rectangle 88"/>
          <p:cNvSpPr>
            <a:spLocks noChangeArrowheads="1"/>
          </p:cNvSpPr>
          <p:nvPr/>
        </p:nvSpPr>
        <p:spPr bwMode="auto">
          <a:xfrm>
            <a:off x="467544" y="1271588"/>
            <a:ext cx="8348662" cy="4678362"/>
          </a:xfrm>
          <a:prstGeom prst="rect">
            <a:avLst/>
          </a:prstGeom>
          <a:solidFill>
            <a:srgbClr val="00B8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endParaRPr lang="zh-CN" altLang="en-US"/>
          </a:p>
        </p:txBody>
      </p:sp>
      <p:sp>
        <p:nvSpPr>
          <p:cNvPr id="424964" name="Rectangle 4"/>
          <p:cNvSpPr>
            <a:spLocks noChangeArrowheads="1"/>
          </p:cNvSpPr>
          <p:nvPr/>
        </p:nvSpPr>
        <p:spPr bwMode="auto">
          <a:xfrm>
            <a:off x="3848919" y="1384301"/>
            <a:ext cx="1103312"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65" name="Rectangle 5"/>
          <p:cNvSpPr>
            <a:spLocks noChangeArrowheads="1"/>
          </p:cNvSpPr>
          <p:nvPr/>
        </p:nvSpPr>
        <p:spPr bwMode="auto">
          <a:xfrm>
            <a:off x="3848919" y="1384301"/>
            <a:ext cx="1103312"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66" name="Rectangle 6"/>
          <p:cNvSpPr>
            <a:spLocks noChangeArrowheads="1"/>
          </p:cNvSpPr>
          <p:nvPr/>
        </p:nvSpPr>
        <p:spPr bwMode="auto">
          <a:xfrm>
            <a:off x="1794694" y="2371726"/>
            <a:ext cx="1103312" cy="7223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67" name="Rectangle 7"/>
          <p:cNvSpPr>
            <a:spLocks noChangeArrowheads="1"/>
          </p:cNvSpPr>
          <p:nvPr/>
        </p:nvSpPr>
        <p:spPr bwMode="auto">
          <a:xfrm>
            <a:off x="1794694" y="2371726"/>
            <a:ext cx="1103312" cy="7223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68" name="Rectangle 8"/>
          <p:cNvSpPr>
            <a:spLocks noChangeArrowheads="1"/>
          </p:cNvSpPr>
          <p:nvPr/>
        </p:nvSpPr>
        <p:spPr bwMode="auto">
          <a:xfrm>
            <a:off x="551682" y="3270251"/>
            <a:ext cx="1116013"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69" name="Rectangle 9"/>
          <p:cNvSpPr>
            <a:spLocks noChangeArrowheads="1"/>
          </p:cNvSpPr>
          <p:nvPr/>
        </p:nvSpPr>
        <p:spPr bwMode="auto">
          <a:xfrm>
            <a:off x="551682" y="3270251"/>
            <a:ext cx="1116013"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0" name="Rectangle 10"/>
          <p:cNvSpPr>
            <a:spLocks noChangeArrowheads="1"/>
          </p:cNvSpPr>
          <p:nvPr/>
        </p:nvSpPr>
        <p:spPr bwMode="auto">
          <a:xfrm>
            <a:off x="1781994" y="3282951"/>
            <a:ext cx="1116012"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1" name="Rectangle 11"/>
          <p:cNvSpPr>
            <a:spLocks noChangeArrowheads="1"/>
          </p:cNvSpPr>
          <p:nvPr/>
        </p:nvSpPr>
        <p:spPr bwMode="auto">
          <a:xfrm>
            <a:off x="1781994" y="3282951"/>
            <a:ext cx="1116012"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2" name="Rectangle 12"/>
          <p:cNvSpPr>
            <a:spLocks noChangeArrowheads="1"/>
          </p:cNvSpPr>
          <p:nvPr/>
        </p:nvSpPr>
        <p:spPr bwMode="auto">
          <a:xfrm>
            <a:off x="3012307" y="3282951"/>
            <a:ext cx="1103313"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3" name="Rectangle 13"/>
          <p:cNvSpPr>
            <a:spLocks noChangeArrowheads="1"/>
          </p:cNvSpPr>
          <p:nvPr/>
        </p:nvSpPr>
        <p:spPr bwMode="auto">
          <a:xfrm>
            <a:off x="3012307" y="3282951"/>
            <a:ext cx="1101725"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4" name="Rectangle 14"/>
          <p:cNvSpPr>
            <a:spLocks noChangeArrowheads="1"/>
          </p:cNvSpPr>
          <p:nvPr/>
        </p:nvSpPr>
        <p:spPr bwMode="auto">
          <a:xfrm>
            <a:off x="5560244" y="2397126"/>
            <a:ext cx="1103312"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5" name="Rectangle 15"/>
          <p:cNvSpPr>
            <a:spLocks noChangeArrowheads="1"/>
          </p:cNvSpPr>
          <p:nvPr/>
        </p:nvSpPr>
        <p:spPr bwMode="auto">
          <a:xfrm>
            <a:off x="5560244" y="2397126"/>
            <a:ext cx="1103312"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6" name="Rectangle 16"/>
          <p:cNvSpPr>
            <a:spLocks noChangeArrowheads="1"/>
          </p:cNvSpPr>
          <p:nvPr/>
        </p:nvSpPr>
        <p:spPr bwMode="auto">
          <a:xfrm>
            <a:off x="6765157" y="3295651"/>
            <a:ext cx="1103313"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7" name="Rectangle 17"/>
          <p:cNvSpPr>
            <a:spLocks noChangeArrowheads="1"/>
          </p:cNvSpPr>
          <p:nvPr/>
        </p:nvSpPr>
        <p:spPr bwMode="auto">
          <a:xfrm>
            <a:off x="6765157" y="3295651"/>
            <a:ext cx="1103313"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78" name="Rectangle 18"/>
          <p:cNvSpPr>
            <a:spLocks noChangeArrowheads="1"/>
          </p:cNvSpPr>
          <p:nvPr/>
        </p:nvSpPr>
        <p:spPr bwMode="auto">
          <a:xfrm>
            <a:off x="4077519" y="1397001"/>
            <a:ext cx="67945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process </a:t>
            </a:r>
            <a:endParaRPr lang="en-US" altLang="zh-CN" b="1">
              <a:solidFill>
                <a:schemeClr val="bg1"/>
              </a:solidFill>
              <a:effectLst>
                <a:outerShdw blurRad="38100" dist="38100" dir="2700000" algn="tl">
                  <a:srgbClr val="000000"/>
                </a:outerShdw>
              </a:effectLst>
              <a:latin typeface="Avant Garde" charset="0"/>
            </a:endParaRPr>
          </a:p>
        </p:txBody>
      </p:sp>
      <p:sp>
        <p:nvSpPr>
          <p:cNvPr id="424979" name="Rectangle 19"/>
          <p:cNvSpPr>
            <a:spLocks noChangeArrowheads="1"/>
          </p:cNvSpPr>
          <p:nvPr/>
        </p:nvSpPr>
        <p:spPr bwMode="auto">
          <a:xfrm>
            <a:off x="4052119" y="1585913"/>
            <a:ext cx="717550"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operator </a:t>
            </a:r>
            <a:endParaRPr lang="en-US" altLang="zh-CN" b="1">
              <a:solidFill>
                <a:schemeClr val="bg1"/>
              </a:solidFill>
              <a:effectLst>
                <a:outerShdw blurRad="38100" dist="38100" dir="2700000" algn="tl">
                  <a:srgbClr val="000000"/>
                </a:outerShdw>
              </a:effectLst>
              <a:latin typeface="Avant Garde" charset="0"/>
            </a:endParaRPr>
          </a:p>
        </p:txBody>
      </p:sp>
      <p:sp>
        <p:nvSpPr>
          <p:cNvPr id="424980" name="Rectangle 20"/>
          <p:cNvSpPr>
            <a:spLocks noChangeArrowheads="1"/>
          </p:cNvSpPr>
          <p:nvPr/>
        </p:nvSpPr>
        <p:spPr bwMode="auto">
          <a:xfrm>
            <a:off x="3950519" y="1776413"/>
            <a:ext cx="882650"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commands</a:t>
            </a:r>
            <a:endParaRPr lang="en-US" altLang="zh-CN" b="1">
              <a:solidFill>
                <a:schemeClr val="bg1"/>
              </a:solidFill>
              <a:effectLst>
                <a:outerShdw blurRad="38100" dist="38100" dir="2700000" algn="tl">
                  <a:srgbClr val="000000"/>
                </a:outerShdw>
              </a:effectLst>
              <a:latin typeface="Avant Garde" charset="0"/>
            </a:endParaRPr>
          </a:p>
        </p:txBody>
      </p:sp>
      <p:sp>
        <p:nvSpPr>
          <p:cNvPr id="424981" name="Rectangle 21"/>
          <p:cNvSpPr>
            <a:spLocks noChangeArrowheads="1"/>
          </p:cNvSpPr>
          <p:nvPr/>
        </p:nvSpPr>
        <p:spPr bwMode="auto">
          <a:xfrm>
            <a:off x="1934394" y="2397126"/>
            <a:ext cx="842962"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command </a:t>
            </a:r>
            <a:endParaRPr lang="en-US" altLang="zh-CN" b="1">
              <a:solidFill>
                <a:schemeClr val="bg1"/>
              </a:solidFill>
              <a:effectLst>
                <a:outerShdw blurRad="38100" dist="38100" dir="2700000" algn="tl">
                  <a:srgbClr val="000000"/>
                </a:outerShdw>
              </a:effectLst>
              <a:latin typeface="Avant Garde" charset="0"/>
            </a:endParaRPr>
          </a:p>
        </p:txBody>
      </p:sp>
      <p:sp>
        <p:nvSpPr>
          <p:cNvPr id="424982" name="Rectangle 22"/>
          <p:cNvSpPr>
            <a:spLocks noChangeArrowheads="1"/>
          </p:cNvSpPr>
          <p:nvPr/>
        </p:nvSpPr>
        <p:spPr bwMode="auto">
          <a:xfrm>
            <a:off x="2123307" y="2586038"/>
            <a:ext cx="44291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input </a:t>
            </a:r>
            <a:endParaRPr lang="en-US" altLang="zh-CN" b="1">
              <a:solidFill>
                <a:schemeClr val="bg1"/>
              </a:solidFill>
              <a:effectLst>
                <a:outerShdw blurRad="38100" dist="38100" dir="2700000" algn="tl">
                  <a:srgbClr val="000000"/>
                </a:outerShdw>
              </a:effectLst>
              <a:latin typeface="Avant Garde" charset="0"/>
            </a:endParaRPr>
          </a:p>
        </p:txBody>
      </p:sp>
      <p:sp>
        <p:nvSpPr>
          <p:cNvPr id="424983" name="Rectangle 23"/>
          <p:cNvSpPr>
            <a:spLocks noChangeArrowheads="1"/>
          </p:cNvSpPr>
          <p:nvPr/>
        </p:nvSpPr>
        <p:spPr bwMode="auto">
          <a:xfrm>
            <a:off x="1947095" y="2776538"/>
            <a:ext cx="738187"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controller</a:t>
            </a:r>
            <a:endParaRPr lang="en-US" altLang="zh-CN" b="1">
              <a:solidFill>
                <a:schemeClr val="bg1"/>
              </a:solidFill>
              <a:effectLst>
                <a:outerShdw blurRad="38100" dist="38100" dir="2700000" algn="tl">
                  <a:srgbClr val="000000"/>
                </a:outerShdw>
              </a:effectLst>
              <a:latin typeface="Avant Garde" charset="0"/>
            </a:endParaRPr>
          </a:p>
        </p:txBody>
      </p:sp>
      <p:sp>
        <p:nvSpPr>
          <p:cNvPr id="424984" name="Rectangle 24"/>
          <p:cNvSpPr>
            <a:spLocks noChangeArrowheads="1"/>
          </p:cNvSpPr>
          <p:nvPr/>
        </p:nvSpPr>
        <p:spPr bwMode="auto">
          <a:xfrm>
            <a:off x="869182" y="3333751"/>
            <a:ext cx="461963"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read  </a:t>
            </a:r>
            <a:endParaRPr lang="en-US" altLang="zh-CN" b="1">
              <a:solidFill>
                <a:schemeClr val="bg1"/>
              </a:solidFill>
              <a:effectLst>
                <a:outerShdw blurRad="38100" dist="38100" dir="2700000" algn="tl">
                  <a:srgbClr val="000000"/>
                </a:outerShdw>
              </a:effectLst>
              <a:latin typeface="Avant Garde" charset="0"/>
            </a:endParaRPr>
          </a:p>
        </p:txBody>
      </p:sp>
      <p:sp>
        <p:nvSpPr>
          <p:cNvPr id="424985" name="Rectangle 25"/>
          <p:cNvSpPr>
            <a:spLocks noChangeArrowheads="1"/>
          </p:cNvSpPr>
          <p:nvPr/>
        </p:nvSpPr>
        <p:spPr bwMode="auto">
          <a:xfrm>
            <a:off x="691381" y="3524251"/>
            <a:ext cx="79375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command</a:t>
            </a:r>
            <a:endParaRPr lang="en-US" altLang="zh-CN" b="1">
              <a:solidFill>
                <a:schemeClr val="bg1"/>
              </a:solidFill>
              <a:effectLst>
                <a:outerShdw blurRad="38100" dist="38100" dir="2700000" algn="tl">
                  <a:srgbClr val="000000"/>
                </a:outerShdw>
              </a:effectLst>
              <a:latin typeface="Avant Garde" charset="0"/>
            </a:endParaRPr>
          </a:p>
        </p:txBody>
      </p:sp>
      <p:sp>
        <p:nvSpPr>
          <p:cNvPr id="424986" name="Rectangle 26"/>
          <p:cNvSpPr>
            <a:spLocks noChangeArrowheads="1"/>
          </p:cNvSpPr>
          <p:nvPr/>
        </p:nvSpPr>
        <p:spPr bwMode="auto">
          <a:xfrm>
            <a:off x="1985195" y="3346451"/>
            <a:ext cx="668337"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validate </a:t>
            </a:r>
            <a:endParaRPr lang="en-US" altLang="zh-CN" b="1">
              <a:solidFill>
                <a:schemeClr val="bg1"/>
              </a:solidFill>
              <a:effectLst>
                <a:outerShdw blurRad="38100" dist="38100" dir="2700000" algn="tl">
                  <a:srgbClr val="000000"/>
                </a:outerShdw>
              </a:effectLst>
              <a:latin typeface="Avant Garde" charset="0"/>
            </a:endParaRPr>
          </a:p>
        </p:txBody>
      </p:sp>
      <p:sp>
        <p:nvSpPr>
          <p:cNvPr id="424987" name="Rectangle 27"/>
          <p:cNvSpPr>
            <a:spLocks noChangeArrowheads="1"/>
          </p:cNvSpPr>
          <p:nvPr/>
        </p:nvSpPr>
        <p:spPr bwMode="auto">
          <a:xfrm>
            <a:off x="1908994" y="3535363"/>
            <a:ext cx="793750"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command</a:t>
            </a:r>
            <a:endParaRPr lang="en-US" altLang="zh-CN" b="1">
              <a:solidFill>
                <a:schemeClr val="bg1"/>
              </a:solidFill>
              <a:effectLst>
                <a:outerShdw blurRad="38100" dist="38100" dir="2700000" algn="tl">
                  <a:srgbClr val="000000"/>
                </a:outerShdw>
              </a:effectLst>
              <a:latin typeface="Avant Garde" charset="0"/>
            </a:endParaRPr>
          </a:p>
        </p:txBody>
      </p:sp>
      <p:sp>
        <p:nvSpPr>
          <p:cNvPr id="424988" name="Rectangle 28"/>
          <p:cNvSpPr>
            <a:spLocks noChangeArrowheads="1"/>
          </p:cNvSpPr>
          <p:nvPr/>
        </p:nvSpPr>
        <p:spPr bwMode="auto">
          <a:xfrm>
            <a:off x="3163119" y="3321051"/>
            <a:ext cx="747712"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produce  </a:t>
            </a:r>
            <a:endParaRPr lang="en-US" altLang="zh-CN" b="1">
              <a:solidFill>
                <a:schemeClr val="bg1"/>
              </a:solidFill>
              <a:effectLst>
                <a:outerShdw blurRad="38100" dist="38100" dir="2700000" algn="tl">
                  <a:srgbClr val="000000"/>
                </a:outerShdw>
              </a:effectLst>
              <a:latin typeface="Avant Garde" charset="0"/>
            </a:endParaRPr>
          </a:p>
        </p:txBody>
      </p:sp>
      <p:sp>
        <p:nvSpPr>
          <p:cNvPr id="424989" name="Rectangle 29"/>
          <p:cNvSpPr>
            <a:spLocks noChangeArrowheads="1"/>
          </p:cNvSpPr>
          <p:nvPr/>
        </p:nvSpPr>
        <p:spPr bwMode="auto">
          <a:xfrm>
            <a:off x="3315519" y="3511551"/>
            <a:ext cx="43180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error </a:t>
            </a:r>
            <a:endParaRPr lang="en-US" altLang="zh-CN" b="1">
              <a:solidFill>
                <a:schemeClr val="bg1"/>
              </a:solidFill>
              <a:effectLst>
                <a:outerShdw blurRad="38100" dist="38100" dir="2700000" algn="tl">
                  <a:srgbClr val="000000"/>
                </a:outerShdw>
              </a:effectLst>
              <a:latin typeface="Avant Garde" charset="0"/>
            </a:endParaRPr>
          </a:p>
        </p:txBody>
      </p:sp>
      <p:sp>
        <p:nvSpPr>
          <p:cNvPr id="424990" name="Rectangle 30"/>
          <p:cNvSpPr>
            <a:spLocks noChangeArrowheads="1"/>
          </p:cNvSpPr>
          <p:nvPr/>
        </p:nvSpPr>
        <p:spPr bwMode="auto">
          <a:xfrm>
            <a:off x="3137720" y="3700463"/>
            <a:ext cx="731837"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message</a:t>
            </a:r>
            <a:endParaRPr lang="en-US" altLang="zh-CN" b="1">
              <a:solidFill>
                <a:schemeClr val="bg1"/>
              </a:solidFill>
              <a:effectLst>
                <a:outerShdw blurRad="38100" dist="38100" dir="2700000" algn="tl">
                  <a:srgbClr val="000000"/>
                </a:outerShdw>
              </a:effectLst>
              <a:latin typeface="Avant Garde" charset="0"/>
            </a:endParaRPr>
          </a:p>
        </p:txBody>
      </p:sp>
      <p:sp>
        <p:nvSpPr>
          <p:cNvPr id="424991" name="Rectangle 31"/>
          <p:cNvSpPr>
            <a:spLocks noChangeArrowheads="1"/>
          </p:cNvSpPr>
          <p:nvPr/>
        </p:nvSpPr>
        <p:spPr bwMode="auto">
          <a:xfrm>
            <a:off x="5661844" y="2422526"/>
            <a:ext cx="849312"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determine </a:t>
            </a:r>
            <a:endParaRPr lang="en-US" altLang="zh-CN" b="1">
              <a:solidFill>
                <a:schemeClr val="bg1"/>
              </a:solidFill>
              <a:effectLst>
                <a:outerShdw blurRad="38100" dist="38100" dir="2700000" algn="tl">
                  <a:srgbClr val="000000"/>
                </a:outerShdw>
              </a:effectLst>
              <a:latin typeface="Avant Garde" charset="0"/>
            </a:endParaRPr>
          </a:p>
        </p:txBody>
      </p:sp>
      <p:sp>
        <p:nvSpPr>
          <p:cNvPr id="424992" name="Rectangle 32"/>
          <p:cNvSpPr>
            <a:spLocks noChangeArrowheads="1"/>
          </p:cNvSpPr>
          <p:nvPr/>
        </p:nvSpPr>
        <p:spPr bwMode="auto">
          <a:xfrm>
            <a:off x="5890445" y="2611438"/>
            <a:ext cx="339725"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type</a:t>
            </a:r>
            <a:endParaRPr lang="en-US" altLang="zh-CN" b="1">
              <a:solidFill>
                <a:schemeClr val="bg1"/>
              </a:solidFill>
              <a:effectLst>
                <a:outerShdw blurRad="38100" dist="38100" dir="2700000" algn="tl">
                  <a:srgbClr val="000000"/>
                </a:outerShdw>
              </a:effectLst>
              <a:latin typeface="Avant Garde" charset="0"/>
            </a:endParaRPr>
          </a:p>
        </p:txBody>
      </p:sp>
      <p:sp>
        <p:nvSpPr>
          <p:cNvPr id="424993" name="Rectangle 33"/>
          <p:cNvSpPr>
            <a:spLocks noChangeArrowheads="1"/>
          </p:cNvSpPr>
          <p:nvPr/>
        </p:nvSpPr>
        <p:spPr bwMode="auto">
          <a:xfrm>
            <a:off x="7006457" y="3333751"/>
            <a:ext cx="442913"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send </a:t>
            </a:r>
            <a:endParaRPr lang="en-US" altLang="zh-CN" b="1">
              <a:solidFill>
                <a:schemeClr val="bg1"/>
              </a:solidFill>
              <a:effectLst>
                <a:outerShdw blurRad="38100" dist="38100" dir="2700000" algn="tl">
                  <a:srgbClr val="000000"/>
                </a:outerShdw>
              </a:effectLst>
              <a:latin typeface="Avant Garde" charset="0"/>
            </a:endParaRPr>
          </a:p>
        </p:txBody>
      </p:sp>
      <p:sp>
        <p:nvSpPr>
          <p:cNvPr id="424994" name="Rectangle 34"/>
          <p:cNvSpPr>
            <a:spLocks noChangeArrowheads="1"/>
          </p:cNvSpPr>
          <p:nvPr/>
        </p:nvSpPr>
        <p:spPr bwMode="auto">
          <a:xfrm>
            <a:off x="6930256" y="3524251"/>
            <a:ext cx="59055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control </a:t>
            </a:r>
            <a:endParaRPr lang="en-US" altLang="zh-CN" b="1">
              <a:solidFill>
                <a:schemeClr val="bg1"/>
              </a:solidFill>
              <a:effectLst>
                <a:outerShdw blurRad="38100" dist="38100" dir="2700000" algn="tl">
                  <a:srgbClr val="000000"/>
                </a:outerShdw>
              </a:effectLst>
              <a:latin typeface="Avant Garde" charset="0"/>
            </a:endParaRPr>
          </a:p>
        </p:txBody>
      </p:sp>
      <p:sp>
        <p:nvSpPr>
          <p:cNvPr id="424995" name="Rectangle 35"/>
          <p:cNvSpPr>
            <a:spLocks noChangeArrowheads="1"/>
          </p:cNvSpPr>
          <p:nvPr/>
        </p:nvSpPr>
        <p:spPr bwMode="auto">
          <a:xfrm>
            <a:off x="6981056" y="3713163"/>
            <a:ext cx="431800"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value</a:t>
            </a:r>
            <a:endParaRPr lang="en-US" altLang="zh-CN" b="1">
              <a:solidFill>
                <a:schemeClr val="bg1"/>
              </a:solidFill>
              <a:effectLst>
                <a:outerShdw blurRad="38100" dist="38100" dir="2700000" algn="tl">
                  <a:srgbClr val="000000"/>
                </a:outerShdw>
              </a:effectLst>
              <a:latin typeface="Avant Garde" charset="0"/>
            </a:endParaRPr>
          </a:p>
        </p:txBody>
      </p:sp>
      <p:sp>
        <p:nvSpPr>
          <p:cNvPr id="424996" name="Line 36"/>
          <p:cNvSpPr>
            <a:spLocks noChangeShapeType="1"/>
          </p:cNvSpPr>
          <p:nvPr/>
        </p:nvSpPr>
        <p:spPr bwMode="auto">
          <a:xfrm flipH="1">
            <a:off x="2326507" y="2106613"/>
            <a:ext cx="2117725" cy="2524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97" name="Line 37"/>
          <p:cNvSpPr>
            <a:spLocks noChangeShapeType="1"/>
          </p:cNvSpPr>
          <p:nvPr/>
        </p:nvSpPr>
        <p:spPr bwMode="auto">
          <a:xfrm>
            <a:off x="4444232" y="2106613"/>
            <a:ext cx="1674813" cy="2778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98" name="Line 38"/>
          <p:cNvSpPr>
            <a:spLocks noChangeShapeType="1"/>
          </p:cNvSpPr>
          <p:nvPr/>
        </p:nvSpPr>
        <p:spPr bwMode="auto">
          <a:xfrm flipH="1">
            <a:off x="1096194" y="3106738"/>
            <a:ext cx="1204912" cy="1635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4999" name="Line 39"/>
          <p:cNvSpPr>
            <a:spLocks noChangeShapeType="1"/>
          </p:cNvSpPr>
          <p:nvPr/>
        </p:nvSpPr>
        <p:spPr bwMode="auto">
          <a:xfrm>
            <a:off x="2301106" y="3106738"/>
            <a:ext cx="1588" cy="1635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0" name="Line 40"/>
          <p:cNvSpPr>
            <a:spLocks noChangeShapeType="1"/>
          </p:cNvSpPr>
          <p:nvPr/>
        </p:nvSpPr>
        <p:spPr bwMode="auto">
          <a:xfrm>
            <a:off x="2301107" y="3106738"/>
            <a:ext cx="1281113" cy="1635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1" name="Line 41"/>
          <p:cNvSpPr>
            <a:spLocks noChangeShapeType="1"/>
          </p:cNvSpPr>
          <p:nvPr/>
        </p:nvSpPr>
        <p:spPr bwMode="auto">
          <a:xfrm flipH="1">
            <a:off x="4952232" y="3132138"/>
            <a:ext cx="1141413" cy="1381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2" name="Line 42"/>
          <p:cNvSpPr>
            <a:spLocks noChangeShapeType="1"/>
          </p:cNvSpPr>
          <p:nvPr/>
        </p:nvSpPr>
        <p:spPr bwMode="auto">
          <a:xfrm>
            <a:off x="6068245" y="3132138"/>
            <a:ext cx="1228725" cy="1635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3" name="Line 43"/>
          <p:cNvSpPr>
            <a:spLocks noChangeShapeType="1"/>
          </p:cNvSpPr>
          <p:nvPr/>
        </p:nvSpPr>
        <p:spPr bwMode="auto">
          <a:xfrm>
            <a:off x="6068245" y="3132138"/>
            <a:ext cx="1587" cy="138112"/>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4" name="Rectangle 44"/>
          <p:cNvSpPr>
            <a:spLocks noChangeArrowheads="1"/>
          </p:cNvSpPr>
          <p:nvPr/>
        </p:nvSpPr>
        <p:spPr bwMode="auto">
          <a:xfrm>
            <a:off x="1566094" y="4751388"/>
            <a:ext cx="1103312"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5" name="Rectangle 45"/>
          <p:cNvSpPr>
            <a:spLocks noChangeArrowheads="1"/>
          </p:cNvSpPr>
          <p:nvPr/>
        </p:nvSpPr>
        <p:spPr bwMode="auto">
          <a:xfrm>
            <a:off x="1566094" y="4751388"/>
            <a:ext cx="1103312"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6" name="Rectangle 46"/>
          <p:cNvSpPr>
            <a:spLocks noChangeArrowheads="1"/>
          </p:cNvSpPr>
          <p:nvPr/>
        </p:nvSpPr>
        <p:spPr bwMode="auto">
          <a:xfrm>
            <a:off x="2745607" y="4751388"/>
            <a:ext cx="1116013"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7" name="Rectangle 47"/>
          <p:cNvSpPr>
            <a:spLocks noChangeArrowheads="1"/>
          </p:cNvSpPr>
          <p:nvPr/>
        </p:nvSpPr>
        <p:spPr bwMode="auto">
          <a:xfrm>
            <a:off x="2745607" y="4751388"/>
            <a:ext cx="1116013"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8" name="Rectangle 48"/>
          <p:cNvSpPr>
            <a:spLocks noChangeArrowheads="1"/>
          </p:cNvSpPr>
          <p:nvPr/>
        </p:nvSpPr>
        <p:spPr bwMode="auto">
          <a:xfrm>
            <a:off x="3925119" y="4751388"/>
            <a:ext cx="1103312"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09" name="Rectangle 49"/>
          <p:cNvSpPr>
            <a:spLocks noChangeArrowheads="1"/>
          </p:cNvSpPr>
          <p:nvPr/>
        </p:nvSpPr>
        <p:spPr bwMode="auto">
          <a:xfrm>
            <a:off x="3925119" y="4751388"/>
            <a:ext cx="1103312"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0" name="Rectangle 50"/>
          <p:cNvSpPr>
            <a:spLocks noChangeArrowheads="1"/>
          </p:cNvSpPr>
          <p:nvPr/>
        </p:nvSpPr>
        <p:spPr bwMode="auto">
          <a:xfrm>
            <a:off x="5204644" y="4751388"/>
            <a:ext cx="1116012"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1" name="Rectangle 51"/>
          <p:cNvSpPr>
            <a:spLocks noChangeArrowheads="1"/>
          </p:cNvSpPr>
          <p:nvPr/>
        </p:nvSpPr>
        <p:spPr bwMode="auto">
          <a:xfrm>
            <a:off x="5204644" y="4751388"/>
            <a:ext cx="1116012"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2" name="Rectangle 52"/>
          <p:cNvSpPr>
            <a:spLocks noChangeArrowheads="1"/>
          </p:cNvSpPr>
          <p:nvPr/>
        </p:nvSpPr>
        <p:spPr bwMode="auto">
          <a:xfrm>
            <a:off x="6409557" y="4751388"/>
            <a:ext cx="1103313"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3" name="Rectangle 53"/>
          <p:cNvSpPr>
            <a:spLocks noChangeArrowheads="1"/>
          </p:cNvSpPr>
          <p:nvPr/>
        </p:nvSpPr>
        <p:spPr bwMode="auto">
          <a:xfrm>
            <a:off x="6409557" y="4751388"/>
            <a:ext cx="1103313"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4" name="Rectangle 54"/>
          <p:cNvSpPr>
            <a:spLocks noChangeArrowheads="1"/>
          </p:cNvSpPr>
          <p:nvPr/>
        </p:nvSpPr>
        <p:spPr bwMode="auto">
          <a:xfrm>
            <a:off x="7627169" y="4751388"/>
            <a:ext cx="1103312"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5" name="Rectangle 55"/>
          <p:cNvSpPr>
            <a:spLocks noChangeArrowheads="1"/>
          </p:cNvSpPr>
          <p:nvPr/>
        </p:nvSpPr>
        <p:spPr bwMode="auto">
          <a:xfrm>
            <a:off x="7627169" y="4751388"/>
            <a:ext cx="1103312"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6" name="Rectangle 56"/>
          <p:cNvSpPr>
            <a:spLocks noChangeArrowheads="1"/>
          </p:cNvSpPr>
          <p:nvPr/>
        </p:nvSpPr>
        <p:spPr bwMode="auto">
          <a:xfrm>
            <a:off x="6409557" y="4751388"/>
            <a:ext cx="1103313" cy="735012"/>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7" name="Rectangle 57"/>
          <p:cNvSpPr>
            <a:spLocks noChangeArrowheads="1"/>
          </p:cNvSpPr>
          <p:nvPr/>
        </p:nvSpPr>
        <p:spPr bwMode="auto">
          <a:xfrm>
            <a:off x="6409557" y="4751388"/>
            <a:ext cx="1103313" cy="735012"/>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18" name="Rectangle 58"/>
          <p:cNvSpPr>
            <a:spLocks noChangeArrowheads="1"/>
          </p:cNvSpPr>
          <p:nvPr/>
        </p:nvSpPr>
        <p:spPr bwMode="auto">
          <a:xfrm>
            <a:off x="1934394" y="4840288"/>
            <a:ext cx="461962"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read  </a:t>
            </a:r>
            <a:endParaRPr lang="en-US" altLang="zh-CN" b="1">
              <a:solidFill>
                <a:schemeClr val="bg1"/>
              </a:solidFill>
              <a:effectLst>
                <a:outerShdw blurRad="38100" dist="38100" dir="2700000" algn="tl">
                  <a:srgbClr val="000000"/>
                </a:outerShdw>
              </a:effectLst>
              <a:latin typeface="Avant Garde" charset="0"/>
            </a:endParaRPr>
          </a:p>
        </p:txBody>
      </p:sp>
      <p:sp>
        <p:nvSpPr>
          <p:cNvPr id="425019" name="Rectangle 59"/>
          <p:cNvSpPr>
            <a:spLocks noChangeArrowheads="1"/>
          </p:cNvSpPr>
          <p:nvPr/>
        </p:nvSpPr>
        <p:spPr bwMode="auto">
          <a:xfrm>
            <a:off x="1896294" y="5030788"/>
            <a:ext cx="539750"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fixture </a:t>
            </a:r>
            <a:endParaRPr lang="en-US" altLang="zh-CN" b="1">
              <a:solidFill>
                <a:schemeClr val="bg1"/>
              </a:solidFill>
              <a:effectLst>
                <a:outerShdw blurRad="38100" dist="38100" dir="2700000" algn="tl">
                  <a:srgbClr val="000000"/>
                </a:outerShdw>
              </a:effectLst>
              <a:latin typeface="Avant Garde" charset="0"/>
            </a:endParaRPr>
          </a:p>
        </p:txBody>
      </p:sp>
      <p:sp>
        <p:nvSpPr>
          <p:cNvPr id="425020" name="Rectangle 60"/>
          <p:cNvSpPr>
            <a:spLocks noChangeArrowheads="1"/>
          </p:cNvSpPr>
          <p:nvPr/>
        </p:nvSpPr>
        <p:spPr bwMode="auto">
          <a:xfrm>
            <a:off x="1908994" y="5219701"/>
            <a:ext cx="48260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status</a:t>
            </a:r>
            <a:endParaRPr lang="en-US" altLang="zh-CN" b="1">
              <a:solidFill>
                <a:schemeClr val="bg1"/>
              </a:solidFill>
              <a:effectLst>
                <a:outerShdw blurRad="38100" dist="38100" dir="2700000" algn="tl">
                  <a:srgbClr val="000000"/>
                </a:outerShdw>
              </a:effectLst>
              <a:latin typeface="Avant Garde" charset="0"/>
            </a:endParaRPr>
          </a:p>
        </p:txBody>
      </p:sp>
      <p:sp>
        <p:nvSpPr>
          <p:cNvPr id="425021" name="Rectangle 61"/>
          <p:cNvSpPr>
            <a:spLocks noChangeArrowheads="1"/>
          </p:cNvSpPr>
          <p:nvPr/>
        </p:nvSpPr>
        <p:spPr bwMode="auto">
          <a:xfrm>
            <a:off x="2910707" y="4878388"/>
            <a:ext cx="84931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determine </a:t>
            </a:r>
            <a:endParaRPr lang="en-US" altLang="zh-CN" b="1">
              <a:solidFill>
                <a:schemeClr val="bg1"/>
              </a:solidFill>
              <a:effectLst>
                <a:outerShdw blurRad="38100" dist="38100" dir="2700000" algn="tl">
                  <a:srgbClr val="000000"/>
                </a:outerShdw>
              </a:effectLst>
              <a:latin typeface="Avant Garde" charset="0"/>
            </a:endParaRPr>
          </a:p>
        </p:txBody>
      </p:sp>
      <p:sp>
        <p:nvSpPr>
          <p:cNvPr id="425022" name="Rectangle 62"/>
          <p:cNvSpPr>
            <a:spLocks noChangeArrowheads="1"/>
          </p:cNvSpPr>
          <p:nvPr/>
        </p:nvSpPr>
        <p:spPr bwMode="auto">
          <a:xfrm>
            <a:off x="3050407" y="5068888"/>
            <a:ext cx="53181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setting</a:t>
            </a:r>
            <a:endParaRPr lang="en-US" altLang="zh-CN" b="1">
              <a:solidFill>
                <a:schemeClr val="bg1"/>
              </a:solidFill>
              <a:effectLst>
                <a:outerShdw blurRad="38100" dist="38100" dir="2700000" algn="tl">
                  <a:srgbClr val="000000"/>
                </a:outerShdw>
              </a:effectLst>
              <a:latin typeface="Avant Garde" charset="0"/>
            </a:endParaRPr>
          </a:p>
        </p:txBody>
      </p:sp>
      <p:sp>
        <p:nvSpPr>
          <p:cNvPr id="425023" name="Rectangle 63"/>
          <p:cNvSpPr>
            <a:spLocks noChangeArrowheads="1"/>
          </p:cNvSpPr>
          <p:nvPr/>
        </p:nvSpPr>
        <p:spPr bwMode="auto">
          <a:xfrm>
            <a:off x="4190232" y="4878388"/>
            <a:ext cx="56356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format </a:t>
            </a:r>
            <a:endParaRPr lang="en-US" altLang="zh-CN" b="1">
              <a:solidFill>
                <a:schemeClr val="bg1"/>
              </a:solidFill>
              <a:effectLst>
                <a:outerShdw blurRad="38100" dist="38100" dir="2700000" algn="tl">
                  <a:srgbClr val="000000"/>
                </a:outerShdw>
              </a:effectLst>
              <a:latin typeface="Avant Garde" charset="0"/>
            </a:endParaRPr>
          </a:p>
        </p:txBody>
      </p:sp>
      <p:sp>
        <p:nvSpPr>
          <p:cNvPr id="425024" name="Rectangle 64"/>
          <p:cNvSpPr>
            <a:spLocks noChangeArrowheads="1"/>
          </p:cNvSpPr>
          <p:nvPr/>
        </p:nvSpPr>
        <p:spPr bwMode="auto">
          <a:xfrm>
            <a:off x="4190232" y="5068888"/>
            <a:ext cx="53181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setting</a:t>
            </a:r>
            <a:endParaRPr lang="en-US" altLang="zh-CN" b="1">
              <a:solidFill>
                <a:schemeClr val="bg1"/>
              </a:solidFill>
              <a:effectLst>
                <a:outerShdw blurRad="38100" dist="38100" dir="2700000" algn="tl">
                  <a:srgbClr val="000000"/>
                </a:outerShdw>
              </a:effectLst>
              <a:latin typeface="Avant Garde" charset="0"/>
            </a:endParaRPr>
          </a:p>
        </p:txBody>
      </p:sp>
      <p:sp>
        <p:nvSpPr>
          <p:cNvPr id="425025" name="Rectangle 65"/>
          <p:cNvSpPr>
            <a:spLocks noChangeArrowheads="1"/>
          </p:cNvSpPr>
          <p:nvPr/>
        </p:nvSpPr>
        <p:spPr bwMode="auto">
          <a:xfrm>
            <a:off x="5547544" y="4852988"/>
            <a:ext cx="461962"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read  </a:t>
            </a:r>
            <a:endParaRPr lang="en-US" altLang="zh-CN" b="1">
              <a:solidFill>
                <a:schemeClr val="bg1"/>
              </a:solidFill>
              <a:effectLst>
                <a:outerShdw blurRad="38100" dist="38100" dir="2700000" algn="tl">
                  <a:srgbClr val="000000"/>
                </a:outerShdw>
              </a:effectLst>
              <a:latin typeface="Avant Garde" charset="0"/>
            </a:endParaRPr>
          </a:p>
        </p:txBody>
      </p:sp>
      <p:sp>
        <p:nvSpPr>
          <p:cNvPr id="425026" name="Rectangle 66"/>
          <p:cNvSpPr>
            <a:spLocks noChangeArrowheads="1"/>
          </p:cNvSpPr>
          <p:nvPr/>
        </p:nvSpPr>
        <p:spPr bwMode="auto">
          <a:xfrm>
            <a:off x="5496745" y="5043488"/>
            <a:ext cx="511175"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record</a:t>
            </a:r>
            <a:endParaRPr lang="en-US" altLang="zh-CN" b="1">
              <a:solidFill>
                <a:schemeClr val="bg1"/>
              </a:solidFill>
              <a:effectLst>
                <a:outerShdw blurRad="38100" dist="38100" dir="2700000" algn="tl">
                  <a:srgbClr val="000000"/>
                </a:outerShdw>
              </a:effectLst>
              <a:latin typeface="Avant Garde" charset="0"/>
            </a:endParaRPr>
          </a:p>
        </p:txBody>
      </p:sp>
      <p:sp>
        <p:nvSpPr>
          <p:cNvPr id="425027" name="Rectangle 67"/>
          <p:cNvSpPr>
            <a:spLocks noChangeArrowheads="1"/>
          </p:cNvSpPr>
          <p:nvPr/>
        </p:nvSpPr>
        <p:spPr bwMode="auto">
          <a:xfrm>
            <a:off x="6549257" y="4789488"/>
            <a:ext cx="758825"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calculate </a:t>
            </a:r>
            <a:endParaRPr lang="en-US" altLang="zh-CN" b="1">
              <a:solidFill>
                <a:schemeClr val="bg1"/>
              </a:solidFill>
              <a:effectLst>
                <a:outerShdw blurRad="38100" dist="38100" dir="2700000" algn="tl">
                  <a:srgbClr val="000000"/>
                </a:outerShdw>
              </a:effectLst>
              <a:latin typeface="Avant Garde" charset="0"/>
            </a:endParaRPr>
          </a:p>
        </p:txBody>
      </p:sp>
      <p:sp>
        <p:nvSpPr>
          <p:cNvPr id="425028" name="Rectangle 68"/>
          <p:cNvSpPr>
            <a:spLocks noChangeArrowheads="1"/>
          </p:cNvSpPr>
          <p:nvPr/>
        </p:nvSpPr>
        <p:spPr bwMode="auto">
          <a:xfrm>
            <a:off x="6650857" y="4979988"/>
            <a:ext cx="55086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output </a:t>
            </a:r>
            <a:endParaRPr lang="en-US" altLang="zh-CN" b="1">
              <a:solidFill>
                <a:schemeClr val="bg1"/>
              </a:solidFill>
              <a:effectLst>
                <a:outerShdw blurRad="38100" dist="38100" dir="2700000" algn="tl">
                  <a:srgbClr val="000000"/>
                </a:outerShdw>
              </a:effectLst>
              <a:latin typeface="Avant Garde" charset="0"/>
            </a:endParaRPr>
          </a:p>
        </p:txBody>
      </p:sp>
      <p:sp>
        <p:nvSpPr>
          <p:cNvPr id="425029" name="Rectangle 69"/>
          <p:cNvSpPr>
            <a:spLocks noChangeArrowheads="1"/>
          </p:cNvSpPr>
          <p:nvPr/>
        </p:nvSpPr>
        <p:spPr bwMode="auto">
          <a:xfrm>
            <a:off x="6638156" y="5168901"/>
            <a:ext cx="52070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values</a:t>
            </a:r>
            <a:endParaRPr lang="en-US" altLang="zh-CN" b="1">
              <a:solidFill>
                <a:schemeClr val="bg1"/>
              </a:solidFill>
              <a:effectLst>
                <a:outerShdw blurRad="38100" dist="38100" dir="2700000" algn="tl">
                  <a:srgbClr val="000000"/>
                </a:outerShdw>
              </a:effectLst>
              <a:latin typeface="Avant Garde" charset="0"/>
            </a:endParaRPr>
          </a:p>
        </p:txBody>
      </p:sp>
      <p:sp>
        <p:nvSpPr>
          <p:cNvPr id="425030" name="Rectangle 70"/>
          <p:cNvSpPr>
            <a:spLocks noChangeArrowheads="1"/>
          </p:cNvSpPr>
          <p:nvPr/>
        </p:nvSpPr>
        <p:spPr bwMode="auto">
          <a:xfrm>
            <a:off x="7893869" y="4878388"/>
            <a:ext cx="563562"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format </a:t>
            </a:r>
            <a:endParaRPr lang="en-US" altLang="zh-CN" b="1">
              <a:solidFill>
                <a:schemeClr val="bg1"/>
              </a:solidFill>
              <a:effectLst>
                <a:outerShdw blurRad="38100" dist="38100" dir="2700000" algn="tl">
                  <a:srgbClr val="000000"/>
                </a:outerShdw>
              </a:effectLst>
              <a:latin typeface="Avant Garde" charset="0"/>
            </a:endParaRPr>
          </a:p>
        </p:txBody>
      </p:sp>
      <p:sp>
        <p:nvSpPr>
          <p:cNvPr id="425031" name="Rectangle 71"/>
          <p:cNvSpPr>
            <a:spLocks noChangeArrowheads="1"/>
          </p:cNvSpPr>
          <p:nvPr/>
        </p:nvSpPr>
        <p:spPr bwMode="auto">
          <a:xfrm>
            <a:off x="7919270" y="5068888"/>
            <a:ext cx="471487"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report</a:t>
            </a:r>
            <a:endParaRPr lang="en-US" altLang="zh-CN" b="1">
              <a:solidFill>
                <a:schemeClr val="bg1"/>
              </a:solidFill>
              <a:effectLst>
                <a:outerShdw blurRad="38100" dist="38100" dir="2700000" algn="tl">
                  <a:srgbClr val="000000"/>
                </a:outerShdw>
              </a:effectLst>
              <a:latin typeface="Avant Garde" charset="0"/>
            </a:endParaRPr>
          </a:p>
        </p:txBody>
      </p:sp>
      <p:sp>
        <p:nvSpPr>
          <p:cNvPr id="425032" name="Line 72"/>
          <p:cNvSpPr>
            <a:spLocks noChangeShapeType="1"/>
          </p:cNvSpPr>
          <p:nvPr/>
        </p:nvSpPr>
        <p:spPr bwMode="auto">
          <a:xfrm flipH="1">
            <a:off x="2072507" y="4017964"/>
            <a:ext cx="2828925" cy="7334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3" name="Line 73"/>
          <p:cNvSpPr>
            <a:spLocks noChangeShapeType="1"/>
          </p:cNvSpPr>
          <p:nvPr/>
        </p:nvSpPr>
        <p:spPr bwMode="auto">
          <a:xfrm flipH="1">
            <a:off x="3353619" y="4017964"/>
            <a:ext cx="1547812" cy="7334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4" name="Line 74"/>
          <p:cNvSpPr>
            <a:spLocks noChangeShapeType="1"/>
          </p:cNvSpPr>
          <p:nvPr/>
        </p:nvSpPr>
        <p:spPr bwMode="auto">
          <a:xfrm flipH="1">
            <a:off x="4520431" y="4017964"/>
            <a:ext cx="381000" cy="7334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5" name="Line 75"/>
          <p:cNvSpPr>
            <a:spLocks noChangeShapeType="1"/>
          </p:cNvSpPr>
          <p:nvPr/>
        </p:nvSpPr>
        <p:spPr bwMode="auto">
          <a:xfrm flipH="1">
            <a:off x="5750744" y="4017964"/>
            <a:ext cx="368300" cy="7334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6" name="Line 76"/>
          <p:cNvSpPr>
            <a:spLocks noChangeShapeType="1"/>
          </p:cNvSpPr>
          <p:nvPr/>
        </p:nvSpPr>
        <p:spPr bwMode="auto">
          <a:xfrm>
            <a:off x="6119044" y="4017964"/>
            <a:ext cx="773112" cy="7334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7" name="Line 77"/>
          <p:cNvSpPr>
            <a:spLocks noChangeShapeType="1"/>
          </p:cNvSpPr>
          <p:nvPr/>
        </p:nvSpPr>
        <p:spPr bwMode="auto">
          <a:xfrm>
            <a:off x="6157145" y="3979864"/>
            <a:ext cx="2054225" cy="771525"/>
          </a:xfrm>
          <a:prstGeom prst="line">
            <a:avLst/>
          </a:prstGeom>
          <a:noFill/>
          <a:ln w="25400">
            <a:solidFill>
              <a:schemeClr val="bg1"/>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8" name="Rectangle 78"/>
          <p:cNvSpPr>
            <a:spLocks noChangeArrowheads="1"/>
          </p:cNvSpPr>
          <p:nvPr/>
        </p:nvSpPr>
        <p:spPr bwMode="auto">
          <a:xfrm>
            <a:off x="4393432" y="3295651"/>
            <a:ext cx="1103313"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39" name="Rectangle 79"/>
          <p:cNvSpPr>
            <a:spLocks noChangeArrowheads="1"/>
          </p:cNvSpPr>
          <p:nvPr/>
        </p:nvSpPr>
        <p:spPr bwMode="auto">
          <a:xfrm>
            <a:off x="4393432" y="3295651"/>
            <a:ext cx="1103313"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40" name="Rectangle 80"/>
          <p:cNvSpPr>
            <a:spLocks noChangeArrowheads="1"/>
          </p:cNvSpPr>
          <p:nvPr/>
        </p:nvSpPr>
        <p:spPr bwMode="auto">
          <a:xfrm>
            <a:off x="5572944" y="3295651"/>
            <a:ext cx="1103312" cy="735013"/>
          </a:xfrm>
          <a:prstGeom prst="rect">
            <a:avLst/>
          </a:prstGeom>
          <a:solidFill>
            <a:srgbClr val="FFFFFF"/>
          </a:solidFill>
          <a:ln w="9525">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41" name="Rectangle 81"/>
          <p:cNvSpPr>
            <a:spLocks noChangeArrowheads="1"/>
          </p:cNvSpPr>
          <p:nvPr/>
        </p:nvSpPr>
        <p:spPr bwMode="auto">
          <a:xfrm>
            <a:off x="5572944" y="3295651"/>
            <a:ext cx="1103312" cy="735013"/>
          </a:xfrm>
          <a:prstGeom prst="rect">
            <a:avLst/>
          </a:prstGeom>
          <a:noFill/>
          <a:ln w="25400">
            <a:solidFill>
              <a:schemeClr val="bg1"/>
            </a:solidFill>
            <a:miter lim="800000"/>
          </a:ln>
        </p:spPr>
        <p:txBody>
          <a:bodyPr/>
          <a:lstStyle/>
          <a:p>
            <a:pPr eaLnBrk="0">
              <a:lnSpc>
                <a:spcPct val="90000"/>
              </a:lnSpc>
              <a:spcBef>
                <a:spcPct val="30000"/>
              </a:spcBef>
              <a:buClr>
                <a:schemeClr val="tx2"/>
              </a:buClr>
              <a:buSzPct val="100000"/>
              <a:buFont typeface="Zapf Dingbats" charset="2"/>
              <a:buNone/>
              <a:defRPr/>
            </a:pPr>
            <a:endParaRPr lang="zh-CN" altLang="en-US" b="1">
              <a:solidFill>
                <a:schemeClr val="bg1"/>
              </a:solidFill>
              <a:effectLst>
                <a:outerShdw blurRad="38100" dist="38100" dir="2700000" algn="tl">
                  <a:srgbClr val="000000">
                    <a:alpha val="43137"/>
                  </a:srgbClr>
                </a:outerShdw>
              </a:effectLst>
              <a:latin typeface="Avant Garde" charset="0"/>
            </a:endParaRPr>
          </a:p>
        </p:txBody>
      </p:sp>
      <p:sp>
        <p:nvSpPr>
          <p:cNvPr id="425042" name="Rectangle 82"/>
          <p:cNvSpPr>
            <a:spLocks noChangeArrowheads="1"/>
          </p:cNvSpPr>
          <p:nvPr/>
        </p:nvSpPr>
        <p:spPr bwMode="auto">
          <a:xfrm>
            <a:off x="4647431" y="3346451"/>
            <a:ext cx="53975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fixture </a:t>
            </a:r>
            <a:endParaRPr lang="en-US" altLang="zh-CN" b="1">
              <a:solidFill>
                <a:schemeClr val="bg1"/>
              </a:solidFill>
              <a:effectLst>
                <a:outerShdw blurRad="38100" dist="38100" dir="2700000" algn="tl">
                  <a:srgbClr val="000000"/>
                </a:outerShdw>
              </a:effectLst>
              <a:latin typeface="Avant Garde" charset="0"/>
            </a:endParaRPr>
          </a:p>
        </p:txBody>
      </p:sp>
      <p:sp>
        <p:nvSpPr>
          <p:cNvPr id="425043" name="Rectangle 83"/>
          <p:cNvSpPr>
            <a:spLocks noChangeArrowheads="1"/>
          </p:cNvSpPr>
          <p:nvPr/>
        </p:nvSpPr>
        <p:spPr bwMode="auto">
          <a:xfrm>
            <a:off x="4647432" y="3535363"/>
            <a:ext cx="531813"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status </a:t>
            </a:r>
            <a:endParaRPr lang="en-US" altLang="zh-CN" b="1">
              <a:solidFill>
                <a:schemeClr val="bg1"/>
              </a:solidFill>
              <a:effectLst>
                <a:outerShdw blurRad="38100" dist="38100" dir="2700000" algn="tl">
                  <a:srgbClr val="000000"/>
                </a:outerShdw>
              </a:effectLst>
              <a:latin typeface="Avant Garde" charset="0"/>
            </a:endParaRPr>
          </a:p>
        </p:txBody>
      </p:sp>
      <p:sp>
        <p:nvSpPr>
          <p:cNvPr id="425044" name="Rectangle 84"/>
          <p:cNvSpPr>
            <a:spLocks noChangeArrowheads="1"/>
          </p:cNvSpPr>
          <p:nvPr/>
        </p:nvSpPr>
        <p:spPr bwMode="auto">
          <a:xfrm>
            <a:off x="4520431" y="3725863"/>
            <a:ext cx="738188"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controller</a:t>
            </a:r>
            <a:endParaRPr lang="en-US" altLang="zh-CN" b="1">
              <a:solidFill>
                <a:schemeClr val="bg1"/>
              </a:solidFill>
              <a:effectLst>
                <a:outerShdw blurRad="38100" dist="38100" dir="2700000" algn="tl">
                  <a:srgbClr val="000000"/>
                </a:outerShdw>
              </a:effectLst>
              <a:latin typeface="Avant Garde" charset="0"/>
            </a:endParaRPr>
          </a:p>
        </p:txBody>
      </p:sp>
      <p:sp>
        <p:nvSpPr>
          <p:cNvPr id="425045" name="Rectangle 85"/>
          <p:cNvSpPr>
            <a:spLocks noChangeArrowheads="1"/>
          </p:cNvSpPr>
          <p:nvPr/>
        </p:nvSpPr>
        <p:spPr bwMode="auto">
          <a:xfrm>
            <a:off x="5903144" y="3321051"/>
            <a:ext cx="52070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report </a:t>
            </a:r>
            <a:endParaRPr lang="en-US" altLang="zh-CN" b="1">
              <a:solidFill>
                <a:schemeClr val="bg1"/>
              </a:solidFill>
              <a:effectLst>
                <a:outerShdw blurRad="38100" dist="38100" dir="2700000" algn="tl">
                  <a:srgbClr val="000000"/>
                </a:outerShdw>
              </a:effectLst>
              <a:latin typeface="Avant Garde" charset="0"/>
            </a:endParaRPr>
          </a:p>
        </p:txBody>
      </p:sp>
      <p:sp>
        <p:nvSpPr>
          <p:cNvPr id="425046" name="Rectangle 86"/>
          <p:cNvSpPr>
            <a:spLocks noChangeArrowheads="1"/>
          </p:cNvSpPr>
          <p:nvPr/>
        </p:nvSpPr>
        <p:spPr bwMode="auto">
          <a:xfrm>
            <a:off x="5712644" y="3511551"/>
            <a:ext cx="895350" cy="201613"/>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generation </a:t>
            </a:r>
            <a:endParaRPr lang="en-US" altLang="zh-CN" b="1">
              <a:solidFill>
                <a:schemeClr val="bg1"/>
              </a:solidFill>
              <a:effectLst>
                <a:outerShdw blurRad="38100" dist="38100" dir="2700000" algn="tl">
                  <a:srgbClr val="000000"/>
                </a:outerShdw>
              </a:effectLst>
              <a:latin typeface="Avant Garde" charset="0"/>
            </a:endParaRPr>
          </a:p>
        </p:txBody>
      </p:sp>
      <p:sp>
        <p:nvSpPr>
          <p:cNvPr id="425047" name="Rectangle 87"/>
          <p:cNvSpPr>
            <a:spLocks noChangeArrowheads="1"/>
          </p:cNvSpPr>
          <p:nvPr/>
        </p:nvSpPr>
        <p:spPr bwMode="auto">
          <a:xfrm>
            <a:off x="5763445" y="3700463"/>
            <a:ext cx="738187" cy="201612"/>
          </a:xfrm>
          <a:prstGeom prst="rect">
            <a:avLst/>
          </a:prstGeom>
          <a:noFill/>
          <a:ln w="9525">
            <a:solidFill>
              <a:schemeClr val="bg1"/>
            </a:solidFill>
            <a:miter lim="800000"/>
          </a:ln>
        </p:spPr>
        <p:txBody>
          <a:bodyPr wrap="none" lIns="0" tIns="0" rIns="0" bIns="0">
            <a:spAutoFit/>
          </a:bodyPr>
          <a:lstStyle/>
          <a:p>
            <a:pPr eaLnBrk="0">
              <a:lnSpc>
                <a:spcPct val="90000"/>
              </a:lnSpc>
              <a:spcBef>
                <a:spcPct val="30000"/>
              </a:spcBef>
              <a:buClr>
                <a:schemeClr val="tx2"/>
              </a:buClr>
              <a:buSzPct val="100000"/>
              <a:buFont typeface="Zapf Dingbats" charset="2"/>
              <a:buNone/>
              <a:defRPr/>
            </a:pPr>
            <a:r>
              <a:rPr lang="en-US" altLang="zh-CN" sz="1400">
                <a:solidFill>
                  <a:srgbClr val="000000"/>
                </a:solidFill>
                <a:latin typeface="Helvetica" charset="0"/>
              </a:rPr>
              <a:t>controller</a:t>
            </a:r>
            <a:endParaRPr lang="en-US" altLang="zh-CN" b="1">
              <a:solidFill>
                <a:schemeClr val="bg1"/>
              </a:solidFill>
              <a:effectLst>
                <a:outerShdw blurRad="38100" dist="38100" dir="2700000" algn="tl">
                  <a:srgbClr val="000000"/>
                </a:outerShdw>
              </a:effectLst>
              <a:latin typeface="Avant Garde" charset="0"/>
            </a:endParaRPr>
          </a:p>
        </p:txBody>
      </p:sp>
      <p:sp>
        <p:nvSpPr>
          <p:cNvPr id="88"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Refining the Structure Chart</a:t>
            </a:r>
            <a:endParaRPr lang="en-US" altLang="ja-JP" dirty="0"/>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6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0D400E9-556D-4E38-8E18-550CDB02C309}" type="slidenum">
              <a:rPr lang="en-US" altLang="ja-JP" sz="1200">
                <a:solidFill>
                  <a:schemeClr val="bg1"/>
                </a:solidFill>
              </a:rPr>
            </a:fld>
            <a:endParaRPr lang="en-US" altLang="ja-JP" sz="900">
              <a:solidFill>
                <a:schemeClr val="bg1"/>
              </a:solidFill>
            </a:endParaRPr>
          </a:p>
        </p:txBody>
      </p:sp>
      <p:sp>
        <p:nvSpPr>
          <p:cNvPr id="28680"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8681"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7"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9" name="Text Box 71"/>
          <p:cNvSpPr txBox="1">
            <a:spLocks noChangeArrowheads="1"/>
          </p:cNvSpPr>
          <p:nvPr/>
        </p:nvSpPr>
        <p:spPr bwMode="auto">
          <a:xfrm>
            <a:off x="108520" y="728663"/>
            <a:ext cx="91440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An architectural style encompasses which of the following elements?</a:t>
            </a:r>
            <a:r>
              <a:rPr lang="ja-JP" altLang="en-US" sz="1600" dirty="0"/>
              <a:t>　　　</a:t>
            </a:r>
            <a:endParaRPr lang="en-US" altLang="ja-JP" sz="1600" dirty="0"/>
          </a:p>
          <a:p>
            <a:pPr lvl="1">
              <a:buFontTx/>
              <a:buAutoNum type="alphaLcPeriod"/>
            </a:pPr>
            <a:r>
              <a:rPr lang="en-US" altLang="zh-CN" sz="1600" dirty="0"/>
              <a:t>constraints</a:t>
            </a:r>
            <a:endParaRPr lang="en-US" altLang="zh-CN" sz="1600" dirty="0"/>
          </a:p>
          <a:p>
            <a:pPr lvl="1">
              <a:buFontTx/>
              <a:buAutoNum type="alphaLcPeriod"/>
            </a:pPr>
            <a:r>
              <a:rPr lang="en-US" altLang="zh-CN" sz="1600" dirty="0"/>
              <a:t>set of components </a:t>
            </a:r>
            <a:endParaRPr lang="en-US" altLang="zh-CN" sz="1600" dirty="0"/>
          </a:p>
          <a:p>
            <a:pPr lvl="1">
              <a:buFontTx/>
              <a:buAutoNum type="alphaLcPeriod"/>
            </a:pPr>
            <a:r>
              <a:rPr lang="en-US" altLang="zh-CN" sz="1600" dirty="0"/>
              <a:t>semantic models</a:t>
            </a:r>
            <a:endParaRPr lang="en-US" altLang="zh-CN" sz="1600" dirty="0"/>
          </a:p>
          <a:p>
            <a:pPr lvl="1">
              <a:buFontTx/>
              <a:buAutoNum type="alphaLcPeriod"/>
            </a:pPr>
            <a:r>
              <a:rPr lang="en-US" altLang="zh-CN" sz="1600" dirty="0"/>
              <a:t>syntactic models</a:t>
            </a:r>
            <a:endParaRPr lang="en-US" altLang="zh-CN" sz="1600" dirty="0"/>
          </a:p>
          <a:p>
            <a:pPr lvl="1">
              <a:buFontTx/>
              <a:buAutoNum type="alphaLcPeriod"/>
            </a:pPr>
            <a:r>
              <a:rPr lang="en-US" altLang="zh-CN" sz="1600" dirty="0">
                <a:solidFill>
                  <a:schemeClr val="bg2"/>
                </a:solidFill>
              </a:rPr>
              <a:t>a, b and c</a:t>
            </a:r>
            <a:endParaRPr lang="en-US" altLang="ja-JP" sz="1600" dirty="0"/>
          </a:p>
          <a:p>
            <a:pPr>
              <a:buFontTx/>
              <a:buAutoNum type="arabicPeriod"/>
            </a:pPr>
            <a:r>
              <a:rPr lang="en-US" altLang="ja-JP" sz="1600" dirty="0"/>
              <a:t>During the process of modeling the system in context, systems that interact with the target system are </a:t>
            </a:r>
            <a:r>
              <a:rPr lang="en-US" altLang="zh-CN" sz="1600" dirty="0"/>
              <a:t>not </a:t>
            </a:r>
            <a:r>
              <a:rPr lang="en-US" altLang="ja-JP" sz="1600" dirty="0"/>
              <a:t>represented </a:t>
            </a:r>
            <a:r>
              <a:rPr lang="en-US" altLang="ja-JP" sz="1600" dirty="0" smtClean="0"/>
              <a:t>as</a:t>
            </a:r>
            <a:endParaRPr lang="en-US" altLang="ja-JP" sz="1600" dirty="0"/>
          </a:p>
          <a:p>
            <a:pPr lvl="1">
              <a:buFontTx/>
              <a:buAutoNum type="alphaLcPeriod"/>
            </a:pPr>
            <a:r>
              <a:rPr lang="en-US" altLang="zh-CN" sz="1600" dirty="0"/>
              <a:t>Peer-level systems</a:t>
            </a:r>
            <a:endParaRPr lang="en-US" altLang="zh-CN" sz="1600" dirty="0"/>
          </a:p>
          <a:p>
            <a:pPr lvl="1">
              <a:buFontTx/>
              <a:buAutoNum type="alphaLcPeriod"/>
            </a:pPr>
            <a:r>
              <a:rPr lang="en-US" altLang="zh-CN" sz="1600" dirty="0">
                <a:solidFill>
                  <a:schemeClr val="bg2"/>
                </a:solidFill>
              </a:rPr>
              <a:t>Subordinate systems</a:t>
            </a:r>
            <a:endParaRPr lang="en-US" altLang="zh-CN" sz="1600" dirty="0"/>
          </a:p>
          <a:p>
            <a:pPr lvl="1">
              <a:buFontTx/>
              <a:buAutoNum type="alphaLcPeriod"/>
            </a:pPr>
            <a:r>
              <a:rPr lang="en-US" altLang="zh-CN" sz="1600" dirty="0"/>
              <a:t>Super-ordinate systems</a:t>
            </a:r>
            <a:endParaRPr lang="en-US" altLang="zh-CN" sz="1600" dirty="0"/>
          </a:p>
          <a:p>
            <a:pPr lvl="1">
              <a:buFontTx/>
              <a:buAutoNum type="alphaLcPeriod"/>
            </a:pPr>
            <a:r>
              <a:rPr lang="en-US" altLang="zh-CN" sz="1600" dirty="0">
                <a:solidFill>
                  <a:srgbClr val="FF0000"/>
                </a:solidFill>
              </a:rPr>
              <a:t>Working systems</a:t>
            </a:r>
            <a:endParaRPr lang="en-US" altLang="ja-JP" sz="1600" dirty="0"/>
          </a:p>
          <a:p>
            <a:pPr>
              <a:buFontTx/>
              <a:buAutoNum type="arabicPeriod"/>
            </a:pPr>
            <a:r>
              <a:rPr lang="en-US" altLang="ja-JP" sz="1600" dirty="0"/>
              <a:t>When the overall flow in a segment of a data flow diagram is largely sequential and follows straight-line paths, _________ is present.</a:t>
            </a:r>
            <a:r>
              <a:rPr lang="en-US" altLang="zh-CN" sz="1600" dirty="0"/>
              <a:t>  </a:t>
            </a:r>
            <a:endParaRPr lang="en-US" altLang="ja-JP" sz="1600" dirty="0"/>
          </a:p>
          <a:p>
            <a:pPr lvl="1">
              <a:buFontTx/>
              <a:buAutoNum type="alphaLcPeriod"/>
            </a:pPr>
            <a:r>
              <a:rPr lang="en-US" altLang="zh-CN" sz="1600" dirty="0"/>
              <a:t>low coupling</a:t>
            </a:r>
            <a:endParaRPr lang="en-US" altLang="zh-CN" sz="1600" dirty="0"/>
          </a:p>
          <a:p>
            <a:pPr lvl="1">
              <a:buFontTx/>
              <a:buAutoNum type="alphaLcPeriod"/>
            </a:pPr>
            <a:r>
              <a:rPr lang="en-US" altLang="zh-CN" sz="1600" dirty="0"/>
              <a:t>Good modularity</a:t>
            </a:r>
            <a:endParaRPr lang="en-US" altLang="zh-CN" sz="1600" dirty="0"/>
          </a:p>
          <a:p>
            <a:pPr lvl="1">
              <a:buFontTx/>
              <a:buAutoNum type="alphaLcPeriod"/>
            </a:pPr>
            <a:r>
              <a:rPr lang="en-US" altLang="zh-CN" sz="1600" dirty="0">
                <a:solidFill>
                  <a:schemeClr val="bg2"/>
                </a:solidFill>
              </a:rPr>
              <a:t>transaction flow</a:t>
            </a:r>
            <a:endParaRPr lang="en-US" altLang="zh-CN" sz="1600" dirty="0"/>
          </a:p>
          <a:p>
            <a:pPr lvl="1">
              <a:buFontTx/>
              <a:buAutoNum type="alphaLcPeriod"/>
            </a:pPr>
            <a:r>
              <a:rPr lang="en-US" altLang="zh-CN" sz="1600" dirty="0">
                <a:solidFill>
                  <a:srgbClr val="FF0000"/>
                </a:solidFill>
              </a:rPr>
              <a:t>transform flow</a:t>
            </a:r>
            <a:endParaRPr lang="en-US" altLang="ja-JP" sz="1600" dirty="0"/>
          </a:p>
          <a:p>
            <a:pPr>
              <a:buFontTx/>
              <a:buAutoNum type="arabicPeriod"/>
            </a:pPr>
            <a:r>
              <a:rPr lang="en-US" altLang="ja-JP" sz="1600" dirty="0"/>
              <a:t>When you encounter both transform flow and transaction flow in the same DFD the flow is partitioned and the appropriate mapping technique is used on each part of the </a:t>
            </a:r>
            <a:r>
              <a:rPr lang="en-US" altLang="ja-JP" sz="1600" dirty="0" smtClean="0"/>
              <a:t>DFD</a:t>
            </a:r>
            <a:endParaRPr lang="en-US" altLang="ja-JP" sz="1600" dirty="0"/>
          </a:p>
          <a:p>
            <a:pPr lvl="1">
              <a:buFontTx/>
              <a:buAutoNum type="alphaLcPeriod"/>
            </a:pPr>
            <a:r>
              <a:rPr lang="en-US" altLang="zh-CN" sz="1600" dirty="0">
                <a:solidFill>
                  <a:schemeClr val="bg2"/>
                </a:solidFill>
              </a:rPr>
              <a:t>True</a:t>
            </a:r>
            <a:endParaRPr lang="en-US" altLang="zh-CN" sz="1600" dirty="0"/>
          </a:p>
          <a:p>
            <a:pPr lvl="1">
              <a:buFontTx/>
              <a:buAutoNum type="alphaLcPeriod"/>
            </a:pPr>
            <a:r>
              <a:rPr lang="en-US" altLang="zh-CN" sz="1600" dirty="0"/>
              <a:t>False</a:t>
            </a:r>
            <a:endParaRPr lang="en-US" altLang="ja-JP" sz="1600" dirty="0"/>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7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A2CF4E-733C-4CB6-B35B-7B24A84C10DD}" type="slidenum">
              <a:rPr lang="en-US" altLang="ja-JP" sz="1200">
                <a:solidFill>
                  <a:schemeClr val="bg1"/>
                </a:solidFill>
              </a:rPr>
            </a:fld>
            <a:endParaRPr lang="en-US" altLang="ja-JP" sz="900">
              <a:solidFill>
                <a:schemeClr val="bg1"/>
              </a:solidFill>
            </a:endParaRPr>
          </a:p>
        </p:txBody>
      </p:sp>
      <p:sp>
        <p:nvSpPr>
          <p:cNvPr id="29704"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9705"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3" name="Text Box 71"/>
          <p:cNvSpPr txBox="1">
            <a:spLocks noChangeArrowheads="1"/>
          </p:cNvSpPr>
          <p:nvPr/>
        </p:nvSpPr>
        <p:spPr bwMode="auto">
          <a:xfrm>
            <a:off x="35496" y="962620"/>
            <a:ext cx="91440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5. </a:t>
            </a:r>
            <a:r>
              <a:rPr lang="en-US" altLang="ja-JP" sz="1600" dirty="0"/>
              <a:t>When a single item that triggers other data flow along one of many paths of a data flow diagram, ________ characterizes the information flow.</a:t>
            </a:r>
            <a:r>
              <a:rPr lang="ja-JP" altLang="en-US" sz="1600" dirty="0"/>
              <a:t>　　　　</a:t>
            </a:r>
            <a:endParaRPr lang="en-US" altLang="ja-JP" sz="1600" dirty="0"/>
          </a:p>
          <a:p>
            <a:pPr lvl="1">
              <a:buFontTx/>
              <a:buAutoNum type="alphaLcPeriod"/>
            </a:pPr>
            <a:r>
              <a:rPr lang="en-US" altLang="zh-CN" sz="1600" dirty="0"/>
              <a:t>high coupling</a:t>
            </a:r>
            <a:endParaRPr lang="en-US" altLang="zh-CN" sz="1600" dirty="0"/>
          </a:p>
          <a:p>
            <a:pPr lvl="1">
              <a:buFontTx/>
              <a:buAutoNum type="alphaLcPeriod"/>
            </a:pPr>
            <a:r>
              <a:rPr lang="en-US" altLang="zh-CN" sz="1600" dirty="0"/>
              <a:t>poor modularity</a:t>
            </a:r>
            <a:endParaRPr lang="en-US" altLang="zh-CN" sz="1600" dirty="0"/>
          </a:p>
          <a:p>
            <a:pPr lvl="1">
              <a:buFontTx/>
              <a:buAutoNum type="alphaLcPeriod"/>
            </a:pPr>
            <a:r>
              <a:rPr lang="en-US" altLang="zh-CN" sz="1600" dirty="0">
                <a:solidFill>
                  <a:srgbClr val="FF0000"/>
                </a:solidFill>
              </a:rPr>
              <a:t>transaction flow</a:t>
            </a:r>
            <a:endParaRPr lang="en-US" altLang="zh-CN" sz="1600" dirty="0"/>
          </a:p>
          <a:p>
            <a:pPr lvl="1">
              <a:buFontTx/>
              <a:buAutoNum type="alphaLcPeriod"/>
            </a:pPr>
            <a:r>
              <a:rPr lang="en-US" altLang="zh-CN" sz="1600" dirty="0">
                <a:solidFill>
                  <a:schemeClr val="bg2"/>
                </a:solidFill>
              </a:rPr>
              <a:t>transform flow</a:t>
            </a:r>
            <a:endParaRPr lang="en-US" altLang="ja-JP" sz="1600" dirty="0"/>
          </a:p>
          <a:p>
            <a:r>
              <a:rPr lang="en-US" altLang="zh-CN" sz="1600" dirty="0"/>
              <a:t>6. </a:t>
            </a:r>
            <a:r>
              <a:rPr lang="en-US" altLang="ja-JP" sz="1600" dirty="0"/>
              <a:t>In transaction mapping the first level factoring results in </a:t>
            </a:r>
            <a:r>
              <a:rPr lang="en-US" altLang="ja-JP" sz="1600" dirty="0" smtClean="0"/>
              <a:t>the</a:t>
            </a:r>
            <a:endParaRPr lang="en-US" altLang="ja-JP" sz="1600" dirty="0"/>
          </a:p>
          <a:p>
            <a:pPr lvl="1">
              <a:buFontTx/>
              <a:buAutoNum type="alphaLcPeriod"/>
            </a:pPr>
            <a:r>
              <a:rPr lang="en-US" altLang="zh-CN" sz="1600" dirty="0"/>
              <a:t>creation of CFD.</a:t>
            </a:r>
            <a:endParaRPr lang="en-US" altLang="zh-CN" sz="1600" dirty="0"/>
          </a:p>
          <a:p>
            <a:pPr lvl="1">
              <a:buFontTx/>
              <a:buAutoNum type="alphaLcPeriod"/>
            </a:pPr>
            <a:r>
              <a:rPr lang="en-US" altLang="zh-CN" sz="1600" dirty="0">
                <a:solidFill>
                  <a:schemeClr val="bg2"/>
                </a:solidFill>
              </a:rPr>
              <a:t>derivation of control hierarchy</a:t>
            </a:r>
            <a:endParaRPr lang="en-US" altLang="zh-CN" sz="1600" dirty="0"/>
          </a:p>
          <a:p>
            <a:pPr lvl="1">
              <a:buFontTx/>
              <a:buAutoNum type="alphaLcPeriod"/>
            </a:pPr>
            <a:r>
              <a:rPr lang="en-US" altLang="zh-CN" sz="1600" dirty="0"/>
              <a:t>distribution of work modules</a:t>
            </a:r>
            <a:endParaRPr lang="en-US" altLang="zh-CN" sz="1600" dirty="0"/>
          </a:p>
          <a:p>
            <a:pPr lvl="1">
              <a:buFontTx/>
              <a:buAutoNum type="alphaLcPeriod"/>
            </a:pPr>
            <a:r>
              <a:rPr lang="en-US" altLang="zh-CN" sz="1600" dirty="0"/>
              <a:t>refinement of the module view</a:t>
            </a:r>
            <a:endParaRPr lang="en-US" altLang="ja-JP" sz="1600" dirty="0"/>
          </a:p>
          <a:p>
            <a:r>
              <a:rPr lang="en-US" altLang="zh-CN" sz="1600" dirty="0"/>
              <a:t>7. </a:t>
            </a:r>
            <a:r>
              <a:rPr lang="en-US" altLang="ja-JP" sz="1600" dirty="0"/>
              <a:t>A successful application of transform or transaction mapping to create an architectural design is supplemented by</a:t>
            </a:r>
            <a:r>
              <a:rPr lang="en-US" altLang="zh-CN" sz="1600" dirty="0"/>
              <a:t>   </a:t>
            </a:r>
            <a:endParaRPr lang="en-US" altLang="zh-CN" sz="1600" dirty="0" smtClean="0"/>
          </a:p>
          <a:p>
            <a:pPr lvl="1">
              <a:buFontTx/>
              <a:buAutoNum type="alphaLcPeriod"/>
            </a:pPr>
            <a:r>
              <a:rPr lang="en-US" altLang="zh-CN" sz="1600" dirty="0" smtClean="0"/>
              <a:t>entity relationship diagram</a:t>
            </a:r>
            <a:endParaRPr lang="en-US" altLang="zh-CN" sz="1600" dirty="0" smtClean="0"/>
          </a:p>
          <a:p>
            <a:pPr lvl="1">
              <a:buFontTx/>
              <a:buAutoNum type="alphaLcPeriod"/>
            </a:pPr>
            <a:r>
              <a:rPr lang="en-US" altLang="zh-CN" sz="1600" dirty="0" smtClean="0"/>
              <a:t>module </a:t>
            </a:r>
            <a:r>
              <a:rPr lang="en-US" altLang="zh-CN" sz="1600" dirty="0"/>
              <a:t>interface descriptions</a:t>
            </a:r>
            <a:endParaRPr lang="en-US" altLang="zh-CN" sz="1600" dirty="0"/>
          </a:p>
          <a:p>
            <a:pPr lvl="1">
              <a:buFontTx/>
              <a:buAutoNum type="alphaLcPeriod"/>
            </a:pPr>
            <a:r>
              <a:rPr lang="en-US" altLang="zh-CN" sz="1600" dirty="0"/>
              <a:t>processing narratives for each module</a:t>
            </a:r>
            <a:endParaRPr lang="en-US" altLang="zh-CN" sz="1600" dirty="0"/>
          </a:p>
          <a:p>
            <a:pPr lvl="1">
              <a:buFontTx/>
              <a:buAutoNum type="alphaLcPeriod"/>
            </a:pPr>
            <a:r>
              <a:rPr lang="en-US" altLang="zh-CN" sz="1600" dirty="0"/>
              <a:t>test case for each module</a:t>
            </a:r>
            <a:endParaRPr lang="en-US" altLang="zh-CN" sz="1600" dirty="0"/>
          </a:p>
          <a:p>
            <a:pPr lvl="1">
              <a:buFontTx/>
              <a:buAutoNum type="alphaLcPeriod"/>
            </a:pPr>
            <a:r>
              <a:rPr lang="en-US" altLang="zh-CN" sz="1600" dirty="0">
                <a:solidFill>
                  <a:schemeClr val="bg2"/>
                </a:solidFill>
              </a:rPr>
              <a:t>Both b and c</a:t>
            </a:r>
            <a:r>
              <a:rPr lang="en-US" altLang="zh-CN" sz="1600" dirty="0"/>
              <a:t> </a:t>
            </a:r>
            <a:endParaRPr lang="en-US" altLang="ja-JP" sz="1600" dirty="0"/>
          </a:p>
          <a:p>
            <a:r>
              <a:rPr lang="en-US" altLang="zh-CN" sz="1600" dirty="0"/>
              <a:t>8. The best representation of system architecture is an operational software prototype</a:t>
            </a:r>
            <a:r>
              <a:rPr lang="en-US" altLang="zh-CN" sz="2400" dirty="0"/>
              <a:t>.</a:t>
            </a:r>
            <a:r>
              <a:rPr lang="en-US" altLang="zh-CN" sz="1600" dirty="0"/>
              <a:t>  </a:t>
            </a:r>
            <a:endParaRPr lang="en-US" altLang="zh-CN" sz="1600" dirty="0"/>
          </a:p>
          <a:p>
            <a:r>
              <a:rPr lang="en-US" altLang="zh-CN" sz="1600" dirty="0"/>
              <a:t>       </a:t>
            </a:r>
            <a:r>
              <a:rPr lang="en-US" altLang="zh-CN" sz="1600" dirty="0">
                <a:solidFill>
                  <a:schemeClr val="bg2"/>
                </a:solidFill>
              </a:rPr>
              <a:t> a. True</a:t>
            </a:r>
            <a:endParaRPr lang="en-US" altLang="zh-CN" sz="1600" dirty="0"/>
          </a:p>
          <a:p>
            <a:r>
              <a:rPr lang="en-US" altLang="zh-CN" sz="1600" dirty="0"/>
              <a:t>     </a:t>
            </a:r>
            <a:r>
              <a:rPr lang="en-US" altLang="zh-CN" sz="1600" dirty="0">
                <a:solidFill>
                  <a:srgbClr val="FF0000"/>
                </a:solidFill>
              </a:rPr>
              <a:t>   b. False</a:t>
            </a:r>
            <a:endParaRPr lang="en-US" altLang="zh-CN" sz="1600" dirty="0">
              <a:solidFill>
                <a:srgbClr val="FF0000"/>
              </a:solidFill>
            </a:endParaRPr>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628800"/>
            <a:ext cx="1843774" cy="3046988"/>
          </a:xfrm>
          <a:prstGeom prst="rect">
            <a:avLst/>
          </a:prstGeom>
        </p:spPr>
        <p:txBody>
          <a:bodyPr wrap="none">
            <a:spAutoFit/>
          </a:bodyPr>
          <a:lstStyle/>
          <a:p>
            <a:r>
              <a:rPr lang="en-US" altLang="zh-CN" dirty="0"/>
              <a:t>Answer: </a:t>
            </a:r>
            <a:r>
              <a:rPr lang="en-US" altLang="zh-CN" dirty="0" smtClean="0"/>
              <a:t>e</a:t>
            </a:r>
            <a:endParaRPr lang="en-US" altLang="zh-CN" dirty="0" smtClean="0"/>
          </a:p>
          <a:p>
            <a:r>
              <a:rPr lang="en-US" altLang="zh-CN" dirty="0"/>
              <a:t>Answer: d </a:t>
            </a:r>
            <a:endParaRPr lang="en-US" altLang="zh-CN" dirty="0" smtClean="0"/>
          </a:p>
          <a:p>
            <a:r>
              <a:rPr lang="en-US" altLang="zh-CN" dirty="0"/>
              <a:t>Answer: d </a:t>
            </a:r>
            <a:endParaRPr lang="en-US" altLang="zh-CN" dirty="0" smtClean="0"/>
          </a:p>
          <a:p>
            <a:r>
              <a:rPr lang="en-US" altLang="zh-CN" dirty="0"/>
              <a:t>Answer: </a:t>
            </a:r>
            <a:r>
              <a:rPr lang="en-US" altLang="zh-CN" dirty="0" smtClean="0"/>
              <a:t>a</a:t>
            </a:r>
            <a:endParaRPr lang="en-US" altLang="zh-CN" dirty="0" smtClean="0"/>
          </a:p>
          <a:p>
            <a:r>
              <a:rPr lang="en-US" altLang="zh-CN" dirty="0"/>
              <a:t>Answer: </a:t>
            </a:r>
            <a:r>
              <a:rPr lang="en-US" altLang="zh-CN" dirty="0" smtClean="0"/>
              <a:t>c </a:t>
            </a:r>
            <a:endParaRPr lang="en-US" altLang="zh-CN" dirty="0" smtClean="0"/>
          </a:p>
          <a:p>
            <a:r>
              <a:rPr lang="en-US" altLang="zh-CN" dirty="0"/>
              <a:t>Answer: </a:t>
            </a:r>
            <a:r>
              <a:rPr lang="en-US" altLang="zh-CN" dirty="0" smtClean="0"/>
              <a:t>b </a:t>
            </a:r>
            <a:endParaRPr lang="en-US" altLang="zh-CN" dirty="0" smtClean="0"/>
          </a:p>
          <a:p>
            <a:r>
              <a:rPr lang="en-US" altLang="zh-CN" dirty="0"/>
              <a:t>Answer: </a:t>
            </a:r>
            <a:r>
              <a:rPr lang="en-US" altLang="zh-CN" dirty="0" smtClean="0"/>
              <a:t>e </a:t>
            </a:r>
            <a:endParaRPr lang="en-US" altLang="zh-CN" dirty="0" smtClean="0"/>
          </a:p>
          <a:p>
            <a:r>
              <a:rPr lang="en-US" altLang="zh-CN" dirty="0"/>
              <a:t>Answer: </a:t>
            </a:r>
            <a:r>
              <a:rPr lang="en-US" altLang="zh-CN" dirty="0" smtClean="0"/>
              <a:t>b </a:t>
            </a:r>
            <a:r>
              <a:rPr lang="ja-JP" altLang="en-US" dirty="0"/>
              <a:t>　</a:t>
            </a:r>
            <a:endParaRPr lang="zh-CN" altLang="en-US" dirty="0"/>
          </a:p>
        </p:txBody>
      </p:sp>
    </p:spTree>
  </p:cSld>
  <p:clrMapOvr>
    <a:masterClrMapping/>
  </p:clrMapOvr>
  <p:transition>
    <p:random/>
    <p:sndAc>
      <p:stSnd>
        <p:snd r:embed="rId1"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Grp="1" noChangeArrowheads="1"/>
          </p:cNvSpPr>
          <p:nvPr>
            <p:ph type="body" idx="4294967295"/>
          </p:nvPr>
        </p:nvSpPr>
        <p:spPr>
          <a:xfrm>
            <a:off x="971600" y="1700808"/>
            <a:ext cx="7386637" cy="4723805"/>
          </a:xfrm>
        </p:spPr>
        <p:txBody>
          <a:bodyPr lIns="90487" tIns="44450" rIns="90487" bIns="44450"/>
          <a:lstStyle/>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用于功能和行为的系统分析原则也应用于数据</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应该标识所有的数据结构以及其上的操作</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应当建立数据字典，并用于数据设计和程序设计</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低层的设计决策应该推迟到设计过程的后期</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只有那些需要直接使用数据结构内部数据的模块才能看到该数据的表示</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应该开发一个由有用的数据结构和应用于其上的操作组成的库</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a:p>
            <a:pPr marL="457200" indent="-363855">
              <a:buFont typeface="Zapf Dingbats" charset="2"/>
              <a:buAutoNum type="arabicPeriod"/>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软件设计和程序设计语言应该支持抽象数据类型的规格说明和实现</a:t>
            </a:r>
            <a:endParaRPr lang="zh-CN" altLang="en-US" sz="20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Design—Component Level</a:t>
            </a:r>
            <a:endParaRPr lang="en-US" altLang="ja-JP" dirty="0"/>
          </a:p>
        </p:txBody>
      </p:sp>
    </p:spTree>
  </p:cSld>
  <p:clrMapOvr>
    <a:masterClrMapping/>
  </p:clrMapOvr>
  <p:transition>
    <p:random/>
    <p:sndAc>
      <p:stSnd>
        <p:snd r:embed="rId1" name="projctor.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ChangeArrowheads="1"/>
          </p:cNvSpPr>
          <p:nvPr/>
        </p:nvSpPr>
        <p:spPr bwMode="auto">
          <a:xfrm>
            <a:off x="1004888" y="1866305"/>
            <a:ext cx="7162800" cy="4114800"/>
          </a:xfrm>
          <a:prstGeom prst="rect">
            <a:avLst/>
          </a:prstGeom>
          <a:noFill/>
          <a:ln w="12700">
            <a:noFill/>
            <a:miter lim="800000"/>
          </a:ln>
          <a:effectLst/>
        </p:spPr>
        <p:txBody>
          <a:bodyPr lIns="90487" tIns="44450" rIns="90487" bIns="44450"/>
          <a:lstStyle/>
          <a:p>
            <a:pPr marL="285750" indent="-285750" eaLnBrk="0">
              <a:lnSpc>
                <a:spcPct val="90000"/>
              </a:lnSpc>
              <a:spcBef>
                <a:spcPct val="30000"/>
              </a:spcBef>
              <a:buClr>
                <a:schemeClr val="tx2"/>
              </a:buClr>
              <a:buSzPct val="100000"/>
              <a:buFont typeface="Zapf Dingbats" charset="2"/>
              <a:buNone/>
            </a:pPr>
            <a:r>
              <a:rPr lang="en-US" altLang="zh-CN" sz="2400" dirty="0">
                <a:effectLst>
                  <a:outerShdw blurRad="38100" dist="38100" dir="2700000" algn="tl">
                    <a:srgbClr val="FFFFFF"/>
                  </a:outerShdw>
                </a:effectLst>
                <a:latin typeface="Times New Roman" panose="02020603050405020304" pitchFamily="18" charset="0"/>
                <a:cs typeface="Times New Roman" panose="02020603050405020304" pitchFamily="18" charset="0"/>
              </a:rPr>
              <a:t>Example: </a:t>
            </a:r>
            <a:r>
              <a:rPr lang="en-US" altLang="zh-CN" sz="24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rPr>
              <a:t>Database</a:t>
            </a:r>
            <a:endParaRPr lang="en-US" altLang="zh-CN" sz="24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285750" indent="-285750" eaLnBrk="0">
              <a:lnSpc>
                <a:spcPct val="90000"/>
              </a:lnSpc>
              <a:spcBef>
                <a:spcPct val="30000"/>
              </a:spcBef>
              <a:buClr>
                <a:schemeClr val="tx2"/>
              </a:buClr>
              <a:buSzPct val="100000"/>
              <a:buFont typeface="Zapf Dingbats" charset="2"/>
              <a:buNone/>
            </a:pPr>
            <a:endParaRPr lang="en-US" altLang="zh-CN"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285750" indent="-285750" eaLnBrk="0">
              <a:lnSpc>
                <a:spcPct val="90000"/>
              </a:lnSpc>
              <a:spcBef>
                <a:spcPct val="30000"/>
              </a:spcBef>
              <a:buClr>
                <a:schemeClr val="tx2"/>
              </a:buClr>
              <a:buSzPct val="100000"/>
              <a:buFont typeface="Zapf Dingbats" charset="2"/>
              <a:buNone/>
            </a:pPr>
            <a:r>
              <a:rPr lang="en-US" altLang="zh-CN" sz="2400" dirty="0">
                <a:effectLst>
                  <a:outerShdw blurRad="38100" dist="38100" dir="2700000" algn="tl">
                    <a:srgbClr val="FFFFFF"/>
                  </a:outerShdw>
                </a:effectLst>
                <a:latin typeface="Times New Roman" panose="02020603050405020304" pitchFamily="18" charset="0"/>
                <a:cs typeface="Times New Roman" panose="02020603050405020304" pitchFamily="18" charset="0"/>
              </a:rPr>
              <a:t>Translate the ERD to the model of relational database</a:t>
            </a:r>
            <a:r>
              <a:rPr lang="en-US" altLang="zh-CN" sz="24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rPr>
              <a:t>.</a:t>
            </a:r>
            <a:endParaRPr lang="en-US" altLang="zh-CN" sz="24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285750" indent="-285750" eaLnBrk="0">
              <a:lnSpc>
                <a:spcPct val="90000"/>
              </a:lnSpc>
              <a:spcBef>
                <a:spcPct val="30000"/>
              </a:spcBef>
              <a:buClr>
                <a:schemeClr val="tx2"/>
              </a:buClr>
              <a:buSzPct val="100000"/>
              <a:buFont typeface="Zapf Dingbats" charset="2"/>
              <a:buNone/>
            </a:pPr>
            <a:endParaRPr lang="en-US" altLang="zh-CN" sz="24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rPr>
              <a:t>From Entity to Table</a:t>
            </a:r>
            <a:r>
              <a:rPr lang="en-US" altLang="zh-CN" sz="18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rPr>
              <a:t>;</a:t>
            </a:r>
            <a:endParaRPr lang="en-US" altLang="zh-CN" sz="18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endPar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rPr>
              <a:t>From Attribute to Field</a:t>
            </a:r>
            <a:r>
              <a:rPr lang="en-US" altLang="zh-CN" sz="18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rPr>
              <a:t>;</a:t>
            </a:r>
            <a:endParaRPr lang="en-US" altLang="zh-CN" sz="1800" dirty="0" smtClean="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endPar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rPr>
              <a:t>From Relation to Table;</a:t>
            </a:r>
            <a:endParaRPr lang="en-US" altLang="zh-CN" sz="1800" dirty="0">
              <a:effectLst>
                <a:outerShdw blurRad="38100" dist="38100" dir="2700000" algn="tl">
                  <a:srgbClr val="FFFFFF"/>
                </a:outerShdw>
              </a:effectLst>
              <a:latin typeface="Times New Roman" panose="02020603050405020304" pitchFamily="18" charset="0"/>
              <a:cs typeface="Times New Roman" panose="02020603050405020304" pitchFamily="18" charset="0"/>
            </a:endParaRPr>
          </a:p>
        </p:txBody>
      </p:sp>
      <p:pic>
        <p:nvPicPr>
          <p:cNvPr id="20485" name="Picture 5" descr="MP90040042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52120" y="3501008"/>
            <a:ext cx="2384425" cy="265211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Data Design at the Application Level</a:t>
            </a:r>
            <a:endParaRPr lang="en-US" altLang="ja-JP" dirty="0"/>
          </a:p>
        </p:txBody>
      </p:sp>
      <p:sp>
        <p:nvSpPr>
          <p:cNvPr id="6" name="标题 1"/>
          <p:cNvSpPr txBox="1"/>
          <p:nvPr/>
        </p:nvSpPr>
        <p:spPr>
          <a:xfrm>
            <a:off x="-396552" y="6858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Data Design at the Application Level</a:t>
            </a:r>
            <a:endParaRPr lang="en-US" altLang="ja-JP" dirty="0"/>
          </a:p>
        </p:txBody>
      </p:sp>
    </p:spTree>
  </p:cSld>
  <p:clrMapOvr>
    <a:masterClrMapping/>
  </p:clrMapOvr>
  <p:transition>
    <p:random/>
    <p:sndAc>
      <p:stSnd>
        <p:snd r:embed="rId2"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3"/>
          <p:cNvSpPr>
            <a:spLocks noGrp="1" noChangeArrowheads="1"/>
          </p:cNvSpPr>
          <p:nvPr>
            <p:ph type="body" idx="4294967295"/>
          </p:nvPr>
        </p:nvSpPr>
        <p:spPr>
          <a:xfrm>
            <a:off x="1066800" y="1371600"/>
            <a:ext cx="7681664" cy="4800600"/>
          </a:xfrm>
        </p:spPr>
        <p:txBody>
          <a:bodyPr lIns="90487" tIns="44450" rIns="90487" bIns="44450"/>
          <a:lstStyle/>
          <a:p>
            <a:pPr>
              <a:buClr>
                <a:srgbClr val="0070C0"/>
              </a:buClr>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步骤</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buClr>
                <a:srgbClr val="0070C0"/>
              </a:buClr>
              <a:buFont typeface="Wingdings" panose="05000000000000000000" pitchFamily="2" charset="2"/>
              <a:buChar char="n"/>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lvl="1">
              <a:buClr>
                <a:srgbClr val="0070C0"/>
              </a:buClr>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实体集合转换成关系模式，实体集合的属性成为关系的属性，实体集合的关键字成为关系的关键字</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lvl="1">
              <a:buClr>
                <a:srgbClr val="0070C0"/>
              </a:buClr>
              <a:buFont typeface="Wingdings" panose="05000000000000000000" pitchFamily="2" charset="2"/>
              <a:buChar char="n"/>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lvl="1">
              <a:buClr>
                <a:srgbClr val="0070C0"/>
              </a:buClr>
              <a:buFont typeface="Wingdings" panose="05000000000000000000" pitchFamily="2" charset="2"/>
              <a:buChar char="n"/>
            </a:pPr>
            <a:r>
              <a:rPr lang="zh-CN" altLang="en-US" dirty="0">
                <a:latin typeface="Times New Roman" panose="02020603050405020304" pitchFamily="18" charset="0"/>
                <a:ea typeface="楷体" panose="02010609060101010101" pitchFamily="49" charset="-122"/>
                <a:cs typeface="Times New Roman" panose="02020603050405020304" pitchFamily="18" charset="0"/>
              </a:rPr>
              <a:t>联系转换成关系模式，参加联系的 实体集合关键字成为关系的属性，其关键字按照联系的类型确定：</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1:1联系，参加联系的任意一实体集合的关键字成为关系的关键字</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联系，</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的一方的实体集合的关键字成为关系的关键字</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N:M</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联系，参加联系的所有实体集合的关键字成为关系的关键字</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From ERD to Database Architecture</a:t>
            </a:r>
            <a:endParaRPr lang="en-US" altLang="ja-JP" dirty="0"/>
          </a:p>
        </p:txBody>
      </p:sp>
    </p:spTree>
  </p:cSld>
  <p:clrMapOvr>
    <a:masterClrMapping/>
  </p:clrMapOvr>
  <p:transition>
    <p:random/>
    <p:sndAc>
      <p:stSnd>
        <p:snd r:embed="rId1" name="projctor.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Rectangle 3"/>
          <p:cNvSpPr>
            <a:spLocks noGrp="1" noChangeArrowheads="1"/>
          </p:cNvSpPr>
          <p:nvPr>
            <p:ph type="body" idx="4294967295"/>
          </p:nvPr>
        </p:nvSpPr>
        <p:spPr>
          <a:xfrm>
            <a:off x="1066800" y="3875484"/>
            <a:ext cx="7162800" cy="2244924"/>
          </a:xfrm>
        </p:spPr>
        <p:txBody>
          <a:bodyPr lIns="90487" tIns="44450" rIns="90487" bIns="44450"/>
          <a:lstStyle/>
          <a:p>
            <a:r>
              <a:rPr lang="zh-CN" altLang="en-US">
                <a:effectLst>
                  <a:outerShdw blurRad="38100" dist="38100" dir="2700000" algn="tl">
                    <a:srgbClr val="FFFFFF"/>
                  </a:outerShdw>
                </a:effectLst>
                <a:ea typeface="宋体" panose="02010600030101010101" pitchFamily="2" charset="-122"/>
              </a:rPr>
              <a:t>关系模式：</a:t>
            </a:r>
            <a:endParaRPr lang="zh-CN" altLang="en-US">
              <a:effectLst>
                <a:outerShdw blurRad="38100" dist="38100" dir="2700000" algn="tl">
                  <a:srgbClr val="FFFFFF"/>
                </a:outerShdw>
              </a:effectLst>
              <a:ea typeface="宋体" panose="02010600030101010101" pitchFamily="2" charset="-122"/>
            </a:endParaRPr>
          </a:p>
          <a:p>
            <a:pPr lvl="1"/>
            <a:r>
              <a:rPr lang="en-US" altLang="zh-CN">
                <a:effectLst>
                  <a:outerShdw blurRad="38100" dist="38100" dir="2700000" algn="tl">
                    <a:srgbClr val="FFFFFF"/>
                  </a:outerShdw>
                </a:effectLst>
                <a:ea typeface="宋体" panose="02010600030101010101" pitchFamily="2" charset="-122"/>
              </a:rPr>
              <a:t>E1 ( </a:t>
            </a:r>
            <a:r>
              <a:rPr lang="en-US" altLang="zh-CN" u="sng">
                <a:effectLst>
                  <a:outerShdw blurRad="38100" dist="38100" dir="2700000" algn="tl">
                    <a:srgbClr val="FFFFFF"/>
                  </a:outerShdw>
                </a:effectLst>
                <a:ea typeface="宋体" panose="02010600030101010101" pitchFamily="2" charset="-122"/>
              </a:rPr>
              <a:t>a</a:t>
            </a:r>
            <a:r>
              <a:rPr lang="en-US" altLang="zh-CN">
                <a:effectLst>
                  <a:outerShdw blurRad="38100" dist="38100" dir="2700000" algn="tl">
                    <a:srgbClr val="FFFFFF"/>
                  </a:outerShdw>
                </a:effectLst>
                <a:ea typeface="宋体" panose="02010600030101010101" pitchFamily="2" charset="-122"/>
              </a:rPr>
              <a:t>, b );</a:t>
            </a:r>
            <a:endParaRPr lang="en-US" altLang="zh-CN">
              <a:effectLst>
                <a:outerShdw blurRad="38100" dist="38100" dir="2700000" algn="tl">
                  <a:srgbClr val="FFFFFF"/>
                </a:outerShdw>
              </a:effectLst>
              <a:ea typeface="宋体" panose="02010600030101010101" pitchFamily="2" charset="-122"/>
            </a:endParaRPr>
          </a:p>
          <a:p>
            <a:pPr lvl="1"/>
            <a:r>
              <a:rPr lang="en-US" altLang="zh-CN">
                <a:effectLst>
                  <a:outerShdw blurRad="38100" dist="38100" dir="2700000" algn="tl">
                    <a:srgbClr val="FFFFFF"/>
                  </a:outerShdw>
                </a:effectLst>
                <a:ea typeface="宋体" panose="02010600030101010101" pitchFamily="2" charset="-122"/>
              </a:rPr>
              <a:t>E2 ( </a:t>
            </a:r>
            <a:r>
              <a:rPr lang="en-US" altLang="zh-CN" u="sng">
                <a:effectLst>
                  <a:outerShdw blurRad="38100" dist="38100" dir="2700000" algn="tl">
                    <a:srgbClr val="FFFFFF"/>
                  </a:outerShdw>
                </a:effectLst>
                <a:ea typeface="宋体" panose="02010600030101010101" pitchFamily="2" charset="-122"/>
              </a:rPr>
              <a:t>d</a:t>
            </a:r>
            <a:r>
              <a:rPr lang="en-US" altLang="zh-CN">
                <a:effectLst>
                  <a:outerShdw blurRad="38100" dist="38100" dir="2700000" algn="tl">
                    <a:srgbClr val="FFFFFF"/>
                  </a:outerShdw>
                </a:effectLst>
                <a:ea typeface="宋体" panose="02010600030101010101" pitchFamily="2" charset="-122"/>
              </a:rPr>
              <a:t>, e );</a:t>
            </a:r>
            <a:endParaRPr lang="en-US" altLang="zh-CN">
              <a:effectLst>
                <a:outerShdw blurRad="38100" dist="38100" dir="2700000" algn="tl">
                  <a:srgbClr val="FFFFFF"/>
                </a:outerShdw>
              </a:effectLst>
              <a:ea typeface="宋体" panose="02010600030101010101" pitchFamily="2" charset="-122"/>
            </a:endParaRPr>
          </a:p>
          <a:p>
            <a:pPr lvl="1"/>
            <a:r>
              <a:rPr lang="en-US" altLang="zh-CN">
                <a:effectLst>
                  <a:outerShdw blurRad="38100" dist="38100" dir="2700000" algn="tl">
                    <a:srgbClr val="FFFFFF"/>
                  </a:outerShdw>
                </a:effectLst>
                <a:ea typeface="宋体" panose="02010600030101010101" pitchFamily="2" charset="-122"/>
              </a:rPr>
              <a:t>R ( </a:t>
            </a:r>
            <a:r>
              <a:rPr lang="en-US" altLang="zh-CN" u="sng">
                <a:effectLst>
                  <a:outerShdw blurRad="38100" dist="38100" dir="2700000" algn="tl">
                    <a:srgbClr val="FFFFFF"/>
                  </a:outerShdw>
                </a:effectLst>
                <a:ea typeface="宋体" panose="02010600030101010101" pitchFamily="2" charset="-122"/>
              </a:rPr>
              <a:t>a</a:t>
            </a:r>
            <a:r>
              <a:rPr lang="en-US" altLang="zh-CN">
                <a:effectLst>
                  <a:outerShdw blurRad="38100" dist="38100" dir="2700000" algn="tl">
                    <a:srgbClr val="FFFFFF"/>
                  </a:outerShdw>
                </a:effectLst>
                <a:ea typeface="宋体" panose="02010600030101010101" pitchFamily="2" charset="-122"/>
              </a:rPr>
              <a:t>, </a:t>
            </a:r>
            <a:r>
              <a:rPr lang="en-US" altLang="zh-CN" u="sng">
                <a:effectLst>
                  <a:outerShdw blurRad="38100" dist="38100" dir="2700000" algn="tl">
                    <a:srgbClr val="FFFFFF"/>
                  </a:outerShdw>
                </a:effectLst>
                <a:ea typeface="宋体" panose="02010600030101010101" pitchFamily="2" charset="-122"/>
              </a:rPr>
              <a:t>d</a:t>
            </a:r>
            <a:r>
              <a:rPr lang="en-US" altLang="zh-CN">
                <a:effectLst>
                  <a:outerShdw blurRad="38100" dist="38100" dir="2700000" algn="tl">
                    <a:srgbClr val="FFFFFF"/>
                  </a:outerShdw>
                </a:effectLst>
                <a:ea typeface="宋体" panose="02010600030101010101" pitchFamily="2" charset="-122"/>
              </a:rPr>
              <a:t>, c );</a:t>
            </a:r>
            <a:endParaRPr lang="en-US" altLang="zh-CN">
              <a:effectLst>
                <a:outerShdw blurRad="38100" dist="38100" dir="2700000" algn="tl">
                  <a:srgbClr val="FFFFFF"/>
                </a:outerShdw>
              </a:effectLst>
              <a:ea typeface="宋体" panose="02010600030101010101" pitchFamily="2" charset="-122"/>
            </a:endParaRPr>
          </a:p>
        </p:txBody>
      </p:sp>
      <p:grpSp>
        <p:nvGrpSpPr>
          <p:cNvPr id="22532" name="Group 4"/>
          <p:cNvGrpSpPr/>
          <p:nvPr/>
        </p:nvGrpSpPr>
        <p:grpSpPr bwMode="auto">
          <a:xfrm>
            <a:off x="869950" y="1778794"/>
            <a:ext cx="7253288" cy="2244924"/>
            <a:chOff x="298" y="663"/>
            <a:chExt cx="4569" cy="1257"/>
          </a:xfrm>
        </p:grpSpPr>
        <p:sp>
          <p:nvSpPr>
            <p:cNvPr id="22533" name="Rectangle 5"/>
            <p:cNvSpPr>
              <a:spLocks noChangeArrowheads="1"/>
            </p:cNvSpPr>
            <p:nvPr/>
          </p:nvSpPr>
          <p:spPr bwMode="auto">
            <a:xfrm>
              <a:off x="1190" y="1133"/>
              <a:ext cx="605" cy="2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E1</a:t>
              </a:r>
              <a:endParaRPr lang="en-US" altLang="zh-CN" sz="1800" b="1">
                <a:latin typeface="Helvetica" charset="0"/>
                <a:ea typeface="宋体" panose="02010600030101010101" pitchFamily="2" charset="-122"/>
              </a:endParaRPr>
            </a:p>
          </p:txBody>
        </p:sp>
        <p:sp>
          <p:nvSpPr>
            <p:cNvPr id="22534" name="Rectangle 6"/>
            <p:cNvSpPr>
              <a:spLocks noChangeArrowheads="1"/>
            </p:cNvSpPr>
            <p:nvPr/>
          </p:nvSpPr>
          <p:spPr bwMode="auto">
            <a:xfrm>
              <a:off x="3369" y="1142"/>
              <a:ext cx="605" cy="288"/>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E2</a:t>
              </a:r>
              <a:endParaRPr lang="en-US" altLang="zh-CN" sz="1800" b="1">
                <a:latin typeface="Helvetica" charset="0"/>
                <a:ea typeface="宋体" panose="02010600030101010101" pitchFamily="2" charset="-122"/>
              </a:endParaRPr>
            </a:p>
          </p:txBody>
        </p:sp>
        <p:sp>
          <p:nvSpPr>
            <p:cNvPr id="22535" name="AutoShape 7"/>
            <p:cNvSpPr>
              <a:spLocks noChangeArrowheads="1"/>
            </p:cNvSpPr>
            <p:nvPr/>
          </p:nvSpPr>
          <p:spPr bwMode="auto">
            <a:xfrm>
              <a:off x="2208" y="1075"/>
              <a:ext cx="765" cy="400"/>
            </a:xfrm>
            <a:prstGeom prst="diamond">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R</a:t>
              </a:r>
              <a:endParaRPr lang="en-US" altLang="zh-CN" sz="1800" b="1">
                <a:latin typeface="Helvetica" charset="0"/>
                <a:ea typeface="宋体" panose="02010600030101010101" pitchFamily="2" charset="-122"/>
              </a:endParaRPr>
            </a:p>
          </p:txBody>
        </p:sp>
        <p:sp>
          <p:nvSpPr>
            <p:cNvPr id="578568" name="Line 8"/>
            <p:cNvSpPr>
              <a:spLocks noChangeShapeType="1"/>
            </p:cNvSpPr>
            <p:nvPr/>
          </p:nvSpPr>
          <p:spPr bwMode="auto">
            <a:xfrm>
              <a:off x="1795" y="1286"/>
              <a:ext cx="41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69" name="Line 9"/>
            <p:cNvSpPr>
              <a:spLocks noChangeShapeType="1"/>
            </p:cNvSpPr>
            <p:nvPr/>
          </p:nvSpPr>
          <p:spPr bwMode="auto">
            <a:xfrm flipV="1">
              <a:off x="2976" y="1286"/>
              <a:ext cx="39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Oval 10"/>
            <p:cNvSpPr>
              <a:spLocks noChangeArrowheads="1"/>
            </p:cNvSpPr>
            <p:nvPr/>
          </p:nvSpPr>
          <p:spPr bwMode="auto">
            <a:xfrm>
              <a:off x="739" y="739"/>
              <a:ext cx="576" cy="22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a</a:t>
              </a:r>
              <a:endParaRPr lang="en-US" altLang="zh-CN" sz="1800" b="1">
                <a:latin typeface="Helvetica" charset="0"/>
                <a:ea typeface="宋体" panose="02010600030101010101" pitchFamily="2" charset="-122"/>
              </a:endParaRPr>
            </a:p>
          </p:txBody>
        </p:sp>
        <p:sp>
          <p:nvSpPr>
            <p:cNvPr id="578571" name="Line 11"/>
            <p:cNvSpPr>
              <a:spLocks noChangeShapeType="1"/>
            </p:cNvSpPr>
            <p:nvPr/>
          </p:nvSpPr>
          <p:spPr bwMode="auto">
            <a:xfrm>
              <a:off x="1066" y="960"/>
              <a:ext cx="134" cy="1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Oval 12"/>
            <p:cNvSpPr>
              <a:spLocks noChangeArrowheads="1"/>
            </p:cNvSpPr>
            <p:nvPr/>
          </p:nvSpPr>
          <p:spPr bwMode="auto">
            <a:xfrm>
              <a:off x="298" y="1209"/>
              <a:ext cx="576" cy="22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b</a:t>
              </a:r>
              <a:endParaRPr lang="en-US" altLang="zh-CN" sz="1800" b="1">
                <a:latin typeface="Helvetica" charset="0"/>
                <a:ea typeface="宋体" panose="02010600030101010101" pitchFamily="2" charset="-122"/>
              </a:endParaRPr>
            </a:p>
          </p:txBody>
        </p:sp>
        <p:sp>
          <p:nvSpPr>
            <p:cNvPr id="22541" name="Oval 13"/>
            <p:cNvSpPr>
              <a:spLocks noChangeArrowheads="1"/>
            </p:cNvSpPr>
            <p:nvPr/>
          </p:nvSpPr>
          <p:spPr bwMode="auto">
            <a:xfrm>
              <a:off x="2323" y="1699"/>
              <a:ext cx="576" cy="22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c</a:t>
              </a:r>
              <a:endParaRPr lang="en-US" altLang="zh-CN" sz="1800" b="1">
                <a:latin typeface="Helvetica" charset="0"/>
                <a:ea typeface="宋体" panose="02010600030101010101" pitchFamily="2" charset="-122"/>
              </a:endParaRPr>
            </a:p>
          </p:txBody>
        </p:sp>
        <p:sp>
          <p:nvSpPr>
            <p:cNvPr id="22542" name="Oval 14"/>
            <p:cNvSpPr>
              <a:spLocks noChangeArrowheads="1"/>
            </p:cNvSpPr>
            <p:nvPr/>
          </p:nvSpPr>
          <p:spPr bwMode="auto">
            <a:xfrm>
              <a:off x="3484" y="663"/>
              <a:ext cx="576" cy="22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d</a:t>
              </a:r>
              <a:endParaRPr lang="en-US" altLang="zh-CN" sz="1800" b="1">
                <a:latin typeface="Helvetica" charset="0"/>
                <a:ea typeface="宋体" panose="02010600030101010101" pitchFamily="2" charset="-122"/>
              </a:endParaRPr>
            </a:p>
          </p:txBody>
        </p:sp>
        <p:sp>
          <p:nvSpPr>
            <p:cNvPr id="22543" name="Oval 15"/>
            <p:cNvSpPr>
              <a:spLocks noChangeArrowheads="1"/>
            </p:cNvSpPr>
            <p:nvPr/>
          </p:nvSpPr>
          <p:spPr bwMode="auto">
            <a:xfrm>
              <a:off x="4291" y="1171"/>
              <a:ext cx="576" cy="221"/>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eaLnBrk="0">
                <a:lnSpc>
                  <a:spcPct val="90000"/>
                </a:lnSpc>
                <a:buClrTx/>
                <a:buSzTx/>
                <a:buFontTx/>
                <a:buNone/>
              </a:pPr>
              <a:r>
                <a:rPr lang="en-US" altLang="zh-CN" sz="1800" b="1">
                  <a:latin typeface="Helvetica" charset="0"/>
                  <a:ea typeface="宋体" panose="02010600030101010101" pitchFamily="2" charset="-122"/>
                </a:rPr>
                <a:t>e</a:t>
              </a:r>
              <a:endParaRPr lang="en-US" altLang="zh-CN" sz="1800" b="1">
                <a:latin typeface="Helvetica" charset="0"/>
                <a:ea typeface="宋体" panose="02010600030101010101" pitchFamily="2" charset="-122"/>
              </a:endParaRPr>
            </a:p>
          </p:txBody>
        </p:sp>
        <p:sp>
          <p:nvSpPr>
            <p:cNvPr id="578576" name="Line 16"/>
            <p:cNvSpPr>
              <a:spLocks noChangeShapeType="1"/>
            </p:cNvSpPr>
            <p:nvPr/>
          </p:nvSpPr>
          <p:spPr bwMode="auto">
            <a:xfrm>
              <a:off x="874" y="1325"/>
              <a:ext cx="336"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77" name="Line 17"/>
            <p:cNvSpPr>
              <a:spLocks noChangeShapeType="1"/>
            </p:cNvSpPr>
            <p:nvPr/>
          </p:nvSpPr>
          <p:spPr bwMode="auto">
            <a:xfrm flipH="1">
              <a:off x="2601" y="1498"/>
              <a:ext cx="1" cy="22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78" name="Line 18"/>
            <p:cNvSpPr>
              <a:spLocks noChangeShapeType="1"/>
            </p:cNvSpPr>
            <p:nvPr/>
          </p:nvSpPr>
          <p:spPr bwMode="auto">
            <a:xfrm flipH="1">
              <a:off x="3782" y="893"/>
              <a:ext cx="1" cy="25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79" name="Line 19"/>
            <p:cNvSpPr>
              <a:spLocks noChangeShapeType="1"/>
            </p:cNvSpPr>
            <p:nvPr/>
          </p:nvSpPr>
          <p:spPr bwMode="auto">
            <a:xfrm flipV="1">
              <a:off x="3994" y="1266"/>
              <a:ext cx="287" cy="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80" name="Line 20"/>
            <p:cNvSpPr>
              <a:spLocks noChangeShapeType="1"/>
            </p:cNvSpPr>
            <p:nvPr/>
          </p:nvSpPr>
          <p:spPr bwMode="auto">
            <a:xfrm>
              <a:off x="768" y="960"/>
              <a:ext cx="53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8581" name="Line 21"/>
            <p:cNvSpPr>
              <a:spLocks noChangeShapeType="1"/>
            </p:cNvSpPr>
            <p:nvPr/>
          </p:nvSpPr>
          <p:spPr bwMode="auto">
            <a:xfrm>
              <a:off x="3523" y="892"/>
              <a:ext cx="53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Text Box 22"/>
            <p:cNvSpPr txBox="1">
              <a:spLocks noChangeArrowheads="1"/>
            </p:cNvSpPr>
            <p:nvPr/>
          </p:nvSpPr>
          <p:spPr bwMode="auto">
            <a:xfrm>
              <a:off x="1737" y="1094"/>
              <a:ext cx="27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spcBef>
                  <a:spcPct val="50000"/>
                </a:spcBef>
                <a:buClrTx/>
                <a:buSzTx/>
                <a:buFontTx/>
                <a:buNone/>
              </a:pPr>
              <a:r>
                <a:rPr lang="en-US" altLang="zh-CN" sz="1800">
                  <a:solidFill>
                    <a:schemeClr val="tx1"/>
                  </a:solidFill>
                  <a:latin typeface="Helvetica" charset="0"/>
                  <a:ea typeface="宋体" panose="02010600030101010101" pitchFamily="2" charset="-122"/>
                </a:rPr>
                <a:t>n</a:t>
              </a:r>
              <a:endParaRPr lang="en-US" altLang="zh-CN" sz="1800">
                <a:solidFill>
                  <a:schemeClr val="tx1"/>
                </a:solidFill>
                <a:latin typeface="Helvetica" charset="0"/>
                <a:ea typeface="宋体" panose="02010600030101010101" pitchFamily="2" charset="-122"/>
              </a:endParaRPr>
            </a:p>
          </p:txBody>
        </p:sp>
        <p:sp>
          <p:nvSpPr>
            <p:cNvPr id="22551" name="Text Box 23"/>
            <p:cNvSpPr txBox="1">
              <a:spLocks noChangeArrowheads="1"/>
            </p:cNvSpPr>
            <p:nvPr/>
          </p:nvSpPr>
          <p:spPr bwMode="auto">
            <a:xfrm>
              <a:off x="3148" y="1123"/>
              <a:ext cx="27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spcBef>
                  <a:spcPct val="50000"/>
                </a:spcBef>
                <a:buClrTx/>
                <a:buSzTx/>
                <a:buFontTx/>
                <a:buNone/>
              </a:pPr>
              <a:r>
                <a:rPr lang="en-US" altLang="zh-CN" sz="1800">
                  <a:solidFill>
                    <a:schemeClr val="tx1"/>
                  </a:solidFill>
                  <a:latin typeface="Helvetica" charset="0"/>
                  <a:ea typeface="宋体" panose="02010600030101010101" pitchFamily="2" charset="-122"/>
                </a:rPr>
                <a:t>m</a:t>
              </a:r>
              <a:endParaRPr lang="en-US" altLang="zh-CN" sz="1800">
                <a:solidFill>
                  <a:schemeClr val="tx1"/>
                </a:solidFill>
                <a:latin typeface="Helvetica" charset="0"/>
                <a:ea typeface="宋体" panose="02010600030101010101" pitchFamily="2" charset="-122"/>
              </a:endParaRPr>
            </a:p>
          </p:txBody>
        </p:sp>
      </p:grpSp>
      <p:pic>
        <p:nvPicPr>
          <p:cNvPr id="22554" name="Picture 26" descr="6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89588" y="3830837"/>
            <a:ext cx="3313112" cy="2716410"/>
          </a:xfrm>
          <a:prstGeom prst="rect">
            <a:avLst/>
          </a:prstGeom>
          <a:noFill/>
          <a:extLst>
            <a:ext uri="{909E8E84-426E-40DD-AFC4-6F175D3DCCD1}">
              <a14:hiddenFill xmlns:a14="http://schemas.microsoft.com/office/drawing/2010/main">
                <a:solidFill>
                  <a:srgbClr val="FFFFFF"/>
                </a:solidFill>
              </a14:hiddenFill>
            </a:ext>
          </a:extLst>
        </p:spPr>
      </p:pic>
      <p:sp>
        <p:nvSpPr>
          <p:cNvPr id="2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Example</a:t>
            </a:r>
            <a:endParaRPr lang="en-US" altLang="ja-JP" dirty="0"/>
          </a:p>
        </p:txBody>
      </p:sp>
    </p:spTree>
  </p:cSld>
  <p:clrMapOvr>
    <a:masterClrMapping/>
  </p:clrMapOvr>
  <p:transition>
    <p:random/>
    <p:sndAc>
      <p:stSnd>
        <p:snd r:embed="rId2"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ChangeArrowheads="1"/>
          </p:cNvSpPr>
          <p:nvPr/>
        </p:nvSpPr>
        <p:spPr bwMode="auto">
          <a:xfrm>
            <a:off x="1115616" y="1484784"/>
            <a:ext cx="7388225" cy="4584501"/>
          </a:xfrm>
          <a:prstGeom prst="rect">
            <a:avLst/>
          </a:prstGeom>
          <a:noFill/>
          <a:ln w="12700">
            <a:noFill/>
            <a:miter lim="800000"/>
          </a:ln>
          <a:effectLst/>
        </p:spPr>
        <p:txBody>
          <a:bodyPr lIns="90487" tIns="44450" rIns="90487" bIns="44450"/>
          <a:lstStyle/>
          <a:p>
            <a:pPr marL="285750" indent="-285750" eaLnBrk="0">
              <a:lnSpc>
                <a:spcPct val="90000"/>
              </a:lnSpc>
              <a:spcBef>
                <a:spcPct val="30000"/>
              </a:spcBef>
              <a:buClr>
                <a:schemeClr val="tx2"/>
              </a:buClr>
              <a:buSzPct val="100000"/>
              <a:buFont typeface="Zapf Dingbats" charset="2"/>
              <a:buNone/>
            </a:pPr>
            <a:r>
              <a:rPr lang="en-US" altLang="zh-CN" sz="2400" dirty="0">
                <a:latin typeface="Times New Roman" panose="02020603050405020304" pitchFamily="18" charset="0"/>
                <a:cs typeface="Times New Roman" panose="02020603050405020304" pitchFamily="18" charset="0"/>
              </a:rPr>
              <a:t>Example: a data </a:t>
            </a:r>
            <a:r>
              <a:rPr lang="en-US" altLang="zh-CN" sz="2400" dirty="0" smtClean="0">
                <a:latin typeface="Times New Roman" panose="02020603050405020304" pitchFamily="18" charset="0"/>
                <a:cs typeface="Times New Roman" panose="02020603050405020304" pitchFamily="18" charset="0"/>
              </a:rPr>
              <a:t>warehouse</a:t>
            </a:r>
            <a:endParaRPr lang="en-US" altLang="zh-CN" sz="2400" dirty="0" smtClean="0">
              <a:latin typeface="Times New Roman" panose="02020603050405020304" pitchFamily="18" charset="0"/>
              <a:cs typeface="Times New Roman" panose="02020603050405020304" pitchFamily="18" charset="0"/>
            </a:endParaRPr>
          </a:p>
          <a:p>
            <a:pPr marL="285750" indent="-285750" eaLnBrk="0">
              <a:lnSpc>
                <a:spcPct val="90000"/>
              </a:lnSpc>
              <a:spcBef>
                <a:spcPct val="30000"/>
              </a:spcBef>
              <a:buClr>
                <a:schemeClr val="tx2"/>
              </a:buClr>
              <a:buSzPct val="100000"/>
              <a:buFont typeface="Zapf Dingbats" charset="2"/>
              <a:buNone/>
            </a:pPr>
            <a:endParaRPr lang="en-US" altLang="zh-CN" sz="2400" dirty="0">
              <a:latin typeface="Times New Roman" panose="02020603050405020304" pitchFamily="18" charset="0"/>
              <a:cs typeface="Times New Roman" panose="02020603050405020304" pitchFamily="18" charset="0"/>
            </a:endParaRPr>
          </a:p>
          <a:p>
            <a:pPr marL="342900" indent="-342900" eaLnBrk="0">
              <a:lnSpc>
                <a:spcPct val="90000"/>
              </a:lnSpc>
              <a:spcBef>
                <a:spcPct val="30000"/>
              </a:spcBef>
              <a:buClr>
                <a:srgbClr val="0070C0"/>
              </a:buClr>
              <a:buSzPct val="1000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 data warehouse is a large, independent database that encompasses the data used by a business</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eaLnBrk="0">
              <a:lnSpc>
                <a:spcPct val="90000"/>
              </a:lnSpc>
              <a:spcBef>
                <a:spcPct val="30000"/>
              </a:spcBef>
              <a:buClr>
                <a:srgbClr val="0070C0"/>
              </a:buClr>
              <a:buSzPct val="100000"/>
              <a:buFont typeface="Wingdings" panose="05000000000000000000" pitchFamily="2" charset="2"/>
              <a:buChar char="n"/>
            </a:pPr>
            <a:endParaRPr lang="en-US" altLang="zh-CN" sz="2400" dirty="0">
              <a:latin typeface="Times New Roman" panose="02020603050405020304" pitchFamily="18" charset="0"/>
              <a:cs typeface="Times New Roman" panose="02020603050405020304" pitchFamily="18" charset="0"/>
            </a:endParaRPr>
          </a:p>
          <a:p>
            <a:pPr marL="342900" indent="-342900" eaLnBrk="0">
              <a:lnSpc>
                <a:spcPct val="90000"/>
              </a:lnSpc>
              <a:spcBef>
                <a:spcPct val="30000"/>
              </a:spcBef>
              <a:buClr>
                <a:srgbClr val="0070C0"/>
              </a:buClr>
              <a:buSzPct val="1000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Data warehouse comes from database but not typical database:</a:t>
            </a:r>
            <a:endParaRPr lang="en-US" altLang="zh-CN" sz="2400" dirty="0">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2200" dirty="0">
                <a:latin typeface="Times New Roman" panose="02020603050405020304" pitchFamily="18" charset="0"/>
                <a:cs typeface="Times New Roman" panose="02020603050405020304" pitchFamily="18" charset="0"/>
              </a:rPr>
              <a:t> Subject Orientation;</a:t>
            </a:r>
            <a:endParaRPr lang="en-US" altLang="zh-CN" sz="2200" dirty="0">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2200" dirty="0">
                <a:latin typeface="Times New Roman" panose="02020603050405020304" pitchFamily="18" charset="0"/>
                <a:cs typeface="Times New Roman" panose="02020603050405020304" pitchFamily="18" charset="0"/>
              </a:rPr>
              <a:t> Integration;</a:t>
            </a:r>
            <a:endParaRPr lang="en-US" altLang="zh-CN" sz="2200" dirty="0">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2200" dirty="0">
                <a:latin typeface="Times New Roman" panose="02020603050405020304" pitchFamily="18" charset="0"/>
                <a:cs typeface="Times New Roman" panose="02020603050405020304" pitchFamily="18" charset="0"/>
              </a:rPr>
              <a:t> Time Variances;</a:t>
            </a:r>
            <a:endParaRPr lang="en-US" altLang="zh-CN" sz="2200" dirty="0">
              <a:latin typeface="Times New Roman" panose="02020603050405020304" pitchFamily="18" charset="0"/>
              <a:cs typeface="Times New Roman" panose="02020603050405020304" pitchFamily="18" charset="0"/>
            </a:endParaRPr>
          </a:p>
          <a:p>
            <a:pPr marL="685800" lvl="1" indent="-228600" eaLnBrk="0">
              <a:lnSpc>
                <a:spcPct val="90000"/>
              </a:lnSpc>
              <a:spcBef>
                <a:spcPct val="30000"/>
              </a:spcBef>
              <a:buClr>
                <a:schemeClr val="tx2"/>
              </a:buClr>
              <a:buSzPct val="100000"/>
              <a:buFont typeface="Zapf Dingbats" charset="2"/>
              <a:buChar char=""/>
            </a:pPr>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Nonvolatility</a:t>
            </a:r>
            <a:r>
              <a:rPr lang="en-US" altLang="zh-CN"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Data Design at the Business Level</a:t>
            </a:r>
            <a:endParaRPr lang="en-US" altLang="ja-JP" dirty="0"/>
          </a:p>
        </p:txBody>
      </p:sp>
    </p:spTree>
  </p:cSld>
  <p:clrMapOvr>
    <a:masterClrMapping/>
  </p:clrMapOvr>
  <p:transition>
    <p:random/>
    <p:sndAc>
      <p:stSnd>
        <p:snd r:embed="rId1"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ctrTitle" idx="4294967295"/>
          </p:nvPr>
        </p:nvSpPr>
        <p:spPr>
          <a:xfrm>
            <a:off x="1331640" y="1340768"/>
            <a:ext cx="6258123" cy="543739"/>
          </a:xfrm>
        </p:spPr>
        <p:txBody>
          <a:bodyPr wrap="none" lIns="63500" tIns="25400" rIns="63500" bIns="25400" anchor="t">
            <a:spAutoFit/>
          </a:bodyPr>
          <a:lstStyle/>
          <a:p>
            <a:pPr marL="746125" indent="0"/>
            <a:r>
              <a:rPr lang="en-US" altLang="zh-CN" dirty="0">
                <a:effectLst>
                  <a:outerShdw blurRad="38100" dist="38100" dir="2700000" algn="tl">
                    <a:srgbClr val="FFFFFF"/>
                  </a:outerShdw>
                </a:effectLst>
                <a:ea typeface="宋体" panose="02010600030101010101" pitchFamily="2" charset="-122"/>
              </a:rPr>
              <a:t>What is Architectural Design?</a:t>
            </a:r>
            <a:endParaRPr lang="zh-CN" altLang="en-US" dirty="0">
              <a:effectLst>
                <a:outerShdw blurRad="38100" dist="38100" dir="2700000" algn="tl">
                  <a:srgbClr val="FFFFFF"/>
                </a:outerShdw>
              </a:effectLst>
              <a:ea typeface="宋体" panose="02010600030101010101" pitchFamily="2" charset="-122"/>
            </a:endParaRPr>
          </a:p>
        </p:txBody>
      </p:sp>
      <p:pic>
        <p:nvPicPr>
          <p:cNvPr id="7173" name="Picture 5" descr="modern-architecture-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0625" y="2492896"/>
            <a:ext cx="2057400" cy="3082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sndAc>
      <p:stSnd>
        <p:snd r:embed="rId2" name="projcto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971600" y="1679317"/>
            <a:ext cx="802957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spcBef>
                <a:spcPct val="50000"/>
              </a:spcBef>
              <a:buClrTx/>
              <a:buSzTx/>
              <a:buFontTx/>
              <a:buNone/>
            </a:pPr>
            <a:r>
              <a:rPr lang="en-US" altLang="zh-CN" sz="22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style describes a system category that encompasses:</a:t>
            </a:r>
            <a:endParaRPr lang="en-US" altLang="zh-CN" sz="22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ClrTx/>
              <a:buSzTx/>
              <a:buFontTx/>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(1) a set of </a:t>
            </a:r>
            <a:r>
              <a:rPr lang="en-US" altLang="zh-CN" sz="2000" i="1" u="sng"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components</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(e.g., a database, computational modules) that perform a function required by a system;</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ClrTx/>
              <a:buSzTx/>
              <a:buFontTx/>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(2) a set of </a:t>
            </a:r>
            <a:r>
              <a:rPr lang="en-US" altLang="zh-CN" sz="2000" i="1" u="sng"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connectors</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enable “communication, coordination and cooperation” among components;</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ClrTx/>
              <a:buSzTx/>
              <a:buFontTx/>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i="1" u="sng"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constraints</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define how components can be integrated to form the system;</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ClrTx/>
              <a:buSzTx/>
              <a:buFontTx/>
              <a:buNone/>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 </a:t>
            </a:r>
            <a:r>
              <a:rPr lang="en-US" altLang="zh-CN" sz="2000" i="1" u="sng" dirty="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semantic models</a:t>
            </a: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enable a designer to understand the overall properties of a system by analyzing the known properties of its constituent parts. </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What are Architectural Styles?</a:t>
            </a:r>
            <a:endParaRPr lang="en-US" altLang="ja-JP" dirty="0"/>
          </a:p>
        </p:txBody>
      </p:sp>
    </p:spTree>
  </p:cSld>
  <p:clrMapOvr>
    <a:masterClrMapping/>
  </p:clrMapOvr>
  <p:transition>
    <p:random/>
    <p:sndAc>
      <p:stSnd>
        <p:snd r:embed="rId1" name="projctor.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Rectangle 5"/>
          <p:cNvSpPr>
            <a:spLocks noGrp="1" noChangeArrowheads="1"/>
          </p:cNvSpPr>
          <p:nvPr>
            <p:ph type="body" idx="4294967295"/>
          </p:nvPr>
        </p:nvSpPr>
        <p:spPr>
          <a:xfrm>
            <a:off x="971600" y="1700808"/>
            <a:ext cx="7162800" cy="4114800"/>
          </a:xfrm>
        </p:spPr>
        <p:txBody>
          <a:bodyPr lIns="90487" tIns="44450" rIns="90487" bIns="44450"/>
          <a:lstStyle/>
          <a:p>
            <a:pPr>
              <a:buClr>
                <a:srgbClr val="0070C0"/>
              </a:buClr>
              <a:buFont typeface="Wingdings" panose="05000000000000000000" pitchFamily="2" charset="2"/>
              <a:buChar char="n"/>
            </a:pPr>
            <a:r>
              <a:rPr lang="en-US" altLang="zh-CN" b="0" dirty="0">
                <a:ea typeface="宋体" panose="02010600030101010101" pitchFamily="2" charset="-122"/>
              </a:rPr>
              <a:t>Data-centered </a:t>
            </a:r>
            <a:r>
              <a:rPr lang="en-US" altLang="zh-CN" b="0" dirty="0" smtClean="0">
                <a:ea typeface="宋体" panose="02010600030101010101" pitchFamily="2" charset="-122"/>
              </a:rPr>
              <a:t>architectures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Data flow </a:t>
            </a:r>
            <a:r>
              <a:rPr lang="en-US" altLang="zh-CN" b="0" dirty="0" smtClean="0">
                <a:ea typeface="宋体" panose="02010600030101010101" pitchFamily="2" charset="-122"/>
              </a:rPr>
              <a:t>architectures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Call and return </a:t>
            </a:r>
            <a:r>
              <a:rPr lang="en-US" altLang="zh-CN" b="0" dirty="0" smtClean="0">
                <a:ea typeface="宋体" panose="02010600030101010101" pitchFamily="2" charset="-122"/>
              </a:rPr>
              <a:t>architectures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Object-oriented </a:t>
            </a:r>
            <a:r>
              <a:rPr lang="en-US" altLang="zh-CN" b="0" dirty="0" smtClean="0">
                <a:ea typeface="宋体" panose="02010600030101010101" pitchFamily="2" charset="-122"/>
              </a:rPr>
              <a:t>architectures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Layered architectures</a:t>
            </a:r>
            <a:endParaRPr lang="zh-CN" altLang="zh-CN" sz="2000"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A Brief Taxonomy of Architectural Styles</a:t>
            </a:r>
            <a:endParaRPr lang="en-US" altLang="ja-JP" dirty="0"/>
          </a:p>
        </p:txBody>
      </p:sp>
    </p:spTree>
  </p:cSld>
  <p:clrMapOvr>
    <a:masterClrMapping/>
  </p:clrMapOvr>
  <p:transition>
    <p:random/>
    <p:sndAc>
      <p:stSnd>
        <p:snd r:embed="rId1" name="projctor.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sz="half" idx="4294967295"/>
          </p:nvPr>
        </p:nvSpPr>
        <p:spPr>
          <a:xfrm>
            <a:off x="1043608" y="1484784"/>
            <a:ext cx="4033837" cy="5168503"/>
          </a:xfrm>
        </p:spPr>
        <p:txBody>
          <a:bodyPr lIns="90487" tIns="44450" rIns="90487" bIns="44450"/>
          <a:lstStyle/>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Traditional, language-influenced styles</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Main program and subroutines</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Object-oriented </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Layered</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Virtual machines</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Client-server </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Data-flow styles</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Batch sequential</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Pipe and filter</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Shared memory</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Blackboard</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42950" lvl="1" indent="-347980">
              <a:lnSpc>
                <a:spcPct val="100000"/>
              </a:lnSpc>
              <a:spcBef>
                <a:spcPct val="20000"/>
              </a:spcBef>
              <a:spcAft>
                <a:spcPct val="0"/>
              </a:spcAft>
              <a:buClr>
                <a:srgbClr val="0070C0"/>
              </a:buClr>
              <a:buSzPct val="100000"/>
              <a:buFont typeface="Wingdings" panose="05000000000000000000" pitchFamily="2" charset="2"/>
              <a:buChar char="n"/>
            </a:pPr>
            <a:r>
              <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rPr>
              <a:t>Rule based</a:t>
            </a:r>
            <a:endParaRPr lang="en-US" altLang="zh-CN" sz="19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596996" name="Rectangle 4"/>
          <p:cNvSpPr>
            <a:spLocks noGrp="1" noChangeArrowheads="1"/>
          </p:cNvSpPr>
          <p:nvPr>
            <p:ph type="body" sz="half" idx="4294967295"/>
          </p:nvPr>
        </p:nvSpPr>
        <p:spPr>
          <a:xfrm>
            <a:off x="5148064" y="1484784"/>
            <a:ext cx="3746500" cy="4995267"/>
          </a:xfrm>
        </p:spPr>
        <p:txBody>
          <a:bodyPr lIns="90487" tIns="44450" rIns="90487" bIns="44450"/>
          <a:lstStyle/>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Interpreter</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Interpreter</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Mobile code</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Implicit invocation</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Event-based</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Publish-subscribe</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Peer-to-peer</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ahoma" panose="020B0604030504040204" pitchFamily="34" charset="0"/>
                <a:ea typeface="宋体" panose="02010600030101010101" pitchFamily="2" charset="-122"/>
              </a:rPr>
              <a:t>“</a:t>
            </a: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Derived</a:t>
            </a:r>
            <a:r>
              <a:rPr lang="en-US" altLang="zh-CN" sz="2000" dirty="0">
                <a:effectLst>
                  <a:outerShdw blurRad="38100" dist="38100" dir="2700000" algn="tl">
                    <a:srgbClr val="FFFFFF"/>
                  </a:outerShdw>
                </a:effectLst>
                <a:latin typeface="Tahoma" panose="020B0604030504040204" pitchFamily="34" charset="0"/>
                <a:ea typeface="宋体" panose="02010600030101010101" pitchFamily="2" charset="-122"/>
              </a:rPr>
              <a:t>”</a:t>
            </a: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a:t>
            </a:r>
            <a:r>
              <a:rPr lang="zh-CN" altLang="en-US" sz="2000" dirty="0">
                <a:effectLst>
                  <a:outerShdw blurRad="38100" dist="38100" dir="2700000" algn="tl">
                    <a:srgbClr val="FFFFFF"/>
                  </a:outerShdw>
                </a:effectLst>
                <a:latin typeface="Times New Roman" panose="02020603050405020304" pitchFamily="18" charset="0"/>
                <a:ea typeface="宋体" panose="02010600030101010101" pitchFamily="2" charset="-122"/>
              </a:rPr>
              <a:t>派生） </a:t>
            </a: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styles</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C2</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737870" lvl="1" indent="-342900">
              <a:lnSpc>
                <a:spcPct val="100000"/>
              </a:lnSpc>
              <a:spcBef>
                <a:spcPct val="20000"/>
              </a:spcBef>
              <a:spcAft>
                <a:spcPct val="0"/>
              </a:spcAft>
              <a:buClr>
                <a:srgbClr val="0070C0"/>
              </a:buClr>
              <a:buSzPct val="100000"/>
              <a:buFont typeface="Wingdings" panose="05000000000000000000" pitchFamily="2" charset="2"/>
              <a:buChar char="n"/>
            </a:pPr>
            <a:r>
              <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rPr>
              <a:t>CORBA</a:t>
            </a:r>
            <a:endParaRPr lang="en-US" altLang="zh-CN"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297180" indent="-297180">
              <a:lnSpc>
                <a:spcPct val="100000"/>
              </a:lnSpc>
              <a:spcBef>
                <a:spcPct val="20000"/>
              </a:spcBef>
              <a:spcAft>
                <a:spcPct val="0"/>
              </a:spcAft>
              <a:buSzPct val="100000"/>
              <a:buFont typeface="Times New Roman" panose="02020603050405020304" pitchFamily="18" charset="0"/>
              <a:buChar char="•"/>
            </a:pPr>
            <a:endParaRPr lang="zh-CN" altLang="en-US"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Some Common Styles</a:t>
            </a:r>
            <a:endParaRPr lang="en-US" altLang="ja-JP" dirty="0"/>
          </a:p>
        </p:txBody>
      </p:sp>
    </p:spTree>
  </p:cSld>
  <p:clrMapOvr>
    <a:masterClrMapping/>
  </p:clrMapOvr>
  <p:transition>
    <p:random/>
    <p:sndAc>
      <p:stSnd>
        <p:snd r:embed="rId1"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Rectangle 5"/>
          <p:cNvSpPr>
            <a:spLocks noGrp="1" noChangeArrowheads="1"/>
          </p:cNvSpPr>
          <p:nvPr>
            <p:ph type="body" idx="4294967295"/>
          </p:nvPr>
        </p:nvSpPr>
        <p:spPr>
          <a:xfrm>
            <a:off x="2411760" y="2780928"/>
            <a:ext cx="5040560" cy="720080"/>
          </a:xfrm>
        </p:spPr>
        <p:txBody>
          <a:bodyPr lIns="90487" tIns="44450" rIns="90487" bIns="44450"/>
          <a:lstStyle/>
          <a:p>
            <a:pPr marL="0" indent="0">
              <a:buClr>
                <a:srgbClr val="0070C0"/>
              </a:buClr>
              <a:buNone/>
            </a:pPr>
            <a:r>
              <a:rPr lang="en-US" altLang="zh-CN" sz="3200" b="0" dirty="0">
                <a:ea typeface="宋体" panose="02010600030101010101" pitchFamily="2" charset="-122"/>
              </a:rPr>
              <a:t>Data-centered </a:t>
            </a:r>
            <a:r>
              <a:rPr lang="en-US" altLang="zh-CN" sz="3200" b="0" dirty="0" smtClean="0">
                <a:ea typeface="宋体" panose="02010600030101010101" pitchFamily="2" charset="-122"/>
              </a:rPr>
              <a:t>architectures</a:t>
            </a:r>
            <a:endParaRPr lang="en-US" altLang="zh-CN" sz="3200" b="0" dirty="0" smtClean="0">
              <a:ea typeface="宋体" panose="02010600030101010101" pitchFamily="2" charset="-122"/>
            </a:endParaRPr>
          </a:p>
        </p:txBody>
      </p:sp>
    </p:spTree>
  </p:cSld>
  <p:clrMapOvr>
    <a:masterClrMapping/>
  </p:clrMapOvr>
  <p:transition>
    <p:random/>
    <p:sndAc>
      <p:stSnd>
        <p:snd r:embed="rId1"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82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551F2B9-0C57-4191-AB04-810581F858B3}" type="slidenum">
              <a:rPr lang="en-US" altLang="ja-JP" sz="1200">
                <a:solidFill>
                  <a:schemeClr val="bg1"/>
                </a:solidFill>
              </a:rPr>
            </a:fld>
            <a:endParaRPr lang="en-US" altLang="ja-JP" sz="900">
              <a:solidFill>
                <a:schemeClr val="bg1"/>
              </a:solidFill>
            </a:endParaRPr>
          </a:p>
        </p:txBody>
      </p:sp>
      <p:pic>
        <p:nvPicPr>
          <p:cNvPr id="308229"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304925"/>
            <a:ext cx="6408738"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Data-Centered Architecture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3" name="Rectangle 5"/>
          <p:cNvSpPr>
            <a:spLocks noGrp="1" noChangeArrowheads="1"/>
          </p:cNvSpPr>
          <p:nvPr>
            <p:ph type="body" idx="4294967295"/>
          </p:nvPr>
        </p:nvSpPr>
        <p:spPr>
          <a:xfrm>
            <a:off x="2411760" y="2780928"/>
            <a:ext cx="5040560" cy="720080"/>
          </a:xfrm>
        </p:spPr>
        <p:txBody>
          <a:bodyPr lIns="90487" tIns="44450" rIns="90487" bIns="44450"/>
          <a:lstStyle/>
          <a:p>
            <a:pPr marL="0" indent="0">
              <a:buClr>
                <a:srgbClr val="0070C0"/>
              </a:buClr>
              <a:buNone/>
            </a:pPr>
            <a:r>
              <a:rPr lang="en-US" altLang="zh-CN" sz="3200" b="0" dirty="0">
                <a:ea typeface="宋体" panose="02010600030101010101" pitchFamily="2" charset="-122"/>
              </a:rPr>
              <a:t>Data flow architectures</a:t>
            </a:r>
            <a:endParaRPr lang="en-US" altLang="zh-CN" sz="3200" b="0" dirty="0">
              <a:ea typeface="宋体" panose="02010600030101010101" pitchFamily="2" charset="-122"/>
            </a:endParaRPr>
          </a:p>
        </p:txBody>
      </p:sp>
    </p:spTree>
  </p:cSld>
  <p:clrMapOvr>
    <a:masterClrMapping/>
  </p:clrMapOvr>
  <p:transition>
    <p:random/>
    <p:sndAc>
      <p:stSnd>
        <p:snd r:embed="rId1" name="projctor.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92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26532A9-B5DF-435B-B19D-A6C48233EC89}" type="slidenum">
              <a:rPr lang="en-US" altLang="ja-JP" sz="1200">
                <a:solidFill>
                  <a:schemeClr val="bg1"/>
                </a:solidFill>
              </a:rPr>
            </a:fld>
            <a:endParaRPr lang="en-US" altLang="ja-JP" sz="900">
              <a:solidFill>
                <a:schemeClr val="bg1"/>
              </a:solidFill>
            </a:endParaRPr>
          </a:p>
        </p:txBody>
      </p:sp>
      <p:pic>
        <p:nvPicPr>
          <p:cNvPr id="30925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1359495"/>
            <a:ext cx="7021512"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Flow Architecture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5" name="Rectangle 3"/>
          <p:cNvSpPr>
            <a:spLocks noGrp="1" noChangeArrowheads="1"/>
          </p:cNvSpPr>
          <p:nvPr>
            <p:ph type="body" idx="4294967295"/>
          </p:nvPr>
        </p:nvSpPr>
        <p:spPr/>
        <p:txBody>
          <a:bodyPr lIns="90487" tIns="44450" rIns="90487" bIns="44450"/>
          <a:lstStyle/>
          <a:p>
            <a:pPr>
              <a:buClr>
                <a:srgbClr val="0070C0"/>
              </a:buClr>
              <a:buFont typeface="Wingdings" panose="05000000000000000000" pitchFamily="2" charset="2"/>
              <a:buChar char="n"/>
            </a:pPr>
            <a:r>
              <a:rPr lang="en-US" altLang="zh-CN" b="0" dirty="0">
                <a:ea typeface="宋体" panose="02010600030101010101" pitchFamily="2" charset="-122"/>
              </a:rPr>
              <a:t>Batch Sequential</a:t>
            </a:r>
            <a:endParaRPr lang="en-US" altLang="zh-CN" b="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Separate programs are executed in order; data is passed as an aggregate from one program to the next.</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Connectors: </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The human hand</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carrying tapes between the programs, a.k.a. </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sneaker-net </a:t>
            </a:r>
            <a:r>
              <a:rPr lang="en-US" altLang="zh-CN" sz="2000" dirty="0">
                <a:latin typeface="Tahoma" panose="020B0604030504040204" pitchFamily="34" charset="0"/>
                <a:ea typeface="宋体" panose="02010600030101010101" pitchFamily="2" charset="-122"/>
              </a:rPr>
              <a:t>”</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Data Elements: Explicit, aggregate elements passed from one component to the next upon completion of the producing program</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s execution</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lvl="1">
              <a:buClr>
                <a:srgbClr val="0070C0"/>
              </a:buClr>
              <a:buFont typeface="Wingdings" panose="05000000000000000000" pitchFamily="2" charset="2"/>
              <a:buChar char="n"/>
            </a:pPr>
            <a:endParaRPr lang="en-US" altLang="zh-CN" sz="200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Typical uses: Transaction processing in financial systems. </a:t>
            </a:r>
            <a:r>
              <a:rPr lang="en-US" altLang="zh-CN" b="0" dirty="0">
                <a:latin typeface="Tahoma" panose="020B0604030504040204" pitchFamily="34" charset="0"/>
                <a:ea typeface="宋体" panose="02010600030101010101" pitchFamily="2" charset="-122"/>
              </a:rPr>
              <a:t>“</a:t>
            </a:r>
            <a:r>
              <a:rPr lang="en-US" altLang="zh-CN" b="0" dirty="0">
                <a:ea typeface="宋体" panose="02010600030101010101" pitchFamily="2" charset="-122"/>
              </a:rPr>
              <a:t>The Granddaddy of Styles</a:t>
            </a:r>
            <a:r>
              <a:rPr lang="en-US" altLang="zh-CN" b="0" dirty="0">
                <a:latin typeface="Tahoma" panose="020B0604030504040204" pitchFamily="34" charset="0"/>
                <a:ea typeface="宋体" panose="02010600030101010101" pitchFamily="2" charset="-122"/>
              </a:rPr>
              <a:t>”</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Data-Flow Styles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1" name="Picture 3" descr="Fig4-13BatchSequential(Financia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7621" y="1844824"/>
            <a:ext cx="87788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Batch-Sequential: A Financial Application</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9" name="Picture 3" descr="Fig4-14LLBatchSequenti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12" y="2132856"/>
            <a:ext cx="9144000" cy="263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0" name="Text Box 4"/>
          <p:cNvSpPr txBox="1">
            <a:spLocks noChangeArrowheads="1"/>
          </p:cNvSpPr>
          <p:nvPr/>
        </p:nvSpPr>
        <p:spPr bwMode="auto">
          <a:xfrm>
            <a:off x="2819400" y="5486400"/>
            <a:ext cx="5522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0"/>
              </a:spcBef>
              <a:buClrTx/>
              <a:buSzTx/>
              <a:buFontTx/>
              <a:buNone/>
            </a:pPr>
            <a:r>
              <a:rPr lang="en-US" altLang="zh-CN" b="0"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rPr>
              <a:t>Not a recipe for a successful lunar mission!</a:t>
            </a:r>
            <a:endParaRPr lang="en-US" altLang="zh-CN" b="0" dirty="0">
              <a:solidFill>
                <a:schemeClr val="tx1"/>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Batch-Sequential 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type="body" idx="4294967295"/>
          </p:nvPr>
        </p:nvSpPr>
        <p:spPr>
          <a:xfrm>
            <a:off x="1043608" y="1412776"/>
            <a:ext cx="7543800" cy="3528392"/>
          </a:xfrm>
        </p:spPr>
        <p:txBody>
          <a:bodyPr lIns="90487" tIns="44450" rIns="90487" bIns="44450"/>
          <a:lstStyle/>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The architecture of a system is a </a:t>
            </a:r>
            <a:r>
              <a:rPr lang="en-US" altLang="zh-CN" b="0" dirty="0" smtClean="0">
                <a:ea typeface="宋体" panose="02010600030101010101" pitchFamily="2" charset="-122"/>
              </a:rPr>
              <a:t>comprehensive framework </a:t>
            </a:r>
            <a:r>
              <a:rPr lang="en-US" altLang="zh-CN" b="0" dirty="0">
                <a:ea typeface="宋体" panose="02010600030101010101" pitchFamily="2" charset="-122"/>
              </a:rPr>
              <a:t>that describes </a:t>
            </a:r>
            <a:r>
              <a:rPr lang="en-US" altLang="zh-CN" b="0" dirty="0" smtClean="0">
                <a:ea typeface="宋体" panose="02010600030101010101" pitchFamily="2" charset="-122"/>
              </a:rPr>
              <a:t> its </a:t>
            </a:r>
            <a:r>
              <a:rPr lang="en-US" altLang="zh-CN" b="0" dirty="0">
                <a:ea typeface="宋体" panose="02010600030101010101" pitchFamily="2" charset="-122"/>
              </a:rPr>
              <a:t>form and structure </a:t>
            </a:r>
            <a:r>
              <a:rPr lang="en-US" altLang="zh-CN" b="0" dirty="0" smtClean="0">
                <a:ea typeface="宋体" panose="02010600030101010101" pitchFamily="2" charset="-122"/>
              </a:rPr>
              <a:t>------- its </a:t>
            </a:r>
            <a:r>
              <a:rPr lang="en-US" altLang="zh-CN" b="0" dirty="0">
                <a:ea typeface="宋体" panose="02010600030101010101" pitchFamily="2" charset="-122"/>
              </a:rPr>
              <a:t>components and how they fit together</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b="0" dirty="0" smtClean="0">
              <a:ea typeface="宋体" panose="02010600030101010101" pitchFamily="2" charset="-122"/>
            </a:endParaRPr>
          </a:p>
          <a:p>
            <a:pPr>
              <a:spcBef>
                <a:spcPts val="0"/>
              </a:spcBef>
              <a:buClr>
                <a:srgbClr val="0070C0"/>
              </a:buClr>
              <a:buFont typeface="Wingdings" panose="05000000000000000000" pitchFamily="2" charset="2"/>
              <a:buChar char="n"/>
            </a:pPr>
            <a:r>
              <a:rPr lang="en-US" altLang="zh-CN" b="0" dirty="0">
                <a:ea typeface="宋体" panose="02010600030101010101" pitchFamily="2" charset="-122"/>
              </a:rPr>
              <a:t>The software architecture of a program or computing system is the structure or structures of the system, </a:t>
            </a:r>
            <a:r>
              <a:rPr lang="en-US" altLang="zh-CN" b="0" dirty="0" smtClean="0">
                <a:ea typeface="宋体" panose="02010600030101010101" pitchFamily="2" charset="-122"/>
              </a:rPr>
              <a:t>which </a:t>
            </a:r>
            <a:r>
              <a:rPr lang="en-US" altLang="zh-CN" b="0" dirty="0">
                <a:ea typeface="宋体" panose="02010600030101010101" pitchFamily="2" charset="-122"/>
              </a:rPr>
              <a:t>comprise software components, </a:t>
            </a:r>
            <a:endParaRPr lang="en-US" altLang="zh-CN" b="0" dirty="0">
              <a:ea typeface="宋体" panose="02010600030101010101" pitchFamily="2" charset="-122"/>
            </a:endParaRPr>
          </a:p>
          <a:p>
            <a:pPr marL="841375" lvl="1" indent="-342900">
              <a:spcBef>
                <a:spcPts val="0"/>
              </a:spcBef>
              <a:buClr>
                <a:srgbClr val="0070C0"/>
              </a:buClr>
              <a:buFont typeface="Wingdings" panose="05000000000000000000" pitchFamily="2" charset="2"/>
              <a:buChar char="n"/>
            </a:pPr>
            <a:r>
              <a:rPr lang="en-US" altLang="zh-CN" sz="2200" dirty="0" smtClean="0">
                <a:ea typeface="宋体" panose="02010600030101010101" pitchFamily="2" charset="-122"/>
              </a:rPr>
              <a:t>the </a:t>
            </a:r>
            <a:r>
              <a:rPr lang="en-US" altLang="zh-CN" sz="2200" dirty="0">
                <a:ea typeface="宋体" panose="02010600030101010101" pitchFamily="2" charset="-122"/>
              </a:rPr>
              <a:t>externally visible properties of those </a:t>
            </a:r>
            <a:r>
              <a:rPr lang="en-US" altLang="zh-CN" sz="2200" dirty="0" smtClean="0">
                <a:ea typeface="宋体" panose="02010600030101010101" pitchFamily="2" charset="-122"/>
              </a:rPr>
              <a:t>components</a:t>
            </a:r>
            <a:endParaRPr lang="en-US" altLang="zh-CN" sz="2200" dirty="0">
              <a:ea typeface="宋体" panose="02010600030101010101" pitchFamily="2" charset="-122"/>
            </a:endParaRPr>
          </a:p>
          <a:p>
            <a:pPr marL="841375" lvl="1" indent="-342900">
              <a:spcBef>
                <a:spcPts val="0"/>
              </a:spcBef>
              <a:buClr>
                <a:srgbClr val="0070C0"/>
              </a:buClr>
              <a:buFont typeface="Wingdings" panose="05000000000000000000" pitchFamily="2" charset="2"/>
              <a:buChar char="n"/>
            </a:pPr>
            <a:r>
              <a:rPr lang="en-US" altLang="zh-CN" sz="2200" dirty="0">
                <a:ea typeface="宋体" panose="02010600030101010101" pitchFamily="2" charset="-122"/>
              </a:rPr>
              <a:t> </a:t>
            </a:r>
            <a:r>
              <a:rPr lang="en-US" altLang="zh-CN" sz="2200" dirty="0" smtClean="0">
                <a:ea typeface="宋体" panose="02010600030101010101" pitchFamily="2" charset="-122"/>
              </a:rPr>
              <a:t>the </a:t>
            </a:r>
            <a:r>
              <a:rPr lang="en-US" altLang="zh-CN" sz="2200" dirty="0">
                <a:ea typeface="宋体" panose="02010600030101010101" pitchFamily="2" charset="-122"/>
              </a:rPr>
              <a:t>relationships among them.</a:t>
            </a:r>
            <a:endParaRPr lang="en-US" altLang="zh-CN" sz="2200" dirty="0">
              <a:ea typeface="宋体" panose="02010600030101010101" pitchFamily="2" charset="-122"/>
            </a:endParaRPr>
          </a:p>
          <a:p>
            <a:pPr algn="ctr">
              <a:spcBef>
                <a:spcPts val="0"/>
              </a:spcBef>
              <a:buFont typeface="Wingdings" panose="05000000000000000000" pitchFamily="2" charset="2"/>
              <a:buNone/>
            </a:pPr>
            <a:endParaRPr lang="en-US" altLang="zh-CN"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What is Architecture?</a:t>
            </a:r>
            <a:endParaRPr lang="zh-CN" altLang="en-US" dirty="0"/>
          </a:p>
        </p:txBody>
      </p:sp>
    </p:spTree>
  </p:cSld>
  <p:clrMapOvr>
    <a:masterClrMapping/>
  </p:clrMapOvr>
  <p:transition>
    <p:random/>
    <p:sndAc>
      <p:stSnd>
        <p:snd r:embed="rId1" name="projctor.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3"/>
          <p:cNvSpPr>
            <a:spLocks noGrp="1" noChangeArrowheads="1"/>
          </p:cNvSpPr>
          <p:nvPr>
            <p:ph type="body" idx="4294967295"/>
          </p:nvPr>
        </p:nvSpPr>
        <p:spPr>
          <a:xfrm>
            <a:off x="1069468" y="1484784"/>
            <a:ext cx="7543800" cy="4800600"/>
          </a:xfrm>
        </p:spPr>
        <p:txBody>
          <a:bodyPr lIns="90487" tIns="44450" rIns="90487" bIns="44450"/>
          <a:lstStyle/>
          <a:p>
            <a:pPr>
              <a:lnSpc>
                <a:spcPct val="80000"/>
              </a:lnSpc>
              <a:buClr>
                <a:srgbClr val="0070C0"/>
              </a:buClr>
              <a:buFont typeface="Wingdings" panose="05000000000000000000" pitchFamily="2" charset="2"/>
              <a:buChar char="n"/>
            </a:pPr>
            <a:r>
              <a:rPr lang="en-US" altLang="zh-CN" dirty="0">
                <a:ea typeface="宋体" panose="02010600030101010101" pitchFamily="2" charset="-122"/>
              </a:rPr>
              <a:t>Components are filters</a:t>
            </a:r>
            <a:endParaRPr lang="en-US" altLang="zh-CN"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000" dirty="0">
                <a:ea typeface="宋体" panose="02010600030101010101" pitchFamily="2" charset="-122"/>
              </a:rPr>
              <a:t>Transform input data streams into output data streams</a:t>
            </a:r>
            <a:endParaRPr lang="en-US" altLang="zh-CN" sz="2000"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000" dirty="0">
                <a:ea typeface="宋体" panose="02010600030101010101" pitchFamily="2" charset="-122"/>
              </a:rPr>
              <a:t>Possibly incremental production of </a:t>
            </a:r>
            <a:r>
              <a:rPr lang="en-US" altLang="zh-CN" sz="2000" dirty="0" smtClean="0">
                <a:ea typeface="宋体" panose="02010600030101010101" pitchFamily="2" charset="-122"/>
              </a:rPr>
              <a:t>output</a:t>
            </a:r>
            <a:endParaRPr lang="en-US" altLang="zh-CN" sz="2000" dirty="0" smtClean="0">
              <a:ea typeface="宋体" panose="02010600030101010101" pitchFamily="2" charset="-122"/>
            </a:endParaRPr>
          </a:p>
          <a:p>
            <a:pPr lvl="1">
              <a:lnSpc>
                <a:spcPct val="80000"/>
              </a:lnSpc>
              <a:buClr>
                <a:srgbClr val="0070C0"/>
              </a:buClr>
              <a:buFont typeface="Wingdings" panose="05000000000000000000" pitchFamily="2" charset="2"/>
              <a:buChar char="n"/>
            </a:pPr>
            <a:endParaRPr lang="en-US" altLang="zh-CN" sz="2000" dirty="0">
              <a:ea typeface="宋体" panose="02010600030101010101" pitchFamily="2" charset="-122"/>
            </a:endParaRPr>
          </a:p>
          <a:p>
            <a:pPr>
              <a:lnSpc>
                <a:spcPct val="80000"/>
              </a:lnSpc>
              <a:buClr>
                <a:srgbClr val="0070C0"/>
              </a:buClr>
              <a:buFont typeface="Wingdings" panose="05000000000000000000" pitchFamily="2" charset="2"/>
              <a:buChar char="n"/>
            </a:pPr>
            <a:r>
              <a:rPr lang="en-US" altLang="zh-CN" dirty="0">
                <a:ea typeface="宋体" panose="02010600030101010101" pitchFamily="2" charset="-122"/>
              </a:rPr>
              <a:t>Connectors are pipes</a:t>
            </a:r>
            <a:endParaRPr lang="en-US" altLang="zh-CN"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000" dirty="0">
                <a:ea typeface="宋体" panose="02010600030101010101" pitchFamily="2" charset="-122"/>
              </a:rPr>
              <a:t>Conduits for data </a:t>
            </a:r>
            <a:r>
              <a:rPr lang="en-US" altLang="zh-CN" sz="2000" dirty="0" smtClean="0">
                <a:ea typeface="宋体" panose="02010600030101010101" pitchFamily="2" charset="-122"/>
              </a:rPr>
              <a:t>streams</a:t>
            </a:r>
            <a:endParaRPr lang="en-US" altLang="zh-CN" sz="2000" dirty="0" smtClean="0">
              <a:ea typeface="宋体" panose="02010600030101010101" pitchFamily="2" charset="-122"/>
            </a:endParaRPr>
          </a:p>
          <a:p>
            <a:pPr lvl="1">
              <a:lnSpc>
                <a:spcPct val="80000"/>
              </a:lnSpc>
              <a:buClr>
                <a:srgbClr val="0070C0"/>
              </a:buClr>
              <a:buFont typeface="Wingdings" panose="05000000000000000000" pitchFamily="2" charset="2"/>
              <a:buChar char="n"/>
            </a:pPr>
            <a:endParaRPr lang="en-US" altLang="zh-CN" sz="2000" dirty="0">
              <a:ea typeface="宋体" panose="02010600030101010101" pitchFamily="2" charset="-122"/>
            </a:endParaRPr>
          </a:p>
          <a:p>
            <a:pPr>
              <a:lnSpc>
                <a:spcPct val="80000"/>
              </a:lnSpc>
              <a:buClr>
                <a:srgbClr val="0070C0"/>
              </a:buClr>
              <a:buFont typeface="Wingdings" panose="05000000000000000000" pitchFamily="2" charset="2"/>
              <a:buChar char="n"/>
            </a:pPr>
            <a:r>
              <a:rPr lang="en-US" altLang="zh-CN" dirty="0">
                <a:ea typeface="宋体" panose="02010600030101010101" pitchFamily="2" charset="-122"/>
              </a:rPr>
              <a:t>Style invariants</a:t>
            </a:r>
            <a:endParaRPr lang="en-US" altLang="zh-CN"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000" dirty="0">
                <a:ea typeface="宋体" panose="02010600030101010101" pitchFamily="2" charset="-122"/>
              </a:rPr>
              <a:t>Filters are independent (no shared state) </a:t>
            </a:r>
            <a:endParaRPr lang="en-US" altLang="zh-CN" sz="2000"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000" dirty="0">
                <a:ea typeface="宋体" panose="02010600030101010101" pitchFamily="2" charset="-122"/>
              </a:rPr>
              <a:t>Filter has no knowledge of up- or down-stream filters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Pipe and Filter Style</a:t>
            </a:r>
            <a:endParaRPr lang="en-US" altLang="ja-JP" dirty="0"/>
          </a:p>
        </p:txBody>
      </p:sp>
    </p:spTree>
  </p:cSld>
  <p:clrMapOvr>
    <a:masterClrMapping/>
  </p:clrMapOvr>
  <p:transition>
    <p:random/>
    <p:sndAc>
      <p:stSnd>
        <p:snd r:embed="rId1"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4294967295"/>
          </p:nvPr>
        </p:nvSpPr>
        <p:spPr>
          <a:xfrm>
            <a:off x="971600" y="1508720"/>
            <a:ext cx="7543800" cy="4800600"/>
          </a:xfrm>
        </p:spPr>
        <p:txBody>
          <a:bodyPr lIns="90487" tIns="44450" rIns="90487" bIns="44450"/>
          <a:lstStyle/>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Examples</a:t>
            </a:r>
            <a:endParaRPr lang="en-US" altLang="zh-CN" sz="22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	UNIX shell			            signal processing</a:t>
            </a:r>
            <a:endParaRPr lang="en-US" altLang="zh-CN" sz="20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	Distributed systems		parallel </a:t>
            </a:r>
            <a:r>
              <a:rPr lang="en-US" altLang="zh-CN" sz="2000" dirty="0" smtClean="0">
                <a:ea typeface="宋体" panose="02010600030101010101" pitchFamily="2" charset="-122"/>
              </a:rPr>
              <a:t>programming</a:t>
            </a:r>
            <a:endParaRPr lang="en-US" altLang="zh-CN" sz="2000" dirty="0" smtClean="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 </a:t>
            </a:r>
            <a:r>
              <a:rPr lang="en-US" altLang="zh-CN" sz="2200" dirty="0" smtClean="0">
                <a:ea typeface="宋体" panose="02010600030101010101" pitchFamily="2" charset="-122"/>
              </a:rPr>
              <a:t>Example</a:t>
            </a:r>
            <a:r>
              <a:rPr lang="en-US" altLang="zh-CN" sz="2200" dirty="0">
                <a:ea typeface="宋体" panose="02010600030101010101" pitchFamily="2" charset="-122"/>
              </a:rPr>
              <a:t>:  </a:t>
            </a:r>
            <a:r>
              <a:rPr lang="en-US" altLang="zh-CN" sz="2200" dirty="0" err="1">
                <a:latin typeface="Courier" pitchFamily="-32" charset="0"/>
                <a:ea typeface="宋体" panose="02010600030101010101" pitchFamily="2" charset="-122"/>
              </a:rPr>
              <a:t>ls</a:t>
            </a:r>
            <a:r>
              <a:rPr lang="en-US" altLang="zh-CN" sz="2200" dirty="0">
                <a:latin typeface="Courier" pitchFamily="-32" charset="0"/>
                <a:ea typeface="宋体" panose="02010600030101010101" pitchFamily="2" charset="-122"/>
              </a:rPr>
              <a:t> invoices | </a:t>
            </a:r>
            <a:r>
              <a:rPr lang="en-US" altLang="zh-CN" sz="2200" dirty="0" err="1">
                <a:latin typeface="Courier" pitchFamily="-32" charset="0"/>
                <a:ea typeface="宋体" panose="02010600030101010101" pitchFamily="2" charset="-122"/>
              </a:rPr>
              <a:t>grep</a:t>
            </a:r>
            <a:r>
              <a:rPr lang="en-US" altLang="zh-CN" sz="2200" dirty="0">
                <a:latin typeface="Courier" pitchFamily="-32" charset="0"/>
                <a:ea typeface="宋体" panose="02010600030101010101" pitchFamily="2" charset="-122"/>
              </a:rPr>
              <a:t> -e August | </a:t>
            </a:r>
            <a:r>
              <a:rPr lang="en-US" altLang="zh-CN" sz="2200" dirty="0" smtClean="0">
                <a:latin typeface="Courier" pitchFamily="-32" charset="0"/>
                <a:ea typeface="宋体" panose="02010600030101010101" pitchFamily="2" charset="-122"/>
              </a:rPr>
              <a:t>sort</a:t>
            </a:r>
            <a:endParaRPr lang="en-US" altLang="zh-CN" sz="2200" dirty="0" smtClean="0">
              <a:latin typeface="Courier" pitchFamily="-32" charset="0"/>
              <a:ea typeface="宋体" panose="02010600030101010101" pitchFamily="2" charset="-122"/>
            </a:endParaRPr>
          </a:p>
          <a:p>
            <a:pPr marL="436245">
              <a:lnSpc>
                <a:spcPct val="80000"/>
              </a:lnSpc>
              <a:buClr>
                <a:srgbClr val="0070C0"/>
              </a:buClr>
              <a:buFont typeface="Wingdings" panose="05000000000000000000" pitchFamily="2" charset="2"/>
              <a:buChar char="n"/>
            </a:pPr>
            <a:endParaRPr lang="en-US" altLang="zh-CN" sz="1800" dirty="0">
              <a:ea typeface="宋体" panose="02010600030101010101" pitchFamily="2" charset="-122"/>
            </a:endParaRPr>
          </a:p>
          <a:p>
            <a:pPr marL="379095" indent="-285750">
              <a:buClr>
                <a:srgbClr val="0070C0"/>
              </a:buClr>
              <a:buFont typeface="Wingdings" panose="05000000000000000000" pitchFamily="2" charset="2"/>
              <a:buChar char="n"/>
            </a:pPr>
            <a:r>
              <a:rPr lang="en-US" altLang="zh-CN" sz="2200" dirty="0">
                <a:ea typeface="宋体" panose="02010600030101010101" pitchFamily="2" charset="-122"/>
              </a:rPr>
              <a:t>Variations</a:t>
            </a:r>
            <a:endParaRPr lang="en-US" altLang="zh-CN" sz="2200" dirty="0">
              <a:ea typeface="宋体" panose="02010600030101010101" pitchFamily="2" charset="-122"/>
            </a:endParaRPr>
          </a:p>
          <a:p>
            <a:pPr marL="784225" lvl="1" indent="-285750">
              <a:buClr>
                <a:srgbClr val="0070C0"/>
              </a:buClr>
              <a:buFont typeface="Wingdings" panose="05000000000000000000" pitchFamily="2" charset="2"/>
              <a:buChar char="n"/>
            </a:pPr>
            <a:r>
              <a:rPr lang="en-US" altLang="zh-CN" sz="1800" dirty="0">
                <a:ea typeface="宋体" panose="02010600030101010101" pitchFamily="2" charset="-122"/>
              </a:rPr>
              <a:t>Pipelines </a:t>
            </a: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 linear sequences of filters</a:t>
            </a:r>
            <a:endParaRPr lang="en-US" altLang="zh-CN" sz="1800" dirty="0">
              <a:ea typeface="宋体" panose="02010600030101010101" pitchFamily="2" charset="-122"/>
            </a:endParaRPr>
          </a:p>
          <a:p>
            <a:pPr marL="784225" lvl="1" indent="-285750">
              <a:buClr>
                <a:srgbClr val="0070C0"/>
              </a:buClr>
              <a:buFont typeface="Wingdings" panose="05000000000000000000" pitchFamily="2" charset="2"/>
              <a:buChar char="n"/>
            </a:pPr>
            <a:r>
              <a:rPr lang="en-US" altLang="zh-CN" sz="1800" dirty="0">
                <a:ea typeface="宋体" panose="02010600030101010101" pitchFamily="2" charset="-122"/>
              </a:rPr>
              <a:t>Bounded pipes </a:t>
            </a: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 limited amount of data on a pipe</a:t>
            </a:r>
            <a:endParaRPr lang="en-US" altLang="zh-CN" sz="1800" dirty="0">
              <a:ea typeface="宋体" panose="02010600030101010101" pitchFamily="2" charset="-122"/>
            </a:endParaRPr>
          </a:p>
          <a:p>
            <a:pPr marL="784225" lvl="1" indent="-285750">
              <a:buClr>
                <a:srgbClr val="0070C0"/>
              </a:buClr>
              <a:buFont typeface="Wingdings" panose="05000000000000000000" pitchFamily="2" charset="2"/>
              <a:buChar char="n"/>
            </a:pPr>
            <a:r>
              <a:rPr lang="en-US" altLang="zh-CN" sz="1800" dirty="0">
                <a:ea typeface="宋体" panose="02010600030101010101" pitchFamily="2" charset="-122"/>
              </a:rPr>
              <a:t>Typed pipes </a:t>
            </a: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 data strongly typed</a:t>
            </a:r>
            <a:endParaRPr lang="en-US" altLang="zh-CN" sz="18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Pipe and Filter Style</a:t>
            </a:r>
            <a:endParaRPr lang="en-US" altLang="ja-JP" dirty="0"/>
          </a:p>
        </p:txBody>
      </p:sp>
    </p:spTree>
  </p:cSld>
  <p:clrMapOvr>
    <a:masterClrMapping/>
  </p:clrMapOvr>
  <p:transition>
    <p:random/>
    <p:sndAc>
      <p:stSnd>
        <p:snd r:embed="rId1"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Grp="1" noChangeArrowheads="1"/>
          </p:cNvSpPr>
          <p:nvPr>
            <p:ph type="body" idx="4294967295"/>
          </p:nvPr>
        </p:nvSpPr>
        <p:spPr/>
        <p:txBody>
          <a:bodyPr lIns="90487" tIns="44450" rIns="90487" bIns="44450"/>
          <a:lstStyle/>
          <a:p>
            <a:pPr>
              <a:lnSpc>
                <a:spcPct val="77000"/>
              </a:lnSpc>
              <a:buClr>
                <a:srgbClr val="0070C0"/>
              </a:buClr>
              <a:buFont typeface="Wingdings" panose="05000000000000000000" pitchFamily="2" charset="2"/>
              <a:buChar char="n"/>
            </a:pPr>
            <a:r>
              <a:rPr lang="en-US" altLang="zh-CN" dirty="0">
                <a:ea typeface="宋体" panose="02010600030101010101" pitchFamily="2" charset="-122"/>
              </a:rPr>
              <a:t>Advantages</a:t>
            </a:r>
            <a:endParaRPr lang="en-US" altLang="zh-CN"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System behavior is a succession of component behaviors</a:t>
            </a:r>
            <a:endParaRPr lang="en-US" altLang="zh-CN" sz="2000"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Filter addition, replacement, and reuse</a:t>
            </a:r>
            <a:endParaRPr lang="en-US" altLang="zh-CN" sz="2000" dirty="0">
              <a:ea typeface="宋体" panose="02010600030101010101" pitchFamily="2" charset="-122"/>
            </a:endParaRPr>
          </a:p>
          <a:p>
            <a:pPr lvl="2">
              <a:lnSpc>
                <a:spcPct val="77000"/>
              </a:lnSpc>
              <a:buClr>
                <a:srgbClr val="0070C0"/>
              </a:buClr>
              <a:buFont typeface="Wingdings" panose="05000000000000000000" pitchFamily="2" charset="2"/>
              <a:buChar char="n"/>
            </a:pPr>
            <a:r>
              <a:rPr lang="en-US" altLang="zh-CN" sz="2000" dirty="0">
                <a:ea typeface="宋体" panose="02010600030101010101" pitchFamily="2" charset="-122"/>
              </a:rPr>
              <a:t>Possible to hook any two filters together </a:t>
            </a:r>
            <a:endParaRPr lang="en-US" altLang="zh-CN" sz="2000"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Certain analyses</a:t>
            </a:r>
            <a:endParaRPr lang="en-US" altLang="zh-CN" sz="2000" dirty="0">
              <a:ea typeface="宋体" panose="02010600030101010101" pitchFamily="2" charset="-122"/>
            </a:endParaRPr>
          </a:p>
          <a:p>
            <a:pPr lvl="2">
              <a:lnSpc>
                <a:spcPct val="77000"/>
              </a:lnSpc>
              <a:buClr>
                <a:srgbClr val="0070C0"/>
              </a:buClr>
              <a:buFont typeface="Wingdings" panose="05000000000000000000" pitchFamily="2" charset="2"/>
              <a:buChar char="n"/>
            </a:pPr>
            <a:r>
              <a:rPr lang="en-US" altLang="zh-CN" sz="2000" dirty="0">
                <a:ea typeface="宋体" panose="02010600030101010101" pitchFamily="2" charset="-122"/>
              </a:rPr>
              <a:t>Throughput, latency, deadlock</a:t>
            </a:r>
            <a:endParaRPr lang="en-US" altLang="zh-CN" sz="2000"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Concurrent </a:t>
            </a:r>
            <a:r>
              <a:rPr lang="en-US" altLang="zh-CN" sz="2000" dirty="0" smtClean="0">
                <a:ea typeface="宋体" panose="02010600030101010101" pitchFamily="2" charset="-122"/>
              </a:rPr>
              <a:t>execution</a:t>
            </a:r>
            <a:endParaRPr lang="en-US" altLang="zh-CN" sz="2000" dirty="0" smtClean="0">
              <a:ea typeface="宋体" panose="02010600030101010101" pitchFamily="2" charset="-122"/>
            </a:endParaRPr>
          </a:p>
          <a:p>
            <a:pPr lvl="1">
              <a:lnSpc>
                <a:spcPct val="77000"/>
              </a:lnSpc>
              <a:buClr>
                <a:srgbClr val="0070C0"/>
              </a:buClr>
              <a:buFont typeface="Wingdings" panose="05000000000000000000" pitchFamily="2" charset="2"/>
              <a:buChar char="n"/>
            </a:pPr>
            <a:endParaRPr lang="en-US" altLang="zh-CN" sz="1800" dirty="0">
              <a:ea typeface="宋体" panose="02010600030101010101" pitchFamily="2" charset="-122"/>
            </a:endParaRPr>
          </a:p>
          <a:p>
            <a:pPr>
              <a:lnSpc>
                <a:spcPct val="77000"/>
              </a:lnSpc>
              <a:buClr>
                <a:srgbClr val="0070C0"/>
              </a:buClr>
              <a:buFont typeface="Wingdings" panose="05000000000000000000" pitchFamily="2" charset="2"/>
              <a:buChar char="n"/>
            </a:pPr>
            <a:r>
              <a:rPr lang="en-US" altLang="zh-CN" dirty="0">
                <a:ea typeface="宋体" panose="02010600030101010101" pitchFamily="2" charset="-122"/>
              </a:rPr>
              <a:t>Disadvantages</a:t>
            </a:r>
            <a:endParaRPr lang="en-US" altLang="zh-CN"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Batch organization of processing</a:t>
            </a:r>
            <a:endParaRPr lang="en-US" altLang="zh-CN" sz="2000"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Interactive applications</a:t>
            </a:r>
            <a:endParaRPr lang="en-US" altLang="zh-CN" sz="2000" dirty="0">
              <a:ea typeface="宋体" panose="02010600030101010101" pitchFamily="2" charset="-122"/>
            </a:endParaRPr>
          </a:p>
          <a:p>
            <a:pPr lvl="1">
              <a:lnSpc>
                <a:spcPct val="77000"/>
              </a:lnSpc>
              <a:buClr>
                <a:srgbClr val="0070C0"/>
              </a:buClr>
              <a:buFont typeface="Wingdings" panose="05000000000000000000" pitchFamily="2" charset="2"/>
              <a:buChar char="n"/>
            </a:pPr>
            <a:r>
              <a:rPr lang="en-US" altLang="zh-CN" sz="2000" dirty="0">
                <a:ea typeface="宋体" panose="02010600030101010101" pitchFamily="2" charset="-122"/>
              </a:rPr>
              <a:t>Lowest common denominator on data transmission</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Pipe and Filter Style</a:t>
            </a:r>
            <a:endParaRPr lang="en-US" altLang="ja-JP" dirty="0"/>
          </a:p>
        </p:txBody>
      </p:sp>
    </p:spTree>
  </p:cSld>
  <p:clrMapOvr>
    <a:masterClrMapping/>
  </p:clrMapOvr>
  <p:transition>
    <p:random/>
    <p:sndAc>
      <p:stSnd>
        <p:snd r:embed="rId1"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1" name="Picture 3" descr="pipeFilter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2708920"/>
            <a:ext cx="8212137" cy="132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Pipe and Filter LL</a:t>
            </a:r>
            <a:endParaRPr lang="en-US" altLang="ja-JP" dirty="0"/>
          </a:p>
        </p:txBody>
      </p:sp>
    </p:spTree>
  </p:cSld>
  <p:clrMapOvr>
    <a:masterClrMapping/>
  </p:clrMapOvr>
  <p:transition>
    <p:random/>
    <p:sndAc>
      <p:stSnd>
        <p:snd r:embed="rId2"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sz="half" idx="4294967295"/>
          </p:nvPr>
        </p:nvSpPr>
        <p:spPr>
          <a:xfrm>
            <a:off x="1259632" y="2636912"/>
            <a:ext cx="7344816" cy="1584176"/>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Traditional, language-influenced </a:t>
            </a: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styles</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descr="mainProcSubs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2057401"/>
            <a:ext cx="7715250" cy="3305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Main Program and Subroutines LL</a:t>
            </a:r>
            <a:endParaRPr lang="en-US" altLang="ja-JP" dirty="0"/>
          </a:p>
        </p:txBody>
      </p:sp>
    </p:spTree>
  </p:cSld>
  <p:clrMapOvr>
    <a:masterClrMapping/>
  </p:clrMapOvr>
  <p:transition>
    <p:random/>
    <p:sndAc>
      <p:stSnd>
        <p:snd r:embed="rId2" name="projctor.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02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AEC8987-4C92-4FB0-803B-B5111B39194D}" type="slidenum">
              <a:rPr lang="en-US" altLang="ja-JP" sz="1200">
                <a:solidFill>
                  <a:schemeClr val="bg1"/>
                </a:solidFill>
              </a:rPr>
            </a:fld>
            <a:endParaRPr lang="en-US" altLang="ja-JP" sz="900">
              <a:solidFill>
                <a:schemeClr val="bg1"/>
              </a:solidFill>
            </a:endParaRPr>
          </a:p>
        </p:txBody>
      </p:sp>
      <p:pic>
        <p:nvPicPr>
          <p:cNvPr id="31027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500" y="1268413"/>
            <a:ext cx="6948884"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Call and Return Architecture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Grp="1" noChangeArrowheads="1"/>
          </p:cNvSpPr>
          <p:nvPr>
            <p:ph type="body" idx="4294967295"/>
          </p:nvPr>
        </p:nvSpPr>
        <p:spPr>
          <a:xfrm>
            <a:off x="1043608" y="1340768"/>
            <a:ext cx="7162800" cy="3370684"/>
          </a:xfrm>
        </p:spPr>
        <p:txBody>
          <a:bodyPr lIns="90487" tIns="44450" rIns="90487" bIns="44450"/>
          <a:lstStyle/>
          <a:p>
            <a:pPr marL="379095" indent="-28575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Components are objects</a:t>
            </a:r>
            <a:endParaRPr lang="en-US" altLang="zh-CN" sz="20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Data and associated </a:t>
            </a:r>
            <a:r>
              <a:rPr lang="en-US" altLang="zh-CN" sz="1800" dirty="0" smtClean="0">
                <a:ea typeface="宋体" panose="02010600030101010101" pitchFamily="2" charset="-122"/>
              </a:rPr>
              <a:t>operations</a:t>
            </a:r>
            <a:endParaRPr lang="en-US" altLang="zh-CN" sz="1800" dirty="0" smtClean="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endParaRPr lang="en-US" altLang="zh-CN" sz="1800" dirty="0">
              <a:ea typeface="宋体" panose="02010600030101010101" pitchFamily="2" charset="-122"/>
            </a:endParaRPr>
          </a:p>
          <a:p>
            <a:pPr marL="379095" indent="-28575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Connectors are messages and method </a:t>
            </a:r>
            <a:r>
              <a:rPr lang="en-US" altLang="zh-CN" sz="2000" dirty="0" smtClean="0">
                <a:ea typeface="宋体" panose="02010600030101010101" pitchFamily="2" charset="-122"/>
              </a:rPr>
              <a:t>invocations</a:t>
            </a:r>
            <a:endParaRPr lang="en-US" altLang="zh-CN" sz="2000" dirty="0" smtClean="0">
              <a:ea typeface="宋体" panose="02010600030101010101" pitchFamily="2" charset="-122"/>
            </a:endParaRPr>
          </a:p>
          <a:p>
            <a:pPr marL="379095" indent="-285750">
              <a:lnSpc>
                <a:spcPct val="80000"/>
              </a:lnSpc>
              <a:buClr>
                <a:srgbClr val="0070C0"/>
              </a:buClr>
              <a:buFont typeface="Wingdings" panose="05000000000000000000" pitchFamily="2" charset="2"/>
              <a:buChar char="n"/>
            </a:pPr>
            <a:endParaRPr lang="en-US" altLang="zh-CN" sz="1800" dirty="0">
              <a:ea typeface="宋体" panose="02010600030101010101" pitchFamily="2" charset="-122"/>
            </a:endParaRPr>
          </a:p>
          <a:p>
            <a:pPr marL="379095" indent="-28575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Style invariants</a:t>
            </a:r>
            <a:endParaRPr lang="en-US" altLang="zh-CN" sz="20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Objects are responsible for their internal representation integrity</a:t>
            </a:r>
            <a:endParaRPr lang="en-US" altLang="zh-CN" sz="18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Internal representation is hidden from other </a:t>
            </a:r>
            <a:r>
              <a:rPr lang="en-US" altLang="zh-CN" sz="1800" dirty="0" smtClean="0">
                <a:ea typeface="宋体" panose="02010600030101010101" pitchFamily="2" charset="-122"/>
              </a:rPr>
              <a:t>objects</a:t>
            </a:r>
            <a:endParaRPr lang="en-US" altLang="zh-CN" sz="1800" dirty="0" smtClean="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endParaRPr lang="en-US" altLang="zh-CN" sz="1800" dirty="0">
              <a:ea typeface="宋体" panose="02010600030101010101" pitchFamily="2" charset="-122"/>
            </a:endParaRPr>
          </a:p>
          <a:p>
            <a:pPr marL="379095" indent="-28575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Advantages</a:t>
            </a:r>
            <a:endParaRPr lang="en-US" altLang="zh-CN" sz="20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Infinite malleability（</a:t>
            </a:r>
            <a:r>
              <a:rPr lang="zh-CN" altLang="en-US" sz="1800" dirty="0">
                <a:ea typeface="宋体" panose="02010600030101010101" pitchFamily="2" charset="-122"/>
              </a:rPr>
              <a:t>无穷的柔性）</a:t>
            </a:r>
            <a:r>
              <a:rPr lang="zh-CN" altLang="en-US" sz="1800" dirty="0">
                <a:latin typeface="Tahoma" panose="020B0604030504040204" pitchFamily="34" charset="0"/>
                <a:ea typeface="宋体" panose="02010600030101010101" pitchFamily="2" charset="-122"/>
              </a:rPr>
              <a:t>”</a:t>
            </a:r>
            <a:r>
              <a:rPr lang="zh-CN" altLang="en-US" sz="1800" dirty="0">
                <a:ea typeface="宋体" panose="02010600030101010101" pitchFamily="2" charset="-122"/>
              </a:rPr>
              <a:t> </a:t>
            </a:r>
            <a:r>
              <a:rPr lang="en-US" altLang="zh-CN" sz="1800" dirty="0">
                <a:ea typeface="宋体" panose="02010600030101010101" pitchFamily="2" charset="-122"/>
              </a:rPr>
              <a:t>of object internals</a:t>
            </a:r>
            <a:endParaRPr lang="en-US" altLang="zh-CN" sz="18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System decomposition into sets of interacting </a:t>
            </a:r>
            <a:r>
              <a:rPr lang="en-US" altLang="zh-CN" sz="1800" dirty="0" smtClean="0">
                <a:ea typeface="宋体" panose="02010600030101010101" pitchFamily="2" charset="-122"/>
              </a:rPr>
              <a:t>agents</a:t>
            </a:r>
            <a:endParaRPr lang="en-US" altLang="zh-CN" sz="1800" dirty="0" smtClean="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endParaRPr lang="en-US" altLang="zh-CN" sz="1800" dirty="0">
              <a:ea typeface="宋体" panose="02010600030101010101" pitchFamily="2" charset="-122"/>
            </a:endParaRPr>
          </a:p>
          <a:p>
            <a:pPr marL="379095" indent="-28575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Disadvantages</a:t>
            </a:r>
            <a:endParaRPr lang="en-US" altLang="zh-CN" sz="20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Objects must know identities of servers</a:t>
            </a:r>
            <a:endParaRPr lang="en-US" altLang="zh-CN" sz="1800" dirty="0">
              <a:ea typeface="宋体" panose="02010600030101010101" pitchFamily="2" charset="-122"/>
            </a:endParaRPr>
          </a:p>
          <a:p>
            <a:pPr marL="784225" lvl="1" indent="-285750">
              <a:lnSpc>
                <a:spcPct val="80000"/>
              </a:lnSpc>
              <a:buClr>
                <a:srgbClr val="0070C0"/>
              </a:buClr>
              <a:buFont typeface="Wingdings" panose="05000000000000000000" pitchFamily="2" charset="2"/>
              <a:buChar char="n"/>
            </a:pPr>
            <a:r>
              <a:rPr lang="en-US" altLang="zh-CN" sz="1800" dirty="0">
                <a:ea typeface="宋体" panose="02010600030101010101" pitchFamily="2" charset="-122"/>
              </a:rPr>
              <a:t>Side effects （</a:t>
            </a:r>
            <a:r>
              <a:rPr lang="zh-CN" altLang="en-US" sz="1800" dirty="0">
                <a:ea typeface="宋体" panose="02010600030101010101" pitchFamily="2" charset="-122"/>
              </a:rPr>
              <a:t>负面影响） </a:t>
            </a:r>
            <a:r>
              <a:rPr lang="en-US" altLang="zh-CN" sz="1800" dirty="0">
                <a:ea typeface="宋体" panose="02010600030101010101" pitchFamily="2" charset="-122"/>
              </a:rPr>
              <a:t>in object method invocations</a:t>
            </a:r>
            <a:endParaRPr lang="en-US" altLang="zh-CN" sz="18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Object-Oriented Style</a:t>
            </a:r>
            <a:endParaRPr lang="en-US" altLang="ja-JP" dirty="0"/>
          </a:p>
        </p:txBody>
      </p:sp>
    </p:spTree>
  </p:cSld>
  <p:clrMapOvr>
    <a:masterClrMapping/>
  </p:clrMapOvr>
  <p:transition>
    <p:random/>
    <p:sndAc>
      <p:stSnd>
        <p:snd r:embed="rId1" name="projctor.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129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1B2E570-FDBA-4E4C-ADC9-B5D4C0AB6643}" type="slidenum">
              <a:rPr lang="en-US" altLang="ja-JP" sz="1200">
                <a:solidFill>
                  <a:schemeClr val="bg1"/>
                </a:solidFill>
              </a:rPr>
            </a:fld>
            <a:endParaRPr lang="en-US" altLang="ja-JP" sz="900">
              <a:solidFill>
                <a:schemeClr val="bg1"/>
              </a:solidFill>
            </a:endParaRPr>
          </a:p>
        </p:txBody>
      </p:sp>
      <p:pic>
        <p:nvPicPr>
          <p:cNvPr id="311301"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628800"/>
            <a:ext cx="7285037"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Object-Oriented </a:t>
            </a:r>
            <a:r>
              <a:rPr lang="en-US" altLang="ja-JP" dirty="0" smtClean="0"/>
              <a:t>Architecture</a:t>
            </a:r>
            <a:endParaRPr lang="en-US" altLang="ja-JP" dirty="0"/>
          </a:p>
          <a:p>
            <a:pPr>
              <a:lnSpc>
                <a:spcPct val="150000"/>
              </a:lnSpc>
            </a:pP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objectOriented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556792"/>
            <a:ext cx="7626350" cy="43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Object-Oriented 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0105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0E32CEF-FFE2-4DAE-A0CD-EE0310634229}" type="slidenum">
              <a:rPr lang="en-US" altLang="ja-JP" sz="1200">
                <a:solidFill>
                  <a:schemeClr val="bg1"/>
                </a:solidFill>
              </a:rPr>
            </a:fld>
            <a:endParaRPr lang="en-US" altLang="ja-JP" sz="900">
              <a:solidFill>
                <a:schemeClr val="bg1"/>
              </a:solidFill>
            </a:endParaRPr>
          </a:p>
        </p:txBody>
      </p:sp>
      <p:sp>
        <p:nvSpPr>
          <p:cNvPr id="505863" name="Text Box 7"/>
          <p:cNvSpPr txBox="1">
            <a:spLocks noChangeArrowheads="1"/>
          </p:cNvSpPr>
          <p:nvPr/>
        </p:nvSpPr>
        <p:spPr bwMode="auto">
          <a:xfrm>
            <a:off x="1028071" y="1412776"/>
            <a:ext cx="8101012" cy="3828740"/>
          </a:xfrm>
          <a:prstGeom prst="rect">
            <a:avLst/>
          </a:prstGeom>
          <a:noFill/>
          <a:ln w="12700">
            <a:noFill/>
            <a:miter lim="800000"/>
          </a:ln>
          <a:effectLst/>
        </p:spPr>
        <p:txBody>
          <a:bodyPr>
            <a:spAutoFit/>
          </a:bodyPr>
          <a:lstStyle/>
          <a:p>
            <a:pPr>
              <a:lnSpc>
                <a:spcPct val="90000"/>
              </a:lnSpc>
              <a:spcBef>
                <a:spcPct val="50000"/>
              </a:spcBef>
              <a:defRPr/>
            </a:pPr>
            <a:r>
              <a:rPr lang="en-US" altLang="zh-CN" sz="2200" dirty="0">
                <a:solidFill>
                  <a:srgbClr val="FF0000"/>
                </a:solidFill>
                <a:latin typeface="Times New Roman" panose="02020603050405020304" pitchFamily="18" charset="0"/>
                <a:cs typeface="Times New Roman" panose="02020603050405020304" pitchFamily="18" charset="0"/>
              </a:rPr>
              <a:t>Software Architecture</a:t>
            </a:r>
            <a:r>
              <a:rPr lang="en-US" altLang="zh-CN" sz="2200" dirty="0">
                <a:latin typeface="Times New Roman" panose="02020603050405020304" pitchFamily="18" charset="0"/>
                <a:cs typeface="Times New Roman" panose="02020603050405020304" pitchFamily="18" charset="0"/>
              </a:rPr>
              <a:t>: the structure of the system, which comprise software components, the externally visible properties of those components and the relationships among them</a:t>
            </a:r>
            <a:r>
              <a:rPr lang="en-US" altLang="zh-CN"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a:lnSpc>
                <a:spcPct val="90000"/>
              </a:lnSpc>
              <a:spcBef>
                <a:spcPct val="50000"/>
              </a:spcBef>
              <a:defRPr/>
            </a:pPr>
            <a:endParaRPr lang="en-US" altLang="zh-CN" sz="2200" dirty="0">
              <a:latin typeface="Times New Roman" panose="02020603050405020304" pitchFamily="18" charset="0"/>
              <a:cs typeface="Times New Roman" panose="02020603050405020304" pitchFamily="18" charset="0"/>
            </a:endParaRPr>
          </a:p>
          <a:p>
            <a:pPr>
              <a:lnSpc>
                <a:spcPct val="90000"/>
              </a:lnSpc>
              <a:spcBef>
                <a:spcPct val="50000"/>
              </a:spcBef>
              <a:defRPr/>
            </a:pPr>
            <a:r>
              <a:rPr lang="en-US" altLang="ja-JP" sz="2200" dirty="0">
                <a:latin typeface="Times New Roman" panose="02020603050405020304" pitchFamily="18" charset="0"/>
                <a:cs typeface="Times New Roman" panose="02020603050405020304" pitchFamily="18" charset="0"/>
              </a:rPr>
              <a:t>The architecture is not the operational software. Rather, it is a representation that enables a software engineer to: </a:t>
            </a:r>
            <a:endParaRPr lang="en-US" altLang="ja-JP" sz="2200" dirty="0">
              <a:latin typeface="Times New Roman" panose="02020603050405020304" pitchFamily="18" charset="0"/>
              <a:cs typeface="Times New Roman" panose="02020603050405020304" pitchFamily="18" charset="0"/>
            </a:endParaRPr>
          </a:p>
          <a:p>
            <a:pPr>
              <a:lnSpc>
                <a:spcPct val="90000"/>
              </a:lnSpc>
              <a:spcBef>
                <a:spcPct val="50000"/>
              </a:spcBef>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analyze the effectiveness of the design in meeting its stated requirements,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50000"/>
              </a:spcBef>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consider architectural alternatives at a stage when making design changes is still relatively easy, and </a:t>
            </a:r>
            <a:endParaRPr lang="en-US" altLang="ja-JP" sz="2000" dirty="0">
              <a:latin typeface="Times New Roman" panose="02020603050405020304" pitchFamily="18" charset="0"/>
              <a:cs typeface="Times New Roman" panose="02020603050405020304" pitchFamily="18" charset="0"/>
            </a:endParaRPr>
          </a:p>
          <a:p>
            <a:pPr>
              <a:lnSpc>
                <a:spcPct val="90000"/>
              </a:lnSpc>
              <a:spcBef>
                <a:spcPct val="50000"/>
              </a:spcBef>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reduce the risks associated with the construction of the software.</a:t>
            </a:r>
            <a:endParaRPr lang="en-US" altLang="ja-JP" sz="20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What is Architecture?</a:t>
            </a:r>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1052736"/>
            <a:ext cx="684076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OO/LL in UML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sz="half" idx="4294967295"/>
          </p:nvPr>
        </p:nvSpPr>
        <p:spPr>
          <a:xfrm>
            <a:off x="3563888" y="2708920"/>
            <a:ext cx="4033837" cy="2504207"/>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Layered</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1368003"/>
            <a:ext cx="59055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Layered Architecture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9" name="Rectangle 3"/>
          <p:cNvSpPr>
            <a:spLocks noGrp="1" noChangeArrowheads="1"/>
          </p:cNvSpPr>
          <p:nvPr>
            <p:ph type="body" idx="4294967295"/>
          </p:nvPr>
        </p:nvSpPr>
        <p:spPr>
          <a:xfrm>
            <a:off x="1066800" y="1371600"/>
            <a:ext cx="7543800" cy="3497560"/>
          </a:xfrm>
        </p:spPr>
        <p:txBody>
          <a:bodyPr lIns="90487" tIns="44450" rIns="90487" bIns="44450"/>
          <a:lstStyle/>
          <a:p>
            <a:pPr marL="379095" indent="-285750">
              <a:lnSpc>
                <a:spcPct val="10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Hierarchical system organization</a:t>
            </a:r>
            <a:endParaRPr lang="en-US" altLang="zh-CN" sz="2000" dirty="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Multi-level client-server</a:t>
            </a:r>
            <a:r>
              <a:rPr lang="en-US" altLang="zh-CN" sz="1800" dirty="0">
                <a:latin typeface="Tahoma" panose="020B0604030504040204" pitchFamily="34" charset="0"/>
                <a:ea typeface="宋体" panose="02010600030101010101" pitchFamily="2" charset="-122"/>
              </a:rPr>
              <a:t>”</a:t>
            </a:r>
            <a:endParaRPr lang="en-US" altLang="zh-CN" sz="1800" dirty="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r>
              <a:rPr lang="en-US" altLang="zh-CN" sz="1800" dirty="0">
                <a:ea typeface="宋体" panose="02010600030101010101" pitchFamily="2" charset="-122"/>
              </a:rPr>
              <a:t>Each layer exposes an interface (API) to be used by above </a:t>
            </a:r>
            <a:r>
              <a:rPr lang="en-US" altLang="zh-CN" sz="1800" dirty="0" smtClean="0">
                <a:ea typeface="宋体" panose="02010600030101010101" pitchFamily="2" charset="-122"/>
              </a:rPr>
              <a:t>layers</a:t>
            </a:r>
            <a:endParaRPr lang="en-US" altLang="zh-CN" sz="1800" dirty="0" smtClean="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Each layer acts as a</a:t>
            </a:r>
            <a:endParaRPr lang="en-US" altLang="zh-CN" sz="2000" dirty="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r>
              <a:rPr lang="en-US" altLang="zh-CN" sz="1800" i="1" dirty="0">
                <a:ea typeface="宋体" panose="02010600030101010101" pitchFamily="2" charset="-122"/>
              </a:rPr>
              <a:t>Server:</a:t>
            </a:r>
            <a:r>
              <a:rPr lang="en-US" altLang="zh-CN" sz="1800" dirty="0">
                <a:ea typeface="宋体" panose="02010600030101010101" pitchFamily="2" charset="-122"/>
              </a:rPr>
              <a:t> service provider to layers </a:t>
            </a: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above</a:t>
            </a:r>
            <a:r>
              <a:rPr lang="en-US" altLang="zh-CN" sz="1800" dirty="0">
                <a:latin typeface="Tahoma" panose="020B0604030504040204" pitchFamily="34" charset="0"/>
                <a:ea typeface="宋体" panose="02010600030101010101" pitchFamily="2" charset="-122"/>
              </a:rPr>
              <a:t>”</a:t>
            </a:r>
            <a:endParaRPr lang="en-US" altLang="zh-CN" sz="1800" dirty="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r>
              <a:rPr lang="en-US" altLang="zh-CN" sz="1800" i="1" dirty="0">
                <a:ea typeface="宋体" panose="02010600030101010101" pitchFamily="2" charset="-122"/>
              </a:rPr>
              <a:t>Client:</a:t>
            </a:r>
            <a:r>
              <a:rPr lang="en-US" altLang="zh-CN" sz="1800" dirty="0">
                <a:ea typeface="宋体" panose="02010600030101010101" pitchFamily="2" charset="-122"/>
              </a:rPr>
              <a:t> service consumer of layer(s) </a:t>
            </a:r>
            <a:r>
              <a:rPr lang="en-US" altLang="zh-CN" sz="1800" dirty="0">
                <a:latin typeface="Tahoma" panose="020B0604030504040204" pitchFamily="34" charset="0"/>
                <a:ea typeface="宋体" panose="02010600030101010101" pitchFamily="2" charset="-122"/>
              </a:rPr>
              <a:t>“</a:t>
            </a:r>
            <a:r>
              <a:rPr lang="en-US" altLang="zh-CN" sz="1800" dirty="0">
                <a:ea typeface="宋体" panose="02010600030101010101" pitchFamily="2" charset="-122"/>
              </a:rPr>
              <a:t>below</a:t>
            </a:r>
            <a:r>
              <a:rPr lang="en-US" altLang="zh-CN" sz="1800" dirty="0" smtClean="0">
                <a:latin typeface="Tahoma" panose="020B0604030504040204" pitchFamily="34" charset="0"/>
                <a:ea typeface="宋体" panose="02010600030101010101" pitchFamily="2" charset="-122"/>
              </a:rPr>
              <a:t>”</a:t>
            </a:r>
            <a:endParaRPr lang="en-US" altLang="zh-CN" sz="1800" dirty="0" smtClean="0">
              <a:latin typeface="Tahoma" panose="020B0604030504040204" pitchFamily="34" charset="0"/>
              <a:ea typeface="宋体" panose="02010600030101010101" pitchFamily="2" charset="-122"/>
            </a:endParaRPr>
          </a:p>
          <a:p>
            <a:pPr marL="784225" lvl="1" indent="-285750">
              <a:lnSpc>
                <a:spcPct val="10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Connectors are protocols of layer </a:t>
            </a:r>
            <a:r>
              <a:rPr lang="en-US" altLang="zh-CN" sz="2000" dirty="0" smtClean="0">
                <a:ea typeface="宋体" panose="02010600030101010101" pitchFamily="2" charset="-122"/>
              </a:rPr>
              <a:t>interaction</a:t>
            </a:r>
            <a:endParaRPr lang="en-US" altLang="zh-CN" sz="2000" dirty="0" smtClean="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Example: operating </a:t>
            </a:r>
            <a:r>
              <a:rPr lang="en-US" altLang="zh-CN" sz="2000" dirty="0" smtClean="0">
                <a:ea typeface="宋体" panose="02010600030101010101" pitchFamily="2" charset="-122"/>
              </a:rPr>
              <a:t>systems</a:t>
            </a:r>
            <a:endParaRPr lang="en-US" altLang="zh-CN" sz="2000" dirty="0" smtClean="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379095" indent="-285750">
              <a:lnSpc>
                <a:spcPct val="100000"/>
              </a:lnSpc>
              <a:spcBef>
                <a:spcPts val="0"/>
              </a:spcBef>
              <a:buClr>
                <a:srgbClr val="0070C0"/>
              </a:buClr>
              <a:buFont typeface="Wingdings" panose="05000000000000000000" pitchFamily="2" charset="2"/>
              <a:buChar char="n"/>
            </a:pPr>
            <a:r>
              <a:rPr lang="en-US" altLang="zh-CN" sz="2000" i="1" dirty="0">
                <a:ea typeface="宋体" panose="02010600030101010101" pitchFamily="2" charset="-122"/>
              </a:rPr>
              <a:t>Virtual machine</a:t>
            </a:r>
            <a:r>
              <a:rPr lang="en-US" altLang="zh-CN" sz="2000" dirty="0">
                <a:ea typeface="宋体" panose="02010600030101010101" pitchFamily="2" charset="-122"/>
              </a:rPr>
              <a:t> style results from fully opaque （</a:t>
            </a:r>
            <a:r>
              <a:rPr lang="zh-CN" altLang="en-US" sz="2000" dirty="0">
                <a:ea typeface="宋体" panose="02010600030101010101" pitchFamily="2" charset="-122"/>
              </a:rPr>
              <a:t>不透明）</a:t>
            </a:r>
            <a:r>
              <a:rPr lang="en-US" altLang="zh-CN" sz="2000" dirty="0">
                <a:ea typeface="宋体" panose="02010600030101010101" pitchFamily="2" charset="-122"/>
              </a:rPr>
              <a:t>layers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Layered Style</a:t>
            </a:r>
            <a:endParaRPr lang="en-US" altLang="ja-JP" dirty="0"/>
          </a:p>
        </p:txBody>
      </p:sp>
    </p:spTree>
  </p:cSld>
  <p:clrMapOvr>
    <a:masterClrMapping/>
  </p:clrMapOvr>
  <p:transition>
    <p:random/>
    <p:sndAc>
      <p:stSnd>
        <p:snd r:embed="rId1" name="projctor.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body" idx="4294967295"/>
          </p:nvPr>
        </p:nvSpPr>
        <p:spPr/>
        <p:txBody>
          <a:bodyPr lIns="90487" tIns="44450" rIns="90487" bIns="44450"/>
          <a:lstStyle/>
          <a:p>
            <a:pPr>
              <a:spcBef>
                <a:spcPts val="0"/>
              </a:spcBef>
              <a:buClr>
                <a:srgbClr val="0070C0"/>
              </a:buClr>
              <a:buFont typeface="Wingdings" panose="05000000000000000000" pitchFamily="2" charset="2"/>
              <a:buChar char="n"/>
            </a:pPr>
            <a:r>
              <a:rPr lang="en-US" altLang="zh-CN" dirty="0" smtClean="0">
                <a:ea typeface="宋体" panose="02010600030101010101" pitchFamily="2" charset="-122"/>
              </a:rPr>
              <a:t>Advantages</a:t>
            </a:r>
            <a:endParaRPr lang="en-US" altLang="zh-CN" dirty="0" smtClean="0">
              <a:ea typeface="宋体" panose="02010600030101010101" pitchFamily="2" charset="-122"/>
            </a:endParaRPr>
          </a:p>
          <a:p>
            <a:pPr>
              <a:spcBef>
                <a:spcPts val="0"/>
              </a:spcBef>
              <a:buClr>
                <a:srgbClr val="0070C0"/>
              </a:buClr>
              <a:buFont typeface="Wingdings" panose="05000000000000000000" pitchFamily="2" charset="2"/>
              <a:buChar char="n"/>
            </a:pPr>
            <a:endParaRPr lang="en-US" altLang="zh-CN" dirty="0">
              <a:ea typeface="宋体" panose="02010600030101010101" pitchFamily="2" charset="-122"/>
            </a:endParaRPr>
          </a:p>
          <a:p>
            <a:pPr lvl="1">
              <a:spcBef>
                <a:spcPts val="0"/>
              </a:spcBef>
              <a:buClr>
                <a:srgbClr val="0070C0"/>
              </a:buClr>
              <a:buFont typeface="Wingdings" panose="05000000000000000000" pitchFamily="2" charset="2"/>
              <a:buChar char="n"/>
            </a:pPr>
            <a:r>
              <a:rPr lang="en-US" altLang="zh-CN" sz="2000" dirty="0">
                <a:ea typeface="宋体" panose="02010600030101010101" pitchFamily="2" charset="-122"/>
              </a:rPr>
              <a:t>Increasing abstraction </a:t>
            </a:r>
            <a:r>
              <a:rPr lang="en-US" altLang="zh-CN" sz="2000" dirty="0" smtClean="0">
                <a:ea typeface="宋体" panose="02010600030101010101" pitchFamily="2" charset="-122"/>
              </a:rPr>
              <a:t>levels</a:t>
            </a:r>
            <a:endParaRPr lang="en-US" altLang="zh-CN" sz="2000" dirty="0" smtClean="0">
              <a:ea typeface="宋体" panose="02010600030101010101" pitchFamily="2" charset="-122"/>
            </a:endParaRPr>
          </a:p>
          <a:p>
            <a:pPr lvl="1">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lvl="1">
              <a:spcBef>
                <a:spcPts val="0"/>
              </a:spcBef>
              <a:buClr>
                <a:srgbClr val="0070C0"/>
              </a:buClr>
              <a:buFont typeface="Wingdings" panose="05000000000000000000" pitchFamily="2" charset="2"/>
              <a:buChar char="n"/>
            </a:pPr>
            <a:r>
              <a:rPr lang="en-US" altLang="zh-CN" sz="2000" dirty="0" err="1" smtClean="0">
                <a:ea typeface="宋体" panose="02010600030101010101" pitchFamily="2" charset="-122"/>
              </a:rPr>
              <a:t>Evolvability</a:t>
            </a:r>
            <a:endParaRPr lang="en-US" altLang="zh-CN" sz="2000" dirty="0" smtClean="0">
              <a:ea typeface="宋体" panose="02010600030101010101" pitchFamily="2" charset="-122"/>
            </a:endParaRPr>
          </a:p>
          <a:p>
            <a:pPr lvl="1">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lvl="1">
              <a:spcBef>
                <a:spcPts val="0"/>
              </a:spcBef>
              <a:buClr>
                <a:srgbClr val="0070C0"/>
              </a:buClr>
              <a:buFont typeface="Wingdings" panose="05000000000000000000" pitchFamily="2" charset="2"/>
              <a:buChar char="n"/>
            </a:pPr>
            <a:r>
              <a:rPr lang="en-US" altLang="zh-CN" sz="2000" dirty="0">
                <a:ea typeface="宋体" panose="02010600030101010101" pitchFamily="2" charset="-122"/>
              </a:rPr>
              <a:t>Changes in a layer affect at most the adjacent two layers</a:t>
            </a:r>
            <a:endParaRPr lang="en-US" altLang="zh-CN" sz="2000" dirty="0">
              <a:ea typeface="宋体" panose="02010600030101010101" pitchFamily="2" charset="-122"/>
            </a:endParaRPr>
          </a:p>
          <a:p>
            <a:pPr lvl="2">
              <a:spcBef>
                <a:spcPts val="0"/>
              </a:spcBef>
              <a:buClr>
                <a:srgbClr val="0070C0"/>
              </a:buClr>
              <a:buFont typeface="Wingdings" panose="05000000000000000000" pitchFamily="2" charset="2"/>
              <a:buChar char="n"/>
            </a:pPr>
            <a:r>
              <a:rPr lang="en-US" altLang="zh-CN" sz="2000" dirty="0" smtClean="0">
                <a:ea typeface="宋体" panose="02010600030101010101" pitchFamily="2" charset="-122"/>
              </a:rPr>
              <a:t>Reuse</a:t>
            </a:r>
            <a:endParaRPr lang="en-US" altLang="zh-CN" sz="2000" dirty="0" smtClean="0">
              <a:ea typeface="宋体" panose="02010600030101010101" pitchFamily="2" charset="-122"/>
            </a:endParaRPr>
          </a:p>
          <a:p>
            <a:pPr lvl="2">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lvl="1">
              <a:spcBef>
                <a:spcPts val="0"/>
              </a:spcBef>
              <a:buClr>
                <a:srgbClr val="0070C0"/>
              </a:buClr>
              <a:buFont typeface="Wingdings" panose="05000000000000000000" pitchFamily="2" charset="2"/>
              <a:buChar char="n"/>
            </a:pPr>
            <a:r>
              <a:rPr lang="en-US" altLang="zh-CN" sz="2000" dirty="0">
                <a:ea typeface="宋体" panose="02010600030101010101" pitchFamily="2" charset="-122"/>
              </a:rPr>
              <a:t>Different implementations of layer are allowed as long as interface is </a:t>
            </a:r>
            <a:r>
              <a:rPr lang="en-US" altLang="zh-CN" sz="2000" dirty="0" smtClean="0">
                <a:ea typeface="宋体" panose="02010600030101010101" pitchFamily="2" charset="-122"/>
              </a:rPr>
              <a:t>preserved</a:t>
            </a:r>
            <a:endParaRPr lang="en-US" altLang="zh-CN" sz="2000" dirty="0" smtClean="0">
              <a:ea typeface="宋体" panose="02010600030101010101" pitchFamily="2" charset="-122"/>
            </a:endParaRPr>
          </a:p>
          <a:p>
            <a:pPr lvl="1">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lvl="1">
              <a:spcBef>
                <a:spcPts val="0"/>
              </a:spcBef>
              <a:buClr>
                <a:srgbClr val="0070C0"/>
              </a:buClr>
              <a:buFont typeface="Wingdings" panose="05000000000000000000" pitchFamily="2" charset="2"/>
              <a:buChar char="n"/>
            </a:pPr>
            <a:r>
              <a:rPr lang="en-US" altLang="zh-CN" sz="2000" dirty="0">
                <a:ea typeface="宋体" panose="02010600030101010101" pitchFamily="2" charset="-122"/>
              </a:rPr>
              <a:t>Standardized layer interfaces for libraries and frameworks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Layered Style</a:t>
            </a:r>
            <a:endParaRPr lang="en-US" altLang="ja-JP" dirty="0"/>
          </a:p>
        </p:txBody>
      </p:sp>
    </p:spTree>
  </p:cSld>
  <p:clrMapOvr>
    <a:masterClrMapping/>
  </p:clrMapOvr>
  <p:transition>
    <p:random/>
    <p:sndAc>
      <p:stSnd>
        <p:snd r:embed="rId1" name="projctor.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3"/>
          <p:cNvSpPr>
            <a:spLocks noGrp="1" noChangeArrowheads="1"/>
          </p:cNvSpPr>
          <p:nvPr>
            <p:ph type="body" idx="4294967295"/>
          </p:nvPr>
        </p:nvSpPr>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Disadvantages</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Not universally applicable</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Performance</a:t>
            </a:r>
            <a:endParaRPr lang="en-US" altLang="zh-CN" sz="2000" dirty="0">
              <a:ea typeface="宋体" panose="02010600030101010101" pitchFamily="2" charset="-122"/>
            </a:endParaRPr>
          </a:p>
          <a:p>
            <a:pPr>
              <a:buClr>
                <a:srgbClr val="0070C0"/>
              </a:buClr>
              <a:buFont typeface="Wingdings" panose="05000000000000000000" pitchFamily="2" charset="2"/>
              <a:buChar char="n"/>
            </a:pPr>
            <a:endParaRPr lang="en-US" altLang="zh-CN" dirty="0" smtClean="0">
              <a:ea typeface="宋体" panose="02010600030101010101" pitchFamily="2" charset="-122"/>
            </a:endParaRPr>
          </a:p>
          <a:p>
            <a:pPr>
              <a:buClr>
                <a:srgbClr val="0070C0"/>
              </a:buClr>
              <a:buFont typeface="Wingdings" panose="05000000000000000000" pitchFamily="2" charset="2"/>
              <a:buChar char="n"/>
            </a:pPr>
            <a:r>
              <a:rPr lang="en-US" altLang="zh-CN" dirty="0" smtClean="0">
                <a:ea typeface="宋体" panose="02010600030101010101" pitchFamily="2" charset="-122"/>
              </a:rPr>
              <a:t>Layers </a:t>
            </a:r>
            <a:r>
              <a:rPr lang="en-US" altLang="zh-CN" dirty="0">
                <a:ea typeface="宋体" panose="02010600030101010101" pitchFamily="2" charset="-122"/>
              </a:rPr>
              <a:t>may have to be skipped</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Determining the correct abstraction level</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Layered Style</a:t>
            </a:r>
            <a:endParaRPr lang="en-US" altLang="ja-JP" dirty="0"/>
          </a:p>
        </p:txBody>
      </p:sp>
    </p:spTree>
  </p:cSld>
  <p:clrMapOvr>
    <a:masterClrMapping/>
  </p:clrMapOvr>
  <p:transition>
    <p:random/>
    <p:sndAc>
      <p:stSnd>
        <p:snd r:embed="rId1" name="projctor.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AutoShape 3"/>
          <p:cNvSpPr>
            <a:spLocks noChangeArrowheads="1"/>
          </p:cNvSpPr>
          <p:nvPr/>
        </p:nvSpPr>
        <p:spPr bwMode="auto">
          <a:xfrm>
            <a:off x="1803401" y="1412678"/>
            <a:ext cx="379413" cy="4623792"/>
          </a:xfrm>
          <a:prstGeom prst="upDownArrow">
            <a:avLst>
              <a:gd name="adj1" fmla="val 50880"/>
              <a:gd name="adj2" fmla="val 219962"/>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w="12700">
            <a:noFill/>
            <a:miter lim="800000"/>
            <a:headEnd type="none" w="sm" len="sm"/>
            <a:tailEnd type="none" w="lg" len="lg"/>
          </a:ln>
          <a:effectLst/>
        </p:spPr>
        <p:txBody>
          <a:bodyPr wrap="none" anchor="ct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39940" name="Text Box 4"/>
          <p:cNvSpPr txBox="1">
            <a:spLocks noChangeArrowheads="1"/>
          </p:cNvSpPr>
          <p:nvPr/>
        </p:nvSpPr>
        <p:spPr bwMode="auto">
          <a:xfrm>
            <a:off x="400050" y="5464969"/>
            <a:ext cx="152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50000"/>
              </a:spcBef>
              <a:buClrTx/>
              <a:buSzTx/>
              <a:buFontTx/>
              <a:buNone/>
            </a:pPr>
            <a:r>
              <a:rPr lang="en-US" altLang="zh-CN" sz="1600">
                <a:latin typeface="Arial" panose="020B0604020202020204" pitchFamily="34" charset="0"/>
                <a:ea typeface="宋体" panose="02010600030101010101" pitchFamily="2" charset="-122"/>
              </a:rPr>
              <a:t>General functionality</a:t>
            </a:r>
            <a:endParaRPr lang="en-US" altLang="zh-CN" sz="1600">
              <a:latin typeface="Arial" panose="020B0604020202020204" pitchFamily="34" charset="0"/>
              <a:ea typeface="宋体" panose="02010600030101010101" pitchFamily="2" charset="-122"/>
            </a:endParaRPr>
          </a:p>
        </p:txBody>
      </p:sp>
      <p:sp>
        <p:nvSpPr>
          <p:cNvPr id="39941" name="Text Box 5"/>
          <p:cNvSpPr txBox="1">
            <a:spLocks noChangeArrowheads="1"/>
          </p:cNvSpPr>
          <p:nvPr/>
        </p:nvSpPr>
        <p:spPr bwMode="auto">
          <a:xfrm>
            <a:off x="304800" y="1653779"/>
            <a:ext cx="152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lnSpc>
                <a:spcPct val="100000"/>
              </a:lnSpc>
              <a:spcBef>
                <a:spcPct val="50000"/>
              </a:spcBef>
              <a:buClrTx/>
              <a:buSzTx/>
              <a:buFontTx/>
              <a:buNone/>
            </a:pPr>
            <a:r>
              <a:rPr lang="en-US" altLang="zh-CN" sz="1600">
                <a:solidFill>
                  <a:schemeClr val="tx1"/>
                </a:solidFill>
                <a:latin typeface="Arial" panose="020B0604020202020204" pitchFamily="34" charset="0"/>
                <a:ea typeface="宋体" panose="02010600030101010101" pitchFamily="2" charset="-122"/>
              </a:rPr>
              <a:t>Specific functionality</a:t>
            </a:r>
            <a:endParaRPr lang="en-US" altLang="zh-CN" sz="1600">
              <a:solidFill>
                <a:schemeClr val="tx1"/>
              </a:solidFill>
              <a:latin typeface="Arial" panose="020B0604020202020204" pitchFamily="34" charset="0"/>
              <a:ea typeface="宋体" panose="02010600030101010101" pitchFamily="2" charset="-122"/>
            </a:endParaRPr>
          </a:p>
        </p:txBody>
      </p:sp>
      <p:sp>
        <p:nvSpPr>
          <p:cNvPr id="39942" name="Text Box 6"/>
          <p:cNvSpPr txBox="1">
            <a:spLocks noChangeArrowheads="1"/>
          </p:cNvSpPr>
          <p:nvPr/>
        </p:nvSpPr>
        <p:spPr bwMode="auto">
          <a:xfrm>
            <a:off x="4953000" y="1694855"/>
            <a:ext cx="3441700" cy="90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en-US" altLang="zh-CN" sz="1300">
                <a:solidFill>
                  <a:schemeClr val="tx1"/>
                </a:solidFill>
                <a:latin typeface="Arial" panose="020B0604020202020204" pitchFamily="34" charset="0"/>
                <a:ea typeface="宋体" panose="02010600030101010101" pitchFamily="2" charset="-122"/>
              </a:rPr>
              <a:t>Distinct application subsystems that make up an application </a:t>
            </a:r>
            <a:r>
              <a:rPr lang="en-US" altLang="zh-CN" sz="130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300">
                <a:solidFill>
                  <a:schemeClr val="tx1"/>
                </a:solidFill>
                <a:latin typeface="Arial" panose="020B0604020202020204" pitchFamily="34" charset="0"/>
                <a:ea typeface="宋体" panose="02010600030101010101" pitchFamily="2" charset="-122"/>
              </a:rPr>
              <a:t> contains the value adding software  developed by the organization.</a:t>
            </a:r>
            <a:endParaRPr lang="en-US" altLang="zh-CN" sz="1300">
              <a:solidFill>
                <a:schemeClr val="tx1"/>
              </a:solidFill>
              <a:latin typeface="Arial" panose="020B0604020202020204" pitchFamily="34" charset="0"/>
              <a:ea typeface="宋体" panose="02010600030101010101" pitchFamily="2" charset="-122"/>
            </a:endParaRPr>
          </a:p>
        </p:txBody>
      </p:sp>
      <p:sp>
        <p:nvSpPr>
          <p:cNvPr id="39943" name="Text Box 7"/>
          <p:cNvSpPr txBox="1">
            <a:spLocks noChangeArrowheads="1"/>
          </p:cNvSpPr>
          <p:nvPr/>
        </p:nvSpPr>
        <p:spPr bwMode="auto">
          <a:xfrm>
            <a:off x="4953000" y="3084315"/>
            <a:ext cx="3441700" cy="70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en-US" altLang="zh-CN" sz="1300" dirty="0">
                <a:solidFill>
                  <a:schemeClr val="tx1"/>
                </a:solidFill>
                <a:latin typeface="Arial" panose="020B0604020202020204" pitchFamily="34" charset="0"/>
                <a:ea typeface="宋体" panose="02010600030101010101" pitchFamily="2" charset="-122"/>
              </a:rPr>
              <a:t>Business specific </a:t>
            </a:r>
            <a:r>
              <a:rPr lang="en-US" altLang="zh-CN" sz="1300" dirty="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300" dirty="0">
                <a:solidFill>
                  <a:schemeClr val="tx1"/>
                </a:solidFill>
                <a:latin typeface="Arial" panose="020B0604020202020204" pitchFamily="34" charset="0"/>
                <a:ea typeface="宋体" panose="02010600030101010101" pitchFamily="2" charset="-122"/>
              </a:rPr>
              <a:t> contains a number of reusable subsystems specific to the type of business.</a:t>
            </a:r>
            <a:endParaRPr lang="en-US" altLang="zh-CN" sz="1300" dirty="0">
              <a:solidFill>
                <a:schemeClr val="tx1"/>
              </a:solidFill>
              <a:latin typeface="Arial" panose="020B0604020202020204" pitchFamily="34" charset="0"/>
              <a:ea typeface="宋体" panose="02010600030101010101" pitchFamily="2" charset="-122"/>
            </a:endParaRPr>
          </a:p>
        </p:txBody>
      </p:sp>
      <p:sp>
        <p:nvSpPr>
          <p:cNvPr id="39944" name="Text Box 8"/>
          <p:cNvSpPr txBox="1">
            <a:spLocks noChangeArrowheads="1"/>
          </p:cNvSpPr>
          <p:nvPr/>
        </p:nvSpPr>
        <p:spPr bwMode="auto">
          <a:xfrm>
            <a:off x="4953001" y="4057650"/>
            <a:ext cx="3616325" cy="90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en-US" altLang="zh-CN" sz="1300">
                <a:solidFill>
                  <a:schemeClr val="tx1"/>
                </a:solidFill>
                <a:latin typeface="Arial" panose="020B0604020202020204" pitchFamily="34" charset="0"/>
                <a:ea typeface="宋体" panose="02010600030101010101" pitchFamily="2" charset="-122"/>
              </a:rPr>
              <a:t>Middleware </a:t>
            </a:r>
            <a:r>
              <a:rPr lang="en-US" altLang="zh-CN" sz="130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300">
                <a:solidFill>
                  <a:schemeClr val="tx1"/>
                </a:solidFill>
                <a:latin typeface="Arial" panose="020B0604020202020204" pitchFamily="34" charset="0"/>
                <a:ea typeface="宋体" panose="02010600030101010101" pitchFamily="2" charset="-122"/>
              </a:rPr>
              <a:t> offers subsystems for utility classes and platform-independent services for distributed object computing in heterogeneous environments and so on.</a:t>
            </a:r>
            <a:endParaRPr lang="en-US" altLang="zh-CN" sz="1300">
              <a:solidFill>
                <a:schemeClr val="tx1"/>
              </a:solidFill>
              <a:latin typeface="Arial" panose="020B0604020202020204" pitchFamily="34" charset="0"/>
              <a:ea typeface="宋体" panose="02010600030101010101" pitchFamily="2" charset="-122"/>
            </a:endParaRPr>
          </a:p>
        </p:txBody>
      </p:sp>
      <p:sp>
        <p:nvSpPr>
          <p:cNvPr id="39945" name="Text Box 9"/>
          <p:cNvSpPr txBox="1">
            <a:spLocks noChangeArrowheads="1"/>
          </p:cNvSpPr>
          <p:nvPr/>
        </p:nvSpPr>
        <p:spPr bwMode="auto">
          <a:xfrm>
            <a:off x="4953001" y="5111353"/>
            <a:ext cx="3527425" cy="90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50000"/>
              </a:spcBef>
              <a:buClrTx/>
              <a:buSzTx/>
              <a:buFontTx/>
              <a:buNone/>
            </a:pPr>
            <a:r>
              <a:rPr lang="en-US" altLang="zh-CN" sz="1300">
                <a:solidFill>
                  <a:schemeClr val="tx1"/>
                </a:solidFill>
                <a:latin typeface="Arial" panose="020B0604020202020204" pitchFamily="34" charset="0"/>
                <a:ea typeface="宋体" panose="02010600030101010101" pitchFamily="2" charset="-122"/>
              </a:rPr>
              <a:t>System software </a:t>
            </a:r>
            <a:r>
              <a:rPr lang="en-US" altLang="zh-CN" sz="130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1300">
                <a:solidFill>
                  <a:schemeClr val="tx1"/>
                </a:solidFill>
                <a:latin typeface="Arial" panose="020B0604020202020204" pitchFamily="34" charset="0"/>
                <a:ea typeface="宋体" panose="02010600030101010101" pitchFamily="2" charset="-122"/>
              </a:rPr>
              <a:t> contains the software for the actual infrastructure such as operating systems, interfaces to specific hardware, device drivers, and so on.</a:t>
            </a:r>
            <a:endParaRPr lang="en-US" altLang="zh-CN" sz="1300">
              <a:solidFill>
                <a:schemeClr val="tx1"/>
              </a:solidFill>
              <a:latin typeface="Arial" panose="020B0604020202020204" pitchFamily="34" charset="0"/>
              <a:ea typeface="宋体" panose="02010600030101010101" pitchFamily="2" charset="-122"/>
            </a:endParaRPr>
          </a:p>
        </p:txBody>
      </p:sp>
      <p:sp>
        <p:nvSpPr>
          <p:cNvPr id="686090" name="Rectangle 10" descr="60%"/>
          <p:cNvSpPr>
            <a:spLocks noChangeArrowheads="1"/>
          </p:cNvSpPr>
          <p:nvPr/>
        </p:nvSpPr>
        <p:spPr bwMode="auto">
          <a:xfrm>
            <a:off x="2343150" y="1421607"/>
            <a:ext cx="2609850" cy="1512690"/>
          </a:xfrm>
          <a:prstGeom prst="rect">
            <a:avLst/>
          </a:prstGeom>
          <a:pattFill prst="pct60">
            <a:fgClr>
              <a:srgbClr val="66CCFF"/>
            </a:fgClr>
            <a:bgClr>
              <a:srgbClr val="FFFFFF"/>
            </a:bgClr>
          </a:pattFill>
          <a:ln w="9525">
            <a:solidFill>
              <a:schemeClr val="bg2"/>
            </a:solidFill>
            <a:miter lim="800000"/>
          </a:ln>
          <a:effectLst/>
        </p:spPr>
        <p:txBody>
          <a:bodyPr wrap="none" lIns="107950" tIns="53975" rIns="107950" bIns="53975" anchor="ct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686091" name="Rectangle 11" descr="90%"/>
          <p:cNvSpPr>
            <a:spLocks noChangeArrowheads="1"/>
          </p:cNvSpPr>
          <p:nvPr/>
        </p:nvSpPr>
        <p:spPr bwMode="auto">
          <a:xfrm>
            <a:off x="2343150" y="2934297"/>
            <a:ext cx="2609850" cy="1116210"/>
          </a:xfrm>
          <a:prstGeom prst="rect">
            <a:avLst/>
          </a:prstGeom>
          <a:pattFill prst="pct90">
            <a:fgClr>
              <a:srgbClr val="FFCCCC"/>
            </a:fgClr>
            <a:bgClr>
              <a:srgbClr val="FFFFFF"/>
            </a:bgClr>
          </a:pattFill>
          <a:ln w="9525">
            <a:solidFill>
              <a:schemeClr val="bg2"/>
            </a:solidFill>
            <a:miter lim="800000"/>
          </a:ln>
          <a:effectLst/>
        </p:spPr>
        <p:txBody>
          <a:bodyPr wrap="none" lIns="107950" tIns="53975" rIns="107950" bIns="53975" anchor="ct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686092" name="Rectangle 12" descr="Dark upward diagonal"/>
          <p:cNvSpPr>
            <a:spLocks noChangeArrowheads="1"/>
          </p:cNvSpPr>
          <p:nvPr/>
        </p:nvSpPr>
        <p:spPr bwMode="auto">
          <a:xfrm>
            <a:off x="2343150" y="4054079"/>
            <a:ext cx="2609850" cy="1010841"/>
          </a:xfrm>
          <a:prstGeom prst="rect">
            <a:avLst/>
          </a:prstGeom>
          <a:pattFill prst="dkUpDiag">
            <a:fgClr>
              <a:srgbClr val="CCFF99"/>
            </a:fgClr>
            <a:bgClr>
              <a:srgbClr val="FFFFFF"/>
            </a:bgClr>
          </a:pattFill>
          <a:ln w="9525">
            <a:solidFill>
              <a:schemeClr val="bg2"/>
            </a:solidFill>
            <a:miter lim="800000"/>
          </a:ln>
          <a:effectLst/>
        </p:spPr>
        <p:txBody>
          <a:bodyPr wrap="none" lIns="107950" tIns="53975" rIns="107950" bIns="53975" anchor="ct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39949" name="Rectangle 13" descr="Large confetti"/>
          <p:cNvSpPr>
            <a:spLocks noChangeArrowheads="1"/>
          </p:cNvSpPr>
          <p:nvPr/>
        </p:nvSpPr>
        <p:spPr bwMode="auto">
          <a:xfrm>
            <a:off x="2343150" y="5061347"/>
            <a:ext cx="2609850" cy="991196"/>
          </a:xfrm>
          <a:prstGeom prst="rect">
            <a:avLst/>
          </a:prstGeom>
          <a:pattFill prst="lgConfetti">
            <a:fgClr>
              <a:srgbClr val="FFCC66"/>
            </a:fgClr>
            <a:bgClr>
              <a:srgbClr val="FFFFFF"/>
            </a:bgClr>
          </a:pattFill>
          <a:ln w="9525">
            <a:solidFill>
              <a:schemeClr val="bg2"/>
            </a:solidFill>
            <a:miter lim="800000"/>
          </a:ln>
        </p:spPr>
        <p:txBody>
          <a:bodyPr wrap="none" lIns="107950" tIns="53975" rIns="107950" bIns="53975" anchor="ctr"/>
          <a:lstStyle/>
          <a:p>
            <a:pPr algn="ctr" eaLnBrk="0">
              <a:lnSpc>
                <a:spcPct val="100000"/>
              </a:lnSpc>
              <a:buClrTx/>
              <a:buSzTx/>
              <a:buFontTx/>
              <a:buNone/>
            </a:pPr>
            <a:endParaRPr lang="zh-CN" altLang="en-US" sz="1000">
              <a:latin typeface="Arial" panose="020B0604020202020204" pitchFamily="34" charset="0"/>
              <a:ea typeface="宋体" panose="02010600030101010101" pitchFamily="2" charset="-122"/>
            </a:endParaRPr>
          </a:p>
        </p:txBody>
      </p:sp>
      <p:sp>
        <p:nvSpPr>
          <p:cNvPr id="686094" name="Text Box 14"/>
          <p:cNvSpPr txBox="1">
            <a:spLocks noChangeArrowheads="1"/>
          </p:cNvSpPr>
          <p:nvPr/>
        </p:nvSpPr>
        <p:spPr bwMode="auto">
          <a:xfrm>
            <a:off x="2159000" y="1993107"/>
            <a:ext cx="2933700" cy="383977"/>
          </a:xfrm>
          <a:prstGeom prst="rect">
            <a:avLst/>
          </a:prstGeom>
          <a:noFill/>
          <a:ln w="9525">
            <a:noFill/>
            <a:miter lim="800000"/>
          </a:ln>
          <a:effectLst>
            <a:outerShdw dist="35921" dir="2700000" algn="ctr" rotWithShape="0">
              <a:srgbClr val="66CCFF">
                <a:alpha val="50000"/>
              </a:srgbClr>
            </a:outerShdw>
          </a:effectLst>
        </p:spPr>
        <p:txBody>
          <a:bodyPr lIns="107950" tIns="53975" rIns="107950" bIns="53975">
            <a:spAutoFit/>
          </a:bodyPr>
          <a:lstStyle/>
          <a:p>
            <a:pPr algn="ctr" eaLnBrk="0">
              <a:lnSpc>
                <a:spcPct val="100000"/>
              </a:lnSpc>
              <a:spcBef>
                <a:spcPct val="50000"/>
              </a:spcBef>
              <a:buClrTx/>
              <a:buSzTx/>
              <a:buFontTx/>
              <a:buNone/>
              <a:defRPr/>
            </a:pPr>
            <a:r>
              <a:rPr lang="en-US" altLang="zh-CN" sz="1800" b="1">
                <a:solidFill>
                  <a:srgbClr val="000099"/>
                </a:solidFill>
                <a:latin typeface="Arial" panose="020B0604020202020204" pitchFamily="34" charset="0"/>
                <a:ea typeface="宋体" panose="02010600030101010101" pitchFamily="2" charset="-122"/>
              </a:rPr>
              <a:t>Application</a:t>
            </a:r>
            <a:endParaRPr lang="en-US" altLang="zh-CN" sz="1800" b="1">
              <a:solidFill>
                <a:srgbClr val="000099"/>
              </a:solidFill>
              <a:latin typeface="Arial" panose="020B0604020202020204" pitchFamily="34" charset="0"/>
              <a:ea typeface="宋体" panose="02010600030101010101" pitchFamily="2" charset="-122"/>
            </a:endParaRPr>
          </a:p>
        </p:txBody>
      </p:sp>
      <p:sp>
        <p:nvSpPr>
          <p:cNvPr id="686095" name="Text Box 15"/>
          <p:cNvSpPr txBox="1">
            <a:spLocks noChangeArrowheads="1"/>
          </p:cNvSpPr>
          <p:nvPr/>
        </p:nvSpPr>
        <p:spPr bwMode="auto">
          <a:xfrm>
            <a:off x="2549525" y="3300413"/>
            <a:ext cx="2305050" cy="386003"/>
          </a:xfrm>
          <a:prstGeom prst="rect">
            <a:avLst/>
          </a:prstGeom>
          <a:noFill/>
          <a:ln w="9525">
            <a:noFill/>
            <a:miter lim="800000"/>
          </a:ln>
          <a:effectLst>
            <a:outerShdw dist="35921" dir="2700000" algn="ctr" rotWithShape="0">
              <a:srgbClr val="FF99CC">
                <a:alpha val="50000"/>
              </a:srgbClr>
            </a:outerShdw>
          </a:effectLst>
        </p:spPr>
        <p:txBody>
          <a:bodyPr lIns="107950" tIns="53975" rIns="107950" bIns="53975">
            <a:spAutoFit/>
          </a:bodyPr>
          <a:lstStyle/>
          <a:p>
            <a:pPr algn="ctr" eaLnBrk="0">
              <a:lnSpc>
                <a:spcPct val="100000"/>
              </a:lnSpc>
              <a:spcBef>
                <a:spcPct val="50000"/>
              </a:spcBef>
              <a:buClrTx/>
              <a:buSzTx/>
              <a:buFontTx/>
              <a:buNone/>
              <a:defRPr/>
            </a:pPr>
            <a:r>
              <a:rPr lang="en-US" altLang="zh-CN" sz="1800" b="1">
                <a:solidFill>
                  <a:srgbClr val="FF0066"/>
                </a:solidFill>
                <a:latin typeface="Arial" panose="020B0604020202020204" pitchFamily="34" charset="0"/>
                <a:ea typeface="宋体" panose="02010600030101010101" pitchFamily="2" charset="-122"/>
              </a:rPr>
              <a:t>Business-Specific</a:t>
            </a:r>
            <a:endParaRPr lang="en-US" altLang="zh-CN" sz="1800" b="1">
              <a:solidFill>
                <a:srgbClr val="FF0066"/>
              </a:solidFill>
              <a:latin typeface="Arial" panose="020B0604020202020204" pitchFamily="34" charset="0"/>
              <a:ea typeface="宋体" panose="02010600030101010101" pitchFamily="2" charset="-122"/>
            </a:endParaRPr>
          </a:p>
        </p:txBody>
      </p:sp>
      <p:sp>
        <p:nvSpPr>
          <p:cNvPr id="686096" name="Text Box 16"/>
          <p:cNvSpPr txBox="1">
            <a:spLocks noChangeArrowheads="1"/>
          </p:cNvSpPr>
          <p:nvPr/>
        </p:nvSpPr>
        <p:spPr bwMode="auto">
          <a:xfrm>
            <a:off x="2730500" y="4368404"/>
            <a:ext cx="1962150" cy="386003"/>
          </a:xfrm>
          <a:prstGeom prst="rect">
            <a:avLst/>
          </a:prstGeom>
          <a:noFill/>
          <a:ln w="9525">
            <a:noFill/>
            <a:miter lim="800000"/>
          </a:ln>
          <a:effectLst>
            <a:outerShdw dist="35921" dir="2700000" algn="ctr" rotWithShape="0">
              <a:srgbClr val="99FFCC">
                <a:alpha val="50000"/>
              </a:srgbClr>
            </a:outerShdw>
          </a:effectLst>
        </p:spPr>
        <p:txBody>
          <a:bodyPr lIns="107950" tIns="53975" rIns="107950" bIns="53975">
            <a:spAutoFit/>
          </a:bodyPr>
          <a:lstStyle/>
          <a:p>
            <a:pPr algn="ctr" eaLnBrk="0">
              <a:lnSpc>
                <a:spcPct val="100000"/>
              </a:lnSpc>
              <a:spcBef>
                <a:spcPct val="50000"/>
              </a:spcBef>
              <a:buClrTx/>
              <a:buSzTx/>
              <a:buFontTx/>
              <a:buNone/>
              <a:defRPr/>
            </a:pPr>
            <a:r>
              <a:rPr lang="en-US" altLang="zh-CN" sz="1800" b="1">
                <a:solidFill>
                  <a:srgbClr val="339933"/>
                </a:solidFill>
                <a:latin typeface="Arial" panose="020B0604020202020204" pitchFamily="34" charset="0"/>
                <a:ea typeface="宋体" panose="02010600030101010101" pitchFamily="2" charset="-122"/>
              </a:rPr>
              <a:t>Middleware</a:t>
            </a:r>
            <a:endParaRPr lang="en-US" altLang="zh-CN" sz="1800" b="1">
              <a:solidFill>
                <a:srgbClr val="339933"/>
              </a:solidFill>
              <a:latin typeface="Arial" panose="020B0604020202020204" pitchFamily="34" charset="0"/>
              <a:ea typeface="宋体" panose="02010600030101010101" pitchFamily="2" charset="-122"/>
            </a:endParaRPr>
          </a:p>
        </p:txBody>
      </p:sp>
      <p:sp>
        <p:nvSpPr>
          <p:cNvPr id="686097" name="Text Box 17"/>
          <p:cNvSpPr txBox="1">
            <a:spLocks noChangeArrowheads="1"/>
          </p:cNvSpPr>
          <p:nvPr/>
        </p:nvSpPr>
        <p:spPr bwMode="auto">
          <a:xfrm>
            <a:off x="2581275" y="5364957"/>
            <a:ext cx="2184400" cy="383977"/>
          </a:xfrm>
          <a:prstGeom prst="rect">
            <a:avLst/>
          </a:prstGeom>
          <a:noFill/>
          <a:ln w="9525">
            <a:noFill/>
            <a:miter lim="800000"/>
          </a:ln>
          <a:effectLst>
            <a:outerShdw dist="35921" dir="2700000" algn="ctr" rotWithShape="0">
              <a:srgbClr val="FFCC99">
                <a:alpha val="50000"/>
              </a:srgbClr>
            </a:outerShdw>
          </a:effectLst>
        </p:spPr>
        <p:txBody>
          <a:bodyPr lIns="107950" tIns="53975" rIns="107950" bIns="53975">
            <a:spAutoFit/>
          </a:bodyPr>
          <a:lstStyle/>
          <a:p>
            <a:pPr algn="ctr" eaLnBrk="0">
              <a:lnSpc>
                <a:spcPct val="100000"/>
              </a:lnSpc>
              <a:spcBef>
                <a:spcPct val="50000"/>
              </a:spcBef>
              <a:buClrTx/>
              <a:buSzTx/>
              <a:buFontTx/>
              <a:buNone/>
              <a:defRPr/>
            </a:pPr>
            <a:r>
              <a:rPr lang="en-US" altLang="zh-CN" sz="1800" b="1">
                <a:solidFill>
                  <a:srgbClr val="663300"/>
                </a:solidFill>
                <a:latin typeface="Arial" panose="020B0604020202020204" pitchFamily="34" charset="0"/>
                <a:ea typeface="宋体" panose="02010600030101010101" pitchFamily="2" charset="-122"/>
              </a:rPr>
              <a:t>System Software</a:t>
            </a:r>
            <a:endParaRPr lang="en-US" altLang="zh-CN" sz="1800" b="1">
              <a:solidFill>
                <a:srgbClr val="663300"/>
              </a:solidFill>
              <a:latin typeface="Arial" panose="020B0604020202020204" pitchFamily="34" charset="0"/>
              <a:ea typeface="宋体" panose="02010600030101010101" pitchFamily="2" charset="-122"/>
            </a:endParaRPr>
          </a:p>
        </p:txBody>
      </p:sp>
      <p:sp>
        <p:nvSpPr>
          <p:cNvPr id="18"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Typical Layering Approach</a:t>
            </a:r>
            <a:endParaRPr lang="en-US" altLang="ja-JP" dirty="0"/>
          </a:p>
        </p:txBody>
      </p:sp>
    </p:spTree>
  </p:cSld>
  <p:clrMapOvr>
    <a:masterClrMapping/>
  </p:clrMapOvr>
  <p:transition>
    <p:random/>
    <p:sndAc>
      <p:stSnd>
        <p:snd r:embed="rId1" name="projctor.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descr="Fig4-10LayeredSystemsNotio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1689497"/>
            <a:ext cx="5105400"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Layered Systems/Virtual Machines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descr="layeredVM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911" y="44624"/>
            <a:ext cx="2952329" cy="681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Layered 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Grp="1" noChangeArrowheads="1"/>
          </p:cNvSpPr>
          <p:nvPr>
            <p:ph type="body" idx="4294967295"/>
          </p:nvPr>
        </p:nvSpPr>
        <p:spPr>
          <a:xfrm>
            <a:off x="1066800" y="1371600"/>
            <a:ext cx="7543800" cy="2273424"/>
          </a:xfrm>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Components are clients and </a:t>
            </a:r>
            <a:r>
              <a:rPr lang="en-US" altLang="zh-CN" dirty="0" smtClean="0">
                <a:ea typeface="宋体" panose="02010600030101010101" pitchFamily="2" charset="-122"/>
              </a:rPr>
              <a:t>servers</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Servers do not know number or identities of </a:t>
            </a:r>
            <a:r>
              <a:rPr lang="en-US" altLang="zh-CN" dirty="0" smtClean="0">
                <a:ea typeface="宋体" panose="02010600030101010101" pitchFamily="2" charset="-122"/>
              </a:rPr>
              <a:t>clients</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Clients know server</a:t>
            </a:r>
            <a:r>
              <a:rPr lang="en-US" altLang="zh-CN" dirty="0">
                <a:latin typeface="Tahoma" panose="020B0604030504040204" pitchFamily="34" charset="0"/>
                <a:ea typeface="宋体" panose="02010600030101010101" pitchFamily="2" charset="-122"/>
              </a:rPr>
              <a:t>’</a:t>
            </a:r>
            <a:r>
              <a:rPr lang="en-US" altLang="zh-CN" dirty="0">
                <a:ea typeface="宋体" panose="02010600030101010101" pitchFamily="2" charset="-122"/>
              </a:rPr>
              <a:t>s </a:t>
            </a:r>
            <a:r>
              <a:rPr lang="en-US" altLang="zh-CN" dirty="0" smtClean="0">
                <a:ea typeface="宋体" panose="02010600030101010101" pitchFamily="2" charset="-122"/>
              </a:rPr>
              <a:t>identity</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Connectors are RPC（</a:t>
            </a:r>
            <a:r>
              <a:rPr lang="zh-CN" altLang="en-US" dirty="0">
                <a:ea typeface="宋体" panose="02010600030101010101" pitchFamily="2" charset="-122"/>
              </a:rPr>
              <a:t>远程调用）-</a:t>
            </a:r>
            <a:r>
              <a:rPr lang="en-US" altLang="zh-CN" dirty="0">
                <a:ea typeface="宋体" panose="02010600030101010101" pitchFamily="2" charset="-122"/>
              </a:rPr>
              <a:t>based network interaction protocols</a:t>
            </a:r>
            <a:endParaRPr lang="en-US" altLang="zh-CN"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Client-Server Style</a:t>
            </a:r>
            <a:endParaRPr lang="en-US" altLang="ja-JP" dirty="0"/>
          </a:p>
        </p:txBody>
      </p:sp>
    </p:spTree>
  </p:cSld>
  <p:clrMapOvr>
    <a:masterClrMapping/>
  </p:clrMapOvr>
  <p:transition>
    <p:random/>
    <p:sndAc>
      <p:stSnd>
        <p:snd r:embed="rId1"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3"/>
          <p:cNvSpPr>
            <a:spLocks noGrp="1" noChangeArrowheads="1"/>
          </p:cNvSpPr>
          <p:nvPr>
            <p:ph type="body" idx="4294967295"/>
          </p:nvPr>
        </p:nvSpPr>
        <p:spPr>
          <a:xfrm>
            <a:off x="916632" y="1731640"/>
            <a:ext cx="7543800" cy="3209528"/>
          </a:xfrm>
        </p:spPr>
        <p:txBody>
          <a:bodyPr lIns="90487" tIns="44450" rIns="90487" bIns="44450"/>
          <a:lstStyle/>
          <a:p>
            <a:pPr>
              <a:lnSpc>
                <a:spcPct val="70000"/>
              </a:lnSpc>
              <a:buClr>
                <a:srgbClr val="0070C0"/>
              </a:buClr>
              <a:buFont typeface="Wingdings" panose="05000000000000000000" pitchFamily="2" charset="2"/>
              <a:buChar char="n"/>
            </a:pPr>
            <a:r>
              <a:rPr lang="en-US" altLang="zh-CN" dirty="0">
                <a:ea typeface="宋体" panose="02010600030101010101" pitchFamily="2" charset="-122"/>
              </a:rPr>
              <a:t>Software architectural design is two levels of the design pyramid:</a:t>
            </a:r>
            <a:endParaRPr lang="en-US" altLang="zh-CN" dirty="0">
              <a:ea typeface="宋体" panose="02010600030101010101" pitchFamily="2" charset="-122"/>
            </a:endParaRPr>
          </a:p>
          <a:p>
            <a:pPr lvl="1">
              <a:lnSpc>
                <a:spcPct val="70000"/>
              </a:lnSpc>
              <a:buClr>
                <a:srgbClr val="0070C0"/>
              </a:buClr>
              <a:buFont typeface="Wingdings" panose="05000000000000000000" pitchFamily="2" charset="2"/>
              <a:buChar char="n"/>
            </a:pPr>
            <a:r>
              <a:rPr lang="en-US" altLang="zh-CN" sz="2000" dirty="0">
                <a:ea typeface="宋体" panose="02010600030101010101" pitchFamily="2" charset="-122"/>
              </a:rPr>
              <a:t> Data Design</a:t>
            </a:r>
            <a:endParaRPr lang="en-US" altLang="zh-CN" sz="2000" dirty="0">
              <a:ea typeface="宋体" panose="02010600030101010101" pitchFamily="2" charset="-122"/>
            </a:endParaRPr>
          </a:p>
          <a:p>
            <a:pPr lvl="1">
              <a:lnSpc>
                <a:spcPct val="70000"/>
              </a:lnSpc>
              <a:buClr>
                <a:srgbClr val="0070C0"/>
              </a:buClr>
              <a:buFont typeface="Wingdings" panose="05000000000000000000" pitchFamily="2" charset="2"/>
              <a:buChar char="n"/>
            </a:pPr>
            <a:r>
              <a:rPr lang="en-US" altLang="zh-CN" sz="2000" dirty="0">
                <a:ea typeface="宋体" panose="02010600030101010101" pitchFamily="2" charset="-122"/>
              </a:rPr>
              <a:t> Architectural </a:t>
            </a:r>
            <a:r>
              <a:rPr lang="en-US" altLang="zh-CN" sz="2000" dirty="0" smtClean="0">
                <a:ea typeface="宋体" panose="02010600030101010101" pitchFamily="2" charset="-122"/>
              </a:rPr>
              <a:t>Design</a:t>
            </a:r>
            <a:endParaRPr lang="en-US" altLang="zh-CN" sz="2000" dirty="0" smtClean="0">
              <a:ea typeface="宋体" panose="02010600030101010101" pitchFamily="2" charset="-122"/>
            </a:endParaRPr>
          </a:p>
          <a:p>
            <a:pPr lvl="1">
              <a:lnSpc>
                <a:spcPct val="70000"/>
              </a:lnSpc>
              <a:buClr>
                <a:srgbClr val="0070C0"/>
              </a:buClr>
              <a:buFont typeface="Wingdings" panose="05000000000000000000" pitchFamily="2" charset="2"/>
              <a:buChar char="n"/>
            </a:pPr>
            <a:endParaRPr lang="en-US" altLang="zh-CN" sz="2400" dirty="0">
              <a:ea typeface="宋体" panose="02010600030101010101" pitchFamily="2" charset="-122"/>
            </a:endParaRPr>
          </a:p>
          <a:p>
            <a:pPr>
              <a:lnSpc>
                <a:spcPct val="70000"/>
              </a:lnSpc>
              <a:buClr>
                <a:srgbClr val="0070C0"/>
              </a:buClr>
              <a:buFont typeface="Wingdings" panose="05000000000000000000" pitchFamily="2" charset="2"/>
              <a:buChar char="n"/>
            </a:pPr>
            <a:r>
              <a:rPr lang="en-US" altLang="zh-CN" dirty="0">
                <a:ea typeface="宋体" panose="02010600030101010101" pitchFamily="2" charset="-122"/>
              </a:rPr>
              <a:t> Data design considers the definitions of components and </a:t>
            </a:r>
            <a:r>
              <a:rPr lang="en-US" altLang="zh-CN" dirty="0" smtClean="0">
                <a:ea typeface="宋体" panose="02010600030101010101" pitchFamily="2" charset="-122"/>
              </a:rPr>
              <a:t>classes</a:t>
            </a:r>
            <a:endParaRPr lang="en-US" altLang="zh-CN" dirty="0" smtClean="0">
              <a:ea typeface="宋体" panose="02010600030101010101" pitchFamily="2" charset="-122"/>
            </a:endParaRPr>
          </a:p>
          <a:p>
            <a:pPr>
              <a:lnSpc>
                <a:spcPct val="70000"/>
              </a:lnSpc>
              <a:buClr>
                <a:srgbClr val="0070C0"/>
              </a:buClr>
              <a:buFont typeface="Wingdings" panose="05000000000000000000" pitchFamily="2" charset="2"/>
              <a:buChar char="n"/>
            </a:pPr>
            <a:endParaRPr lang="en-US" altLang="zh-CN" dirty="0">
              <a:ea typeface="宋体" panose="02010600030101010101" pitchFamily="2" charset="-122"/>
            </a:endParaRPr>
          </a:p>
          <a:p>
            <a:pPr>
              <a:lnSpc>
                <a:spcPct val="70000"/>
              </a:lnSpc>
              <a:buClr>
                <a:srgbClr val="0070C0"/>
              </a:buClr>
              <a:buFont typeface="Wingdings" panose="05000000000000000000" pitchFamily="2" charset="2"/>
              <a:buChar char="n"/>
            </a:pPr>
            <a:r>
              <a:rPr lang="en-US" altLang="zh-CN" dirty="0">
                <a:ea typeface="宋体" panose="02010600030101010101" pitchFamily="2" charset="-122"/>
              </a:rPr>
              <a:t>Architectural design considers following factors:</a:t>
            </a:r>
            <a:endParaRPr lang="en-US" altLang="zh-CN" dirty="0">
              <a:ea typeface="宋体" panose="02010600030101010101" pitchFamily="2" charset="-122"/>
            </a:endParaRPr>
          </a:p>
          <a:p>
            <a:pPr lvl="1">
              <a:lnSpc>
                <a:spcPct val="70000"/>
              </a:lnSpc>
              <a:buClr>
                <a:srgbClr val="0070C0"/>
              </a:buClr>
              <a:buFont typeface="Wingdings" panose="05000000000000000000" pitchFamily="2" charset="2"/>
              <a:buChar char="n"/>
            </a:pPr>
            <a:r>
              <a:rPr lang="en-US" altLang="zh-CN" sz="2000" dirty="0">
                <a:ea typeface="宋体" panose="02010600030101010101" pitchFamily="2" charset="-122"/>
              </a:rPr>
              <a:t>structure of the components;</a:t>
            </a:r>
            <a:endParaRPr lang="en-US" altLang="zh-CN" sz="2000" dirty="0">
              <a:ea typeface="宋体" panose="02010600030101010101" pitchFamily="2" charset="-122"/>
            </a:endParaRPr>
          </a:p>
          <a:p>
            <a:pPr lvl="1">
              <a:lnSpc>
                <a:spcPct val="70000"/>
              </a:lnSpc>
              <a:buClr>
                <a:srgbClr val="0070C0"/>
              </a:buClr>
              <a:buFont typeface="Wingdings" panose="05000000000000000000" pitchFamily="2" charset="2"/>
              <a:buChar char="n"/>
            </a:pPr>
            <a:r>
              <a:rPr lang="en-US" altLang="zh-CN" sz="2000" dirty="0">
                <a:ea typeface="宋体" panose="02010600030101010101" pitchFamily="2" charset="-122"/>
              </a:rPr>
              <a:t>properties of the components;</a:t>
            </a:r>
            <a:endParaRPr lang="en-US" altLang="zh-CN" sz="2000" dirty="0">
              <a:ea typeface="宋体" panose="02010600030101010101" pitchFamily="2" charset="-122"/>
            </a:endParaRPr>
          </a:p>
          <a:p>
            <a:pPr lvl="1">
              <a:lnSpc>
                <a:spcPct val="70000"/>
              </a:lnSpc>
              <a:buClr>
                <a:srgbClr val="0070C0"/>
              </a:buClr>
              <a:buFont typeface="Wingdings" panose="05000000000000000000" pitchFamily="2" charset="2"/>
              <a:buChar char="n"/>
            </a:pPr>
            <a:r>
              <a:rPr lang="en-US" altLang="zh-CN" sz="2000" dirty="0">
                <a:ea typeface="宋体" panose="02010600030101010101" pitchFamily="2" charset="-122"/>
              </a:rPr>
              <a:t>the interrelationships of components;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What is Architectural Design?</a:t>
            </a:r>
            <a:endParaRPr lang="zh-CN" altLang="en-US" dirty="0"/>
          </a:p>
        </p:txBody>
      </p:sp>
    </p:spTree>
  </p:cSld>
  <p:clrMapOvr>
    <a:masterClrMapping/>
  </p:clrMapOvr>
  <p:transition>
    <p:random/>
    <p:sndAc>
      <p:stSnd>
        <p:snd r:embed="rId1" name="projctor.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clientServer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3224" y="1124744"/>
            <a:ext cx="7315200" cy="536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Client-Server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3"/>
          <p:cNvSpPr>
            <a:spLocks noGrp="1" noChangeArrowheads="1"/>
          </p:cNvSpPr>
          <p:nvPr>
            <p:ph type="body" sz="half" idx="4294967295"/>
          </p:nvPr>
        </p:nvSpPr>
        <p:spPr>
          <a:xfrm>
            <a:off x="2699792" y="2636912"/>
            <a:ext cx="4033837" cy="792088"/>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Shared </a:t>
            </a: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memory</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1" name="Rectangle 3"/>
          <p:cNvSpPr>
            <a:spLocks noGrp="1" noChangeArrowheads="1"/>
          </p:cNvSpPr>
          <p:nvPr>
            <p:ph type="body" idx="4294967295"/>
          </p:nvPr>
        </p:nvSpPr>
        <p:spPr>
          <a:xfrm>
            <a:off x="1066800" y="1371600"/>
            <a:ext cx="7543800" cy="3929608"/>
          </a:xfrm>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Two kinds of components</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Central data structure </a:t>
            </a:r>
            <a:r>
              <a:rPr lang="en-US" altLang="zh-CN" sz="2200" dirty="0">
                <a:latin typeface="Tahoma" panose="020B0604030504040204" pitchFamily="34" charset="0"/>
                <a:ea typeface="宋体" panose="02010600030101010101" pitchFamily="2" charset="-122"/>
              </a:rPr>
              <a:t>—</a:t>
            </a:r>
            <a:r>
              <a:rPr lang="en-US" altLang="zh-CN" sz="2200" dirty="0">
                <a:ea typeface="宋体" panose="02010600030101010101" pitchFamily="2" charset="-122"/>
              </a:rPr>
              <a:t> blackboard</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Components operating on the </a:t>
            </a:r>
            <a:r>
              <a:rPr lang="en-US" altLang="zh-CN" sz="2200" dirty="0" smtClean="0">
                <a:ea typeface="宋体" panose="02010600030101010101" pitchFamily="2" charset="-122"/>
              </a:rPr>
              <a:t>blackboard</a:t>
            </a:r>
            <a:endParaRPr lang="en-US" altLang="zh-CN" sz="2200" dirty="0" smtClean="0">
              <a:ea typeface="宋体" panose="02010600030101010101" pitchFamily="2" charset="-122"/>
            </a:endParaRPr>
          </a:p>
          <a:p>
            <a:pPr lvl="1">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System control is entirely driven by the blackboard </a:t>
            </a:r>
            <a:r>
              <a:rPr lang="en-US" altLang="zh-CN" dirty="0" smtClean="0">
                <a:ea typeface="宋体" panose="02010600030101010101" pitchFamily="2" charset="-122"/>
              </a:rPr>
              <a:t>state</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Examples</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Typically used for AI systems</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Integrated software environments (e.g., Eclipse)</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Compiler architecture</a:t>
            </a:r>
            <a:endParaRPr lang="en-US" altLang="zh-CN" sz="22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Blackboard Style</a:t>
            </a:r>
            <a:endParaRPr lang="en-US" altLang="ja-JP" dirty="0"/>
          </a:p>
        </p:txBody>
      </p:sp>
    </p:spTree>
  </p:cSld>
  <p:clrMapOvr>
    <a:masterClrMapping/>
  </p:clrMapOvr>
  <p:transition>
    <p:random/>
    <p:sndAc>
      <p:stSnd>
        <p:snd r:embed="rId1"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descr="blackboard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975" y="1501974"/>
            <a:ext cx="8301038" cy="49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Blackboard 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type="body" idx="4294967295"/>
          </p:nvPr>
        </p:nvSpPr>
        <p:spPr>
          <a:xfrm>
            <a:off x="1043608" y="1587624"/>
            <a:ext cx="7543800" cy="2705472"/>
          </a:xfrm>
        </p:spPr>
        <p:txBody>
          <a:bodyPr lIns="90487" tIns="44450" rIns="90487" bIns="44450"/>
          <a:lstStyle/>
          <a:p>
            <a:pPr>
              <a:buClr>
                <a:srgbClr val="0070C0"/>
              </a:buClr>
              <a:buFont typeface="Wingdings" panose="05000000000000000000" pitchFamily="2" charset="2"/>
              <a:buChar char="n"/>
            </a:pPr>
            <a:r>
              <a:rPr lang="en-US" altLang="zh-CN" b="0" dirty="0">
                <a:ea typeface="宋体" panose="02010600030101010101" pitchFamily="2" charset="-122"/>
              </a:rPr>
              <a:t>Inference engine parses user input and determines whether it is a fact/rule or a query. </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If it is a fact/rule, it adds this entry to the knowledge base. </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Otherwise, it queries the knowledge base for applicable rules and attempts to resolve the query.</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Rule-Based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body" idx="4294967295"/>
          </p:nvPr>
        </p:nvSpPr>
        <p:spPr/>
        <p:txBody>
          <a:bodyPr lIns="90487" tIns="44450" rIns="90487" bIns="44450"/>
          <a:lstStyle/>
          <a:p>
            <a:pPr>
              <a:buClr>
                <a:srgbClr val="0070C0"/>
              </a:buClr>
              <a:buFont typeface="Wingdings" panose="05000000000000000000" pitchFamily="2" charset="2"/>
              <a:buChar char="n"/>
            </a:pPr>
            <a:r>
              <a:rPr lang="en-US" altLang="zh-CN" sz="2000" b="0" dirty="0">
                <a:ea typeface="宋体" panose="02010600030101010101" pitchFamily="2" charset="-122"/>
              </a:rPr>
              <a:t>Components: User interface, inference engine, knowledge </a:t>
            </a:r>
            <a:r>
              <a:rPr lang="en-US" altLang="zh-CN" sz="2000" b="0" dirty="0" smtClean="0">
                <a:ea typeface="宋体" panose="02010600030101010101" pitchFamily="2" charset="-122"/>
              </a:rPr>
              <a:t>base</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Connectors: Components are tightly interconnected, with direct procedure calls and/or shared memory</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Data Elements: Facts and </a:t>
            </a:r>
            <a:r>
              <a:rPr lang="en-US" altLang="zh-CN" sz="2000" b="0" dirty="0" smtClean="0">
                <a:ea typeface="宋体" panose="02010600030101010101" pitchFamily="2" charset="-122"/>
              </a:rPr>
              <a:t>queries</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Behavior of the application can be very easily modified through addition or deletion of rules from the knowledge base. </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Caution: When a large number of rules are involved understanding the interactions between multiple rules affected by the same facts can become </a:t>
            </a:r>
            <a:r>
              <a:rPr lang="en-US" altLang="zh-CN" sz="2000" b="0" i="1" dirty="0">
                <a:ea typeface="宋体" panose="02010600030101010101" pitchFamily="2" charset="-122"/>
              </a:rPr>
              <a:t>very</a:t>
            </a:r>
            <a:r>
              <a:rPr lang="en-US" altLang="zh-CN" sz="2000" b="0" dirty="0">
                <a:ea typeface="宋体" panose="02010600030101010101" pitchFamily="2" charset="-122"/>
              </a:rPr>
              <a:t> difficult.</a:t>
            </a:r>
            <a:endParaRPr lang="en-US" altLang="zh-CN" sz="2000"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Rule-Based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3" descr="ruleBased_ExpertSystem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5857" y="332656"/>
            <a:ext cx="4176464" cy="624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Rule-Based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6" name="Rectangle 4"/>
          <p:cNvSpPr>
            <a:spLocks noGrp="1" noChangeArrowheads="1"/>
          </p:cNvSpPr>
          <p:nvPr>
            <p:ph type="body" sz="half" idx="4294967295"/>
          </p:nvPr>
        </p:nvSpPr>
        <p:spPr>
          <a:xfrm>
            <a:off x="3203848" y="2852936"/>
            <a:ext cx="1944216" cy="504056"/>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Interpreter</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297180" indent="-297180">
              <a:lnSpc>
                <a:spcPct val="100000"/>
              </a:lnSpc>
              <a:spcBef>
                <a:spcPct val="20000"/>
              </a:spcBef>
              <a:spcAft>
                <a:spcPct val="0"/>
              </a:spcAft>
              <a:buSzPct val="100000"/>
              <a:buFont typeface="Times New Roman" panose="02020603050405020304" pitchFamily="18" charset="0"/>
              <a:buChar char="•"/>
            </a:pPr>
            <a:endParaRPr lang="zh-CN" altLang="en-US"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3"/>
          <p:cNvSpPr>
            <a:spLocks noGrp="1" noChangeArrowheads="1"/>
          </p:cNvSpPr>
          <p:nvPr>
            <p:ph type="body" idx="4294967295"/>
          </p:nvPr>
        </p:nvSpPr>
        <p:spPr>
          <a:xfrm>
            <a:off x="899592" y="1412776"/>
            <a:ext cx="7772400" cy="4723805"/>
          </a:xfrm>
        </p:spPr>
        <p:txBody>
          <a:bodyPr lIns="90487" tIns="44450" rIns="90487" bIns="44450"/>
          <a:lstStyle/>
          <a:p>
            <a:pPr marL="93345" indent="0">
              <a:lnSpc>
                <a:spcPct val="80000"/>
              </a:lnSpc>
              <a:buClr>
                <a:srgbClr val="0070C0"/>
              </a:buClr>
              <a:buNone/>
            </a:pPr>
            <a:r>
              <a:rPr lang="en-US" altLang="zh-CN" b="0" dirty="0" smtClean="0">
                <a:ea typeface="宋体" panose="02010600030101010101" pitchFamily="2" charset="-122"/>
              </a:rPr>
              <a:t>     Interpreter </a:t>
            </a:r>
            <a:r>
              <a:rPr lang="en-US" altLang="zh-CN" b="0" dirty="0">
                <a:ea typeface="宋体" panose="02010600030101010101" pitchFamily="2" charset="-122"/>
              </a:rPr>
              <a:t>parses and executes input commands, updating the state maintained by the </a:t>
            </a:r>
            <a:r>
              <a:rPr lang="en-US" altLang="zh-CN" b="0" dirty="0" smtClean="0">
                <a:ea typeface="宋体" panose="02010600030101010101" pitchFamily="2" charset="-122"/>
              </a:rPr>
              <a:t>interpreter</a:t>
            </a:r>
            <a:endParaRPr lang="en-US" altLang="zh-CN" b="0" dirty="0" smtClean="0">
              <a:ea typeface="宋体" panose="02010600030101010101" pitchFamily="2" charset="-122"/>
            </a:endParaRPr>
          </a:p>
          <a:p>
            <a:pPr marL="93345" indent="0">
              <a:lnSpc>
                <a:spcPct val="80000"/>
              </a:lnSpc>
              <a:buClr>
                <a:srgbClr val="0070C0"/>
              </a:buClr>
              <a:buNone/>
            </a:pPr>
            <a:endParaRPr lang="en-US" altLang="zh-CN" b="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b="0" dirty="0">
                <a:ea typeface="宋体" panose="02010600030101010101" pitchFamily="2" charset="-122"/>
              </a:rPr>
              <a:t>Components: Command interpreter, program/interpreter state, user interface</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b="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b="0" dirty="0">
                <a:ea typeface="宋体" panose="02010600030101010101" pitchFamily="2" charset="-122"/>
              </a:rPr>
              <a:t>Connectors: Typically very closely bound with direct procedure calls and shared state</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b="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b="0" dirty="0">
                <a:ea typeface="宋体" panose="02010600030101010101" pitchFamily="2" charset="-122"/>
              </a:rPr>
              <a:t>Highly dynamic behavior possible, where the set of commands is dynamically modified.  System architecture may remain constant while new capabilities are created based upon existing primitives</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b="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b="0" dirty="0">
                <a:ea typeface="宋体" panose="02010600030101010101" pitchFamily="2" charset="-122"/>
              </a:rPr>
              <a:t>Superb for end-user programmability; supports dynamically changing set of </a:t>
            </a:r>
            <a:r>
              <a:rPr lang="en-US" altLang="zh-CN" sz="2000" b="0" dirty="0" smtClean="0">
                <a:ea typeface="宋体" panose="02010600030101010101" pitchFamily="2" charset="-122"/>
              </a:rPr>
              <a:t>capabilities</a:t>
            </a:r>
            <a:endParaRPr lang="en-US" altLang="zh-CN" sz="2000" b="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b="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b="0" dirty="0">
                <a:ea typeface="宋体" panose="02010600030101010101" pitchFamily="2" charset="-122"/>
              </a:rPr>
              <a:t>Lisp and Scheme</a:t>
            </a:r>
            <a:endParaRPr lang="en-US" altLang="zh-CN" sz="2000"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Interpreter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3" descr="interpreter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2494" y="692696"/>
            <a:ext cx="4343722" cy="5841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Interpreter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4195393" y="1844824"/>
            <a:ext cx="2915863"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a:lnSpc>
                <a:spcPct val="90000"/>
              </a:lnSpc>
              <a:buClrTx/>
              <a:buSzTx/>
              <a:buFontTx/>
              <a:buNone/>
            </a:pPr>
            <a:r>
              <a:rPr lang="zh-CN" altLang="en-US" sz="1800">
                <a:latin typeface="Helvetica" charset="0"/>
                <a:ea typeface="宋体" panose="02010600030101010101" pitchFamily="2" charset="-122"/>
              </a:rPr>
              <a:t>"</a:t>
            </a:r>
            <a:r>
              <a:rPr lang="en-US" altLang="zh-CN" sz="1800">
                <a:latin typeface="Helvetica" charset="0"/>
                <a:ea typeface="宋体" panose="02010600030101010101" pitchFamily="2" charset="-122"/>
              </a:rPr>
              <a:t>four bedrooms, three baths,</a:t>
            </a:r>
            <a:endParaRPr lang="en-US" altLang="zh-CN" sz="1800" b="1">
              <a:latin typeface="Helvetica" charset="0"/>
              <a:ea typeface="宋体" panose="02010600030101010101" pitchFamily="2" charset="-122"/>
            </a:endParaRPr>
          </a:p>
        </p:txBody>
      </p:sp>
      <p:sp>
        <p:nvSpPr>
          <p:cNvPr id="12292" name="Rectangle 4"/>
          <p:cNvSpPr>
            <a:spLocks noChangeArrowheads="1"/>
          </p:cNvSpPr>
          <p:nvPr/>
        </p:nvSpPr>
        <p:spPr bwMode="auto">
          <a:xfrm>
            <a:off x="4195393" y="2100213"/>
            <a:ext cx="1556516"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a:lnSpc>
                <a:spcPct val="90000"/>
              </a:lnSpc>
              <a:buClrTx/>
              <a:buSzTx/>
              <a:buFontTx/>
              <a:buNone/>
            </a:pPr>
            <a:r>
              <a:rPr lang="en-US" altLang="zh-CN" sz="1800">
                <a:latin typeface="Helvetica" charset="0"/>
                <a:ea typeface="宋体" panose="02010600030101010101" pitchFamily="2" charset="-122"/>
              </a:rPr>
              <a:t>lots of glass ..."</a:t>
            </a:r>
            <a:endParaRPr lang="en-US" altLang="zh-CN" sz="1800" b="1">
              <a:latin typeface="Helvetica" charset="0"/>
              <a:ea typeface="宋体" panose="02010600030101010101" pitchFamily="2" charset="-122"/>
            </a:endParaRPr>
          </a:p>
        </p:txBody>
      </p:sp>
      <p:sp>
        <p:nvSpPr>
          <p:cNvPr id="12293" name="Rectangle 5"/>
          <p:cNvSpPr>
            <a:spLocks noChangeArrowheads="1"/>
          </p:cNvSpPr>
          <p:nvPr/>
        </p:nvSpPr>
        <p:spPr bwMode="auto">
          <a:xfrm>
            <a:off x="1045794" y="1869828"/>
            <a:ext cx="284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a:lnSpc>
                <a:spcPct val="90000"/>
              </a:lnSpc>
              <a:buClrTx/>
              <a:buSzTx/>
              <a:buFontTx/>
              <a:buNone/>
            </a:pPr>
            <a:r>
              <a:rPr lang="en-US" altLang="zh-CN" sz="2000" b="1" i="1" dirty="0">
                <a:latin typeface="Helvetica" charset="0"/>
                <a:ea typeface="宋体" panose="02010600030101010101" pitchFamily="2" charset="-122"/>
              </a:rPr>
              <a:t>customer requirements</a:t>
            </a:r>
            <a:endParaRPr lang="en-US" altLang="zh-CN" sz="2000" b="1" dirty="0">
              <a:latin typeface="Helvetica" charset="0"/>
              <a:ea typeface="宋体" panose="02010600030101010101" pitchFamily="2" charset="-122"/>
            </a:endParaRPr>
          </a:p>
        </p:txBody>
      </p:sp>
      <p:sp>
        <p:nvSpPr>
          <p:cNvPr id="401414" name="Oval 6"/>
          <p:cNvSpPr>
            <a:spLocks noChangeArrowheads="1"/>
          </p:cNvSpPr>
          <p:nvPr/>
        </p:nvSpPr>
        <p:spPr bwMode="auto">
          <a:xfrm>
            <a:off x="3523880" y="2414538"/>
            <a:ext cx="190500" cy="455415"/>
          </a:xfrm>
          <a:prstGeom prst="ellipse">
            <a:avLst/>
          </a:prstGeom>
          <a:solidFill>
            <a:srgbClr val="FFFFFF"/>
          </a:solidFill>
          <a:ln w="9525">
            <a:solidFill>
              <a:schemeClr val="tx1"/>
            </a:solidFill>
            <a:round/>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15" name="Oval 7"/>
          <p:cNvSpPr>
            <a:spLocks noChangeArrowheads="1"/>
          </p:cNvSpPr>
          <p:nvPr/>
        </p:nvSpPr>
        <p:spPr bwMode="auto">
          <a:xfrm>
            <a:off x="3511180" y="2400251"/>
            <a:ext cx="215900" cy="483990"/>
          </a:xfrm>
          <a:prstGeom prst="ellipse">
            <a:avLst/>
          </a:prstGeom>
          <a:noFill/>
          <a:ln w="30163">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FFFFFF"/>
                </a:outerShdw>
              </a:effectLst>
              <a:latin typeface="Avant Garde" charset="0"/>
            </a:endParaRPr>
          </a:p>
        </p:txBody>
      </p:sp>
      <p:sp>
        <p:nvSpPr>
          <p:cNvPr id="401416" name="Freeform 8"/>
          <p:cNvSpPr/>
          <p:nvPr/>
        </p:nvSpPr>
        <p:spPr bwMode="auto">
          <a:xfrm>
            <a:off x="3498480" y="2884240"/>
            <a:ext cx="241300" cy="953691"/>
          </a:xfrm>
          <a:custGeom>
            <a:avLst/>
            <a:gdLst>
              <a:gd name="T0" fmla="*/ 8 w 152"/>
              <a:gd name="T1" fmla="*/ 16 h 534"/>
              <a:gd name="T2" fmla="*/ 152 w 152"/>
              <a:gd name="T3" fmla="*/ 0 h 534"/>
              <a:gd name="T4" fmla="*/ 152 w 152"/>
              <a:gd name="T5" fmla="*/ 0 h 534"/>
              <a:gd name="T6" fmla="*/ 120 w 152"/>
              <a:gd name="T7" fmla="*/ 486 h 534"/>
              <a:gd name="T8" fmla="*/ 120 w 152"/>
              <a:gd name="T9" fmla="*/ 486 h 534"/>
              <a:gd name="T10" fmla="*/ 40 w 152"/>
              <a:gd name="T11" fmla="*/ 534 h 534"/>
              <a:gd name="T12" fmla="*/ 40 w 152"/>
              <a:gd name="T13" fmla="*/ 534 h 534"/>
              <a:gd name="T14" fmla="*/ 0 w 152"/>
              <a:gd name="T15" fmla="*/ 16 h 534"/>
              <a:gd name="T16" fmla="*/ 0 w 152"/>
              <a:gd name="T17" fmla="*/ 16 h 5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534"/>
              <a:gd name="T29" fmla="*/ 152 w 152"/>
              <a:gd name="T30" fmla="*/ 534 h 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534">
                <a:moveTo>
                  <a:pt x="8" y="16"/>
                </a:moveTo>
                <a:lnTo>
                  <a:pt x="152" y="0"/>
                </a:lnTo>
                <a:lnTo>
                  <a:pt x="120" y="486"/>
                </a:lnTo>
                <a:lnTo>
                  <a:pt x="40" y="534"/>
                </a:lnTo>
                <a:lnTo>
                  <a:pt x="0" y="16"/>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17" name="Freeform 9"/>
          <p:cNvSpPr/>
          <p:nvPr/>
        </p:nvSpPr>
        <p:spPr bwMode="auto">
          <a:xfrm>
            <a:off x="3485780" y="2869953"/>
            <a:ext cx="241300" cy="953691"/>
          </a:xfrm>
          <a:custGeom>
            <a:avLst/>
            <a:gdLst>
              <a:gd name="T0" fmla="*/ 8 w 152"/>
              <a:gd name="T1" fmla="*/ 16 h 534"/>
              <a:gd name="T2" fmla="*/ 152 w 152"/>
              <a:gd name="T3" fmla="*/ 0 h 534"/>
              <a:gd name="T4" fmla="*/ 120 w 152"/>
              <a:gd name="T5" fmla="*/ 486 h 534"/>
              <a:gd name="T6" fmla="*/ 40 w 152"/>
              <a:gd name="T7" fmla="*/ 534 h 534"/>
              <a:gd name="T8" fmla="*/ 0 w 152"/>
              <a:gd name="T9" fmla="*/ 16 h 534"/>
              <a:gd name="T10" fmla="*/ 0 60000 65536"/>
              <a:gd name="T11" fmla="*/ 0 60000 65536"/>
              <a:gd name="T12" fmla="*/ 0 60000 65536"/>
              <a:gd name="T13" fmla="*/ 0 60000 65536"/>
              <a:gd name="T14" fmla="*/ 0 60000 65536"/>
              <a:gd name="T15" fmla="*/ 0 w 152"/>
              <a:gd name="T16" fmla="*/ 0 h 534"/>
              <a:gd name="T17" fmla="*/ 152 w 152"/>
              <a:gd name="T18" fmla="*/ 534 h 534"/>
            </a:gdLst>
            <a:ahLst/>
            <a:cxnLst>
              <a:cxn ang="T10">
                <a:pos x="T0" y="T1"/>
              </a:cxn>
              <a:cxn ang="T11">
                <a:pos x="T2" y="T3"/>
              </a:cxn>
              <a:cxn ang="T12">
                <a:pos x="T4" y="T5"/>
              </a:cxn>
              <a:cxn ang="T13">
                <a:pos x="T6" y="T7"/>
              </a:cxn>
              <a:cxn ang="T14">
                <a:pos x="T8" y="T9"/>
              </a:cxn>
            </a:cxnLst>
            <a:rect l="T15" t="T16" r="T17" b="T18"/>
            <a:pathLst>
              <a:path w="152" h="534">
                <a:moveTo>
                  <a:pt x="8" y="16"/>
                </a:moveTo>
                <a:lnTo>
                  <a:pt x="152" y="0"/>
                </a:lnTo>
                <a:lnTo>
                  <a:pt x="120" y="486"/>
                </a:lnTo>
                <a:lnTo>
                  <a:pt x="40" y="534"/>
                </a:lnTo>
                <a:lnTo>
                  <a:pt x="0" y="16"/>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18" name="Freeform 10"/>
          <p:cNvSpPr/>
          <p:nvPr/>
        </p:nvSpPr>
        <p:spPr bwMode="auto">
          <a:xfrm>
            <a:off x="3739781" y="2769940"/>
            <a:ext cx="404813" cy="400050"/>
          </a:xfrm>
          <a:custGeom>
            <a:avLst/>
            <a:gdLst>
              <a:gd name="T0" fmla="*/ 0 w 255"/>
              <a:gd name="T1" fmla="*/ 64 h 224"/>
              <a:gd name="T2" fmla="*/ 96 w 255"/>
              <a:gd name="T3" fmla="*/ 224 h 224"/>
              <a:gd name="T4" fmla="*/ 96 w 255"/>
              <a:gd name="T5" fmla="*/ 224 h 224"/>
              <a:gd name="T6" fmla="*/ 255 w 255"/>
              <a:gd name="T7" fmla="*/ 0 h 224"/>
              <a:gd name="T8" fmla="*/ 255 w 255"/>
              <a:gd name="T9" fmla="*/ 0 h 224"/>
              <a:gd name="T10" fmla="*/ 0 60000 65536"/>
              <a:gd name="T11" fmla="*/ 0 60000 65536"/>
              <a:gd name="T12" fmla="*/ 0 60000 65536"/>
              <a:gd name="T13" fmla="*/ 0 60000 65536"/>
              <a:gd name="T14" fmla="*/ 0 60000 65536"/>
              <a:gd name="T15" fmla="*/ 0 w 255"/>
              <a:gd name="T16" fmla="*/ 0 h 224"/>
              <a:gd name="T17" fmla="*/ 255 w 255"/>
              <a:gd name="T18" fmla="*/ 224 h 224"/>
            </a:gdLst>
            <a:ahLst/>
            <a:cxnLst>
              <a:cxn ang="T10">
                <a:pos x="T0" y="T1"/>
              </a:cxn>
              <a:cxn ang="T11">
                <a:pos x="T2" y="T3"/>
              </a:cxn>
              <a:cxn ang="T12">
                <a:pos x="T4" y="T5"/>
              </a:cxn>
              <a:cxn ang="T13">
                <a:pos x="T6" y="T7"/>
              </a:cxn>
              <a:cxn ang="T14">
                <a:pos x="T8" y="T9"/>
              </a:cxn>
            </a:cxnLst>
            <a:rect l="T15" t="T16" r="T17" b="T18"/>
            <a:pathLst>
              <a:path w="255" h="224">
                <a:moveTo>
                  <a:pt x="0" y="64"/>
                </a:moveTo>
                <a:lnTo>
                  <a:pt x="96" y="224"/>
                </a:lnTo>
                <a:lnTo>
                  <a:pt x="255" y="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19" name="Freeform 11"/>
          <p:cNvSpPr/>
          <p:nvPr/>
        </p:nvSpPr>
        <p:spPr bwMode="auto">
          <a:xfrm>
            <a:off x="3727081" y="2755652"/>
            <a:ext cx="404813" cy="400050"/>
          </a:xfrm>
          <a:custGeom>
            <a:avLst/>
            <a:gdLst>
              <a:gd name="T0" fmla="*/ 0 w 255"/>
              <a:gd name="T1" fmla="*/ 64 h 224"/>
              <a:gd name="T2" fmla="*/ 96 w 255"/>
              <a:gd name="T3" fmla="*/ 224 h 224"/>
              <a:gd name="T4" fmla="*/ 255 w 255"/>
              <a:gd name="T5" fmla="*/ 0 h 224"/>
              <a:gd name="T6" fmla="*/ 0 60000 65536"/>
              <a:gd name="T7" fmla="*/ 0 60000 65536"/>
              <a:gd name="T8" fmla="*/ 0 60000 65536"/>
              <a:gd name="T9" fmla="*/ 0 w 255"/>
              <a:gd name="T10" fmla="*/ 0 h 224"/>
              <a:gd name="T11" fmla="*/ 255 w 255"/>
              <a:gd name="T12" fmla="*/ 224 h 224"/>
            </a:gdLst>
            <a:ahLst/>
            <a:cxnLst>
              <a:cxn ang="T6">
                <a:pos x="T0" y="T1"/>
              </a:cxn>
              <a:cxn ang="T7">
                <a:pos x="T2" y="T3"/>
              </a:cxn>
              <a:cxn ang="T8">
                <a:pos x="T4" y="T5"/>
              </a:cxn>
            </a:cxnLst>
            <a:rect l="T9" t="T10" r="T11" b="T12"/>
            <a:pathLst>
              <a:path w="255" h="224">
                <a:moveTo>
                  <a:pt x="0" y="64"/>
                </a:moveTo>
                <a:lnTo>
                  <a:pt x="96" y="224"/>
                </a:lnTo>
                <a:lnTo>
                  <a:pt x="255" y="0"/>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0" name="Freeform 12"/>
          <p:cNvSpPr/>
          <p:nvPr/>
        </p:nvSpPr>
        <p:spPr bwMode="auto">
          <a:xfrm>
            <a:off x="3460380" y="2912815"/>
            <a:ext cx="165100" cy="698301"/>
          </a:xfrm>
          <a:custGeom>
            <a:avLst/>
            <a:gdLst>
              <a:gd name="T0" fmla="*/ 16 w 104"/>
              <a:gd name="T1" fmla="*/ 0 h 391"/>
              <a:gd name="T2" fmla="*/ 0 w 104"/>
              <a:gd name="T3" fmla="*/ 271 h 391"/>
              <a:gd name="T4" fmla="*/ 0 w 104"/>
              <a:gd name="T5" fmla="*/ 271 h 391"/>
              <a:gd name="T6" fmla="*/ 104 w 104"/>
              <a:gd name="T7" fmla="*/ 391 h 391"/>
              <a:gd name="T8" fmla="*/ 104 w 104"/>
              <a:gd name="T9" fmla="*/ 391 h 391"/>
              <a:gd name="T10" fmla="*/ 0 60000 65536"/>
              <a:gd name="T11" fmla="*/ 0 60000 65536"/>
              <a:gd name="T12" fmla="*/ 0 60000 65536"/>
              <a:gd name="T13" fmla="*/ 0 60000 65536"/>
              <a:gd name="T14" fmla="*/ 0 60000 65536"/>
              <a:gd name="T15" fmla="*/ 0 w 104"/>
              <a:gd name="T16" fmla="*/ 0 h 391"/>
              <a:gd name="T17" fmla="*/ 104 w 104"/>
              <a:gd name="T18" fmla="*/ 391 h 391"/>
            </a:gdLst>
            <a:ahLst/>
            <a:cxnLst>
              <a:cxn ang="T10">
                <a:pos x="T0" y="T1"/>
              </a:cxn>
              <a:cxn ang="T11">
                <a:pos x="T2" y="T3"/>
              </a:cxn>
              <a:cxn ang="T12">
                <a:pos x="T4" y="T5"/>
              </a:cxn>
              <a:cxn ang="T13">
                <a:pos x="T6" y="T7"/>
              </a:cxn>
              <a:cxn ang="T14">
                <a:pos x="T8" y="T9"/>
              </a:cxn>
            </a:cxnLst>
            <a:rect l="T15" t="T16" r="T17" b="T18"/>
            <a:pathLst>
              <a:path w="104" h="391">
                <a:moveTo>
                  <a:pt x="16" y="0"/>
                </a:moveTo>
                <a:lnTo>
                  <a:pt x="0" y="271"/>
                </a:lnTo>
                <a:lnTo>
                  <a:pt x="104" y="391"/>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1" name="Freeform 13"/>
          <p:cNvSpPr/>
          <p:nvPr/>
        </p:nvSpPr>
        <p:spPr bwMode="auto">
          <a:xfrm>
            <a:off x="3447680" y="2898527"/>
            <a:ext cx="165100" cy="698301"/>
          </a:xfrm>
          <a:custGeom>
            <a:avLst/>
            <a:gdLst>
              <a:gd name="T0" fmla="*/ 16 w 104"/>
              <a:gd name="T1" fmla="*/ 0 h 391"/>
              <a:gd name="T2" fmla="*/ 0 w 104"/>
              <a:gd name="T3" fmla="*/ 271 h 391"/>
              <a:gd name="T4" fmla="*/ 104 w 104"/>
              <a:gd name="T5" fmla="*/ 391 h 391"/>
              <a:gd name="T6" fmla="*/ 0 60000 65536"/>
              <a:gd name="T7" fmla="*/ 0 60000 65536"/>
              <a:gd name="T8" fmla="*/ 0 60000 65536"/>
              <a:gd name="T9" fmla="*/ 0 w 104"/>
              <a:gd name="T10" fmla="*/ 0 h 391"/>
              <a:gd name="T11" fmla="*/ 104 w 104"/>
              <a:gd name="T12" fmla="*/ 391 h 391"/>
            </a:gdLst>
            <a:ahLst/>
            <a:cxnLst>
              <a:cxn ang="T6">
                <a:pos x="T0" y="T1"/>
              </a:cxn>
              <a:cxn ang="T7">
                <a:pos x="T2" y="T3"/>
              </a:cxn>
              <a:cxn ang="T8">
                <a:pos x="T4" y="T5"/>
              </a:cxn>
            </a:cxnLst>
            <a:rect l="T9" t="T10" r="T11" b="T12"/>
            <a:pathLst>
              <a:path w="104" h="391">
                <a:moveTo>
                  <a:pt x="16" y="0"/>
                </a:moveTo>
                <a:lnTo>
                  <a:pt x="0" y="271"/>
                </a:lnTo>
                <a:lnTo>
                  <a:pt x="104" y="391"/>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2" name="Freeform 14"/>
          <p:cNvSpPr/>
          <p:nvPr/>
        </p:nvSpPr>
        <p:spPr bwMode="auto">
          <a:xfrm>
            <a:off x="3676280" y="3780781"/>
            <a:ext cx="127000" cy="1125141"/>
          </a:xfrm>
          <a:custGeom>
            <a:avLst/>
            <a:gdLst>
              <a:gd name="T0" fmla="*/ 0 w 80"/>
              <a:gd name="T1" fmla="*/ 0 h 630"/>
              <a:gd name="T2" fmla="*/ 80 w 80"/>
              <a:gd name="T3" fmla="*/ 295 h 630"/>
              <a:gd name="T4" fmla="*/ 80 w 80"/>
              <a:gd name="T5" fmla="*/ 295 h 630"/>
              <a:gd name="T6" fmla="*/ 48 w 80"/>
              <a:gd name="T7" fmla="*/ 630 h 630"/>
              <a:gd name="T8" fmla="*/ 48 w 80"/>
              <a:gd name="T9" fmla="*/ 630 h 630"/>
              <a:gd name="T10" fmla="*/ 80 w 80"/>
              <a:gd name="T11" fmla="*/ 622 h 630"/>
              <a:gd name="T12" fmla="*/ 80 w 80"/>
              <a:gd name="T13" fmla="*/ 622 h 630"/>
              <a:gd name="T14" fmla="*/ 0 60000 65536"/>
              <a:gd name="T15" fmla="*/ 0 60000 65536"/>
              <a:gd name="T16" fmla="*/ 0 60000 65536"/>
              <a:gd name="T17" fmla="*/ 0 60000 65536"/>
              <a:gd name="T18" fmla="*/ 0 60000 65536"/>
              <a:gd name="T19" fmla="*/ 0 60000 65536"/>
              <a:gd name="T20" fmla="*/ 0 60000 65536"/>
              <a:gd name="T21" fmla="*/ 0 w 80"/>
              <a:gd name="T22" fmla="*/ 0 h 630"/>
              <a:gd name="T23" fmla="*/ 80 w 80"/>
              <a:gd name="T24" fmla="*/ 630 h 6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630">
                <a:moveTo>
                  <a:pt x="0" y="0"/>
                </a:moveTo>
                <a:lnTo>
                  <a:pt x="80" y="295"/>
                </a:lnTo>
                <a:lnTo>
                  <a:pt x="48" y="630"/>
                </a:lnTo>
                <a:lnTo>
                  <a:pt x="80" y="622"/>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3" name="Freeform 15"/>
          <p:cNvSpPr/>
          <p:nvPr/>
        </p:nvSpPr>
        <p:spPr bwMode="auto">
          <a:xfrm>
            <a:off x="3663580" y="3766493"/>
            <a:ext cx="127000" cy="1125141"/>
          </a:xfrm>
          <a:custGeom>
            <a:avLst/>
            <a:gdLst>
              <a:gd name="T0" fmla="*/ 0 w 80"/>
              <a:gd name="T1" fmla="*/ 0 h 630"/>
              <a:gd name="T2" fmla="*/ 80 w 80"/>
              <a:gd name="T3" fmla="*/ 295 h 630"/>
              <a:gd name="T4" fmla="*/ 48 w 80"/>
              <a:gd name="T5" fmla="*/ 630 h 630"/>
              <a:gd name="T6" fmla="*/ 80 w 80"/>
              <a:gd name="T7" fmla="*/ 622 h 630"/>
              <a:gd name="T8" fmla="*/ 0 60000 65536"/>
              <a:gd name="T9" fmla="*/ 0 60000 65536"/>
              <a:gd name="T10" fmla="*/ 0 60000 65536"/>
              <a:gd name="T11" fmla="*/ 0 60000 65536"/>
              <a:gd name="T12" fmla="*/ 0 w 80"/>
              <a:gd name="T13" fmla="*/ 0 h 630"/>
              <a:gd name="T14" fmla="*/ 80 w 80"/>
              <a:gd name="T15" fmla="*/ 630 h 630"/>
            </a:gdLst>
            <a:ahLst/>
            <a:cxnLst>
              <a:cxn ang="T8">
                <a:pos x="T0" y="T1"/>
              </a:cxn>
              <a:cxn ang="T9">
                <a:pos x="T2" y="T3"/>
              </a:cxn>
              <a:cxn ang="T10">
                <a:pos x="T4" y="T5"/>
              </a:cxn>
              <a:cxn ang="T11">
                <a:pos x="T6" y="T7"/>
              </a:cxn>
            </a:cxnLst>
            <a:rect l="T12" t="T13" r="T14" b="T15"/>
            <a:pathLst>
              <a:path w="80" h="630">
                <a:moveTo>
                  <a:pt x="0" y="0"/>
                </a:moveTo>
                <a:lnTo>
                  <a:pt x="80" y="295"/>
                </a:lnTo>
                <a:lnTo>
                  <a:pt x="48" y="630"/>
                </a:lnTo>
                <a:lnTo>
                  <a:pt x="80" y="622"/>
                </a:lnTo>
              </a:path>
            </a:pathLst>
          </a:custGeom>
          <a:noFill/>
          <a:ln w="30163">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4" name="Freeform 16"/>
          <p:cNvSpPr/>
          <p:nvPr/>
        </p:nvSpPr>
        <p:spPr bwMode="auto">
          <a:xfrm>
            <a:off x="3460380" y="3837931"/>
            <a:ext cx="114300" cy="1339453"/>
          </a:xfrm>
          <a:custGeom>
            <a:avLst/>
            <a:gdLst/>
            <a:ahLst/>
            <a:cxnLst>
              <a:cxn ang="0">
                <a:pos x="56" y="0"/>
              </a:cxn>
              <a:cxn ang="0">
                <a:pos x="72" y="295"/>
              </a:cxn>
              <a:cxn ang="0">
                <a:pos x="72" y="295"/>
              </a:cxn>
              <a:cxn ang="0">
                <a:pos x="0" y="726"/>
              </a:cxn>
              <a:cxn ang="0">
                <a:pos x="0" y="726"/>
              </a:cxn>
              <a:cxn ang="0">
                <a:pos x="24" y="750"/>
              </a:cxn>
              <a:cxn ang="0">
                <a:pos x="24" y="750"/>
              </a:cxn>
            </a:cxnLst>
            <a:rect l="0" t="0" r="r" b="b"/>
            <a:pathLst>
              <a:path w="72" h="750">
                <a:moveTo>
                  <a:pt x="56" y="0"/>
                </a:moveTo>
                <a:lnTo>
                  <a:pt x="72" y="295"/>
                </a:lnTo>
                <a:lnTo>
                  <a:pt x="72" y="295"/>
                </a:lnTo>
                <a:lnTo>
                  <a:pt x="0" y="726"/>
                </a:lnTo>
                <a:lnTo>
                  <a:pt x="0" y="726"/>
                </a:lnTo>
                <a:lnTo>
                  <a:pt x="24" y="750"/>
                </a:lnTo>
                <a:lnTo>
                  <a:pt x="24" y="750"/>
                </a:lnTo>
              </a:path>
            </a:pathLst>
          </a:custGeom>
          <a:noFill/>
          <a:ln w="30163">
            <a:solidFill>
              <a:schemeClr val="bg1"/>
            </a:solidFill>
            <a:prstDash val="solid"/>
            <a:round/>
          </a:ln>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401425" name="Freeform 17"/>
          <p:cNvSpPr/>
          <p:nvPr/>
        </p:nvSpPr>
        <p:spPr bwMode="auto">
          <a:xfrm>
            <a:off x="3447680" y="3823644"/>
            <a:ext cx="114300" cy="1339453"/>
          </a:xfrm>
          <a:custGeom>
            <a:avLst/>
            <a:gdLst>
              <a:gd name="T0" fmla="*/ 56 w 72"/>
              <a:gd name="T1" fmla="*/ 0 h 750"/>
              <a:gd name="T2" fmla="*/ 72 w 72"/>
              <a:gd name="T3" fmla="*/ 295 h 750"/>
              <a:gd name="T4" fmla="*/ 0 w 72"/>
              <a:gd name="T5" fmla="*/ 726 h 750"/>
              <a:gd name="T6" fmla="*/ 24 w 72"/>
              <a:gd name="T7" fmla="*/ 750 h 750"/>
              <a:gd name="T8" fmla="*/ 0 60000 65536"/>
              <a:gd name="T9" fmla="*/ 0 60000 65536"/>
              <a:gd name="T10" fmla="*/ 0 60000 65536"/>
              <a:gd name="T11" fmla="*/ 0 60000 65536"/>
              <a:gd name="T12" fmla="*/ 0 w 72"/>
              <a:gd name="T13" fmla="*/ 0 h 750"/>
              <a:gd name="T14" fmla="*/ 72 w 72"/>
              <a:gd name="T15" fmla="*/ 750 h 750"/>
            </a:gdLst>
            <a:ahLst/>
            <a:cxnLst>
              <a:cxn ang="T8">
                <a:pos x="T0" y="T1"/>
              </a:cxn>
              <a:cxn ang="T9">
                <a:pos x="T2" y="T3"/>
              </a:cxn>
              <a:cxn ang="T10">
                <a:pos x="T4" y="T5"/>
              </a:cxn>
              <a:cxn ang="T11">
                <a:pos x="T6" y="T7"/>
              </a:cxn>
            </a:cxnLst>
            <a:rect l="T12" t="T13" r="T14" b="T15"/>
            <a:pathLst>
              <a:path w="72" h="750">
                <a:moveTo>
                  <a:pt x="56" y="0"/>
                </a:moveTo>
                <a:lnTo>
                  <a:pt x="72" y="295"/>
                </a:lnTo>
                <a:lnTo>
                  <a:pt x="0" y="726"/>
                </a:lnTo>
                <a:lnTo>
                  <a:pt x="24" y="750"/>
                </a:lnTo>
              </a:path>
            </a:pathLst>
          </a:custGeom>
          <a:noFill/>
          <a:ln w="30226">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1426" name="Line 18"/>
          <p:cNvSpPr>
            <a:spLocks noChangeShapeType="1"/>
          </p:cNvSpPr>
          <p:nvPr/>
        </p:nvSpPr>
        <p:spPr bwMode="auto">
          <a:xfrm flipV="1">
            <a:off x="3765181" y="2271663"/>
            <a:ext cx="265113" cy="200025"/>
          </a:xfrm>
          <a:prstGeom prst="line">
            <a:avLst/>
          </a:prstGeom>
          <a:noFill/>
          <a:ln w="17463">
            <a:solidFill>
              <a:srgbClr val="000000"/>
            </a:solidFill>
            <a:round/>
          </a:ln>
        </p:spPr>
        <p:txBody>
          <a:bodyPr/>
          <a:lstStyle/>
          <a:p>
            <a:pPr eaLnBrk="0">
              <a:lnSpc>
                <a:spcPct val="90000"/>
              </a:lnSpc>
              <a:spcBef>
                <a:spcPct val="30000"/>
              </a:spcBef>
              <a:buClr>
                <a:schemeClr val="tx2"/>
              </a:buClr>
              <a:buSzPct val="100000"/>
              <a:buFont typeface="Zapf Dingbats" charset="2"/>
              <a:buNone/>
              <a:defRPr/>
            </a:pPr>
            <a:endParaRPr lang="zh-CN" altLang="en-US" sz="2400" b="1">
              <a:solidFill>
                <a:schemeClr val="bg1"/>
              </a:solidFill>
              <a:effectLst>
                <a:outerShdw blurRad="38100" dist="38100" dir="2700000" algn="tl">
                  <a:srgbClr val="000000">
                    <a:alpha val="43137"/>
                  </a:srgbClr>
                </a:outerShdw>
              </a:effectLst>
              <a:latin typeface="Avant Garde" charset="0"/>
            </a:endParaRPr>
          </a:p>
        </p:txBody>
      </p:sp>
      <p:sp>
        <p:nvSpPr>
          <p:cNvPr id="401427" name="Rectangle 19"/>
          <p:cNvSpPr>
            <a:spLocks noChangeArrowheads="1"/>
          </p:cNvSpPr>
          <p:nvPr/>
        </p:nvSpPr>
        <p:spPr bwMode="auto">
          <a:xfrm>
            <a:off x="5260605" y="3368228"/>
            <a:ext cx="2268538" cy="1766293"/>
          </a:xfrm>
          <a:prstGeom prst="rect">
            <a:avLst/>
          </a:prstGeom>
          <a:solidFill>
            <a:srgbClr val="FFFFFF"/>
          </a:solidFill>
          <a:ln w="17526">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28" name="Rectangle 20"/>
          <p:cNvSpPr>
            <a:spLocks noChangeArrowheads="1"/>
          </p:cNvSpPr>
          <p:nvPr/>
        </p:nvSpPr>
        <p:spPr bwMode="auto">
          <a:xfrm>
            <a:off x="5527306" y="3696841"/>
            <a:ext cx="455613" cy="555427"/>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29" name="Rectangle 21"/>
          <p:cNvSpPr>
            <a:spLocks noChangeArrowheads="1"/>
          </p:cNvSpPr>
          <p:nvPr/>
        </p:nvSpPr>
        <p:spPr bwMode="auto">
          <a:xfrm>
            <a:off x="5627318" y="4237981"/>
            <a:ext cx="1497012" cy="610791"/>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0" name="Rectangle 22"/>
          <p:cNvSpPr>
            <a:spLocks noChangeArrowheads="1"/>
          </p:cNvSpPr>
          <p:nvPr/>
        </p:nvSpPr>
        <p:spPr bwMode="auto">
          <a:xfrm>
            <a:off x="5970218" y="3596829"/>
            <a:ext cx="747712" cy="655440"/>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1" name="Rectangle 23"/>
          <p:cNvSpPr>
            <a:spLocks noChangeArrowheads="1"/>
          </p:cNvSpPr>
          <p:nvPr/>
        </p:nvSpPr>
        <p:spPr bwMode="auto">
          <a:xfrm>
            <a:off x="6675068" y="3684340"/>
            <a:ext cx="646112" cy="555426"/>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2" name="Rectangle 24"/>
          <p:cNvSpPr>
            <a:spLocks noChangeArrowheads="1"/>
          </p:cNvSpPr>
          <p:nvPr/>
        </p:nvSpPr>
        <p:spPr bwMode="auto">
          <a:xfrm>
            <a:off x="6135318" y="4237981"/>
            <a:ext cx="455612" cy="610791"/>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3" name="Rectangle 25"/>
          <p:cNvSpPr>
            <a:spLocks noChangeArrowheads="1"/>
          </p:cNvSpPr>
          <p:nvPr/>
        </p:nvSpPr>
        <p:spPr bwMode="auto">
          <a:xfrm>
            <a:off x="5741618" y="4364781"/>
            <a:ext cx="114300" cy="357188"/>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4" name="Rectangle 26"/>
          <p:cNvSpPr>
            <a:spLocks noChangeArrowheads="1"/>
          </p:cNvSpPr>
          <p:nvPr/>
        </p:nvSpPr>
        <p:spPr bwMode="auto">
          <a:xfrm>
            <a:off x="5944818" y="4364781"/>
            <a:ext cx="114300" cy="357188"/>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5" name="Rectangle 27"/>
          <p:cNvSpPr>
            <a:spLocks noChangeArrowheads="1"/>
          </p:cNvSpPr>
          <p:nvPr/>
        </p:nvSpPr>
        <p:spPr bwMode="auto">
          <a:xfrm>
            <a:off x="6287718" y="4393357"/>
            <a:ext cx="176212" cy="455415"/>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6" name="Rectangle 28"/>
          <p:cNvSpPr>
            <a:spLocks noChangeArrowheads="1"/>
          </p:cNvSpPr>
          <p:nvPr/>
        </p:nvSpPr>
        <p:spPr bwMode="auto">
          <a:xfrm>
            <a:off x="6679830" y="4379069"/>
            <a:ext cx="114300" cy="357188"/>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401437" name="Rectangle 29"/>
          <p:cNvSpPr>
            <a:spLocks noChangeArrowheads="1"/>
          </p:cNvSpPr>
          <p:nvPr/>
        </p:nvSpPr>
        <p:spPr bwMode="auto">
          <a:xfrm>
            <a:off x="6895730" y="4379069"/>
            <a:ext cx="114300" cy="357188"/>
          </a:xfrm>
          <a:prstGeom prst="rect">
            <a:avLst/>
          </a:prstGeom>
          <a:solidFill>
            <a:srgbClr val="FFFFFF"/>
          </a:solidFill>
          <a:ln w="17463">
            <a:solidFill>
              <a:srgbClr val="000000"/>
            </a:solidFill>
            <a:miter lim="800000"/>
          </a:ln>
        </p:spPr>
        <p:txBody>
          <a:bodyPr/>
          <a:lstStyle/>
          <a:p>
            <a:pPr eaLnBrk="0">
              <a:lnSpc>
                <a:spcPct val="90000"/>
              </a:lnSpc>
              <a:spcBef>
                <a:spcPct val="30000"/>
              </a:spcBef>
              <a:buClr>
                <a:schemeClr val="tx2"/>
              </a:buClr>
              <a:buSzPct val="100000"/>
              <a:buFont typeface="Zapf Dingbats" charset="2"/>
              <a:buNone/>
            </a:pPr>
            <a:endParaRPr lang="zh-CN" altLang="en-US" sz="2400" b="1">
              <a:effectLst>
                <a:outerShdw blurRad="38100" dist="38100" dir="2700000" algn="tl">
                  <a:srgbClr val="C0C0C0"/>
                </a:outerShdw>
              </a:effectLst>
              <a:latin typeface="Avant Garde" charset="0"/>
            </a:endParaRPr>
          </a:p>
        </p:txBody>
      </p:sp>
      <p:sp>
        <p:nvSpPr>
          <p:cNvPr id="12318" name="Rectangle 30"/>
          <p:cNvSpPr>
            <a:spLocks noChangeArrowheads="1"/>
          </p:cNvSpPr>
          <p:nvPr/>
        </p:nvSpPr>
        <p:spPr bwMode="auto">
          <a:xfrm>
            <a:off x="5716218" y="5332760"/>
            <a:ext cx="2672206"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a:lnSpc>
                <a:spcPct val="90000"/>
              </a:lnSpc>
              <a:buClrTx/>
              <a:buSzTx/>
              <a:buFontTx/>
              <a:buNone/>
            </a:pPr>
            <a:r>
              <a:rPr lang="en-US" altLang="zh-CN" sz="2400">
                <a:latin typeface="Helvetica" charset="0"/>
                <a:ea typeface="宋体" panose="02010600030101010101" pitchFamily="2" charset="-122"/>
              </a:rPr>
              <a:t>architectural design</a:t>
            </a:r>
            <a:endParaRPr lang="en-US" altLang="zh-CN" sz="1800" b="1">
              <a:latin typeface="Helvetica" charset="0"/>
              <a:ea typeface="宋体" panose="02010600030101010101" pitchFamily="2" charset="-122"/>
            </a:endParaRPr>
          </a:p>
        </p:txBody>
      </p:sp>
      <p:sp>
        <p:nvSpPr>
          <p:cNvPr id="401439" name="Line 31"/>
          <p:cNvSpPr>
            <a:spLocks noChangeShapeType="1"/>
          </p:cNvSpPr>
          <p:nvPr/>
        </p:nvSpPr>
        <p:spPr bwMode="auto">
          <a:xfrm>
            <a:off x="4284293" y="2911029"/>
            <a:ext cx="857250" cy="475059"/>
          </a:xfrm>
          <a:prstGeom prst="line">
            <a:avLst/>
          </a:prstGeom>
          <a:noFill/>
          <a:ln w="571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ffectLst>
                  <a:outerShdw blurRad="38100" dist="38100" dir="2700000" algn="tl">
                    <a:srgbClr val="FFFFFF"/>
                  </a:outerShdw>
                </a:effectLst>
                <a:ea typeface="宋体" panose="02010600030101010101" pitchFamily="2" charset="-122"/>
              </a:rPr>
              <a:t>An Example</a:t>
            </a:r>
            <a:endParaRPr lang="zh-CN" alt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type="body" idx="4294967295"/>
          </p:nvPr>
        </p:nvSpPr>
        <p:spPr>
          <a:xfrm>
            <a:off x="1066800" y="1371600"/>
            <a:ext cx="7543800" cy="3425552"/>
          </a:xfrm>
        </p:spPr>
        <p:txBody>
          <a:bodyPr lIns="90487" tIns="44450" rIns="90487" bIns="44450"/>
          <a:lstStyle/>
          <a:p>
            <a:pPr>
              <a:buClr>
                <a:srgbClr val="0070C0"/>
              </a:buClr>
              <a:buFont typeface="Wingdings" panose="05000000000000000000" pitchFamily="2" charset="2"/>
              <a:buChar char="n"/>
            </a:pPr>
            <a:r>
              <a:rPr lang="en-US" altLang="zh-CN" sz="2000" b="0" dirty="0">
                <a:ea typeface="宋体" panose="02010600030101010101" pitchFamily="2" charset="-122"/>
              </a:rPr>
              <a:t>Summary: a data element (some representation of a program) is dynamically transformed into a data processing component</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marL="0" indent="0">
              <a:buClr>
                <a:srgbClr val="0070C0"/>
              </a:buClr>
              <a:buNone/>
            </a:pPr>
            <a:r>
              <a:rPr lang="en-US" altLang="zh-CN" sz="2000" b="0" dirty="0" smtClean="0">
                <a:ea typeface="宋体" panose="02010600030101010101" pitchFamily="2" charset="-122"/>
              </a:rPr>
              <a:t> </a:t>
            </a: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Components: </a:t>
            </a:r>
            <a:r>
              <a:rPr lang="en-US" altLang="zh-CN" sz="2000" b="0" dirty="0">
                <a:latin typeface="Tahoma" panose="020B0604030504040204" pitchFamily="34" charset="0"/>
                <a:ea typeface="宋体" panose="02010600030101010101" pitchFamily="2" charset="-122"/>
              </a:rPr>
              <a:t>“</a:t>
            </a:r>
            <a:r>
              <a:rPr lang="en-US" altLang="zh-CN" sz="2000" b="0" dirty="0">
                <a:ea typeface="宋体" panose="02010600030101010101" pitchFamily="2" charset="-122"/>
              </a:rPr>
              <a:t>Execution dock</a:t>
            </a:r>
            <a:r>
              <a:rPr lang="en-US" altLang="zh-CN" sz="2000" b="0" dirty="0">
                <a:latin typeface="Tahoma" panose="020B0604030504040204" pitchFamily="34" charset="0"/>
                <a:ea typeface="宋体" panose="02010600030101010101" pitchFamily="2" charset="-122"/>
              </a:rPr>
              <a:t>”</a:t>
            </a:r>
            <a:r>
              <a:rPr lang="en-US" altLang="zh-CN" sz="2000" b="0" dirty="0">
                <a:ea typeface="宋体" panose="02010600030101010101" pitchFamily="2" charset="-122"/>
              </a:rPr>
              <a:t>, which handles receipt of code and state; code </a:t>
            </a:r>
            <a:r>
              <a:rPr lang="en-US" altLang="zh-CN" sz="2000" b="0" dirty="0" smtClean="0">
                <a:ea typeface="宋体" panose="02010600030101010101" pitchFamily="2" charset="-122"/>
              </a:rPr>
              <a:t>compiler/interpreter</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Connectors: Network protocols and elements for packaging code and data for transmission</a:t>
            </a:r>
            <a:r>
              <a:rPr lang="en-US" altLang="zh-CN" sz="2000" b="0" dirty="0" smtClean="0">
                <a:ea typeface="宋体" panose="02010600030101010101" pitchFamily="2" charset="-122"/>
              </a:rPr>
              <a:t>.</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Data Elements: Representations of code as data; program state; </a:t>
            </a:r>
            <a:r>
              <a:rPr lang="en-US" altLang="zh-CN" sz="2000" b="0" dirty="0" smtClean="0">
                <a:ea typeface="宋体" panose="02010600030101010101" pitchFamily="2" charset="-122"/>
              </a:rPr>
              <a:t>data</a:t>
            </a:r>
            <a:endParaRPr lang="en-US" altLang="zh-CN" sz="2000" b="0" dirty="0" smtClean="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a:p>
            <a:pPr>
              <a:buClr>
                <a:srgbClr val="0070C0"/>
              </a:buClr>
              <a:buFont typeface="Wingdings" panose="05000000000000000000" pitchFamily="2" charset="2"/>
              <a:buChar char="n"/>
            </a:pPr>
            <a:r>
              <a:rPr lang="en-US" altLang="zh-CN" sz="2000" b="0" dirty="0">
                <a:ea typeface="宋体" panose="02010600030101010101" pitchFamily="2" charset="-122"/>
              </a:rPr>
              <a:t>Variants: Code-on-demand, remote evaluation, and mobile agent.</a:t>
            </a:r>
            <a:endParaRPr lang="en-US" altLang="zh-CN" sz="2000"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Mobile-Code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descr="mobileCode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0613" y="1630561"/>
            <a:ext cx="6608762" cy="392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p:cNvSpPr txBox="1">
            <a:spLocks noChangeArrowheads="1"/>
          </p:cNvSpPr>
          <p:nvPr/>
        </p:nvSpPr>
        <p:spPr bwMode="auto">
          <a:xfrm>
            <a:off x="4808539" y="5663209"/>
            <a:ext cx="3990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0"/>
              </a:spcBef>
              <a:buClrTx/>
              <a:buSzTx/>
              <a:buFontTx/>
              <a:buNone/>
            </a:pPr>
            <a:r>
              <a:rPr lang="en-US" altLang="zh-CN" sz="1800" b="0">
                <a:solidFill>
                  <a:schemeClr val="bg2"/>
                </a:solidFill>
                <a:latin typeface="Arial" panose="020B0604020202020204" pitchFamily="34" charset="0"/>
                <a:ea typeface="MS PGothic" panose="020B0600070205080204" pitchFamily="34" charset="-128"/>
              </a:rPr>
              <a:t>Scripting languages (i.e. JavaScript, </a:t>
            </a:r>
            <a:endParaRPr lang="en-US" altLang="zh-CN" sz="1800" b="0">
              <a:solidFill>
                <a:schemeClr val="bg2"/>
              </a:solidFill>
              <a:latin typeface="Arial" panose="020B0604020202020204" pitchFamily="34" charset="0"/>
              <a:ea typeface="MS PGothic" panose="020B0600070205080204" pitchFamily="34" charset="-128"/>
            </a:endParaRPr>
          </a:p>
          <a:p>
            <a:pPr>
              <a:lnSpc>
                <a:spcPct val="100000"/>
              </a:lnSpc>
              <a:spcBef>
                <a:spcPct val="0"/>
              </a:spcBef>
              <a:buClrTx/>
              <a:buSzTx/>
              <a:buFontTx/>
              <a:buNone/>
            </a:pPr>
            <a:r>
              <a:rPr lang="en-US" altLang="zh-CN" sz="1800" b="0">
                <a:solidFill>
                  <a:schemeClr val="bg2"/>
                </a:solidFill>
                <a:latin typeface="Arial" panose="020B0604020202020204" pitchFamily="34" charset="0"/>
                <a:ea typeface="MS PGothic" panose="020B0600070205080204" pitchFamily="34" charset="-128"/>
              </a:rPr>
              <a:t>VBScript), ActiveX control, </a:t>
            </a:r>
            <a:endParaRPr lang="en-US" altLang="zh-CN" sz="1800" b="0">
              <a:solidFill>
                <a:schemeClr val="bg2"/>
              </a:solidFill>
              <a:latin typeface="Arial" panose="020B0604020202020204" pitchFamily="34" charset="0"/>
              <a:ea typeface="MS PGothic" panose="020B0600070205080204" pitchFamily="34" charset="-128"/>
            </a:endParaRPr>
          </a:p>
          <a:p>
            <a:pPr>
              <a:lnSpc>
                <a:spcPct val="100000"/>
              </a:lnSpc>
              <a:spcBef>
                <a:spcPct val="0"/>
              </a:spcBef>
              <a:buClrTx/>
              <a:buSzTx/>
              <a:buFontTx/>
              <a:buNone/>
            </a:pPr>
            <a:r>
              <a:rPr lang="en-US" altLang="zh-CN" sz="1800" b="0">
                <a:solidFill>
                  <a:schemeClr val="bg2"/>
                </a:solidFill>
                <a:latin typeface="Arial" panose="020B0604020202020204" pitchFamily="34" charset="0"/>
                <a:ea typeface="MS PGothic" panose="020B0600070205080204" pitchFamily="34" charset="-128"/>
              </a:rPr>
              <a:t>embedded Word/Excel macros. </a:t>
            </a:r>
            <a:endParaRPr lang="en-US" altLang="zh-CN" sz="1800" b="0">
              <a:solidFill>
                <a:schemeClr val="bg2"/>
              </a:solidFill>
              <a:latin typeface="Arial" panose="020B0604020202020204" pitchFamily="34" charset="0"/>
              <a:ea typeface="MS PGothic" panose="020B0600070205080204" pitchFamily="34" charset="-128"/>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Mobile-Code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6" name="Rectangle 4"/>
          <p:cNvSpPr>
            <a:spLocks noGrp="1" noChangeArrowheads="1"/>
          </p:cNvSpPr>
          <p:nvPr>
            <p:ph type="body" sz="half" idx="4294967295"/>
          </p:nvPr>
        </p:nvSpPr>
        <p:spPr>
          <a:xfrm>
            <a:off x="2843808" y="3068960"/>
            <a:ext cx="3746500" cy="648072"/>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Implicit </a:t>
            </a:r>
            <a:r>
              <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invocation</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297180" indent="-297180">
              <a:lnSpc>
                <a:spcPct val="100000"/>
              </a:lnSpc>
              <a:spcBef>
                <a:spcPct val="20000"/>
              </a:spcBef>
              <a:spcAft>
                <a:spcPct val="0"/>
              </a:spcAft>
              <a:buSzPct val="100000"/>
              <a:buFont typeface="Times New Roman" panose="02020603050405020304" pitchFamily="18" charset="0"/>
              <a:buChar char="•"/>
            </a:pPr>
            <a:endParaRPr lang="zh-CN" altLang="en-US"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type="body" idx="4294967295"/>
          </p:nvPr>
        </p:nvSpPr>
        <p:spPr>
          <a:xfrm>
            <a:off x="971600" y="1436712"/>
            <a:ext cx="7543800" cy="4800600"/>
          </a:xfrm>
        </p:spPr>
        <p:txBody>
          <a:bodyPr lIns="90487" tIns="44450" rIns="90487" bIns="44450"/>
          <a:lstStyle/>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Event announcement instead of method invocation</a:t>
            </a:r>
            <a:endParaRPr lang="en-US" altLang="zh-CN" sz="22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Listeners</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register interest in and associate methods with events</a:t>
            </a:r>
            <a:endParaRPr lang="en-US" altLang="zh-CN" sz="20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System invokes all registered methods </a:t>
            </a:r>
            <a:r>
              <a:rPr lang="en-US" altLang="zh-CN" sz="2000" dirty="0" smtClean="0">
                <a:ea typeface="宋体" panose="02010600030101010101" pitchFamily="2" charset="-122"/>
              </a:rPr>
              <a:t>implicitly</a:t>
            </a:r>
            <a:endParaRPr lang="en-US" altLang="zh-CN" sz="2000" dirty="0" smtClean="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Component interfaces are methods and </a:t>
            </a:r>
            <a:r>
              <a:rPr lang="en-US" altLang="zh-CN" sz="2200" dirty="0" smtClean="0">
                <a:ea typeface="宋体" panose="02010600030101010101" pitchFamily="2" charset="-122"/>
              </a:rPr>
              <a:t>events</a:t>
            </a:r>
            <a:endParaRPr lang="en-US" altLang="zh-CN" sz="2200" dirty="0" smtClean="0">
              <a:ea typeface="宋体" panose="02010600030101010101" pitchFamily="2" charset="-122"/>
            </a:endParaRPr>
          </a:p>
          <a:p>
            <a:pPr marL="436245">
              <a:lnSpc>
                <a:spcPct val="80000"/>
              </a:lnSpc>
              <a:buClr>
                <a:srgbClr val="0070C0"/>
              </a:buClr>
              <a:buFont typeface="Wingdings" panose="05000000000000000000" pitchFamily="2" charset="2"/>
              <a:buChar char="n"/>
            </a:pPr>
            <a:endParaRPr lang="en-US" altLang="zh-CN" sz="220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Two types of connectors</a:t>
            </a:r>
            <a:endParaRPr lang="en-US" altLang="zh-CN" sz="22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Invocation is either explicit or implicit in response to </a:t>
            </a:r>
            <a:r>
              <a:rPr lang="en-US" altLang="zh-CN" sz="2000" dirty="0" smtClean="0">
                <a:ea typeface="宋体" panose="02010600030101010101" pitchFamily="2" charset="-122"/>
              </a:rPr>
              <a:t>events</a:t>
            </a:r>
            <a:endParaRPr lang="en-US" altLang="zh-CN" sz="2000" dirty="0" smtClean="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200" dirty="0">
                <a:ea typeface="宋体" panose="02010600030101010101" pitchFamily="2" charset="-122"/>
              </a:rPr>
              <a:t>Style invariants</a:t>
            </a:r>
            <a:endParaRPr lang="en-US" altLang="zh-CN" sz="22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Announcers</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are unaware of their events</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effects</a:t>
            </a:r>
            <a:endParaRPr lang="en-US" altLang="zh-CN" sz="2000" dirty="0">
              <a:ea typeface="宋体" panose="02010600030101010101" pitchFamily="2" charset="-122"/>
            </a:endParaRPr>
          </a:p>
          <a:p>
            <a:pPr marL="841375" lvl="1" indent="-342900">
              <a:lnSpc>
                <a:spcPct val="80000"/>
              </a:lnSpc>
              <a:buClr>
                <a:srgbClr val="0070C0"/>
              </a:buClr>
              <a:buFont typeface="Wingdings" panose="05000000000000000000" pitchFamily="2" charset="2"/>
              <a:buChar char="n"/>
            </a:pPr>
            <a:r>
              <a:rPr lang="en-US" altLang="zh-CN" sz="2000" dirty="0">
                <a:ea typeface="宋体" panose="02010600030101010101" pitchFamily="2" charset="-122"/>
              </a:rPr>
              <a:t>No assumption about processing in response to events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Implicit Invocation （</a:t>
            </a:r>
            <a:r>
              <a:rPr lang="zh-CN" altLang="en-US" dirty="0">
                <a:effectLst>
                  <a:outerShdw blurRad="38100" dist="38100" dir="2700000" algn="tl">
                    <a:srgbClr val="FFFFFF"/>
                  </a:outerShdw>
                </a:effectLst>
                <a:ea typeface="宋体" panose="02010600030101010101" pitchFamily="2" charset="-122"/>
              </a:rPr>
              <a:t>隐含引用）</a:t>
            </a:r>
            <a:r>
              <a:rPr lang="en-US" altLang="zh-CN" dirty="0">
                <a:effectLst>
                  <a:outerShdw blurRad="38100" dist="38100" dir="2700000" algn="tl">
                    <a:srgbClr val="FFFFFF"/>
                  </a:outerShdw>
                </a:effectLst>
                <a:ea typeface="宋体" panose="02010600030101010101" pitchFamily="2" charset="-122"/>
              </a:rPr>
              <a:t>Style</a:t>
            </a:r>
            <a:endParaRPr lang="en-US" altLang="ja-JP" dirty="0"/>
          </a:p>
        </p:txBody>
      </p:sp>
    </p:spTree>
  </p:cSld>
  <p:clrMapOvr>
    <a:masterClrMapping/>
  </p:clrMapOvr>
  <p:transition>
    <p:random/>
    <p:sndAc>
      <p:stSnd>
        <p:snd r:embed="rId1"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type="body" idx="4294967295"/>
          </p:nvPr>
        </p:nvSpPr>
        <p:spPr/>
        <p:txBody>
          <a:bodyPr lIns="90487" tIns="44450" rIns="90487" bIns="44450"/>
          <a:lstStyle/>
          <a:p>
            <a:pPr marL="436245">
              <a:buClr>
                <a:srgbClr val="0070C0"/>
              </a:buClr>
              <a:buFont typeface="Wingdings" panose="05000000000000000000" pitchFamily="2" charset="2"/>
              <a:buChar char="n"/>
            </a:pPr>
            <a:r>
              <a:rPr lang="en-US" altLang="zh-CN" dirty="0">
                <a:ea typeface="宋体" panose="02010600030101010101" pitchFamily="2" charset="-122"/>
              </a:rPr>
              <a:t>Advantages</a:t>
            </a:r>
            <a:endParaRPr lang="en-US" altLang="zh-CN"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Component reuse</a:t>
            </a:r>
            <a:endParaRPr lang="en-US" altLang="zh-CN" sz="2000"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System evolution</a:t>
            </a:r>
            <a:endParaRPr lang="en-US" altLang="zh-CN" sz="2000" dirty="0">
              <a:ea typeface="宋体" panose="02010600030101010101" pitchFamily="2" charset="-122"/>
            </a:endParaRPr>
          </a:p>
          <a:p>
            <a:pPr lvl="2">
              <a:buClr>
                <a:srgbClr val="0070C0"/>
              </a:buClr>
              <a:buFont typeface="Wingdings" panose="05000000000000000000" pitchFamily="2" charset="2"/>
              <a:buChar char="n"/>
            </a:pPr>
            <a:r>
              <a:rPr lang="en-US" altLang="zh-CN" sz="2000" dirty="0">
                <a:ea typeface="宋体" panose="02010600030101010101" pitchFamily="2" charset="-122"/>
              </a:rPr>
              <a:t>Both at system construction-time &amp; </a:t>
            </a:r>
            <a:r>
              <a:rPr lang="en-US" altLang="zh-CN" sz="2000" dirty="0" smtClean="0">
                <a:ea typeface="宋体" panose="02010600030101010101" pitchFamily="2" charset="-122"/>
              </a:rPr>
              <a:t>run-time</a:t>
            </a:r>
            <a:endParaRPr lang="en-US" altLang="zh-CN" sz="2000" dirty="0" smtClean="0">
              <a:ea typeface="宋体" panose="02010600030101010101" pitchFamily="2" charset="-122"/>
            </a:endParaRPr>
          </a:p>
          <a:p>
            <a:pPr lvl="2">
              <a:buClr>
                <a:srgbClr val="0070C0"/>
              </a:buClr>
              <a:buFont typeface="Wingdings" panose="05000000000000000000" pitchFamily="2" charset="2"/>
              <a:buChar char="n"/>
            </a:pPr>
            <a:endParaRPr lang="en-US" altLang="zh-CN" sz="2000" dirty="0">
              <a:ea typeface="宋体" panose="02010600030101010101" pitchFamily="2" charset="-122"/>
            </a:endParaRPr>
          </a:p>
          <a:p>
            <a:pPr lvl="2">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buClr>
                <a:srgbClr val="0070C0"/>
              </a:buClr>
              <a:buFont typeface="Wingdings" panose="05000000000000000000" pitchFamily="2" charset="2"/>
              <a:buChar char="n"/>
            </a:pPr>
            <a:r>
              <a:rPr lang="en-US" altLang="zh-CN" dirty="0">
                <a:ea typeface="宋体" panose="02010600030101010101" pitchFamily="2" charset="-122"/>
              </a:rPr>
              <a:t>Disadvantages</a:t>
            </a:r>
            <a:endParaRPr lang="en-US" altLang="zh-CN"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Counter-intuitive system structure</a:t>
            </a:r>
            <a:endParaRPr lang="en-US" altLang="zh-CN" sz="2000"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Components relinquish computation control to the system</a:t>
            </a:r>
            <a:endParaRPr lang="en-US" altLang="zh-CN" sz="2000"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No knowledge of what components will respond to event</a:t>
            </a:r>
            <a:endParaRPr lang="en-US" altLang="zh-CN" sz="2000"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No knowledge of order of responses</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Implicit Invocation </a:t>
            </a:r>
            <a:r>
              <a:rPr lang="en-US" altLang="zh-CN" dirty="0" smtClean="0">
                <a:effectLst>
                  <a:outerShdw blurRad="38100" dist="38100" dir="2700000" algn="tl">
                    <a:srgbClr val="FFFFFF"/>
                  </a:outerShdw>
                </a:effectLst>
                <a:ea typeface="宋体" panose="02010600030101010101" pitchFamily="2" charset="-122"/>
              </a:rPr>
              <a:t>Style</a:t>
            </a:r>
            <a:endParaRPr lang="en-US" altLang="ja-JP" dirty="0"/>
          </a:p>
        </p:txBody>
      </p:sp>
    </p:spTree>
  </p:cSld>
  <p:clrMapOvr>
    <a:masterClrMapping/>
  </p:clrMapOvr>
  <p:transition>
    <p:random/>
    <p:sndAc>
      <p:stSnd>
        <p:snd r:embed="rId1" name="projctor.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idx="4294967295"/>
          </p:nvPr>
        </p:nvSpPr>
        <p:spPr/>
        <p:txBody>
          <a:bodyPr lIns="90487" tIns="44450" rIns="90487" bIns="44450"/>
          <a:lstStyle/>
          <a:p>
            <a:pPr>
              <a:buClr>
                <a:srgbClr val="0070C0"/>
              </a:buClr>
              <a:buFont typeface="Wingdings" panose="05000000000000000000" pitchFamily="2" charset="2"/>
              <a:buChar char="n"/>
            </a:pPr>
            <a:r>
              <a:rPr lang="en-US" altLang="zh-CN" dirty="0" smtClean="0">
                <a:ea typeface="宋体" panose="02010600030101010101" pitchFamily="2" charset="-122"/>
              </a:rPr>
              <a:t>Subscribers </a:t>
            </a:r>
            <a:r>
              <a:rPr lang="en-US" altLang="zh-CN" dirty="0">
                <a:ea typeface="宋体" panose="02010600030101010101" pitchFamily="2" charset="-122"/>
              </a:rPr>
              <a:t>register/deregister to receive specific messages or specific content. </a:t>
            </a: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Publishers broadcast messages to subscribers either synchronously or asynchronously</a:t>
            </a:r>
            <a:r>
              <a:rPr lang="en-US" altLang="zh-CN" dirty="0" smtClean="0">
                <a:ea typeface="宋体" panose="02010600030101010101" pitchFamily="2" charset="-122"/>
              </a:rPr>
              <a:t>.</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smtClean="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000" b="0" dirty="0">
                <a:ea typeface="宋体" panose="02010600030101010101" pitchFamily="2" charset="-122"/>
              </a:rPr>
              <a:t>Components: Publishers, subscribers, proxies for managing distribution</a:t>
            </a:r>
            <a:endParaRPr lang="en-US" altLang="zh-CN" sz="2000" b="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000" b="0" dirty="0">
                <a:ea typeface="宋体" panose="02010600030101010101" pitchFamily="2" charset="-122"/>
              </a:rPr>
              <a:t>Connectors: Typically a network protocol is required.  Content-based subscription requires sophisticated connectors.</a:t>
            </a:r>
            <a:endParaRPr lang="en-US" altLang="zh-CN" sz="2000" b="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000" b="0" dirty="0">
                <a:ea typeface="宋体" panose="02010600030101010101" pitchFamily="2" charset="-122"/>
              </a:rPr>
              <a:t>Data Elements: Subscriptions, notifications, published information </a:t>
            </a:r>
            <a:endParaRPr lang="en-US" altLang="zh-CN" sz="2000" b="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000" b="0" dirty="0">
                <a:ea typeface="宋体" panose="02010600030101010101" pitchFamily="2" charset="-122"/>
              </a:rPr>
              <a:t>Topology: Subscribers connect to publishers either directly or may receive notifications via a network protocol from intermediaries</a:t>
            </a:r>
            <a:endParaRPr lang="en-US" altLang="zh-CN" sz="2000" b="0" dirty="0">
              <a:ea typeface="宋体" panose="02010600030101010101" pitchFamily="2" charset="-122"/>
            </a:endParaRPr>
          </a:p>
          <a:p>
            <a:pPr marL="436245">
              <a:lnSpc>
                <a:spcPct val="80000"/>
              </a:lnSpc>
              <a:buClr>
                <a:srgbClr val="0070C0"/>
              </a:buClr>
              <a:buFont typeface="Wingdings" panose="05000000000000000000" pitchFamily="2" charset="2"/>
              <a:buChar char="n"/>
            </a:pPr>
            <a:r>
              <a:rPr lang="en-US" altLang="zh-CN" sz="2000" b="0" dirty="0">
                <a:ea typeface="宋体" panose="02010600030101010101" pitchFamily="2" charset="-122"/>
              </a:rPr>
              <a:t>Qualities yielded: Highly efficient one-way dissemination of information with very low-coupling of components</a:t>
            </a:r>
            <a:endParaRPr lang="en-US" altLang="zh-CN" sz="2000" b="0" dirty="0">
              <a:ea typeface="宋体" panose="02010600030101010101" pitchFamily="2" charset="-122"/>
            </a:endParaRPr>
          </a:p>
          <a:p>
            <a:pPr>
              <a:buClr>
                <a:srgbClr val="0070C0"/>
              </a:buClr>
              <a:buFont typeface="Wingdings" panose="05000000000000000000" pitchFamily="2" charset="2"/>
              <a:buChar char="n"/>
            </a:pPr>
            <a:endParaRPr lang="en-US" altLang="zh-CN" sz="2000"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Publish-Subscribe</a:t>
            </a:r>
            <a:r>
              <a:rPr lang="zh-CN" altLang="en-US" dirty="0">
                <a:effectLst>
                  <a:outerShdw blurRad="38100" dist="38100" dir="2700000" algn="tl">
                    <a:srgbClr val="FFFFFF"/>
                  </a:outerShdw>
                </a:effectLst>
                <a:ea typeface="宋体" panose="02010600030101010101" pitchFamily="2" charset="-122"/>
              </a:rPr>
              <a:t>（广播</a:t>
            </a:r>
            <a:r>
              <a:rPr lang="en-US" altLang="zh-CN" dirty="0">
                <a:effectLst>
                  <a:outerShdw blurRad="38100" dist="38100" dir="2700000" algn="tl">
                    <a:srgbClr val="FFFFFF"/>
                  </a:outerShdw>
                </a:effectLst>
                <a:ea typeface="宋体" panose="02010600030101010101" pitchFamily="2" charset="-122"/>
              </a:rPr>
              <a:t>-</a:t>
            </a:r>
            <a:r>
              <a:rPr lang="zh-CN" altLang="en-US" dirty="0">
                <a:effectLst>
                  <a:outerShdw blurRad="38100" dist="38100" dir="2700000" algn="tl">
                    <a:srgbClr val="FFFFFF"/>
                  </a:outerShdw>
                </a:effectLst>
                <a:ea typeface="宋体" panose="02010600030101010101" pitchFamily="2" charset="-122"/>
              </a:rPr>
              <a:t>订阅）</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descr="pub-sub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003" y="1268760"/>
            <a:ext cx="7437437" cy="468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Pub-Sub 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3" name="Rectangle 3"/>
          <p:cNvSpPr>
            <a:spLocks noGrp="1" noChangeArrowheads="1"/>
          </p:cNvSpPr>
          <p:nvPr>
            <p:ph type="body" idx="4294967295"/>
          </p:nvPr>
        </p:nvSpPr>
        <p:spPr>
          <a:xfrm>
            <a:off x="971600" y="1340768"/>
            <a:ext cx="7470775" cy="3768228"/>
          </a:xfrm>
        </p:spPr>
        <p:txBody>
          <a:bodyPr lIns="90487" tIns="44450" rIns="90487" bIns="44450"/>
          <a:lstStyle/>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Independent components asynchronously emit and receive events communicated over event buses </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Components: Independent, concurrent event generators and/or </a:t>
            </a:r>
            <a:r>
              <a:rPr lang="en-US" altLang="zh-CN" sz="2000" dirty="0" smtClean="0">
                <a:ea typeface="宋体" panose="02010600030101010101" pitchFamily="2" charset="-122"/>
              </a:rPr>
              <a:t>consumers</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Connectors: Event buses (at least one</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Data Elements: Events </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data sent as a first-class entity over the event </a:t>
            </a:r>
            <a:r>
              <a:rPr lang="en-US" altLang="zh-CN" sz="2000" dirty="0" smtClean="0">
                <a:ea typeface="宋体" panose="02010600030101010101" pitchFamily="2" charset="-122"/>
              </a:rPr>
              <a:t>bus</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Topology: Components communicate with the event buses, not directly to each other.  </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Variants: Component communication with the event bus may either be push or pull based</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endParaRPr lang="en-US" altLang="zh-CN" sz="2000" dirty="0">
              <a:ea typeface="宋体" panose="02010600030101010101" pitchFamily="2" charset="-122"/>
            </a:endParaRPr>
          </a:p>
          <a:p>
            <a:pPr marL="436245">
              <a:lnSpc>
                <a:spcPct val="80000"/>
              </a:lnSpc>
              <a:spcBef>
                <a:spcPts val="0"/>
              </a:spcBef>
              <a:buClr>
                <a:srgbClr val="0070C0"/>
              </a:buClr>
              <a:buFont typeface="Wingdings" panose="05000000000000000000" pitchFamily="2" charset="2"/>
              <a:buChar char="n"/>
            </a:pPr>
            <a:r>
              <a:rPr lang="en-US" altLang="zh-CN" sz="2000" dirty="0">
                <a:ea typeface="宋体" panose="02010600030101010101" pitchFamily="2" charset="-122"/>
              </a:rPr>
              <a:t>Highly scalable, easy to evolve, effective for highly distributed applications.</a:t>
            </a:r>
            <a:endParaRPr lang="en-US" altLang="zh-CN" sz="2000" dirty="0">
              <a:ea typeface="宋体" panose="02010600030101010101" pitchFamily="2" charset="-122"/>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Event-Based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3" descr="events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3654" y="908720"/>
            <a:ext cx="6972300" cy="50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Event-Based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6" name="Rectangle 4"/>
          <p:cNvSpPr>
            <a:spLocks noGrp="1" noChangeArrowheads="1"/>
          </p:cNvSpPr>
          <p:nvPr>
            <p:ph type="body" sz="half" idx="4294967295"/>
          </p:nvPr>
        </p:nvSpPr>
        <p:spPr>
          <a:xfrm>
            <a:off x="3419872" y="2996952"/>
            <a:ext cx="3746500" cy="792088"/>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Peer-to-peer</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297180" indent="-297180">
              <a:lnSpc>
                <a:spcPct val="100000"/>
              </a:lnSpc>
              <a:spcBef>
                <a:spcPct val="20000"/>
              </a:spcBef>
              <a:spcAft>
                <a:spcPct val="0"/>
              </a:spcAft>
              <a:buSzPct val="100000"/>
              <a:buFont typeface="Times New Roman" panose="02020603050405020304" pitchFamily="18" charset="0"/>
              <a:buChar char="•"/>
            </a:pPr>
            <a:endParaRPr lang="zh-CN" altLang="en-US" sz="200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Text Box 3"/>
          <p:cNvSpPr txBox="1">
            <a:spLocks noChangeArrowheads="1"/>
          </p:cNvSpPr>
          <p:nvPr/>
        </p:nvSpPr>
        <p:spPr bwMode="auto">
          <a:xfrm>
            <a:off x="1064964" y="1794868"/>
            <a:ext cx="7683500" cy="3367076"/>
          </a:xfrm>
          <a:prstGeom prst="rect">
            <a:avLst/>
          </a:prstGeom>
          <a:noFill/>
          <a:ln w="12700">
            <a:noFill/>
            <a:miter lim="800000"/>
          </a:ln>
          <a:effectLst/>
        </p:spPr>
        <p:txBody>
          <a:bodyPr>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gn="ctr">
              <a:spcBef>
                <a:spcPct val="50000"/>
              </a:spcBef>
              <a:buClrTx/>
              <a:buSzTx/>
              <a:buFontTx/>
              <a:buNone/>
            </a:pPr>
            <a:r>
              <a:rPr lang="en-US" altLang="zh-CN" i="1" u="sng"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The architectural model provides a Gestalt （</a:t>
            </a:r>
            <a:r>
              <a:rPr lang="zh-CN" altLang="en-US" i="1" u="sng"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完型）</a:t>
            </a:r>
            <a:r>
              <a:rPr lang="en-US" altLang="zh-CN" i="1" u="sng"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rPr>
              <a:t>view of the system, allowing the software engineering to examine it as a whole.</a:t>
            </a:r>
            <a:endParaRPr lang="en-US" altLang="zh-CN" i="1" u="sng"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50000"/>
              </a:spcBef>
              <a:buClrTx/>
              <a:buSzTx/>
              <a:buFontTx/>
              <a:buChar char="•"/>
            </a:pPr>
            <a:endParaRPr lang="en-US" altLang="zh-CN" sz="2000" dirty="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50000"/>
              </a:spcBef>
              <a:buClr>
                <a:srgbClr val="0070C0"/>
              </a:buClr>
              <a:buSzTx/>
              <a:buFont typeface="Wingdings" panose="05000000000000000000" pitchFamily="2" charset="2"/>
              <a:buChar char="n"/>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 enabler for communication between all subsystem.</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50000"/>
              </a:spcBef>
              <a:buClr>
                <a:srgbClr val="0070C0"/>
              </a:buClr>
              <a:buSzTx/>
              <a:buFont typeface="Wingdings" panose="05000000000000000000" pitchFamily="2" charset="2"/>
              <a:buChar char="n"/>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architecture highlights early design decisions and as important as an operation entity.</a:t>
            </a:r>
            <a:endPar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50000"/>
              </a:spcBef>
              <a:buClr>
                <a:srgbClr val="0070C0"/>
              </a:buClr>
              <a:buSzTx/>
              <a:buFont typeface="Wingdings" panose="05000000000000000000" pitchFamily="2" charset="2"/>
              <a:buChar char="n"/>
            </a:pPr>
            <a:r>
              <a:rPr lang="en-US" altLang="zh-CN" sz="20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Architecture “constitutes a relatively small, intellectually graspable model of the system”.</a:t>
            </a:r>
            <a:endParaRPr lang="en-US" altLang="zh-CN"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Why is Architecture Important?</a:t>
            </a:r>
            <a:endParaRPr lang="zh-CN" altLang="en-US" dirty="0"/>
          </a:p>
        </p:txBody>
      </p:sp>
    </p:spTree>
  </p:cSld>
  <p:clrMapOvr>
    <a:masterClrMapping/>
  </p:clrMapOvr>
  <p:transition>
    <p:random/>
    <p:sndAc>
      <p:stSnd>
        <p:snd r:embed="rId1" name="projctor.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type="body" idx="4294967295"/>
          </p:nvPr>
        </p:nvSpPr>
        <p:spPr>
          <a:xfrm>
            <a:off x="971600" y="1556792"/>
            <a:ext cx="7772400" cy="4191596"/>
          </a:xfrm>
        </p:spPr>
        <p:txBody>
          <a:bodyPr lIns="90487" tIns="44450" rIns="90487" bIns="44450"/>
          <a:lstStyle/>
          <a:p>
            <a:pPr>
              <a:buClr>
                <a:srgbClr val="0070C0"/>
              </a:buClr>
              <a:buFont typeface="Wingdings" panose="05000000000000000000" pitchFamily="2" charset="2"/>
              <a:buChar char="n"/>
            </a:pPr>
            <a:r>
              <a:rPr lang="en-US" altLang="zh-CN" sz="2200" b="0" dirty="0">
                <a:ea typeface="宋体" panose="02010600030101010101" pitchFamily="2" charset="-122"/>
              </a:rPr>
              <a:t>State and behavior are distributed among peers which can act as either clients or servers. </a:t>
            </a: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endParaRPr lang="en-US" altLang="zh-CN" sz="2200" b="0" dirty="0">
              <a:ea typeface="宋体" panose="02010600030101010101" pitchFamily="2" charset="-122"/>
            </a:endParaRPr>
          </a:p>
          <a:p>
            <a:pPr>
              <a:buClr>
                <a:srgbClr val="0070C0"/>
              </a:buClr>
              <a:buFont typeface="Wingdings" panose="05000000000000000000" pitchFamily="2" charset="2"/>
              <a:buChar char="n"/>
            </a:pPr>
            <a:r>
              <a:rPr lang="en-US" altLang="zh-CN" sz="2200" b="0" dirty="0">
                <a:ea typeface="宋体" panose="02010600030101010101" pitchFamily="2" charset="-122"/>
              </a:rPr>
              <a:t>Peers: independent components, having their own state and control thread</a:t>
            </a:r>
            <a:r>
              <a:rPr lang="en-US" altLang="zh-CN" sz="2200" b="0" dirty="0" smtClean="0">
                <a:ea typeface="宋体" panose="02010600030101010101" pitchFamily="2" charset="-122"/>
              </a:rPr>
              <a:t>.</a:t>
            </a: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endParaRPr lang="en-US" altLang="zh-CN" sz="2200" b="0" dirty="0">
              <a:ea typeface="宋体" panose="02010600030101010101" pitchFamily="2" charset="-122"/>
            </a:endParaRPr>
          </a:p>
          <a:p>
            <a:pPr>
              <a:buClr>
                <a:srgbClr val="0070C0"/>
              </a:buClr>
              <a:buFont typeface="Wingdings" panose="05000000000000000000" pitchFamily="2" charset="2"/>
              <a:buChar char="n"/>
            </a:pPr>
            <a:r>
              <a:rPr lang="en-US" altLang="zh-CN" sz="2200" b="0" dirty="0">
                <a:ea typeface="宋体" panose="02010600030101010101" pitchFamily="2" charset="-122"/>
              </a:rPr>
              <a:t>Connectors: Network protocols, often custom.</a:t>
            </a:r>
            <a:endParaRPr lang="en-US" altLang="zh-CN" sz="2200" b="0" dirty="0">
              <a:ea typeface="宋体" panose="02010600030101010101" pitchFamily="2" charset="-122"/>
            </a:endParaRPr>
          </a:p>
          <a:p>
            <a:pPr>
              <a:buClr>
                <a:srgbClr val="0070C0"/>
              </a:buClr>
              <a:buFont typeface="Wingdings" panose="05000000000000000000" pitchFamily="2" charset="2"/>
              <a:buChar char="n"/>
            </a:pP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r>
              <a:rPr lang="en-US" altLang="zh-CN" sz="2200" b="0" dirty="0" smtClean="0">
                <a:ea typeface="宋体" panose="02010600030101010101" pitchFamily="2" charset="-122"/>
              </a:rPr>
              <a:t>Data </a:t>
            </a:r>
            <a:r>
              <a:rPr lang="en-US" altLang="zh-CN" sz="2200" b="0" dirty="0">
                <a:ea typeface="宋体" panose="02010600030101010101" pitchFamily="2" charset="-122"/>
              </a:rPr>
              <a:t>Elements: Network messages </a:t>
            </a:r>
            <a:endParaRPr lang="en-US" altLang="zh-CN" sz="2200" b="0" dirty="0">
              <a:ea typeface="宋体" panose="02010600030101010101" pitchFamily="2" charset="-122"/>
            </a:endParaRPr>
          </a:p>
        </p:txBody>
      </p:sp>
      <p:pic>
        <p:nvPicPr>
          <p:cNvPr id="68613" name="Picture 5" descr="MC900439347[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2200" y="4437112"/>
            <a:ext cx="1920213" cy="216024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Peer-to-Peer Style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p:cNvSpPr>
            <a:spLocks noGrp="1" noChangeArrowheads="1"/>
          </p:cNvSpPr>
          <p:nvPr>
            <p:ph type="body" idx="4294967295"/>
          </p:nvPr>
        </p:nvSpPr>
        <p:spPr>
          <a:xfrm>
            <a:off x="971600" y="1556792"/>
            <a:ext cx="7772400" cy="4268391"/>
          </a:xfrm>
        </p:spPr>
        <p:txBody>
          <a:bodyPr lIns="90487" tIns="44450" rIns="90487" bIns="44450"/>
          <a:lstStyle/>
          <a:p>
            <a:pPr>
              <a:buClr>
                <a:srgbClr val="0070C0"/>
              </a:buClr>
              <a:buFont typeface="Wingdings" panose="05000000000000000000" pitchFamily="2" charset="2"/>
              <a:buChar char="n"/>
            </a:pPr>
            <a:r>
              <a:rPr lang="en-US" altLang="zh-CN" sz="2200" b="0" dirty="0">
                <a:ea typeface="宋体" panose="02010600030101010101" pitchFamily="2" charset="-122"/>
              </a:rPr>
              <a:t>Topology: Network (may have redundant connections between peers); can vary arbitrarily and </a:t>
            </a:r>
            <a:r>
              <a:rPr lang="en-US" altLang="zh-CN" sz="2200" b="0" dirty="0" smtClean="0">
                <a:ea typeface="宋体" panose="02010600030101010101" pitchFamily="2" charset="-122"/>
              </a:rPr>
              <a:t>dynamically</a:t>
            </a: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endParaRPr lang="en-US" altLang="zh-CN" sz="2200" b="0" dirty="0">
              <a:ea typeface="宋体" panose="02010600030101010101" pitchFamily="2" charset="-122"/>
            </a:endParaRPr>
          </a:p>
          <a:p>
            <a:pPr>
              <a:buClr>
                <a:srgbClr val="0070C0"/>
              </a:buClr>
              <a:buFont typeface="Wingdings" panose="05000000000000000000" pitchFamily="2" charset="2"/>
              <a:buChar char="n"/>
            </a:pPr>
            <a:r>
              <a:rPr lang="en-US" altLang="zh-CN" sz="2200" b="0" dirty="0">
                <a:ea typeface="宋体" panose="02010600030101010101" pitchFamily="2" charset="-122"/>
              </a:rPr>
              <a:t>Supports decentralized computing with flow of control and resources distributed among peers. </a:t>
            </a: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endParaRPr lang="en-US" altLang="zh-CN" sz="2200" b="0" dirty="0">
              <a:ea typeface="宋体" panose="02010600030101010101" pitchFamily="2" charset="-122"/>
            </a:endParaRPr>
          </a:p>
          <a:p>
            <a:pPr>
              <a:buClr>
                <a:srgbClr val="0070C0"/>
              </a:buClr>
              <a:buFont typeface="Wingdings" panose="05000000000000000000" pitchFamily="2" charset="2"/>
              <a:buChar char="n"/>
            </a:pPr>
            <a:r>
              <a:rPr lang="en-US" altLang="zh-CN" sz="2200" b="0" dirty="0">
                <a:ea typeface="宋体" panose="02010600030101010101" pitchFamily="2" charset="-122"/>
              </a:rPr>
              <a:t>Highly robust in the face of failure of any given node. </a:t>
            </a:r>
            <a:endParaRPr lang="en-US" altLang="zh-CN" sz="2200" b="0" dirty="0" smtClean="0">
              <a:ea typeface="宋体" panose="02010600030101010101" pitchFamily="2" charset="-122"/>
            </a:endParaRPr>
          </a:p>
          <a:p>
            <a:pPr>
              <a:buClr>
                <a:srgbClr val="0070C0"/>
              </a:buClr>
              <a:buFont typeface="Wingdings" panose="05000000000000000000" pitchFamily="2" charset="2"/>
              <a:buChar char="n"/>
            </a:pPr>
            <a:endParaRPr lang="en-US" altLang="zh-CN" sz="2200" b="0" dirty="0">
              <a:ea typeface="宋体" panose="02010600030101010101" pitchFamily="2" charset="-122"/>
            </a:endParaRPr>
          </a:p>
          <a:p>
            <a:pPr>
              <a:buClr>
                <a:srgbClr val="0070C0"/>
              </a:buClr>
              <a:buFont typeface="Wingdings" panose="05000000000000000000" pitchFamily="2" charset="2"/>
              <a:buChar char="n"/>
            </a:pPr>
            <a:r>
              <a:rPr lang="en-US" altLang="zh-CN" sz="2200" b="0" dirty="0">
                <a:ea typeface="宋体" panose="02010600030101010101" pitchFamily="2" charset="-122"/>
              </a:rPr>
              <a:t>Scalable in terms of access to resources and computing power.  </a:t>
            </a:r>
            <a:endParaRPr lang="en-US" altLang="zh-CN" sz="2200" b="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But caution </a:t>
            </a:r>
            <a:r>
              <a:rPr lang="en-US" altLang="zh-CN" sz="2000" dirty="0">
                <a:effectLst>
                  <a:outerShdw blurRad="38100" dist="38100" dir="2700000" algn="tl">
                    <a:srgbClr val="FFFFFF"/>
                  </a:outerShdw>
                </a:effectLst>
                <a:ea typeface="宋体" panose="02010600030101010101" pitchFamily="2" charset="-122"/>
              </a:rPr>
              <a:t>on the protocol!</a:t>
            </a:r>
            <a:endParaRPr lang="en-US" altLang="zh-CN" sz="2000" dirty="0">
              <a:effectLst>
                <a:outerShdw blurRad="38100" dist="38100" dir="2700000" algn="tl">
                  <a:srgbClr val="FFFFFF"/>
                </a:outerShdw>
              </a:effectLst>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Peer-to-Peer Style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p2p_U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228600"/>
            <a:ext cx="7481877" cy="586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Peer-to-Peer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6" name="Rectangle 4"/>
          <p:cNvSpPr>
            <a:spLocks noGrp="1" noChangeArrowheads="1"/>
          </p:cNvSpPr>
          <p:nvPr>
            <p:ph type="body" sz="half" idx="4294967295"/>
          </p:nvPr>
        </p:nvSpPr>
        <p:spPr>
          <a:xfrm>
            <a:off x="2411760" y="2996952"/>
            <a:ext cx="4752528" cy="648072"/>
          </a:xfrm>
        </p:spPr>
        <p:txBody>
          <a:bodyPr lIns="90487" tIns="44450" rIns="90487" bIns="44450"/>
          <a:lstStyle/>
          <a:p>
            <a:pPr marL="0" indent="0">
              <a:lnSpc>
                <a:spcPct val="100000"/>
              </a:lnSpc>
              <a:spcBef>
                <a:spcPct val="20000"/>
              </a:spcBef>
              <a:spcAft>
                <a:spcPct val="0"/>
              </a:spcAft>
              <a:buClr>
                <a:srgbClr val="0070C0"/>
              </a:buClr>
              <a:buSzPct val="100000"/>
              <a:buNone/>
            </a:pPr>
            <a:r>
              <a:rPr lang="en-US" altLang="zh-CN" sz="3200" b="0" dirty="0" smtClean="0">
                <a:effectLst>
                  <a:outerShdw blurRad="38100" dist="38100" dir="2700000" algn="tl">
                    <a:srgbClr val="FFFFFF"/>
                  </a:outerShdw>
                </a:effectLst>
                <a:latin typeface="Tahoma" panose="020B0604030504040204" pitchFamily="34" charset="0"/>
                <a:ea typeface="宋体" panose="02010600030101010101" pitchFamily="2" charset="-122"/>
              </a:rPr>
              <a:t>“</a:t>
            </a:r>
            <a:r>
              <a:rPr lang="en-US" altLang="zh-CN" sz="3200" b="0" dirty="0" smtClean="0">
                <a:effectLst>
                  <a:outerShdw blurRad="38100" dist="38100" dir="2700000" algn="tl">
                    <a:srgbClr val="FFFFFF"/>
                  </a:outerShdw>
                </a:effectLst>
                <a:latin typeface="Times New Roman" panose="02020603050405020304" pitchFamily="18" charset="0"/>
                <a:ea typeface="宋体" panose="02010600030101010101" pitchFamily="2" charset="-122"/>
              </a:rPr>
              <a:t>Derived</a:t>
            </a:r>
            <a:r>
              <a:rPr lang="en-US" altLang="zh-CN" sz="3200" b="0" dirty="0">
                <a:effectLst>
                  <a:outerShdw blurRad="38100" dist="38100" dir="2700000" algn="tl">
                    <a:srgbClr val="FFFFFF"/>
                  </a:outerShdw>
                </a:effectLst>
                <a:latin typeface="Tahoma" panose="020B0604030504040204" pitchFamily="34" charset="0"/>
                <a:ea typeface="宋体" panose="02010600030101010101" pitchFamily="2" charset="-122"/>
              </a:rPr>
              <a:t>”</a:t>
            </a:r>
            <a:r>
              <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a:t>
            </a:r>
            <a:r>
              <a:rPr lang="zh-CN" altLang="en-US"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派生） </a:t>
            </a:r>
            <a:r>
              <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rPr>
              <a:t>styles</a:t>
            </a:r>
            <a:endParaRPr lang="en-US" altLang="zh-CN"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a:p>
            <a:pPr marL="297180" indent="-297180">
              <a:lnSpc>
                <a:spcPct val="100000"/>
              </a:lnSpc>
              <a:spcBef>
                <a:spcPct val="20000"/>
              </a:spcBef>
              <a:spcAft>
                <a:spcPct val="0"/>
              </a:spcAft>
              <a:buSzPct val="100000"/>
              <a:buFont typeface="Times New Roman" panose="02020603050405020304" pitchFamily="18" charset="0"/>
              <a:buChar char="•"/>
            </a:pPr>
            <a:endParaRPr lang="zh-CN" altLang="en-US" sz="3200" b="0" dirty="0">
              <a:effectLst>
                <a:outerShdw blurRad="38100" dist="38100" dir="2700000" algn="tl">
                  <a:srgbClr val="FFFFFF"/>
                </a:outerShdw>
              </a:effectLst>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7" name="Rectangle 3"/>
          <p:cNvSpPr>
            <a:spLocks noGrp="1" noChangeArrowheads="1"/>
          </p:cNvSpPr>
          <p:nvPr>
            <p:ph type="body" idx="4294967295"/>
          </p:nvPr>
        </p:nvSpPr>
        <p:spPr>
          <a:xfrm>
            <a:off x="1066800" y="1731640"/>
            <a:ext cx="7543800" cy="2993504"/>
          </a:xfrm>
        </p:spPr>
        <p:txBody>
          <a:bodyPr lIns="90487" tIns="44450" rIns="90487" bIns="44450"/>
          <a:lstStyle/>
          <a:p>
            <a:pPr>
              <a:buClr>
                <a:srgbClr val="0070C0"/>
              </a:buClr>
              <a:buFont typeface="Wingdings" panose="05000000000000000000" pitchFamily="2" charset="2"/>
              <a:buChar char="n"/>
            </a:pPr>
            <a:r>
              <a:rPr lang="en-US" altLang="zh-CN" b="0" dirty="0">
                <a:effectLst>
                  <a:outerShdw blurRad="38100" dist="38100" dir="2700000" algn="tl">
                    <a:srgbClr val="FFFFFF"/>
                  </a:outerShdw>
                </a:effectLst>
                <a:ea typeface="宋体" panose="02010600030101010101" pitchFamily="2" charset="-122"/>
              </a:rPr>
              <a:t>The Common Object Request Broker Architecture (CORBA) is a</a:t>
            </a:r>
            <a:r>
              <a:rPr lang="en-US" altLang="zh-CN" b="0" dirty="0">
                <a:solidFill>
                  <a:srgbClr val="FF0000"/>
                </a:solidFill>
                <a:effectLst>
                  <a:outerShdw blurRad="38100" dist="38100" dir="2700000" algn="tl">
                    <a:srgbClr val="000000"/>
                  </a:outerShdw>
                </a:effectLst>
                <a:ea typeface="宋体" panose="02010600030101010101" pitchFamily="2" charset="-122"/>
              </a:rPr>
              <a:t> </a:t>
            </a:r>
            <a:r>
              <a:rPr lang="en-US" altLang="zh-CN" b="0" dirty="0">
                <a:solidFill>
                  <a:srgbClr val="FF0000"/>
                </a:solidFill>
                <a:effectLst>
                  <a:outerShdw blurRad="38100" dist="38100" dir="2700000" algn="tl">
                    <a:srgbClr val="000000"/>
                  </a:outerShdw>
                </a:effectLst>
                <a:ea typeface="宋体" panose="02010600030101010101" pitchFamily="2" charset="-122"/>
                <a:hlinkClick r:id="rId1" tooltip="Standardization"/>
              </a:rPr>
              <a:t>standard</a:t>
            </a:r>
            <a:r>
              <a:rPr lang="en-US" altLang="zh-CN" b="0" dirty="0">
                <a:solidFill>
                  <a:srgbClr val="FF0000"/>
                </a:solidFill>
                <a:effectLst>
                  <a:outerShdw blurRad="38100" dist="38100" dir="2700000" algn="tl">
                    <a:srgbClr val="000000"/>
                  </a:outerShdw>
                </a:effectLst>
                <a:ea typeface="宋体" panose="02010600030101010101" pitchFamily="2" charset="-122"/>
              </a:rPr>
              <a:t> </a:t>
            </a:r>
            <a:r>
              <a:rPr lang="en-US" altLang="zh-CN" b="0" dirty="0">
                <a:effectLst>
                  <a:outerShdw blurRad="38100" dist="38100" dir="2700000" algn="tl">
                    <a:srgbClr val="FFFFFF"/>
                  </a:outerShdw>
                </a:effectLst>
                <a:ea typeface="宋体" panose="02010600030101010101" pitchFamily="2" charset="-122"/>
              </a:rPr>
              <a:t>defined by the </a:t>
            </a:r>
            <a:r>
              <a:rPr lang="en-US" altLang="zh-CN" b="0" dirty="0">
                <a:solidFill>
                  <a:srgbClr val="FF0000"/>
                </a:solidFill>
                <a:effectLst>
                  <a:outerShdw blurRad="38100" dist="38100" dir="2700000" algn="tl">
                    <a:srgbClr val="000000"/>
                  </a:outerShdw>
                </a:effectLst>
                <a:ea typeface="宋体" panose="02010600030101010101" pitchFamily="2" charset="-122"/>
                <a:hlinkClick r:id="rId2" tooltip="Object Management Group"/>
              </a:rPr>
              <a:t>Object Management Group</a:t>
            </a:r>
            <a:r>
              <a:rPr lang="en-US" altLang="zh-CN" b="0" dirty="0">
                <a:effectLst>
                  <a:outerShdw blurRad="38100" dist="38100" dir="2700000" algn="tl">
                    <a:srgbClr val="FFFFFF"/>
                  </a:outerShdw>
                </a:effectLst>
                <a:ea typeface="宋体" panose="02010600030101010101" pitchFamily="2" charset="-122"/>
              </a:rPr>
              <a:t> (OMG) that enables </a:t>
            </a:r>
            <a:r>
              <a:rPr lang="en-US" altLang="zh-CN" b="0" dirty="0">
                <a:effectLst>
                  <a:outerShdw blurRad="38100" dist="38100" dir="2700000" algn="tl">
                    <a:srgbClr val="FFFFFF"/>
                  </a:outerShdw>
                </a:effectLst>
                <a:ea typeface="宋体" panose="02010600030101010101" pitchFamily="2" charset="-122"/>
                <a:hlinkClick r:id="rId3" tooltip="Software componentry"/>
              </a:rPr>
              <a:t>software </a:t>
            </a:r>
            <a:r>
              <a:rPr lang="en-US" altLang="zh-CN" b="0" dirty="0">
                <a:solidFill>
                  <a:srgbClr val="FF0000"/>
                </a:solidFill>
                <a:effectLst>
                  <a:outerShdw blurRad="38100" dist="38100" dir="2700000" algn="tl">
                    <a:srgbClr val="FFFFFF"/>
                  </a:outerShdw>
                </a:effectLst>
                <a:ea typeface="宋体" panose="02010600030101010101" pitchFamily="2" charset="-122"/>
                <a:hlinkClick r:id="rId3" tooltip="Software componentry"/>
              </a:rPr>
              <a:t>components</a:t>
            </a:r>
            <a:r>
              <a:rPr lang="en-US" altLang="zh-CN" b="0" dirty="0">
                <a:solidFill>
                  <a:srgbClr val="FF0000"/>
                </a:solidFill>
                <a:effectLst>
                  <a:outerShdw blurRad="38100" dist="38100" dir="2700000" algn="tl">
                    <a:srgbClr val="FFFFFF"/>
                  </a:outerShdw>
                </a:effectLst>
                <a:ea typeface="宋体" panose="02010600030101010101" pitchFamily="2" charset="-122"/>
              </a:rPr>
              <a:t> </a:t>
            </a:r>
            <a:r>
              <a:rPr lang="en-US" altLang="zh-CN" b="0" dirty="0">
                <a:effectLst>
                  <a:outerShdw blurRad="38100" dist="38100" dir="2700000" algn="tl">
                    <a:srgbClr val="FFFFFF"/>
                  </a:outerShdw>
                </a:effectLst>
                <a:ea typeface="宋体" panose="02010600030101010101" pitchFamily="2" charset="-122"/>
              </a:rPr>
              <a:t>written in multiple </a:t>
            </a:r>
            <a:r>
              <a:rPr lang="en-US" altLang="zh-CN" b="0" dirty="0">
                <a:effectLst>
                  <a:outerShdw blurRad="38100" dist="38100" dir="2700000" algn="tl">
                    <a:srgbClr val="FFFFFF"/>
                  </a:outerShdw>
                </a:effectLst>
                <a:ea typeface="宋体" panose="02010600030101010101" pitchFamily="2" charset="-122"/>
                <a:hlinkClick r:id="rId4" tooltip="Programming language"/>
              </a:rPr>
              <a:t>computer languages</a:t>
            </a:r>
            <a:r>
              <a:rPr lang="en-US" altLang="zh-CN" b="0" dirty="0">
                <a:effectLst>
                  <a:outerShdw blurRad="38100" dist="38100" dir="2700000" algn="tl">
                    <a:srgbClr val="FFFFFF"/>
                  </a:outerShdw>
                </a:effectLst>
                <a:ea typeface="宋体" panose="02010600030101010101" pitchFamily="2" charset="-122"/>
              </a:rPr>
              <a:t> and running on multiple computers to work together, i.e. it supports multiple platforms.</a:t>
            </a:r>
            <a:endParaRPr lang="en-US" altLang="zh-CN" b="0" dirty="0">
              <a:effectLst>
                <a:outerShdw blurRad="38100" dist="38100" dir="2700000" algn="tl">
                  <a:srgbClr val="FFFFFF"/>
                </a:outerShdw>
              </a:effectLst>
              <a:ea typeface="宋体" panose="02010600030101010101" pitchFamily="2" charset="-122"/>
            </a:endParaRPr>
          </a:p>
          <a:p>
            <a:pPr>
              <a:buClr>
                <a:srgbClr val="0070C0"/>
              </a:buClr>
              <a:buFont typeface="Wingdings" panose="05000000000000000000" pitchFamily="2" charset="2"/>
              <a:buChar char="n"/>
            </a:pPr>
            <a:endParaRPr lang="zh-CN" altLang="en-US" b="0" dirty="0">
              <a:effectLst>
                <a:outerShdw blurRad="38100" dist="38100" dir="2700000" algn="tl">
                  <a:srgbClr val="FFFFFF"/>
                </a:outerShdw>
              </a:effectLst>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CORBA Style</a:t>
            </a:r>
            <a:r>
              <a:rPr lang="zh-CN" altLang="en-US" dirty="0">
                <a:effectLst>
                  <a:outerShdw blurRad="38100" dist="38100" dir="2700000" algn="tl">
                    <a:srgbClr val="FFFFFF"/>
                  </a:outerShdw>
                </a:effectLst>
                <a:ea typeface="宋体" panose="02010600030101010101" pitchFamily="2" charset="-122"/>
              </a:rPr>
              <a:t>（公共对象请求代理）</a:t>
            </a:r>
            <a:endParaRPr lang="en-US" altLang="ja-JP" dirty="0"/>
          </a:p>
        </p:txBody>
      </p:sp>
    </p:spTree>
  </p:cSld>
  <p:clrMapOvr>
    <a:masterClrMapping/>
  </p:clrMapOvr>
  <p:transition>
    <p:random/>
    <p:sndAc>
      <p:stSnd>
        <p:snd r:embed="rId5"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5" descr="C:\Documents and Settings\hmlisa\桌面\340px-Orb_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980728"/>
            <a:ext cx="6002338" cy="57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CORBA </a:t>
            </a:r>
            <a:r>
              <a:rPr lang="en-US" altLang="zh-CN" dirty="0" smtClean="0">
                <a:effectLst>
                  <a:outerShdw blurRad="38100" dist="38100" dir="2700000" algn="tl">
                    <a:srgbClr val="FFFFFF"/>
                  </a:outerShdw>
                </a:effectLst>
                <a:ea typeface="宋体" panose="02010600030101010101" pitchFamily="2" charset="-122"/>
              </a:rPr>
              <a:t>LL</a:t>
            </a:r>
            <a:endParaRPr lang="en-US" altLang="ja-JP" dirty="0"/>
          </a:p>
        </p:txBody>
      </p:sp>
    </p:spTree>
  </p:cSld>
  <p:clrMapOvr>
    <a:masterClrMapping/>
  </p:clrMapOvr>
  <p:transition>
    <p:random/>
    <p:sndAc>
      <p:stSnd>
        <p:snd r:embed="rId2"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33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54E8DC1-DC27-4207-9FAA-35A00870F952}" type="slidenum">
              <a:rPr lang="en-US" altLang="ja-JP" sz="1200">
                <a:solidFill>
                  <a:schemeClr val="bg1"/>
                </a:solidFill>
              </a:rPr>
            </a:fld>
            <a:endParaRPr lang="en-US" altLang="ja-JP" sz="900">
              <a:solidFill>
                <a:schemeClr val="bg1"/>
              </a:solidFill>
            </a:endParaRPr>
          </a:p>
        </p:txBody>
      </p:sp>
      <p:sp>
        <p:nvSpPr>
          <p:cNvPr id="313349" name="Rectangle 7"/>
          <p:cNvSpPr>
            <a:spLocks noRot="1" noChangeArrowheads="1"/>
          </p:cNvSpPr>
          <p:nvPr/>
        </p:nvSpPr>
        <p:spPr bwMode="auto">
          <a:xfrm>
            <a:off x="1009600" y="134076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0070C0"/>
              </a:buClr>
              <a:buFont typeface="Wingdings" panose="05000000000000000000" pitchFamily="2" charset="2"/>
              <a:buChar char="n"/>
            </a:pPr>
            <a:r>
              <a:rPr lang="en-US" altLang="ja-JP" sz="2000" dirty="0"/>
              <a:t>Concurrency</a:t>
            </a:r>
            <a:r>
              <a:rPr lang="en-US" altLang="ja-JP" sz="2000" dirty="0">
                <a:latin typeface="Palatino" charset="0"/>
              </a:rPr>
              <a:t>—</a:t>
            </a:r>
            <a:r>
              <a:rPr lang="en-US" altLang="ja-JP" sz="2000" dirty="0"/>
              <a:t>applications must handle multiple tasks in a manner that simulates parallelism </a:t>
            </a:r>
            <a:endParaRPr lang="en-US" altLang="zh-CN" sz="2000" dirty="0"/>
          </a:p>
          <a:p>
            <a:pPr marL="742950" lvl="1" indent="-285750">
              <a:lnSpc>
                <a:spcPct val="90000"/>
              </a:lnSpc>
              <a:spcBef>
                <a:spcPct val="20000"/>
              </a:spcBef>
              <a:buClr>
                <a:srgbClr val="0070C0"/>
              </a:buClr>
              <a:buFont typeface="Wingdings" panose="05000000000000000000" pitchFamily="2" charset="2"/>
              <a:buChar char="n"/>
            </a:pPr>
            <a:r>
              <a:rPr lang="en-US" altLang="ja-JP" sz="2000" i="1" dirty="0"/>
              <a:t>operating system process management </a:t>
            </a:r>
            <a:r>
              <a:rPr lang="en-US" altLang="ja-JP" sz="2000" dirty="0"/>
              <a:t>pattern</a:t>
            </a:r>
            <a:endParaRPr lang="en-US" altLang="zh-CN" sz="2000" dirty="0"/>
          </a:p>
          <a:p>
            <a:pPr marL="742950" lvl="1" indent="-285750">
              <a:lnSpc>
                <a:spcPct val="90000"/>
              </a:lnSpc>
              <a:spcBef>
                <a:spcPct val="20000"/>
              </a:spcBef>
              <a:buClr>
                <a:srgbClr val="0070C0"/>
              </a:buClr>
              <a:buFont typeface="Wingdings" panose="05000000000000000000" pitchFamily="2" charset="2"/>
              <a:buChar char="n"/>
            </a:pPr>
            <a:r>
              <a:rPr lang="en-US" altLang="ja-JP" sz="2000" i="1" dirty="0"/>
              <a:t>task scheduler</a:t>
            </a:r>
            <a:r>
              <a:rPr lang="en-US" altLang="ja-JP" sz="2000" dirty="0"/>
              <a:t> pattern</a:t>
            </a:r>
            <a:endParaRPr lang="en-US" altLang="ja-JP" sz="2000" dirty="0"/>
          </a:p>
          <a:p>
            <a:pPr marL="342900" indent="-342900">
              <a:lnSpc>
                <a:spcPct val="90000"/>
              </a:lnSpc>
              <a:spcBef>
                <a:spcPct val="20000"/>
              </a:spcBef>
              <a:buClr>
                <a:srgbClr val="0070C0"/>
              </a:buClr>
              <a:buFont typeface="Wingdings" panose="05000000000000000000" pitchFamily="2" charset="2"/>
              <a:buChar char="n"/>
            </a:pPr>
            <a:r>
              <a:rPr lang="en-US" altLang="ja-JP" sz="2000" dirty="0"/>
              <a:t>Persistence</a:t>
            </a:r>
            <a:r>
              <a:rPr lang="en-US" altLang="ja-JP" sz="2000" dirty="0">
                <a:latin typeface="Palatino" charset="0"/>
              </a:rPr>
              <a:t>—</a:t>
            </a:r>
            <a:r>
              <a:rPr lang="en-US" altLang="ja-JP" sz="2000" dirty="0"/>
              <a:t>Data persists if it survives past the execution of the process that created it. Two patterns are common: </a:t>
            </a:r>
            <a:endParaRPr lang="en-US" altLang="ja-JP" sz="2000" dirty="0"/>
          </a:p>
          <a:p>
            <a:pPr marL="742950" lvl="1" indent="-285750">
              <a:lnSpc>
                <a:spcPct val="90000"/>
              </a:lnSpc>
              <a:spcBef>
                <a:spcPts val="600"/>
              </a:spcBef>
              <a:buClr>
                <a:srgbClr val="0070C0"/>
              </a:buClr>
              <a:buFont typeface="Wingdings" panose="05000000000000000000" pitchFamily="2" charset="2"/>
              <a:buChar char="n"/>
            </a:pPr>
            <a:r>
              <a:rPr lang="en-US" altLang="ja-JP" sz="2000" dirty="0"/>
              <a:t>a </a:t>
            </a:r>
            <a:r>
              <a:rPr lang="en-US" altLang="ja-JP" sz="2000" i="1" dirty="0"/>
              <a:t>database management system</a:t>
            </a:r>
            <a:r>
              <a:rPr lang="en-US" altLang="ja-JP" sz="2000" dirty="0"/>
              <a:t> pattern that applies the storage and retrieval capability of a DBMS to the application architecture</a:t>
            </a:r>
            <a:endParaRPr lang="en-US" altLang="zh-CN" sz="2000" dirty="0"/>
          </a:p>
          <a:p>
            <a:pPr marL="742950" lvl="1" indent="-285750">
              <a:lnSpc>
                <a:spcPct val="90000"/>
              </a:lnSpc>
              <a:spcBef>
                <a:spcPts val="600"/>
              </a:spcBef>
              <a:buClr>
                <a:srgbClr val="0070C0"/>
              </a:buClr>
              <a:buFont typeface="Wingdings" panose="05000000000000000000" pitchFamily="2" charset="2"/>
              <a:buChar char="n"/>
            </a:pPr>
            <a:r>
              <a:rPr lang="en-US" altLang="ja-JP" sz="2000" dirty="0"/>
              <a:t>an </a:t>
            </a:r>
            <a:r>
              <a:rPr lang="en-US" altLang="ja-JP" sz="2000" i="1" dirty="0"/>
              <a:t>application level</a:t>
            </a:r>
            <a:r>
              <a:rPr lang="en-US" altLang="ja-JP" sz="2000" dirty="0"/>
              <a:t> </a:t>
            </a:r>
            <a:r>
              <a:rPr lang="en-US" altLang="ja-JP" sz="2000" i="1" dirty="0"/>
              <a:t>persistence</a:t>
            </a:r>
            <a:r>
              <a:rPr lang="en-US" altLang="ja-JP" sz="2000" dirty="0"/>
              <a:t> pattern that builds persistence features into the application architecture</a:t>
            </a:r>
            <a:endParaRPr lang="en-US" altLang="ja-JP" sz="2000" dirty="0"/>
          </a:p>
          <a:p>
            <a:pPr marL="342900" indent="-342900">
              <a:lnSpc>
                <a:spcPct val="90000"/>
              </a:lnSpc>
              <a:spcBef>
                <a:spcPts val="600"/>
              </a:spcBef>
              <a:buClr>
                <a:srgbClr val="0070C0"/>
              </a:buClr>
              <a:buFont typeface="Wingdings" panose="05000000000000000000" pitchFamily="2" charset="2"/>
              <a:buChar char="n"/>
            </a:pPr>
            <a:r>
              <a:rPr lang="en-US" altLang="ja-JP" sz="2000" dirty="0"/>
              <a:t>Distribution</a:t>
            </a:r>
            <a:r>
              <a:rPr lang="en-US" altLang="ja-JP" sz="2000" dirty="0">
                <a:latin typeface="Palatino" charset="0"/>
              </a:rPr>
              <a:t>—</a:t>
            </a:r>
            <a:r>
              <a:rPr lang="en-US" altLang="ja-JP" sz="2000" dirty="0"/>
              <a:t> the manner in which systems or components within systems communicate with one another in a distributed environment</a:t>
            </a:r>
            <a:endParaRPr lang="en-US" altLang="ja-JP" sz="2000" dirty="0"/>
          </a:p>
          <a:p>
            <a:pPr marL="742950" lvl="1" indent="-285750">
              <a:lnSpc>
                <a:spcPct val="90000"/>
              </a:lnSpc>
              <a:spcBef>
                <a:spcPts val="600"/>
              </a:spcBef>
              <a:buClr>
                <a:srgbClr val="0070C0"/>
              </a:buClr>
              <a:buFont typeface="Wingdings" panose="05000000000000000000" pitchFamily="2" charset="2"/>
              <a:buChar char="n"/>
            </a:pPr>
            <a:r>
              <a:rPr lang="en-US" altLang="ja-JP" sz="2000" dirty="0"/>
              <a:t>A</a:t>
            </a:r>
            <a:r>
              <a:rPr lang="en-US" altLang="ja-JP" sz="2000" i="1" dirty="0"/>
              <a:t> broker</a:t>
            </a:r>
            <a:r>
              <a:rPr lang="en-US" altLang="ja-JP" sz="2000" dirty="0"/>
              <a:t> acts as a </a:t>
            </a:r>
            <a:r>
              <a:rPr lang="en-US" altLang="ja-JP" sz="2000" dirty="0">
                <a:latin typeface="Palatino" charset="0"/>
              </a:rPr>
              <a:t>‘</a:t>
            </a:r>
            <a:r>
              <a:rPr lang="en-US" altLang="ja-JP" sz="2000" dirty="0"/>
              <a:t>middle-man</a:t>
            </a:r>
            <a:r>
              <a:rPr lang="en-US" altLang="ja-JP" sz="2000" dirty="0">
                <a:latin typeface="Palatino" charset="0"/>
              </a:rPr>
              <a:t>’</a:t>
            </a:r>
            <a:r>
              <a:rPr lang="en-US" altLang="ja-JP" sz="2000" dirty="0"/>
              <a:t> between the client component and a server component.</a:t>
            </a:r>
            <a:endParaRPr lang="en-US" altLang="ja-JP" sz="2000" dirty="0"/>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Architectural Patterns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Rectangle 3"/>
          <p:cNvSpPr>
            <a:spLocks noGrp="1" noChangeArrowheads="1"/>
          </p:cNvSpPr>
          <p:nvPr>
            <p:ph type="body" idx="4294967295"/>
          </p:nvPr>
        </p:nvSpPr>
        <p:spPr>
          <a:xfrm>
            <a:off x="1066800" y="2245271"/>
            <a:ext cx="7543800" cy="2047825"/>
          </a:xfrm>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Application Examples</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Business applications </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Multi-player games </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Web-based applications </a:t>
            </a:r>
            <a:endParaRPr lang="en-US" altLang="zh-CN" sz="2200" dirty="0">
              <a:ea typeface="宋体" panose="02010600030101010101" pitchFamily="2" charset="-122"/>
            </a:endParaRPr>
          </a:p>
        </p:txBody>
      </p:sp>
      <p:pic>
        <p:nvPicPr>
          <p:cNvPr id="74756" name="Picture 4" descr="Fig4-3Three-ti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0604" y="1287909"/>
            <a:ext cx="3379788" cy="487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State-Logic-Display:  Three-Tiered Pattern </a:t>
            </a:r>
            <a:endParaRPr lang="en-US" altLang="ja-JP" dirty="0"/>
          </a:p>
        </p:txBody>
      </p:sp>
    </p:spTree>
  </p:cSld>
  <p:clrMapOvr>
    <a:masterClrMapping/>
  </p:clrMapOvr>
  <p:transition>
    <p:random/>
    <p:sndAc>
      <p:stSnd>
        <p:snd r:embed="rId2" name="projctor.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type="body" idx="4294967295"/>
          </p:nvPr>
        </p:nvSpPr>
        <p:spPr/>
        <p:txBody>
          <a:bodyPr lIns="91440" tIns="45720" rIns="91440" bIns="45720"/>
          <a:lstStyle/>
          <a:p>
            <a:pPr>
              <a:buClr>
                <a:srgbClr val="0070C0"/>
              </a:buClr>
              <a:buFont typeface="Wingdings" panose="05000000000000000000" pitchFamily="2" charset="2"/>
              <a:buChar char="n"/>
            </a:pPr>
            <a:r>
              <a:rPr lang="en-US" altLang="zh-CN" sz="2000" dirty="0">
                <a:ea typeface="宋体" panose="02010600030101010101" pitchFamily="2" charset="-122"/>
              </a:rPr>
              <a:t>Objective: Separation between information, presentation and user interaction</a:t>
            </a:r>
            <a:r>
              <a:rPr lang="en-US" altLang="zh-CN" sz="2000" dirty="0" smtClean="0">
                <a:ea typeface="宋体" panose="02010600030101010101" pitchFamily="2" charset="-122"/>
              </a:rPr>
              <a:t>.</a:t>
            </a:r>
            <a:endParaRPr lang="en-US" altLang="zh-CN" sz="2000" dirty="0" smtClean="0">
              <a:ea typeface="宋体" panose="02010600030101010101" pitchFamily="2" charset="-122"/>
            </a:endParaRPr>
          </a:p>
          <a:p>
            <a:pPr>
              <a:buClr>
                <a:srgbClr val="0070C0"/>
              </a:buClr>
              <a:buFont typeface="Wingdings" panose="05000000000000000000" pitchFamily="2" charset="2"/>
              <a:buChar char="n"/>
            </a:pPr>
            <a:endParaRPr lang="en-US" altLang="zh-CN" sz="2000" dirty="0">
              <a:ea typeface="宋体" panose="02010600030101010101" pitchFamily="2" charset="-122"/>
            </a:endParaRPr>
          </a:p>
          <a:p>
            <a:pPr>
              <a:buClr>
                <a:srgbClr val="0070C0"/>
              </a:buClr>
              <a:buFont typeface="Wingdings" panose="05000000000000000000" pitchFamily="2" charset="2"/>
              <a:buChar char="n"/>
            </a:pPr>
            <a:r>
              <a:rPr lang="en-US" altLang="zh-CN" sz="2000" dirty="0">
                <a:ea typeface="宋体" panose="02010600030101010101" pitchFamily="2" charset="-122"/>
              </a:rPr>
              <a:t>When a model object value changes, a notification is sent to the view and to the controller. </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1900" dirty="0">
                <a:ea typeface="宋体" panose="02010600030101010101" pitchFamily="2" charset="-122"/>
              </a:rPr>
              <a:t>Thus, the view can update itself and the controller can modify the view if its logic so requires. </a:t>
            </a:r>
            <a:endParaRPr lang="en-US" altLang="zh-CN" sz="1900" dirty="0" smtClean="0">
              <a:ea typeface="宋体" panose="02010600030101010101" pitchFamily="2" charset="-122"/>
            </a:endParaRPr>
          </a:p>
          <a:p>
            <a:pPr lvl="1">
              <a:buClr>
                <a:srgbClr val="0070C0"/>
              </a:buClr>
              <a:buFont typeface="Wingdings" panose="05000000000000000000" pitchFamily="2" charset="2"/>
              <a:buChar char="n"/>
            </a:pPr>
            <a:endParaRPr lang="en-US" altLang="zh-CN" sz="1900" dirty="0">
              <a:ea typeface="宋体" panose="02010600030101010101" pitchFamily="2" charset="-122"/>
            </a:endParaRPr>
          </a:p>
          <a:p>
            <a:pPr>
              <a:buClr>
                <a:srgbClr val="0070C0"/>
              </a:buClr>
              <a:buFont typeface="Wingdings" panose="05000000000000000000" pitchFamily="2" charset="2"/>
              <a:buChar char="n"/>
            </a:pPr>
            <a:r>
              <a:rPr lang="en-US" altLang="zh-CN" sz="2000" dirty="0">
                <a:ea typeface="宋体" panose="02010600030101010101" pitchFamily="2" charset="-122"/>
              </a:rPr>
              <a:t>When handling input from the user the windowing system sends the user event to the controller.</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1900" dirty="0">
                <a:ea typeface="宋体" panose="02010600030101010101" pitchFamily="2" charset="-122"/>
              </a:rPr>
              <a:t>If a change is required, the controller updates the model object.</a:t>
            </a:r>
            <a:endParaRPr lang="en-US" altLang="zh-CN" sz="19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Model-View-Controller (MVC)</a:t>
            </a:r>
            <a:endParaRPr lang="en-US" altLang="ja-JP" dirty="0"/>
          </a:p>
        </p:txBody>
      </p:sp>
    </p:spTree>
  </p:cSld>
  <p:clrMapOvr>
    <a:masterClrMapping/>
  </p:clrMapOvr>
  <p:transition>
    <p:random/>
    <p:sndAc>
      <p:stSnd>
        <p:snd r:embed="rId1" name="projctor.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Picture 3" descr="Fig4-4MV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057400"/>
            <a:ext cx="7848600" cy="312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Model-View-Controller (MVC)</a:t>
            </a:r>
            <a:endParaRPr lang="en-US" altLang="ja-JP" dirty="0"/>
          </a:p>
        </p:txBody>
      </p:sp>
    </p:spTree>
  </p:cSld>
  <p:clrMapOvr>
    <a:masterClrMapping/>
  </p:clrMapOvr>
  <p:transition>
    <p:random/>
    <p:sndAc>
      <p:stSnd>
        <p:snd r:embed="rId2" name="projctor.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p:txBody>
          <a:bodyPr/>
          <a:lstStyle/>
          <a:p>
            <a:pPr>
              <a:lnSpc>
                <a:spcPct val="80000"/>
              </a:lnSpc>
              <a:buClr>
                <a:srgbClr val="0070C0"/>
              </a:buClr>
              <a:buFont typeface="Wingdings" panose="05000000000000000000" pitchFamily="2" charset="2"/>
              <a:buChar char="n"/>
            </a:pPr>
            <a:r>
              <a:rPr lang="en-US" altLang="zh-CN" sz="2000" dirty="0" smtClean="0"/>
              <a:t>Artificial intelligence</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Business and Non-Profit  </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Communication</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Content  creation</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Device</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Game</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Industry</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Law</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medical treatment </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Military</a:t>
            </a:r>
            <a:endParaRPr lang="en-US" altLang="zh-CN" sz="2000" dirty="0" smtClean="0"/>
          </a:p>
          <a:p>
            <a:pPr>
              <a:lnSpc>
                <a:spcPct val="80000"/>
              </a:lnSpc>
              <a:buClr>
                <a:srgbClr val="0070C0"/>
              </a:buClr>
              <a:buFont typeface="Wingdings" panose="05000000000000000000" pitchFamily="2" charset="2"/>
              <a:buChar char="n"/>
            </a:pPr>
            <a:r>
              <a:rPr lang="en-US" altLang="zh-CN" sz="2000" dirty="0" err="1" smtClean="0"/>
              <a:t>Os</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Science</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Tools</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Transport</a:t>
            </a:r>
            <a:endParaRPr lang="en-US" altLang="zh-CN" sz="2000" dirty="0" smtClean="0"/>
          </a:p>
          <a:p>
            <a:pPr>
              <a:lnSpc>
                <a:spcPct val="80000"/>
              </a:lnSpc>
              <a:buClr>
                <a:srgbClr val="0070C0"/>
              </a:buClr>
              <a:buFont typeface="Wingdings" panose="05000000000000000000" pitchFamily="2" charset="2"/>
              <a:buChar char="n"/>
            </a:pPr>
            <a:r>
              <a:rPr lang="en-US" altLang="zh-CN" sz="2000" dirty="0" smtClean="0"/>
              <a:t>utility</a:t>
            </a:r>
            <a:endParaRPr lang="en-US" altLang="zh-CN" sz="2000" dirty="0" smtClean="0"/>
          </a:p>
          <a:p>
            <a:pPr>
              <a:lnSpc>
                <a:spcPct val="80000"/>
              </a:lnSpc>
              <a:buClr>
                <a:srgbClr val="0070C0"/>
              </a:buClr>
              <a:buFont typeface="Wingdings" panose="05000000000000000000" pitchFamily="2" charset="2"/>
              <a:buChar char="n"/>
            </a:pPr>
            <a:endParaRPr lang="en-US" altLang="zh-CN" sz="2000" dirty="0" smtClean="0"/>
          </a:p>
          <a:p>
            <a:pPr>
              <a:lnSpc>
                <a:spcPct val="80000"/>
              </a:lnSpc>
              <a:buClr>
                <a:srgbClr val="0070C0"/>
              </a:buClr>
              <a:buFont typeface="Wingdings" panose="05000000000000000000" pitchFamily="2" charset="2"/>
              <a:buChar char="n"/>
            </a:pPr>
            <a:endParaRPr lang="en-US" altLang="zh-CN" sz="2000" dirty="0" smtClean="0"/>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Architecture</a:t>
            </a:r>
            <a:r>
              <a:rPr lang="en-US" altLang="zh-CN" dirty="0"/>
              <a:t> types</a:t>
            </a:r>
            <a:endParaRPr lang="zh-CN" altLang="en-US" dirty="0"/>
          </a:p>
        </p:txBody>
      </p:sp>
    </p:spTree>
  </p:cSld>
  <p:clrMapOvr>
    <a:masterClrMapping/>
  </p:clrMapOvr>
  <p:transition>
    <p:random/>
    <p:sndAc>
      <p:stSnd>
        <p:snd r:embed="rId1" name="projctor.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7" name="Picture 3" descr="Fig4-5SenseComputeContr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6534" y="1268760"/>
            <a:ext cx="6673850" cy="448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547664" y="5781275"/>
            <a:ext cx="67730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1pPr>
            <a:lvl2pPr marL="742950" indent="-28575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2pPr>
            <a:lvl3pPr marL="11430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3pPr>
            <a:lvl4pPr marL="16002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4pPr>
            <a:lvl5pPr marL="2057400" indent="-228600" eaLnBrk="0">
              <a:lnSpc>
                <a:spcPct val="90000"/>
              </a:lnSpc>
              <a:spcBef>
                <a:spcPct val="30000"/>
              </a:spcBef>
              <a:buClr>
                <a:schemeClr val="tx2"/>
              </a:buClr>
              <a:buSzPct val="100000"/>
              <a:buFont typeface="Zapf Dingbats" charset="2"/>
              <a:defRPr sz="2400" b="1">
                <a:solidFill>
                  <a:schemeClr val="bg1"/>
                </a:solidFill>
                <a:latin typeface="Avant Garde" charset="0"/>
                <a:ea typeface="楷体_GB2312" pitchFamily="49" charset="-122"/>
              </a:defRPr>
            </a:lvl5pPr>
            <a:lvl6pPr marL="25146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6pPr>
            <a:lvl7pPr marL="29718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7pPr>
            <a:lvl8pPr marL="34290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8pPr>
            <a:lvl9pPr marL="3886200" indent="-228600" eaLnBrk="0" fontAlgn="base" hangingPunct="0">
              <a:lnSpc>
                <a:spcPct val="90000"/>
              </a:lnSpc>
              <a:spcBef>
                <a:spcPct val="30000"/>
              </a:spcBef>
              <a:spcAft>
                <a:spcPct val="0"/>
              </a:spcAft>
              <a:buClr>
                <a:schemeClr val="tx2"/>
              </a:buClr>
              <a:buSzPct val="100000"/>
              <a:buFont typeface="Zapf Dingbats" charset="2"/>
              <a:defRPr sz="2400" b="1">
                <a:solidFill>
                  <a:schemeClr val="bg1"/>
                </a:solidFill>
                <a:latin typeface="Avant Garde" charset="0"/>
                <a:ea typeface="楷体_GB2312" pitchFamily="49" charset="-122"/>
              </a:defRPr>
            </a:lvl9pPr>
          </a:lstStyle>
          <a:p>
            <a:pPr>
              <a:lnSpc>
                <a:spcPct val="100000"/>
              </a:lnSpc>
              <a:spcBef>
                <a:spcPct val="0"/>
              </a:spcBef>
              <a:buClrTx/>
              <a:buSzTx/>
              <a:buFontTx/>
              <a:buNone/>
            </a:pPr>
            <a:r>
              <a:rPr lang="en-US" altLang="zh-CN" b="0" dirty="0">
                <a:solidFill>
                  <a:schemeClr val="tx2"/>
                </a:solidFill>
                <a:latin typeface="Times New Roman" panose="02020603050405020304" pitchFamily="18" charset="0"/>
                <a:ea typeface="MS PGothic" panose="020B0600070205080204" pitchFamily="34" charset="-128"/>
                <a:cs typeface="Times New Roman" panose="02020603050405020304" pitchFamily="18" charset="0"/>
              </a:rPr>
              <a:t>Objective: Structuring embedded control applications</a:t>
            </a:r>
            <a:endParaRPr lang="en-US" altLang="zh-CN" b="0" dirty="0">
              <a:solidFill>
                <a:schemeClr val="tx2"/>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Sense-Compute-Control</a:t>
            </a:r>
            <a:endParaRPr lang="en-US" altLang="ja-JP" dirty="0"/>
          </a:p>
        </p:txBody>
      </p:sp>
    </p:spTree>
  </p:cSld>
  <p:clrMapOvr>
    <a:masterClrMapping/>
  </p:clrMapOvr>
  <p:transition>
    <p:random/>
    <p:sndAc>
      <p:stSnd>
        <p:snd r:embed="rId2" name="projctor.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body" idx="4294967295"/>
          </p:nvPr>
        </p:nvSpPr>
        <p:spPr>
          <a:xfrm>
            <a:off x="814935" y="1412776"/>
            <a:ext cx="7772400" cy="4877396"/>
          </a:xfrm>
        </p:spPr>
        <p:txBody>
          <a:bodyPr lIns="90487" tIns="44450" rIns="90487" bIns="44450"/>
          <a:lstStyle/>
          <a:p>
            <a:pPr marL="436245">
              <a:buClr>
                <a:srgbClr val="0070C0"/>
              </a:buClr>
              <a:buFont typeface="Wingdings" panose="05000000000000000000" pitchFamily="2" charset="2"/>
              <a:buChar char="n"/>
            </a:pPr>
            <a:r>
              <a:rPr lang="en-US" altLang="zh-CN" dirty="0">
                <a:ea typeface="宋体" panose="02010600030101010101" pitchFamily="2" charset="-122"/>
              </a:rPr>
              <a:t>A simple computer game that first appeared in the </a:t>
            </a:r>
            <a:r>
              <a:rPr lang="en-US" altLang="zh-CN" dirty="0" smtClean="0">
                <a:ea typeface="宋体" panose="02010600030101010101" pitchFamily="2" charset="-122"/>
              </a:rPr>
              <a:t>1960</a:t>
            </a:r>
            <a:r>
              <a:rPr lang="en-US" altLang="zh-CN" dirty="0" smtClean="0">
                <a:latin typeface="Tahoma" panose="020B0604030504040204" pitchFamily="34" charset="0"/>
                <a:ea typeface="宋体" panose="02010600030101010101" pitchFamily="2" charset="-122"/>
              </a:rPr>
              <a:t>’</a:t>
            </a:r>
            <a:r>
              <a:rPr lang="en-US" altLang="zh-CN" dirty="0" smtClean="0">
                <a:ea typeface="宋体" panose="02010600030101010101" pitchFamily="2" charset="-122"/>
              </a:rPr>
              <a:t>s</a:t>
            </a:r>
            <a:endParaRPr lang="en-US" altLang="zh-CN" dirty="0" smtClean="0">
              <a:ea typeface="宋体" panose="02010600030101010101" pitchFamily="2" charset="-122"/>
            </a:endParaRPr>
          </a:p>
          <a:p>
            <a:pPr marL="436245">
              <a:buClr>
                <a:srgbClr val="0070C0"/>
              </a:buClr>
              <a:buFont typeface="Wingdings" panose="05000000000000000000" pitchFamily="2" charset="2"/>
              <a:buChar char="n"/>
            </a:pPr>
            <a:endParaRPr lang="en-US" altLang="zh-CN" dirty="0">
              <a:ea typeface="宋体" panose="02010600030101010101" pitchFamily="2" charset="-122"/>
            </a:endParaRPr>
          </a:p>
          <a:p>
            <a:pPr marL="436245">
              <a:buClr>
                <a:srgbClr val="0070C0"/>
              </a:buClr>
              <a:buFont typeface="Wingdings" panose="05000000000000000000" pitchFamily="2" charset="2"/>
              <a:buChar char="n"/>
            </a:pPr>
            <a:r>
              <a:rPr lang="en-US" altLang="zh-CN" dirty="0">
                <a:ea typeface="宋体" panose="02010600030101010101" pitchFamily="2" charset="-122"/>
              </a:rPr>
              <a:t>Simple concept:</a:t>
            </a:r>
            <a:endParaRPr lang="en-US" altLang="zh-CN"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ea typeface="宋体" panose="02010600030101010101" pitchFamily="2" charset="-122"/>
              </a:rPr>
              <a:t>You (the pilot) control the descent rate of the Apollo-era Lunar Lander</a:t>
            </a:r>
            <a:endParaRPr lang="en-US" altLang="zh-CN" sz="2000" dirty="0">
              <a:ea typeface="宋体" panose="02010600030101010101" pitchFamily="2" charset="-122"/>
            </a:endParaRPr>
          </a:p>
          <a:p>
            <a:pPr lvl="2">
              <a:buClr>
                <a:srgbClr val="0070C0"/>
              </a:buClr>
              <a:buFont typeface="Wingdings" panose="05000000000000000000" pitchFamily="2" charset="2"/>
              <a:buChar char="n"/>
            </a:pPr>
            <a:r>
              <a:rPr lang="en-US" altLang="zh-CN" sz="2000" dirty="0">
                <a:ea typeface="宋体" panose="02010600030101010101" pitchFamily="2" charset="-122"/>
              </a:rPr>
              <a:t>Throttle setting controls descent engine</a:t>
            </a:r>
            <a:endParaRPr lang="en-US" altLang="zh-CN" sz="2000" dirty="0">
              <a:ea typeface="宋体" panose="02010600030101010101" pitchFamily="2" charset="-122"/>
            </a:endParaRPr>
          </a:p>
          <a:p>
            <a:pPr lvl="2">
              <a:buClr>
                <a:srgbClr val="0070C0"/>
              </a:buClr>
              <a:buFont typeface="Wingdings" panose="05000000000000000000" pitchFamily="2" charset="2"/>
              <a:buChar char="n"/>
            </a:pPr>
            <a:r>
              <a:rPr lang="en-US" altLang="zh-CN" sz="2000" dirty="0">
                <a:ea typeface="宋体" panose="02010600030101010101" pitchFamily="2" charset="-122"/>
              </a:rPr>
              <a:t>Limited fuel</a:t>
            </a:r>
            <a:endParaRPr lang="en-US" altLang="zh-CN" sz="2000" dirty="0">
              <a:ea typeface="宋体" panose="02010600030101010101" pitchFamily="2" charset="-122"/>
            </a:endParaRPr>
          </a:p>
          <a:p>
            <a:pPr lvl="2">
              <a:buClr>
                <a:srgbClr val="0070C0"/>
              </a:buClr>
              <a:buFont typeface="Wingdings" panose="05000000000000000000" pitchFamily="2" charset="2"/>
              <a:buChar char="n"/>
            </a:pPr>
            <a:r>
              <a:rPr lang="en-US" altLang="zh-CN" sz="2000" dirty="0">
                <a:ea typeface="宋体" panose="02010600030101010101" pitchFamily="2" charset="-122"/>
              </a:rPr>
              <a:t>Initial altitude and speed preset</a:t>
            </a:r>
            <a:endParaRPr lang="en-US" altLang="zh-CN" sz="2000" dirty="0">
              <a:ea typeface="宋体" panose="02010600030101010101" pitchFamily="2" charset="-122"/>
            </a:endParaRPr>
          </a:p>
          <a:p>
            <a:pPr lvl="2">
              <a:buClr>
                <a:srgbClr val="0070C0"/>
              </a:buClr>
              <a:buFont typeface="Wingdings" panose="05000000000000000000" pitchFamily="2" charset="2"/>
              <a:buChar char="n"/>
            </a:pPr>
            <a:r>
              <a:rPr lang="en-US" altLang="zh-CN" sz="2000" dirty="0">
                <a:ea typeface="宋体" panose="02010600030101010101" pitchFamily="2" charset="-122"/>
              </a:rPr>
              <a:t>If you land with a descent rate of &lt; 5 fps: you win  (whether there</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s fuel left or not)</a:t>
            </a:r>
            <a:endParaRPr lang="en-US" altLang="zh-CN" sz="2000" dirty="0">
              <a:ea typeface="宋体" panose="02010600030101010101" pitchFamily="2" charset="-122"/>
            </a:endParaRPr>
          </a:p>
          <a:p>
            <a:pPr marL="841375" lvl="1" indent="-342900">
              <a:buClr>
                <a:srgbClr val="0070C0"/>
              </a:buClr>
              <a:buFont typeface="Wingdings" panose="05000000000000000000" pitchFamily="2" charset="2"/>
              <a:buChar char="n"/>
            </a:pP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Advanced</a:t>
            </a:r>
            <a:r>
              <a:rPr lang="en-US" altLang="zh-CN" sz="2000" dirty="0">
                <a:latin typeface="Tahoma" panose="020B0604030504040204" pitchFamily="34" charset="0"/>
                <a:ea typeface="宋体" panose="02010600030101010101" pitchFamily="2" charset="-122"/>
              </a:rPr>
              <a:t>”</a:t>
            </a:r>
            <a:r>
              <a:rPr lang="en-US" altLang="zh-CN" sz="2000" dirty="0">
                <a:ea typeface="宋体" panose="02010600030101010101" pitchFamily="2" charset="-122"/>
              </a:rPr>
              <a:t> version:  joystick controls attitude &amp; horizontal motion</a:t>
            </a:r>
            <a:endParaRPr lang="en-US" altLang="zh-CN" sz="200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dirty="0">
                <a:effectLst>
                  <a:outerShdw blurRad="38100" dist="38100" dir="2700000" algn="tl">
                    <a:srgbClr val="FFFFFF"/>
                  </a:outerShdw>
                </a:effectLst>
                <a:ea typeface="宋体" panose="02010600030101010101" pitchFamily="2" charset="-122"/>
              </a:rPr>
              <a:t>The Lunar Lander</a:t>
            </a:r>
            <a:r>
              <a:rPr lang="zh-CN" altLang="en-US" dirty="0">
                <a:effectLst>
                  <a:outerShdw blurRad="38100" dist="38100" dir="2700000" algn="tl">
                    <a:srgbClr val="FFFFFF"/>
                  </a:outerShdw>
                </a:effectLst>
                <a:ea typeface="宋体" panose="02010600030101010101" pitchFamily="2" charset="-122"/>
              </a:rPr>
              <a:t>（登月飞行器）</a:t>
            </a:r>
            <a:r>
              <a:rPr lang="en-US" altLang="zh-CN" dirty="0" smtClean="0">
                <a:effectLst>
                  <a:outerShdw blurRad="38100" dist="38100" dir="2700000" algn="tl">
                    <a:srgbClr val="FFFFFF"/>
                  </a:outerShdw>
                </a:effectLst>
                <a:ea typeface="宋体" panose="02010600030101010101" pitchFamily="2" charset="-122"/>
              </a:rPr>
              <a:t>:</a:t>
            </a:r>
            <a:endParaRPr lang="en-US" altLang="zh-CN" dirty="0" smtClean="0">
              <a:effectLst>
                <a:outerShdw blurRad="38100" dist="38100" dir="2700000" algn="tl">
                  <a:srgbClr val="FFFFFF"/>
                </a:outerShdw>
              </a:effectLst>
              <a:ea typeface="宋体" panose="02010600030101010101" pitchFamily="2" charset="-122"/>
            </a:endParaRPr>
          </a:p>
          <a:p>
            <a:r>
              <a:rPr lang="en-US" altLang="zh-CN" dirty="0" smtClean="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ea typeface="宋体" panose="02010600030101010101" pitchFamily="2" charset="-122"/>
              </a:rPr>
              <a:t>A Long-Running Example</a:t>
            </a:r>
            <a:endParaRPr lang="en-US" altLang="ja-JP" dirty="0"/>
          </a:p>
        </p:txBody>
      </p:sp>
    </p:spTree>
  </p:cSld>
  <p:clrMapOvr>
    <a:masterClrMapping/>
  </p:clrMapOvr>
  <p:transition>
    <p:random/>
    <p:sndAc>
      <p:stSnd>
        <p:snd r:embed="rId1" name="projctor.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3" descr="Fig4-6SCCforLunarLand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2062" y="1149342"/>
            <a:ext cx="7260221" cy="494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Sense-Compute-Control LL</a:t>
            </a:r>
            <a:endParaRPr lang="en-US" altLang="ja-JP" dirty="0"/>
          </a:p>
        </p:txBody>
      </p:sp>
    </p:spTree>
  </p:cSld>
  <p:clrMapOvr>
    <a:masterClrMapping/>
  </p:clrMapOvr>
  <p:transition>
    <p:random/>
    <p:sndAc>
      <p:stSnd>
        <p:snd r:embed="rId2" name="projctor.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ctrTitle" idx="4294967295"/>
          </p:nvPr>
        </p:nvSpPr>
        <p:spPr>
          <a:xfrm>
            <a:off x="2120900" y="2314576"/>
            <a:ext cx="4549322" cy="543739"/>
          </a:xfrm>
        </p:spPr>
        <p:txBody>
          <a:bodyPr wrap="none" lIns="63500" tIns="25400" rIns="63500" bIns="25400" anchor="t">
            <a:spAutoFit/>
          </a:bodyPr>
          <a:lstStyle/>
          <a:p>
            <a:pPr marL="746125" indent="0"/>
            <a:r>
              <a:rPr lang="en-US" altLang="zh-CN">
                <a:effectLst>
                  <a:outerShdw blurRad="38100" dist="38100" dir="2700000" algn="tl">
                    <a:srgbClr val="FFFFFF"/>
                  </a:outerShdw>
                </a:effectLst>
                <a:ea typeface="宋体" panose="02010600030101010101" pitchFamily="2" charset="-122"/>
              </a:rPr>
              <a:t>Architectural Design</a:t>
            </a:r>
            <a:endParaRPr lang="en-US" altLang="zh-CN">
              <a:effectLst>
                <a:outerShdw blurRad="38100" dist="38100" dir="2700000" algn="tl">
                  <a:srgbClr val="FFFFFF"/>
                </a:outerShdw>
              </a:effectLst>
              <a:ea typeface="宋体" panose="02010600030101010101" pitchFamily="2" charset="-122"/>
            </a:endParaRPr>
          </a:p>
        </p:txBody>
      </p:sp>
      <p:sp>
        <p:nvSpPr>
          <p:cNvPr id="690179" name="Rectangle 3"/>
          <p:cNvSpPr>
            <a:spLocks noGrp="1" noChangeArrowheads="1"/>
          </p:cNvSpPr>
          <p:nvPr>
            <p:ph type="subTitle" idx="4294967295"/>
          </p:nvPr>
        </p:nvSpPr>
        <p:spPr>
          <a:xfrm>
            <a:off x="1371600" y="3857625"/>
            <a:ext cx="6400800" cy="1800225"/>
          </a:xfrm>
        </p:spPr>
        <p:txBody>
          <a:bodyPr lIns="90487" tIns="44450" rIns="90487" bIns="44450"/>
          <a:lstStyle/>
          <a:p>
            <a:pPr marL="0" indent="0" algn="ctr">
              <a:spcAft>
                <a:spcPct val="0"/>
              </a:spcAft>
              <a:buFont typeface="Wingdings" panose="05000000000000000000" pitchFamily="2" charset="2"/>
              <a:buNone/>
            </a:pPr>
            <a:endParaRPr lang="zh-CN" altLang="en-US">
              <a:effectLst>
                <a:outerShdw blurRad="38100" dist="38100" dir="2700000" algn="tl">
                  <a:srgbClr val="FFFFFF"/>
                </a:outerShdw>
              </a:effectLst>
              <a:ea typeface="宋体" panose="02010600030101010101" pitchFamily="2" charset="-122"/>
            </a:endParaRPr>
          </a:p>
        </p:txBody>
      </p:sp>
    </p:spTree>
  </p:cSld>
  <p:clrMapOvr>
    <a:masterClrMapping/>
  </p:clrMapOvr>
  <p:transition>
    <p:random/>
    <p:sndAc>
      <p:stSnd>
        <p:snd r:embed="rId1" name="projctor.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43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5E5E164-3A30-48E8-B727-2AFFDC4A7BA9}" type="slidenum">
              <a:rPr lang="en-US" altLang="ja-JP" sz="1200">
                <a:solidFill>
                  <a:schemeClr val="bg1"/>
                </a:solidFill>
              </a:rPr>
            </a:fld>
            <a:endParaRPr lang="en-US" altLang="ja-JP" sz="900">
              <a:solidFill>
                <a:schemeClr val="bg1"/>
              </a:solidFill>
            </a:endParaRPr>
          </a:p>
        </p:txBody>
      </p:sp>
      <p:sp>
        <p:nvSpPr>
          <p:cNvPr id="314373" name="Rectangle 7"/>
          <p:cNvSpPr>
            <a:spLocks noRot="1" noChangeArrowheads="1"/>
          </p:cNvSpPr>
          <p:nvPr/>
        </p:nvSpPr>
        <p:spPr bwMode="auto">
          <a:xfrm>
            <a:off x="971600" y="1340768"/>
            <a:ext cx="8028384"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0070C0"/>
              </a:buClr>
              <a:buFont typeface="Wingdings" panose="05000000000000000000" pitchFamily="2" charset="2"/>
              <a:buChar char="n"/>
            </a:pPr>
            <a:r>
              <a:rPr lang="en-US" altLang="ja-JP" dirty="0"/>
              <a:t>The software must be placed into context</a:t>
            </a:r>
            <a:endParaRPr lang="en-US" altLang="ja-JP" dirty="0"/>
          </a:p>
          <a:p>
            <a:pPr marL="742950" lvl="1" indent="-285750">
              <a:spcBef>
                <a:spcPct val="20000"/>
              </a:spcBef>
              <a:buClr>
                <a:srgbClr val="0070C0"/>
              </a:buClr>
              <a:buFont typeface="Wingdings" panose="05000000000000000000" pitchFamily="2" charset="2"/>
              <a:buChar char="n"/>
            </a:pPr>
            <a:r>
              <a:rPr lang="en-US" altLang="ja-JP" sz="2000" dirty="0"/>
              <a:t>the design should define the external entities (other systems, devices, people) that the software interacts with and the nature of the </a:t>
            </a:r>
            <a:r>
              <a:rPr lang="en-US" altLang="ja-JP" sz="2000" dirty="0" smtClean="0"/>
              <a:t>interaction</a:t>
            </a:r>
            <a:endParaRPr lang="en-US" altLang="ja-JP" sz="2000" dirty="0" smtClean="0"/>
          </a:p>
          <a:p>
            <a:pPr marL="742950" lvl="1" indent="-285750">
              <a:spcBef>
                <a:spcPct val="20000"/>
              </a:spcBef>
              <a:buClr>
                <a:srgbClr val="0070C0"/>
              </a:buClr>
              <a:buFont typeface="Wingdings" panose="05000000000000000000" pitchFamily="2" charset="2"/>
              <a:buChar char="n"/>
            </a:pPr>
            <a:endParaRPr lang="en-US" altLang="ja-JP" sz="2000" dirty="0"/>
          </a:p>
          <a:p>
            <a:pPr marL="342900" indent="-342900">
              <a:spcBef>
                <a:spcPct val="20000"/>
              </a:spcBef>
              <a:buClr>
                <a:srgbClr val="0070C0"/>
              </a:buClr>
              <a:buFont typeface="Wingdings" panose="05000000000000000000" pitchFamily="2" charset="2"/>
              <a:buChar char="n"/>
            </a:pPr>
            <a:r>
              <a:rPr lang="en-US" altLang="ja-JP" dirty="0"/>
              <a:t>A set of architectural archetypes should be identified</a:t>
            </a:r>
            <a:endParaRPr lang="en-US" altLang="ja-JP" dirty="0"/>
          </a:p>
          <a:p>
            <a:pPr marL="742950" lvl="1" indent="-285750">
              <a:spcBef>
                <a:spcPct val="20000"/>
              </a:spcBef>
              <a:buClr>
                <a:srgbClr val="0070C0"/>
              </a:buClr>
              <a:buFont typeface="Wingdings" panose="05000000000000000000" pitchFamily="2" charset="2"/>
              <a:buChar char="n"/>
            </a:pPr>
            <a:r>
              <a:rPr lang="en-US" altLang="ja-JP" sz="2000" dirty="0"/>
              <a:t>An</a:t>
            </a:r>
            <a:r>
              <a:rPr lang="en-US" altLang="ja-JP" sz="2000" dirty="0">
                <a:solidFill>
                  <a:srgbClr val="F3FF07"/>
                </a:solidFill>
              </a:rPr>
              <a:t> </a:t>
            </a:r>
            <a:r>
              <a:rPr lang="en-US" altLang="ja-JP" sz="2000" i="1" dirty="0">
                <a:solidFill>
                  <a:srgbClr val="FF0000"/>
                </a:solidFill>
              </a:rPr>
              <a:t>archetype</a:t>
            </a:r>
            <a:r>
              <a:rPr lang="en-US" altLang="ja-JP" sz="2000" dirty="0">
                <a:solidFill>
                  <a:srgbClr val="FF0000"/>
                </a:solidFill>
              </a:rPr>
              <a:t> </a:t>
            </a:r>
            <a:r>
              <a:rPr lang="en-US" altLang="ja-JP" sz="2000" dirty="0"/>
              <a:t>is an abstraction (similar to a class) that represents one element of system behavior</a:t>
            </a:r>
            <a:r>
              <a:rPr lang="en-US" altLang="zh-CN" sz="2000" dirty="0"/>
              <a:t>, it</a:t>
            </a:r>
            <a:r>
              <a:rPr lang="en-US" altLang="zh-CN" sz="2000" dirty="0">
                <a:latin typeface="Palatino" charset="0"/>
              </a:rPr>
              <a:t>’</a:t>
            </a:r>
            <a:r>
              <a:rPr lang="en-US" altLang="zh-CN" sz="2000" dirty="0"/>
              <a:t>s core abstract classes or patterns of system</a:t>
            </a:r>
            <a:r>
              <a:rPr lang="en-US" altLang="zh-CN" sz="2000" dirty="0" smtClean="0"/>
              <a:t>)</a:t>
            </a:r>
            <a:endParaRPr lang="en-US" altLang="zh-CN" sz="2000" dirty="0" smtClean="0"/>
          </a:p>
          <a:p>
            <a:pPr marL="742950" lvl="1" indent="-285750">
              <a:spcBef>
                <a:spcPct val="20000"/>
              </a:spcBef>
              <a:buClr>
                <a:srgbClr val="0070C0"/>
              </a:buClr>
              <a:buFont typeface="Wingdings" panose="05000000000000000000" pitchFamily="2" charset="2"/>
              <a:buChar char="n"/>
            </a:pPr>
            <a:endParaRPr lang="en-US" altLang="ja-JP" sz="2000" dirty="0"/>
          </a:p>
          <a:p>
            <a:pPr marL="342900" indent="-342900">
              <a:spcBef>
                <a:spcPct val="20000"/>
              </a:spcBef>
              <a:buClr>
                <a:srgbClr val="0070C0"/>
              </a:buClr>
              <a:buFont typeface="Wingdings" panose="05000000000000000000" pitchFamily="2" charset="2"/>
              <a:buChar char="n"/>
            </a:pPr>
            <a:r>
              <a:rPr lang="en-US" altLang="ja-JP" dirty="0"/>
              <a:t>The designer specifies the structure of the system by defining and refining software components that implement each archetype</a:t>
            </a:r>
            <a:endParaRPr lang="en-US" altLang="ja-JP" dirty="0"/>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Architectural Design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type="body" idx="4294967295"/>
          </p:nvPr>
        </p:nvSpPr>
        <p:spPr>
          <a:xfrm>
            <a:off x="899592" y="1628800"/>
            <a:ext cx="7883525" cy="3886200"/>
          </a:xfrm>
        </p:spPr>
        <p:txBody>
          <a:bodyPr lIns="90487" tIns="44450" rIns="90487" bIns="44450"/>
          <a:lstStyle/>
          <a:p>
            <a:pPr marL="457200" indent="-363855">
              <a:buClr>
                <a:srgbClr val="0070C0"/>
              </a:buClr>
              <a:buFont typeface="Zapf Dingbats" charset="2"/>
              <a:buAutoNum type="arabicPeriod"/>
            </a:pPr>
            <a:r>
              <a:rPr lang="en-US" altLang="zh-CN" b="0" dirty="0">
                <a:solidFill>
                  <a:srgbClr val="FFE62D"/>
                </a:solidFill>
                <a:effectLst>
                  <a:outerShdw blurRad="38100" dist="38100" dir="2700000" algn="tl">
                    <a:srgbClr val="000000"/>
                  </a:outerShdw>
                </a:effectLst>
                <a:ea typeface="宋体" panose="02010600030101010101" pitchFamily="2" charset="-122"/>
              </a:rPr>
              <a:t> </a:t>
            </a:r>
            <a:r>
              <a:rPr lang="en-US" altLang="zh-CN" b="0" dirty="0">
                <a:solidFill>
                  <a:schemeClr val="tx1"/>
                </a:solidFill>
                <a:ea typeface="宋体" panose="02010600030101010101" pitchFamily="2" charset="-122"/>
              </a:rPr>
              <a:t>Representing the System in </a:t>
            </a:r>
            <a:r>
              <a:rPr lang="en-US" altLang="zh-CN" b="0" dirty="0" smtClean="0">
                <a:solidFill>
                  <a:schemeClr val="tx1"/>
                </a:solidFill>
                <a:ea typeface="宋体" panose="02010600030101010101" pitchFamily="2" charset="-122"/>
              </a:rPr>
              <a:t>Context</a:t>
            </a:r>
            <a:endParaRPr lang="en-US" altLang="zh-CN" b="0" dirty="0" smtClean="0">
              <a:solidFill>
                <a:schemeClr val="tx1"/>
              </a:solidFill>
              <a:ea typeface="宋体" panose="02010600030101010101" pitchFamily="2" charset="-122"/>
            </a:endParaRPr>
          </a:p>
          <a:p>
            <a:pPr marL="457200" indent="-363855">
              <a:buClr>
                <a:srgbClr val="0070C0"/>
              </a:buClr>
              <a:buFont typeface="Zapf Dingbats" charset="2"/>
              <a:buAutoNum type="arabicPeriod"/>
            </a:pPr>
            <a:endParaRPr lang="en-US" altLang="zh-CN" b="0" dirty="0">
              <a:solidFill>
                <a:schemeClr val="tx1"/>
              </a:solidFill>
              <a:ea typeface="宋体" panose="02010600030101010101" pitchFamily="2" charset="-122"/>
            </a:endParaRPr>
          </a:p>
          <a:p>
            <a:pPr marL="457200" indent="-363855">
              <a:buClr>
                <a:srgbClr val="0070C0"/>
              </a:buClr>
              <a:buFont typeface="Zapf Dingbats" charset="2"/>
              <a:buAutoNum type="arabicPeriod"/>
            </a:pPr>
            <a:r>
              <a:rPr lang="en-US" altLang="zh-CN" b="0" dirty="0">
                <a:solidFill>
                  <a:schemeClr val="tx1"/>
                </a:solidFill>
                <a:ea typeface="宋体" panose="02010600030101010101" pitchFamily="2" charset="-122"/>
              </a:rPr>
              <a:t> Defining </a:t>
            </a:r>
            <a:r>
              <a:rPr lang="en-US" altLang="zh-CN" b="0" dirty="0" smtClean="0">
                <a:solidFill>
                  <a:schemeClr val="tx1"/>
                </a:solidFill>
                <a:ea typeface="宋体" panose="02010600030101010101" pitchFamily="2" charset="-122"/>
              </a:rPr>
              <a:t>Archetypes</a:t>
            </a:r>
            <a:endParaRPr lang="en-US" altLang="zh-CN" b="0" dirty="0" smtClean="0">
              <a:solidFill>
                <a:schemeClr val="tx1"/>
              </a:solidFill>
              <a:ea typeface="宋体" panose="02010600030101010101" pitchFamily="2" charset="-122"/>
            </a:endParaRPr>
          </a:p>
          <a:p>
            <a:pPr marL="457200" indent="-363855">
              <a:buClr>
                <a:srgbClr val="0070C0"/>
              </a:buClr>
              <a:buFont typeface="Zapf Dingbats" charset="2"/>
              <a:buAutoNum type="arabicPeriod"/>
            </a:pPr>
            <a:endParaRPr lang="en-US" altLang="zh-CN" b="0" dirty="0">
              <a:solidFill>
                <a:schemeClr val="tx1"/>
              </a:solidFill>
              <a:ea typeface="宋体" panose="02010600030101010101" pitchFamily="2" charset="-122"/>
            </a:endParaRPr>
          </a:p>
          <a:p>
            <a:pPr marL="457200" indent="-363855">
              <a:buClr>
                <a:srgbClr val="0070C0"/>
              </a:buClr>
              <a:buFont typeface="Zapf Dingbats" charset="2"/>
              <a:buAutoNum type="arabicPeriod"/>
            </a:pPr>
            <a:r>
              <a:rPr lang="en-US" altLang="zh-CN" b="0" dirty="0">
                <a:solidFill>
                  <a:schemeClr val="tx1"/>
                </a:solidFill>
                <a:ea typeface="宋体" panose="02010600030101010101" pitchFamily="2" charset="-122"/>
              </a:rPr>
              <a:t> Refining the Architecture into </a:t>
            </a:r>
            <a:r>
              <a:rPr lang="en-US" altLang="zh-CN" b="0" dirty="0" smtClean="0">
                <a:solidFill>
                  <a:schemeClr val="tx1"/>
                </a:solidFill>
                <a:ea typeface="宋体" panose="02010600030101010101" pitchFamily="2" charset="-122"/>
              </a:rPr>
              <a:t>Components</a:t>
            </a:r>
            <a:endParaRPr lang="en-US" altLang="zh-CN" b="0" dirty="0" smtClean="0">
              <a:solidFill>
                <a:schemeClr val="tx1"/>
              </a:solidFill>
              <a:ea typeface="宋体" panose="02010600030101010101" pitchFamily="2" charset="-122"/>
            </a:endParaRPr>
          </a:p>
          <a:p>
            <a:pPr marL="457200" indent="-363855">
              <a:buClr>
                <a:srgbClr val="0070C0"/>
              </a:buClr>
              <a:buFont typeface="Zapf Dingbats" charset="2"/>
              <a:buAutoNum type="arabicPeriod"/>
            </a:pPr>
            <a:endParaRPr lang="en-US" altLang="zh-CN" b="0" dirty="0" smtClean="0">
              <a:solidFill>
                <a:schemeClr val="tx1"/>
              </a:solidFill>
              <a:ea typeface="宋体" panose="02010600030101010101" pitchFamily="2" charset="-122"/>
            </a:endParaRPr>
          </a:p>
          <a:p>
            <a:pPr marL="457200" indent="-363855">
              <a:buClr>
                <a:srgbClr val="0070C0"/>
              </a:buClr>
              <a:buFont typeface="Zapf Dingbats" charset="2"/>
              <a:buAutoNum type="arabicPeriod"/>
            </a:pPr>
            <a:r>
              <a:rPr lang="en-US" altLang="zh-CN" b="0" dirty="0" smtClean="0">
                <a:solidFill>
                  <a:schemeClr val="tx1"/>
                </a:solidFill>
                <a:ea typeface="宋体" panose="02010600030101010101" pitchFamily="2" charset="-122"/>
              </a:rPr>
              <a:t> </a:t>
            </a:r>
            <a:r>
              <a:rPr lang="en-US" altLang="zh-CN" b="0" dirty="0">
                <a:solidFill>
                  <a:schemeClr val="tx1"/>
                </a:solidFill>
                <a:ea typeface="宋体" panose="02010600030101010101" pitchFamily="2" charset="-122"/>
              </a:rPr>
              <a:t>Describing Instantiations of the System</a:t>
            </a:r>
            <a:endParaRPr lang="en-US" altLang="zh-CN" b="0" dirty="0">
              <a:solidFill>
                <a:schemeClr val="tx1"/>
              </a:solidFill>
              <a:ea typeface="宋体" panose="02010600030101010101" pitchFamily="2" charset="-122"/>
            </a:endParaRPr>
          </a:p>
        </p:txBody>
      </p:sp>
      <p:pic>
        <p:nvPicPr>
          <p:cNvPr id="81925" name="Picture 5" descr="MC900442094[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10162" y="4110905"/>
            <a:ext cx="2654326" cy="183837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The Steps of Architectural Design</a:t>
            </a:r>
            <a:endParaRPr lang="en-US" altLang="ja-JP" dirty="0"/>
          </a:p>
        </p:txBody>
      </p:sp>
    </p:spTree>
  </p:cSld>
  <p:clrMapOvr>
    <a:masterClrMapping/>
  </p:clrMapOvr>
  <p:transition>
    <p:random/>
    <p:sndAc>
      <p:stSnd>
        <p:snd r:embed="rId2"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body" idx="4294967295"/>
          </p:nvPr>
        </p:nvSpPr>
        <p:spPr>
          <a:xfrm>
            <a:off x="1066800" y="1760934"/>
            <a:ext cx="7239000" cy="4509493"/>
          </a:xfrm>
        </p:spPr>
        <p:txBody>
          <a:bodyPr lIns="90487" tIns="44450" rIns="90487" bIns="44450"/>
          <a:lstStyle/>
          <a:p>
            <a:pPr>
              <a:buClr>
                <a:srgbClr val="0070C0"/>
              </a:buClr>
              <a:buFont typeface="Wingdings" panose="05000000000000000000" pitchFamily="2" charset="2"/>
              <a:buChar char="n"/>
            </a:pPr>
            <a:r>
              <a:rPr lang="en-US" altLang="zh-CN" dirty="0">
                <a:solidFill>
                  <a:schemeClr val="tx1"/>
                </a:solidFill>
                <a:ea typeface="宋体" panose="02010600030101010101" pitchFamily="2" charset="-122"/>
              </a:rPr>
              <a:t>Architectural context represents how the software interacts with entities external to its </a:t>
            </a:r>
            <a:r>
              <a:rPr lang="en-US" altLang="zh-CN" dirty="0" smtClean="0">
                <a:solidFill>
                  <a:schemeClr val="tx1"/>
                </a:solidFill>
                <a:ea typeface="宋体" panose="02010600030101010101" pitchFamily="2" charset="-122"/>
              </a:rPr>
              <a:t>boundaries</a:t>
            </a:r>
            <a:endParaRPr lang="en-US" altLang="zh-CN" dirty="0" smtClean="0">
              <a:solidFill>
                <a:schemeClr val="tx1"/>
              </a:solidFill>
              <a:ea typeface="宋体" panose="02010600030101010101" pitchFamily="2" charset="-122"/>
            </a:endParaRPr>
          </a:p>
          <a:p>
            <a:pPr>
              <a:buClr>
                <a:srgbClr val="0070C0"/>
              </a:buClr>
              <a:buFont typeface="Wingdings" panose="05000000000000000000" pitchFamily="2" charset="2"/>
              <a:buChar char="n"/>
            </a:pPr>
            <a:endParaRPr lang="en-US" altLang="zh-CN" dirty="0">
              <a:solidFill>
                <a:schemeClr val="tx1"/>
              </a:solidFill>
              <a:ea typeface="宋体" panose="02010600030101010101" pitchFamily="2" charset="-122"/>
            </a:endParaRPr>
          </a:p>
          <a:p>
            <a:pPr>
              <a:buClr>
                <a:srgbClr val="0070C0"/>
              </a:buClr>
              <a:buFont typeface="Wingdings" panose="05000000000000000000" pitchFamily="2" charset="2"/>
              <a:buChar char="n"/>
            </a:pPr>
            <a:r>
              <a:rPr lang="en-US" altLang="zh-CN" dirty="0">
                <a:solidFill>
                  <a:schemeClr val="tx1"/>
                </a:solidFill>
                <a:ea typeface="宋体" panose="02010600030101010101" pitchFamily="2" charset="-122"/>
              </a:rPr>
              <a:t>Architectural Context Diagram</a:t>
            </a:r>
            <a:endParaRPr lang="en-US" altLang="zh-CN" dirty="0">
              <a:solidFill>
                <a:schemeClr val="tx1"/>
              </a:solidFill>
              <a:ea typeface="宋体" panose="02010600030101010101" pitchFamily="2" charset="-122"/>
            </a:endParaRPr>
          </a:p>
          <a:p>
            <a:pPr lvl="1">
              <a:buClr>
                <a:srgbClr val="0070C0"/>
              </a:buClr>
              <a:buFont typeface="Wingdings" panose="05000000000000000000" pitchFamily="2" charset="2"/>
              <a:buChar char="n"/>
            </a:pPr>
            <a:r>
              <a:rPr lang="en-US" altLang="zh-CN" sz="2200" dirty="0">
                <a:solidFill>
                  <a:schemeClr val="tx1"/>
                </a:solidFill>
                <a:ea typeface="宋体" panose="02010600030101010101" pitchFamily="2" charset="-122"/>
              </a:rPr>
              <a:t>Super ordinate Systems</a:t>
            </a:r>
            <a:endParaRPr lang="en-US" altLang="zh-CN" sz="2200" dirty="0">
              <a:solidFill>
                <a:schemeClr val="tx1"/>
              </a:solidFill>
              <a:ea typeface="宋体" panose="02010600030101010101" pitchFamily="2" charset="-122"/>
            </a:endParaRPr>
          </a:p>
          <a:p>
            <a:pPr lvl="1">
              <a:buClr>
                <a:srgbClr val="0070C0"/>
              </a:buClr>
              <a:buFont typeface="Wingdings" panose="05000000000000000000" pitchFamily="2" charset="2"/>
              <a:buChar char="n"/>
            </a:pPr>
            <a:r>
              <a:rPr lang="en-US" altLang="zh-CN" sz="2200" dirty="0">
                <a:solidFill>
                  <a:schemeClr val="tx1"/>
                </a:solidFill>
                <a:ea typeface="宋体" panose="02010600030101010101" pitchFamily="2" charset="-122"/>
              </a:rPr>
              <a:t>Subordinate Systems</a:t>
            </a:r>
            <a:endParaRPr lang="en-US" altLang="zh-CN" sz="2200" dirty="0">
              <a:solidFill>
                <a:schemeClr val="tx1"/>
              </a:solidFill>
              <a:ea typeface="宋体" panose="02010600030101010101" pitchFamily="2" charset="-122"/>
            </a:endParaRPr>
          </a:p>
          <a:p>
            <a:pPr lvl="1">
              <a:buClr>
                <a:srgbClr val="0070C0"/>
              </a:buClr>
              <a:buFont typeface="Wingdings" panose="05000000000000000000" pitchFamily="2" charset="2"/>
              <a:buChar char="n"/>
            </a:pPr>
            <a:r>
              <a:rPr lang="en-US" altLang="zh-CN" sz="2200" dirty="0">
                <a:solidFill>
                  <a:schemeClr val="tx1"/>
                </a:solidFill>
                <a:ea typeface="宋体" panose="02010600030101010101" pitchFamily="2" charset="-122"/>
              </a:rPr>
              <a:t>Peer-level Systems</a:t>
            </a:r>
            <a:endParaRPr lang="en-US" altLang="zh-CN" sz="2200" dirty="0">
              <a:solidFill>
                <a:schemeClr val="tx1"/>
              </a:solidFill>
              <a:ea typeface="宋体" panose="02010600030101010101" pitchFamily="2" charset="-122"/>
            </a:endParaRPr>
          </a:p>
          <a:p>
            <a:pPr lvl="1">
              <a:buClr>
                <a:srgbClr val="0070C0"/>
              </a:buClr>
              <a:buFont typeface="Wingdings" panose="05000000000000000000" pitchFamily="2" charset="2"/>
              <a:buChar char="n"/>
            </a:pPr>
            <a:r>
              <a:rPr lang="en-US" altLang="zh-CN" sz="2200" dirty="0">
                <a:solidFill>
                  <a:schemeClr val="tx1"/>
                </a:solidFill>
                <a:ea typeface="宋体" panose="02010600030101010101" pitchFamily="2" charset="-122"/>
              </a:rPr>
              <a:t>Actors</a:t>
            </a:r>
            <a:endParaRPr lang="en-US" altLang="zh-CN" sz="2200" dirty="0">
              <a:solidFill>
                <a:schemeClr val="tx1"/>
              </a:solidFill>
              <a:ea typeface="宋体" panose="02010600030101010101" pitchFamily="2" charset="-122"/>
            </a:endParaRPr>
          </a:p>
        </p:txBody>
      </p:sp>
      <p:pic>
        <p:nvPicPr>
          <p:cNvPr id="82949" name="Picture 5" descr="MC90023099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9189" y="4120159"/>
            <a:ext cx="2663825" cy="238779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ffectLst>
                  <a:outerShdw blurRad="38100" dist="38100" dir="2700000" algn="tl">
                    <a:srgbClr val="FFFFFF"/>
                  </a:outerShdw>
                </a:effectLst>
                <a:ea typeface="宋体" panose="02010600030101010101" pitchFamily="2" charset="-122"/>
              </a:rPr>
              <a:t>Representing the System in Context</a:t>
            </a:r>
            <a:endParaRPr lang="en-US" altLang="ja-JP" dirty="0"/>
          </a:p>
        </p:txBody>
      </p:sp>
    </p:spTree>
  </p:cSld>
  <p:clrMapOvr>
    <a:masterClrMapping/>
  </p:clrMapOvr>
  <p:transition>
    <p:random/>
    <p:sndAc>
      <p:stSnd>
        <p:snd r:embed="rId2" name="projctor.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1" name="Picture 4" descr="arch_context_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113" y="1234084"/>
            <a:ext cx="7993062" cy="512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Arch. Context Diagram</a:t>
            </a:r>
            <a:endParaRPr lang="en-US" altLang="ja-JP" dirty="0"/>
          </a:p>
        </p:txBody>
      </p:sp>
    </p:spTree>
  </p:cSld>
  <p:clrMapOvr>
    <a:masterClrMapping/>
  </p:clrMapOvr>
  <p:transition>
    <p:random/>
    <p:sndAc>
      <p:stSnd>
        <p:snd r:embed="rId2" name="projctor.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arch_context_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0913" y="1423393"/>
            <a:ext cx="7523162" cy="500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Architectural Context</a:t>
            </a:r>
            <a:r>
              <a:rPr lang="en-US" altLang="zh-CN" dirty="0"/>
              <a:t> Diagram (ACD)</a:t>
            </a:r>
            <a:endParaRPr lang="en-US" altLang="ja-JP" dirty="0"/>
          </a:p>
        </p:txBody>
      </p:sp>
    </p:spTree>
  </p:cSld>
  <p:clrMapOvr>
    <a:masterClrMapping/>
  </p:clrMapOvr>
  <p:transition>
    <p:random/>
    <p:sndAc>
      <p:stSnd>
        <p:snd r:embed="rId2" name="projctor.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Rectangle 3"/>
          <p:cNvSpPr>
            <a:spLocks noGrp="1" noChangeArrowheads="1"/>
          </p:cNvSpPr>
          <p:nvPr>
            <p:ph type="body" idx="4294967295"/>
          </p:nvPr>
        </p:nvSpPr>
        <p:spPr>
          <a:xfrm>
            <a:off x="1102295" y="1340768"/>
            <a:ext cx="8150225" cy="5107781"/>
          </a:xfrm>
        </p:spPr>
        <p:txBody>
          <a:bodyPr lIns="90487" tIns="44450" rIns="90487" bIns="44450"/>
          <a:lstStyle/>
          <a:p>
            <a:pPr>
              <a:buClr>
                <a:srgbClr val="0070C0"/>
              </a:buClr>
              <a:buFont typeface="Wingdings" panose="05000000000000000000" pitchFamily="2" charset="2"/>
              <a:buChar char="n"/>
            </a:pPr>
            <a:r>
              <a:rPr lang="en-US" altLang="zh-CN" b="1" i="1" u="sng" dirty="0">
                <a:solidFill>
                  <a:srgbClr val="FF0000"/>
                </a:solidFill>
                <a:ea typeface="宋体" panose="02010600030101010101" pitchFamily="2" charset="-122"/>
              </a:rPr>
              <a:t>Archetypes</a:t>
            </a:r>
            <a:r>
              <a:rPr lang="en-US" altLang="zh-CN" dirty="0">
                <a:ea typeface="宋体" panose="02010600030101010101" pitchFamily="2" charset="-122"/>
              </a:rPr>
              <a:t> are classes or patterns that represent an abstraction critical to the </a:t>
            </a:r>
            <a:r>
              <a:rPr lang="en-US" altLang="zh-CN" dirty="0" smtClean="0">
                <a:ea typeface="宋体" panose="02010600030101010101" pitchFamily="2" charset="-122"/>
              </a:rPr>
              <a:t>system</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The target system architecture is composed of these </a:t>
            </a:r>
            <a:r>
              <a:rPr lang="en-US" altLang="zh-CN" dirty="0" smtClean="0">
                <a:ea typeface="宋体" panose="02010600030101010101" pitchFamily="2" charset="-122"/>
              </a:rPr>
              <a:t>archetypes</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Archetypes are the abstract building blocks of an architectural design</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Node</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Detector</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Indicator</a:t>
            </a:r>
            <a:endParaRPr lang="en-US" altLang="zh-CN" sz="2200" dirty="0">
              <a:ea typeface="宋体" panose="02010600030101010101" pitchFamily="2" charset="-122"/>
            </a:endParaRPr>
          </a:p>
          <a:p>
            <a:pPr lvl="1">
              <a:buClr>
                <a:srgbClr val="0070C0"/>
              </a:buClr>
              <a:buFont typeface="Wingdings" panose="05000000000000000000" pitchFamily="2" charset="2"/>
              <a:buChar char="n"/>
            </a:pPr>
            <a:r>
              <a:rPr lang="en-US" altLang="zh-CN" sz="2200" dirty="0">
                <a:ea typeface="宋体" panose="02010600030101010101" pitchFamily="2" charset="-122"/>
              </a:rPr>
              <a:t>Controller</a:t>
            </a:r>
            <a:endParaRPr lang="en-US" altLang="zh-CN" sz="2200" dirty="0">
              <a:ea typeface="宋体" panose="02010600030101010101" pitchFamily="2" charset="-122"/>
            </a:endParaRPr>
          </a:p>
        </p:txBody>
      </p:sp>
      <p:pic>
        <p:nvPicPr>
          <p:cNvPr id="86021" name="Picture 5" descr="MC90038363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26251" y="4593431"/>
            <a:ext cx="1958975" cy="19145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Defining Archetypes</a:t>
            </a:r>
            <a:endParaRPr lang="en-US" altLang="ja-JP" dirty="0"/>
          </a:p>
        </p:txBody>
      </p:sp>
    </p:spTree>
  </p:cSld>
  <p:clrMapOvr>
    <a:masterClrMapping/>
  </p:clrMapOvr>
  <p:transition>
    <p:random/>
    <p:sndAc>
      <p:stSnd>
        <p:snd r:embed="rId2" name="projcto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type="body" idx="4294967295"/>
          </p:nvPr>
        </p:nvSpPr>
        <p:spPr/>
        <p:txBody>
          <a:bodyPr lIns="90487" tIns="44450" rIns="90487" bIns="44450"/>
          <a:lstStyle/>
          <a:p>
            <a:pPr>
              <a:buClr>
                <a:srgbClr val="0070C0"/>
              </a:buClr>
              <a:buFont typeface="Wingdings" panose="05000000000000000000" pitchFamily="2" charset="2"/>
              <a:buChar char="n"/>
            </a:pPr>
            <a:r>
              <a:rPr lang="en-US" altLang="zh-CN" b="0" dirty="0">
                <a:ea typeface="宋体" panose="02010600030101010101" pitchFamily="2" charset="-122"/>
              </a:rPr>
              <a:t>  Data design (Data &amp; Component</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Select architectural styles and patterns</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Architectural Design</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Elaborate an architecture</a:t>
            </a:r>
            <a:r>
              <a:rPr lang="zh-CN" altLang="en-US" b="0" dirty="0">
                <a:ea typeface="宋体" panose="02010600030101010101" pitchFamily="2" charset="-122"/>
              </a:rPr>
              <a:t>（细化）</a:t>
            </a:r>
            <a:r>
              <a:rPr lang="en-US" altLang="zh-CN" b="0" dirty="0">
                <a:ea typeface="宋体" panose="02010600030101010101" pitchFamily="2" charset="-122"/>
              </a:rPr>
              <a:t>.</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The Steps of Architectural Design </a:t>
            </a:r>
            <a:endParaRPr lang="zh-CN" altLang="en-US" dirty="0"/>
          </a:p>
        </p:txBody>
      </p:sp>
    </p:spTree>
  </p:cSld>
  <p:clrMapOvr>
    <a:masterClrMapping/>
  </p:clrMapOvr>
  <p:transition>
    <p:random/>
    <p:sndAc>
      <p:stSnd>
        <p:snd r:embed="rId1" name="projctor.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64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F741999-C72E-44A2-9A76-CFFE3A3F6005}" type="slidenum">
              <a:rPr lang="en-US" altLang="ja-JP" sz="1200">
                <a:solidFill>
                  <a:schemeClr val="bg1"/>
                </a:solidFill>
              </a:rPr>
            </a:fld>
            <a:endParaRPr lang="en-US" altLang="ja-JP" sz="900">
              <a:solidFill>
                <a:schemeClr val="bg1"/>
              </a:solidFill>
            </a:endParaRPr>
          </a:p>
        </p:txBody>
      </p:sp>
      <p:pic>
        <p:nvPicPr>
          <p:cNvPr id="31642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850900"/>
            <a:ext cx="4160838"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smtClean="0">
                <a:effectLst>
                  <a:outerShdw blurRad="38100" dist="38100" dir="2700000" algn="tl">
                    <a:srgbClr val="FFFFFF"/>
                  </a:outerShdw>
                </a:effectLst>
                <a:ea typeface="宋体" panose="02010600030101010101" pitchFamily="2" charset="-122"/>
              </a:rPr>
              <a:t>Archetypes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1" name="Rectangle 3"/>
          <p:cNvSpPr>
            <a:spLocks noGrp="1" noChangeArrowheads="1"/>
          </p:cNvSpPr>
          <p:nvPr>
            <p:ph type="body" idx="4294967295"/>
          </p:nvPr>
        </p:nvSpPr>
        <p:spPr/>
        <p:txBody>
          <a:bodyPr lIns="90487" tIns="44450" rIns="90487" bIns="44450"/>
          <a:lstStyle/>
          <a:p>
            <a:pPr>
              <a:lnSpc>
                <a:spcPct val="80000"/>
              </a:lnSpc>
              <a:buClr>
                <a:srgbClr val="0070C0"/>
              </a:buClr>
              <a:buFont typeface="Wingdings" panose="05000000000000000000" pitchFamily="2" charset="2"/>
              <a:buChar char="n"/>
            </a:pPr>
            <a:r>
              <a:rPr lang="zh-CN" altLang="en-US" b="0" dirty="0">
                <a:ea typeface="宋体" panose="02010600030101010101" pitchFamily="2" charset="-122"/>
              </a:rPr>
              <a:t> </a:t>
            </a:r>
            <a:r>
              <a:rPr lang="en-US" altLang="zh-CN" b="0" dirty="0">
                <a:ea typeface="宋体" panose="02010600030101010101" pitchFamily="2" charset="-122"/>
              </a:rPr>
              <a:t>Components of the software architecture are derived from three sources:</a:t>
            </a:r>
            <a:endParaRPr lang="en-US" altLang="zh-CN" b="0"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100" dirty="0">
                <a:ea typeface="宋体" panose="02010600030101010101" pitchFamily="2" charset="-122"/>
              </a:rPr>
              <a:t>The application domain;</a:t>
            </a:r>
            <a:endParaRPr lang="en-US" altLang="zh-CN" sz="2100"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100" dirty="0">
                <a:ea typeface="宋体" panose="02010600030101010101" pitchFamily="2" charset="-122"/>
              </a:rPr>
              <a:t>The infrastructure domain;</a:t>
            </a:r>
            <a:endParaRPr lang="en-US" altLang="zh-CN" sz="2100" dirty="0">
              <a:ea typeface="宋体" panose="02010600030101010101" pitchFamily="2" charset="-122"/>
            </a:endParaRPr>
          </a:p>
          <a:p>
            <a:pPr lvl="1">
              <a:lnSpc>
                <a:spcPct val="80000"/>
              </a:lnSpc>
              <a:buClr>
                <a:srgbClr val="0070C0"/>
              </a:buClr>
              <a:buFont typeface="Wingdings" panose="05000000000000000000" pitchFamily="2" charset="2"/>
              <a:buChar char="n"/>
            </a:pPr>
            <a:r>
              <a:rPr lang="en-US" altLang="zh-CN" sz="2100" dirty="0">
                <a:ea typeface="宋体" panose="02010600030101010101" pitchFamily="2" charset="-122"/>
              </a:rPr>
              <a:t>The interface domain</a:t>
            </a:r>
            <a:r>
              <a:rPr lang="en-US" altLang="zh-CN" sz="2100" dirty="0" smtClean="0">
                <a:ea typeface="宋体" panose="02010600030101010101" pitchFamily="2" charset="-122"/>
              </a:rPr>
              <a:t>;</a:t>
            </a:r>
            <a:endParaRPr lang="en-US" altLang="zh-CN" sz="2100" dirty="0" smtClean="0">
              <a:ea typeface="宋体" panose="02010600030101010101" pitchFamily="2" charset="-122"/>
            </a:endParaRPr>
          </a:p>
          <a:p>
            <a:pPr lvl="1">
              <a:lnSpc>
                <a:spcPct val="80000"/>
              </a:lnSpc>
              <a:buClr>
                <a:srgbClr val="0070C0"/>
              </a:buClr>
              <a:buFont typeface="Wingdings" panose="05000000000000000000" pitchFamily="2" charset="2"/>
              <a:buChar char="n"/>
            </a:pPr>
            <a:endParaRPr lang="en-US" altLang="zh-CN" dirty="0">
              <a:ea typeface="宋体" panose="02010600030101010101" pitchFamily="2" charset="-122"/>
            </a:endParaRPr>
          </a:p>
          <a:p>
            <a:pPr>
              <a:lnSpc>
                <a:spcPct val="80000"/>
              </a:lnSpc>
              <a:buClr>
                <a:srgbClr val="0070C0"/>
              </a:buClr>
              <a:buFont typeface="Wingdings" panose="05000000000000000000" pitchFamily="2" charset="2"/>
              <a:buChar char="n"/>
            </a:pPr>
            <a:r>
              <a:rPr lang="en-US" altLang="zh-CN" b="0" dirty="0">
                <a:ea typeface="宋体" panose="02010600030101010101" pitchFamily="2" charset="-122"/>
              </a:rPr>
              <a:t> The structure of a software system provides the ecology in which code is born, matures, and dies</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a:lnSpc>
                <a:spcPct val="80000"/>
              </a:lnSpc>
              <a:buClr>
                <a:srgbClr val="0070C0"/>
              </a:buClr>
              <a:buFont typeface="Wingdings" panose="05000000000000000000" pitchFamily="2" charset="2"/>
              <a:buChar char="n"/>
            </a:pPr>
            <a:endParaRPr lang="en-US" altLang="zh-CN" b="0" dirty="0">
              <a:ea typeface="宋体" panose="02010600030101010101" pitchFamily="2" charset="-122"/>
            </a:endParaRPr>
          </a:p>
          <a:p>
            <a:pPr>
              <a:lnSpc>
                <a:spcPct val="80000"/>
              </a:lnSpc>
              <a:buClr>
                <a:srgbClr val="0070C0"/>
              </a:buClr>
              <a:buFont typeface="Wingdings" panose="05000000000000000000" pitchFamily="2" charset="2"/>
              <a:buChar char="n"/>
            </a:pPr>
            <a:r>
              <a:rPr lang="en-US" altLang="zh-CN" b="0" dirty="0">
                <a:ea typeface="宋体" panose="02010600030101010101" pitchFamily="2" charset="-122"/>
              </a:rPr>
              <a:t> A well-designed habitat allows for the successful evolution of all the components needed in a software system.</a:t>
            </a:r>
            <a:endParaRPr lang="en-US" altLang="zh-CN" b="0" dirty="0">
              <a:ea typeface="宋体" panose="02010600030101010101" pitchFamily="2"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Refining the Architecture into Components</a:t>
            </a:r>
            <a:endParaRPr lang="en-US" altLang="ja-JP" dirty="0"/>
          </a:p>
        </p:txBody>
      </p:sp>
    </p:spTree>
  </p:cSld>
  <p:clrMapOvr>
    <a:masterClrMapping/>
  </p:clrMapOvr>
  <p:transition>
    <p:random/>
    <p:sndAc>
      <p:stSnd>
        <p:snd r:embed="rId1"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74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05B4D5E-CA3B-4FF3-BB21-8330427A34C5}" type="slidenum">
              <a:rPr lang="en-US" altLang="ja-JP" sz="1200">
                <a:solidFill>
                  <a:schemeClr val="bg1"/>
                </a:solidFill>
              </a:rPr>
            </a:fld>
            <a:endParaRPr lang="en-US" altLang="ja-JP" sz="900">
              <a:solidFill>
                <a:schemeClr val="bg1"/>
              </a:solidFill>
            </a:endParaRPr>
          </a:p>
        </p:txBody>
      </p:sp>
      <p:pic>
        <p:nvPicPr>
          <p:cNvPr id="31744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163" y="1341438"/>
            <a:ext cx="7285037"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Component Structure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846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42A7323-997F-4964-AA3F-23723CBC974B}" type="slidenum">
              <a:rPr lang="en-US" altLang="ja-JP" sz="1200">
                <a:solidFill>
                  <a:schemeClr val="bg1"/>
                </a:solidFill>
              </a:rPr>
            </a:fld>
            <a:endParaRPr lang="en-US" altLang="ja-JP" sz="900">
              <a:solidFill>
                <a:schemeClr val="bg1"/>
              </a:solidFill>
            </a:endParaRPr>
          </a:p>
        </p:txBody>
      </p:sp>
      <p:pic>
        <p:nvPicPr>
          <p:cNvPr id="318469"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7200" y="1196975"/>
            <a:ext cx="52578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smtClean="0"/>
              <a:t>Refined Component </a:t>
            </a:r>
            <a:r>
              <a:rPr lang="en-US" altLang="ja-JP" dirty="0"/>
              <a:t>Structure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3194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9039AE4-9904-4E75-ABA9-221C377AC97E}" type="slidenum">
              <a:rPr lang="en-US" altLang="ja-JP" sz="1200">
                <a:solidFill>
                  <a:schemeClr val="bg1"/>
                </a:solidFill>
              </a:rPr>
            </a:fld>
            <a:endParaRPr lang="en-US" altLang="ja-JP" sz="900">
              <a:solidFill>
                <a:schemeClr val="bg1"/>
              </a:solidFill>
            </a:endParaRPr>
          </a:p>
        </p:txBody>
      </p:sp>
      <p:sp>
        <p:nvSpPr>
          <p:cNvPr id="538631" name="Text Box 7"/>
          <p:cNvSpPr txBox="1">
            <a:spLocks noChangeArrowheads="1"/>
          </p:cNvSpPr>
          <p:nvPr/>
        </p:nvSpPr>
        <p:spPr bwMode="auto">
          <a:xfrm>
            <a:off x="1043608" y="1434256"/>
            <a:ext cx="8532812" cy="4447371"/>
          </a:xfrm>
          <a:prstGeom prst="rect">
            <a:avLst/>
          </a:prstGeom>
          <a:noFill/>
          <a:ln w="12700">
            <a:noFill/>
            <a:miter lim="800000"/>
          </a:ln>
          <a:effectLst/>
        </p:spPr>
        <p:txBody>
          <a:bodyPr>
            <a:spAutoFit/>
          </a:bodyPr>
          <a:lstStyle/>
          <a:p>
            <a:pPr>
              <a:spcBef>
                <a:spcPts val="600"/>
              </a:spcBef>
              <a:buClr>
                <a:schemeClr val="folHlink"/>
              </a:buClr>
              <a:buFont typeface="Wingdings" panose="05000000000000000000" pitchFamily="2" charset="2"/>
              <a:buNone/>
              <a:defRPr/>
            </a:pPr>
            <a:r>
              <a:rPr lang="en-US" altLang="zh-CN" sz="2200" dirty="0">
                <a:latin typeface="Times New Roman" panose="02020603050405020304" pitchFamily="18" charset="0"/>
                <a:cs typeface="Times New Roman" panose="02020603050405020304" pitchFamily="18" charset="0"/>
              </a:rPr>
              <a:t>1.  </a:t>
            </a:r>
            <a:r>
              <a:rPr lang="en-US" altLang="ja-JP" sz="2200" dirty="0">
                <a:latin typeface="Times New Roman" panose="02020603050405020304" pitchFamily="18" charset="0"/>
                <a:cs typeface="Times New Roman" panose="02020603050405020304" pitchFamily="18" charset="0"/>
              </a:rPr>
              <a:t>Collect scenarios. </a:t>
            </a:r>
            <a:endParaRPr lang="en-US" altLang="zh-CN" sz="2200" dirty="0">
              <a:latin typeface="Times New Roman" panose="02020603050405020304" pitchFamily="18" charset="0"/>
              <a:cs typeface="Times New Roman" panose="02020603050405020304" pitchFamily="18" charset="0"/>
            </a:endParaRPr>
          </a:p>
          <a:p>
            <a:pPr>
              <a:spcBef>
                <a:spcPts val="600"/>
              </a:spcBef>
              <a:buClr>
                <a:schemeClr val="folHlink"/>
              </a:buClr>
              <a:buFont typeface="Wingdings" panose="05000000000000000000" pitchFamily="2" charset="2"/>
              <a:buNone/>
              <a:defRPr/>
            </a:pPr>
            <a:r>
              <a:rPr lang="en-US" altLang="ja-JP" sz="2200" dirty="0">
                <a:latin typeface="Times New Roman" panose="02020603050405020304" pitchFamily="18" charset="0"/>
                <a:cs typeface="Times New Roman" panose="02020603050405020304" pitchFamily="18" charset="0"/>
              </a:rPr>
              <a:t>2.  Elicit requirements, constraints, and environment description. </a:t>
            </a:r>
            <a:endParaRPr lang="en-US" altLang="ja-JP" sz="2200" dirty="0">
              <a:latin typeface="Times New Roman" panose="02020603050405020304" pitchFamily="18" charset="0"/>
              <a:cs typeface="Times New Roman" panose="02020603050405020304" pitchFamily="18" charset="0"/>
            </a:endParaRPr>
          </a:p>
          <a:p>
            <a:pPr>
              <a:spcBef>
                <a:spcPts val="600"/>
              </a:spcBef>
              <a:defRPr/>
            </a:pPr>
            <a:r>
              <a:rPr lang="en-US" altLang="ja-JP" sz="2200" dirty="0">
                <a:latin typeface="Times New Roman" panose="02020603050405020304" pitchFamily="18" charset="0"/>
                <a:cs typeface="Times New Roman" panose="02020603050405020304" pitchFamily="18" charset="0"/>
              </a:rPr>
              <a:t>3.  Describe the architectural styles/patterns that have been chosen to address the scenarios and requirements:</a:t>
            </a:r>
            <a:endParaRPr lang="en-US" altLang="ja-JP" sz="22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module view</a:t>
            </a:r>
            <a:r>
              <a:rPr lang="en-US" altLang="zh-CN" sz="2000" dirty="0">
                <a:latin typeface="Times New Roman" panose="02020603050405020304" pitchFamily="18" charset="0"/>
                <a:cs typeface="Times New Roman" panose="02020603050405020304" pitchFamily="18" charset="0"/>
              </a:rPr>
              <a:t> (information hiding degree)</a:t>
            </a:r>
            <a:endParaRPr lang="en-US" altLang="zh-CN" sz="20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defRPr/>
            </a:pPr>
            <a:r>
              <a:rPr lang="en-US" altLang="zh-CN" sz="2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process view</a:t>
            </a:r>
            <a:r>
              <a:rPr lang="en-US" altLang="zh-CN" sz="2000" dirty="0">
                <a:latin typeface="Times New Roman" panose="02020603050405020304" pitchFamily="18" charset="0"/>
                <a:cs typeface="Times New Roman" panose="02020603050405020304" pitchFamily="18" charset="0"/>
              </a:rPr>
              <a:t> (system performance)</a:t>
            </a:r>
            <a:endParaRPr lang="en-US" altLang="zh-CN" sz="2000" dirty="0">
              <a:latin typeface="Times New Roman" panose="02020603050405020304" pitchFamily="18" charset="0"/>
              <a:cs typeface="Times New Roman" panose="02020603050405020304" pitchFamily="18" charset="0"/>
            </a:endParaRPr>
          </a:p>
          <a:p>
            <a:pPr lvl="1">
              <a:buClr>
                <a:srgbClr val="0070C0"/>
              </a:buClr>
              <a:buFont typeface="Wingdings" panose="05000000000000000000" pitchFamily="2" charset="2"/>
              <a:buChar char="n"/>
              <a:defRPr/>
            </a:pPr>
            <a:r>
              <a:rPr lang="en-US" altLang="ja-JP" sz="2000" dirty="0">
                <a:latin typeface="Times New Roman" panose="02020603050405020304" pitchFamily="18" charset="0"/>
                <a:cs typeface="Times New Roman" panose="02020603050405020304" pitchFamily="18" charset="0"/>
              </a:rPr>
              <a:t> data flow view</a:t>
            </a:r>
            <a:r>
              <a:rPr lang="en-US" altLang="zh-CN" sz="2000" dirty="0">
                <a:latin typeface="Times New Roman" panose="02020603050405020304" pitchFamily="18" charset="0"/>
                <a:cs typeface="Times New Roman" panose="02020603050405020304" pitchFamily="18" charset="0"/>
              </a:rPr>
              <a:t> (degree of architecture meeting functions)</a:t>
            </a:r>
            <a:endParaRPr lang="en-US" altLang="ja-JP" sz="2000" dirty="0">
              <a:latin typeface="Times New Roman" panose="02020603050405020304" pitchFamily="18" charset="0"/>
              <a:cs typeface="Times New Roman" panose="02020603050405020304" pitchFamily="18" charset="0"/>
            </a:endParaRPr>
          </a:p>
          <a:p>
            <a:pPr>
              <a:spcBef>
                <a:spcPts val="600"/>
              </a:spcBef>
              <a:defRPr/>
            </a:pPr>
            <a:r>
              <a:rPr lang="en-US" altLang="ja-JP" sz="2200" dirty="0">
                <a:latin typeface="Times New Roman" panose="02020603050405020304" pitchFamily="18" charset="0"/>
                <a:cs typeface="Times New Roman" panose="02020603050405020304" pitchFamily="18" charset="0"/>
              </a:rPr>
              <a:t>4.  Evaluate quality attributes by considered each attribute in isolation. </a:t>
            </a:r>
            <a:endParaRPr lang="en-US" altLang="ja-JP" sz="2200" dirty="0">
              <a:latin typeface="Times New Roman" panose="02020603050405020304" pitchFamily="18" charset="0"/>
              <a:cs typeface="Times New Roman" panose="02020603050405020304" pitchFamily="18" charset="0"/>
            </a:endParaRPr>
          </a:p>
          <a:p>
            <a:pPr>
              <a:spcBef>
                <a:spcPts val="600"/>
              </a:spcBef>
              <a:defRPr/>
            </a:pPr>
            <a:r>
              <a:rPr lang="en-US" altLang="ja-JP" sz="2200" dirty="0">
                <a:latin typeface="Times New Roman" panose="02020603050405020304" pitchFamily="18" charset="0"/>
                <a:cs typeface="Times New Roman" panose="02020603050405020304" pitchFamily="18" charset="0"/>
              </a:rPr>
              <a:t>5.  Identify the sensitivity of quality attributes to various architectural attributes for a specific architectural style. </a:t>
            </a:r>
            <a:endParaRPr lang="en-US" altLang="ja-JP" sz="2200" dirty="0">
              <a:latin typeface="Times New Roman" panose="02020603050405020304" pitchFamily="18" charset="0"/>
              <a:cs typeface="Times New Roman" panose="02020603050405020304" pitchFamily="18" charset="0"/>
            </a:endParaRPr>
          </a:p>
          <a:p>
            <a:pPr>
              <a:spcBef>
                <a:spcPts val="600"/>
              </a:spcBef>
              <a:defRPr/>
            </a:pPr>
            <a:r>
              <a:rPr lang="en-US" altLang="ja-JP" sz="2200" dirty="0">
                <a:latin typeface="Times New Roman" panose="02020603050405020304" pitchFamily="18" charset="0"/>
                <a:cs typeface="Times New Roman" panose="02020603050405020304" pitchFamily="18" charset="0"/>
              </a:rPr>
              <a:t>6.  Critique candidate architectures (developed in step 3) using the sensitivity analysis conducted in step 5. </a:t>
            </a:r>
            <a:endParaRPr lang="en-US" altLang="ja-JP" sz="2200" dirty="0">
              <a:latin typeface="Times New Roman" panose="02020603050405020304" pitchFamily="18" charset="0"/>
              <a:cs typeface="Times New Roman" panose="02020603050405020304" pitchFamily="18"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Analyzing Architectural Design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type="body" idx="4294967295"/>
          </p:nvPr>
        </p:nvSpPr>
        <p:spPr/>
        <p:txBody>
          <a:bodyPr lIns="90487" tIns="44450" rIns="90487" bIns="44450"/>
          <a:lstStyle/>
          <a:p>
            <a:pPr marL="457200" indent="-363855">
              <a:buClr>
                <a:srgbClr val="0070C0"/>
              </a:buClr>
              <a:buFont typeface="Wingdings" panose="05000000000000000000" pitchFamily="2" charset="2"/>
              <a:buChar char="n"/>
            </a:pPr>
            <a:r>
              <a:rPr lang="en-US" altLang="zh-CN" b="0" dirty="0">
                <a:ea typeface="宋体" panose="02010600030101010101" pitchFamily="2" charset="-122"/>
              </a:rPr>
              <a:t>A useful technique for assessing the overall complexity of a proposed architecture is to consider dependencies between components within the architecture</a:t>
            </a:r>
            <a:r>
              <a:rPr lang="en-US" altLang="zh-CN" b="0" dirty="0" smtClean="0">
                <a:ea typeface="宋体" panose="02010600030101010101" pitchFamily="2" charset="-122"/>
              </a:rPr>
              <a:t>.</a:t>
            </a:r>
            <a:endParaRPr lang="en-US" altLang="zh-CN" b="0" dirty="0" smtClean="0">
              <a:ea typeface="宋体" panose="02010600030101010101" pitchFamily="2" charset="-122"/>
            </a:endParaRPr>
          </a:p>
          <a:p>
            <a:pPr marL="457200" indent="-363855">
              <a:buClr>
                <a:srgbClr val="0070C0"/>
              </a:buClr>
              <a:buFont typeface="Wingdings" panose="05000000000000000000" pitchFamily="2" charset="2"/>
              <a:buChar char="n"/>
            </a:pPr>
            <a:endParaRPr lang="en-US" altLang="zh-CN" b="0" dirty="0">
              <a:ea typeface="宋体" panose="02010600030101010101" pitchFamily="2" charset="-122"/>
            </a:endParaRPr>
          </a:p>
          <a:p>
            <a:pPr marL="457200" indent="-363855">
              <a:buFont typeface="Zapf Dingbats" charset="2"/>
              <a:buAutoNum type="arabicPeriod"/>
            </a:pPr>
            <a:r>
              <a:rPr lang="en-US" altLang="zh-CN" sz="2200" b="0" i="1" dirty="0">
                <a:ea typeface="宋体" panose="02010600030101010101" pitchFamily="2" charset="-122"/>
              </a:rPr>
              <a:t>Sharing dependencies;</a:t>
            </a:r>
            <a:endParaRPr lang="en-US" altLang="zh-CN" sz="2200" b="0" i="1" dirty="0">
              <a:ea typeface="宋体" panose="02010600030101010101" pitchFamily="2" charset="-122"/>
            </a:endParaRPr>
          </a:p>
          <a:p>
            <a:pPr marL="457200" indent="-363855">
              <a:buFont typeface="Zapf Dingbats" charset="2"/>
              <a:buAutoNum type="arabicPeriod"/>
            </a:pPr>
            <a:r>
              <a:rPr lang="en-US" altLang="zh-CN" sz="2200" b="0" i="1" dirty="0">
                <a:ea typeface="宋体" panose="02010600030101010101" pitchFamily="2" charset="-122"/>
              </a:rPr>
              <a:t>Flow dependencies;</a:t>
            </a:r>
            <a:endParaRPr lang="en-US" altLang="zh-CN" sz="2200" b="0" i="1" dirty="0">
              <a:ea typeface="宋体" panose="02010600030101010101" pitchFamily="2" charset="-122"/>
            </a:endParaRPr>
          </a:p>
          <a:p>
            <a:pPr marL="457200" indent="-363855">
              <a:buFont typeface="Zapf Dingbats" charset="2"/>
              <a:buAutoNum type="arabicPeriod"/>
            </a:pPr>
            <a:r>
              <a:rPr lang="en-US" altLang="zh-CN" sz="2200" b="0" i="1" dirty="0">
                <a:ea typeface="宋体" panose="02010600030101010101" pitchFamily="2" charset="-122"/>
              </a:rPr>
              <a:t>Constrained dependencies;</a:t>
            </a:r>
            <a:endParaRPr lang="en-US" altLang="zh-CN" sz="2200" b="0" i="1" dirty="0">
              <a:ea typeface="宋体" panose="02010600030101010101" pitchFamily="2" charset="-122"/>
            </a:endParaRPr>
          </a:p>
        </p:txBody>
      </p:sp>
      <p:pic>
        <p:nvPicPr>
          <p:cNvPr id="92167" name="Picture 7" descr="MP900401087[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20072" y="3286466"/>
            <a:ext cx="3176587" cy="238065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Architectural Complexity</a:t>
            </a:r>
            <a:endParaRPr lang="en-US" altLang="ja-JP" dirty="0"/>
          </a:p>
        </p:txBody>
      </p:sp>
    </p:spTree>
  </p:cSld>
  <p:clrMapOvr>
    <a:masterClrMapping/>
  </p:clrMapOvr>
  <p:transition>
    <p:random/>
    <p:sndAc>
      <p:stSnd>
        <p:snd r:embed="rId2" name="projctor.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ctrTitle" idx="4294967295"/>
          </p:nvPr>
        </p:nvSpPr>
        <p:spPr>
          <a:xfrm>
            <a:off x="1912938" y="2314576"/>
            <a:ext cx="4982133" cy="543739"/>
          </a:xfrm>
        </p:spPr>
        <p:txBody>
          <a:bodyPr wrap="none" lIns="63500" tIns="25400" rIns="63500" bIns="25400" anchor="t">
            <a:spAutoFit/>
          </a:bodyPr>
          <a:lstStyle/>
          <a:p>
            <a:pPr marL="746125" indent="0"/>
            <a:r>
              <a:rPr lang="en-US" altLang="zh-CN">
                <a:effectLst>
                  <a:outerShdw blurRad="38100" dist="38100" dir="2700000" algn="tl">
                    <a:srgbClr val="FFFFFF"/>
                  </a:outerShdw>
                </a:effectLst>
                <a:ea typeface="宋体" panose="02010600030101010101" pitchFamily="2" charset="-122"/>
              </a:rPr>
              <a:t>Structural Design (SD)</a:t>
            </a:r>
            <a:endParaRPr lang="en-US" altLang="zh-CN">
              <a:effectLst>
                <a:outerShdw blurRad="38100" dist="38100" dir="2700000" algn="tl">
                  <a:srgbClr val="FFFFFF"/>
                </a:outerShdw>
              </a:effectLst>
              <a:ea typeface="宋体" panose="02010600030101010101" pitchFamily="2" charset="-122"/>
            </a:endParaRPr>
          </a:p>
        </p:txBody>
      </p:sp>
      <p:sp>
        <p:nvSpPr>
          <p:cNvPr id="492547" name="Rectangle 3"/>
          <p:cNvSpPr>
            <a:spLocks noGrp="1" noChangeArrowheads="1"/>
          </p:cNvSpPr>
          <p:nvPr>
            <p:ph type="subTitle" idx="4294967295"/>
          </p:nvPr>
        </p:nvSpPr>
        <p:spPr>
          <a:xfrm>
            <a:off x="1371600" y="3857625"/>
            <a:ext cx="6400800" cy="1800225"/>
          </a:xfrm>
        </p:spPr>
        <p:txBody>
          <a:bodyPr lIns="90487" tIns="44450" rIns="90487" bIns="44450"/>
          <a:lstStyle/>
          <a:p>
            <a:pPr marL="0" indent="0" algn="ctr">
              <a:spcAft>
                <a:spcPct val="0"/>
              </a:spcAft>
              <a:buFont typeface="Wingdings" panose="05000000000000000000" pitchFamily="2" charset="2"/>
              <a:buNone/>
            </a:pPr>
            <a:endParaRPr lang="zh-CN" altLang="en-US">
              <a:effectLst>
                <a:outerShdw blurRad="38100" dist="38100" dir="2700000" algn="tl">
                  <a:srgbClr val="FFFFFF"/>
                </a:outerShdw>
              </a:effectLst>
              <a:ea typeface="宋体" panose="02010600030101010101" pitchFamily="2" charset="-122"/>
            </a:endParaRPr>
          </a:p>
        </p:txBody>
      </p:sp>
    </p:spTree>
  </p:cSld>
  <p:clrMapOvr>
    <a:masterClrMapping/>
  </p:clrMapOvr>
  <p:transition>
    <p:random/>
    <p:sndAc>
      <p:stSnd>
        <p:snd r:embed="rId1" name="projctor.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body" idx="4294967295"/>
          </p:nvPr>
        </p:nvSpPr>
        <p:spPr>
          <a:xfrm>
            <a:off x="1043608" y="1340768"/>
            <a:ext cx="6984776" cy="4457700"/>
          </a:xfrm>
        </p:spPr>
        <p:txBody>
          <a:bodyPr lIns="90487" tIns="44450" rIns="90487" bIns="44450"/>
          <a:lstStyle/>
          <a:p>
            <a:pPr>
              <a:buClr>
                <a:srgbClr val="0070C0"/>
              </a:buClr>
              <a:buFont typeface="Wingdings" panose="05000000000000000000" pitchFamily="2" charset="2"/>
              <a:buChar char="n"/>
            </a:pPr>
            <a:r>
              <a:rPr lang="en-US" altLang="zh-CN" dirty="0">
                <a:ea typeface="宋体" panose="02010600030101010101" pitchFamily="2" charset="-122"/>
              </a:rPr>
              <a:t>objective: to derive a program architecture that is </a:t>
            </a:r>
            <a:r>
              <a:rPr lang="en-US" altLang="zh-CN" dirty="0" smtClean="0">
                <a:ea typeface="宋体" panose="02010600030101010101" pitchFamily="2" charset="-122"/>
              </a:rPr>
              <a:t>partitioned</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approach: </a:t>
            </a:r>
            <a:endParaRPr lang="en-US" altLang="zh-CN"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the DFD is mapped into a program architecture</a:t>
            </a:r>
            <a:endParaRPr lang="en-US" altLang="zh-CN" sz="2000" dirty="0">
              <a:ea typeface="宋体" panose="02010600030101010101" pitchFamily="2" charset="-122"/>
            </a:endParaRPr>
          </a:p>
          <a:p>
            <a:pPr lvl="1">
              <a:buClr>
                <a:srgbClr val="0070C0"/>
              </a:buClr>
              <a:buFont typeface="Wingdings" panose="05000000000000000000" pitchFamily="2" charset="2"/>
              <a:buChar char="n"/>
            </a:pPr>
            <a:r>
              <a:rPr lang="en-US" altLang="zh-CN" sz="2000" dirty="0">
                <a:ea typeface="宋体" panose="02010600030101010101" pitchFamily="2" charset="-122"/>
              </a:rPr>
              <a:t>the PSPEC and STD are used to indicate the content of each </a:t>
            </a:r>
            <a:r>
              <a:rPr lang="en-US" altLang="zh-CN" sz="2000" dirty="0" smtClean="0">
                <a:ea typeface="宋体" panose="02010600030101010101" pitchFamily="2" charset="-122"/>
              </a:rPr>
              <a:t>module</a:t>
            </a:r>
            <a:endParaRPr lang="en-US" altLang="zh-CN" sz="2000" dirty="0" smtClean="0">
              <a:ea typeface="宋体" panose="02010600030101010101" pitchFamily="2" charset="-122"/>
            </a:endParaRPr>
          </a:p>
          <a:p>
            <a:pPr lvl="1">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宋体" panose="02010600030101010101" pitchFamily="2" charset="-122"/>
              </a:rPr>
              <a:t>notation:  structure </a:t>
            </a:r>
            <a:r>
              <a:rPr lang="en-US" altLang="zh-CN" dirty="0" smtClean="0">
                <a:ea typeface="宋体" panose="02010600030101010101" pitchFamily="2" charset="-122"/>
              </a:rPr>
              <a:t>chart</a:t>
            </a:r>
            <a:endParaRPr lang="en-US" altLang="zh-CN" dirty="0" smtClean="0">
              <a:ea typeface="宋体" panose="02010600030101010101" pitchFamily="2" charset="-122"/>
            </a:endParaRPr>
          </a:p>
          <a:p>
            <a:pPr>
              <a:buClr>
                <a:srgbClr val="0070C0"/>
              </a:buClr>
              <a:buFont typeface="Wingdings" panose="05000000000000000000" pitchFamily="2" charset="2"/>
              <a:buChar char="n"/>
            </a:pPr>
            <a:endParaRPr lang="en-US" altLang="zh-CN" dirty="0">
              <a:ea typeface="宋体" panose="02010600030101010101" pitchFamily="2" charset="-122"/>
            </a:endParaRPr>
          </a:p>
          <a:p>
            <a:pPr>
              <a:buClr>
                <a:srgbClr val="0070C0"/>
              </a:buClr>
              <a:buFont typeface="Wingdings" panose="05000000000000000000" pitchFamily="2" charset="2"/>
              <a:buChar char="n"/>
            </a:pPr>
            <a:r>
              <a:rPr lang="en-US" altLang="zh-CN" dirty="0">
                <a:ea typeface="楷体_GB2312" pitchFamily="49" charset="-122"/>
              </a:rPr>
              <a:t>DFD </a:t>
            </a:r>
            <a:r>
              <a:rPr lang="en-US" altLang="zh-CN" dirty="0">
                <a:ea typeface="楷体_GB2312" pitchFamily="49" charset="-122"/>
                <a:sym typeface="Symbol" panose="05050102010706020507" pitchFamily="18" charset="2"/>
              </a:rPr>
              <a:t> System Hierarchy</a:t>
            </a:r>
            <a:endParaRPr lang="en-US" altLang="zh-CN" dirty="0">
              <a:ea typeface="楷体_GB2312" pitchFamily="49" charset="-122"/>
              <a:sym typeface="Symbol" panose="05050102010706020507" pitchFamily="18" charset="2"/>
            </a:endParaRPr>
          </a:p>
        </p:txBody>
      </p:sp>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What is  Structural Design?</a:t>
            </a:r>
            <a:endParaRPr lang="en-US" altLang="ja-JP"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type="body" idx="4294967295"/>
          </p:nvPr>
        </p:nvSpPr>
        <p:spPr>
          <a:xfrm>
            <a:off x="971600" y="1556792"/>
            <a:ext cx="7543800" cy="2520280"/>
          </a:xfrm>
        </p:spPr>
        <p:txBody>
          <a:bodyPr lIns="90487" tIns="44450" rIns="90487" bIns="44450"/>
          <a:lstStyle/>
          <a:p>
            <a:pPr>
              <a:buClr>
                <a:srgbClr val="0070C0"/>
              </a:buClr>
              <a:buFont typeface="Wingdings" panose="05000000000000000000" pitchFamily="2" charset="2"/>
              <a:buChar char="n"/>
            </a:pPr>
            <a:r>
              <a:rPr lang="zh-CN" altLang="en-US" sz="2600" b="0" dirty="0">
                <a:latin typeface="楷体" panose="02010609060101010101" pitchFamily="49" charset="-122"/>
                <a:ea typeface="楷体" panose="02010609060101010101" pitchFamily="49" charset="-122"/>
              </a:rPr>
              <a:t> 开发一个模块化的程序</a:t>
            </a:r>
            <a:r>
              <a:rPr lang="zh-CN" altLang="en-US" sz="2600" b="0" dirty="0" smtClean="0">
                <a:latin typeface="楷体" panose="02010609060101010101" pitchFamily="49" charset="-122"/>
                <a:ea typeface="楷体" panose="02010609060101010101" pitchFamily="49" charset="-122"/>
              </a:rPr>
              <a:t>结构</a:t>
            </a:r>
            <a:endParaRPr lang="en-US" altLang="zh-CN" sz="2600" b="0" dirty="0" smtClean="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r>
              <a:rPr lang="zh-CN" altLang="en-US" sz="2600" b="0" dirty="0">
                <a:latin typeface="楷体" panose="02010609060101010101" pitchFamily="49" charset="-122"/>
                <a:ea typeface="楷体" panose="02010609060101010101" pitchFamily="49" charset="-122"/>
              </a:rPr>
              <a:t> 表示出模块之间的控制</a:t>
            </a:r>
            <a:r>
              <a:rPr lang="zh-CN" altLang="en-US" sz="2600" b="0" dirty="0" smtClean="0">
                <a:latin typeface="楷体" panose="02010609060101010101" pitchFamily="49" charset="-122"/>
                <a:ea typeface="楷体" panose="02010609060101010101" pitchFamily="49" charset="-122"/>
              </a:rPr>
              <a:t>关系</a:t>
            </a:r>
            <a:endParaRPr lang="en-US" altLang="zh-CN" sz="2600" b="0" dirty="0" smtClean="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r>
              <a:rPr lang="zh-CN" altLang="en-US" sz="2600" b="0" dirty="0">
                <a:latin typeface="楷体" panose="02010609060101010101" pitchFamily="49" charset="-122"/>
                <a:ea typeface="楷体" panose="02010609060101010101" pitchFamily="49" charset="-122"/>
              </a:rPr>
              <a:t> 将程序设计和数据结构相</a:t>
            </a:r>
            <a:r>
              <a:rPr lang="zh-CN" altLang="en-US" sz="2600" b="0" dirty="0" smtClean="0">
                <a:latin typeface="楷体" panose="02010609060101010101" pitchFamily="49" charset="-122"/>
                <a:ea typeface="楷体" panose="02010609060101010101" pitchFamily="49" charset="-122"/>
              </a:rPr>
              <a:t>结合</a:t>
            </a:r>
            <a:endParaRPr lang="en-US" altLang="zh-CN" sz="2600" b="0" dirty="0" smtClean="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r>
              <a:rPr lang="zh-CN" altLang="en-US" sz="2600" b="0" dirty="0">
                <a:latin typeface="楷体" panose="02010609060101010101" pitchFamily="49" charset="-122"/>
                <a:ea typeface="楷体" panose="02010609060101010101" pitchFamily="49" charset="-122"/>
              </a:rPr>
              <a:t> 为数据在程序中的流动定义接口</a:t>
            </a:r>
            <a:endParaRPr lang="zh-CN" altLang="en-US" sz="2600" b="0" dirty="0">
              <a:latin typeface="楷体" panose="02010609060101010101" pitchFamily="49" charset="-122"/>
              <a:ea typeface="楷体" panose="02010609060101010101" pitchFamily="49"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宋体" panose="02010600030101010101" pitchFamily="2" charset="-122"/>
              </a:rPr>
              <a:t>The Goals of SD</a:t>
            </a:r>
            <a:endParaRPr lang="en-US" altLang="ja-JP" dirty="0"/>
          </a:p>
        </p:txBody>
      </p:sp>
    </p:spTree>
  </p:cSld>
  <p:clrMapOvr>
    <a:masterClrMapping/>
  </p:clrMapOvr>
  <p:transition>
    <p:random/>
    <p:sndAc>
      <p:stSnd>
        <p:snd r:embed="rId1" name="projctor.wav"/>
      </p:stSnd>
    </p:sndAc>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body" idx="4294967295"/>
          </p:nvPr>
        </p:nvSpPr>
        <p:spPr>
          <a:xfrm>
            <a:off x="899592" y="1345704"/>
            <a:ext cx="7308850" cy="4675584"/>
          </a:xfrm>
        </p:spPr>
        <p:txBody>
          <a:bodyPr lIns="90487" tIns="44450" rIns="90487" bIns="44450"/>
          <a:lstStyle/>
          <a:p>
            <a:pPr marL="550545" indent="-457200">
              <a:spcBef>
                <a:spcPts val="0"/>
              </a:spcBef>
              <a:buClr>
                <a:srgbClr val="0070C0"/>
              </a:buClr>
              <a:buFont typeface="Wingdings" panose="05000000000000000000" pitchFamily="2" charset="2"/>
              <a:buChar char="n"/>
            </a:pPr>
            <a:r>
              <a:rPr lang="zh-CN" altLang="en-US" b="0" dirty="0" smtClean="0">
                <a:latin typeface="楷体" panose="02010609060101010101" pitchFamily="49" charset="-122"/>
                <a:ea typeface="楷体" panose="02010609060101010101" pitchFamily="49" charset="-122"/>
              </a:rPr>
              <a:t>采用</a:t>
            </a:r>
            <a:r>
              <a:rPr lang="zh-CN" altLang="en-US" b="0" dirty="0">
                <a:latin typeface="楷体" panose="02010609060101010101" pitchFamily="49" charset="-122"/>
                <a:ea typeface="楷体" panose="02010609060101010101" pitchFamily="49" charset="-122"/>
              </a:rPr>
              <a:t>某种设计方法，将一个复杂的系统按功能划分为模块的</a:t>
            </a:r>
            <a:r>
              <a:rPr lang="zh-CN" altLang="en-US" b="0" dirty="0" smtClean="0">
                <a:latin typeface="楷体" panose="02010609060101010101" pitchFamily="49" charset="-122"/>
                <a:ea typeface="楷体" panose="02010609060101010101" pitchFamily="49" charset="-122"/>
              </a:rPr>
              <a:t>层次结构</a:t>
            </a:r>
            <a:endParaRPr lang="en-US" altLang="zh-CN" b="0" dirty="0" smtClean="0">
              <a:latin typeface="楷体" panose="02010609060101010101" pitchFamily="49" charset="-122"/>
              <a:ea typeface="楷体" panose="02010609060101010101" pitchFamily="49" charset="-122"/>
            </a:endParaRPr>
          </a:p>
          <a:p>
            <a:pPr marL="550545" indent="-457200">
              <a:spcBef>
                <a:spcPts val="0"/>
              </a:spcBef>
              <a:buClr>
                <a:srgbClr val="0070C0"/>
              </a:buClr>
              <a:buFont typeface="Wingdings" panose="05000000000000000000" pitchFamily="2" charset="2"/>
              <a:buChar char="n"/>
            </a:pPr>
            <a:endParaRPr lang="zh-CN" altLang="en-US" b="0" dirty="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r>
              <a:rPr lang="zh-CN" altLang="en-US" b="0" dirty="0" smtClean="0">
                <a:latin typeface="楷体" panose="02010609060101010101" pitchFamily="49" charset="-122"/>
                <a:ea typeface="楷体" panose="02010609060101010101" pitchFamily="49" charset="-122"/>
              </a:rPr>
              <a:t> 确定</a:t>
            </a:r>
            <a:r>
              <a:rPr lang="zh-CN" altLang="en-US" b="0" dirty="0">
                <a:latin typeface="楷体" panose="02010609060101010101" pitchFamily="49" charset="-122"/>
                <a:ea typeface="楷体" panose="02010609060101010101" pitchFamily="49" charset="-122"/>
              </a:rPr>
              <a:t>模块之间的调用</a:t>
            </a:r>
            <a:r>
              <a:rPr lang="zh-CN" altLang="en-US" b="0" dirty="0" smtClean="0">
                <a:latin typeface="楷体" panose="02010609060101010101" pitchFamily="49" charset="-122"/>
                <a:ea typeface="楷体" panose="02010609060101010101" pitchFamily="49" charset="-122"/>
              </a:rPr>
              <a:t>关系</a:t>
            </a:r>
            <a:endParaRPr lang="en-US" altLang="zh-CN" b="0" dirty="0" smtClean="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endParaRPr lang="zh-CN" altLang="en-US" b="0" dirty="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r>
              <a:rPr lang="zh-CN" altLang="en-US" b="0" dirty="0" smtClean="0">
                <a:latin typeface="楷体" panose="02010609060101010101" pitchFamily="49" charset="-122"/>
                <a:ea typeface="楷体" panose="02010609060101010101" pitchFamily="49" charset="-122"/>
              </a:rPr>
              <a:t> 确定</a:t>
            </a:r>
            <a:r>
              <a:rPr lang="zh-CN" altLang="en-US" b="0" dirty="0">
                <a:latin typeface="楷体" panose="02010609060101010101" pitchFamily="49" charset="-122"/>
                <a:ea typeface="楷体" panose="02010609060101010101" pitchFamily="49" charset="-122"/>
              </a:rPr>
              <a:t>每个模块的功能，建立与已确定的软件需求的对应</a:t>
            </a:r>
            <a:r>
              <a:rPr lang="zh-CN" altLang="en-US" b="0" dirty="0" smtClean="0">
                <a:latin typeface="楷体" panose="02010609060101010101" pitchFamily="49" charset="-122"/>
                <a:ea typeface="楷体" panose="02010609060101010101" pitchFamily="49" charset="-122"/>
              </a:rPr>
              <a:t>关系</a:t>
            </a:r>
            <a:endParaRPr lang="en-US" altLang="zh-CN" b="0" dirty="0" smtClean="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endParaRPr lang="zh-CN" altLang="en-US" b="0" dirty="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r>
              <a:rPr lang="zh-CN" altLang="en-US" b="0" dirty="0">
                <a:latin typeface="楷体" panose="02010609060101010101" pitchFamily="49" charset="-122"/>
                <a:ea typeface="楷体" panose="02010609060101010101" pitchFamily="49" charset="-122"/>
              </a:rPr>
              <a:t> 确定模块之间的接口，即模块间传递的信息，并设计模块接口的</a:t>
            </a:r>
            <a:r>
              <a:rPr lang="zh-CN" altLang="en-US" b="0" dirty="0" smtClean="0">
                <a:latin typeface="楷体" panose="02010609060101010101" pitchFamily="49" charset="-122"/>
                <a:ea typeface="楷体" panose="02010609060101010101" pitchFamily="49" charset="-122"/>
              </a:rPr>
              <a:t>信息结构</a:t>
            </a:r>
            <a:endParaRPr lang="en-US" altLang="zh-CN" b="0" dirty="0" smtClean="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endParaRPr lang="zh-CN" altLang="en-US" b="0" dirty="0">
              <a:latin typeface="楷体" panose="02010609060101010101" pitchFamily="49" charset="-122"/>
              <a:ea typeface="楷体" panose="02010609060101010101" pitchFamily="49" charset="-122"/>
            </a:endParaRPr>
          </a:p>
          <a:p>
            <a:pPr marL="436245">
              <a:spcBef>
                <a:spcPts val="0"/>
              </a:spcBef>
              <a:buClr>
                <a:srgbClr val="0070C0"/>
              </a:buClr>
              <a:buFont typeface="Wingdings" panose="05000000000000000000" pitchFamily="2" charset="2"/>
              <a:buChar char="n"/>
            </a:pPr>
            <a:r>
              <a:rPr lang="zh-CN" altLang="en-US" b="0" dirty="0">
                <a:latin typeface="楷体" panose="02010609060101010101" pitchFamily="49" charset="-122"/>
                <a:ea typeface="楷体" panose="02010609060101010101" pitchFamily="49" charset="-122"/>
              </a:rPr>
              <a:t> 评估模块划分的质量及导出模块结构的规则</a:t>
            </a:r>
            <a:endParaRPr lang="zh-CN" altLang="en-US" b="0" dirty="0">
              <a:latin typeface="楷体" panose="02010609060101010101" pitchFamily="49" charset="-122"/>
              <a:ea typeface="楷体" panose="02010609060101010101" pitchFamily="49" charset="-122"/>
            </a:endParaRPr>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FFFFFF"/>
                  </a:outerShdw>
                </a:effectLst>
                <a:ea typeface="宋体" panose="02010600030101010101" pitchFamily="2" charset="-122"/>
              </a:rPr>
              <a:t>The Tasks of SD</a:t>
            </a:r>
            <a:endParaRPr lang="en-US" altLang="ja-JP" dirty="0"/>
          </a:p>
        </p:txBody>
      </p:sp>
    </p:spTree>
  </p:cSld>
  <p:clrMapOvr>
    <a:masterClrMapping/>
  </p:clrMapOvr>
  <p:transition>
    <p:random/>
    <p:sndAc>
      <p:stSnd>
        <p:snd r:embed="rId1" name="projctor.wav"/>
      </p:stSnd>
    </p:sndAc>
  </p:transition>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30484</Words>
  <Application>WPS 演示</Application>
  <PresentationFormat>全屏显示(4:3)</PresentationFormat>
  <Paragraphs>1954</Paragraphs>
  <Slides>148</Slides>
  <Notes>84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4</vt:i4>
      </vt:variant>
      <vt:variant>
        <vt:lpstr>幻灯片标题</vt:lpstr>
      </vt:variant>
      <vt:variant>
        <vt:i4>148</vt:i4>
      </vt:variant>
    </vt:vector>
  </HeadingPairs>
  <TitlesOfParts>
    <vt:vector size="177" baseType="lpstr">
      <vt:lpstr>Arial</vt:lpstr>
      <vt:lpstr>宋体</vt:lpstr>
      <vt:lpstr>Wingdings</vt:lpstr>
      <vt:lpstr>Times</vt:lpstr>
      <vt:lpstr>Futura</vt:lpstr>
      <vt:lpstr>Helvetica</vt:lpstr>
      <vt:lpstr>MS PGothic</vt:lpstr>
      <vt:lpstr>Times New Roman</vt:lpstr>
      <vt:lpstr>Zapf Dingbats</vt:lpstr>
      <vt:lpstr>Avant Garde</vt:lpstr>
      <vt:lpstr>楷体_GB2312</vt:lpstr>
      <vt:lpstr>Segoe Print</vt:lpstr>
      <vt:lpstr>微软雅黑</vt:lpstr>
      <vt:lpstr>Arial Unicode MS</vt:lpstr>
      <vt:lpstr>Palatino</vt:lpstr>
      <vt:lpstr>楷体</vt:lpstr>
      <vt:lpstr>Tahoma</vt:lpstr>
      <vt:lpstr>Courier</vt:lpstr>
      <vt:lpstr>ZapfHumnst BT</vt:lpstr>
      <vt:lpstr>Symbol</vt:lpstr>
      <vt:lpstr>黑体</vt:lpstr>
      <vt:lpstr>Palatino Linotype</vt:lpstr>
      <vt:lpstr>Courier New</vt:lpstr>
      <vt:lpstr>新宋体</vt:lpstr>
      <vt:lpstr>LlosengCh01E2[1]</vt:lpstr>
      <vt:lpstr>Word.Document.8</vt:lpstr>
      <vt:lpstr>Word.Document.8</vt:lpstr>
      <vt:lpstr>Word.Document.8</vt:lpstr>
      <vt:lpstr>Word.Document.8</vt:lpstr>
      <vt:lpstr>   Creating An Architectural Design  </vt:lpstr>
      <vt:lpstr>What is Architectural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Architectural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Structural Design (SD)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Transform Mapping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Transaction Mapping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579</cp:revision>
  <dcterms:created xsi:type="dcterms:W3CDTF">2008-02-25T20:13:00Z</dcterms:created>
  <dcterms:modified xsi:type="dcterms:W3CDTF">2019-01-01T07:37:43Z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