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141"/>
  </p:handoutMasterIdLst>
  <p:sldIdLst>
    <p:sldId id="396" r:id="rId3"/>
    <p:sldId id="399" r:id="rId4"/>
    <p:sldId id="448" r:id="rId5"/>
    <p:sldId id="449" r:id="rId6"/>
    <p:sldId id="450" r:id="rId7"/>
    <p:sldId id="451" r:id="rId9"/>
    <p:sldId id="452" r:id="rId10"/>
    <p:sldId id="402" r:id="rId11"/>
    <p:sldId id="453" r:id="rId12"/>
    <p:sldId id="454" r:id="rId13"/>
    <p:sldId id="455" r:id="rId14"/>
    <p:sldId id="456" r:id="rId15"/>
    <p:sldId id="457" r:id="rId16"/>
    <p:sldId id="458" r:id="rId17"/>
    <p:sldId id="459" r:id="rId18"/>
    <p:sldId id="460" r:id="rId19"/>
    <p:sldId id="461" r:id="rId20"/>
    <p:sldId id="462" r:id="rId21"/>
    <p:sldId id="463" r:id="rId22"/>
    <p:sldId id="464" r:id="rId23"/>
    <p:sldId id="465" r:id="rId24"/>
    <p:sldId id="466" r:id="rId25"/>
    <p:sldId id="467" r:id="rId26"/>
    <p:sldId id="468" r:id="rId27"/>
    <p:sldId id="469" r:id="rId28"/>
    <p:sldId id="471" r:id="rId29"/>
    <p:sldId id="472" r:id="rId30"/>
    <p:sldId id="407" r:id="rId31"/>
    <p:sldId id="473" r:id="rId32"/>
    <p:sldId id="474" r:id="rId33"/>
    <p:sldId id="475" r:id="rId34"/>
    <p:sldId id="476" r:id="rId35"/>
    <p:sldId id="477" r:id="rId36"/>
    <p:sldId id="408" r:id="rId37"/>
    <p:sldId id="478" r:id="rId38"/>
    <p:sldId id="479" r:id="rId39"/>
    <p:sldId id="480" r:id="rId40"/>
    <p:sldId id="481" r:id="rId41"/>
    <p:sldId id="482" r:id="rId42"/>
    <p:sldId id="483" r:id="rId43"/>
    <p:sldId id="484" r:id="rId44"/>
    <p:sldId id="485" r:id="rId45"/>
    <p:sldId id="409" r:id="rId46"/>
    <p:sldId id="551" r:id="rId47"/>
    <p:sldId id="486" r:id="rId48"/>
    <p:sldId id="487" r:id="rId49"/>
    <p:sldId id="488" r:id="rId50"/>
    <p:sldId id="489" r:id="rId51"/>
    <p:sldId id="490" r:id="rId52"/>
    <p:sldId id="491" r:id="rId53"/>
    <p:sldId id="492" r:id="rId54"/>
    <p:sldId id="493" r:id="rId55"/>
    <p:sldId id="494" r:id="rId56"/>
    <p:sldId id="495" r:id="rId57"/>
    <p:sldId id="496" r:id="rId58"/>
    <p:sldId id="415" r:id="rId59"/>
    <p:sldId id="416" r:id="rId60"/>
    <p:sldId id="497" r:id="rId61"/>
    <p:sldId id="417" r:id="rId62"/>
    <p:sldId id="418" r:id="rId63"/>
    <p:sldId id="419" r:id="rId64"/>
    <p:sldId id="420" r:id="rId65"/>
    <p:sldId id="498" r:id="rId66"/>
    <p:sldId id="500" r:id="rId67"/>
    <p:sldId id="501" r:id="rId68"/>
    <p:sldId id="502" r:id="rId69"/>
    <p:sldId id="503" r:id="rId70"/>
    <p:sldId id="504" r:id="rId71"/>
    <p:sldId id="505" r:id="rId72"/>
    <p:sldId id="506" r:id="rId73"/>
    <p:sldId id="422" r:id="rId74"/>
    <p:sldId id="507" r:id="rId75"/>
    <p:sldId id="508" r:id="rId76"/>
    <p:sldId id="509" r:id="rId77"/>
    <p:sldId id="510" r:id="rId78"/>
    <p:sldId id="511" r:id="rId79"/>
    <p:sldId id="423" r:id="rId80"/>
    <p:sldId id="512" r:id="rId81"/>
    <p:sldId id="513" r:id="rId82"/>
    <p:sldId id="514" r:id="rId83"/>
    <p:sldId id="515" r:id="rId84"/>
    <p:sldId id="424" r:id="rId85"/>
    <p:sldId id="425" r:id="rId86"/>
    <p:sldId id="549" r:id="rId87"/>
    <p:sldId id="516" r:id="rId88"/>
    <p:sldId id="427" r:id="rId89"/>
    <p:sldId id="428" r:id="rId90"/>
    <p:sldId id="517" r:id="rId91"/>
    <p:sldId id="518" r:id="rId92"/>
    <p:sldId id="519" r:id="rId93"/>
    <p:sldId id="520" r:id="rId94"/>
    <p:sldId id="429" r:id="rId95"/>
    <p:sldId id="521" r:id="rId96"/>
    <p:sldId id="431" r:id="rId97"/>
    <p:sldId id="432" r:id="rId98"/>
    <p:sldId id="552" r:id="rId99"/>
    <p:sldId id="433" r:id="rId100"/>
    <p:sldId id="523" r:id="rId101"/>
    <p:sldId id="553" r:id="rId102"/>
    <p:sldId id="525" r:id="rId103"/>
    <p:sldId id="436" r:id="rId104"/>
    <p:sldId id="526" r:id="rId105"/>
    <p:sldId id="527" r:id="rId106"/>
    <p:sldId id="438" r:id="rId107"/>
    <p:sldId id="439" r:id="rId108"/>
    <p:sldId id="554" r:id="rId109"/>
    <p:sldId id="440" r:id="rId110"/>
    <p:sldId id="557" r:id="rId111"/>
    <p:sldId id="556" r:id="rId112"/>
    <p:sldId id="441" r:id="rId113"/>
    <p:sldId id="555" r:id="rId114"/>
    <p:sldId id="442" r:id="rId115"/>
    <p:sldId id="443" r:id="rId116"/>
    <p:sldId id="529" r:id="rId117"/>
    <p:sldId id="530" r:id="rId118"/>
    <p:sldId id="531" r:id="rId119"/>
    <p:sldId id="532" r:id="rId120"/>
    <p:sldId id="533" r:id="rId121"/>
    <p:sldId id="534" r:id="rId122"/>
    <p:sldId id="535" r:id="rId123"/>
    <p:sldId id="536" r:id="rId124"/>
    <p:sldId id="537" r:id="rId125"/>
    <p:sldId id="538" r:id="rId126"/>
    <p:sldId id="539" r:id="rId127"/>
    <p:sldId id="540" r:id="rId128"/>
    <p:sldId id="541" r:id="rId129"/>
    <p:sldId id="542" r:id="rId130"/>
    <p:sldId id="543" r:id="rId131"/>
    <p:sldId id="544" r:id="rId132"/>
    <p:sldId id="545" r:id="rId133"/>
    <p:sldId id="546" r:id="rId134"/>
    <p:sldId id="547" r:id="rId135"/>
    <p:sldId id="548" r:id="rId136"/>
    <p:sldId id="444" r:id="rId137"/>
    <p:sldId id="445" r:id="rId138"/>
    <p:sldId id="446" r:id="rId139"/>
    <p:sldId id="447" r:id="rId140"/>
  </p:sldIdLst>
  <p:sldSz cx="9144000" cy="6858000" type="screen4x3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75" autoAdjust="0"/>
    <p:restoredTop sz="94660"/>
  </p:normalViewPr>
  <p:slideViewPr>
    <p:cSldViewPr>
      <p:cViewPr varScale="1">
        <p:scale>
          <a:sx n="107" d="100"/>
          <a:sy n="107" d="100"/>
        </p:scale>
        <p:origin x="1332" y="78"/>
      </p:cViewPr>
      <p:guideLst>
        <p:guide orient="horz" pos="2227"/>
        <p:guide pos="283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652" y="-78"/>
      </p:cViewPr>
      <p:guideLst>
        <p:guide orient="horz" pos="3323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notesMaster" Target="notesMasters/notesMaster1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4" Type="http://schemas.openxmlformats.org/officeDocument/2006/relationships/tableStyles" Target="tableStyles.xml"/><Relationship Id="rId143" Type="http://schemas.openxmlformats.org/officeDocument/2006/relationships/viewProps" Target="viewProps.xml"/><Relationship Id="rId142" Type="http://schemas.openxmlformats.org/officeDocument/2006/relationships/presProps" Target="presProps.xml"/><Relationship Id="rId141" Type="http://schemas.openxmlformats.org/officeDocument/2006/relationships/handoutMaster" Target="handoutMasters/handoutMaster1.xml"/><Relationship Id="rId140" Type="http://schemas.openxmlformats.org/officeDocument/2006/relationships/slide" Target="slides/slide137.xml"/><Relationship Id="rId14" Type="http://schemas.openxmlformats.org/officeDocument/2006/relationships/slide" Target="slides/slide11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2" Type="http://schemas.openxmlformats.org/officeDocument/2006/relationships/slide" Target="slides/slide7.xml"/><Relationship Id="rId1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53600"/>
            <a:ext cx="3048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38600" y="9753600"/>
            <a:ext cx="3048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A0DB2FAB-4DDF-4CC6-B0A0-76A60F45709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491D423-BE52-429D-A649-80BB9A6D7E3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4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5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91D423-BE52-429D-A649-80BB9A6D7E3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0163" y="877888"/>
            <a:ext cx="4511675" cy="3382962"/>
          </a:xfrm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886325"/>
            <a:ext cx="5257800" cy="4548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502" tIns="48751" rIns="97502" bIns="48751"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E216BF1-852D-451B-AA86-127E6E31FE5E}" type="slidenum">
              <a:rPr lang="ja-JP" altLang="en-US" sz="1200"/>
            </a:fld>
            <a:endParaRPr lang="en-US" altLang="ja-JP" sz="1200"/>
          </a:p>
        </p:txBody>
      </p:sp>
      <p:sp>
        <p:nvSpPr>
          <p:cNvPr id="72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2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E216BF1-852D-451B-AA86-127E6E31FE5E}" type="slidenum">
              <a:rPr lang="ja-JP" altLang="en-US" sz="1200"/>
            </a:fld>
            <a:endParaRPr lang="en-US" altLang="ja-JP" sz="1200"/>
          </a:p>
        </p:txBody>
      </p:sp>
      <p:sp>
        <p:nvSpPr>
          <p:cNvPr id="72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2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627E149-24D8-4F06-AC66-E76499F8A7C7}" type="slidenum">
              <a:rPr lang="ja-JP" altLang="en-US" sz="1200"/>
            </a:fld>
            <a:endParaRPr lang="en-US" altLang="ja-JP" sz="1200"/>
          </a:p>
        </p:txBody>
      </p:sp>
      <p:sp>
        <p:nvSpPr>
          <p:cNvPr id="72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2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A8E8C6E-BE37-4D9F-B9A2-7F0080B5733A}" type="slidenum">
              <a:rPr lang="ja-JP" altLang="en-US" sz="1200"/>
            </a:fld>
            <a:endParaRPr lang="en-US" altLang="ja-JP" sz="1200"/>
          </a:p>
        </p:txBody>
      </p:sp>
      <p:sp>
        <p:nvSpPr>
          <p:cNvPr id="72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2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98091EDA-52F6-462A-B8F4-951390791295}" type="slidenum">
              <a:rPr lang="ja-JP" altLang="en-US" sz="1200"/>
            </a:fld>
            <a:endParaRPr lang="en-US" altLang="ja-JP" sz="1200"/>
          </a:p>
        </p:txBody>
      </p:sp>
      <p:sp>
        <p:nvSpPr>
          <p:cNvPr id="73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3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D4A5BDF-1303-4389-BA14-EA16D95F7E36}" type="slidenum">
              <a:rPr lang="ja-JP" altLang="en-US" sz="1200"/>
            </a:fld>
            <a:endParaRPr lang="en-US" altLang="ja-JP" sz="1200"/>
          </a:p>
        </p:txBody>
      </p:sp>
      <p:sp>
        <p:nvSpPr>
          <p:cNvPr id="73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3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F8CF16B-1541-4725-87C7-72AA42AB7185}" type="slidenum">
              <a:rPr lang="ja-JP" altLang="en-US" sz="1200"/>
            </a:fld>
            <a:endParaRPr lang="en-US" altLang="ja-JP" sz="1200"/>
          </a:p>
        </p:txBody>
      </p:sp>
      <p:sp>
        <p:nvSpPr>
          <p:cNvPr id="73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3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3DC0D7C-76D7-4B3A-A5A2-F86D53B19F25}" type="slidenum">
              <a:rPr lang="ja-JP" altLang="en-US" sz="1200"/>
            </a:fld>
            <a:endParaRPr lang="en-US" altLang="ja-JP" sz="1200"/>
          </a:p>
        </p:txBody>
      </p:sp>
      <p:sp>
        <p:nvSpPr>
          <p:cNvPr id="73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3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18A8F36E-6B03-4570-A83C-B9F3246CD4F5}" type="slidenum">
              <a:rPr lang="ja-JP" altLang="en-US" sz="1200"/>
            </a:fld>
            <a:endParaRPr lang="en-US" altLang="ja-JP" sz="1200"/>
          </a:p>
        </p:txBody>
      </p:sp>
      <p:sp>
        <p:nvSpPr>
          <p:cNvPr id="73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3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1871AD2F-0BA9-4B56-9284-6C102C8E1B0F}" type="slidenum">
              <a:rPr lang="ja-JP" altLang="en-US" sz="1200"/>
            </a:fld>
            <a:endParaRPr lang="en-US" altLang="ja-JP" sz="1200"/>
          </a:p>
        </p:txBody>
      </p:sp>
      <p:sp>
        <p:nvSpPr>
          <p:cNvPr id="71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1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C2A930B-4480-4909-8B3B-33F71235A78C}" type="slidenum">
              <a:rPr lang="ja-JP" altLang="en-US" sz="1200"/>
            </a:fld>
            <a:endParaRPr lang="en-US" altLang="ja-JP" sz="1200"/>
          </a:p>
        </p:txBody>
      </p:sp>
      <p:sp>
        <p:nvSpPr>
          <p:cNvPr id="73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3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1C841207-97A0-4B8A-B537-F3B043B3D93D}" type="slidenum">
              <a:rPr lang="ja-JP" altLang="en-US" sz="1200"/>
            </a:fld>
            <a:endParaRPr lang="en-US" altLang="ja-JP" sz="1200"/>
          </a:p>
        </p:txBody>
      </p:sp>
      <p:sp>
        <p:nvSpPr>
          <p:cNvPr id="73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3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A0E1157-F65C-4A64-9F78-B3C6012982EB}" type="slidenum">
              <a:rPr lang="ja-JP" altLang="en-US" sz="1200"/>
            </a:fld>
            <a:endParaRPr lang="en-US" altLang="ja-JP" sz="1200"/>
          </a:p>
        </p:txBody>
      </p:sp>
      <p:sp>
        <p:nvSpPr>
          <p:cNvPr id="73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3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DE20696-89BA-4CD9-9E96-F3C0C1088DB4}" type="slidenum">
              <a:rPr lang="ja-JP" altLang="en-US" sz="1200"/>
            </a:fld>
            <a:endParaRPr lang="en-US" altLang="ja-JP" sz="1200"/>
          </a:p>
        </p:txBody>
      </p:sp>
      <p:sp>
        <p:nvSpPr>
          <p:cNvPr id="74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4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4540254-C050-49A0-9D20-2E09FF789613}" type="slidenum">
              <a:rPr lang="ja-JP" altLang="en-US" sz="1200"/>
            </a:fld>
            <a:endParaRPr lang="en-US" altLang="ja-JP" sz="1200"/>
          </a:p>
        </p:txBody>
      </p:sp>
      <p:sp>
        <p:nvSpPr>
          <p:cNvPr id="74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4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5E2436B-79A5-4A53-B424-076BC2FF34B6}" type="slidenum">
              <a:rPr lang="ja-JP" altLang="en-US" sz="1200"/>
            </a:fld>
            <a:endParaRPr lang="en-US" altLang="ja-JP" sz="1200"/>
          </a:p>
        </p:txBody>
      </p:sp>
      <p:sp>
        <p:nvSpPr>
          <p:cNvPr id="74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4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6F06ED4-784A-46F5-825F-1421151AAC9D}" type="slidenum">
              <a:rPr lang="ja-JP" altLang="en-US" sz="1200"/>
            </a:fld>
            <a:endParaRPr lang="en-US" altLang="ja-JP" sz="1200"/>
          </a:p>
        </p:txBody>
      </p:sp>
      <p:sp>
        <p:nvSpPr>
          <p:cNvPr id="74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4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71B341B-6C4E-41CE-BF5A-A6306B09BEC3}" type="slidenum">
              <a:rPr lang="ja-JP" altLang="en-US" sz="1200"/>
            </a:fld>
            <a:endParaRPr lang="en-US" altLang="ja-JP" sz="1200"/>
          </a:p>
        </p:txBody>
      </p:sp>
      <p:sp>
        <p:nvSpPr>
          <p:cNvPr id="74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4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3F1416F-71B0-43FE-850D-50C103C79846}" type="slidenum">
              <a:rPr lang="ja-JP" altLang="en-US" sz="1200"/>
            </a:fld>
            <a:endParaRPr lang="en-US" altLang="ja-JP" sz="1200"/>
          </a:p>
        </p:txBody>
      </p:sp>
      <p:sp>
        <p:nvSpPr>
          <p:cNvPr id="74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4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1A7364C3-A451-4DCE-92F1-2241F0A43D40}" type="slidenum">
              <a:rPr lang="ja-JP" altLang="en-US" sz="1200"/>
            </a:fld>
            <a:endParaRPr lang="en-US" altLang="ja-JP" sz="1200"/>
          </a:p>
        </p:txBody>
      </p:sp>
      <p:sp>
        <p:nvSpPr>
          <p:cNvPr id="74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4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7B07BC0-66EE-4F25-8C7A-623A851883E8}" type="slidenum">
              <a:rPr lang="ja-JP" altLang="en-US" sz="1200"/>
            </a:fld>
            <a:endParaRPr lang="en-US" altLang="ja-JP" sz="1200"/>
          </a:p>
        </p:txBody>
      </p:sp>
      <p:sp>
        <p:nvSpPr>
          <p:cNvPr id="71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1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031BCDC-2B4C-4F03-AD1F-D2637BB40AF4}" type="slidenum">
              <a:rPr lang="ja-JP" altLang="en-US" sz="1200"/>
            </a:fld>
            <a:endParaRPr lang="en-US" altLang="ja-JP" sz="1200"/>
          </a:p>
        </p:txBody>
      </p:sp>
      <p:sp>
        <p:nvSpPr>
          <p:cNvPr id="75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5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C977BA4-4490-4FC9-8DAC-514217C5E99C}" type="slidenum">
              <a:rPr lang="ja-JP" altLang="en-US" sz="1200"/>
            </a:fld>
            <a:endParaRPr lang="en-US" altLang="ja-JP" sz="1200"/>
          </a:p>
        </p:txBody>
      </p:sp>
      <p:sp>
        <p:nvSpPr>
          <p:cNvPr id="75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5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CECC609-B96D-4F4A-9A4F-39CF3BAFDB9B}" type="slidenum">
              <a:rPr lang="ja-JP" altLang="en-US" sz="1200"/>
            </a:fld>
            <a:endParaRPr lang="en-US" altLang="ja-JP" sz="1200"/>
          </a:p>
        </p:txBody>
      </p:sp>
      <p:sp>
        <p:nvSpPr>
          <p:cNvPr id="75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5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CECC609-B96D-4F4A-9A4F-39CF3BAFDB9B}" type="slidenum">
              <a:rPr lang="ja-JP" altLang="en-US" sz="1200"/>
            </a:fld>
            <a:endParaRPr lang="en-US" altLang="ja-JP" sz="1200"/>
          </a:p>
        </p:txBody>
      </p:sp>
      <p:sp>
        <p:nvSpPr>
          <p:cNvPr id="75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5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184D5DB1-CD27-4A34-B54C-474E66A6978B}" type="slidenum">
              <a:rPr lang="ja-JP" altLang="en-US" sz="1200"/>
            </a:fld>
            <a:endParaRPr lang="en-US" altLang="ja-JP" sz="1200"/>
          </a:p>
        </p:txBody>
      </p:sp>
      <p:sp>
        <p:nvSpPr>
          <p:cNvPr id="75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5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5E33AA5-3991-479B-AB53-075B1582CE30}" type="slidenum">
              <a:rPr lang="ja-JP" altLang="en-US" sz="1200"/>
            </a:fld>
            <a:endParaRPr lang="en-US" altLang="ja-JP" sz="1200"/>
          </a:p>
        </p:txBody>
      </p:sp>
      <p:sp>
        <p:nvSpPr>
          <p:cNvPr id="75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5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300AFA01-E2FA-4AFE-B940-5A6331613C3D}" type="slidenum">
              <a:rPr lang="ja-JP" altLang="en-US" sz="1200"/>
            </a:fld>
            <a:endParaRPr lang="en-US" altLang="ja-JP" sz="1200"/>
          </a:p>
        </p:txBody>
      </p:sp>
      <p:sp>
        <p:nvSpPr>
          <p:cNvPr id="75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5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C4C4E63-50DF-4F05-8901-FF7D6FC4741A}" type="slidenum">
              <a:rPr lang="ja-JP" altLang="en-US" sz="1200"/>
            </a:fld>
            <a:endParaRPr lang="en-US" altLang="ja-JP" sz="1200"/>
          </a:p>
        </p:txBody>
      </p:sp>
      <p:sp>
        <p:nvSpPr>
          <p:cNvPr id="75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5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3C60089-0CFD-41B1-A0B5-D88419D33D06}" type="slidenum">
              <a:rPr lang="ja-JP" altLang="en-US" sz="1200"/>
            </a:fld>
            <a:endParaRPr lang="en-US" altLang="ja-JP" sz="1200"/>
          </a:p>
        </p:txBody>
      </p:sp>
      <p:sp>
        <p:nvSpPr>
          <p:cNvPr id="75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5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72FCBDE-EE5C-4CE6-996C-BBCDCC2809B3}" type="slidenum">
              <a:rPr lang="ja-JP" altLang="en-US" sz="1200"/>
            </a:fld>
            <a:endParaRPr lang="en-US" altLang="ja-JP" sz="1200"/>
          </a:p>
        </p:txBody>
      </p:sp>
      <p:sp>
        <p:nvSpPr>
          <p:cNvPr id="75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5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0163" y="877888"/>
            <a:ext cx="4511675" cy="3382962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886325"/>
            <a:ext cx="5257800" cy="4548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502" tIns="48751" rIns="97502" bIns="48751"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10160E4-4D8B-4029-9E57-1AE1CC53A65B}" type="slidenum">
              <a:rPr lang="ja-JP" altLang="en-US" sz="1200"/>
            </a:fld>
            <a:endParaRPr lang="en-US" altLang="ja-JP" sz="1200"/>
          </a:p>
        </p:txBody>
      </p:sp>
      <p:sp>
        <p:nvSpPr>
          <p:cNvPr id="76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6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0163" y="877888"/>
            <a:ext cx="4511675" cy="3382962"/>
          </a:xfrm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886325"/>
            <a:ext cx="5257800" cy="4548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502" tIns="48751" rIns="97502" bIns="48751"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CAAA3FE-42F0-4986-8054-B2A694767626}" type="slidenum">
              <a:rPr lang="ja-JP" altLang="en-US" sz="1200"/>
            </a:fld>
            <a:endParaRPr lang="en-US" altLang="ja-JP" sz="1200"/>
          </a:p>
        </p:txBody>
      </p:sp>
      <p:sp>
        <p:nvSpPr>
          <p:cNvPr id="72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2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842963"/>
            <a:ext cx="4511675" cy="3382962"/>
          </a:xfrm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886325"/>
            <a:ext cx="5257800" cy="4548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502" tIns="48751" rIns="97502" bIns="48751"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0163" y="877888"/>
            <a:ext cx="4511675" cy="3382962"/>
          </a:xfrm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886325"/>
            <a:ext cx="5257800" cy="4548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502" tIns="48751" rIns="97502" bIns="48751"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0163" y="877888"/>
            <a:ext cx="4511675" cy="3382962"/>
          </a:xfrm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886325"/>
            <a:ext cx="5257800" cy="4548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502" tIns="48751" rIns="97502" bIns="48751"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9972A-6060-4213-9B7F-9A2095736FA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D9505-2F1E-4C20-BC94-FA46BFBD2A7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205740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01980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A132B-EFA6-4C4D-B694-ADF58D1C885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日期占位符 90113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90113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9011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1F9B7D-053D-47C7-987B-E128AE7E54A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6"/>
            <a:ext cx="7886700" cy="20986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4076699"/>
            <a:ext cx="7886700" cy="2100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90113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90113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9011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171C5-9AF4-4EA6-B705-4D1CAA2C9E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00FB831-E5AD-4EC2-9707-B3FE891B12B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F7BE4-6D2C-4758-98FD-E982CB7EE4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50B0F-0846-4856-A685-6B8198F7D90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371600"/>
            <a:ext cx="3695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4900" y="1371600"/>
            <a:ext cx="3695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F2DF3-E1E9-4805-A3EC-5748A5D6283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354B5-197D-4076-BD5E-8F6F8E993E4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D0F52-F830-4EE2-84EC-7738DFF3B4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33DB4-681D-4206-AAFC-E672D71EAE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399E8-98B3-45E0-8F40-7C17B10ED87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AE0DE-0898-4D42-ADD8-9F410546987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5.jpeg"/><Relationship Id="rId18" Type="http://schemas.openxmlformats.org/officeDocument/2006/relationships/image" Target="../media/image4.png"/><Relationship Id="rId17" Type="http://schemas.openxmlformats.org/officeDocument/2006/relationships/image" Target="../media/image3.png"/><Relationship Id="rId16" Type="http://schemas.openxmlformats.org/officeDocument/2006/relationships/image" Target="../media/image2.png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215900" y="1276350"/>
            <a:ext cx="8275638" cy="5429250"/>
            <a:chOff x="136" y="768"/>
            <a:chExt cx="5213" cy="3420"/>
          </a:xfrm>
        </p:grpSpPr>
        <p:pic>
          <p:nvPicPr>
            <p:cNvPr id="1034" name="Picture 3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" y="3848"/>
              <a:ext cx="4644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4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" y="768"/>
              <a:ext cx="516" cy="3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6" name="Picture 5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78447">
              <a:off x="330" y="3631"/>
              <a:ext cx="483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6"/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6" y="3840"/>
              <a:ext cx="21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371600"/>
            <a:ext cx="7543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76400" y="6477000"/>
            <a:ext cx="1981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4008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400800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7CDD66F2-8370-4F4C-AF40-BE9098714752}" type="slidenum">
              <a:rPr lang="en-US" altLang="zh-CN"/>
            </a:fld>
            <a:endParaRPr lang="en-US" altLang="zh-CN"/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6324600" y="5943600"/>
            <a:ext cx="2362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zh-CN"/>
          </a:p>
        </p:txBody>
      </p:sp>
      <p:pic>
        <p:nvPicPr>
          <p:cNvPr id="1033" name="Picture 13" descr="Logescu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562600"/>
            <a:ext cx="1371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random/>
    <p:sndAc>
      <p:stSnd>
        <p:snd r:embed="rId20" name="projctor.wav"/>
      </p:stSnd>
    </p:sndAc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386080" indent="-19558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805180" indent="-228600" algn="l" rtl="0" eaLnBrk="0" fontAlgn="base" hangingPunct="0">
        <a:spcBef>
          <a:spcPct val="20000"/>
        </a:spcBef>
        <a:spcAft>
          <a:spcPct val="0"/>
        </a:spcAft>
        <a:buChar char="—"/>
        <a:defRPr sz="2400">
          <a:solidFill>
            <a:schemeClr val="tx1"/>
          </a:solidFill>
          <a:latin typeface="+mn-lt"/>
        </a:defRPr>
      </a:lvl3pPr>
      <a:lvl4pPr marL="1224280" indent="-228600" algn="l" rtl="0" eaLnBrk="0" fontAlgn="base" hangingPunct="0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4pPr>
      <a:lvl5pPr marL="16433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005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577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149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721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0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57.wmf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9.png"/><Relationship Id="rId1" Type="http://schemas.openxmlformats.org/officeDocument/2006/relationships/hyperlink" Target="http://en.wikipedia.org/wiki/File:Component-based-Software-Engineering-example2.gif" TargetMode="External"/></Relationships>
</file>

<file path=ppt/slides/_rels/slide1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hyperlink" Target="http://www.hcipatterns.org/" TargetMode="Externa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59.wmf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1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1.wav"/><Relationship Id="rId2" Type="http://schemas.openxmlformats.org/officeDocument/2006/relationships/image" Target="../media/image60.jpeg"/><Relationship Id="rId1" Type="http://schemas.openxmlformats.org/officeDocument/2006/relationships/hyperlink" Target="http://box.mepholio.com/" TargetMode="External"/></Relationships>
</file>

<file path=ppt/slides/_rels/slide1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61.jpeg"/><Relationship Id="rId1" Type="http://schemas.openxmlformats.org/officeDocument/2006/relationships/hyperlink" Target="http://www.atebits.com/" TargetMode="External"/></Relationships>
</file>

<file path=ppt/slides/_rels/slide1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62.jpeg"/><Relationship Id="rId1" Type="http://schemas.openxmlformats.org/officeDocument/2006/relationships/hyperlink" Target="http://madebygiant.com/" TargetMode="External"/></Relationships>
</file>

<file path=ppt/slides/_rels/slide1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63.jpeg"/><Relationship Id="rId1" Type="http://schemas.openxmlformats.org/officeDocument/2006/relationships/hyperlink" Target="http://icondock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64.jpeg"/><Relationship Id="rId1" Type="http://schemas.openxmlformats.org/officeDocument/2006/relationships/hyperlink" Target="http://versionsapp.com/" TargetMode="External"/></Relationships>
</file>

<file path=ppt/slides/_rels/slide1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65.jpeg"/><Relationship Id="rId1" Type="http://schemas.openxmlformats.org/officeDocument/2006/relationships/hyperlink" Target="http://www.purevolume.com/" TargetMode="External"/></Relationships>
</file>

<file path=ppt/slides/_rels/slide1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66.jpeg"/><Relationship Id="rId1" Type="http://schemas.openxmlformats.org/officeDocument/2006/relationships/hyperlink" Target="http://typetees.threadless.com/" TargetMode="External"/></Relationships>
</file>

<file path=ppt/slides/_rels/slide1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67.jpeg"/><Relationship Id="rId1" Type="http://schemas.openxmlformats.org/officeDocument/2006/relationships/hyperlink" Target="http://www.siliconprairienews.com/" TargetMode="External"/></Relationships>
</file>

<file path=ppt/slides/_rels/slide1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68.jpeg"/><Relationship Id="rId1" Type="http://schemas.openxmlformats.org/officeDocument/2006/relationships/hyperlink" Target="http://macrabbit.com/cssedit/" TargetMode="External"/></Relationships>
</file>

<file path=ppt/slides/_rels/slide1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69.jpeg"/><Relationship Id="rId1" Type="http://schemas.openxmlformats.org/officeDocument/2006/relationships/hyperlink" Target="http://www.pallian.com/" TargetMode="Externa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1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70.jpeg"/><Relationship Id="rId1" Type="http://schemas.openxmlformats.org/officeDocument/2006/relationships/hyperlink" Target="http://ui-patterns.com/" TargetMode="External"/></Relationships>
</file>

<file path=ppt/slides/_rels/slide1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71.jpeg"/><Relationship Id="rId1" Type="http://schemas.openxmlformats.org/officeDocument/2006/relationships/hyperlink" Target="http://developer.yahoo.com/ypatterns/index.php" TargetMode="External"/></Relationships>
</file>

<file path=ppt/slides/_rels/slide1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72.jpeg"/><Relationship Id="rId1" Type="http://schemas.openxmlformats.org/officeDocument/2006/relationships/hyperlink" Target="http://patterntap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73.jpeg"/><Relationship Id="rId1" Type="http://schemas.openxmlformats.org/officeDocument/2006/relationships/hyperlink" Target="http://uipatternfactory.com/" TargetMode="Externa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74.jpe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audio1.wav"/><Relationship Id="rId1" Type="http://schemas.openxmlformats.org/officeDocument/2006/relationships/image" Target="../media/image75.jpeg"/></Relationships>
</file>

<file path=ppt/slides/_rels/slide1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vmlDrawing" Target="../drawings/vmlDrawing14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1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8.xml"/><Relationship Id="rId5" Type="http://schemas.openxmlformats.org/officeDocument/2006/relationships/vmlDrawing" Target="../drawings/vmlDrawing15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13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vmlDrawing" Target="../drawings/vmlDrawing16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1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vmlDrawing" Target="../drawings/vmlDrawing17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1.wav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2.wav"/><Relationship Id="rId3" Type="http://schemas.openxmlformats.org/officeDocument/2006/relationships/audio" Target="../media/audio1.wav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2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22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2.wav"/><Relationship Id="rId3" Type="http://schemas.openxmlformats.org/officeDocument/2006/relationships/audio" Target="../media/audio1.wav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3.wav"/><Relationship Id="rId3" Type="http://schemas.openxmlformats.org/officeDocument/2006/relationships/audio" Target="../media/audio1.wav"/><Relationship Id="rId2" Type="http://schemas.openxmlformats.org/officeDocument/2006/relationships/image" Target="../media/image24.wmf"/><Relationship Id="rId1" Type="http://schemas.openxmlformats.org/officeDocument/2006/relationships/oleObject" Target="../embeddings/oleObject3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4.wav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2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5.wav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26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27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28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4.xml"/><Relationship Id="rId2" Type="http://schemas.openxmlformats.org/officeDocument/2006/relationships/audio" Target="../media/audio1.wav"/><Relationship Id="rId1" Type="http://schemas.openxmlformats.org/officeDocument/2006/relationships/image" Target="../media/image6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29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30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31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32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audio1.wav"/><Relationship Id="rId1" Type="http://schemas.openxmlformats.org/officeDocument/2006/relationships/image" Target="../media/image7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wmf"/></Relationships>
</file>

<file path=ppt/slides/_rels/slide6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1.wav"/><Relationship Id="rId2" Type="http://schemas.openxmlformats.org/officeDocument/2006/relationships/image" Target="../media/image34.emf"/><Relationship Id="rId1" Type="http://schemas.openxmlformats.org/officeDocument/2006/relationships/oleObject" Target="../embeddings/oleObject4.bin"/></Relationships>
</file>

<file path=ppt/slides/_rels/slide6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1.wav"/><Relationship Id="rId2" Type="http://schemas.openxmlformats.org/officeDocument/2006/relationships/image" Target="../media/image35.emf"/><Relationship Id="rId1" Type="http://schemas.openxmlformats.org/officeDocument/2006/relationships/oleObject" Target="../embeddings/oleObject5.bin"/></Relationships>
</file>

<file path=ppt/slides/_rels/slide6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1.wav"/><Relationship Id="rId2" Type="http://schemas.openxmlformats.org/officeDocument/2006/relationships/image" Target="../media/image36.emf"/><Relationship Id="rId1" Type="http://schemas.openxmlformats.org/officeDocument/2006/relationships/oleObject" Target="../embeddings/oleObject6.bin"/></Relationships>
</file>

<file path=ppt/slides/_rels/slide6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1.wav"/><Relationship Id="rId2" Type="http://schemas.openxmlformats.org/officeDocument/2006/relationships/image" Target="../media/image37.emf"/><Relationship Id="rId1" Type="http://schemas.openxmlformats.org/officeDocument/2006/relationships/oleObject" Target="../embeddings/oleObject7.bin"/></Relationships>
</file>

<file path=ppt/slides/_rels/slide6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1.wav"/><Relationship Id="rId2" Type="http://schemas.openxmlformats.org/officeDocument/2006/relationships/image" Target="../media/image38.emf"/><Relationship Id="rId1" Type="http://schemas.openxmlformats.org/officeDocument/2006/relationships/oleObject" Target="../embeddings/oleObject8.bin"/></Relationships>
</file>

<file path=ppt/slides/_rels/slide6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1.wav"/><Relationship Id="rId2" Type="http://schemas.openxmlformats.org/officeDocument/2006/relationships/image" Target="../media/image39.emf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40.wmf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7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audio5.wav"/><Relationship Id="rId3" Type="http://schemas.openxmlformats.org/officeDocument/2006/relationships/audio" Target="../media/audio1.wav"/><Relationship Id="rId2" Type="http://schemas.openxmlformats.org/officeDocument/2006/relationships/image" Target="../media/image41.emf"/><Relationship Id="rId1" Type="http://schemas.openxmlformats.org/officeDocument/2006/relationships/oleObject" Target="../embeddings/Document1.doc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5.wav"/><Relationship Id="rId1" Type="http://schemas.openxmlformats.org/officeDocument/2006/relationships/audio" Target="../media/audio1.wav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2.xml"/><Relationship Id="rId6" Type="http://schemas.openxmlformats.org/officeDocument/2006/relationships/audio" Target="../media/audio5.wav"/><Relationship Id="rId5" Type="http://schemas.openxmlformats.org/officeDocument/2006/relationships/audio" Target="../media/audio1.wav"/><Relationship Id="rId4" Type="http://schemas.openxmlformats.org/officeDocument/2006/relationships/image" Target="../media/image43.emf"/><Relationship Id="rId3" Type="http://schemas.openxmlformats.org/officeDocument/2006/relationships/oleObject" Target="../embeddings/Document3.doc"/><Relationship Id="rId2" Type="http://schemas.openxmlformats.org/officeDocument/2006/relationships/image" Target="../media/image42.emf"/><Relationship Id="rId1" Type="http://schemas.openxmlformats.org/officeDocument/2006/relationships/oleObject" Target="../embeddings/Document2.doc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44.wmf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5.wav"/><Relationship Id="rId1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vmlDrawing" Target="../drawings/vmlDrawing12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8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vmlDrawing" Target="../drawings/vmlDrawing13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8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49.wmf"/></Relationships>
</file>

<file path=ppt/slides/_rels/slide8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50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51.jpe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audio1.wav"/><Relationship Id="rId1" Type="http://schemas.openxmlformats.org/officeDocument/2006/relationships/image" Target="../media/image5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audio" Target="../media/audio1.wav"/><Relationship Id="rId1" Type="http://schemas.openxmlformats.org/officeDocument/2006/relationships/image" Target="../media/image8.w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53.jpe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audio1.wav"/><Relationship Id="rId1" Type="http://schemas.openxmlformats.org/officeDocument/2006/relationships/image" Target="../media/image54.jpeg"/></Relationships>
</file>

<file path=ppt/slides/_rels/slide9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55.jpe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56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829441"/>
          <p:cNvSpPr>
            <a:spLocks noGrp="1" noChangeArrowheads="1"/>
          </p:cNvSpPr>
          <p:nvPr>
            <p:ph type="ctrTitle"/>
          </p:nvPr>
        </p:nvSpPr>
        <p:spPr>
          <a:xfrm>
            <a:off x="1115616" y="2276872"/>
            <a:ext cx="7772400" cy="2575064"/>
          </a:xfrm>
          <a:effectLst>
            <a:outerShdw dist="35921" dir="2700000" algn="ctr" rotWithShape="0">
              <a:srgbClr val="808080">
                <a:alpha val="75000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 anchor="t">
            <a:spAutoFit/>
          </a:bodyPr>
          <a:lstStyle/>
          <a:p>
            <a:br>
              <a:rPr lang="en-US" altLang="zh-CN" dirty="0" smtClean="0">
                <a:ea typeface="宋体" panose="02010600030101010101" pitchFamily="2" charset="-122"/>
              </a:rPr>
            </a:b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kern="1200" dirty="0">
                <a:latin typeface="Futura" pitchFamily="6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b="1" dirty="0"/>
              <a:t>Component-Level Design</a:t>
            </a:r>
            <a:br>
              <a:rPr lang="en-US" altLang="ja-JP" b="1" dirty="0"/>
            </a:br>
            <a:br>
              <a:rPr lang="en-US" altLang="zh-CN" dirty="0" smtClean="0">
                <a:ea typeface="宋体" panose="02010600030101010101" pitchFamily="2" charset="-122"/>
              </a:rPr>
            </a:b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122" name="矩形 829442"/>
          <p:cNvSpPr>
            <a:spLocks noChangeArrowheads="1"/>
          </p:cNvSpPr>
          <p:nvPr/>
        </p:nvSpPr>
        <p:spPr bwMode="auto">
          <a:xfrm>
            <a:off x="1811542" y="5200651"/>
            <a:ext cx="5519331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solidFill>
                  <a:schemeClr val="accent1"/>
                </a:solidFill>
                <a:latin typeface="Helvetica" charset="0"/>
                <a:ea typeface="宋体" panose="02010600030101010101" pitchFamily="2" charset="-122"/>
              </a:rPr>
              <a:t>Software Engineering: A Practitioner’s </a:t>
            </a:r>
            <a:r>
              <a:rPr lang="en-US" altLang="zh-CN" sz="1800" b="1" dirty="0" smtClean="0">
                <a:solidFill>
                  <a:schemeClr val="accent1"/>
                </a:solidFill>
                <a:latin typeface="Helvetica" charset="0"/>
                <a:ea typeface="宋体" panose="02010600030101010101" pitchFamily="2" charset="-122"/>
              </a:rPr>
              <a:t>Approach</a:t>
            </a:r>
            <a:endParaRPr lang="en-US" altLang="zh-CN" sz="1800" b="1" dirty="0" smtClean="0">
              <a:solidFill>
                <a:schemeClr val="accent1"/>
              </a:solidFill>
              <a:latin typeface="Helvetica" charset="0"/>
              <a:ea typeface="宋体" panose="02010600030101010101" pitchFamily="2" charset="-122"/>
            </a:endParaRPr>
          </a:p>
          <a:p>
            <a:pPr algn="ctr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CN" sz="1800" i="1" dirty="0" smtClean="0">
                <a:solidFill>
                  <a:schemeClr val="accent1"/>
                </a:solidFill>
                <a:latin typeface="Helvetica" charset="0"/>
                <a:ea typeface="宋体" panose="02010600030101010101" pitchFamily="2" charset="-122"/>
              </a:rPr>
              <a:t>by </a:t>
            </a:r>
            <a:r>
              <a:rPr lang="en-US" altLang="zh-CN" sz="1800" i="1" dirty="0">
                <a:solidFill>
                  <a:schemeClr val="accent1"/>
                </a:solidFill>
                <a:latin typeface="Helvetica" charset="0"/>
                <a:ea typeface="宋体" panose="02010600030101010101" pitchFamily="2" charset="-122"/>
              </a:rPr>
              <a:t>Roger S. Pressman</a:t>
            </a:r>
            <a:endParaRPr lang="en-US" altLang="zh-CN" sz="1800" b="1" dirty="0">
              <a:solidFill>
                <a:schemeClr val="accent1"/>
              </a:solidFill>
              <a:latin typeface="Helvetica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9972A-6060-4213-9B7F-9A2095736FA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30652574-6492-4478-9BFF-B59FE909907C}" type="slidenum">
              <a:rPr kumimoji="1" lang="zh-CN" altLang="en-US" sz="1400">
                <a:latin typeface="Helvetica" charset="0"/>
              </a:rPr>
            </a:fld>
            <a:endParaRPr kumimoji="1" lang="en-US" altLang="zh-CN" sz="1400">
              <a:latin typeface="Helvetica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Different Views of Component</a:t>
            </a:r>
            <a:endParaRPr lang="en-US" altLang="zh-C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rgbClr val="FF0000"/>
                </a:solidFill>
              </a:rPr>
              <a:t>Process Related View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200" dirty="0" smtClean="0"/>
              <a:t>Software is made by using existing component </a:t>
            </a:r>
            <a:endParaRPr lang="en-US" altLang="zh-CN" sz="2200" dirty="0" smtClean="0"/>
          </a:p>
          <a:p>
            <a:pPr lvl="1"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200" dirty="0" smtClean="0"/>
          </a:p>
          <a:p>
            <a:pPr lvl="1"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200" dirty="0" smtClean="0"/>
              <a:t>A component has reusability:</a:t>
            </a:r>
            <a:endParaRPr lang="en-US" altLang="zh-CN" sz="2200" dirty="0" smtClean="0"/>
          </a:p>
          <a:p>
            <a:pPr lvl="2"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200" dirty="0" smtClean="0"/>
              <a:t>Interface;</a:t>
            </a:r>
            <a:endParaRPr lang="en-US" altLang="zh-CN" sz="2200" dirty="0" smtClean="0"/>
          </a:p>
          <a:p>
            <a:pPr lvl="2"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200" dirty="0" smtClean="0"/>
              <a:t>Function</a:t>
            </a:r>
            <a:r>
              <a:rPr lang="zh-CN" altLang="en-US" sz="2200" dirty="0" smtClean="0"/>
              <a:t>（</a:t>
            </a:r>
            <a:r>
              <a:rPr lang="en-US" altLang="zh-CN" sz="2200" dirty="0" smtClean="0"/>
              <a:t>s);</a:t>
            </a:r>
            <a:endParaRPr lang="en-US" altLang="zh-CN" sz="2200" dirty="0" smtClean="0"/>
          </a:p>
          <a:p>
            <a:pPr lvl="2"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200" dirty="0" smtClean="0"/>
              <a:t>Communication and collaboration;</a:t>
            </a:r>
            <a:endParaRPr lang="en-US" altLang="zh-CN" sz="2200" dirty="0" smtClean="0"/>
          </a:p>
          <a:p>
            <a:pPr lvl="2"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Interface analysis means understanding </a:t>
            </a:r>
            <a:endParaRPr lang="en-US" altLang="zh-CN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90500" lvl="1" indent="0" eaLnBrk="1" hangingPunct="1">
              <a:buClr>
                <a:srgbClr val="0070C0"/>
              </a:buClr>
              <a:buNone/>
            </a:pPr>
            <a:r>
              <a:rPr lang="en-US" altLang="zh-CN" sz="2200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(1) the </a:t>
            </a:r>
            <a:r>
              <a:rPr lang="en-US" altLang="zh-CN" sz="22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people (</a:t>
            </a:r>
            <a:r>
              <a:rPr lang="en-US" altLang="zh-CN" sz="2200" u="sng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end-users</a:t>
            </a:r>
            <a:r>
              <a:rPr lang="en-US" altLang="zh-CN" sz="22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 who will interact with the system through the interface</a:t>
            </a:r>
            <a:r>
              <a:rPr lang="en-US" altLang="zh-CN" sz="2200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  <a:endParaRPr lang="en-US" altLang="zh-CN" sz="2200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90500" lvl="1" indent="0" eaLnBrk="1" hangingPunct="1">
              <a:buClr>
                <a:srgbClr val="0070C0"/>
              </a:buClr>
              <a:buNone/>
            </a:pPr>
            <a:endParaRPr lang="en-US" altLang="zh-CN" sz="22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90500" lvl="1" indent="0" eaLnBrk="1" hangingPunct="1">
              <a:buClr>
                <a:srgbClr val="0070C0"/>
              </a:buClr>
              <a:buNone/>
            </a:pPr>
            <a:r>
              <a:rPr lang="en-US" altLang="zh-CN" sz="22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(2) the </a:t>
            </a:r>
            <a:r>
              <a:rPr lang="en-US" altLang="zh-CN" sz="2200" u="sng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tasks </a:t>
            </a:r>
            <a:r>
              <a:rPr lang="en-US" altLang="zh-CN" sz="22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that end-users must perform to do their </a:t>
            </a:r>
            <a:r>
              <a:rPr lang="en-US" altLang="zh-CN" sz="2200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work</a:t>
            </a:r>
            <a:endParaRPr lang="en-US" altLang="zh-CN" sz="2200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90500" lvl="1" indent="0" eaLnBrk="1" hangingPunct="1">
              <a:buClr>
                <a:srgbClr val="0070C0"/>
              </a:buClr>
              <a:buNone/>
            </a:pPr>
            <a:r>
              <a:rPr lang="en-US" altLang="zh-CN" sz="2200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zh-CN" sz="22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90500" lvl="1" indent="0" eaLnBrk="1" hangingPunct="1">
              <a:buClr>
                <a:srgbClr val="0070C0"/>
              </a:buClr>
              <a:buNone/>
            </a:pPr>
            <a:r>
              <a:rPr lang="en-US" altLang="zh-CN" sz="22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(3) the </a:t>
            </a:r>
            <a:r>
              <a:rPr lang="en-US" altLang="zh-CN" sz="2200" u="sng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content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sz="22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that is presented as part of the </a:t>
            </a:r>
            <a:r>
              <a:rPr lang="en-US" altLang="zh-CN" sz="2200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interface</a:t>
            </a:r>
            <a:endParaRPr lang="en-US" altLang="zh-CN" sz="2200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90500" lvl="1" indent="0" eaLnBrk="1" hangingPunct="1">
              <a:buClr>
                <a:srgbClr val="0070C0"/>
              </a:buClr>
              <a:buNone/>
            </a:pPr>
            <a:endParaRPr lang="en-US" altLang="zh-CN" sz="22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90500" lvl="1" indent="0" eaLnBrk="1" hangingPunct="1">
              <a:buClr>
                <a:srgbClr val="0070C0"/>
              </a:buClr>
              <a:buNone/>
            </a:pPr>
            <a:r>
              <a:rPr lang="en-US" altLang="zh-CN" sz="2200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lang="en-US" altLang="zh-CN" sz="22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4) the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sz="2200" u="sng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environment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sz="22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in which these tasks will be conducted</a:t>
            </a:r>
            <a:r>
              <a:rPr lang="en-US" altLang="zh-CN" sz="22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</a:t>
            </a:r>
            <a:endParaRPr lang="en-US" altLang="zh-CN" sz="22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Interface Analysis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フッター プレースホルダ 3"/>
          <p:cNvSpPr txBox="1">
            <a:spLocks noGrp="1"/>
          </p:cNvSpPr>
          <p:nvPr/>
        </p:nvSpPr>
        <p:spPr bwMode="auto">
          <a:xfrm>
            <a:off x="0" y="6477000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ja-JP" altLang="en-US" sz="900">
                <a:solidFill>
                  <a:schemeClr val="bg1"/>
                </a:solidFill>
              </a:rPr>
              <a:t>© 20</a:t>
            </a:r>
            <a:r>
              <a:rPr lang="en-US" altLang="ja-JP" sz="900">
                <a:solidFill>
                  <a:schemeClr val="bg1"/>
                </a:solidFill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74787" name="スライド番号プレースホルダ 4"/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3B46F463-3592-4674-BDDB-196748448694}" type="slidenum">
              <a:rPr lang="en-US" altLang="ja-JP" sz="1200">
                <a:solidFill>
                  <a:schemeClr val="bg1"/>
                </a:solidFill>
              </a:rPr>
            </a:fld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74789" name="Rectangle 7"/>
          <p:cNvSpPr>
            <a:spLocks noRot="1" noChangeArrowheads="1"/>
          </p:cNvSpPr>
          <p:nvPr/>
        </p:nvSpPr>
        <p:spPr bwMode="auto">
          <a:xfrm>
            <a:off x="899592" y="1196752"/>
            <a:ext cx="8029575" cy="428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ja-JP" altLang="en-US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1800" dirty="0">
                <a:latin typeface="Times New Roman" panose="02020603050405020304" charset="0"/>
                <a:cs typeface="Times New Roman" panose="02020603050405020304" charset="0"/>
              </a:rPr>
              <a:t>Are users trained professionals, technician, clerical, or manufacturing workers?</a:t>
            </a:r>
            <a:endParaRPr lang="en-US" alt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1800" dirty="0">
                <a:latin typeface="Times New Roman" panose="02020603050405020304" charset="0"/>
                <a:cs typeface="Times New Roman" panose="02020603050405020304" charset="0"/>
              </a:rPr>
              <a:t>What level of formal education does the average user have?</a:t>
            </a:r>
            <a:endParaRPr lang="en-US" alt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1800" dirty="0">
                <a:latin typeface="Times New Roman" panose="02020603050405020304" charset="0"/>
                <a:cs typeface="Times New Roman" panose="02020603050405020304" charset="0"/>
              </a:rPr>
              <a:t>Are the users capable of learning from written materials or have they expressed a desire for classroom training?</a:t>
            </a:r>
            <a:endParaRPr lang="en-US" alt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1800" dirty="0">
                <a:latin typeface="Times New Roman" panose="02020603050405020304" charset="0"/>
                <a:cs typeface="Times New Roman" panose="02020603050405020304" charset="0"/>
              </a:rPr>
              <a:t>Are users expert typists or keyboard phobic?</a:t>
            </a:r>
            <a:endParaRPr lang="en-US" alt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1800" dirty="0">
                <a:latin typeface="Times New Roman" panose="02020603050405020304" charset="0"/>
                <a:cs typeface="Times New Roman" panose="02020603050405020304" charset="0"/>
              </a:rPr>
              <a:t>What is the age range of the user community?</a:t>
            </a:r>
            <a:endParaRPr lang="en-US" alt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1800" dirty="0">
                <a:latin typeface="Times New Roman" panose="02020603050405020304" charset="0"/>
                <a:cs typeface="Times New Roman" panose="02020603050405020304" charset="0"/>
              </a:rPr>
              <a:t>Will the users be represented predominately by one gender?</a:t>
            </a:r>
            <a:endParaRPr lang="en-US" alt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1800" dirty="0">
                <a:latin typeface="Times New Roman" panose="02020603050405020304" charset="0"/>
                <a:cs typeface="Times New Roman" panose="02020603050405020304" charset="0"/>
              </a:rPr>
              <a:t>How are users compensated for the work they perform?</a:t>
            </a:r>
            <a:endParaRPr lang="en-US" alt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1800" dirty="0">
                <a:latin typeface="Times New Roman" panose="02020603050405020304" charset="0"/>
                <a:cs typeface="Times New Roman" panose="02020603050405020304" charset="0"/>
              </a:rPr>
              <a:t>Do users work normal office hours or do they work until the job is done?</a:t>
            </a:r>
            <a:endParaRPr lang="en-US" alt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1800" dirty="0">
                <a:latin typeface="Times New Roman" panose="02020603050405020304" charset="0"/>
                <a:cs typeface="Times New Roman" panose="02020603050405020304" charset="0"/>
              </a:rPr>
              <a:t>Is the software to be an integral part of the work users do or will it be used only occasionally?</a:t>
            </a:r>
            <a:endParaRPr lang="en-US" alt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1800" dirty="0">
                <a:latin typeface="Times New Roman" panose="02020603050405020304" charset="0"/>
                <a:cs typeface="Times New Roman" panose="02020603050405020304" charset="0"/>
              </a:rPr>
              <a:t>What is the primary spoken language among users?</a:t>
            </a:r>
            <a:endParaRPr lang="en-US" alt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1800" dirty="0">
                <a:latin typeface="Times New Roman" panose="02020603050405020304" charset="0"/>
                <a:cs typeface="Times New Roman" panose="02020603050405020304" charset="0"/>
              </a:rPr>
              <a:t>What are the consequences if a user makes a mistake using the system?</a:t>
            </a:r>
            <a:endParaRPr lang="en-US" alt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1800" dirty="0">
                <a:latin typeface="Times New Roman" panose="02020603050405020304" charset="0"/>
                <a:cs typeface="Times New Roman" panose="02020603050405020304" charset="0"/>
              </a:rPr>
              <a:t>Are users experts in the subject matter that is addressed by the system?</a:t>
            </a:r>
            <a:endParaRPr lang="en-US" alt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1800" dirty="0">
                <a:latin typeface="Times New Roman" panose="02020603050405020304" charset="0"/>
                <a:cs typeface="Times New Roman" panose="02020603050405020304" charset="0"/>
              </a:rPr>
              <a:t>Do users want to know about the technology the sits behind the interface?</a:t>
            </a:r>
            <a:endParaRPr lang="en-US" altLang="ja-JP" sz="1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381000" y="228600"/>
            <a:ext cx="8229600" cy="914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kern="0" dirty="0">
                <a:latin typeface="Arial" panose="020B0604020202020204" pitchFamily="34" charset="0"/>
                <a:ea typeface="宋体" panose="02010600030101010101" pitchFamily="2" charset="-122"/>
              </a:rPr>
              <a:t>A set of </a:t>
            </a:r>
            <a:r>
              <a:rPr lang="en-US" altLang="zh-CN" kern="0" dirty="0" smtClean="0">
                <a:latin typeface="Arial" panose="020B0604020202020204" pitchFamily="34" charset="0"/>
                <a:ea typeface="宋体" panose="02010600030101010101" pitchFamily="2" charset="-122"/>
              </a:rPr>
              <a:t>Questions (end-users)</a:t>
            </a:r>
            <a:endParaRPr lang="en-US" altLang="zh-CN" kern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347" y="1484784"/>
            <a:ext cx="8208963" cy="4044950"/>
          </a:xfrm>
        </p:spPr>
        <p:txBody>
          <a:bodyPr/>
          <a:lstStyle/>
          <a:p>
            <a:pPr eaLnBrk="1" hangingPunct="1"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Task Analysis answers the following questions </a:t>
            </a:r>
            <a:r>
              <a:rPr lang="en-US" altLang="zh-CN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…</a:t>
            </a:r>
            <a:endParaRPr lang="en-US" altLang="zh-CN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eaLnBrk="1" hangingPunct="1"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 eaLnBrk="1" hangingPunct="1"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2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What work will the user perform in specific circumstances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?</a:t>
            </a:r>
            <a:endParaRPr lang="en-US" altLang="zh-CN" sz="2200" dirty="0" smtClean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 eaLnBrk="1" hangingPunct="1"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endParaRPr lang="en-US" altLang="zh-CN" sz="2200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 eaLnBrk="1" hangingPunct="1"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2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What tasks and subtasks will be performed as the user does the work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?</a:t>
            </a:r>
            <a:endParaRPr lang="en-US" altLang="zh-CN" sz="2200" dirty="0" smtClean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 eaLnBrk="1" hangingPunct="1"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endParaRPr lang="en-US" altLang="zh-CN" sz="2200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 eaLnBrk="1" hangingPunct="1"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2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What specific problem domain objects will the user manipulate as work is performed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?</a:t>
            </a:r>
            <a:endParaRPr lang="en-US" altLang="zh-CN" sz="2200" dirty="0" smtClean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 eaLnBrk="1" hangingPunct="1"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endParaRPr lang="en-US" altLang="zh-CN" sz="2200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 eaLnBrk="1" hangingPunct="1"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2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What is the sequence of work tasks—the workflow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?</a:t>
            </a:r>
            <a:endParaRPr lang="en-US" altLang="zh-CN" sz="2200" dirty="0" smtClean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 eaLnBrk="1" hangingPunct="1"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endParaRPr lang="en-US" altLang="zh-CN" sz="2200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 eaLnBrk="1" hangingPunct="1"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2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What is the hierarchy of tasks?</a:t>
            </a:r>
            <a:endParaRPr lang="en-US" altLang="zh-CN" sz="2200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Task Analysis and Modeling(1)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581" y="1412776"/>
            <a:ext cx="8208963" cy="4044950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Use-cases</a:t>
            </a:r>
            <a:r>
              <a:rPr lang="en-US" altLang="zh-CN" b="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define basic </a:t>
            </a:r>
            <a:r>
              <a:rPr lang="en-US" altLang="zh-CN" b="0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interaction</a:t>
            </a:r>
            <a:endParaRPr lang="en-US" altLang="zh-CN" b="0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endParaRPr lang="en-US" altLang="zh-CN" b="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Task elaboration </a:t>
            </a:r>
            <a:r>
              <a:rPr lang="en-US" altLang="zh-CN" b="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refines interactive </a:t>
            </a:r>
            <a:r>
              <a:rPr lang="en-US" altLang="zh-CN" b="0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tasks</a:t>
            </a:r>
            <a:endParaRPr lang="en-US" altLang="zh-CN" b="0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endParaRPr lang="en-US" altLang="zh-CN" b="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Object elaboration </a:t>
            </a:r>
            <a:r>
              <a:rPr lang="en-US" altLang="zh-CN" b="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identifies interface objects (classes</a:t>
            </a:r>
            <a:r>
              <a:rPr lang="en-US" altLang="zh-CN" b="0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endParaRPr lang="en-US" altLang="zh-CN" b="0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endParaRPr lang="en-US" altLang="zh-CN" b="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Workflow analysis </a:t>
            </a:r>
            <a:r>
              <a:rPr lang="en-US" altLang="zh-CN" b="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defines how a work process is completed when several people (and roles) are involved </a:t>
            </a:r>
            <a:endParaRPr lang="en-US" altLang="zh-CN" b="0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endParaRPr lang="en-US" altLang="zh-CN" b="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b="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Hierarchical representation</a:t>
            </a:r>
            <a:endParaRPr lang="en-US" altLang="zh-CN" b="0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Task Analysis and Modeling(2)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5" name="スライド番号プレースホルダ 4"/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459744C-39BC-43BD-9635-92A89A4366FD}" type="slidenum">
              <a:rPr lang="en-US" altLang="ja-JP" sz="1200">
                <a:solidFill>
                  <a:schemeClr val="bg1"/>
                </a:solidFill>
              </a:rPr>
            </a:fld>
            <a:endParaRPr lang="en-US" altLang="ja-JP" sz="900">
              <a:solidFill>
                <a:schemeClr val="bg1"/>
              </a:solidFill>
            </a:endParaRPr>
          </a:p>
        </p:txBody>
      </p:sp>
      <p:pic>
        <p:nvPicPr>
          <p:cNvPr id="376837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005716"/>
            <a:ext cx="4001616" cy="5685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/>
          <p:nvPr/>
        </p:nvSpPr>
        <p:spPr>
          <a:xfrm>
            <a:off x="381000" y="228600"/>
            <a:ext cx="8229600" cy="914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ja-JP" dirty="0" err="1"/>
              <a:t>Swimlane</a:t>
            </a:r>
            <a:r>
              <a:rPr lang="en-US" altLang="ja-JP" dirty="0"/>
              <a:t> Diagram</a:t>
            </a:r>
            <a:endParaRPr lang="en-US" altLang="ja-JP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フッター プレースホルダ 3"/>
          <p:cNvSpPr txBox="1">
            <a:spLocks noGrp="1"/>
          </p:cNvSpPr>
          <p:nvPr/>
        </p:nvSpPr>
        <p:spPr bwMode="auto">
          <a:xfrm>
            <a:off x="0" y="6477000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ja-JP" altLang="en-US" sz="900">
                <a:solidFill>
                  <a:schemeClr val="bg1"/>
                </a:solidFill>
              </a:rPr>
              <a:t>© 20</a:t>
            </a:r>
            <a:r>
              <a:rPr lang="en-US" altLang="ja-JP" sz="900">
                <a:solidFill>
                  <a:schemeClr val="bg1"/>
                </a:solidFill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77859" name="スライド番号プレースホルダ 4"/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30899C27-DAE0-4D7C-9D6E-72E07DED4C0D}" type="slidenum">
              <a:rPr lang="en-US" altLang="ja-JP" sz="1200">
                <a:solidFill>
                  <a:schemeClr val="bg1"/>
                </a:solidFill>
              </a:rPr>
            </a:fld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77861" name="Rectangle 7"/>
          <p:cNvSpPr>
            <a:spLocks noRot="1" noChangeArrowheads="1"/>
          </p:cNvSpPr>
          <p:nvPr/>
        </p:nvSpPr>
        <p:spPr bwMode="auto">
          <a:xfrm>
            <a:off x="827584" y="1556792"/>
            <a:ext cx="7858125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charset="0"/>
                <a:cs typeface="Times New Roman" panose="02020603050405020304" charset="0"/>
              </a:rPr>
              <a:t>Are different types of data assigned to consistent geographic locations on the screen (e.g., photos always appear in the upper right hand corner)?</a:t>
            </a: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charset="0"/>
                <a:cs typeface="Times New Roman" panose="02020603050405020304" charset="0"/>
              </a:rPr>
              <a:t>Can the user customize the screen location for content?</a:t>
            </a: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charset="0"/>
                <a:cs typeface="Times New Roman" panose="02020603050405020304" charset="0"/>
              </a:rPr>
              <a:t>Is proper on-screen identification assigned to all content? </a:t>
            </a: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charset="0"/>
                <a:cs typeface="Times New Roman" panose="02020603050405020304" charset="0"/>
              </a:rPr>
              <a:t>If a large report is to be presented, how should it be partitioned for ease of understanding?</a:t>
            </a: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charset="0"/>
                <a:cs typeface="Times New Roman" panose="02020603050405020304" charset="0"/>
              </a:rPr>
              <a:t>Will mechanisms be available for moving directly to summary information for large collections of data.</a:t>
            </a: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charset="0"/>
                <a:cs typeface="Times New Roman" panose="02020603050405020304" charset="0"/>
              </a:rPr>
              <a:t>Will graphical output be scaled to fit within the bounds of the display device that is used?</a:t>
            </a: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charset="0"/>
                <a:cs typeface="Times New Roman" panose="02020603050405020304" charset="0"/>
              </a:rPr>
              <a:t>How will color to be used to enhance understanding?</a:t>
            </a: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charset="0"/>
                <a:cs typeface="Times New Roman" panose="02020603050405020304" charset="0"/>
              </a:rPr>
              <a:t>How will error messages and warning be presented to the user?</a:t>
            </a:r>
            <a:endParaRPr lang="en-US" altLang="ja-JP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381000" y="228600"/>
            <a:ext cx="8229600" cy="914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ja-JP" dirty="0"/>
              <a:t>Analysis of Display Content</a:t>
            </a:r>
            <a:endParaRPr lang="en-US" altLang="ja-JP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Overview</a:t>
            </a:r>
            <a:endParaRPr lang="en-US" altLang="zh-CN" dirty="0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59632" y="1515616"/>
            <a:ext cx="7543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 </a:t>
            </a:r>
            <a:r>
              <a:rPr lang="en-US" altLang="zh-CN" dirty="0"/>
              <a:t>The Golden Rules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 User Interface Analysis and Design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Interface Analysis and Design Models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The Process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Interface Analysis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User Analysis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Task Analysis and Modeling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Analysis of Display Content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Analysis of the Work Environment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Interface Design Steps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Design Evaluation</a:t>
            </a:r>
            <a:endParaRPr lang="en-US" altLang="zh-CN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71600" y="5085184"/>
            <a:ext cx="6429623" cy="5032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9972A-6060-4213-9B7F-9A2095736FA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フッター プレースホルダ 3"/>
          <p:cNvSpPr txBox="1">
            <a:spLocks noGrp="1"/>
          </p:cNvSpPr>
          <p:nvPr/>
        </p:nvSpPr>
        <p:spPr bwMode="auto">
          <a:xfrm>
            <a:off x="0" y="6477000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ja-JP" altLang="en-US" sz="900">
                <a:solidFill>
                  <a:schemeClr val="bg1"/>
                </a:solidFill>
              </a:rPr>
              <a:t>© 20</a:t>
            </a:r>
            <a:r>
              <a:rPr lang="en-US" altLang="ja-JP" sz="900">
                <a:solidFill>
                  <a:schemeClr val="bg1"/>
                </a:solidFill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78883" name="スライド番号プレースホルダ 4"/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DDA0F1C-9103-4946-8661-B3D8FDB682C2}" type="slidenum">
              <a:rPr lang="en-US" altLang="ja-JP" sz="1200">
                <a:solidFill>
                  <a:schemeClr val="bg1"/>
                </a:solidFill>
              </a:rPr>
            </a:fld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78885" name="Rectangle 7"/>
          <p:cNvSpPr>
            <a:spLocks noRot="1" noChangeArrowheads="1"/>
          </p:cNvSpPr>
          <p:nvPr/>
        </p:nvSpPr>
        <p:spPr bwMode="auto">
          <a:xfrm>
            <a:off x="914400" y="1268760"/>
            <a:ext cx="8050088" cy="399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Using information developed during interface analysis (SEPA, Section 12.3), define interface objects and actions (operations</a:t>
            </a:r>
            <a:r>
              <a:rPr lang="en-US" altLang="ja-JP" sz="2400" dirty="0" smtClean="0">
                <a:latin typeface="Times New Roman" panose="02020603050405020304" charset="0"/>
                <a:cs typeface="Times New Roman" panose="02020603050405020304" charset="0"/>
              </a:rPr>
              <a:t>).</a:t>
            </a:r>
            <a:endParaRPr lang="en-US" altLang="ja-JP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Define events (user actions) that will cause the state of the user interface to change. Model this behavior</a:t>
            </a:r>
            <a:r>
              <a:rPr lang="en-US" altLang="ja-JP" sz="24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ja-JP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Depict each interface state as it will actually look to the end-user</a:t>
            </a:r>
            <a:r>
              <a:rPr lang="en-US" altLang="ja-JP" sz="24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ja-JP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Indicate how the user interprets the state of the system from information provided through the interface.</a:t>
            </a:r>
            <a:endParaRPr lang="en-US" altLang="ja-JP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dirty="0"/>
              <a:t>Interface Design Steps</a:t>
            </a:r>
            <a:endParaRPr lang="en-US" altLang="ja-JP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フッター プレースホルダ 3"/>
          <p:cNvSpPr txBox="1">
            <a:spLocks noGrp="1"/>
          </p:cNvSpPr>
          <p:nvPr/>
        </p:nvSpPr>
        <p:spPr bwMode="auto">
          <a:xfrm>
            <a:off x="0" y="6477000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ja-JP" altLang="en-US" sz="900">
                <a:solidFill>
                  <a:schemeClr val="bg1"/>
                </a:solidFill>
              </a:rPr>
              <a:t>© 20</a:t>
            </a:r>
            <a:r>
              <a:rPr lang="en-US" altLang="ja-JP" sz="900">
                <a:solidFill>
                  <a:schemeClr val="bg1"/>
                </a:solidFill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78883" name="スライド番号プレースホルダ 4"/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DDA0F1C-9103-4946-8661-B3D8FDB682C2}" type="slidenum">
              <a:rPr lang="en-US" altLang="ja-JP" sz="1200">
                <a:solidFill>
                  <a:schemeClr val="bg1"/>
                </a:solidFill>
              </a:rPr>
            </a:fld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78885" name="Rectangle 7"/>
          <p:cNvSpPr>
            <a:spLocks noRot="1" noChangeArrowheads="1"/>
          </p:cNvSpPr>
          <p:nvPr/>
        </p:nvSpPr>
        <p:spPr bwMode="auto">
          <a:xfrm>
            <a:off x="971600" y="1484784"/>
            <a:ext cx="8050088" cy="399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i="1" dirty="0" smtClean="0">
                <a:latin typeface="Times New Roman" panose="02020603050405020304" charset="0"/>
                <a:cs typeface="Times New Roman" panose="02020603050405020304" charset="0"/>
              </a:rPr>
              <a:t>Accesses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lang="en-US" altLang="zh-CN" sz="2400" i="1" dirty="0" err="1">
                <a:latin typeface="Times New Roman" panose="02020603050405020304" charset="0"/>
                <a:cs typeface="Times New Roman" panose="02020603050405020304" charset="0"/>
              </a:rPr>
              <a:t>SafeHome</a:t>
            </a:r>
            <a:r>
              <a:rPr lang="en-US" altLang="zh-CN" sz="2400" i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system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i="1" dirty="0" smtClean="0">
                <a:latin typeface="Times New Roman" panose="02020603050405020304" charset="0"/>
                <a:cs typeface="Times New Roman" panose="02020603050405020304" charset="0"/>
              </a:rPr>
              <a:t>Enters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an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ID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and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password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to allow remote access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i="1" dirty="0" smtClean="0">
                <a:latin typeface="Times New Roman" panose="02020603050405020304" charset="0"/>
                <a:cs typeface="Times New Roman" panose="02020603050405020304" charset="0"/>
              </a:rPr>
              <a:t>Checks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system status</a:t>
            </a:r>
            <a:endParaRPr lang="en-US" altLang="zh-CN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i="1" dirty="0" smtClean="0">
                <a:latin typeface="Times New Roman" panose="02020603050405020304" charset="0"/>
                <a:cs typeface="Times New Roman" panose="02020603050405020304" charset="0"/>
              </a:rPr>
              <a:t>Arms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or </a:t>
            </a:r>
            <a:r>
              <a:rPr lang="en-US" altLang="zh-CN" sz="2400" i="1" dirty="0">
                <a:latin typeface="Times New Roman" panose="02020603050405020304" charset="0"/>
                <a:cs typeface="Times New Roman" panose="02020603050405020304" charset="0"/>
              </a:rPr>
              <a:t>disarms </a:t>
            </a:r>
            <a:r>
              <a:rPr lang="en-US" altLang="zh-CN" sz="2400" i="1" dirty="0" err="1">
                <a:latin typeface="Times New Roman" panose="02020603050405020304" charset="0"/>
                <a:cs typeface="Times New Roman" panose="02020603050405020304" charset="0"/>
              </a:rPr>
              <a:t>SafeHome</a:t>
            </a:r>
            <a:r>
              <a:rPr lang="en-US" altLang="zh-CN" sz="2400" i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system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i="1" dirty="0" smtClean="0">
                <a:latin typeface="Times New Roman" panose="02020603050405020304" charset="0"/>
                <a:cs typeface="Times New Roman" panose="02020603050405020304" charset="0"/>
              </a:rPr>
              <a:t>Displays </a:t>
            </a:r>
            <a:r>
              <a:rPr lang="en-US" altLang="zh-CN" sz="2400" b="1" dirty="0" err="1">
                <a:latin typeface="Times New Roman" panose="02020603050405020304" charset="0"/>
                <a:cs typeface="Times New Roman" panose="02020603050405020304" charset="0"/>
              </a:rPr>
              <a:t>fl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b="1" dirty="0" err="1">
                <a:latin typeface="Times New Roman" panose="02020603050405020304" charset="0"/>
                <a:cs typeface="Times New Roman" panose="02020603050405020304" charset="0"/>
              </a:rPr>
              <a:t>oor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 plan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and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sensor locations</a:t>
            </a:r>
            <a:endParaRPr lang="en-US" altLang="zh-CN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i="1" dirty="0" smtClean="0">
                <a:latin typeface="Times New Roman" panose="02020603050405020304" charset="0"/>
                <a:cs typeface="Times New Roman" panose="02020603050405020304" charset="0"/>
              </a:rPr>
              <a:t>Displays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zones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on </a:t>
            </a:r>
            <a:r>
              <a:rPr lang="en-US" altLang="zh-CN" sz="2400" dirty="0" err="1">
                <a:latin typeface="Times New Roman" panose="02020603050405020304" charset="0"/>
                <a:cs typeface="Times New Roman" panose="02020603050405020304" charset="0"/>
              </a:rPr>
              <a:t>fl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dirty="0" err="1">
                <a:latin typeface="Times New Roman" panose="02020603050405020304" charset="0"/>
                <a:cs typeface="Times New Roman" panose="02020603050405020304" charset="0"/>
              </a:rPr>
              <a:t>oor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plan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fr-FR" altLang="zh-CN" sz="2400" i="1" dirty="0" smtClean="0">
                <a:latin typeface="Times New Roman" panose="02020603050405020304" charset="0"/>
                <a:cs typeface="Times New Roman" panose="02020603050405020304" charset="0"/>
              </a:rPr>
              <a:t>Changes </a:t>
            </a:r>
            <a:r>
              <a:rPr lang="fr-FR" altLang="zh-CN" sz="2400" b="1" dirty="0">
                <a:latin typeface="Times New Roman" panose="02020603050405020304" charset="0"/>
                <a:cs typeface="Times New Roman" panose="02020603050405020304" charset="0"/>
              </a:rPr>
              <a:t>zones </a:t>
            </a:r>
            <a:r>
              <a:rPr lang="fr-FR" altLang="zh-CN" sz="2400" dirty="0">
                <a:latin typeface="Times New Roman" panose="02020603050405020304" charset="0"/>
                <a:cs typeface="Times New Roman" panose="02020603050405020304" charset="0"/>
              </a:rPr>
              <a:t>on fl oor plan</a:t>
            </a:r>
            <a:endParaRPr lang="fr-FR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i="1" dirty="0" smtClean="0">
                <a:latin typeface="Times New Roman" panose="02020603050405020304" charset="0"/>
                <a:cs typeface="Times New Roman" panose="02020603050405020304" charset="0"/>
              </a:rPr>
              <a:t>Displays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video camera locations 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on </a:t>
            </a:r>
            <a:r>
              <a:rPr lang="en-US" altLang="zh-CN" sz="2400" smtClean="0">
                <a:latin typeface="Times New Roman" panose="02020603050405020304" charset="0"/>
                <a:cs typeface="Times New Roman" panose="02020603050405020304" charset="0"/>
              </a:rPr>
              <a:t>floor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plan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i="1" dirty="0" smtClean="0">
                <a:latin typeface="Times New Roman" panose="02020603050405020304" charset="0"/>
                <a:cs typeface="Times New Roman" panose="02020603050405020304" charset="0"/>
              </a:rPr>
              <a:t>Selects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video camera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for viewing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i="1" dirty="0" smtClean="0">
                <a:latin typeface="Times New Roman" panose="02020603050405020304" charset="0"/>
                <a:cs typeface="Times New Roman" panose="02020603050405020304" charset="0"/>
              </a:rPr>
              <a:t>Views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video images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(four frames per second)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i="1" dirty="0" smtClean="0">
                <a:latin typeface="Times New Roman" panose="02020603050405020304" charset="0"/>
                <a:cs typeface="Times New Roman" panose="02020603050405020304" charset="0"/>
              </a:rPr>
              <a:t>Pans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or </a:t>
            </a:r>
            <a:r>
              <a:rPr lang="en-US" altLang="zh-CN" sz="2400" i="1" dirty="0">
                <a:latin typeface="Times New Roman" panose="02020603050405020304" charset="0"/>
                <a:cs typeface="Times New Roman" panose="02020603050405020304" charset="0"/>
              </a:rPr>
              <a:t>zooms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video camera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dirty="0"/>
              <a:t>Interface </a:t>
            </a:r>
            <a:r>
              <a:rPr lang="en-US" altLang="ja-JP" dirty="0" smtClean="0"/>
              <a:t>Design</a:t>
            </a:r>
            <a:endParaRPr lang="en-US" altLang="ja-JP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4664"/>
            <a:ext cx="7272808" cy="5723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  <p:sndAc>
      <p:stSnd>
        <p:snd r:embed="rId2" name="projctor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7" name="Picture 7" descr="Component-based-Software-Engineering-example2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9036496" cy="575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projctor.wav"/>
      </p:stSnd>
    </p:sndAc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フッター プレースホルダ 3"/>
          <p:cNvSpPr txBox="1">
            <a:spLocks noGrp="1"/>
          </p:cNvSpPr>
          <p:nvPr/>
        </p:nvSpPr>
        <p:spPr bwMode="auto">
          <a:xfrm>
            <a:off x="0" y="6477000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ja-JP" altLang="en-US" sz="900">
                <a:solidFill>
                  <a:schemeClr val="bg1"/>
                </a:solidFill>
              </a:rPr>
              <a:t>© 20</a:t>
            </a:r>
            <a:r>
              <a:rPr lang="en-US" altLang="ja-JP" sz="900">
                <a:solidFill>
                  <a:schemeClr val="bg1"/>
                </a:solidFill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79907" name="スライド番号プレースホルダ 4"/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1C088F8-042E-4658-ACC5-61B135BD0D43}" type="slidenum">
              <a:rPr lang="en-US" altLang="ja-JP" sz="1200">
                <a:solidFill>
                  <a:schemeClr val="bg1"/>
                </a:solidFill>
              </a:rPr>
            </a:fld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79909" name="Rectangle 7"/>
          <p:cNvSpPr>
            <a:spLocks noRot="1" noChangeArrowheads="1"/>
          </p:cNvSpPr>
          <p:nvPr/>
        </p:nvSpPr>
        <p:spPr bwMode="auto">
          <a:xfrm>
            <a:off x="1043608" y="1340768"/>
            <a:ext cx="5111750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800" dirty="0">
                <a:latin typeface="Times New Roman" panose="02020603050405020304" charset="0"/>
                <a:cs typeface="Times New Roman" panose="02020603050405020304" charset="0"/>
              </a:rPr>
              <a:t>Patterns are available for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The complete UI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Page layout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Forms and input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Tables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Direct data manipulation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Navigation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Searching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Page elements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e-Commerce</a:t>
            </a:r>
            <a:endParaRPr lang="en-US" altLang="ja-JP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91125" y="3068960"/>
            <a:ext cx="3419475" cy="3397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  <a:hlinkClick r:id="rId1"/>
              </a:rPr>
              <a:t>www.hcipatterns.org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dirty="0"/>
              <a:t>Interface Design Patterns</a:t>
            </a:r>
            <a:endParaRPr lang="en-US" altLang="ja-JP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Overview</a:t>
            </a:r>
            <a:endParaRPr lang="en-US" altLang="zh-CN" dirty="0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59632" y="1515616"/>
            <a:ext cx="7543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 </a:t>
            </a:r>
            <a:r>
              <a:rPr lang="en-US" altLang="zh-CN" dirty="0"/>
              <a:t>The Golden Rules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 User Interface Analysis and Design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Interface Analysis and Design Models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The Process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Interface Analysis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User Analysis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Task Analysis and Modeling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Analysis of Display Content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Analysis of the Work Environment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Interface Design Steps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Design Evaluation</a:t>
            </a:r>
            <a:endParaRPr lang="en-US" altLang="zh-CN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043608" y="5517232"/>
            <a:ext cx="6429623" cy="5032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9972A-6060-4213-9B7F-9A2095736FA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フッター プレースホルダ 3"/>
          <p:cNvSpPr txBox="1">
            <a:spLocks noGrp="1"/>
          </p:cNvSpPr>
          <p:nvPr/>
        </p:nvSpPr>
        <p:spPr bwMode="auto">
          <a:xfrm>
            <a:off x="0" y="6477000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ja-JP" altLang="en-US" sz="900">
                <a:solidFill>
                  <a:schemeClr val="bg1"/>
                </a:solidFill>
              </a:rPr>
              <a:t>© 20</a:t>
            </a:r>
            <a:r>
              <a:rPr lang="en-US" altLang="ja-JP" sz="900">
                <a:solidFill>
                  <a:schemeClr val="bg1"/>
                </a:solidFill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80931" name="スライド番号プレースホルダ 4"/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30D3709-C972-45A9-8076-4FA4D00D3573}" type="slidenum">
              <a:rPr lang="en-US" altLang="ja-JP" sz="1200">
                <a:solidFill>
                  <a:schemeClr val="bg1"/>
                </a:solidFill>
              </a:rPr>
            </a:fld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80933" name="Rectangle 7"/>
          <p:cNvSpPr>
            <a:spLocks noRot="1" noChangeArrowheads="1"/>
          </p:cNvSpPr>
          <p:nvPr/>
        </p:nvSpPr>
        <p:spPr bwMode="auto">
          <a:xfrm>
            <a:off x="1150938" y="1341438"/>
            <a:ext cx="51911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Response </a:t>
            </a:r>
            <a:r>
              <a:rPr lang="en-US" altLang="ja-JP" sz="2400" dirty="0" smtClean="0">
                <a:latin typeface="Times New Roman" panose="02020603050405020304" charset="0"/>
                <a:cs typeface="Times New Roman" panose="02020603050405020304" charset="0"/>
              </a:rPr>
              <a:t>time</a:t>
            </a:r>
            <a:endParaRPr lang="en-US" altLang="ja-JP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Help </a:t>
            </a:r>
            <a:r>
              <a:rPr lang="en-US" altLang="ja-JP" sz="2400" dirty="0" smtClean="0">
                <a:latin typeface="Times New Roman" panose="02020603050405020304" charset="0"/>
                <a:cs typeface="Times New Roman" panose="02020603050405020304" charset="0"/>
              </a:rPr>
              <a:t>facilities</a:t>
            </a:r>
            <a:endParaRPr lang="en-US" altLang="ja-JP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Error </a:t>
            </a:r>
            <a:r>
              <a:rPr lang="en-US" altLang="ja-JP" sz="2400" dirty="0" smtClean="0">
                <a:latin typeface="Times New Roman" panose="02020603050405020304" charset="0"/>
                <a:cs typeface="Times New Roman" panose="02020603050405020304" charset="0"/>
              </a:rPr>
              <a:t>handling</a:t>
            </a:r>
            <a:endParaRPr lang="en-US" altLang="ja-JP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Menu and command </a:t>
            </a:r>
            <a:r>
              <a:rPr lang="en-US" altLang="ja-JP" sz="2400" dirty="0" smtClean="0">
                <a:latin typeface="Times New Roman" panose="02020603050405020304" charset="0"/>
                <a:cs typeface="Times New Roman" panose="02020603050405020304" charset="0"/>
              </a:rPr>
              <a:t>labeling</a:t>
            </a:r>
            <a:endParaRPr lang="en-US" altLang="ja-JP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Application </a:t>
            </a:r>
            <a:r>
              <a:rPr lang="en-US" altLang="ja-JP" sz="2400" dirty="0" smtClean="0">
                <a:latin typeface="Times New Roman" panose="02020603050405020304" charset="0"/>
                <a:cs typeface="Times New Roman" panose="02020603050405020304" charset="0"/>
              </a:rPr>
              <a:t>accessibility</a:t>
            </a:r>
            <a:endParaRPr lang="en-US" altLang="ja-JP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Internationalization</a:t>
            </a:r>
            <a:endParaRPr lang="en-US" altLang="ja-JP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dirty="0"/>
              <a:t>Design Issues</a:t>
            </a:r>
            <a:endParaRPr lang="en-US" altLang="ja-JP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フッター プレースホルダ 3"/>
          <p:cNvSpPr txBox="1">
            <a:spLocks noGrp="1"/>
          </p:cNvSpPr>
          <p:nvPr/>
        </p:nvSpPr>
        <p:spPr bwMode="auto">
          <a:xfrm>
            <a:off x="0" y="6477000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ja-JP" altLang="en-US" sz="900">
                <a:solidFill>
                  <a:schemeClr val="bg1"/>
                </a:solidFill>
              </a:rPr>
              <a:t>© 20</a:t>
            </a:r>
            <a:r>
              <a:rPr lang="en-US" altLang="ja-JP" sz="900">
                <a:solidFill>
                  <a:schemeClr val="bg1"/>
                </a:solidFill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81955" name="スライド番号プレースホルダ 4"/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1E90878-0235-449D-91E0-668B27448646}" type="slidenum">
              <a:rPr lang="en-US" altLang="ja-JP" sz="1200">
                <a:solidFill>
                  <a:schemeClr val="bg1"/>
                </a:solidFill>
              </a:rPr>
            </a:fld>
            <a:endParaRPr lang="en-US" altLang="ja-JP" sz="900">
              <a:solidFill>
                <a:schemeClr val="bg1"/>
              </a:solidFill>
            </a:endParaRPr>
          </a:p>
        </p:txBody>
      </p:sp>
      <p:pic>
        <p:nvPicPr>
          <p:cNvPr id="381957" name="Picture 7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1341438"/>
            <a:ext cx="4143375" cy="456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dirty="0"/>
              <a:t>Design Evaluation Cycle</a:t>
            </a:r>
            <a:endParaRPr lang="en-US" altLang="ja-JP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Evaluation Criteria</a:t>
            </a:r>
            <a:endParaRPr lang="en-US" altLang="zh-CN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412776"/>
            <a:ext cx="7843838" cy="4105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200" dirty="0">
                <a:solidFill>
                  <a:srgbClr val="FF0000"/>
                </a:solidFill>
              </a:rPr>
              <a:t>The amount of learning required by user of the system 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marL="990600" lvl="1" indent="-533400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The length and complexity of the written specification of the system and its interface</a:t>
            </a:r>
            <a:endParaRPr lang="en-US" altLang="zh-CN" sz="2000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200" dirty="0">
                <a:solidFill>
                  <a:srgbClr val="FF0000"/>
                </a:solidFill>
              </a:rPr>
              <a:t>Interaction time and the overall efficiency of the system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marL="990600" lvl="1" indent="-533400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The number of user tasks specified and the average number of actions per task</a:t>
            </a:r>
            <a:endParaRPr lang="en-US" altLang="zh-CN" sz="2000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200" dirty="0">
                <a:solidFill>
                  <a:srgbClr val="FF0000"/>
                </a:solidFill>
              </a:rPr>
              <a:t>The memory load on users of the system 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marL="990600" lvl="1" indent="-533400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The number of actions, tasks, and system states indicated by the design model</a:t>
            </a:r>
            <a:endParaRPr lang="en-US" altLang="zh-CN" sz="2000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200" dirty="0">
                <a:solidFill>
                  <a:srgbClr val="FF0000"/>
                </a:solidFill>
              </a:rPr>
              <a:t>the complexity of the interface and the degree to which it will be accepted by the user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marL="990600" lvl="1" indent="-533400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Interface style, help facilities, and error handling protocol provide a general indication of</a:t>
            </a:r>
            <a:endParaRPr lang="en-US" altLang="zh-CN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43608" y="2276872"/>
            <a:ext cx="7772400" cy="1306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zh-CN" dirty="0"/>
              <a:t>Interface Design </a:t>
            </a:r>
            <a:r>
              <a:rPr lang="zh-CN" altLang="zh-CN" dirty="0" smtClean="0"/>
              <a:t>Inspiration（</a:t>
            </a:r>
            <a:r>
              <a:rPr lang="zh-CN" altLang="zh-CN" dirty="0"/>
              <a:t>灵感）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9972A-6060-4213-9B7F-9A2095736FA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pic>
        <p:nvPicPr>
          <p:cNvPr id="52229" name="Picture 5" descr="Best Interface Resources for Designers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4" y="1157288"/>
            <a:ext cx="7875587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projctor.wav"/>
      </p:stSnd>
    </p:sndAc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5" name="Picture 5" descr="Best Interface Resources for Designers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771526"/>
            <a:ext cx="7975600" cy="545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projctor.wav"/>
      </p:stSnd>
    </p:sndAc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9" name="Picture 5" descr="Best Interface Resources for Designers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4" y="771525"/>
            <a:ext cx="7921625" cy="541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projctor.wav"/>
      </p:stSnd>
    </p:sndAc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3" name="Picture 5" descr="Best Interface Resources for Designers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784226"/>
            <a:ext cx="7724775" cy="528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projctor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5B940759-E167-47FF-8AB4-24BF49DDFAAA}" type="slidenum">
              <a:rPr kumimoji="1" lang="zh-CN" altLang="en-US" sz="1400">
                <a:latin typeface="Helvetica" charset="0"/>
              </a:rPr>
            </a:fld>
            <a:endParaRPr kumimoji="1" lang="en-US" altLang="zh-CN" sz="1400">
              <a:latin typeface="Helvetica" charset="0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+mj-ea"/>
              </a:rPr>
              <a:t>Overview</a:t>
            </a:r>
            <a:endParaRPr lang="en-US" altLang="zh-CN" smtClean="0">
              <a:ea typeface="+mj-ea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 </a:t>
            </a:r>
            <a:r>
              <a:rPr lang="en-US" altLang="zh-CN" sz="2800" dirty="0" smtClean="0"/>
              <a:t>What Is a Component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 Designing Class-Based Components</a:t>
            </a:r>
            <a:endParaRPr lang="en-US" altLang="zh-CN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 Basic Design Principles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 Comp. Level Design Guidelines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 Cohesion and Coupling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 Conducting Comp. Level Design</a:t>
            </a:r>
            <a:endParaRPr lang="en-US" altLang="zh-CN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Steps of Comp. Level Design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 Object Constraint Language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 Designing Conventional Components</a:t>
            </a:r>
            <a:endParaRPr lang="en-US" altLang="zh-CN" sz="2800" dirty="0" smtClean="0"/>
          </a:p>
        </p:txBody>
      </p:sp>
      <p:sp>
        <p:nvSpPr>
          <p:cNvPr id="55301" name="AutoShape 5"/>
          <p:cNvSpPr>
            <a:spLocks noChangeArrowheads="1"/>
          </p:cNvSpPr>
          <p:nvPr/>
        </p:nvSpPr>
        <p:spPr bwMode="auto">
          <a:xfrm>
            <a:off x="1056129" y="1844824"/>
            <a:ext cx="6429623" cy="5032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7" name="Picture 5" descr="Best Interface Resources for Designers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71526"/>
            <a:ext cx="7975600" cy="545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projctor.wav"/>
      </p:stSnd>
    </p:sndAc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1" name="Picture 5" descr="Best Interface Resources for Designers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839788"/>
            <a:ext cx="7735888" cy="528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projctor.wav"/>
      </p:stSnd>
    </p:sndAc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5" name="Picture 5" descr="Best Interface Resources for Designers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9" y="876300"/>
            <a:ext cx="7818437" cy="534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projctor.wav"/>
      </p:stSnd>
    </p:sndAc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9" name="Picture 5" descr="Best Interface Resources for Designers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6" y="839789"/>
            <a:ext cx="7897813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projctor.wav"/>
      </p:stSnd>
    </p:sndAc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3" name="Picture 5" descr="Best Interface Resources for Designers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1" y="782639"/>
            <a:ext cx="7794625" cy="532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projctor.wav"/>
      </p:stSnd>
    </p:sndAc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7" name="Picture 5" descr="Best Interface Resources for Designers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6" y="795338"/>
            <a:ext cx="7705725" cy="526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projctor.wav"/>
      </p:stSnd>
    </p:sndAc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71600" y="2132856"/>
            <a:ext cx="7772400" cy="1306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zh-CN" altLang="zh-CN" dirty="0"/>
              <a:t>Interface Design Libraries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9972A-6060-4213-9B7F-9A2095736FA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130301" y="600106"/>
            <a:ext cx="598112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>
                <a:ea typeface="Rokkitt"/>
                <a:cs typeface="Rokkitt"/>
              </a:rPr>
              <a:t>1.) UI Patterns</a:t>
            </a:r>
            <a:endParaRPr lang="zh-CN" altLang="zh-CN">
              <a:ea typeface="Rokkitt"/>
              <a:cs typeface="Rokkitt"/>
            </a:endParaRPr>
          </a:p>
          <a:p>
            <a:pPr>
              <a:lnSpc>
                <a:spcPct val="100000"/>
              </a:lnSpc>
            </a:pPr>
            <a:r>
              <a:rPr lang="zh-CN" altLang="zh-CN" sz="800">
                <a:solidFill>
                  <a:srgbClr val="787878"/>
                </a:solidFill>
                <a:hlinkClick r:id="rId1"/>
              </a:rPr>
              <a:t>  </a:t>
            </a:r>
            <a:r>
              <a:rPr lang="zh-CN" altLang="zh-CN" sz="24000">
                <a:solidFill>
                  <a:srgbClr val="787878"/>
                </a:solidFill>
              </a:rPr>
              <a:t> </a:t>
            </a:r>
            <a:r>
              <a:rPr lang="zh-CN" altLang="zh-CN" sz="800">
                <a:solidFill>
                  <a:srgbClr val="787878"/>
                </a:solidFill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br>
              <a:rPr lang="zh-CN" altLang="zh-CN">
                <a:solidFill>
                  <a:srgbClr val="787878"/>
                </a:solidFill>
              </a:rPr>
            </a:br>
            <a:endParaRPr lang="zh-CN" altLang="zh-CN">
              <a:solidFill>
                <a:srgbClr val="787878"/>
              </a:solidFill>
            </a:endParaRPr>
          </a:p>
        </p:txBody>
      </p:sp>
      <p:pic>
        <p:nvPicPr>
          <p:cNvPr id="53253" name="Picture 5" descr="Best Interface Resources for Designers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6" y="1260475"/>
            <a:ext cx="7400925" cy="506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projctor.wav"/>
      </p:stSnd>
    </p:sndAc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119189" y="623919"/>
            <a:ext cx="598112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>
                <a:ea typeface="Rokkitt"/>
                <a:cs typeface="Rokkitt"/>
              </a:rPr>
              <a:t>2.) Yahoo! Design Pattern Library</a:t>
            </a:r>
            <a:endParaRPr lang="zh-CN" altLang="zh-CN">
              <a:ea typeface="Rokkitt"/>
              <a:cs typeface="Rokkitt"/>
            </a:endParaRPr>
          </a:p>
          <a:p>
            <a:pPr>
              <a:lnSpc>
                <a:spcPct val="100000"/>
              </a:lnSpc>
            </a:pPr>
            <a:r>
              <a:rPr lang="zh-CN" altLang="zh-CN" sz="800">
                <a:solidFill>
                  <a:srgbClr val="787878"/>
                </a:solidFill>
                <a:hlinkClick r:id="rId1"/>
              </a:rPr>
              <a:t>  </a:t>
            </a:r>
            <a:r>
              <a:rPr lang="zh-CN" altLang="zh-CN" sz="24000">
                <a:solidFill>
                  <a:srgbClr val="787878"/>
                </a:solidFill>
              </a:rPr>
              <a:t> </a:t>
            </a:r>
            <a:r>
              <a:rPr lang="zh-CN" altLang="zh-CN" sz="800">
                <a:solidFill>
                  <a:srgbClr val="787878"/>
                </a:solidFill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br>
              <a:rPr lang="zh-CN" altLang="zh-CN">
                <a:solidFill>
                  <a:srgbClr val="787878"/>
                </a:solidFill>
              </a:rPr>
            </a:br>
            <a:endParaRPr lang="zh-CN" altLang="zh-CN">
              <a:solidFill>
                <a:srgbClr val="787878"/>
              </a:solidFill>
            </a:endParaRPr>
          </a:p>
        </p:txBody>
      </p:sp>
      <p:pic>
        <p:nvPicPr>
          <p:cNvPr id="54277" name="Picture 5" descr="Best Interface Resources for Designers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4" y="1352551"/>
            <a:ext cx="7621587" cy="494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projctor.wav"/>
      </p:stSnd>
    </p:sndAc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165226" y="588994"/>
            <a:ext cx="598112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>
                <a:ea typeface="Rokkitt"/>
                <a:cs typeface="Rokkitt"/>
              </a:rPr>
              <a:t>3.) PatternTap</a:t>
            </a:r>
            <a:endParaRPr lang="zh-CN" altLang="zh-CN">
              <a:ea typeface="Rokkitt"/>
              <a:cs typeface="Rokkitt"/>
            </a:endParaRPr>
          </a:p>
          <a:p>
            <a:pPr>
              <a:lnSpc>
                <a:spcPct val="100000"/>
              </a:lnSpc>
            </a:pPr>
            <a:r>
              <a:rPr lang="zh-CN" altLang="zh-CN" sz="800">
                <a:solidFill>
                  <a:srgbClr val="787878"/>
                </a:solidFill>
                <a:hlinkClick r:id="rId1"/>
              </a:rPr>
              <a:t>  </a:t>
            </a:r>
            <a:r>
              <a:rPr lang="zh-CN" altLang="zh-CN" sz="24000">
                <a:solidFill>
                  <a:srgbClr val="787878"/>
                </a:solidFill>
              </a:rPr>
              <a:t> </a:t>
            </a:r>
            <a:r>
              <a:rPr lang="zh-CN" altLang="zh-CN" sz="800">
                <a:solidFill>
                  <a:srgbClr val="787878"/>
                </a:solidFill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br>
              <a:rPr lang="zh-CN" altLang="zh-CN">
                <a:solidFill>
                  <a:srgbClr val="787878"/>
                </a:solidFill>
              </a:rPr>
            </a:br>
            <a:endParaRPr lang="zh-CN" altLang="zh-CN">
              <a:solidFill>
                <a:srgbClr val="787878"/>
              </a:solidFill>
            </a:endParaRPr>
          </a:p>
        </p:txBody>
      </p:sp>
      <p:pic>
        <p:nvPicPr>
          <p:cNvPr id="55301" name="Picture 5" descr="Best Interface Resources for Designers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225550"/>
            <a:ext cx="7412038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projctor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+mj-ea"/>
              </a:rPr>
              <a:t>What is Comp. Level Design?</a:t>
            </a:r>
            <a:endParaRPr lang="en-US" altLang="zh-CN" smtClean="0">
              <a:ea typeface="+mj-ea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36712"/>
            <a:ext cx="7543800" cy="4800600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A complete set of software components is defined during architectural design. But the details of each component are not represented. </a:t>
            </a:r>
            <a:endParaRPr lang="en-US" altLang="zh-CN" dirty="0" smtClean="0"/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rgbClr val="FF0000"/>
                </a:solidFill>
              </a:rPr>
              <a:t>Component-level design defines: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200" b="1" dirty="0" smtClean="0">
                <a:solidFill>
                  <a:srgbClr val="FF0000"/>
                </a:solidFill>
              </a:rPr>
              <a:t>Elaboration of analysis classes</a:t>
            </a:r>
            <a:endParaRPr lang="en-US" altLang="zh-CN" sz="2200" b="1" dirty="0" smtClean="0">
              <a:solidFill>
                <a:srgbClr val="FF0000"/>
              </a:solidFill>
            </a:endParaRPr>
          </a:p>
          <a:p>
            <a:pPr lvl="1"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200" b="1" dirty="0" smtClean="0">
                <a:solidFill>
                  <a:srgbClr val="FF0000"/>
                </a:solidFill>
              </a:rPr>
              <a:t>Definition and refinement of infrastructure classes</a:t>
            </a:r>
            <a:endParaRPr lang="en-US" altLang="zh-CN" sz="2200" b="1" dirty="0" smtClean="0">
              <a:solidFill>
                <a:srgbClr val="FF0000"/>
              </a:solidFill>
            </a:endParaRPr>
          </a:p>
          <a:p>
            <a:pPr lvl="1"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200" b="1" dirty="0" smtClean="0">
                <a:solidFill>
                  <a:srgbClr val="FF0000"/>
                </a:solidFill>
              </a:rPr>
              <a:t>Detailed description of the attributes, operations and interfaces of classes</a:t>
            </a:r>
            <a:endParaRPr lang="en-US" altLang="zh-CN" sz="2200" b="1" dirty="0" smtClean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128714" y="577881"/>
            <a:ext cx="598112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>
                <a:ea typeface="Rokkitt"/>
                <a:cs typeface="Rokkitt"/>
              </a:rPr>
              <a:t>4.) The UI Pattern Factory</a:t>
            </a:r>
            <a:endParaRPr lang="zh-CN" altLang="zh-CN">
              <a:ea typeface="Rokkitt"/>
              <a:cs typeface="Rokkitt"/>
            </a:endParaRPr>
          </a:p>
          <a:p>
            <a:pPr>
              <a:lnSpc>
                <a:spcPct val="100000"/>
              </a:lnSpc>
            </a:pPr>
            <a:r>
              <a:rPr lang="zh-CN" altLang="zh-CN" sz="800">
                <a:solidFill>
                  <a:srgbClr val="787878"/>
                </a:solidFill>
                <a:hlinkClick r:id="rId1"/>
              </a:rPr>
              <a:t>  </a:t>
            </a:r>
            <a:r>
              <a:rPr lang="zh-CN" altLang="zh-CN" sz="24000">
                <a:solidFill>
                  <a:srgbClr val="787878"/>
                </a:solidFill>
              </a:rPr>
              <a:t> </a:t>
            </a:r>
            <a:r>
              <a:rPr lang="zh-CN" altLang="zh-CN" sz="800">
                <a:solidFill>
                  <a:srgbClr val="787878"/>
                </a:solidFill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br>
              <a:rPr lang="zh-CN" altLang="zh-CN">
                <a:solidFill>
                  <a:srgbClr val="787878"/>
                </a:solidFill>
              </a:rPr>
            </a:br>
            <a:endParaRPr lang="zh-CN" altLang="zh-CN">
              <a:solidFill>
                <a:srgbClr val="787878"/>
              </a:solidFill>
            </a:endParaRPr>
          </a:p>
        </p:txBody>
      </p:sp>
      <p:pic>
        <p:nvPicPr>
          <p:cNvPr id="56325" name="Picture 5" descr="Best Interface Resources for Designers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1238250"/>
            <a:ext cx="7562850" cy="517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projctor.wav"/>
      </p:stSnd>
    </p:sndAc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343508" y="2060848"/>
            <a:ext cx="7772400" cy="1306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altLang="zh-CN" dirty="0"/>
              <a:t>GUI Design Tools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9972A-6060-4213-9B7F-9A2095736FA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0" y="381000"/>
            <a:ext cx="7772400" cy="1016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GUI Design Studio</a:t>
            </a:r>
            <a:endParaRPr lang="zh-CN" altLang="en-US" dirty="0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pic>
        <p:nvPicPr>
          <p:cNvPr id="74757" name="Picture 5" descr="200906151559017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1346200"/>
            <a:ext cx="7770812" cy="51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9" name="Picture 5" descr="PICTUR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395414"/>
            <a:ext cx="7867650" cy="508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710" name="Rectangle 6"/>
          <p:cNvSpPr>
            <a:spLocks noGrp="1" noChangeArrowheads="1"/>
          </p:cNvSpPr>
          <p:nvPr>
            <p:ph type="title"/>
          </p:nvPr>
        </p:nvSpPr>
        <p:spPr>
          <a:xfrm>
            <a:off x="998538" y="527050"/>
            <a:ext cx="7772400" cy="1016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QT / QT Designer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4D0F52-F830-4EE2-84EC-7738DFF3B4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フッター プレースホルダ 3"/>
          <p:cNvSpPr txBox="1">
            <a:spLocks noGrp="1"/>
          </p:cNvSpPr>
          <p:nvPr/>
        </p:nvSpPr>
        <p:spPr bwMode="auto">
          <a:xfrm>
            <a:off x="0" y="6477000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ja-JP" altLang="en-US" sz="900">
                <a:solidFill>
                  <a:schemeClr val="bg1"/>
                </a:solidFill>
              </a:rPr>
              <a:t>© 20</a:t>
            </a:r>
            <a:r>
              <a:rPr lang="en-US" altLang="ja-JP" sz="900">
                <a:solidFill>
                  <a:schemeClr val="bg1"/>
                </a:solidFill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2775" name="スライド番号プレースホルダ 4"/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2D74B91-69A1-4644-83AE-26EF7AB8FA58}" type="slidenum">
              <a:rPr lang="en-US" altLang="ja-JP" sz="1200">
                <a:solidFill>
                  <a:schemeClr val="bg1"/>
                </a:solidFill>
              </a:rPr>
            </a:fld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2776" name="Rectangle 4"/>
          <p:cNvSpPr>
            <a:spLocks noChangeArrowheads="1"/>
          </p:cNvSpPr>
          <p:nvPr/>
        </p:nvSpPr>
        <p:spPr bwMode="auto">
          <a:xfrm>
            <a:off x="179388" y="225425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 b="1" dirty="0"/>
              <a:t>Exercise</a:t>
            </a:r>
            <a:r>
              <a:rPr lang="en-US" altLang="zh-CN" sz="2800" b="1" dirty="0"/>
              <a:t> ( for class 8,9 )</a:t>
            </a:r>
            <a:endParaRPr lang="en-US" altLang="ja-JP" sz="2800" b="1" dirty="0"/>
          </a:p>
        </p:txBody>
      </p:sp>
      <p:pic>
        <p:nvPicPr>
          <p:cNvPr id="32777" name="Picture 12" descr="correc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-986313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8" name="Picture 15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-13895388"/>
            <a:ext cx="9525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9" name="Picture 19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495300"/>
            <a:ext cx="38100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0" name="Picture 22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-4025900"/>
            <a:ext cx="9525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1" name="Picture 26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12931775"/>
            <a:ext cx="38100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2" name="Picture 29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7065963"/>
            <a:ext cx="9525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3" name="Picture 33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28301950"/>
            <a:ext cx="38100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4" name="Picture 36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20847050"/>
            <a:ext cx="9525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5" name="Text Box 71"/>
          <p:cNvSpPr txBox="1">
            <a:spLocks noChangeArrowheads="1"/>
          </p:cNvSpPr>
          <p:nvPr/>
        </p:nvSpPr>
        <p:spPr bwMode="auto">
          <a:xfrm>
            <a:off x="0" y="728663"/>
            <a:ext cx="9144000" cy="547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04800" indent="-3048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62000" indent="-3048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ja-JP" sz="1600" dirty="0"/>
              <a:t>Which of the following interface design principles does not allow the user to remain in control of the interaction with a computer?</a:t>
            </a:r>
            <a:r>
              <a:rPr lang="ja-JP" altLang="en-US" sz="1600" dirty="0"/>
              <a:t>　</a:t>
            </a:r>
            <a:r>
              <a:rPr lang="en-US" altLang="zh-CN" sz="1600" dirty="0"/>
              <a:t>Answer: d</a:t>
            </a:r>
            <a:r>
              <a:rPr lang="ja-JP" altLang="en-US" sz="1600" dirty="0"/>
              <a:t>　　　　　　</a:t>
            </a:r>
            <a:endParaRPr lang="en-US" altLang="ja-JP" sz="1600" dirty="0"/>
          </a:p>
          <a:p>
            <a:pPr lvl="1">
              <a:buFontTx/>
              <a:buAutoNum type="alphaLcPeriod"/>
            </a:pPr>
            <a:r>
              <a:rPr lang="en-US" altLang="zh-CN" sz="1600" dirty="0"/>
              <a:t>allow interaction to interruptible</a:t>
            </a:r>
            <a:endParaRPr lang="en-US" altLang="zh-CN" sz="1600" dirty="0"/>
          </a:p>
          <a:p>
            <a:pPr lvl="1">
              <a:buFontTx/>
              <a:buAutoNum type="alphaLcPeriod"/>
            </a:pPr>
            <a:r>
              <a:rPr lang="en-US" altLang="zh-CN" sz="1600" dirty="0"/>
              <a:t>allow interaction to be undoable </a:t>
            </a:r>
            <a:endParaRPr lang="en-US" altLang="zh-CN" sz="1600" dirty="0"/>
          </a:p>
          <a:p>
            <a:pPr lvl="1">
              <a:buFontTx/>
              <a:buAutoNum type="alphaLcPeriod"/>
            </a:pPr>
            <a:r>
              <a:rPr lang="en-US" altLang="zh-CN" sz="1600" dirty="0"/>
              <a:t>hide technical internals from casual users</a:t>
            </a:r>
            <a:endParaRPr lang="en-US" altLang="zh-CN" sz="1600" dirty="0"/>
          </a:p>
          <a:p>
            <a:pPr lvl="1">
              <a:buFontTx/>
              <a:buAutoNum type="alphaLcPeriod"/>
            </a:pPr>
            <a:r>
              <a:rPr lang="en-US" altLang="zh-CN" sz="1600" dirty="0"/>
              <a:t>only provide one defined method for accomplishing a task</a:t>
            </a:r>
            <a:endParaRPr lang="en-US" altLang="ja-JP" sz="1600" dirty="0"/>
          </a:p>
          <a:p>
            <a:pPr>
              <a:buFontTx/>
              <a:buAutoNum type="arabicPeriod"/>
            </a:pPr>
            <a:r>
              <a:rPr lang="en-US" altLang="ja-JP" sz="1600" dirty="0"/>
              <a:t>Which of the following interface design principles reduces the user's memory load?</a:t>
            </a:r>
            <a:r>
              <a:rPr lang="en-US" altLang="zh-CN" sz="1600" dirty="0"/>
              <a:t>    Answer: e                                                   </a:t>
            </a:r>
            <a:endParaRPr lang="en-US" altLang="ja-JP" sz="1600" dirty="0"/>
          </a:p>
          <a:p>
            <a:pPr lvl="1">
              <a:buFontTx/>
              <a:buAutoNum type="alphaLcPeriod"/>
            </a:pPr>
            <a:r>
              <a:rPr lang="en-US" altLang="zh-CN" sz="1600" dirty="0"/>
              <a:t>define intuitive shortcuts</a:t>
            </a:r>
            <a:endParaRPr lang="en-US" altLang="zh-CN" sz="1600" dirty="0"/>
          </a:p>
          <a:p>
            <a:pPr lvl="1">
              <a:buFontTx/>
              <a:buAutoNum type="alphaLcPeriod"/>
            </a:pPr>
            <a:r>
              <a:rPr lang="en-US" altLang="zh-CN" sz="1600" dirty="0"/>
              <a:t>disclose information in a progressive fashion</a:t>
            </a:r>
            <a:endParaRPr lang="en-US" altLang="zh-CN" sz="1600" dirty="0"/>
          </a:p>
          <a:p>
            <a:pPr lvl="1">
              <a:buFontTx/>
              <a:buAutoNum type="alphaLcPeriod"/>
            </a:pPr>
            <a:r>
              <a:rPr lang="en-US" altLang="zh-CN" sz="1600" dirty="0"/>
              <a:t>establish meaningful defaults</a:t>
            </a:r>
            <a:endParaRPr lang="en-US" altLang="zh-CN" sz="1600" dirty="0"/>
          </a:p>
          <a:p>
            <a:pPr lvl="1">
              <a:buFontTx/>
              <a:buAutoNum type="alphaLcPeriod"/>
            </a:pPr>
            <a:r>
              <a:rPr lang="en-US" altLang="zh-CN" sz="1600" dirty="0"/>
              <a:t>provide an on-line tutorial</a:t>
            </a:r>
            <a:endParaRPr lang="en-US" altLang="zh-CN" sz="1600" dirty="0"/>
          </a:p>
          <a:p>
            <a:pPr lvl="1">
              <a:buFontTx/>
              <a:buAutoNum type="alphaLcPeriod"/>
            </a:pPr>
            <a:r>
              <a:rPr lang="en-US" altLang="ja-JP" sz="1600" dirty="0"/>
              <a:t>answers a, b and c</a:t>
            </a:r>
            <a:endParaRPr lang="en-US" altLang="ja-JP" sz="1600" dirty="0"/>
          </a:p>
          <a:p>
            <a:pPr>
              <a:buFontTx/>
              <a:buAutoNum type="arabicPeriod"/>
            </a:pPr>
            <a:r>
              <a:rPr lang="en-US" altLang="ja-JP" sz="1600" dirty="0"/>
              <a:t>Interface consistency implies that</a:t>
            </a:r>
            <a:r>
              <a:rPr lang="en-US" altLang="zh-CN" sz="1600" dirty="0"/>
              <a:t>                                                         Answer: e</a:t>
            </a:r>
            <a:endParaRPr lang="en-US" altLang="ja-JP" sz="1600" dirty="0"/>
          </a:p>
          <a:p>
            <a:pPr lvl="1">
              <a:buFontTx/>
              <a:buAutoNum type="alphaLcPeriod"/>
            </a:pPr>
            <a:r>
              <a:rPr lang="en-US" altLang="zh-CN" sz="1600" dirty="0"/>
              <a:t>each application should have its own distinctive look and feel</a:t>
            </a:r>
            <a:endParaRPr lang="en-US" altLang="zh-CN" sz="1600" dirty="0"/>
          </a:p>
          <a:p>
            <a:pPr lvl="1">
              <a:buFontTx/>
              <a:buAutoNum type="alphaLcPeriod"/>
            </a:pPr>
            <a:r>
              <a:rPr lang="en-US" altLang="zh-CN" sz="1600" dirty="0"/>
              <a:t>input mechanisms remain the same throughout the application</a:t>
            </a:r>
            <a:endParaRPr lang="en-US" altLang="zh-CN" sz="1600" dirty="0"/>
          </a:p>
          <a:p>
            <a:pPr lvl="1">
              <a:buFontTx/>
              <a:buAutoNum type="alphaLcPeriod"/>
            </a:pPr>
            <a:r>
              <a:rPr lang="en-US" altLang="zh-CN" sz="1600" dirty="0"/>
              <a:t>navigational methods are context sensitive </a:t>
            </a:r>
            <a:endParaRPr lang="en-US" altLang="zh-CN" sz="1600" dirty="0"/>
          </a:p>
          <a:p>
            <a:pPr lvl="1">
              <a:buFontTx/>
              <a:buAutoNum type="alphaLcPeriod"/>
            </a:pPr>
            <a:r>
              <a:rPr lang="en-US" altLang="zh-CN" sz="1600" dirty="0"/>
              <a:t>visual information is organized according to a design standard</a:t>
            </a:r>
            <a:endParaRPr lang="en-US" altLang="zh-CN" sz="1600" dirty="0"/>
          </a:p>
          <a:p>
            <a:pPr lvl="1">
              <a:buFontTx/>
              <a:buAutoNum type="alphaLcPeriod"/>
            </a:pPr>
            <a:r>
              <a:rPr lang="en-US" altLang="ja-JP" sz="1600" dirty="0"/>
              <a:t>both b and d</a:t>
            </a:r>
            <a:endParaRPr lang="en-US" altLang="ja-JP" sz="1600" dirty="0"/>
          </a:p>
          <a:p>
            <a:pPr>
              <a:buFontTx/>
              <a:buAutoNum type="arabicPeriod"/>
            </a:pPr>
            <a:r>
              <a:rPr lang="en-US" altLang="ja-JP" sz="1600" dirty="0"/>
              <a:t>The reason for reducing the user's memory load is make his or her interaction with the computer quicker to complete</a:t>
            </a:r>
            <a:r>
              <a:rPr lang="en-US" altLang="zh-CN" sz="1600" dirty="0"/>
              <a:t>.  Answer: b</a:t>
            </a:r>
            <a:endParaRPr lang="en-US" altLang="ja-JP" sz="1600" dirty="0"/>
          </a:p>
          <a:p>
            <a:pPr lvl="1">
              <a:buFontTx/>
              <a:buAutoNum type="alphaLcPeriod"/>
            </a:pPr>
            <a:r>
              <a:rPr lang="en-US" altLang="zh-CN" sz="1600" dirty="0"/>
              <a:t>True</a:t>
            </a:r>
            <a:endParaRPr lang="en-US" altLang="zh-CN" sz="1600" dirty="0"/>
          </a:p>
          <a:p>
            <a:pPr lvl="1">
              <a:buFontTx/>
              <a:buAutoNum type="alphaLcPeriod"/>
            </a:pPr>
            <a:r>
              <a:rPr lang="en-US" altLang="zh-CN" sz="1600" dirty="0"/>
              <a:t>False</a:t>
            </a:r>
            <a:endParaRPr lang="en-US" altLang="ja-JP" sz="1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  <p:controls/>
  </p:cSld>
  <p:clrMapOvr>
    <a:masterClrMapping/>
  </p:clrMapOvr>
  <p:transition>
    <p:random/>
    <p:sndAc>
      <p:stSnd>
        <p:snd r:embed="rId3" name="projctor.wav"/>
      </p:stSnd>
    </p:sndAc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フッター プレースホルダ 3"/>
          <p:cNvSpPr txBox="1">
            <a:spLocks noGrp="1"/>
          </p:cNvSpPr>
          <p:nvPr/>
        </p:nvSpPr>
        <p:spPr bwMode="auto">
          <a:xfrm>
            <a:off x="0" y="6477000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ja-JP" altLang="en-US" sz="900">
                <a:solidFill>
                  <a:schemeClr val="bg1"/>
                </a:solidFill>
              </a:rPr>
              <a:t>© 20</a:t>
            </a:r>
            <a:r>
              <a:rPr lang="en-US" altLang="ja-JP" sz="900">
                <a:solidFill>
                  <a:schemeClr val="bg1"/>
                </a:solidFill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3799" name="スライド番号プレースホルダ 4"/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FADE011-E8F3-4678-B940-0236B3425A43}" type="slidenum">
              <a:rPr lang="en-US" altLang="ja-JP" sz="1200">
                <a:solidFill>
                  <a:schemeClr val="bg1"/>
                </a:solidFill>
              </a:rPr>
            </a:fld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3800" name="Rectangle 4"/>
          <p:cNvSpPr>
            <a:spLocks noChangeArrowheads="1"/>
          </p:cNvSpPr>
          <p:nvPr/>
        </p:nvSpPr>
        <p:spPr bwMode="auto">
          <a:xfrm>
            <a:off x="179388" y="225425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 b="1"/>
              <a:t>Exercise</a:t>
            </a:r>
            <a:r>
              <a:rPr lang="en-US" altLang="zh-CN" sz="2800" b="1"/>
              <a:t> (for class 8,9)</a:t>
            </a:r>
            <a:endParaRPr lang="en-US" altLang="ja-JP" sz="2800" b="1"/>
          </a:p>
        </p:txBody>
      </p:sp>
      <p:pic>
        <p:nvPicPr>
          <p:cNvPr id="33801" name="Picture 12" descr="correc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-986313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2" name="Picture 15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-13895388"/>
            <a:ext cx="9525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3" name="Picture 19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495300"/>
            <a:ext cx="38100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4" name="Picture 22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-4025900"/>
            <a:ext cx="9525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5" name="Picture 26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12931775"/>
            <a:ext cx="38100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6" name="Picture 29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7065963"/>
            <a:ext cx="9525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7" name="Picture 33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28301950"/>
            <a:ext cx="38100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8" name="Picture 36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20847050"/>
            <a:ext cx="9525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9" name="Text Box 71"/>
          <p:cNvSpPr txBox="1">
            <a:spLocks noChangeArrowheads="1"/>
          </p:cNvSpPr>
          <p:nvPr/>
        </p:nvSpPr>
        <p:spPr bwMode="auto">
          <a:xfrm>
            <a:off x="0" y="728663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04800" indent="-3048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62000" indent="-3048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600"/>
              <a:t>5. </a:t>
            </a:r>
            <a:r>
              <a:rPr lang="en-US" altLang="ja-JP" sz="1600"/>
              <a:t>Which model depicts the profile of the end users of a computer system?</a:t>
            </a:r>
            <a:r>
              <a:rPr lang="ja-JP" altLang="en-US" sz="1600"/>
              <a:t>　　</a:t>
            </a:r>
            <a:r>
              <a:rPr lang="en-US" altLang="zh-CN" sz="1600"/>
              <a:t>Answer: c</a:t>
            </a:r>
            <a:r>
              <a:rPr lang="ja-JP" altLang="en-US" sz="1600"/>
              <a:t>　　</a:t>
            </a:r>
            <a:endParaRPr lang="en-US" altLang="ja-JP" sz="1600"/>
          </a:p>
          <a:p>
            <a:pPr lvl="1">
              <a:buFontTx/>
              <a:buAutoNum type="alphaLcPeriod"/>
            </a:pPr>
            <a:r>
              <a:rPr lang="en-US" altLang="zh-CN" sz="1600"/>
              <a:t>design model 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zh-CN" sz="1600"/>
              <a:t>implementation model 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zh-CN" sz="1600"/>
              <a:t>user model 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zh-CN" sz="1600"/>
              <a:t>user's model</a:t>
            </a:r>
            <a:endParaRPr lang="en-US" altLang="ja-JP" sz="1600"/>
          </a:p>
          <a:p>
            <a:r>
              <a:rPr lang="en-US" altLang="zh-CN" sz="1600"/>
              <a:t>6. </a:t>
            </a:r>
            <a:r>
              <a:rPr lang="en-US" altLang="ja-JP" sz="1600"/>
              <a:t>Which of these framework activities is not normally associated with the user interface design processes?</a:t>
            </a:r>
            <a:r>
              <a:rPr lang="en-US" altLang="zh-CN" sz="1600"/>
              <a:t>    Answer: a                       </a:t>
            </a:r>
            <a:endParaRPr lang="en-US" altLang="ja-JP" sz="1600"/>
          </a:p>
          <a:p>
            <a:pPr lvl="1">
              <a:buFontTx/>
              <a:buAutoNum type="alphaLcPeriod"/>
            </a:pPr>
            <a:r>
              <a:rPr lang="en-US" altLang="zh-CN" sz="1600"/>
              <a:t>cost estimation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zh-CN" sz="1600"/>
              <a:t>interface construction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zh-CN" sz="1600"/>
              <a:t>interface validation 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zh-CN" sz="1600"/>
              <a:t>user and task analysis</a:t>
            </a:r>
            <a:endParaRPr lang="en-US" altLang="ja-JP" sz="1600"/>
          </a:p>
          <a:p>
            <a:r>
              <a:rPr lang="en-US" altLang="zh-CN" sz="1600"/>
              <a:t>7. Which approach(es) to user task analysis can be useful in user interface design? Answer: e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zh-CN" sz="1600"/>
              <a:t>have users indicate their preferences on questionnaires 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zh-CN" sz="1600"/>
              <a:t>rely on the judgement of experienced programmers 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zh-CN" sz="1600"/>
              <a:t>study existing computer-based solutions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zh-CN" sz="1600"/>
              <a:t>observe users performing tasks manually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zh-CN" sz="1600"/>
              <a:t>both c and d</a:t>
            </a:r>
            <a:endParaRPr lang="en-US" altLang="ja-JP" sz="1600"/>
          </a:p>
          <a:p>
            <a:r>
              <a:rPr lang="en-US" altLang="zh-CN" sz="1600"/>
              <a:t>8. Several usability measures can be collected while observing users interacting with a computer system including    Answer: e</a:t>
            </a:r>
            <a:endParaRPr lang="en-US" altLang="zh-CN" sz="1600"/>
          </a:p>
          <a:p>
            <a:r>
              <a:rPr lang="en-US" altLang="zh-CN" sz="1600"/>
              <a:t>        a. down time for the application                       b. number of user errors</a:t>
            </a:r>
            <a:endParaRPr lang="en-US" altLang="zh-CN" sz="1600"/>
          </a:p>
          <a:p>
            <a:r>
              <a:rPr lang="en-US" altLang="zh-CN" sz="1600"/>
              <a:t>        c. software reliability                                        d. time spent looking at help materials</a:t>
            </a:r>
            <a:endParaRPr lang="en-US" altLang="zh-CN" sz="1600"/>
          </a:p>
          <a:p>
            <a:r>
              <a:rPr lang="en-US" altLang="zh-CN" sz="1600"/>
              <a:t>        e. both b and d</a:t>
            </a:r>
            <a:endParaRPr lang="en-US" altLang="zh-CN" sz="1600"/>
          </a:p>
          <a:p>
            <a:r>
              <a:rPr lang="en-US" altLang="zh-CN" sz="1600"/>
              <a:t>        </a:t>
            </a:r>
            <a:endParaRPr lang="en-US" altLang="ja-JP" sz="16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  <p:controls/>
  </p:cSld>
  <p:clrMapOvr>
    <a:masterClrMapping/>
  </p:clrMapOvr>
  <p:transition>
    <p:random/>
    <p:sndAc>
      <p:stSnd>
        <p:snd r:embed="rId3" name="projctor.wav"/>
      </p:stSnd>
    </p:sndAc>
  </p:transition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フッター プレースホルダ 3"/>
          <p:cNvSpPr txBox="1">
            <a:spLocks noGrp="1"/>
          </p:cNvSpPr>
          <p:nvPr/>
        </p:nvSpPr>
        <p:spPr bwMode="auto">
          <a:xfrm>
            <a:off x="0" y="6477000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ja-JP" altLang="en-US" sz="900">
                <a:solidFill>
                  <a:schemeClr val="bg1"/>
                </a:solidFill>
              </a:rPr>
              <a:t>© 20</a:t>
            </a:r>
            <a:r>
              <a:rPr lang="en-US" altLang="ja-JP" sz="900">
                <a:solidFill>
                  <a:schemeClr val="bg1"/>
                </a:solidFill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4823" name="スライド番号プレースホルダ 4"/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C5EA0F5-6C9C-4394-A03C-91BB43F1850A}" type="slidenum">
              <a:rPr lang="en-US" altLang="ja-JP" sz="1200">
                <a:solidFill>
                  <a:schemeClr val="bg1"/>
                </a:solidFill>
              </a:rPr>
            </a:fld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4824" name="Rectangle 4"/>
          <p:cNvSpPr>
            <a:spLocks noChangeArrowheads="1"/>
          </p:cNvSpPr>
          <p:nvPr/>
        </p:nvSpPr>
        <p:spPr bwMode="auto">
          <a:xfrm>
            <a:off x="179388" y="225425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 b="1"/>
              <a:t>Exercise</a:t>
            </a:r>
            <a:r>
              <a:rPr lang="en-US" altLang="zh-CN" sz="2800" b="1"/>
              <a:t> ( for class 6,7 )</a:t>
            </a:r>
            <a:endParaRPr lang="en-US" altLang="ja-JP" sz="2800" b="1"/>
          </a:p>
        </p:txBody>
      </p:sp>
      <p:pic>
        <p:nvPicPr>
          <p:cNvPr id="34825" name="Picture 12" descr="correc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-986313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15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-13895388"/>
            <a:ext cx="9525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7" name="Picture 19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495300"/>
            <a:ext cx="38100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8" name="Picture 22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-4025900"/>
            <a:ext cx="9525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9" name="Picture 26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12931775"/>
            <a:ext cx="38100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0" name="Picture 29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7065963"/>
            <a:ext cx="9525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1" name="Picture 33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28301950"/>
            <a:ext cx="38100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2" name="Picture 36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20847050"/>
            <a:ext cx="9525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3" name="Text Box 71"/>
          <p:cNvSpPr txBox="1">
            <a:spLocks noChangeArrowheads="1"/>
          </p:cNvSpPr>
          <p:nvPr/>
        </p:nvSpPr>
        <p:spPr bwMode="auto">
          <a:xfrm>
            <a:off x="0" y="728663"/>
            <a:ext cx="9144000" cy="547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04800" indent="-3048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62000" indent="-3048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ja-JP" sz="1600"/>
              <a:t>Which of the following interface design principles allow the user to remain in control of the interaction with a computer?</a:t>
            </a:r>
            <a:r>
              <a:rPr lang="en-US" altLang="zh-CN" sz="1600"/>
              <a:t>                                                                               Answer: e</a:t>
            </a:r>
            <a:r>
              <a:rPr lang="ja-JP" altLang="en-US" sz="1600"/>
              <a:t>　　　　　　　</a:t>
            </a:r>
            <a:endParaRPr lang="en-US" altLang="ja-JP" sz="1600"/>
          </a:p>
          <a:p>
            <a:pPr lvl="1">
              <a:buFontTx/>
              <a:buAutoNum type="alphaLcPeriod"/>
            </a:pPr>
            <a:r>
              <a:rPr lang="en-US" altLang="zh-CN" sz="1600"/>
              <a:t>allow interaction to interruptible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zh-CN" sz="1600"/>
              <a:t>allow interaction to be undoable 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zh-CN" sz="1600"/>
              <a:t>hide technical internals from casual users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zh-CN" sz="1600"/>
              <a:t>only provide one defined method for accomplishing a task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zh-CN" sz="1600"/>
              <a:t>a, b and c</a:t>
            </a:r>
            <a:endParaRPr lang="en-US" altLang="ja-JP" sz="1600"/>
          </a:p>
          <a:p>
            <a:pPr>
              <a:buFontTx/>
              <a:buAutoNum type="arabicPeriod"/>
            </a:pPr>
            <a:r>
              <a:rPr lang="en-US" altLang="ja-JP" sz="1600"/>
              <a:t>Which of the following interface design principles </a:t>
            </a:r>
            <a:r>
              <a:rPr lang="en-US" altLang="zh-CN" sz="1600"/>
              <a:t>does not </a:t>
            </a:r>
            <a:r>
              <a:rPr lang="en-US" altLang="ja-JP" sz="1600"/>
              <a:t>reduce the user's memory load?</a:t>
            </a:r>
            <a:r>
              <a:rPr lang="en-US" altLang="zh-CN" sz="1600"/>
              <a:t>                                                       </a:t>
            </a:r>
            <a:endParaRPr lang="en-US" altLang="ja-JP" sz="1600"/>
          </a:p>
          <a:p>
            <a:pPr lvl="1">
              <a:buFontTx/>
              <a:buAutoNum type="alphaLcPeriod"/>
            </a:pPr>
            <a:r>
              <a:rPr lang="en-US" altLang="zh-CN" sz="1600"/>
              <a:t>define intuitive shortcuts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zh-CN" sz="1600"/>
              <a:t>disclose information in a progressive fashion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zh-CN" sz="1600"/>
              <a:t>establish meaningful defaults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zh-CN" sz="1600"/>
              <a:t>provide an off-line tutorial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ja-JP" sz="1600"/>
              <a:t>answers a, b and c</a:t>
            </a:r>
            <a:r>
              <a:rPr lang="en-US" altLang="zh-CN" sz="1600"/>
              <a:t>                                                                                 Answer: d</a:t>
            </a:r>
            <a:endParaRPr lang="en-US" altLang="ja-JP" sz="1600"/>
          </a:p>
          <a:p>
            <a:pPr>
              <a:buFontTx/>
              <a:buAutoNum type="arabicPeriod"/>
            </a:pPr>
            <a:r>
              <a:rPr lang="en-US" altLang="ja-JP" sz="1600"/>
              <a:t>Interface consistency implies that</a:t>
            </a:r>
            <a:endParaRPr lang="en-US" altLang="ja-JP" sz="1600"/>
          </a:p>
          <a:p>
            <a:pPr lvl="1">
              <a:buFontTx/>
              <a:buAutoNum type="alphaLcPeriod"/>
            </a:pPr>
            <a:r>
              <a:rPr lang="en-US" altLang="zh-CN" sz="1600"/>
              <a:t>each application should have its own distinctive look and feel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zh-CN" sz="1600"/>
              <a:t>input mechanisms remain the same throughout the application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zh-CN" sz="1600"/>
              <a:t>navigational methods are context sensitive 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zh-CN" sz="1600"/>
              <a:t>visual information is organized according to a design standard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ja-JP" sz="1600"/>
              <a:t>both b and d</a:t>
            </a:r>
            <a:r>
              <a:rPr lang="en-US" altLang="zh-CN" sz="1600"/>
              <a:t>                                                                                            Answer: e                                          </a:t>
            </a:r>
            <a:endParaRPr lang="en-US" altLang="ja-JP" sz="1600"/>
          </a:p>
          <a:p>
            <a:pPr>
              <a:buFontTx/>
              <a:buAutoNum type="arabicPeriod"/>
            </a:pPr>
            <a:r>
              <a:rPr lang="en-US" altLang="ja-JP" sz="1600"/>
              <a:t>If past interactive models have created certain user expectations it is not generally good to make changes to the model.</a:t>
            </a:r>
            <a:endParaRPr lang="en-US" altLang="ja-JP" sz="1600"/>
          </a:p>
          <a:p>
            <a:pPr lvl="1">
              <a:buFontTx/>
              <a:buAutoNum type="alphaLcPeriod"/>
            </a:pPr>
            <a:r>
              <a:rPr lang="en-US" altLang="zh-CN" sz="1600"/>
              <a:t>True        b. False                                                                                    Answer: a</a:t>
            </a:r>
            <a:endParaRPr lang="en-US" altLang="ja-JP" sz="16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  <p:controls/>
  </p:cSld>
  <p:clrMapOvr>
    <a:masterClrMapping/>
  </p:clrMapOvr>
  <p:transition>
    <p:random/>
    <p:sndAc>
      <p:stSnd>
        <p:snd r:embed="rId3" name="projctor.wav"/>
      </p:stSnd>
    </p:sndAc>
  </p:transition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フッター プレースホルダ 3"/>
          <p:cNvSpPr txBox="1">
            <a:spLocks noGrp="1"/>
          </p:cNvSpPr>
          <p:nvPr/>
        </p:nvSpPr>
        <p:spPr bwMode="auto">
          <a:xfrm>
            <a:off x="0" y="6477000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ja-JP" altLang="en-US" sz="900">
                <a:solidFill>
                  <a:schemeClr val="bg1"/>
                </a:solidFill>
              </a:rPr>
              <a:t>© 20</a:t>
            </a:r>
            <a:r>
              <a:rPr lang="en-US" altLang="ja-JP" sz="900">
                <a:solidFill>
                  <a:schemeClr val="bg1"/>
                </a:solidFill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5847" name="スライド番号プレースホルダ 4"/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1084E6CB-745B-4D53-B04D-6F0F987F14A6}" type="slidenum">
              <a:rPr lang="en-US" altLang="ja-JP" sz="1200">
                <a:solidFill>
                  <a:schemeClr val="bg1"/>
                </a:solidFill>
              </a:rPr>
            </a:fld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5848" name="Rectangle 4"/>
          <p:cNvSpPr>
            <a:spLocks noChangeArrowheads="1"/>
          </p:cNvSpPr>
          <p:nvPr/>
        </p:nvSpPr>
        <p:spPr bwMode="auto">
          <a:xfrm>
            <a:off x="179388" y="225425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 b="1"/>
              <a:t>Exercise</a:t>
            </a:r>
            <a:r>
              <a:rPr lang="en-US" altLang="zh-CN" sz="2800" b="1"/>
              <a:t> (for class 6,7)</a:t>
            </a:r>
            <a:endParaRPr lang="en-US" altLang="ja-JP" sz="2800" b="1"/>
          </a:p>
        </p:txBody>
      </p:sp>
      <p:pic>
        <p:nvPicPr>
          <p:cNvPr id="35849" name="Picture 12" descr="correc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-986313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0" name="Picture 15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-13895388"/>
            <a:ext cx="9525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1" name="Picture 19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495300"/>
            <a:ext cx="38100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2" name="Picture 22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-4025900"/>
            <a:ext cx="9525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3" name="Picture 26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12931775"/>
            <a:ext cx="38100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4" name="Picture 29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7065963"/>
            <a:ext cx="9525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5" name="Picture 33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28301950"/>
            <a:ext cx="38100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6" name="Picture 36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20847050"/>
            <a:ext cx="9525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7" name="Text Box 71"/>
          <p:cNvSpPr txBox="1">
            <a:spLocks noChangeArrowheads="1"/>
          </p:cNvSpPr>
          <p:nvPr/>
        </p:nvSpPr>
        <p:spPr bwMode="auto">
          <a:xfrm>
            <a:off x="0" y="728663"/>
            <a:ext cx="9144000" cy="547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04800" indent="-3048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62000" indent="-3048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600"/>
              <a:t>5. </a:t>
            </a:r>
            <a:r>
              <a:rPr lang="en-US" altLang="ja-JP" sz="1600"/>
              <a:t>Which model depicts the image of a system that an end user creates in his or her head?</a:t>
            </a:r>
            <a:r>
              <a:rPr lang="ja-JP" altLang="en-US" sz="1600"/>
              <a:t>　　　</a:t>
            </a:r>
            <a:endParaRPr lang="en-US" altLang="ja-JP" sz="1600"/>
          </a:p>
          <a:p>
            <a:pPr lvl="1">
              <a:buFontTx/>
              <a:buAutoNum type="alphaLcPeriod"/>
            </a:pPr>
            <a:r>
              <a:rPr lang="en-US" altLang="zh-CN" sz="1600"/>
              <a:t>design model 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zh-CN" sz="1600"/>
              <a:t>user model 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ja-JP" sz="1600"/>
              <a:t>system model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ja-JP" sz="1600"/>
              <a:t>system perception</a:t>
            </a:r>
            <a:r>
              <a:rPr lang="en-US" altLang="zh-CN" sz="1600"/>
              <a:t>                                                                                      Answer: d</a:t>
            </a:r>
            <a:endParaRPr lang="en-US" altLang="ja-JP" sz="1600"/>
          </a:p>
          <a:p>
            <a:r>
              <a:rPr lang="en-US" altLang="zh-CN" sz="1600"/>
              <a:t>6. </a:t>
            </a:r>
            <a:r>
              <a:rPr lang="en-US" altLang="ja-JP" sz="1600"/>
              <a:t>Which of these framework activities is normally associated with the user interface design processes?</a:t>
            </a:r>
            <a:r>
              <a:rPr lang="en-US" altLang="zh-CN" sz="1600"/>
              <a:t>                           </a:t>
            </a:r>
            <a:endParaRPr lang="en-US" altLang="ja-JP" sz="1600"/>
          </a:p>
          <a:p>
            <a:pPr lvl="1">
              <a:buFontTx/>
              <a:buAutoNum type="alphaLcPeriod"/>
            </a:pPr>
            <a:r>
              <a:rPr lang="en-US" altLang="zh-CN" sz="1600"/>
              <a:t>cost estimation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zh-CN" sz="1600"/>
              <a:t>interface construction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zh-CN" sz="1600"/>
              <a:t>interface validation 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zh-CN" sz="1600"/>
              <a:t>user and task analysis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zh-CN" sz="1600"/>
              <a:t>b, c and d                                                                                                  Answer: e</a:t>
            </a:r>
            <a:endParaRPr lang="en-US" altLang="ja-JP" sz="1600"/>
          </a:p>
          <a:p>
            <a:r>
              <a:rPr lang="en-US" altLang="zh-CN" sz="1600"/>
              <a:t>7. Which approach(es) to user task analysis can be useful in user interface design?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zh-CN" sz="1600"/>
              <a:t>have users indicate their preferences on questionnaires 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zh-CN" sz="1600"/>
              <a:t>rely on the judgement of experienced programmers 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zh-CN" sz="1600"/>
              <a:t>study existing project management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zh-CN" sz="1600"/>
              <a:t>observe users performing tasks manually                                                 Answer: d</a:t>
            </a:r>
            <a:endParaRPr lang="en-US" altLang="ja-JP" sz="1600"/>
          </a:p>
          <a:p>
            <a:r>
              <a:rPr lang="en-US" altLang="zh-CN" sz="1600"/>
              <a:t>8. Several common design issues surface for almost every user interface including</a:t>
            </a:r>
            <a:endParaRPr lang="en-US" altLang="zh-CN" sz="1600"/>
          </a:p>
          <a:p>
            <a:r>
              <a:rPr lang="en-US" altLang="zh-CN" sz="1600"/>
              <a:t>        a. adaptive user profiles                       b. error handling resolution of graphics</a:t>
            </a:r>
            <a:endParaRPr lang="en-US" altLang="zh-CN" sz="1600"/>
          </a:p>
          <a:p>
            <a:r>
              <a:rPr lang="en-US" altLang="zh-CN" sz="1600"/>
              <a:t>        c. response time                                  d. displays system</a:t>
            </a:r>
            <a:endParaRPr lang="en-US" altLang="zh-CN" sz="1600"/>
          </a:p>
          <a:p>
            <a:r>
              <a:rPr lang="en-US" altLang="zh-CN" sz="1600"/>
              <a:t>        e. both b and d                                                                                               Answer: e</a:t>
            </a:r>
            <a:endParaRPr lang="en-US" altLang="zh-CN" sz="1600"/>
          </a:p>
          <a:p>
            <a:r>
              <a:rPr lang="en-US" altLang="zh-CN" sz="1600"/>
              <a:t>        </a:t>
            </a:r>
            <a:endParaRPr lang="en-US" altLang="ja-JP" sz="16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  <p:controls/>
  </p:cSld>
  <p:clrMapOvr>
    <a:masterClrMapping/>
  </p:clrMapOvr>
  <p:transition>
    <p:random/>
    <p:sndAc>
      <p:stSnd>
        <p:snd r:embed="rId3" name="projctor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+mj-ea"/>
              </a:rPr>
              <a:t>Basic Design Principles</a:t>
            </a:r>
            <a:endParaRPr lang="en-US" altLang="zh-CN" smtClean="0">
              <a:ea typeface="+mj-ea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340768"/>
            <a:ext cx="7543800" cy="4800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70C0"/>
              </a:buClr>
              <a:buNone/>
            </a:pPr>
            <a:r>
              <a:rPr lang="en-US" altLang="zh-CN" sz="2400" dirty="0" smtClean="0"/>
              <a:t>There are four basic design principles:</a:t>
            </a:r>
            <a:endParaRPr lang="en-US" altLang="zh-CN" sz="2400" dirty="0" smtClean="0"/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Clr>
                <a:srgbClr val="0070C0"/>
              </a:buClr>
              <a:buNone/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The Open-Closed Principle (OCP)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A module should be open for extension but closed for modification.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The </a:t>
            </a:r>
            <a:r>
              <a:rPr lang="en-US" altLang="zh-CN" sz="2400" dirty="0" err="1" smtClean="0"/>
              <a:t>Liskov</a:t>
            </a:r>
            <a:r>
              <a:rPr lang="en-US" altLang="zh-CN" sz="2400" dirty="0" smtClean="0"/>
              <a:t> Substitution Principle (LSP) 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Subclasses should be substitutable</a:t>
            </a:r>
            <a:r>
              <a:rPr lang="zh-CN" altLang="en-US" sz="2000" dirty="0" smtClean="0"/>
              <a:t>（可替代） </a:t>
            </a:r>
            <a:r>
              <a:rPr lang="en-US" altLang="zh-CN" sz="2000" dirty="0" smtClean="0"/>
              <a:t>for their base classes.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Dependency Inversion Principle (DIP)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Depend on abstractions. Do not depend on concretions</a:t>
            </a:r>
            <a:r>
              <a:rPr lang="zh-CN" altLang="en-US" sz="2000" dirty="0" smtClean="0"/>
              <a:t>（具体）</a:t>
            </a:r>
            <a:r>
              <a:rPr lang="en-US" altLang="zh-CN" sz="2000" dirty="0" smtClean="0"/>
              <a:t>. 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The Interface Segregation Principle (ISP)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Many client-specific interface are better than one general purpose interface.</a:t>
            </a:r>
            <a:endParaRPr lang="en-US" altLang="zh-CN" sz="20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C0AF23EF-08B9-4999-8659-DF0F7B5FBCDA}" type="slidenum">
              <a:rPr kumimoji="1" lang="zh-CN" altLang="en-US" sz="1400">
                <a:latin typeface="Helvetica" charset="0"/>
              </a:rPr>
            </a:fld>
            <a:endParaRPr kumimoji="1" lang="en-US" altLang="zh-CN" sz="1400">
              <a:latin typeface="Helvetica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+mj-ea"/>
              </a:rPr>
              <a:t>Basic Design Principles</a:t>
            </a:r>
            <a:endParaRPr lang="en-US" altLang="zh-CN" smtClean="0">
              <a:ea typeface="+mj-ea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Clr>
                <a:srgbClr val="0070C0"/>
              </a:buClr>
              <a:buNone/>
            </a:pPr>
            <a:r>
              <a:rPr lang="en-US" altLang="zh-CN" sz="2400" dirty="0" smtClean="0"/>
              <a:t>Additional packaging principles:</a:t>
            </a:r>
            <a:endParaRPr lang="en-US" altLang="zh-CN" sz="2400" dirty="0" smtClean="0"/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dirty="0" smtClean="0"/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The Release Reuse Equivalency Principle (REP)</a:t>
            </a:r>
            <a:endParaRPr lang="en-US" altLang="zh-CN" sz="2400" dirty="0" smtClean="0"/>
          </a:p>
          <a:p>
            <a:pPr lvl="1"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200" dirty="0" smtClean="0"/>
              <a:t>The granule</a:t>
            </a:r>
            <a:r>
              <a:rPr lang="zh-CN" altLang="en-US" sz="2200" dirty="0" smtClean="0"/>
              <a:t>（粒度） </a:t>
            </a:r>
            <a:r>
              <a:rPr lang="en-US" altLang="zh-CN" sz="2200" dirty="0" smtClean="0"/>
              <a:t>of reuse is the granule of release</a:t>
            </a:r>
            <a:endParaRPr lang="en-US" altLang="zh-CN" sz="2200" dirty="0" smtClean="0"/>
          </a:p>
          <a:p>
            <a:pPr lvl="1"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200" dirty="0" smtClean="0"/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The Common Closure Principle (CCP)</a:t>
            </a:r>
            <a:endParaRPr lang="en-US" altLang="zh-CN" sz="2400" dirty="0" smtClean="0"/>
          </a:p>
          <a:p>
            <a:pPr lvl="1"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200" dirty="0" smtClean="0"/>
              <a:t>Classes that change together belong together.</a:t>
            </a:r>
            <a:endParaRPr lang="en-US" altLang="zh-CN" sz="2200" dirty="0" smtClean="0"/>
          </a:p>
          <a:p>
            <a:pPr lvl="1"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200" dirty="0" smtClean="0"/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The Common Reuse Principle (CRP)</a:t>
            </a:r>
            <a:endParaRPr lang="en-US" altLang="zh-CN" sz="2400" dirty="0" smtClean="0"/>
          </a:p>
          <a:p>
            <a:pPr lvl="1"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200" dirty="0" smtClean="0"/>
              <a:t>Classes that aren’t reused together should not be grouped together.</a:t>
            </a:r>
            <a:endParaRPr lang="en-US" altLang="zh-CN" sz="22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+mj-ea"/>
              </a:rPr>
              <a:t>Open-Closed Principle</a:t>
            </a:r>
            <a:endParaRPr lang="en-US" altLang="zh-CN" smtClean="0">
              <a:ea typeface="+mj-ea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sz="2400" b="0" dirty="0" smtClean="0"/>
              <a:t>A module should be open for extension but closed for modification.</a:t>
            </a:r>
            <a:r>
              <a:rPr lang="zh-CN" altLang="en-US" sz="2400" b="0" dirty="0" smtClean="0"/>
              <a:t>（模块封装性）</a:t>
            </a:r>
            <a:endParaRPr lang="en-US" altLang="zh-CN" sz="2400" b="0" dirty="0" smtClean="0"/>
          </a:p>
        </p:txBody>
      </p:sp>
      <p:pic>
        <p:nvPicPr>
          <p:cNvPr id="11268" name="Picture 4" descr="ocp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87624" y="2348880"/>
            <a:ext cx="7422976" cy="3886200"/>
          </a:xfrm>
          <a:prstGeom prst="rect">
            <a:avLst/>
          </a:prstGeom>
          <a:noFill/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40768"/>
            <a:ext cx="8569325" cy="41148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zh-CN" sz="2400" b="0" dirty="0" smtClean="0"/>
              <a:t>Subclasses should be substitutable for their base classes</a:t>
            </a:r>
            <a:endParaRPr lang="en-US" altLang="zh-CN" sz="2400" b="0" dirty="0" smtClean="0"/>
          </a:p>
        </p:txBody>
      </p:sp>
      <p:pic>
        <p:nvPicPr>
          <p:cNvPr id="12292" name="Picture 4" descr="substitutability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62608" y="1988840"/>
            <a:ext cx="6781800" cy="4038600"/>
          </a:xfrm>
          <a:prstGeom prst="rect">
            <a:avLst/>
          </a:prstGeom>
          <a:noFill/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11480" cy="914400"/>
          </a:xfrm>
        </p:spPr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Liskov</a:t>
            </a:r>
            <a:r>
              <a:rPr lang="en-US" altLang="zh-CN" dirty="0"/>
              <a:t> Substitution Principle</a:t>
            </a:r>
            <a:r>
              <a:rPr lang="en-US" altLang="zh-CN" dirty="0">
                <a:ea typeface="宋体" panose="02010600030101010101" pitchFamily="2" charset="-122"/>
              </a:rPr>
              <a:t>（</a:t>
            </a:r>
            <a:r>
              <a:rPr lang="zh-CN" altLang="en-US" dirty="0">
                <a:ea typeface="宋体" panose="02010600030101010101" pitchFamily="2" charset="-122"/>
              </a:rPr>
              <a:t>替代原理）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04664"/>
            <a:ext cx="82296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dirty="0" smtClean="0"/>
              <a:t>If it looks like a duck, quacks like a duck, but needs batteries – you probably have the wrong abstraction</a:t>
            </a:r>
            <a:endParaRPr lang="zh-CN" altLang="en-US" sz="2400" dirty="0" smtClean="0"/>
          </a:p>
        </p:txBody>
      </p:sp>
      <p:pic>
        <p:nvPicPr>
          <p:cNvPr id="65541" name="Picture 5" descr="LiskovSubtitutionPrinciple_52BB516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0642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700808"/>
            <a:ext cx="5472113" cy="4114800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Depend on abstractions</a:t>
            </a:r>
            <a:r>
              <a:rPr lang="en-US" altLang="zh-CN" sz="2400" dirty="0" smtClean="0">
                <a:ea typeface="宋体" panose="02010600030101010101" pitchFamily="2" charset="-122"/>
              </a:rPr>
              <a:t>（</a:t>
            </a:r>
            <a:r>
              <a:rPr lang="zh-CN" altLang="en-US" sz="2400" dirty="0" smtClean="0">
                <a:ea typeface="宋体" panose="02010600030101010101" pitchFamily="2" charset="-122"/>
              </a:rPr>
              <a:t>抽象）</a:t>
            </a:r>
            <a:r>
              <a:rPr lang="zh-CN" altLang="en-US" sz="2400" dirty="0" smtClean="0"/>
              <a:t>. </a:t>
            </a:r>
            <a:r>
              <a:rPr lang="en-US" altLang="zh-CN" sz="2400" dirty="0" smtClean="0"/>
              <a:t>Do not depend on concretions</a:t>
            </a:r>
            <a:r>
              <a:rPr lang="en-US" altLang="zh-CN" sz="2400" dirty="0" smtClean="0">
                <a:ea typeface="宋体" panose="02010600030101010101" pitchFamily="2" charset="-122"/>
              </a:rPr>
              <a:t>（</a:t>
            </a:r>
            <a:r>
              <a:rPr lang="zh-CN" altLang="en-US" sz="2400" dirty="0" smtClean="0">
                <a:ea typeface="宋体" panose="02010600030101010101" pitchFamily="2" charset="-122"/>
              </a:rPr>
              <a:t>具体）</a:t>
            </a:r>
            <a:r>
              <a:rPr lang="zh-CN" altLang="en-US" sz="2400" dirty="0" smtClean="0"/>
              <a:t>.</a:t>
            </a:r>
            <a:endParaRPr lang="zh-CN" altLang="en-US" sz="2400" dirty="0" smtClean="0"/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000" i="1" dirty="0" smtClean="0"/>
              <a:t>A. High-level modules should not depend on low-level modules. Both should depend on abstractions.</a:t>
            </a:r>
            <a:r>
              <a:rPr lang="en-US" altLang="zh-CN" sz="2000" dirty="0" smtClean="0"/>
              <a:t> </a:t>
            </a:r>
            <a:endParaRPr lang="en-US" altLang="zh-CN" sz="2000" dirty="0" smtClean="0"/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000" i="1" dirty="0" smtClean="0"/>
              <a:t>B. Abstractions should not depend upon details. Details should depend upon abstractions.</a:t>
            </a:r>
            <a:r>
              <a:rPr lang="en-US" altLang="zh-CN" sz="2000" dirty="0" smtClean="0"/>
              <a:t> </a:t>
            </a:r>
            <a:endParaRPr lang="en-US" altLang="zh-CN" sz="2000" dirty="0" smtClean="0"/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zh-CN" altLang="en-US" sz="2000" dirty="0" smtClean="0"/>
          </a:p>
        </p:txBody>
      </p:sp>
      <p:pic>
        <p:nvPicPr>
          <p:cNvPr id="13317" name="Picture 5" descr="dependency_inversion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868144" y="3854027"/>
            <a:ext cx="3094146" cy="2959349"/>
          </a:xfrm>
          <a:prstGeom prst="rect">
            <a:avLst/>
          </a:prstGeom>
          <a:noFill/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Dependency Inversion Principle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800" dirty="0" smtClean="0"/>
              <a:t> </a:t>
            </a:r>
            <a:r>
              <a:rPr lang="en-US" altLang="zh-CN" sz="2800" dirty="0" smtClean="0"/>
              <a:t>What Is a Component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dirty="0" smtClean="0"/>
              <a:t> Designing Class-Based Components</a:t>
            </a:r>
            <a:endParaRPr lang="en-US" altLang="zh-CN" sz="2800" dirty="0" smtClean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 Basic Design Principles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 Comp. Level Design Guidelines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 Cohesion and Coupling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dirty="0" smtClean="0"/>
              <a:t> Conducting Comp. Level Design</a:t>
            </a:r>
            <a:endParaRPr lang="en-US" altLang="zh-CN" sz="2800" dirty="0" smtClean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Steps of Comp. Level Design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dirty="0" smtClean="0"/>
              <a:t> Object Constraint Language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dirty="0" smtClean="0"/>
              <a:t> Designing Conventional Components</a:t>
            </a:r>
            <a:endParaRPr lang="en-US" altLang="zh-CN" sz="2800" dirty="0" smtClean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056057" y="1378659"/>
            <a:ext cx="6429623" cy="5032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9D62F8E2-B4DB-42E9-AC2B-7B7FE9C85BFC}" type="slidenum">
              <a:rPr kumimoji="1" lang="zh-CN" altLang="en-US" sz="1400">
                <a:latin typeface="Helvetica" charset="0"/>
              </a:rPr>
            </a:fld>
            <a:endParaRPr kumimoji="1" lang="en-US" altLang="zh-CN" sz="1400">
              <a:latin typeface="Helvetica" charset="0"/>
            </a:endParaRPr>
          </a:p>
        </p:txBody>
      </p:sp>
      <p:pic>
        <p:nvPicPr>
          <p:cNvPr id="62470" name="Picture 6" descr="Dependency Inversion Principl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19064"/>
            <a:ext cx="4681537" cy="468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55576" y="404664"/>
            <a:ext cx="8229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/>
              <a:t>Would you solder a lamp directly to the electrical wiring in a wall?</a:t>
            </a:r>
            <a:endParaRPr lang="en-US" altLang="zh-CN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 sz="2400" b="0" dirty="0" smtClean="0">
                <a:ea typeface="+mn-ea"/>
              </a:rPr>
              <a:t>Many client-specific interfaces are better than one general purpose interface.</a:t>
            </a:r>
            <a:endParaRPr lang="en-US" altLang="zh-CN" sz="2400" b="0" dirty="0" smtClean="0">
              <a:ea typeface="+mn-ea"/>
            </a:endParaRPr>
          </a:p>
        </p:txBody>
      </p:sp>
      <p:pic>
        <p:nvPicPr>
          <p:cNvPr id="14340" name="Picture 4" descr="interface_segregation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38200" y="2133600"/>
            <a:ext cx="6934200" cy="4038600"/>
          </a:xfrm>
          <a:prstGeom prst="rect">
            <a:avLst/>
          </a:prstGeom>
          <a:noFill/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/>
              <a:t>Interface Segregation</a:t>
            </a:r>
            <a:r>
              <a:rPr lang="en-US" altLang="zh-CN" dirty="0">
                <a:ea typeface="宋体" panose="02010600030101010101" pitchFamily="2" charset="-122"/>
              </a:rPr>
              <a:t>（</a:t>
            </a:r>
            <a:r>
              <a:rPr lang="zh-CN" altLang="en-US" dirty="0">
                <a:ea typeface="宋体" panose="02010600030101010101" pitchFamily="2" charset="-122"/>
              </a:rPr>
              <a:t>分离）</a:t>
            </a:r>
            <a:r>
              <a:rPr lang="zh-CN" altLang="en-US" dirty="0"/>
              <a:t> </a:t>
            </a:r>
            <a:r>
              <a:rPr lang="en-US" altLang="zh-CN" dirty="0">
                <a:ea typeface="宋体" panose="02010600030101010101" pitchFamily="2" charset="-122"/>
              </a:rPr>
              <a:t>Principle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477837"/>
            <a:ext cx="5832648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dirty="0" smtClean="0"/>
              <a:t>You want me to plug this in, where?</a:t>
            </a:r>
            <a:endParaRPr lang="zh-CN" altLang="en-US" sz="2400" dirty="0" smtClean="0"/>
          </a:p>
        </p:txBody>
      </p:sp>
      <p:pic>
        <p:nvPicPr>
          <p:cNvPr id="66565" name="Picture 5" descr="InterfaceSegregationPrinciple_6021646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0768"/>
            <a:ext cx="5948363" cy="475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The Release Reuse Equivalency Principle</a:t>
            </a:r>
            <a:endParaRPr lang="zh-CN" altLang="en-US" sz="2800" dirty="0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508720"/>
            <a:ext cx="7543800" cy="3648472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b="0" dirty="0" smtClean="0"/>
              <a:t>The granule</a:t>
            </a:r>
            <a:r>
              <a:rPr lang="en-US" altLang="zh-CN" b="0" dirty="0" smtClean="0">
                <a:ea typeface="宋体" panose="02010600030101010101" pitchFamily="2" charset="-122"/>
              </a:rPr>
              <a:t>（</a:t>
            </a:r>
            <a:r>
              <a:rPr lang="zh-CN" altLang="en-US" b="0" dirty="0" smtClean="0">
                <a:ea typeface="宋体" panose="02010600030101010101" pitchFamily="2" charset="-122"/>
              </a:rPr>
              <a:t>粒度）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of reuse is the granule of release</a:t>
            </a:r>
            <a:endParaRPr lang="en-US" altLang="zh-CN" b="0" dirty="0" smtClean="0"/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b="0" dirty="0" smtClean="0"/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b="0" dirty="0" smtClean="0"/>
              <a:t>Designing components for reuse requires more than good technical design.</a:t>
            </a:r>
            <a:endParaRPr lang="en-US" altLang="zh-CN" b="0" dirty="0" smtClean="0"/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b="0" dirty="0" smtClean="0"/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b="0" dirty="0" smtClean="0"/>
              <a:t>It also requires effective configuration control mechanisms.</a:t>
            </a:r>
            <a:endParaRPr lang="en-US" altLang="zh-CN" b="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713175"/>
            <a:ext cx="8280400" cy="4114800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b="0" dirty="0" smtClean="0"/>
              <a:t> </a:t>
            </a:r>
            <a:r>
              <a:rPr lang="en-US" altLang="zh-CN" sz="2800" b="0" dirty="0" smtClean="0"/>
              <a:t>Classes that change together belong together.</a:t>
            </a:r>
            <a:endParaRPr lang="en-US" altLang="zh-CN" sz="2800" b="0" dirty="0" smtClean="0"/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800" b="0" dirty="0" smtClean="0"/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b="0" dirty="0" smtClean="0"/>
              <a:t> Classes should be packaged cohesively.</a:t>
            </a:r>
            <a:endParaRPr lang="en-US" altLang="zh-CN" sz="2800" b="0" dirty="0" smtClean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2800" dirty="0" smtClean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800" b="0" dirty="0" smtClean="0"/>
              <a:t>This leads to more effective change control and release management.</a:t>
            </a:r>
            <a:endParaRPr lang="en-US" altLang="zh-CN" sz="2800" b="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Common Closure Principle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68760"/>
            <a:ext cx="7543800" cy="4800600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0" dirty="0" smtClean="0">
                <a:ea typeface="+mn-ea"/>
              </a:rPr>
              <a:t> </a:t>
            </a:r>
            <a:r>
              <a:rPr lang="en-US" altLang="zh-CN" b="0" dirty="0" smtClean="0">
                <a:ea typeface="+mn-ea"/>
              </a:rPr>
              <a:t>Classes that are not reused together should not be grouped together.</a:t>
            </a:r>
            <a:endParaRPr lang="en-US" altLang="zh-CN" b="0" dirty="0" smtClean="0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Common Reuse Principle</a:t>
            </a:r>
            <a:endParaRPr lang="zh-CN" altLang="en-US" dirty="0"/>
          </a:p>
        </p:txBody>
      </p:sp>
      <p:pic>
        <p:nvPicPr>
          <p:cNvPr id="6" name="Picture 5" descr="SOLID_6EC97F9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78" y="2064296"/>
            <a:ext cx="5005662" cy="400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giant-jeng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007" y="2996952"/>
            <a:ext cx="2019899" cy="274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projctor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en-US" altLang="zh-CN" sz="2000" b="0" dirty="0" smtClean="0"/>
              <a:t>             Just because you can, doesn’t mean you should.</a:t>
            </a:r>
            <a:endParaRPr lang="zh-CN" altLang="en-US" sz="2000" b="0" dirty="0" smtClean="0"/>
          </a:p>
        </p:txBody>
      </p:sp>
      <p:pic>
        <p:nvPicPr>
          <p:cNvPr id="67589" name="Picture 5" descr="SingleResponsibilityPrinciple2_7106085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16832"/>
            <a:ext cx="6135688" cy="414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 Responsibility Principle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268760"/>
            <a:ext cx="7543800" cy="4800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What should we consider when we name components?</a:t>
            </a:r>
            <a:endParaRPr lang="en-US" altLang="zh-CN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 </a:t>
            </a:r>
            <a:r>
              <a:rPr lang="en-US" altLang="ja-JP" dirty="0">
                <a:solidFill>
                  <a:srgbClr val="FF0000"/>
                </a:solidFill>
              </a:rPr>
              <a:t>Components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/>
              <a:t>Naming conventions should be established for components that are specified as part of the architectural model and then refined and elaborated as part of the component-level </a:t>
            </a:r>
            <a:r>
              <a:rPr lang="en-US" altLang="ja-JP" sz="2000" dirty="0" smtClean="0"/>
              <a:t>model</a:t>
            </a:r>
            <a:endParaRPr lang="en-US" altLang="ja-JP" sz="2000" dirty="0" smtClean="0"/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dirty="0">
                <a:solidFill>
                  <a:srgbClr val="FF0000"/>
                </a:solidFill>
              </a:rPr>
              <a:t>Interfaces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/>
              <a:t>Interfaces provide important information about communication and collaboration (as well as helping us to achieve the OC</a:t>
            </a:r>
            <a:r>
              <a:rPr lang="en-US" altLang="zh-CN" sz="2000" dirty="0"/>
              <a:t>P</a:t>
            </a:r>
            <a:r>
              <a:rPr lang="en-US" altLang="ja-JP" sz="2000" dirty="0" smtClean="0"/>
              <a:t>)</a:t>
            </a:r>
            <a:endParaRPr lang="en-US" altLang="ja-JP" sz="2000" dirty="0" smtClean="0"/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dirty="0">
                <a:solidFill>
                  <a:srgbClr val="FF0000"/>
                </a:solidFill>
              </a:rPr>
              <a:t>Dependencies and Inheritance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/>
              <a:t>it is a good idea to model dependencies from left to right and inheritance from bottom (derived classes) to top (base classes).</a:t>
            </a:r>
            <a:endParaRPr lang="en-US" altLang="ja-JP" sz="2000" dirty="0"/>
          </a:p>
        </p:txBody>
      </p:sp>
      <p:sp>
        <p:nvSpPr>
          <p:cNvPr id="5" name="标题 1"/>
          <p:cNvSpPr txBox="1"/>
          <p:nvPr/>
        </p:nvSpPr>
        <p:spPr bwMode="auto"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/>
              <a:t>Component-level Design Guidelines</a:t>
            </a:r>
            <a:endParaRPr lang="zh-CN" altLang="en-US" kern="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フッター プレースホルダ 3"/>
          <p:cNvSpPr txBox="1">
            <a:spLocks noGrp="1"/>
          </p:cNvSpPr>
          <p:nvPr/>
        </p:nvSpPr>
        <p:spPr bwMode="auto">
          <a:xfrm>
            <a:off x="0" y="6477000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ja-JP" altLang="en-US" sz="9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© 20</a:t>
            </a:r>
            <a:r>
              <a:rPr lang="en-US" altLang="ja-JP" sz="9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7139" name="スライド番号プレースホルダ 4"/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28AE840-81D2-47E8-93C8-318FC0CA6F1F}" type="slidenum">
              <a:rPr lang="en-US" altLang="ja-JP" sz="1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ja-JP" sz="9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7141" name="Rectangle 7"/>
          <p:cNvSpPr>
            <a:spLocks noRot="1" noChangeArrowheads="1"/>
          </p:cNvSpPr>
          <p:nvPr/>
        </p:nvSpPr>
        <p:spPr bwMode="auto">
          <a:xfrm>
            <a:off x="899592" y="1268760"/>
            <a:ext cx="7596188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200" dirty="0">
                <a:latin typeface="Times New Roman" panose="02020603050405020304" charset="0"/>
                <a:cs typeface="Times New Roman" panose="02020603050405020304" charset="0"/>
              </a:rPr>
              <a:t>Conventional view: </a:t>
            </a:r>
            <a:endParaRPr lang="en-US" altLang="zh-CN" sz="2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charset="0"/>
                <a:cs typeface="Times New Roman" panose="02020603050405020304" charset="0"/>
              </a:rPr>
              <a:t>the “single-mindedness” of a module</a:t>
            </a: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200" dirty="0">
                <a:latin typeface="Times New Roman" panose="02020603050405020304" charset="0"/>
                <a:cs typeface="Times New Roman" panose="02020603050405020304" charset="0"/>
              </a:rPr>
              <a:t>OO view: </a:t>
            </a:r>
            <a:endParaRPr lang="en-US" altLang="zh-CN" sz="2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i="1" dirty="0">
                <a:latin typeface="Times New Roman" panose="02020603050405020304" charset="0"/>
                <a:cs typeface="Times New Roman" panose="02020603050405020304" charset="0"/>
              </a:rPr>
              <a:t>cohesion</a:t>
            </a:r>
            <a:r>
              <a:rPr lang="en-US" altLang="ja-JP" sz="2000" dirty="0">
                <a:latin typeface="Times New Roman" panose="02020603050405020304" charset="0"/>
                <a:cs typeface="Times New Roman" panose="02020603050405020304" charset="0"/>
              </a:rPr>
              <a:t> implies that a component or class encapsulates only attributes and operations that are closely related to one another and to the class or component itself</a:t>
            </a: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200" dirty="0">
                <a:latin typeface="Times New Roman" panose="02020603050405020304" charset="0"/>
                <a:cs typeface="Times New Roman" panose="02020603050405020304" charset="0"/>
              </a:rPr>
              <a:t>Levels of cohesion</a:t>
            </a:r>
            <a:endParaRPr lang="en-US" altLang="zh-CN" sz="2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charset="0"/>
                <a:cs typeface="Times New Roman" panose="02020603050405020304" charset="0"/>
              </a:rPr>
              <a:t>Functional</a:t>
            </a: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charset="0"/>
                <a:cs typeface="Times New Roman" panose="02020603050405020304" charset="0"/>
              </a:rPr>
              <a:t>Layer</a:t>
            </a: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charset="0"/>
                <a:cs typeface="Times New Roman" panose="02020603050405020304" charset="0"/>
              </a:rPr>
              <a:t>Communicational</a:t>
            </a: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charset="0"/>
                <a:cs typeface="Times New Roman" panose="02020603050405020304" charset="0"/>
              </a:rPr>
              <a:t>Sequential</a:t>
            </a: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charset="0"/>
                <a:cs typeface="Times New Roman" panose="02020603050405020304" charset="0"/>
              </a:rPr>
              <a:t>Procedural</a:t>
            </a: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charset="0"/>
                <a:cs typeface="Times New Roman" panose="02020603050405020304" charset="0"/>
              </a:rPr>
              <a:t>Temporal</a:t>
            </a: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charset="0"/>
                <a:cs typeface="Times New Roman" panose="02020603050405020304" charset="0"/>
              </a:rPr>
              <a:t>utility</a:t>
            </a:r>
            <a:endParaRPr lang="en-US" altLang="ja-JP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7142" name="Line 8"/>
          <p:cNvSpPr>
            <a:spLocks noChangeShapeType="1"/>
          </p:cNvSpPr>
          <p:nvPr/>
        </p:nvSpPr>
        <p:spPr bwMode="auto">
          <a:xfrm>
            <a:off x="4355976" y="3701063"/>
            <a:ext cx="0" cy="2124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7143" name="Text Box 9"/>
          <p:cNvSpPr txBox="1">
            <a:spLocks noChangeArrowheads="1"/>
          </p:cNvSpPr>
          <p:nvPr/>
        </p:nvSpPr>
        <p:spPr bwMode="auto">
          <a:xfrm>
            <a:off x="4407026" y="3501008"/>
            <a:ext cx="8675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Strong</a:t>
            </a:r>
            <a:endParaRPr lang="en-US" altLang="ja-JP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7144" name="Text Box 10"/>
          <p:cNvSpPr txBox="1">
            <a:spLocks noChangeArrowheads="1"/>
          </p:cNvSpPr>
          <p:nvPr/>
        </p:nvSpPr>
        <p:spPr bwMode="auto">
          <a:xfrm>
            <a:off x="4512503" y="5625083"/>
            <a:ext cx="762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Weak</a:t>
            </a:r>
            <a:endParaRPr lang="en-US" altLang="ja-JP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标题 1"/>
          <p:cNvSpPr txBox="1"/>
          <p:nvPr/>
        </p:nvSpPr>
        <p:spPr bwMode="auto"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dirty="0"/>
              <a:t>Cohesion</a:t>
            </a:r>
            <a:endParaRPr lang="en-US" altLang="ja-JP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88" name="Text Box 16"/>
          <p:cNvSpPr txBox="1">
            <a:spLocks noChangeArrowheads="1"/>
          </p:cNvSpPr>
          <p:nvPr/>
        </p:nvSpPr>
        <p:spPr bwMode="auto">
          <a:xfrm>
            <a:off x="395288" y="692150"/>
            <a:ext cx="8604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 dirty="0">
                <a:latin typeface="Times" pitchFamily="1" charset="0"/>
                <a:ea typeface="宋体" panose="02010600030101010101" pitchFamily="2" charset="-122"/>
              </a:rPr>
              <a:t>The elements of a module are directed to perform the same task.</a:t>
            </a:r>
            <a:endParaRPr lang="en-US" altLang="zh-CN" b="1" dirty="0">
              <a:latin typeface="Times" pitchFamily="1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Times" pitchFamily="1" charset="0"/>
                <a:ea typeface="宋体" panose="02010600030101010101" pitchFamily="2" charset="-122"/>
              </a:rPr>
              <a:t>Goal:   as cohesive as possible</a:t>
            </a:r>
            <a:r>
              <a:rPr lang="en-US" altLang="zh-CN" dirty="0">
                <a:latin typeface="Times" pitchFamily="1" charset="0"/>
                <a:ea typeface="宋体" panose="02010600030101010101" pitchFamily="2" charset="-122"/>
              </a:rPr>
              <a:t>.</a:t>
            </a:r>
            <a:endParaRPr lang="en-US" altLang="zh-CN" dirty="0">
              <a:latin typeface="Times" pitchFamily="1" charset="0"/>
              <a:ea typeface="宋体" panose="02010600030101010101" pitchFamily="2" charset="-122"/>
            </a:endParaRPr>
          </a:p>
        </p:txBody>
      </p:sp>
      <p:graphicFrame>
        <p:nvGraphicFramePr>
          <p:cNvPr id="84996" name="Object 17"/>
          <p:cNvGraphicFramePr>
            <a:graphicFrameLocks noChangeAspect="1"/>
          </p:cNvGraphicFramePr>
          <p:nvPr/>
        </p:nvGraphicFramePr>
        <p:xfrm>
          <a:off x="0" y="2060575"/>
          <a:ext cx="9036496" cy="316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6" name="文档" r:id="rId1" imgW="4511040" imgH="1045210" progId="Word.Document.8">
                  <p:embed/>
                </p:oleObj>
              </mc:Choice>
              <mc:Fallback>
                <p:oleObj name="文档" r:id="rId1" imgW="4511040" imgH="1045210" progId="Word.Document.8">
                  <p:embed/>
                  <p:pic>
                    <p:nvPicPr>
                      <p:cNvPr id="0" name="图片 102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60575"/>
                        <a:ext cx="9036496" cy="316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82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8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A modular building block for computer software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FF0000"/>
                </a:solidFill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</a:rPr>
              <a:t>A modular, deployable, and replaceable part of a system that encapsulates implementation and exposes a set of interfaces.”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 algn="r" eaLnBrk="1" hangingPunct="1">
              <a:lnSpc>
                <a:spcPct val="90000"/>
              </a:lnSpc>
              <a:buClr>
                <a:srgbClr val="0070C0"/>
              </a:buClr>
              <a:buNone/>
            </a:pPr>
            <a:r>
              <a:rPr lang="en-US" altLang="zh-CN" i="1" dirty="0" smtClean="0">
                <a:solidFill>
                  <a:srgbClr val="FF0000"/>
                </a:solidFill>
              </a:rPr>
              <a:t>— OMG UML Specification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 component?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 sz="2400" dirty="0" smtClean="0">
                <a:ea typeface="+mn-ea"/>
              </a:rPr>
              <a:t>Typically applies to operations. Occurs when a module performs one and only one computation and then returns a result.</a:t>
            </a:r>
            <a:endParaRPr lang="en-US" altLang="zh-CN" sz="2400" dirty="0" smtClean="0">
              <a:ea typeface="+mn-ea"/>
            </a:endParaRPr>
          </a:p>
        </p:txBody>
      </p:sp>
      <p:pic>
        <p:nvPicPr>
          <p:cNvPr id="76804" name="Picture 4" descr="functional_cohesion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71600" y="2590800"/>
            <a:ext cx="7239000" cy="3581400"/>
          </a:xfrm>
          <a:prstGeom prst="rect">
            <a:avLst/>
          </a:prstGeom>
          <a:noFill/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Functional Cohesion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+mj-ea"/>
              </a:rPr>
              <a:t>Layer Cohesion</a:t>
            </a:r>
            <a:endParaRPr lang="en-US" altLang="zh-CN" dirty="0" smtClean="0">
              <a:ea typeface="+mj-ea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3" y="1484784"/>
            <a:ext cx="3747192" cy="4114800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200" b="0" dirty="0" smtClean="0"/>
              <a:t>Applies to packages, components, and classes. </a:t>
            </a:r>
            <a:endParaRPr lang="en-US" altLang="zh-CN" sz="2200" b="0" dirty="0" smtClean="0"/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200" b="0" dirty="0" smtClean="0"/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200" b="0" dirty="0" smtClean="0"/>
              <a:t>Occurs when a higher layer can access a lower layer, but lower layers do not access higher layers.</a:t>
            </a:r>
            <a:endParaRPr lang="en-US" altLang="zh-CN" sz="2200" b="0" dirty="0" smtClean="0"/>
          </a:p>
        </p:txBody>
      </p:sp>
      <p:pic>
        <p:nvPicPr>
          <p:cNvPr id="77828" name="Picture 4" descr="layer_cohesion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646784" y="1268760"/>
            <a:ext cx="3962400" cy="4687888"/>
          </a:xfrm>
          <a:prstGeom prst="rect">
            <a:avLst/>
          </a:prstGeom>
          <a:noFill/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+mj-ea"/>
              </a:rPr>
              <a:t>Communicational Cohesion</a:t>
            </a:r>
            <a:endParaRPr lang="en-US" altLang="zh-CN" dirty="0" smtClean="0">
              <a:ea typeface="+mj-ea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b="0" dirty="0" smtClean="0"/>
              <a:t>All operations that access the same data are defined within one class.</a:t>
            </a:r>
            <a:endParaRPr lang="en-US" altLang="zh-CN" b="0" dirty="0" smtClean="0"/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b="0" dirty="0" smtClean="0"/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b="0" dirty="0" smtClean="0"/>
              <a:t>In general, such classes focus solely on the data in question, accessing and storing it.</a:t>
            </a:r>
            <a:endParaRPr lang="en-US" altLang="zh-CN" b="0" dirty="0" smtClean="0"/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b="0" dirty="0" smtClean="0"/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b="0" dirty="0" smtClean="0">
                <a:solidFill>
                  <a:srgbClr val="FF0000"/>
                </a:solidFill>
              </a:rPr>
              <a:t>Example: </a:t>
            </a:r>
            <a:r>
              <a:rPr lang="en-US" altLang="zh-CN" b="0" dirty="0" smtClean="0"/>
              <a:t>A Student-Record class that adds, removes, updates, and accesses various fields of a student record for client components.</a:t>
            </a:r>
            <a:endParaRPr lang="en-US" altLang="zh-CN" b="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692150"/>
            <a:ext cx="8435975" cy="1752600"/>
          </a:xfrm>
        </p:spPr>
        <p:txBody>
          <a:bodyPr lIns="90487" tIns="44450" rIns="90487" bIns="44450"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0" smtClean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例1：从同一磁带上读取不相干的数据 </a:t>
            </a:r>
            <a:endParaRPr lang="zh-CN" altLang="en-US" sz="2800" b="0" smtClean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0" smtClean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                  —— 可能破坏独立性。</a:t>
            </a:r>
            <a:endParaRPr lang="zh-CN" altLang="en-US" sz="2800" b="0" smtClean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0" smtClean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例2：</a:t>
            </a:r>
            <a:endParaRPr lang="zh-CN" altLang="en-US" sz="2800" b="0" smtClean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  <p:graphicFrame>
        <p:nvGraphicFramePr>
          <p:cNvPr id="88068" name="Object 5"/>
          <p:cNvGraphicFramePr>
            <a:graphicFrameLocks noChangeAspect="1"/>
          </p:cNvGraphicFramePr>
          <p:nvPr/>
        </p:nvGraphicFramePr>
        <p:xfrm>
          <a:off x="1692275" y="2205038"/>
          <a:ext cx="6983413" cy="431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0" name="文档" r:id="rId1" imgW="3230880" imgH="2203450" progId="Word.Document.8">
                  <p:embed/>
                </p:oleObj>
              </mc:Choice>
              <mc:Fallback>
                <p:oleObj name="文档" r:id="rId1" imgW="3230880" imgH="2203450" progId="Word.Document.8">
                  <p:embed/>
                  <p:pic>
                    <p:nvPicPr>
                      <p:cNvPr id="0" name="图片 1034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205038"/>
                        <a:ext cx="6983413" cy="431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3" grpId="0" advAuto="0" autoUpdateAnimBg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フッター プレースホルダ 3"/>
          <p:cNvSpPr txBox="1">
            <a:spLocks noGrp="1"/>
          </p:cNvSpPr>
          <p:nvPr/>
        </p:nvSpPr>
        <p:spPr bwMode="auto">
          <a:xfrm>
            <a:off x="0" y="6477000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ja-JP" altLang="en-US" sz="900">
                <a:solidFill>
                  <a:schemeClr val="bg1"/>
                </a:solidFill>
              </a:rPr>
              <a:t>© 20</a:t>
            </a:r>
            <a:r>
              <a:rPr lang="en-US" altLang="ja-JP" sz="900">
                <a:solidFill>
                  <a:schemeClr val="bg1"/>
                </a:solidFill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48163" name="スライド番号プレースホルダ 4"/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8251185-2EC9-40C1-8A9A-84BF67BA244A}" type="slidenum">
              <a:rPr lang="en-US" altLang="ja-JP" sz="1200">
                <a:solidFill>
                  <a:schemeClr val="bg1"/>
                </a:solidFill>
              </a:rPr>
            </a:fld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48165" name="Rectangle 7"/>
          <p:cNvSpPr>
            <a:spLocks noRot="1" noChangeArrowheads="1"/>
          </p:cNvSpPr>
          <p:nvPr/>
        </p:nvSpPr>
        <p:spPr bwMode="auto">
          <a:xfrm>
            <a:off x="971600" y="1008857"/>
            <a:ext cx="74168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charset="0"/>
                <a:cs typeface="Times New Roman" panose="02020603050405020304" charset="0"/>
              </a:rPr>
              <a:t>Conventional view:</a:t>
            </a: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charset="0"/>
                <a:cs typeface="Times New Roman" panose="02020603050405020304" charset="0"/>
              </a:rPr>
              <a:t>The degree to which a component is connected to other components and to the external world</a:t>
            </a: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charset="0"/>
                <a:cs typeface="Times New Roman" panose="02020603050405020304" charset="0"/>
              </a:rPr>
              <a:t>OO view:</a:t>
            </a: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charset="0"/>
                <a:cs typeface="Times New Roman" panose="02020603050405020304" charset="0"/>
              </a:rPr>
              <a:t>a qualitative measure of the degree to which classes are connected to one another</a:t>
            </a: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charset="0"/>
                <a:cs typeface="Times New Roman" panose="02020603050405020304" charset="0"/>
              </a:rPr>
              <a:t>Level of coupling</a:t>
            </a: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charset="0"/>
                <a:cs typeface="Times New Roman" panose="02020603050405020304" charset="0"/>
              </a:rPr>
              <a:t>Content</a:t>
            </a: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charset="0"/>
                <a:cs typeface="Times New Roman" panose="02020603050405020304" charset="0"/>
              </a:rPr>
              <a:t>Common</a:t>
            </a: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charset="0"/>
                <a:cs typeface="Times New Roman" panose="02020603050405020304" charset="0"/>
              </a:rPr>
              <a:t>Control</a:t>
            </a: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charset="0"/>
                <a:cs typeface="Times New Roman" panose="02020603050405020304" charset="0"/>
              </a:rPr>
              <a:t>Stamp</a:t>
            </a: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charset="0"/>
                <a:cs typeface="Times New Roman" panose="02020603050405020304" charset="0"/>
              </a:rPr>
              <a:t>Data</a:t>
            </a: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charset="0"/>
                <a:cs typeface="Times New Roman" panose="02020603050405020304" charset="0"/>
              </a:rPr>
              <a:t>Routine call</a:t>
            </a: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charset="0"/>
                <a:cs typeface="Times New Roman" panose="02020603050405020304" charset="0"/>
              </a:rPr>
              <a:t>Type use</a:t>
            </a: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charset="0"/>
                <a:cs typeface="Times New Roman" panose="02020603050405020304" charset="0"/>
              </a:rPr>
              <a:t>Inclusion or import</a:t>
            </a: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charset="0"/>
                <a:cs typeface="Times New Roman" panose="02020603050405020304" charset="0"/>
              </a:rPr>
              <a:t>External</a:t>
            </a:r>
            <a:endParaRPr lang="en-US" altLang="ja-JP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8166" name="Line 8"/>
          <p:cNvSpPr>
            <a:spLocks noChangeShapeType="1"/>
          </p:cNvSpPr>
          <p:nvPr/>
        </p:nvSpPr>
        <p:spPr bwMode="auto">
          <a:xfrm>
            <a:off x="4680000" y="3356992"/>
            <a:ext cx="0" cy="2663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67" name="Text Box 9"/>
          <p:cNvSpPr txBox="1">
            <a:spLocks noChangeArrowheads="1"/>
          </p:cNvSpPr>
          <p:nvPr/>
        </p:nvSpPr>
        <p:spPr bwMode="auto">
          <a:xfrm>
            <a:off x="4824462" y="3320479"/>
            <a:ext cx="931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2000"/>
              <a:t>Strong</a:t>
            </a:r>
            <a:endParaRPr lang="en-US" altLang="ja-JP" sz="2000"/>
          </a:p>
        </p:txBody>
      </p:sp>
      <p:sp>
        <p:nvSpPr>
          <p:cNvPr id="348168" name="Text Box 10"/>
          <p:cNvSpPr txBox="1">
            <a:spLocks noChangeArrowheads="1"/>
          </p:cNvSpPr>
          <p:nvPr/>
        </p:nvSpPr>
        <p:spPr bwMode="auto">
          <a:xfrm>
            <a:off x="4908600" y="5660454"/>
            <a:ext cx="833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2000"/>
              <a:t>Weak</a:t>
            </a:r>
            <a:endParaRPr lang="en-US" altLang="ja-JP" sz="20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81000" y="228600"/>
            <a:ext cx="8229600" cy="914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ja-JP" dirty="0"/>
              <a:t>Coupling</a:t>
            </a:r>
            <a:endParaRPr lang="en-US" altLang="ja-JP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80" name="Text Box 28"/>
          <p:cNvSpPr txBox="1">
            <a:spLocks noChangeArrowheads="1"/>
          </p:cNvSpPr>
          <p:nvPr/>
        </p:nvSpPr>
        <p:spPr bwMode="auto">
          <a:xfrm>
            <a:off x="611188" y="333375"/>
            <a:ext cx="79248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 sz="2800">
              <a:latin typeface="Times" pitchFamily="1" charset="0"/>
              <a:ea typeface="宋体" panose="02010600030101010101" pitchFamily="2" charset="-122"/>
            </a:endParaRPr>
          </a:p>
          <a:p>
            <a:r>
              <a:rPr lang="en-US" altLang="zh-CN" b="1">
                <a:latin typeface="Times" pitchFamily="1" charset="0"/>
                <a:ea typeface="楷体_GB2312" charset="-122"/>
              </a:rPr>
              <a:t>Coupling is a measure of interconnection among modules in a software structure. (Yourdon &amp; Constantine,1978)</a:t>
            </a:r>
            <a:endParaRPr lang="en-US" altLang="zh-CN" b="1">
              <a:latin typeface="Times" pitchFamily="1" charset="0"/>
              <a:ea typeface="楷体_GB2312" charset="-122"/>
            </a:endParaRPr>
          </a:p>
        </p:txBody>
      </p:sp>
      <p:graphicFrame>
        <p:nvGraphicFramePr>
          <p:cNvPr id="70660" name="Object 30"/>
          <p:cNvGraphicFramePr>
            <a:graphicFrameLocks noChangeAspect="1"/>
          </p:cNvGraphicFramePr>
          <p:nvPr/>
        </p:nvGraphicFramePr>
        <p:xfrm>
          <a:off x="467544" y="2420888"/>
          <a:ext cx="8496300" cy="338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4" name="文档" r:id="rId1" imgW="4450080" imgH="892810" progId="Word.Document.8">
                  <p:embed/>
                </p:oleObj>
              </mc:Choice>
              <mc:Fallback>
                <p:oleObj name="文档" r:id="rId1" imgW="4450080" imgH="892810" progId="Word.Document.8">
                  <p:embed/>
                  <p:pic>
                    <p:nvPicPr>
                      <p:cNvPr id="0" name="图片 1045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420888"/>
                        <a:ext cx="8496300" cy="3383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3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3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80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+mj-ea"/>
              </a:rPr>
              <a:t>Content Coupling</a:t>
            </a:r>
            <a:endParaRPr lang="en-US" altLang="zh-CN" dirty="0" smtClean="0">
              <a:ea typeface="+mj-ea"/>
            </a:endParaRPr>
          </a:p>
        </p:txBody>
      </p:sp>
      <p:sp>
        <p:nvSpPr>
          <p:cNvPr id="808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72634" y="1482334"/>
            <a:ext cx="4191000" cy="4114800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Occurs when one component “surreptitiously</a:t>
            </a:r>
            <a:r>
              <a:rPr lang="zh-CN" altLang="en-US" sz="2400" dirty="0" smtClean="0"/>
              <a:t>（秘密地） </a:t>
            </a:r>
            <a:r>
              <a:rPr lang="en-US" altLang="zh-CN" sz="2400" dirty="0" smtClean="0"/>
              <a:t>modifies data that is internal to another component”</a:t>
            </a:r>
            <a:endParaRPr lang="en-US" altLang="zh-CN" sz="2400" dirty="0" smtClean="0"/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Violates information hiding</a:t>
            </a:r>
            <a:endParaRPr lang="en-US" altLang="zh-CN" sz="2400" dirty="0" smtClean="0"/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dirty="0" smtClean="0"/>
          </a:p>
        </p:txBody>
      </p:sp>
      <p:sp>
        <p:nvSpPr>
          <p:cNvPr id="80900" name="AutoShape 1028"/>
          <p:cNvSpPr>
            <a:spLocks noChangeArrowheads="1"/>
          </p:cNvSpPr>
          <p:nvPr/>
        </p:nvSpPr>
        <p:spPr bwMode="auto">
          <a:xfrm>
            <a:off x="5292080" y="1672834"/>
            <a:ext cx="3124200" cy="3733800"/>
          </a:xfrm>
          <a:prstGeom prst="flowChartDocument">
            <a:avLst/>
          </a:prstGeom>
          <a:solidFill>
            <a:srgbClr val="FF9999"/>
          </a:solidFill>
          <a:ln w="9525">
            <a:solidFill>
              <a:srgbClr val="000000"/>
            </a:solidFill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 b="1" dirty="0">
                <a:solidFill>
                  <a:srgbClr val="000000"/>
                </a:solidFill>
              </a:rPr>
              <a:t>public class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</a:rPr>
              <a:t>StudentRecord</a:t>
            </a:r>
            <a:r>
              <a:rPr lang="en-US" altLang="zh-CN" sz="1400" dirty="0">
                <a:solidFill>
                  <a:srgbClr val="000000"/>
                </a:solidFill>
              </a:rPr>
              <a:t> {</a:t>
            </a:r>
            <a:endParaRPr lang="en-US" altLang="zh-CN" sz="1400" dirty="0">
              <a:solidFill>
                <a:srgbClr val="000000"/>
              </a:solidFill>
            </a:endParaRPr>
          </a:p>
          <a:p>
            <a:endParaRPr lang="en-US" altLang="zh-CN" sz="1400" dirty="0">
              <a:solidFill>
                <a:srgbClr val="000000"/>
              </a:solidFill>
            </a:endParaRPr>
          </a:p>
          <a:p>
            <a:r>
              <a:rPr lang="en-US" altLang="zh-CN" sz="1400" dirty="0">
                <a:solidFill>
                  <a:srgbClr val="000000"/>
                </a:solidFill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</a:rPr>
              <a:t>private</a:t>
            </a:r>
            <a:r>
              <a:rPr lang="en-US" altLang="zh-CN" sz="1400" dirty="0">
                <a:solidFill>
                  <a:srgbClr val="000000"/>
                </a:solidFill>
              </a:rPr>
              <a:t> String name;</a:t>
            </a:r>
            <a:endParaRPr lang="en-US" altLang="zh-CN" sz="1400" dirty="0">
              <a:solidFill>
                <a:srgbClr val="000000"/>
              </a:solidFill>
            </a:endParaRPr>
          </a:p>
          <a:p>
            <a:r>
              <a:rPr lang="en-US" altLang="zh-CN" sz="1400" dirty="0">
                <a:solidFill>
                  <a:srgbClr val="000000"/>
                </a:solidFill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</a:rPr>
              <a:t>private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</a:rPr>
              <a:t>[ ] </a:t>
            </a:r>
            <a:r>
              <a:rPr lang="en-US" altLang="zh-CN" sz="1400" dirty="0" err="1">
                <a:solidFill>
                  <a:srgbClr val="000000"/>
                </a:solidFill>
              </a:rPr>
              <a:t>quizScores</a:t>
            </a:r>
            <a:r>
              <a:rPr lang="en-US" altLang="zh-CN" sz="1400" dirty="0">
                <a:solidFill>
                  <a:srgbClr val="000000"/>
                </a:solidFill>
              </a:rPr>
              <a:t>;</a:t>
            </a:r>
            <a:endParaRPr lang="en-US" altLang="zh-CN" sz="1400" dirty="0">
              <a:solidFill>
                <a:srgbClr val="000000"/>
              </a:solidFill>
            </a:endParaRPr>
          </a:p>
          <a:p>
            <a:endParaRPr lang="en-US" altLang="zh-CN" sz="1400" dirty="0">
              <a:solidFill>
                <a:srgbClr val="000000"/>
              </a:solidFill>
            </a:endParaRPr>
          </a:p>
          <a:p>
            <a:r>
              <a:rPr lang="en-US" altLang="zh-CN" sz="1400" dirty="0">
                <a:solidFill>
                  <a:srgbClr val="000000"/>
                </a:solidFill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</a:rPr>
              <a:t>public</a:t>
            </a:r>
            <a:r>
              <a:rPr lang="en-US" altLang="zh-CN" sz="1400" dirty="0">
                <a:solidFill>
                  <a:srgbClr val="000000"/>
                </a:solidFill>
              </a:rPr>
              <a:t> String </a:t>
            </a:r>
            <a:r>
              <a:rPr lang="en-US" altLang="zh-CN" sz="1400" dirty="0" err="1">
                <a:solidFill>
                  <a:srgbClr val="000000"/>
                </a:solidFill>
              </a:rPr>
              <a:t>getName</a:t>
            </a:r>
            <a:r>
              <a:rPr lang="en-US" altLang="zh-CN" sz="1400" dirty="0">
                <a:solidFill>
                  <a:srgbClr val="000000"/>
                </a:solidFill>
              </a:rPr>
              <a:t>() {</a:t>
            </a:r>
            <a:endParaRPr lang="en-US" altLang="zh-CN" sz="1400" dirty="0">
              <a:solidFill>
                <a:srgbClr val="000000"/>
              </a:solidFill>
            </a:endParaRPr>
          </a:p>
          <a:p>
            <a:r>
              <a:rPr lang="en-US" altLang="zh-CN" sz="1400" dirty="0">
                <a:solidFill>
                  <a:srgbClr val="000000"/>
                </a:solidFill>
              </a:rPr>
              <a:t>        </a:t>
            </a:r>
            <a:r>
              <a:rPr lang="en-US" altLang="zh-CN" sz="1400" b="1" dirty="0">
                <a:solidFill>
                  <a:srgbClr val="000000"/>
                </a:solidFill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</a:rPr>
              <a:t> name;</a:t>
            </a:r>
            <a:endParaRPr lang="en-US" altLang="zh-CN" sz="1400" dirty="0">
              <a:solidFill>
                <a:srgbClr val="000000"/>
              </a:solidFill>
            </a:endParaRPr>
          </a:p>
          <a:p>
            <a:r>
              <a:rPr lang="en-US" altLang="zh-CN" sz="1400" dirty="0">
                <a:solidFill>
                  <a:srgbClr val="000000"/>
                </a:solidFill>
              </a:rPr>
              <a:t>    }</a:t>
            </a:r>
            <a:endParaRPr lang="en-US" altLang="zh-CN" sz="1400" dirty="0">
              <a:solidFill>
                <a:srgbClr val="000000"/>
              </a:solidFill>
            </a:endParaRPr>
          </a:p>
          <a:p>
            <a:r>
              <a:rPr lang="en-US" altLang="zh-CN" sz="1400" dirty="0">
                <a:solidFill>
                  <a:srgbClr val="000000"/>
                </a:solidFill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</a:rPr>
              <a:t>public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</a:rPr>
              <a:t>getQuizScore</a:t>
            </a:r>
            <a:r>
              <a:rPr lang="en-US" altLang="zh-CN" sz="1400" dirty="0">
                <a:solidFill>
                  <a:srgbClr val="000000"/>
                </a:solidFill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</a:rPr>
              <a:t> n) {</a:t>
            </a:r>
            <a:endParaRPr lang="en-US" altLang="zh-CN" sz="1400" dirty="0">
              <a:solidFill>
                <a:srgbClr val="000000"/>
              </a:solidFill>
            </a:endParaRPr>
          </a:p>
          <a:p>
            <a:r>
              <a:rPr lang="en-US" altLang="zh-CN" sz="1400" dirty="0">
                <a:solidFill>
                  <a:srgbClr val="000000"/>
                </a:solidFill>
              </a:rPr>
              <a:t>        </a:t>
            </a:r>
            <a:r>
              <a:rPr lang="en-US" altLang="zh-CN" sz="1400" b="1" dirty="0">
                <a:solidFill>
                  <a:srgbClr val="000000"/>
                </a:solidFill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</a:rPr>
              <a:t>quizScores</a:t>
            </a:r>
            <a:r>
              <a:rPr lang="en-US" altLang="zh-CN" sz="1400" dirty="0">
                <a:solidFill>
                  <a:srgbClr val="000000"/>
                </a:solidFill>
              </a:rPr>
              <a:t>[n];</a:t>
            </a:r>
            <a:endParaRPr lang="en-US" altLang="zh-CN" sz="1400" dirty="0">
              <a:solidFill>
                <a:srgbClr val="000000"/>
              </a:solidFill>
            </a:endParaRPr>
          </a:p>
          <a:p>
            <a:r>
              <a:rPr lang="en-US" altLang="zh-CN" sz="1400" dirty="0">
                <a:solidFill>
                  <a:srgbClr val="000000"/>
                </a:solidFill>
              </a:rPr>
              <a:t>    }</a:t>
            </a:r>
            <a:endParaRPr lang="en-US" altLang="zh-CN" sz="1400" dirty="0">
              <a:solidFill>
                <a:srgbClr val="000000"/>
              </a:solidFill>
            </a:endParaRPr>
          </a:p>
          <a:p>
            <a:r>
              <a:rPr lang="en-US" altLang="zh-CN" sz="1400" dirty="0">
                <a:solidFill>
                  <a:srgbClr val="000000"/>
                </a:solidFill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</a:rPr>
              <a:t>public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</a:rPr>
              <a:t>[ ] </a:t>
            </a:r>
            <a:r>
              <a:rPr lang="en-US" altLang="zh-CN" sz="1400" dirty="0" err="1">
                <a:solidFill>
                  <a:srgbClr val="000000"/>
                </a:solidFill>
              </a:rPr>
              <a:t>getAllQuizScores</a:t>
            </a:r>
            <a:r>
              <a:rPr lang="en-US" altLang="zh-CN" sz="1400" dirty="0">
                <a:solidFill>
                  <a:srgbClr val="000000"/>
                </a:solidFill>
              </a:rPr>
              <a:t>() {</a:t>
            </a:r>
            <a:endParaRPr lang="en-US" altLang="zh-CN" sz="1400" dirty="0">
              <a:solidFill>
                <a:srgbClr val="000000"/>
              </a:solidFill>
            </a:endParaRPr>
          </a:p>
          <a:p>
            <a:r>
              <a:rPr lang="en-US" altLang="zh-CN" sz="1400" dirty="0">
                <a:solidFill>
                  <a:srgbClr val="000000"/>
                </a:solidFill>
              </a:rPr>
              <a:t>        </a:t>
            </a:r>
            <a:r>
              <a:rPr lang="en-US" altLang="zh-CN" sz="1400" b="1" dirty="0">
                <a:solidFill>
                  <a:srgbClr val="000000"/>
                </a:solidFill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</a:rPr>
              <a:t>quizScores</a:t>
            </a:r>
            <a:r>
              <a:rPr lang="en-US" altLang="zh-CN" sz="1400" dirty="0">
                <a:solidFill>
                  <a:srgbClr val="000000"/>
                </a:solidFill>
              </a:rPr>
              <a:t>;</a:t>
            </a:r>
            <a:endParaRPr lang="en-US" altLang="zh-CN" sz="1400" dirty="0">
              <a:solidFill>
                <a:srgbClr val="000000"/>
              </a:solidFill>
            </a:endParaRPr>
          </a:p>
          <a:p>
            <a:r>
              <a:rPr lang="en-US" altLang="zh-CN" sz="1400" dirty="0">
                <a:solidFill>
                  <a:srgbClr val="000000"/>
                </a:solidFill>
              </a:rPr>
              <a:t>    }</a:t>
            </a:r>
            <a:endParaRPr lang="en-US" altLang="zh-CN" sz="1400" dirty="0">
              <a:solidFill>
                <a:srgbClr val="000000"/>
              </a:solidFill>
            </a:endParaRPr>
          </a:p>
          <a:p>
            <a:endParaRPr lang="en-US" altLang="zh-CN" sz="1400" dirty="0">
              <a:solidFill>
                <a:srgbClr val="000000"/>
              </a:solidFill>
            </a:endParaRPr>
          </a:p>
          <a:p>
            <a:r>
              <a:rPr lang="en-US" altLang="zh-CN" sz="1400" dirty="0">
                <a:solidFill>
                  <a:srgbClr val="000000"/>
                </a:solidFill>
              </a:rPr>
              <a:t>    ….</a:t>
            </a:r>
            <a:endParaRPr lang="en-US" altLang="zh-CN" sz="1400" dirty="0">
              <a:solidFill>
                <a:srgbClr val="0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88851" y="1244181"/>
            <a:ext cx="3657600" cy="1813317"/>
          </a:xfrm>
        </p:spPr>
        <p:txBody>
          <a:bodyPr lIns="90487" tIns="44450" rIns="90487" bIns="44450">
            <a:spAutoFit/>
          </a:bodyPr>
          <a:lstStyle/>
          <a:p>
            <a:pPr marL="857250" indent="-85725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0" dirty="0" smtClean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例1：</a:t>
            </a:r>
            <a:r>
              <a:rPr lang="en-US" altLang="zh-CN" sz="2800" b="0" dirty="0" smtClean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A</a:t>
            </a:r>
            <a:r>
              <a:rPr lang="zh-CN" altLang="en-US" sz="2800" b="0" dirty="0" smtClean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访问</a:t>
            </a:r>
            <a:r>
              <a:rPr lang="en-US" altLang="zh-CN" sz="2800" b="0" dirty="0" smtClean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C</a:t>
            </a:r>
            <a:r>
              <a:rPr lang="zh-CN" altLang="en-US" sz="2800" b="0" dirty="0" smtClean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的内部数据或不通过正常入口而转入</a:t>
            </a:r>
            <a:r>
              <a:rPr lang="en-US" altLang="zh-CN" sz="2800" b="0" dirty="0" smtClean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C</a:t>
            </a:r>
            <a:r>
              <a:rPr lang="zh-CN" altLang="en-US" sz="2800" b="0" dirty="0" smtClean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的内部。</a:t>
            </a:r>
            <a:endParaRPr lang="zh-CN" altLang="en-US" sz="2800" b="0" dirty="0" smtClean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4343400" y="1828800"/>
            <a:ext cx="3886200" cy="4302125"/>
            <a:chOff x="3024" y="5814"/>
            <a:chExt cx="3402" cy="4168"/>
          </a:xfrm>
        </p:grpSpPr>
        <p:grpSp>
          <p:nvGrpSpPr>
            <p:cNvPr id="73733" name="Group 5"/>
            <p:cNvGrpSpPr/>
            <p:nvPr/>
          </p:nvGrpSpPr>
          <p:grpSpPr bwMode="auto">
            <a:xfrm>
              <a:off x="4309" y="5814"/>
              <a:ext cx="1248" cy="652"/>
              <a:chOff x="4309" y="5814"/>
              <a:chExt cx="1248" cy="652"/>
            </a:xfrm>
          </p:grpSpPr>
          <p:sp>
            <p:nvSpPr>
              <p:cNvPr id="73734" name="Text Box 6"/>
              <p:cNvSpPr txBox="1">
                <a:spLocks noChangeArrowheads="1"/>
              </p:cNvSpPr>
              <p:nvPr/>
            </p:nvSpPr>
            <p:spPr bwMode="auto">
              <a:xfrm>
                <a:off x="4536" y="5814"/>
                <a:ext cx="794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10800" rIns="54000" bIns="10800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zh-CN" altLang="en-US" sz="2000" b="1">
                    <a:latin typeface="Times" pitchFamily="1" charset="0"/>
                    <a:ea typeface="宋体" panose="02010600030101010101" pitchFamily="2" charset="-122"/>
                  </a:rPr>
                  <a:t>……</a:t>
                </a:r>
                <a:endParaRPr lang="zh-CN" altLang="en-US" sz="1000">
                  <a:latin typeface="Times" pitchFamily="1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4183" name="Line 7"/>
              <p:cNvSpPr>
                <a:spLocks noChangeShapeType="1"/>
              </p:cNvSpPr>
              <p:nvPr/>
            </p:nvSpPr>
            <p:spPr bwMode="auto">
              <a:xfrm>
                <a:off x="4933" y="6126"/>
                <a:ext cx="0" cy="169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defRPr/>
                </a:pPr>
                <a:endParaRPr lang="zh-CN" altLang="en-US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vant Garde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4184" name="Line 8"/>
              <p:cNvSpPr>
                <a:spLocks noChangeShapeType="1"/>
              </p:cNvSpPr>
              <p:nvPr/>
            </p:nvSpPr>
            <p:spPr bwMode="auto">
              <a:xfrm>
                <a:off x="4536" y="6295"/>
                <a:ext cx="795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defRPr/>
                </a:pPr>
                <a:endParaRPr lang="zh-CN" altLang="en-US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vant Garde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4185" name="Line 9"/>
              <p:cNvSpPr>
                <a:spLocks noChangeShapeType="1"/>
              </p:cNvSpPr>
              <p:nvPr/>
            </p:nvSpPr>
            <p:spPr bwMode="auto">
              <a:xfrm flipH="1">
                <a:off x="4309" y="6295"/>
                <a:ext cx="227" cy="1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defRPr/>
                </a:pPr>
                <a:endParaRPr lang="zh-CN" altLang="en-US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vant Garde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4186" name="Line 10"/>
              <p:cNvSpPr>
                <a:spLocks noChangeShapeType="1"/>
              </p:cNvSpPr>
              <p:nvPr/>
            </p:nvSpPr>
            <p:spPr bwMode="auto">
              <a:xfrm>
                <a:off x="5331" y="6295"/>
                <a:ext cx="227" cy="1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defRPr/>
                </a:pPr>
                <a:endParaRPr lang="zh-CN" altLang="en-US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vant Garde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3739" name="Text Box 11"/>
            <p:cNvSpPr txBox="1">
              <a:spLocks noChangeArrowheads="1"/>
            </p:cNvSpPr>
            <p:nvPr/>
          </p:nvSpPr>
          <p:spPr bwMode="auto">
            <a:xfrm>
              <a:off x="4026" y="6466"/>
              <a:ext cx="567" cy="56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54000" rIns="18000" bIns="18000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A</a:t>
              </a:r>
              <a:endParaRPr lang="en-US" altLang="zh-CN" sz="1400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</p:txBody>
        </p:sp>
        <p:sp>
          <p:nvSpPr>
            <p:cNvPr id="73740" name="Text Box 12"/>
            <p:cNvSpPr txBox="1">
              <a:spLocks noChangeArrowheads="1"/>
            </p:cNvSpPr>
            <p:nvPr/>
          </p:nvSpPr>
          <p:spPr bwMode="auto">
            <a:xfrm>
              <a:off x="5330" y="6466"/>
              <a:ext cx="567" cy="56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54000" rIns="18000" bIns="18000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B</a:t>
              </a:r>
              <a:endParaRPr lang="en-US" altLang="zh-CN" sz="1400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</p:txBody>
        </p:sp>
        <p:sp>
          <p:nvSpPr>
            <p:cNvPr id="73741" name="Text Box 13"/>
            <p:cNvSpPr txBox="1">
              <a:spLocks noChangeArrowheads="1"/>
            </p:cNvSpPr>
            <p:nvPr/>
          </p:nvSpPr>
          <p:spPr bwMode="auto">
            <a:xfrm>
              <a:off x="4914" y="7374"/>
              <a:ext cx="567" cy="56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54000" rIns="18000" bIns="18000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C</a:t>
              </a:r>
              <a:endParaRPr lang="en-US" altLang="zh-CN" sz="1400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</p:txBody>
        </p:sp>
        <p:sp>
          <p:nvSpPr>
            <p:cNvPr id="73742" name="Text Box 14"/>
            <p:cNvSpPr txBox="1">
              <a:spLocks noChangeArrowheads="1"/>
            </p:cNvSpPr>
            <p:nvPr/>
          </p:nvSpPr>
          <p:spPr bwMode="auto">
            <a:xfrm>
              <a:off x="5859" y="7374"/>
              <a:ext cx="567" cy="56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54000" rIns="18000" bIns="18000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D</a:t>
              </a:r>
              <a:endParaRPr lang="en-US" altLang="zh-CN" sz="1400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</p:txBody>
        </p:sp>
        <p:sp>
          <p:nvSpPr>
            <p:cNvPr id="434191" name="Line 15"/>
            <p:cNvSpPr>
              <a:spLocks noChangeShapeType="1"/>
            </p:cNvSpPr>
            <p:nvPr/>
          </p:nvSpPr>
          <p:spPr bwMode="auto">
            <a:xfrm flipH="1">
              <a:off x="5199" y="7034"/>
              <a:ext cx="414" cy="3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lnSpc>
                  <a:spcPct val="90000"/>
                </a:lnSpc>
                <a:defRPr/>
              </a:pPr>
              <a:endPara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ant Garde" charset="0"/>
                <a:ea typeface="宋体" panose="02010600030101010101" pitchFamily="2" charset="-122"/>
              </a:endParaRPr>
            </a:p>
          </p:txBody>
        </p:sp>
        <p:sp>
          <p:nvSpPr>
            <p:cNvPr id="434192" name="Line 16"/>
            <p:cNvSpPr>
              <a:spLocks noChangeShapeType="1"/>
            </p:cNvSpPr>
            <p:nvPr/>
          </p:nvSpPr>
          <p:spPr bwMode="auto">
            <a:xfrm flipH="1" flipV="1">
              <a:off x="5613" y="7034"/>
              <a:ext cx="414" cy="3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lnSpc>
                  <a:spcPct val="90000"/>
                </a:lnSpc>
                <a:defRPr/>
              </a:pPr>
              <a:endPara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ant Garde" charset="0"/>
                <a:ea typeface="宋体" panose="02010600030101010101" pitchFamily="2" charset="-122"/>
              </a:endParaRPr>
            </a:p>
          </p:txBody>
        </p:sp>
        <p:sp>
          <p:nvSpPr>
            <p:cNvPr id="434193" name="Arc 17"/>
            <p:cNvSpPr/>
            <p:nvPr/>
          </p:nvSpPr>
          <p:spPr bwMode="auto">
            <a:xfrm flipH="1" flipV="1">
              <a:off x="4389" y="6906"/>
              <a:ext cx="499" cy="7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prstDash val="sysDot"/>
              <a:round/>
              <a:headEnd type="arrow" w="sm" len="sm"/>
            </a:ln>
          </p:spPr>
          <p:txBody>
            <a:bodyPr/>
            <a:lstStyle/>
            <a:p>
              <a:pPr>
                <a:lnSpc>
                  <a:spcPct val="90000"/>
                </a:lnSpc>
                <a:defRPr/>
              </a:pPr>
              <a:endPara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ant Garde" charset="0"/>
                <a:ea typeface="宋体" panose="02010600030101010101" pitchFamily="2" charset="-122"/>
              </a:endParaRPr>
            </a:p>
          </p:txBody>
        </p:sp>
        <p:sp>
          <p:nvSpPr>
            <p:cNvPr id="73746" name="Text Box 18"/>
            <p:cNvSpPr txBox="1">
              <a:spLocks noChangeArrowheads="1"/>
            </p:cNvSpPr>
            <p:nvPr/>
          </p:nvSpPr>
          <p:spPr bwMode="auto">
            <a:xfrm>
              <a:off x="3024" y="7374"/>
              <a:ext cx="1155" cy="1672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just"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A: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  <a:p>
              <a:pPr algn="just"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…………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  <a:p>
              <a:pPr algn="just"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…………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  <a:p>
              <a:pPr algn="just"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goto C1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  <a:p>
              <a:pPr algn="just"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…………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  <a:p>
              <a:pPr algn="just"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…………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</p:txBody>
        </p:sp>
        <p:sp>
          <p:nvSpPr>
            <p:cNvPr id="434195" name="Line 19"/>
            <p:cNvSpPr>
              <a:spLocks noChangeShapeType="1"/>
            </p:cNvSpPr>
            <p:nvPr/>
          </p:nvSpPr>
          <p:spPr bwMode="auto">
            <a:xfrm flipH="1">
              <a:off x="3444" y="6906"/>
              <a:ext cx="735" cy="62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ysDot"/>
              <a:round/>
            </a:ln>
          </p:spPr>
          <p:txBody>
            <a:bodyPr/>
            <a:lstStyle/>
            <a:p>
              <a:pPr>
                <a:lnSpc>
                  <a:spcPct val="90000"/>
                </a:lnSpc>
                <a:defRPr/>
              </a:pPr>
              <a:endPara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ant Garde" charset="0"/>
                <a:ea typeface="宋体" panose="02010600030101010101" pitchFamily="2" charset="-122"/>
              </a:endParaRPr>
            </a:p>
          </p:txBody>
        </p:sp>
        <p:sp>
          <p:nvSpPr>
            <p:cNvPr id="73748" name="Text Box 20"/>
            <p:cNvSpPr txBox="1">
              <a:spLocks noChangeArrowheads="1"/>
            </p:cNvSpPr>
            <p:nvPr/>
          </p:nvSpPr>
          <p:spPr bwMode="auto">
            <a:xfrm>
              <a:off x="4599" y="8310"/>
              <a:ext cx="1155" cy="1672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just"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C: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  <a:p>
              <a:pPr algn="just"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…………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  <a:p>
              <a:pPr algn="just"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…………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  <a:p>
              <a:pPr algn="just"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C1: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  <a:p>
              <a:pPr algn="just"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   ……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  <a:p>
              <a:pPr algn="just"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   ……</a:t>
              </a:r>
              <a:endParaRPr lang="en-US" altLang="zh-CN" sz="2000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</p:txBody>
        </p:sp>
        <p:sp>
          <p:nvSpPr>
            <p:cNvPr id="434197" name="Line 21"/>
            <p:cNvSpPr>
              <a:spLocks noChangeShapeType="1"/>
            </p:cNvSpPr>
            <p:nvPr/>
          </p:nvSpPr>
          <p:spPr bwMode="auto">
            <a:xfrm flipH="1">
              <a:off x="4914" y="7843"/>
              <a:ext cx="210" cy="62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ysDot"/>
              <a:round/>
            </a:ln>
          </p:spPr>
          <p:txBody>
            <a:bodyPr/>
            <a:lstStyle/>
            <a:p>
              <a:pPr>
                <a:lnSpc>
                  <a:spcPct val="90000"/>
                </a:lnSpc>
                <a:defRPr/>
              </a:pPr>
              <a:endPara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ant Garde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 autoUpdateAnimBg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35513" y="1019537"/>
            <a:ext cx="3276600" cy="1371600"/>
          </a:xfrm>
        </p:spPr>
        <p:txBody>
          <a:bodyPr lIns="90487" tIns="44450" rIns="90487" bIns="44450"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例2：部分代码重叠（常出现在汇编程序中）</a:t>
            </a:r>
            <a:endParaRPr lang="zh-CN" altLang="en-US" sz="2400" smtClean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4572000" y="990600"/>
            <a:ext cx="2087563" cy="1266825"/>
            <a:chOff x="1871" y="10239"/>
            <a:chExt cx="1821" cy="1106"/>
          </a:xfrm>
        </p:grpSpPr>
        <p:sp>
          <p:nvSpPr>
            <p:cNvPr id="75781" name="Text Box 5"/>
            <p:cNvSpPr txBox="1">
              <a:spLocks noChangeArrowheads="1"/>
            </p:cNvSpPr>
            <p:nvPr/>
          </p:nvSpPr>
          <p:spPr bwMode="auto">
            <a:xfrm>
              <a:off x="3062" y="10721"/>
              <a:ext cx="63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200000"/>
                </a:lnSpc>
              </a:pPr>
              <a:r>
                <a:rPr lang="en-US" altLang="zh-CN" sz="2000" b="1">
                  <a:latin typeface="Times" pitchFamily="1" charset="0"/>
                  <a:ea typeface="宋体" panose="02010600030101010101" pitchFamily="2" charset="-122"/>
                </a:rPr>
                <a:t>B</a:t>
              </a:r>
              <a:endParaRPr lang="en-US" altLang="zh-CN" sz="1400" b="1">
                <a:latin typeface="Times" pitchFamily="1" charset="0"/>
                <a:ea typeface="宋体" panose="02010600030101010101" pitchFamily="2" charset="-122"/>
              </a:endParaRPr>
            </a:p>
          </p:txBody>
        </p:sp>
        <p:sp>
          <p:nvSpPr>
            <p:cNvPr id="75782" name="Text Box 6"/>
            <p:cNvSpPr txBox="1">
              <a:spLocks noChangeArrowheads="1"/>
            </p:cNvSpPr>
            <p:nvPr/>
          </p:nvSpPr>
          <p:spPr bwMode="auto">
            <a:xfrm>
              <a:off x="1871" y="10239"/>
              <a:ext cx="63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80000"/>
                </a:lnSpc>
              </a:pPr>
              <a:r>
                <a:rPr lang="zh-CN" altLang="en-US" sz="2000" b="1">
                  <a:latin typeface="Times" pitchFamily="1" charset="0"/>
                  <a:ea typeface="宋体" panose="02010600030101010101" pitchFamily="2" charset="-122"/>
                </a:rPr>
                <a:t>   </a:t>
              </a:r>
              <a:r>
                <a:rPr lang="en-US" altLang="zh-CN" sz="2000" b="1">
                  <a:latin typeface="Times" pitchFamily="1" charset="0"/>
                  <a:ea typeface="宋体" panose="02010600030101010101" pitchFamily="2" charset="-122"/>
                </a:rPr>
                <a:t>A</a:t>
              </a:r>
              <a:endParaRPr lang="en-US" altLang="zh-CN" sz="1400" b="1">
                <a:latin typeface="Times" pitchFamily="1" charset="0"/>
                <a:ea typeface="宋体" panose="02010600030101010101" pitchFamily="2" charset="-122"/>
              </a:endParaRPr>
            </a:p>
          </p:txBody>
        </p:sp>
        <p:sp>
          <p:nvSpPr>
            <p:cNvPr id="435207" name="Rectangle 7"/>
            <p:cNvSpPr>
              <a:spLocks noChangeArrowheads="1"/>
            </p:cNvSpPr>
            <p:nvPr/>
          </p:nvSpPr>
          <p:spPr bwMode="auto">
            <a:xfrm>
              <a:off x="1985" y="10353"/>
              <a:ext cx="1134" cy="679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</a:pPr>
              <a:endPara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Avant Garde" charset="0"/>
                <a:ea typeface="宋体" panose="02010600030101010101" pitchFamily="2" charset="-122"/>
              </a:endParaRPr>
            </a:p>
          </p:txBody>
        </p:sp>
        <p:sp>
          <p:nvSpPr>
            <p:cNvPr id="435208" name="Rectangle 8"/>
            <p:cNvSpPr>
              <a:spLocks noChangeArrowheads="1"/>
            </p:cNvSpPr>
            <p:nvPr/>
          </p:nvSpPr>
          <p:spPr bwMode="auto">
            <a:xfrm>
              <a:off x="2496" y="10664"/>
              <a:ext cx="1134" cy="679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</a:pPr>
              <a:endPara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Avant Garde" charset="0"/>
                <a:ea typeface="宋体" panose="02010600030101010101" pitchFamily="2" charset="-122"/>
              </a:endParaRPr>
            </a:p>
          </p:txBody>
        </p:sp>
        <p:sp>
          <p:nvSpPr>
            <p:cNvPr id="435209" name="Rectangle 9" descr="深色上对角线"/>
            <p:cNvSpPr>
              <a:spLocks noChangeArrowheads="1"/>
            </p:cNvSpPr>
            <p:nvPr/>
          </p:nvSpPr>
          <p:spPr bwMode="auto">
            <a:xfrm>
              <a:off x="2496" y="10664"/>
              <a:ext cx="623" cy="369"/>
            </a:xfrm>
            <a:prstGeom prst="rect">
              <a:avLst/>
            </a:prstGeom>
            <a:pattFill prst="dkUpDiag">
              <a:fgClr>
                <a:srgbClr val="0000FF"/>
              </a:fgClr>
              <a:bgClr>
                <a:srgbClr val="FFFFFF"/>
              </a:bgClr>
            </a:patt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</a:pPr>
              <a:endPara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vant Garde" charset="0"/>
                <a:ea typeface="宋体" panose="02010600030101010101" pitchFamily="2" charset="-122"/>
              </a:endParaRPr>
            </a:p>
          </p:txBody>
        </p:sp>
      </p:grpSp>
      <p:sp>
        <p:nvSpPr>
          <p:cNvPr id="435210" name="Text Box 10"/>
          <p:cNvSpPr txBox="1">
            <a:spLocks noChangeArrowheads="1"/>
          </p:cNvSpPr>
          <p:nvPr/>
        </p:nvSpPr>
        <p:spPr bwMode="auto">
          <a:xfrm>
            <a:off x="1061500" y="3507582"/>
            <a:ext cx="320040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例3：一个模块有多个入口（功能）</a:t>
            </a:r>
            <a:endParaRPr lang="zh-CN" altLang="en-US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  <p:grpSp>
        <p:nvGrpSpPr>
          <p:cNvPr id="3" name="Group 11"/>
          <p:cNvGrpSpPr/>
          <p:nvPr/>
        </p:nvGrpSpPr>
        <p:grpSpPr bwMode="auto">
          <a:xfrm>
            <a:off x="4343400" y="2819400"/>
            <a:ext cx="2652713" cy="2860675"/>
            <a:chOff x="2736" y="1776"/>
            <a:chExt cx="1671" cy="1802"/>
          </a:xfrm>
        </p:grpSpPr>
        <p:sp>
          <p:nvSpPr>
            <p:cNvPr id="75788" name="Text Box 12"/>
            <p:cNvSpPr txBox="1">
              <a:spLocks noChangeArrowheads="1"/>
            </p:cNvSpPr>
            <p:nvPr/>
          </p:nvSpPr>
          <p:spPr bwMode="auto">
            <a:xfrm>
              <a:off x="3017" y="1776"/>
              <a:ext cx="1390" cy="1802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just"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A: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  <a:p>
              <a:pPr algn="just"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………………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  <a:p>
              <a:pPr algn="just"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………………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  <a:p>
              <a:pPr algn="just"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entry 1: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  <a:p>
              <a:pPr algn="just"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………………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  <a:p>
              <a:pPr algn="just"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………………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  <a:p>
              <a:pPr algn="just"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entry 2: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  <a:p>
              <a:pPr algn="just"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………………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  <a:p>
              <a:pPr algn="just"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………………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</p:txBody>
        </p:sp>
        <p:sp>
          <p:nvSpPr>
            <p:cNvPr id="435213" name="AutoShape 13"/>
            <p:cNvSpPr>
              <a:spLocks noChangeArrowheads="1"/>
            </p:cNvSpPr>
            <p:nvPr/>
          </p:nvSpPr>
          <p:spPr bwMode="auto">
            <a:xfrm flipV="1">
              <a:off x="2736" y="2269"/>
              <a:ext cx="245" cy="225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>
                <a:lnSpc>
                  <a:spcPct val="90000"/>
                </a:lnSpc>
                <a:defRPr/>
              </a:pPr>
              <a:endPara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ant Garde" charset="0"/>
                <a:ea typeface="宋体" panose="02010600030101010101" pitchFamily="2" charset="-122"/>
              </a:endParaRPr>
            </a:p>
          </p:txBody>
        </p:sp>
        <p:sp>
          <p:nvSpPr>
            <p:cNvPr id="435214" name="AutoShape 14"/>
            <p:cNvSpPr>
              <a:spLocks noChangeArrowheads="1"/>
            </p:cNvSpPr>
            <p:nvPr/>
          </p:nvSpPr>
          <p:spPr bwMode="auto">
            <a:xfrm flipV="1">
              <a:off x="2736" y="2786"/>
              <a:ext cx="245" cy="225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>
                <a:lnSpc>
                  <a:spcPct val="90000"/>
                </a:lnSpc>
                <a:defRPr/>
              </a:pPr>
              <a:endPara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ant Garde" charset="0"/>
                <a:ea typeface="宋体" panose="02010600030101010101" pitchFamily="2" charset="-122"/>
              </a:endParaRPr>
            </a:p>
          </p:txBody>
        </p:sp>
      </p:grpSp>
      <p:sp>
        <p:nvSpPr>
          <p:cNvPr id="435215" name="Text Box 15"/>
          <p:cNvSpPr txBox="1">
            <a:spLocks noChangeArrowheads="1"/>
          </p:cNvSpPr>
          <p:nvPr/>
        </p:nvSpPr>
        <p:spPr bwMode="auto">
          <a:xfrm>
            <a:off x="944294" y="5379252"/>
            <a:ext cx="3581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Times" pitchFamily="1" charset="0"/>
                <a:ea typeface="宋体" panose="02010600030101010101" pitchFamily="2" charset="-122"/>
                <a:sym typeface="Wingdings" panose="05000000000000000000" pitchFamily="2" charset="2"/>
              </a:rPr>
              <a:t></a:t>
            </a:r>
            <a:r>
              <a:rPr lang="zh-CN" altLang="en-US" sz="3600" b="1" dirty="0">
                <a:latin typeface="Times" pitchFamily="1" charset="0"/>
                <a:ea typeface="宋体" panose="02010600030101010101" pitchFamily="2" charset="-122"/>
              </a:rPr>
              <a:t>  </a:t>
            </a:r>
            <a:r>
              <a:rPr lang="zh-CN" altLang="en-US" b="1" dirty="0">
                <a:latin typeface="Times" pitchFamily="1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Times" pitchFamily="1" charset="0"/>
                <a:ea typeface="宋体" panose="02010600030101010101" pitchFamily="2" charset="-122"/>
              </a:rPr>
              <a:t>The least desirable</a:t>
            </a:r>
            <a:endParaRPr lang="en-US" altLang="zh-CN" b="1" dirty="0">
              <a:latin typeface="Times" pitchFamily="1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352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5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5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advAuto="0" autoUpdateAnimBg="0" build="p"/>
      <p:bldP spid="435210" grpId="0" autoUpdateAnimBg="0"/>
      <p:bldP spid="43521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+mj-ea"/>
              </a:rPr>
              <a:t>Common Coupling</a:t>
            </a:r>
            <a:endParaRPr lang="en-US" altLang="zh-CN" smtClean="0">
              <a:ea typeface="+mj-ea"/>
            </a:endParaRP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 sz="2400" dirty="0" smtClean="0">
                <a:ea typeface="+mn-ea"/>
              </a:rPr>
              <a:t>     Occurs when a number of components all make use of a global variable.</a:t>
            </a:r>
            <a:endParaRPr lang="en-US" altLang="zh-CN" sz="2400" dirty="0" smtClean="0">
              <a:ea typeface="+mn-ea"/>
            </a:endParaRPr>
          </a:p>
        </p:txBody>
      </p:sp>
      <p:pic>
        <p:nvPicPr>
          <p:cNvPr id="81924" name="Picture 1028" descr="common_coupli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81100" y="2476500"/>
            <a:ext cx="6629400" cy="3810000"/>
          </a:xfrm>
          <a:prstGeom prst="rect">
            <a:avLst/>
          </a:prstGeom>
          <a:noFill/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rgbClr val="FF0000"/>
                </a:solidFill>
              </a:rPr>
              <a:t>OO View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A component is a set of collaborating classes.</a:t>
            </a:r>
            <a:endParaRPr lang="en-US" altLang="zh-CN" dirty="0" smtClean="0"/>
          </a:p>
          <a:p>
            <a:pPr lvl="1"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pPr lvl="1"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Analysis modeling and design modeling are both iterative actions.</a:t>
            </a:r>
            <a:endParaRPr lang="en-US" altLang="zh-CN" dirty="0" smtClean="0"/>
          </a:p>
          <a:p>
            <a:pPr lvl="1"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pPr lvl="1"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Elaborating the original analysis class may require additional analysis steps,  design modeling to represent the elaborated design class.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 Views of Component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15203" y="568650"/>
            <a:ext cx="8382000" cy="459100"/>
          </a:xfrm>
        </p:spPr>
        <p:txBody>
          <a:bodyPr lIns="90487" tIns="44450" rIns="90487" bIns="4445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b="0" dirty="0" smtClean="0"/>
              <a:t>Data are accessible from a common data store.</a:t>
            </a:r>
            <a:endParaRPr lang="en-US" altLang="zh-CN" sz="2400" b="0" dirty="0" smtClean="0">
              <a:ea typeface="楷体_GB231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685800" y="1524000"/>
            <a:ext cx="3729038" cy="3562350"/>
            <a:chOff x="1452" y="1134"/>
            <a:chExt cx="2937" cy="2805"/>
          </a:xfrm>
        </p:grpSpPr>
        <p:sp>
          <p:nvSpPr>
            <p:cNvPr id="78853" name="Text Box 5"/>
            <p:cNvSpPr txBox="1">
              <a:spLocks noChangeArrowheads="1"/>
            </p:cNvSpPr>
            <p:nvPr/>
          </p:nvSpPr>
          <p:spPr bwMode="auto">
            <a:xfrm>
              <a:off x="2184" y="1134"/>
              <a:ext cx="1575" cy="669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Global :  V1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                V2</a:t>
              </a:r>
              <a:endParaRPr lang="en-US" altLang="zh-CN" sz="1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</p:txBody>
        </p:sp>
        <p:sp>
          <p:nvSpPr>
            <p:cNvPr id="78854" name="Text Box 6"/>
            <p:cNvSpPr txBox="1">
              <a:spLocks noChangeArrowheads="1"/>
            </p:cNvSpPr>
            <p:nvPr/>
          </p:nvSpPr>
          <p:spPr bwMode="auto">
            <a:xfrm>
              <a:off x="1452" y="2223"/>
              <a:ext cx="1257" cy="1716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54000" rIns="18000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just">
                <a:lnSpc>
                  <a:spcPct val="115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A: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…………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…………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A1=V1+V2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…………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…………</a:t>
              </a:r>
              <a:endParaRPr lang="en-US" altLang="zh-CN" sz="1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</p:txBody>
        </p:sp>
        <p:sp>
          <p:nvSpPr>
            <p:cNvPr id="78855" name="Text Box 7"/>
            <p:cNvSpPr txBox="1">
              <a:spLocks noChangeArrowheads="1"/>
            </p:cNvSpPr>
            <p:nvPr/>
          </p:nvSpPr>
          <p:spPr bwMode="auto">
            <a:xfrm>
              <a:off x="3129" y="2223"/>
              <a:ext cx="1260" cy="1716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just">
                <a:lnSpc>
                  <a:spcPct val="115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B: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…………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…………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V1=B1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…………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…………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</p:txBody>
        </p:sp>
        <p:sp>
          <p:nvSpPr>
            <p:cNvPr id="436232" name="Line 8"/>
            <p:cNvSpPr>
              <a:spLocks noChangeShapeType="1"/>
            </p:cNvSpPr>
            <p:nvPr/>
          </p:nvSpPr>
          <p:spPr bwMode="auto">
            <a:xfrm>
              <a:off x="2356" y="1797"/>
              <a:ext cx="0" cy="4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tailEnd type="arrow" w="sm" len="med"/>
            </a:ln>
          </p:spPr>
          <p:txBody>
            <a:bodyPr/>
            <a:lstStyle/>
            <a:p>
              <a:pPr>
                <a:lnSpc>
                  <a:spcPct val="90000"/>
                </a:lnSpc>
                <a:defRPr/>
              </a:pPr>
              <a:endPara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ant Garde" charset="0"/>
                <a:ea typeface="宋体" panose="02010600030101010101" pitchFamily="2" charset="-122"/>
              </a:endParaRPr>
            </a:p>
          </p:txBody>
        </p:sp>
        <p:sp>
          <p:nvSpPr>
            <p:cNvPr id="436233" name="Line 9"/>
            <p:cNvSpPr>
              <a:spLocks noChangeShapeType="1"/>
            </p:cNvSpPr>
            <p:nvPr/>
          </p:nvSpPr>
          <p:spPr bwMode="auto">
            <a:xfrm flipV="1">
              <a:off x="3444" y="1797"/>
              <a:ext cx="0" cy="4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tailEnd type="arrow" w="sm" len="med"/>
            </a:ln>
          </p:spPr>
          <p:txBody>
            <a:bodyPr/>
            <a:lstStyle/>
            <a:p>
              <a:pPr>
                <a:lnSpc>
                  <a:spcPct val="90000"/>
                </a:lnSpc>
                <a:defRPr/>
              </a:pPr>
              <a:endPara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ant Garde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4800600" y="1524000"/>
            <a:ext cx="3735388" cy="3562350"/>
            <a:chOff x="5334" y="1134"/>
            <a:chExt cx="2940" cy="2805"/>
          </a:xfrm>
        </p:grpSpPr>
        <p:sp>
          <p:nvSpPr>
            <p:cNvPr id="78859" name="Text Box 11"/>
            <p:cNvSpPr txBox="1">
              <a:spLocks noChangeArrowheads="1"/>
            </p:cNvSpPr>
            <p:nvPr/>
          </p:nvSpPr>
          <p:spPr bwMode="auto">
            <a:xfrm>
              <a:off x="6066" y="1134"/>
              <a:ext cx="1575" cy="669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Global :  V1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                V2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</p:txBody>
        </p:sp>
        <p:sp>
          <p:nvSpPr>
            <p:cNvPr id="78860" name="Text Box 12"/>
            <p:cNvSpPr txBox="1">
              <a:spLocks noChangeArrowheads="1"/>
            </p:cNvSpPr>
            <p:nvPr/>
          </p:nvSpPr>
          <p:spPr bwMode="auto">
            <a:xfrm>
              <a:off x="5334" y="2223"/>
              <a:ext cx="1257" cy="1716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54000" rIns="18000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just">
                <a:lnSpc>
                  <a:spcPct val="115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A: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…………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…………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V1++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…………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…………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</p:txBody>
        </p:sp>
        <p:sp>
          <p:nvSpPr>
            <p:cNvPr id="78861" name="Text Box 13"/>
            <p:cNvSpPr txBox="1">
              <a:spLocks noChangeArrowheads="1"/>
            </p:cNvSpPr>
            <p:nvPr/>
          </p:nvSpPr>
          <p:spPr bwMode="auto">
            <a:xfrm>
              <a:off x="7014" y="2223"/>
              <a:ext cx="1260" cy="1716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54000" rIns="18000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just">
                <a:lnSpc>
                  <a:spcPct val="115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B: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…………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…………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V2=B1+V1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…………</a:t>
              </a:r>
              <a:endParaRPr lang="en-US" altLang="zh-CN" sz="2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Times" pitchFamily="1" charset="0"/>
                  <a:ea typeface="宋体" panose="02010600030101010101" pitchFamily="2" charset="-122"/>
                </a:rPr>
                <a:t>…………</a:t>
              </a:r>
              <a:endParaRPr lang="en-US" altLang="zh-CN" sz="1000" b="1">
                <a:solidFill>
                  <a:srgbClr val="000000"/>
                </a:solidFill>
                <a:latin typeface="Times" pitchFamily="1" charset="0"/>
                <a:ea typeface="宋体" panose="02010600030101010101" pitchFamily="2" charset="-122"/>
              </a:endParaRPr>
            </a:p>
          </p:txBody>
        </p:sp>
        <p:sp>
          <p:nvSpPr>
            <p:cNvPr id="436238" name="Line 14"/>
            <p:cNvSpPr>
              <a:spLocks noChangeShapeType="1"/>
            </p:cNvSpPr>
            <p:nvPr/>
          </p:nvSpPr>
          <p:spPr bwMode="auto">
            <a:xfrm>
              <a:off x="6239" y="1797"/>
              <a:ext cx="0" cy="4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tailEnd type="arrow" w="sm" len="med"/>
            </a:ln>
          </p:spPr>
          <p:txBody>
            <a:bodyPr/>
            <a:lstStyle/>
            <a:p>
              <a:pPr>
                <a:lnSpc>
                  <a:spcPct val="90000"/>
                </a:lnSpc>
                <a:defRPr/>
              </a:pPr>
              <a:endPara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ant Garde" charset="0"/>
                <a:ea typeface="宋体" panose="02010600030101010101" pitchFamily="2" charset="-122"/>
              </a:endParaRPr>
            </a:p>
          </p:txBody>
        </p:sp>
        <p:sp>
          <p:nvSpPr>
            <p:cNvPr id="436239" name="Line 15"/>
            <p:cNvSpPr>
              <a:spLocks noChangeShapeType="1"/>
            </p:cNvSpPr>
            <p:nvPr/>
          </p:nvSpPr>
          <p:spPr bwMode="auto">
            <a:xfrm flipV="1">
              <a:off x="7326" y="1797"/>
              <a:ext cx="0" cy="4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tailEnd type="arrow" w="sm" len="med"/>
            </a:ln>
          </p:spPr>
          <p:txBody>
            <a:bodyPr/>
            <a:lstStyle/>
            <a:p>
              <a:pPr>
                <a:lnSpc>
                  <a:spcPct val="90000"/>
                </a:lnSpc>
                <a:defRPr/>
              </a:pPr>
              <a:endPara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ant Garde" charset="0"/>
                <a:ea typeface="宋体" panose="02010600030101010101" pitchFamily="2" charset="-122"/>
              </a:endParaRPr>
            </a:p>
          </p:txBody>
        </p:sp>
        <p:sp>
          <p:nvSpPr>
            <p:cNvPr id="436240" name="Line 16"/>
            <p:cNvSpPr>
              <a:spLocks noChangeShapeType="1"/>
            </p:cNvSpPr>
            <p:nvPr/>
          </p:nvSpPr>
          <p:spPr bwMode="auto">
            <a:xfrm flipV="1">
              <a:off x="6384" y="1803"/>
              <a:ext cx="0" cy="4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tailEnd type="arrow" w="sm" len="med"/>
            </a:ln>
          </p:spPr>
          <p:txBody>
            <a:bodyPr/>
            <a:lstStyle/>
            <a:p>
              <a:pPr>
                <a:lnSpc>
                  <a:spcPct val="90000"/>
                </a:lnSpc>
                <a:defRPr/>
              </a:pPr>
              <a:endPara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ant Garde" charset="0"/>
                <a:ea typeface="宋体" panose="02010600030101010101" pitchFamily="2" charset="-122"/>
              </a:endParaRPr>
            </a:p>
          </p:txBody>
        </p:sp>
        <p:sp>
          <p:nvSpPr>
            <p:cNvPr id="436241" name="Line 17"/>
            <p:cNvSpPr>
              <a:spLocks noChangeShapeType="1"/>
            </p:cNvSpPr>
            <p:nvPr/>
          </p:nvSpPr>
          <p:spPr bwMode="auto">
            <a:xfrm>
              <a:off x="7144" y="1803"/>
              <a:ext cx="0" cy="4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tailEnd type="arrow" w="sm" len="med"/>
            </a:ln>
          </p:spPr>
          <p:txBody>
            <a:bodyPr/>
            <a:lstStyle/>
            <a:p>
              <a:pPr>
                <a:lnSpc>
                  <a:spcPct val="90000"/>
                </a:lnSpc>
                <a:defRPr/>
              </a:pPr>
              <a:endPara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ant Garde" charset="0"/>
                <a:ea typeface="宋体" panose="02010600030101010101" pitchFamily="2" charset="-122"/>
              </a:endParaRPr>
            </a:p>
          </p:txBody>
        </p:sp>
      </p:grpSp>
      <p:sp>
        <p:nvSpPr>
          <p:cNvPr id="436242" name="Text Box 18"/>
          <p:cNvSpPr txBox="1">
            <a:spLocks noChangeArrowheads="1"/>
          </p:cNvSpPr>
          <p:nvPr/>
        </p:nvSpPr>
        <p:spPr bwMode="auto">
          <a:xfrm>
            <a:off x="1042988" y="5373688"/>
            <a:ext cx="73247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问题：</a:t>
            </a:r>
            <a:r>
              <a:rPr lang="zh-CN" altLang="en-US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Symbol" panose="05050102010706020507" pitchFamily="18" charset="2"/>
              </a:rPr>
              <a:t>  </a:t>
            </a:r>
            <a:r>
              <a:rPr lang="zh-CN" altLang="en-US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公共部分的改动将影响所有调用它的模块；</a:t>
            </a:r>
            <a:endParaRPr lang="zh-CN" altLang="en-US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pPr lvl="1"/>
            <a:r>
              <a:rPr lang="zh-CN" altLang="en-US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Symbol" panose="05050102010706020507" pitchFamily="18" charset="2"/>
              </a:rPr>
              <a:t>        </a:t>
            </a:r>
            <a:r>
              <a:rPr lang="zh-CN" altLang="en-US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公共部分的数据存取无法控制；</a:t>
            </a:r>
            <a:endParaRPr lang="zh-CN" altLang="en-US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pPr lvl="1"/>
            <a:r>
              <a:rPr lang="zh-CN" altLang="en-US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Symbol" panose="05050102010706020507" pitchFamily="18" charset="2"/>
              </a:rPr>
              <a:t>        </a:t>
            </a:r>
            <a:r>
              <a:rPr lang="zh-CN" altLang="en-US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复杂程度随耦合模块的个数增加而增加。</a:t>
            </a:r>
            <a:endParaRPr lang="zh-CN" altLang="en-US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36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advAuto="0" autoUpdateAnimBg="0" build="p"/>
      <p:bldP spid="43624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Routine Call Coupling</a:t>
            </a:r>
            <a:endParaRPr lang="en-US" altLang="zh-CN" smtClean="0"/>
          </a:p>
        </p:txBody>
      </p:sp>
      <p:sp>
        <p:nvSpPr>
          <p:cNvPr id="829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b="0" dirty="0" smtClean="0"/>
              <a:t>Certain types of coupling occur routinely in object-oriented programming.</a:t>
            </a:r>
            <a:endParaRPr lang="en-US" altLang="zh-CN" sz="2400" b="0" dirty="0" smtClean="0"/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b="0" dirty="0" smtClean="0"/>
              <a:t>Occurs when one operation invokes another.</a:t>
            </a:r>
            <a:endParaRPr lang="en-US" altLang="zh-CN" sz="2400" b="0" dirty="0" smtClean="0"/>
          </a:p>
        </p:txBody>
      </p:sp>
      <p:pic>
        <p:nvPicPr>
          <p:cNvPr id="82948" name="Picture 1028" descr="routine_coupli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63688" y="2598738"/>
            <a:ext cx="5102225" cy="3573462"/>
          </a:xfrm>
          <a:prstGeom prst="rect">
            <a:avLst/>
          </a:prstGeom>
          <a:noFill/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224B52F1-1A1C-4BEE-8597-2076AB281C6C}" type="slidenum">
              <a:rPr kumimoji="1" lang="zh-CN" altLang="en-US" sz="1400">
                <a:latin typeface="Helvetica" charset="0"/>
              </a:rPr>
            </a:fld>
            <a:endParaRPr kumimoji="1" lang="en-US" altLang="zh-CN" sz="1400">
              <a:latin typeface="Helvetica" charset="0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+mj-ea"/>
              </a:rPr>
              <a:t>Overview</a:t>
            </a:r>
            <a:endParaRPr lang="en-US" altLang="zh-CN" dirty="0" smtClean="0">
              <a:ea typeface="+mj-ea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800" dirty="0" smtClean="0"/>
              <a:t> </a:t>
            </a:r>
            <a:r>
              <a:rPr lang="en-US" altLang="zh-CN" sz="2800" dirty="0" smtClean="0"/>
              <a:t>What Is a Component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dirty="0" smtClean="0"/>
              <a:t> Designing Class-Based Components</a:t>
            </a:r>
            <a:endParaRPr lang="en-US" altLang="zh-CN" sz="2800" dirty="0" smtClean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 Basic Design Principles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 Comp. Level Design Guidelines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 Cohesion and Coupling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dirty="0" smtClean="0"/>
              <a:t> Conducting Comp. Level Design</a:t>
            </a:r>
            <a:endParaRPr lang="en-US" altLang="zh-CN" sz="2800" dirty="0" smtClean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Steps of Comp. Level Design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dirty="0" smtClean="0"/>
              <a:t> Object Constraint Language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dirty="0" smtClean="0"/>
              <a:t> Designing Conventional Components</a:t>
            </a:r>
            <a:endParaRPr lang="en-US" altLang="zh-CN" sz="2800" dirty="0" smtClean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71600" y="3520281"/>
            <a:ext cx="6429623" cy="5032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フッター プレースホルダ 3"/>
          <p:cNvSpPr txBox="1">
            <a:spLocks noGrp="1"/>
          </p:cNvSpPr>
          <p:nvPr/>
        </p:nvSpPr>
        <p:spPr bwMode="auto">
          <a:xfrm>
            <a:off x="0" y="6477000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ja-JP" altLang="en-US" sz="900">
                <a:solidFill>
                  <a:schemeClr val="bg1"/>
                </a:solidFill>
              </a:rPr>
              <a:t>© 20</a:t>
            </a:r>
            <a:r>
              <a:rPr lang="en-US" altLang="ja-JP" sz="900">
                <a:solidFill>
                  <a:schemeClr val="bg1"/>
                </a:solidFill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49187" name="スライド番号プレースホルダ 4"/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3FFEC609-B3DB-49D9-9A5D-270301818CF6}" type="slidenum">
              <a:rPr lang="en-US" altLang="ja-JP" sz="1200">
                <a:solidFill>
                  <a:schemeClr val="bg1"/>
                </a:solidFill>
              </a:rPr>
            </a:fld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49189" name="Rectangle 7"/>
          <p:cNvSpPr>
            <a:spLocks noRot="1" noChangeArrowheads="1"/>
          </p:cNvSpPr>
          <p:nvPr/>
        </p:nvSpPr>
        <p:spPr bwMode="auto">
          <a:xfrm>
            <a:off x="1023937" y="1589347"/>
            <a:ext cx="7167563" cy="399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Step 1.  Identify all design classes that correspond to the problem domain. 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Step 2.  Identify all design classes that correspond to the infrastructure domain.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Step 3.  Elaborate all design classes that are not acquired as reusable components.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Step 3a.  Specify message details when classes or component collaborate. 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Step 3b.  Identify appropriate interfaces for each component. </a:t>
            </a:r>
            <a:endParaRPr lang="en-US" altLang="ja-JP" sz="2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dirty="0"/>
              <a:t>Component Level Design-I</a:t>
            </a:r>
            <a:endParaRPr lang="en-US" altLang="ja-JP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フッター プレースホルダ 3"/>
          <p:cNvSpPr txBox="1">
            <a:spLocks noGrp="1"/>
          </p:cNvSpPr>
          <p:nvPr/>
        </p:nvSpPr>
        <p:spPr bwMode="auto">
          <a:xfrm>
            <a:off x="0" y="6477000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ja-JP" altLang="en-US" sz="900">
                <a:solidFill>
                  <a:schemeClr val="bg1"/>
                </a:solidFill>
              </a:rPr>
              <a:t>© 20</a:t>
            </a:r>
            <a:r>
              <a:rPr lang="en-US" altLang="ja-JP" sz="900">
                <a:solidFill>
                  <a:schemeClr val="bg1"/>
                </a:solidFill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49187" name="スライド番号プレースホルダ 4"/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3FFEC609-B3DB-49D9-9A5D-270301818CF6}" type="slidenum">
              <a:rPr lang="en-US" altLang="ja-JP" sz="1200">
                <a:solidFill>
                  <a:schemeClr val="bg1"/>
                </a:solidFill>
              </a:rPr>
            </a:fld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49189" name="Rectangle 7"/>
          <p:cNvSpPr>
            <a:spLocks noRot="1" noChangeArrowheads="1"/>
          </p:cNvSpPr>
          <p:nvPr/>
        </p:nvSpPr>
        <p:spPr bwMode="auto">
          <a:xfrm>
            <a:off x="1023937" y="1268760"/>
            <a:ext cx="7167563" cy="399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Step 3c.  Elaborate attributes and define data types and data structures required to implement them.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Step 3d.</a:t>
            </a:r>
            <a:r>
              <a:rPr lang="en-US" altLang="ja-JP" sz="24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 Describe processing flow within each operation in detail.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Step 4.  Describe persistent data sources (databases and files) and identify the classes required to manage them.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Step 5.  Develop and elaborate behavioral representations for a class or component.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Step 6.  Elaborate deployment diagrams to provide additional implementation detail. 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Step 7.  Factor every component-level design representation and always consider alternatives.</a:t>
            </a:r>
            <a:endParaRPr lang="en-US" altLang="ja-JP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dirty="0"/>
              <a:t>Component Level </a:t>
            </a:r>
            <a:r>
              <a:rPr lang="en-US" altLang="ja-JP" dirty="0" smtClean="0"/>
              <a:t>Design-II</a:t>
            </a:r>
            <a:endParaRPr lang="en-US" altLang="ja-JP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 smtClean="0">
                <a:ea typeface="+mj-ea"/>
              </a:rPr>
              <a:t>Steps 1 &amp; 2 </a:t>
            </a:r>
            <a:r>
              <a:rPr lang="en-US" altLang="zh-CN" sz="3200" dirty="0" smtClean="0">
                <a:latin typeface="Helvetica"/>
                <a:ea typeface="+mj-ea"/>
              </a:rPr>
              <a:t>–</a:t>
            </a:r>
            <a:r>
              <a:rPr lang="en-US" altLang="zh-CN" sz="3200" dirty="0" smtClean="0">
                <a:ea typeface="+mj-ea"/>
              </a:rPr>
              <a:t> Identify Classes</a:t>
            </a:r>
            <a:endParaRPr lang="en-US" altLang="zh-CN" sz="3200" dirty="0" smtClean="0">
              <a:ea typeface="+mj-ea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Arial" panose="020B0604020202020204" pitchFamily="34" charset="0"/>
              <a:buAutoNum type="arabicPeriod"/>
              <a:defRPr/>
            </a:pPr>
            <a:endParaRPr lang="en-US" altLang="zh-CN" dirty="0" smtClean="0">
              <a:ea typeface="+mn-ea"/>
            </a:endParaRPr>
          </a:p>
          <a:p>
            <a:pPr marL="609600" indent="-609600" eaLnBrk="1" hangingPunct="1">
              <a:buFont typeface="Arial" panose="020B0604020202020204" pitchFamily="34" charset="0"/>
              <a:buAutoNum type="arabicPeriod"/>
              <a:defRPr/>
            </a:pPr>
            <a:r>
              <a:rPr lang="en-US" altLang="zh-CN" dirty="0" smtClean="0">
                <a:ea typeface="+mn-ea"/>
              </a:rPr>
              <a:t>Most classes from the </a:t>
            </a:r>
            <a:r>
              <a:rPr lang="en-US" altLang="zh-CN" dirty="0" smtClean="0">
                <a:solidFill>
                  <a:srgbClr val="FF0000"/>
                </a:solidFill>
                <a:ea typeface="+mn-ea"/>
              </a:rPr>
              <a:t>problem domain </a:t>
            </a:r>
            <a:r>
              <a:rPr lang="en-US" altLang="zh-CN" dirty="0" smtClean="0">
                <a:ea typeface="+mn-ea"/>
              </a:rPr>
              <a:t>are analysis classes created as part of the analysis model</a:t>
            </a:r>
            <a:endParaRPr lang="en-US" altLang="zh-CN" dirty="0" smtClean="0">
              <a:ea typeface="+mn-ea"/>
            </a:endParaRPr>
          </a:p>
          <a:p>
            <a:pPr marL="609600" indent="-609600" eaLnBrk="1" hangingPunct="1">
              <a:buFont typeface="Arial" panose="020B0604020202020204" pitchFamily="34" charset="0"/>
              <a:buAutoNum type="arabicPeriod"/>
              <a:defRPr/>
            </a:pPr>
            <a:endParaRPr lang="en-US" altLang="zh-CN" dirty="0" smtClean="0">
              <a:ea typeface="+mn-ea"/>
            </a:endParaRPr>
          </a:p>
          <a:p>
            <a:pPr marL="609600" indent="-609600" eaLnBrk="1" hangingPunct="1">
              <a:buFont typeface="Arial" panose="020B0604020202020204" pitchFamily="34" charset="0"/>
              <a:buAutoNum type="arabicPeriod"/>
              <a:defRPr/>
            </a:pPr>
            <a:r>
              <a:rPr lang="en-US" altLang="zh-CN" dirty="0" smtClean="0">
                <a:ea typeface="+mn-ea"/>
              </a:rPr>
              <a:t>The</a:t>
            </a:r>
            <a:r>
              <a:rPr lang="en-US" altLang="zh-CN" dirty="0" smtClean="0">
                <a:solidFill>
                  <a:srgbClr val="FFFF00"/>
                </a:solidFill>
                <a:ea typeface="+mn-ea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+mn-ea"/>
              </a:rPr>
              <a:t>infrastructure</a:t>
            </a:r>
            <a:r>
              <a:rPr lang="en-US" altLang="zh-CN" dirty="0" smtClean="0">
                <a:ea typeface="+mn-ea"/>
              </a:rPr>
              <a:t> design classes are introduced as components during architectural design</a:t>
            </a:r>
            <a:endParaRPr lang="en-US" altLang="zh-CN" dirty="0" smtClean="0"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+mj-ea"/>
              </a:rPr>
              <a:t>Step 3 </a:t>
            </a:r>
            <a:r>
              <a:rPr lang="en-US" altLang="zh-CN" dirty="0" smtClean="0">
                <a:latin typeface="Helvetica"/>
                <a:ea typeface="+mj-ea"/>
              </a:rPr>
              <a:t>–</a:t>
            </a:r>
            <a:r>
              <a:rPr lang="en-US" altLang="zh-CN" dirty="0" smtClean="0">
                <a:ea typeface="+mj-ea"/>
              </a:rPr>
              <a:t> Class Elaboration</a:t>
            </a:r>
            <a:endParaRPr lang="en-US" altLang="zh-CN" dirty="0" smtClean="0">
              <a:ea typeface="+mj-ea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Arial" panose="020B0604020202020204" pitchFamily="34" charset="0"/>
              <a:buAutoNum type="alphaLcParenR"/>
              <a:defRPr/>
            </a:pPr>
            <a:r>
              <a:rPr lang="en-US" altLang="zh-CN" b="0" dirty="0" smtClean="0">
                <a:ea typeface="+mn-ea"/>
              </a:rPr>
              <a:t>Specify message details when classes or components collaborate</a:t>
            </a:r>
            <a:endParaRPr lang="en-US" altLang="zh-CN" b="0" dirty="0" smtClean="0">
              <a:ea typeface="+mn-ea"/>
            </a:endParaRPr>
          </a:p>
          <a:p>
            <a:pPr marL="609600" indent="-609600" eaLnBrk="1" hangingPunct="1">
              <a:lnSpc>
                <a:spcPct val="90000"/>
              </a:lnSpc>
              <a:buFont typeface="Arial" panose="020B0604020202020204" pitchFamily="34" charset="0"/>
              <a:buAutoNum type="alphaLcParenR"/>
              <a:defRPr/>
            </a:pPr>
            <a:endParaRPr lang="en-US" altLang="zh-CN" b="0" dirty="0" smtClean="0">
              <a:ea typeface="+mn-ea"/>
            </a:endParaRPr>
          </a:p>
          <a:p>
            <a:pPr marL="609600" indent="-609600" eaLnBrk="1" hangingPunct="1">
              <a:lnSpc>
                <a:spcPct val="90000"/>
              </a:lnSpc>
              <a:buFont typeface="Arial" panose="020B0604020202020204" pitchFamily="34" charset="0"/>
              <a:buAutoNum type="alphaLcParenR"/>
              <a:defRPr/>
            </a:pPr>
            <a:r>
              <a:rPr lang="en-US" altLang="zh-CN" b="0" dirty="0" smtClean="0">
                <a:ea typeface="+mn-ea"/>
              </a:rPr>
              <a:t>Identify appropriate interfaces for each component</a:t>
            </a:r>
            <a:endParaRPr lang="en-US" altLang="zh-CN" b="0" dirty="0" smtClean="0">
              <a:ea typeface="+mn-ea"/>
            </a:endParaRPr>
          </a:p>
          <a:p>
            <a:pPr marL="609600" indent="-609600" eaLnBrk="1" hangingPunct="1">
              <a:lnSpc>
                <a:spcPct val="90000"/>
              </a:lnSpc>
              <a:buFont typeface="Arial" panose="020B0604020202020204" pitchFamily="34" charset="0"/>
              <a:buAutoNum type="alphaLcParenR"/>
              <a:defRPr/>
            </a:pPr>
            <a:endParaRPr lang="en-US" altLang="zh-CN" b="0" dirty="0" smtClean="0">
              <a:ea typeface="+mn-ea"/>
            </a:endParaRPr>
          </a:p>
          <a:p>
            <a:pPr marL="609600" indent="-609600" eaLnBrk="1" hangingPunct="1">
              <a:lnSpc>
                <a:spcPct val="90000"/>
              </a:lnSpc>
              <a:buFont typeface="Arial" panose="020B0604020202020204" pitchFamily="34" charset="0"/>
              <a:buAutoNum type="alphaLcParenR"/>
              <a:defRPr/>
            </a:pPr>
            <a:r>
              <a:rPr lang="en-US" altLang="zh-CN" b="0" dirty="0" smtClean="0">
                <a:ea typeface="+mn-ea"/>
              </a:rPr>
              <a:t>Elaborate attributes and define data structures required to implement them</a:t>
            </a:r>
            <a:endParaRPr lang="en-US" altLang="zh-CN" b="0" dirty="0" smtClean="0">
              <a:ea typeface="+mn-ea"/>
            </a:endParaRPr>
          </a:p>
          <a:p>
            <a:pPr marL="609600" indent="-609600" eaLnBrk="1" hangingPunct="1">
              <a:lnSpc>
                <a:spcPct val="90000"/>
              </a:lnSpc>
              <a:buFont typeface="Arial" panose="020B0604020202020204" pitchFamily="34" charset="0"/>
              <a:buAutoNum type="alphaLcParenR"/>
              <a:defRPr/>
            </a:pPr>
            <a:endParaRPr lang="en-US" altLang="zh-CN" b="0" dirty="0" smtClean="0">
              <a:ea typeface="+mn-ea"/>
            </a:endParaRPr>
          </a:p>
          <a:p>
            <a:pPr marL="609600" indent="-609600" eaLnBrk="1" hangingPunct="1">
              <a:lnSpc>
                <a:spcPct val="90000"/>
              </a:lnSpc>
              <a:buFont typeface="Arial" panose="020B0604020202020204" pitchFamily="34" charset="0"/>
              <a:buAutoNum type="alphaLcParenR"/>
              <a:defRPr/>
            </a:pPr>
            <a:r>
              <a:rPr lang="en-US" altLang="zh-CN" b="0" dirty="0" smtClean="0">
                <a:ea typeface="+mn-ea"/>
              </a:rPr>
              <a:t>Describe processing flow within each operation in detail</a:t>
            </a:r>
            <a:endParaRPr lang="en-US" altLang="zh-CN" b="0" dirty="0" smtClean="0"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+mj-ea"/>
              </a:rPr>
              <a:t>3a. Collaboration Details</a:t>
            </a:r>
            <a:endParaRPr lang="en-US" altLang="zh-CN" dirty="0" smtClean="0">
              <a:ea typeface="+mj-ea"/>
            </a:endParaRP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Messages can be elaborated by expanding their syntax in the following manner:</a:t>
            </a:r>
            <a:endParaRPr lang="en-US" altLang="zh-CN" sz="2400" dirty="0" smtClean="0"/>
          </a:p>
          <a:p>
            <a:pPr lvl="1"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rgbClr val="FF0000"/>
                </a:solidFill>
              </a:rPr>
              <a:t>[guard condition] sequence expression (return value) :=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190500" lvl="1" indent="0" algn="r" eaLnBrk="1" hangingPunct="1">
              <a:buClr>
                <a:srgbClr val="0070C0"/>
              </a:buCl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message name (argument list)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  <p:pic>
        <p:nvPicPr>
          <p:cNvPr id="19463" name="Picture 7" descr="collaboration_diagram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1640" y="3124200"/>
            <a:ext cx="5334000" cy="3276600"/>
          </a:xfrm>
          <a:prstGeom prst="rect">
            <a:avLst/>
          </a:prstGeom>
          <a:noFill/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+mj-ea"/>
              </a:rPr>
              <a:t>3b. Appropriate Interfaces</a:t>
            </a:r>
            <a:endParaRPr lang="en-US" altLang="zh-CN" dirty="0" smtClean="0">
              <a:ea typeface="+mj-ea"/>
            </a:endParaRPr>
          </a:p>
        </p:txBody>
      </p:sp>
      <p:pic>
        <p:nvPicPr>
          <p:cNvPr id="21510" name="Picture 6" descr="refactoring_printjob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67544" y="1575593"/>
            <a:ext cx="8280400" cy="4392613"/>
          </a:xfrm>
          <a:prstGeom prst="rect">
            <a:avLst/>
          </a:prstGeom>
          <a:noFill/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+mj-ea"/>
              </a:rPr>
              <a:t>3c. Elaborate Attributes</a:t>
            </a:r>
            <a:endParaRPr lang="en-US" altLang="zh-CN" dirty="0" smtClean="0">
              <a:ea typeface="+mj-ea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000" b="0" dirty="0" smtClean="0"/>
              <a:t>Analysis classes will typically only list names of general attributes (ex. </a:t>
            </a:r>
            <a:r>
              <a:rPr lang="en-US" altLang="zh-CN" sz="2000" b="0" dirty="0" err="1" smtClean="0"/>
              <a:t>PaperType</a:t>
            </a:r>
            <a:r>
              <a:rPr lang="en-US" altLang="zh-CN" sz="2000" b="0" dirty="0" smtClean="0"/>
              <a:t>).</a:t>
            </a:r>
            <a:endParaRPr lang="en-US" altLang="zh-CN" sz="2000" b="0" dirty="0" smtClean="0"/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000" b="0" dirty="0" smtClean="0"/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000" b="0" dirty="0" smtClean="0"/>
              <a:t>List all attributes during component design.</a:t>
            </a:r>
            <a:endParaRPr lang="en-US" altLang="zh-CN" sz="2000" b="0" dirty="0" smtClean="0"/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000" b="0" dirty="0" smtClean="0"/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000" b="0" dirty="0" smtClean="0"/>
              <a:t>UML syntax:</a:t>
            </a:r>
            <a:endParaRPr lang="en-US" altLang="zh-CN" sz="2000" b="0" dirty="0" smtClean="0"/>
          </a:p>
          <a:p>
            <a:pPr lvl="1"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rgbClr val="FF0000"/>
                </a:solidFill>
              </a:rPr>
              <a:t>name : type-expression = initial-value { property string }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000" b="0" dirty="0" smtClean="0"/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000" b="0" dirty="0" smtClean="0"/>
              <a:t>For example, </a:t>
            </a:r>
            <a:r>
              <a:rPr lang="en-US" altLang="zh-CN" sz="2000" b="0" dirty="0" err="1" smtClean="0"/>
              <a:t>paperType</a:t>
            </a:r>
            <a:r>
              <a:rPr lang="en-US" altLang="zh-CN" sz="2000" b="0" dirty="0" smtClean="0"/>
              <a:t> can be broken into weight, size, and color. The weight attribute would be:</a:t>
            </a:r>
            <a:endParaRPr lang="en-US" altLang="zh-CN" sz="2000" b="0" dirty="0" smtClean="0"/>
          </a:p>
          <a:p>
            <a:pPr lvl="1"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paperType</a:t>
            </a:r>
            <a:r>
              <a:rPr lang="en-US" altLang="zh-CN" sz="2000" dirty="0" smtClean="0">
                <a:solidFill>
                  <a:srgbClr val="FF0000"/>
                </a:solidFill>
              </a:rPr>
              <a:t>-weight: string =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 algn="r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“A” { contains 1 of 4 values – A, B, C, or D }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5197475" y="836613"/>
            <a:ext cx="3946525" cy="5407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rgbClr val="FF0000"/>
                </a:solidFill>
                <a:latin typeface="Helvetica" charset="0"/>
                <a:ea typeface="宋体" panose="02010600030101010101" pitchFamily="2" charset="-122"/>
              </a:rPr>
              <a:t>Requirements analysis </a:t>
            </a:r>
            <a:r>
              <a:rPr lang="en-US" altLang="zh-CN" sz="2200" dirty="0">
                <a:latin typeface="Helvetica" charset="0"/>
                <a:ea typeface="宋体" panose="02010600030101010101" pitchFamily="2" charset="-122"/>
                <a:sym typeface="Wingdings" panose="05000000000000000000" pitchFamily="2" charset="2"/>
              </a:rPr>
              <a:t> analysis class of </a:t>
            </a:r>
            <a:r>
              <a:rPr lang="en-US" altLang="zh-CN" sz="2200" i="1" dirty="0" err="1">
                <a:latin typeface="Helvetica" charset="0"/>
                <a:ea typeface="宋体" panose="02010600030101010101" pitchFamily="2" charset="-122"/>
                <a:sym typeface="Wingdings" panose="05000000000000000000" pitchFamily="2" charset="2"/>
              </a:rPr>
              <a:t>PrintJob</a:t>
            </a:r>
            <a:r>
              <a:rPr lang="en-US" altLang="zh-CN" sz="2200" dirty="0">
                <a:latin typeface="Helvetica" charset="0"/>
                <a:ea typeface="宋体" panose="02010600030101010101" pitchFamily="2" charset="-122"/>
              </a:rPr>
              <a:t> </a:t>
            </a:r>
            <a:endParaRPr lang="en-US" altLang="zh-CN" sz="2200" dirty="0">
              <a:latin typeface="Helvetica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zh-CN" sz="2200" dirty="0">
              <a:latin typeface="Helvetica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rgbClr val="FF0000"/>
                </a:solidFill>
                <a:latin typeface="Helvetica" charset="0"/>
                <a:ea typeface="宋体" panose="02010600030101010101" pitchFamily="2" charset="-122"/>
              </a:rPr>
              <a:t>Architecture design </a:t>
            </a:r>
            <a:r>
              <a:rPr lang="en-US" altLang="zh-CN" sz="2200" dirty="0">
                <a:latin typeface="Helvetica" charset="0"/>
                <a:ea typeface="宋体" panose="02010600030101010101" pitchFamily="2" charset="-122"/>
                <a:sym typeface="Wingdings" panose="05000000000000000000" pitchFamily="2" charset="2"/>
              </a:rPr>
              <a:t> component of </a:t>
            </a:r>
            <a:r>
              <a:rPr lang="en-US" altLang="zh-CN" sz="2200" i="1" dirty="0" err="1">
                <a:latin typeface="Helvetica" charset="0"/>
                <a:ea typeface="宋体" panose="02010600030101010101" pitchFamily="2" charset="-122"/>
                <a:sym typeface="Wingdings" panose="05000000000000000000" pitchFamily="2" charset="2"/>
              </a:rPr>
              <a:t>PrintJob</a:t>
            </a:r>
            <a:endParaRPr lang="en-US" altLang="zh-CN" sz="2200" i="1" dirty="0">
              <a:latin typeface="Helvetica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zh-CN" sz="2200" dirty="0">
              <a:latin typeface="Helvetica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rgbClr val="FF0000"/>
                </a:solidFill>
                <a:latin typeface="Helvetica" charset="0"/>
                <a:ea typeface="宋体" panose="02010600030101010101" pitchFamily="2" charset="-122"/>
              </a:rPr>
              <a:t>Component-level design</a:t>
            </a:r>
            <a:r>
              <a:rPr lang="en-US" altLang="zh-CN" sz="2200" dirty="0">
                <a:latin typeface="Helvetica" charset="0"/>
                <a:ea typeface="宋体" panose="02010600030101010101" pitchFamily="2" charset="-122"/>
              </a:rPr>
              <a:t>:</a:t>
            </a:r>
            <a:endParaRPr lang="en-US" altLang="zh-CN" sz="2200" dirty="0">
              <a:latin typeface="Helvetica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dirty="0">
                <a:latin typeface="Helvetica" charset="0"/>
                <a:ea typeface="宋体" panose="02010600030101010101" pitchFamily="2" charset="-122"/>
              </a:rPr>
              <a:t>Interfaces: </a:t>
            </a:r>
            <a:r>
              <a:rPr lang="en-US" altLang="zh-CN" sz="2200" i="1" dirty="0" err="1">
                <a:latin typeface="Helvetica" charset="0"/>
                <a:ea typeface="宋体" panose="02010600030101010101" pitchFamily="2" charset="-122"/>
              </a:rPr>
              <a:t>computeJob</a:t>
            </a:r>
            <a:endParaRPr lang="en-US" altLang="zh-CN" sz="2200" i="1" dirty="0">
              <a:latin typeface="Helvetica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dirty="0">
                <a:latin typeface="Helvetica" charset="0"/>
                <a:ea typeface="宋体" panose="02010600030101010101" pitchFamily="2" charset="-122"/>
              </a:rPr>
              <a:t>                  </a:t>
            </a:r>
            <a:r>
              <a:rPr lang="en-US" altLang="zh-CN" sz="2200" i="1" dirty="0" err="1">
                <a:latin typeface="Helvetica" charset="0"/>
                <a:ea typeface="宋体" panose="02010600030101010101" pitchFamily="2" charset="-122"/>
              </a:rPr>
              <a:t>initiateJob</a:t>
            </a:r>
            <a:endParaRPr lang="en-US" altLang="zh-CN" sz="2200" i="1" dirty="0">
              <a:latin typeface="Helvetica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dirty="0">
                <a:latin typeface="Helvetica" charset="0"/>
                <a:ea typeface="宋体" panose="02010600030101010101" pitchFamily="2" charset="-122"/>
              </a:rPr>
              <a:t>Elaborated design class: to guide implementation</a:t>
            </a:r>
            <a:endParaRPr lang="en-US" altLang="zh-CN" sz="2200" dirty="0">
              <a:latin typeface="Helvetica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dirty="0">
                <a:latin typeface="Helvetica" charset="0"/>
                <a:ea typeface="宋体" panose="02010600030101010101" pitchFamily="2" charset="-122"/>
              </a:rPr>
              <a:t>Data structure, Algorithmic detail, Interface </a:t>
            </a:r>
            <a:endParaRPr lang="en-US" altLang="zh-CN" sz="2200" dirty="0">
              <a:latin typeface="Helvetica" charset="0"/>
              <a:ea typeface="宋体" panose="02010600030101010101" pitchFamily="2" charset="-122"/>
            </a:endParaRPr>
          </a:p>
        </p:txBody>
      </p:sp>
      <p:grpSp>
        <p:nvGrpSpPr>
          <p:cNvPr id="91140" name="Group 4"/>
          <p:cNvGrpSpPr/>
          <p:nvPr/>
        </p:nvGrpSpPr>
        <p:grpSpPr bwMode="auto">
          <a:xfrm>
            <a:off x="247650" y="868363"/>
            <a:ext cx="4800600" cy="5865812"/>
            <a:chOff x="156" y="486"/>
            <a:chExt cx="3024" cy="3285"/>
          </a:xfrm>
        </p:grpSpPr>
        <p:sp>
          <p:nvSpPr>
            <p:cNvPr id="91141" name="Rectangle 5"/>
            <p:cNvSpPr>
              <a:spLocks noChangeArrowheads="1"/>
            </p:cNvSpPr>
            <p:nvPr/>
          </p:nvSpPr>
          <p:spPr bwMode="auto">
            <a:xfrm>
              <a:off x="156" y="486"/>
              <a:ext cx="3024" cy="3275"/>
            </a:xfrm>
            <a:prstGeom prst="rect">
              <a:avLst/>
            </a:prstGeom>
            <a:solidFill>
              <a:srgbClr val="96E3FE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91142" name="Picture 6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" y="512"/>
              <a:ext cx="2722" cy="3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5399" dir="2700000" algn="ctr" rotWithShape="0">
                      <a:schemeClr val="bg2">
                        <a:alpha val="75000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91143" name="Text Box 7"/>
            <p:cNvSpPr txBox="1">
              <a:spLocks noChangeArrowheads="1"/>
            </p:cNvSpPr>
            <p:nvPr/>
          </p:nvSpPr>
          <p:spPr bwMode="auto">
            <a:xfrm>
              <a:off x="1120" y="544"/>
              <a:ext cx="1088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Helvetica" charset="0"/>
                  <a:ea typeface="宋体" panose="02010600030101010101" pitchFamily="2" charset="-122"/>
                </a:rPr>
                <a:t>Analysis class</a:t>
              </a:r>
              <a:endParaRPr lang="en-US" altLang="zh-CN" sz="1800">
                <a:solidFill>
                  <a:srgbClr val="000000"/>
                </a:solidFill>
                <a:latin typeface="Helvetica" charset="0"/>
                <a:ea typeface="宋体" panose="02010600030101010101" pitchFamily="2" charset="-122"/>
              </a:endParaRPr>
            </a:p>
          </p:txBody>
        </p:sp>
        <p:sp>
          <p:nvSpPr>
            <p:cNvPr id="91144" name="Rectangle 8"/>
            <p:cNvSpPr>
              <a:spLocks noChangeArrowheads="1"/>
            </p:cNvSpPr>
            <p:nvPr/>
          </p:nvSpPr>
          <p:spPr bwMode="auto">
            <a:xfrm>
              <a:off x="738" y="2005"/>
              <a:ext cx="1644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00"/>
                  </a:solidFill>
                  <a:latin typeface="Helvetica" charset="0"/>
                  <a:ea typeface="宋体" panose="02010600030101010101" pitchFamily="2" charset="-122"/>
                </a:rPr>
                <a:t>Elaborated design class</a:t>
              </a:r>
              <a:endParaRPr lang="en-US" altLang="zh-CN" sz="1800" dirty="0">
                <a:solidFill>
                  <a:srgbClr val="000000"/>
                </a:solidFill>
                <a:latin typeface="Helvetica" charset="0"/>
                <a:ea typeface="宋体" panose="02010600030101010101" pitchFamily="2" charset="-122"/>
              </a:endParaRPr>
            </a:p>
          </p:txBody>
        </p:sp>
        <p:sp>
          <p:nvSpPr>
            <p:cNvPr id="91145" name="Rectangle 9"/>
            <p:cNvSpPr>
              <a:spLocks noChangeArrowheads="1"/>
            </p:cNvSpPr>
            <p:nvPr/>
          </p:nvSpPr>
          <p:spPr bwMode="auto">
            <a:xfrm>
              <a:off x="2282" y="1085"/>
              <a:ext cx="86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Helvetica" charset="0"/>
                  <a:ea typeface="宋体" panose="02010600030101010101" pitchFamily="2" charset="-122"/>
                </a:rPr>
                <a:t>Design component</a:t>
              </a:r>
              <a:endParaRPr lang="en-US" altLang="zh-CN" sz="1800">
                <a:solidFill>
                  <a:srgbClr val="000000"/>
                </a:solidFill>
                <a:latin typeface="Helvetica" charset="0"/>
                <a:ea typeface="宋体" panose="02010600030101010101" pitchFamily="2" charset="-122"/>
              </a:endParaRPr>
            </a:p>
          </p:txBody>
        </p:sp>
        <p:sp>
          <p:nvSpPr>
            <p:cNvPr id="91146" name="Rectangle 10"/>
            <p:cNvSpPr>
              <a:spLocks noChangeArrowheads="1"/>
            </p:cNvSpPr>
            <p:nvPr/>
          </p:nvSpPr>
          <p:spPr bwMode="auto">
            <a:xfrm>
              <a:off x="202" y="2253"/>
              <a:ext cx="900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800" i="1">
                  <a:solidFill>
                    <a:srgbClr val="000000"/>
                  </a:solidFill>
                  <a:latin typeface="Helvetica" charset="0"/>
                  <a:ea typeface="宋体" panose="02010600030101010101" pitchFamily="2" charset="-122"/>
                </a:rPr>
                <a:t>computeJob</a:t>
              </a:r>
              <a:endParaRPr lang="en-US" altLang="zh-CN" sz="1800" i="1">
                <a:solidFill>
                  <a:srgbClr val="000000"/>
                </a:solidFill>
                <a:latin typeface="Helvetica" charset="0"/>
                <a:ea typeface="宋体" panose="02010600030101010101" pitchFamily="2" charset="-122"/>
              </a:endParaRPr>
            </a:p>
          </p:txBody>
        </p:sp>
        <p:sp>
          <p:nvSpPr>
            <p:cNvPr id="91147" name="Rectangle 11"/>
            <p:cNvSpPr>
              <a:spLocks noChangeArrowheads="1"/>
            </p:cNvSpPr>
            <p:nvPr/>
          </p:nvSpPr>
          <p:spPr bwMode="auto">
            <a:xfrm>
              <a:off x="270" y="2909"/>
              <a:ext cx="764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800" i="1">
                  <a:solidFill>
                    <a:srgbClr val="000000"/>
                  </a:solidFill>
                  <a:latin typeface="Helvetica" charset="0"/>
                  <a:ea typeface="宋体" panose="02010600030101010101" pitchFamily="2" charset="-122"/>
                </a:rPr>
                <a:t>initiateJob</a:t>
              </a:r>
              <a:endParaRPr lang="en-US" altLang="zh-CN" sz="1800" i="1">
                <a:solidFill>
                  <a:srgbClr val="000000"/>
                </a:solidFill>
                <a:latin typeface="Helvetica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B831-E5AD-4EC2-9707-B3FE891B12B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ea typeface="+mj-ea"/>
              </a:rPr>
              <a:t>3d. Describe Processing Flow</a:t>
            </a:r>
            <a:endParaRPr lang="en-US" altLang="zh-CN" sz="3600" dirty="0" smtClean="0">
              <a:ea typeface="+mj-ea"/>
            </a:endParaRPr>
          </a:p>
        </p:txBody>
      </p:sp>
      <p:pic>
        <p:nvPicPr>
          <p:cNvPr id="23555" name="Picture 3" descr="cpc_activity_diagram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139952" y="1211510"/>
            <a:ext cx="3765550" cy="4805363"/>
          </a:xfrm>
          <a:prstGeom prst="rect">
            <a:avLst/>
          </a:prstGeom>
          <a:noFill/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86308" y="1556792"/>
            <a:ext cx="3581400" cy="41148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 sz="2400" b="0" dirty="0" smtClean="0">
                <a:ea typeface="+mn-ea"/>
              </a:rPr>
              <a:t>Activity diagram for </a:t>
            </a:r>
            <a:r>
              <a:rPr lang="en-US" altLang="zh-CN" sz="2400" b="0" dirty="0" err="1" smtClean="0">
                <a:ea typeface="+mn-ea"/>
              </a:rPr>
              <a:t>computePaperCost</a:t>
            </a:r>
            <a:r>
              <a:rPr lang="en-US" altLang="zh-CN" sz="2400" b="0" dirty="0" smtClean="0">
                <a:ea typeface="+mn-ea"/>
              </a:rPr>
              <a:t>( )</a:t>
            </a:r>
            <a:endParaRPr lang="en-US" altLang="zh-CN" sz="2400" b="0" dirty="0" smtClean="0"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971600" y="3140968"/>
            <a:ext cx="32403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</a:rPr>
              <a:t>computePaperCost</a:t>
            </a:r>
            <a:r>
              <a:rPr lang="en-US" altLang="zh-CN" sz="2000" dirty="0">
                <a:solidFill>
                  <a:srgbClr val="FF0000"/>
                </a:solidFill>
              </a:rPr>
              <a:t> (weight, size, color): numeric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+mj-ea"/>
              </a:rPr>
              <a:t>Step 4 </a:t>
            </a:r>
            <a:r>
              <a:rPr lang="en-US" altLang="zh-CN" smtClean="0">
                <a:latin typeface="Helvetica"/>
                <a:ea typeface="+mj-ea"/>
              </a:rPr>
              <a:t>–</a:t>
            </a:r>
            <a:r>
              <a:rPr lang="en-US" altLang="zh-CN" smtClean="0">
                <a:ea typeface="+mj-ea"/>
              </a:rPr>
              <a:t> Persistent Data</a:t>
            </a:r>
            <a:endParaRPr lang="en-US" altLang="zh-CN" smtClean="0">
              <a:ea typeface="+mj-ea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628800"/>
            <a:ext cx="3581400" cy="41148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 sz="2400" b="0" dirty="0" smtClean="0">
                <a:ea typeface="+mn-ea"/>
              </a:rPr>
              <a:t>Describe persistent data sources (databases and files) and identify the classes required to manage them.</a:t>
            </a:r>
            <a:endParaRPr lang="en-US" altLang="zh-CN" sz="2400" b="0" dirty="0" smtClean="0">
              <a:ea typeface="+mn-ea"/>
            </a:endParaRP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148064" y="1628800"/>
            <a:ext cx="2609850" cy="3657600"/>
          </a:xfrm>
          <a:prstGeom prst="rect">
            <a:avLst/>
          </a:prstGeom>
          <a:noFill/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+mj-ea"/>
              </a:rPr>
              <a:t>Step 5 </a:t>
            </a:r>
            <a:r>
              <a:rPr lang="en-US" altLang="zh-CN" smtClean="0">
                <a:latin typeface="Helvetica"/>
                <a:ea typeface="+mj-ea"/>
              </a:rPr>
              <a:t>–</a:t>
            </a:r>
            <a:r>
              <a:rPr lang="en-US" altLang="zh-CN" smtClean="0">
                <a:ea typeface="+mj-ea"/>
              </a:rPr>
              <a:t> Elaborate Behavior</a:t>
            </a:r>
            <a:endParaRPr lang="en-US" altLang="zh-CN" smtClean="0">
              <a:ea typeface="+mj-ea"/>
            </a:endParaRPr>
          </a:p>
        </p:txBody>
      </p:sp>
      <p:pic>
        <p:nvPicPr>
          <p:cNvPr id="24579" name="Picture 3" descr="pj_statechart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34626" y="1412776"/>
            <a:ext cx="4510088" cy="4168775"/>
          </a:xfrm>
          <a:prstGeom prst="rect">
            <a:avLst/>
          </a:prstGeom>
          <a:noFill/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27584" y="1556792"/>
            <a:ext cx="3429000" cy="4114800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0" dirty="0" smtClean="0">
                <a:ea typeface="+mn-ea"/>
              </a:rPr>
              <a:t>It is sometimes necessary to model the behavior of a design class.</a:t>
            </a:r>
            <a:endParaRPr lang="en-US" altLang="zh-CN" sz="2400" b="0" dirty="0" smtClean="0">
              <a:ea typeface="+mn-ea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endParaRPr lang="en-US" altLang="zh-CN" sz="2400" b="0" dirty="0" smtClean="0">
              <a:ea typeface="+mn-ea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0" dirty="0" smtClean="0">
                <a:ea typeface="+mn-ea"/>
              </a:rPr>
              <a:t>Transitions from state to state have the form:</a:t>
            </a:r>
            <a:endParaRPr lang="en-US" altLang="zh-CN" sz="2400" b="0" dirty="0" smtClean="0">
              <a:ea typeface="+mn-ea"/>
            </a:endParaRPr>
          </a:p>
          <a:p>
            <a:pPr lvl="1" eaLnBrk="1" hangingPunct="1">
              <a:buFont typeface="Wingdings" panose="05000000000000000000" pitchFamily="2" charset="2"/>
              <a:buChar char=""/>
              <a:defRPr/>
            </a:pPr>
            <a:r>
              <a:rPr lang="en-US" altLang="zh-CN" sz="2000" dirty="0" smtClean="0">
                <a:solidFill>
                  <a:srgbClr val="FF0000"/>
                </a:solidFill>
                <a:ea typeface="+mn-ea"/>
              </a:rPr>
              <a:t>Event-name (parameter-list) [guard-condition] / action expression</a:t>
            </a:r>
            <a:endParaRPr lang="en-US" altLang="zh-CN" sz="2000" dirty="0" smtClean="0">
              <a:solidFill>
                <a:srgbClr val="FF0000"/>
              </a:solidFill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+mj-ea"/>
              </a:rPr>
              <a:t>Step 6 </a:t>
            </a:r>
            <a:r>
              <a:rPr lang="en-US" altLang="zh-CN" smtClean="0">
                <a:latin typeface="Helvetica"/>
                <a:ea typeface="+mj-ea"/>
              </a:rPr>
              <a:t>–</a:t>
            </a:r>
            <a:r>
              <a:rPr lang="en-US" altLang="zh-CN" smtClean="0">
                <a:ea typeface="+mj-ea"/>
              </a:rPr>
              <a:t> Elab. Deployment</a:t>
            </a:r>
            <a:endParaRPr lang="en-US" altLang="zh-CN" smtClean="0">
              <a:ea typeface="+mj-ea"/>
            </a:endParaRPr>
          </a:p>
        </p:txBody>
      </p:sp>
      <p:pic>
        <p:nvPicPr>
          <p:cNvPr id="49155" name="Picture 3" descr="elaborate_deployment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66800" y="2420888"/>
            <a:ext cx="7162800" cy="4038600"/>
          </a:xfrm>
          <a:prstGeom prst="rect">
            <a:avLst/>
          </a:prstGeom>
          <a:noFill/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 sz="2400" b="0" dirty="0" smtClean="0">
                <a:ea typeface="+mn-ea"/>
              </a:rPr>
              <a:t>Deployment diagrams are elaborated to represent the location of key packages or components.</a:t>
            </a:r>
            <a:endParaRPr lang="en-US" altLang="zh-CN" sz="2400" b="0" dirty="0" smtClean="0"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endParaRPr lang="en-US" altLang="zh-CN" b="0" dirty="0" smtClean="0">
              <a:ea typeface="+mn-ea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b="0" dirty="0" smtClean="0">
                <a:ea typeface="+mn-ea"/>
              </a:rPr>
              <a:t>The first component-level model you create will not be as complete, consistent, or accurate as the n</a:t>
            </a:r>
            <a:r>
              <a:rPr lang="en-US" altLang="zh-CN" b="0" baseline="30000" dirty="0" smtClean="0">
                <a:ea typeface="+mn-ea"/>
              </a:rPr>
              <a:t>th</a:t>
            </a:r>
            <a:r>
              <a:rPr lang="en-US" altLang="zh-CN" b="0" dirty="0" smtClean="0">
                <a:ea typeface="+mn-ea"/>
              </a:rPr>
              <a:t> iteration you apply to the model.</a:t>
            </a:r>
            <a:endParaRPr lang="en-US" altLang="zh-CN" b="0" dirty="0" smtClean="0">
              <a:ea typeface="+mn-ea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endParaRPr lang="en-US" altLang="zh-CN" b="0" dirty="0" smtClean="0">
              <a:ea typeface="+mn-ea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b="0" dirty="0" smtClean="0">
                <a:ea typeface="+mn-ea"/>
              </a:rPr>
              <a:t>The best designers will consider many alternative design solutions before settling on the final design model.</a:t>
            </a:r>
            <a:endParaRPr lang="en-US" altLang="zh-CN" b="0" dirty="0" smtClean="0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7 </a:t>
            </a:r>
            <a:r>
              <a:rPr lang="en-US" altLang="zh-CN" dirty="0">
                <a:latin typeface="Helvetica"/>
              </a:rPr>
              <a:t>–</a:t>
            </a:r>
            <a:r>
              <a:rPr lang="en-US" altLang="zh-CN" dirty="0"/>
              <a:t> Redesign/Reconsider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9FCCB4A2-1CB6-4DC0-BA04-074883BF049F}" type="slidenum">
              <a:rPr kumimoji="1" lang="zh-CN" altLang="en-US" sz="1400">
                <a:latin typeface="Helvetica" charset="0"/>
              </a:rPr>
            </a:fld>
            <a:endParaRPr kumimoji="1" lang="en-US" altLang="zh-CN" sz="1400">
              <a:latin typeface="Helvetica" charset="0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+mj-ea"/>
              </a:rPr>
              <a:t>Overview</a:t>
            </a:r>
            <a:endParaRPr lang="en-US" altLang="zh-CN" dirty="0" smtClean="0">
              <a:ea typeface="+mj-ea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800" dirty="0" smtClean="0"/>
              <a:t> </a:t>
            </a:r>
            <a:r>
              <a:rPr lang="en-US" altLang="zh-CN" sz="2800" dirty="0" smtClean="0"/>
              <a:t>What Is a Component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dirty="0" smtClean="0"/>
              <a:t> Designing Class-Based Components</a:t>
            </a:r>
            <a:endParaRPr lang="en-US" altLang="zh-CN" sz="2800" dirty="0" smtClean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 Basic Design Principles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 Comp. Level Design Guidelines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 Cohesion and Coupling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dirty="0" smtClean="0"/>
              <a:t> Conducting Comp. Level Design</a:t>
            </a:r>
            <a:endParaRPr lang="en-US" altLang="zh-CN" sz="2800" dirty="0" smtClean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Steps of Comp. Level Design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dirty="0" smtClean="0"/>
              <a:t> Object Constraint Language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dirty="0" smtClean="0"/>
              <a:t> Designing Conventional Components</a:t>
            </a:r>
            <a:endParaRPr lang="en-US" altLang="zh-CN" sz="2800" dirty="0" smtClean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71600" y="4365104"/>
            <a:ext cx="6429623" cy="5032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フッター プレースホルダ 3"/>
          <p:cNvSpPr txBox="1">
            <a:spLocks noGrp="1"/>
          </p:cNvSpPr>
          <p:nvPr/>
        </p:nvSpPr>
        <p:spPr bwMode="auto">
          <a:xfrm>
            <a:off x="0" y="6477000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ja-JP" altLang="en-US" sz="900">
                <a:solidFill>
                  <a:schemeClr val="bg1"/>
                </a:solidFill>
              </a:rPr>
              <a:t>© 20</a:t>
            </a:r>
            <a:r>
              <a:rPr lang="en-US" altLang="ja-JP" sz="900">
                <a:solidFill>
                  <a:schemeClr val="bg1"/>
                </a:solidFill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55331" name="スライド番号プレースホルダ 4"/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5E4E6E3-8D59-4A07-A535-E56184FF7C03}" type="slidenum">
              <a:rPr lang="en-US" altLang="ja-JP" sz="1200">
                <a:solidFill>
                  <a:schemeClr val="bg1"/>
                </a:solidFill>
              </a:rPr>
            </a:fld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55333" name="Rectangle 7"/>
          <p:cNvSpPr>
            <a:spLocks noRot="1" noChangeArrowheads="1"/>
          </p:cNvSpPr>
          <p:nvPr/>
        </p:nvSpPr>
        <p:spPr bwMode="auto">
          <a:xfrm>
            <a:off x="899592" y="1340768"/>
            <a:ext cx="7658100" cy="399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complements UML by allowing a software engineer to use a formal grammar and syntax to construct unambiguous statements about various design model </a:t>
            </a:r>
            <a:r>
              <a:rPr lang="en-US" altLang="ja-JP" sz="2400" dirty="0" smtClean="0">
                <a:latin typeface="Times New Roman" panose="02020603050405020304" charset="0"/>
                <a:cs typeface="Times New Roman" panose="02020603050405020304" charset="0"/>
              </a:rPr>
              <a:t>elements</a:t>
            </a:r>
            <a:endParaRPr lang="en-US" altLang="ja-JP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simplest OCL language statements are constructed in four parts: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charset="0"/>
                <a:cs typeface="Times New Roman" panose="02020603050405020304" charset="0"/>
              </a:rPr>
              <a:t>a </a:t>
            </a:r>
            <a:r>
              <a:rPr lang="en-US" altLang="ja-JP" sz="2000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context</a:t>
            </a:r>
            <a:r>
              <a:rPr lang="en-US" altLang="ja-JP" sz="2000" dirty="0">
                <a:latin typeface="Times New Roman" panose="02020603050405020304" charset="0"/>
                <a:cs typeface="Times New Roman" panose="02020603050405020304" charset="0"/>
              </a:rPr>
              <a:t> that defines the limited situation in which the statement is valid; </a:t>
            </a: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charset="0"/>
                <a:cs typeface="Times New Roman" panose="02020603050405020304" charset="0"/>
              </a:rPr>
              <a:t>a </a:t>
            </a:r>
            <a:r>
              <a:rPr lang="en-US" altLang="ja-JP" sz="2000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property</a:t>
            </a:r>
            <a:r>
              <a:rPr lang="en-US" altLang="ja-JP" sz="2000" dirty="0">
                <a:latin typeface="Times New Roman" panose="02020603050405020304" charset="0"/>
                <a:cs typeface="Times New Roman" panose="02020603050405020304" charset="0"/>
              </a:rPr>
              <a:t> that represents some characteristics of the context (e.g., if the context is a class, a property might be an attribute)</a:t>
            </a: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latin typeface="Times New Roman" panose="02020603050405020304" charset="0"/>
                <a:cs typeface="Times New Roman" panose="02020603050405020304" charset="0"/>
              </a:rPr>
              <a:t>an </a:t>
            </a:r>
            <a:r>
              <a:rPr lang="en-US" altLang="ja-JP" sz="2000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operation</a:t>
            </a:r>
            <a:r>
              <a:rPr lang="en-US" altLang="ja-JP" sz="2000" dirty="0">
                <a:latin typeface="Times New Roman" panose="02020603050405020304" charset="0"/>
                <a:cs typeface="Times New Roman" panose="02020603050405020304" charset="0"/>
              </a:rPr>
              <a:t> (e.g., arithmetic, set-oriented) that manipulates or qualifies a property, and </a:t>
            </a: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keywords</a:t>
            </a:r>
            <a:r>
              <a:rPr lang="en-US" altLang="ja-JP" sz="2000" dirty="0">
                <a:latin typeface="Times New Roman" panose="02020603050405020304" charset="0"/>
                <a:cs typeface="Times New Roman" panose="02020603050405020304" charset="0"/>
              </a:rPr>
              <a:t> (e.g., if, then, else, and, or, not, implies) that are used to specify conditional expressions.</a:t>
            </a:r>
            <a:endParaRPr lang="en-US" altLang="ja-JP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dirty="0"/>
              <a:t>Object Constraint Language (OCL)</a:t>
            </a:r>
            <a:endParaRPr lang="en-US" altLang="ja-JP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フッター プレースホルダ 3"/>
          <p:cNvSpPr txBox="1">
            <a:spLocks noGrp="1"/>
          </p:cNvSpPr>
          <p:nvPr/>
        </p:nvSpPr>
        <p:spPr bwMode="auto">
          <a:xfrm>
            <a:off x="0" y="6477000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ja-JP" altLang="en-US" sz="900">
                <a:solidFill>
                  <a:schemeClr val="bg1"/>
                </a:solidFill>
              </a:rPr>
              <a:t>© 20</a:t>
            </a:r>
            <a:r>
              <a:rPr lang="en-US" altLang="ja-JP" sz="900">
                <a:solidFill>
                  <a:schemeClr val="bg1"/>
                </a:solidFill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56355" name="スライド番号プレースホルダ 4"/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04821FD-D07E-4A39-9BCD-C6F46724D915}" type="slidenum">
              <a:rPr lang="en-US" altLang="ja-JP" sz="1200">
                <a:solidFill>
                  <a:schemeClr val="bg1"/>
                </a:solidFill>
              </a:rPr>
            </a:fld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628743" name="Text Box 7"/>
          <p:cNvSpPr txBox="1">
            <a:spLocks noChangeArrowheads="1"/>
          </p:cNvSpPr>
          <p:nvPr/>
        </p:nvSpPr>
        <p:spPr bwMode="auto">
          <a:xfrm>
            <a:off x="1043608" y="1579550"/>
            <a:ext cx="6734175" cy="3865674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/>
          <a:p>
            <a:pPr lvl="2">
              <a:spcBef>
                <a:spcPts val="600"/>
              </a:spcBef>
              <a:defRPr/>
            </a:pPr>
            <a:r>
              <a:rPr lang="en-US" altLang="ja-JP" sz="2000" b="1" dirty="0">
                <a:latin typeface="Avant Garde" charset="0"/>
              </a:rPr>
              <a:t>context</a:t>
            </a:r>
            <a:r>
              <a:rPr lang="en-US" altLang="ja-JP" sz="2000" dirty="0">
                <a:latin typeface="Avant Garde" charset="0"/>
              </a:rPr>
              <a:t> </a:t>
            </a:r>
            <a:r>
              <a:rPr lang="en-US" altLang="ja-JP" sz="2000" dirty="0" err="1">
                <a:latin typeface="Avant Garde" charset="0"/>
              </a:rPr>
              <a:t>PrintJob</a:t>
            </a:r>
            <a:r>
              <a:rPr lang="en-US" altLang="ja-JP" sz="2000" dirty="0">
                <a:latin typeface="Avant Garde" charset="0"/>
              </a:rPr>
              <a:t>::validate(</a:t>
            </a:r>
            <a:r>
              <a:rPr lang="en-US" altLang="ja-JP" sz="2000" dirty="0" err="1">
                <a:latin typeface="Avant Garde" charset="0"/>
              </a:rPr>
              <a:t>upperCostBound</a:t>
            </a:r>
            <a:r>
              <a:rPr lang="en-US" altLang="ja-JP" sz="2000" dirty="0">
                <a:latin typeface="Avant Garde" charset="0"/>
              </a:rPr>
              <a:t> : Integer, </a:t>
            </a:r>
            <a:r>
              <a:rPr lang="en-US" altLang="ja-JP" sz="2000" dirty="0" err="1">
                <a:latin typeface="Avant Garde" charset="0"/>
              </a:rPr>
              <a:t>custDeliveryReq</a:t>
            </a:r>
            <a:r>
              <a:rPr lang="en-US" altLang="ja-JP" sz="2000" dirty="0">
                <a:latin typeface="Avant Garde" charset="0"/>
              </a:rPr>
              <a:t> :</a:t>
            </a:r>
            <a:endParaRPr lang="en-US" altLang="ja-JP" sz="2000" dirty="0">
              <a:latin typeface="Avant Garde" charset="0"/>
            </a:endParaRPr>
          </a:p>
          <a:p>
            <a:pPr lvl="2">
              <a:defRPr/>
            </a:pPr>
            <a:r>
              <a:rPr lang="en-US" altLang="ja-JP" sz="2000" dirty="0">
                <a:latin typeface="Avant Garde" charset="0"/>
              </a:rPr>
              <a:t>      Integer)</a:t>
            </a:r>
            <a:endParaRPr lang="en-US" altLang="ja-JP" sz="2000" dirty="0">
              <a:latin typeface="Avant Garde" charset="0"/>
            </a:endParaRPr>
          </a:p>
          <a:p>
            <a:pPr lvl="2">
              <a:defRPr/>
            </a:pPr>
            <a:r>
              <a:rPr lang="en-US" altLang="ja-JP" sz="2000" b="1" dirty="0">
                <a:latin typeface="Avant Garde" charset="0"/>
              </a:rPr>
              <a:t>   pre:</a:t>
            </a:r>
            <a:r>
              <a:rPr lang="en-US" altLang="ja-JP" sz="2000" dirty="0">
                <a:latin typeface="Avant Garde" charset="0"/>
              </a:rPr>
              <a:t>  </a:t>
            </a:r>
            <a:r>
              <a:rPr lang="en-US" altLang="ja-JP" sz="2000" dirty="0" err="1">
                <a:latin typeface="Avant Garde" charset="0"/>
              </a:rPr>
              <a:t>upperCostBound</a:t>
            </a:r>
            <a:r>
              <a:rPr lang="en-US" altLang="ja-JP" sz="2000" dirty="0">
                <a:latin typeface="Avant Garde" charset="0"/>
              </a:rPr>
              <a:t> &gt; 0</a:t>
            </a:r>
            <a:endParaRPr lang="en-US" altLang="ja-JP" sz="2000" dirty="0">
              <a:latin typeface="Avant Garde" charset="0"/>
            </a:endParaRPr>
          </a:p>
          <a:p>
            <a:pPr lvl="2">
              <a:defRPr/>
            </a:pPr>
            <a:r>
              <a:rPr lang="en-US" altLang="ja-JP" sz="2000" dirty="0">
                <a:latin typeface="Avant Garde" charset="0"/>
              </a:rPr>
              <a:t>         and </a:t>
            </a:r>
            <a:r>
              <a:rPr lang="en-US" altLang="ja-JP" sz="2000" dirty="0" err="1">
                <a:latin typeface="Avant Garde" charset="0"/>
              </a:rPr>
              <a:t>custDeliveryReq</a:t>
            </a:r>
            <a:r>
              <a:rPr lang="en-US" altLang="ja-JP" sz="2000" dirty="0">
                <a:latin typeface="Avant Garde" charset="0"/>
              </a:rPr>
              <a:t> &gt; 0</a:t>
            </a:r>
            <a:endParaRPr lang="en-US" altLang="ja-JP" sz="2000" dirty="0">
              <a:latin typeface="Avant Garde" charset="0"/>
            </a:endParaRPr>
          </a:p>
          <a:p>
            <a:pPr lvl="2">
              <a:defRPr/>
            </a:pPr>
            <a:r>
              <a:rPr lang="en-US" altLang="ja-JP" sz="2000" dirty="0">
                <a:latin typeface="Avant Garde" charset="0"/>
              </a:rPr>
              <a:t>         and </a:t>
            </a:r>
            <a:r>
              <a:rPr lang="en-US" altLang="ja-JP" sz="2000" dirty="0" err="1">
                <a:latin typeface="Avant Garde" charset="0"/>
              </a:rPr>
              <a:t>self.jobAuthorization</a:t>
            </a:r>
            <a:r>
              <a:rPr lang="en-US" altLang="ja-JP" sz="2000" dirty="0">
                <a:latin typeface="Avant Garde" charset="0"/>
              </a:rPr>
              <a:t> = 'no'</a:t>
            </a:r>
            <a:endParaRPr lang="en-US" altLang="ja-JP" sz="2000" dirty="0">
              <a:latin typeface="Avant Garde" charset="0"/>
            </a:endParaRPr>
          </a:p>
          <a:p>
            <a:pPr lvl="2">
              <a:defRPr/>
            </a:pPr>
            <a:r>
              <a:rPr lang="en-US" altLang="ja-JP" sz="2000" dirty="0">
                <a:latin typeface="Avant Garde" charset="0"/>
              </a:rPr>
              <a:t>  </a:t>
            </a:r>
            <a:r>
              <a:rPr lang="en-US" altLang="ja-JP" sz="2000" b="1" dirty="0">
                <a:latin typeface="Avant Garde" charset="0"/>
              </a:rPr>
              <a:t> post: if</a:t>
            </a:r>
            <a:r>
              <a:rPr lang="en-US" altLang="ja-JP" sz="2000" dirty="0">
                <a:latin typeface="Avant Garde" charset="0"/>
              </a:rPr>
              <a:t> </a:t>
            </a:r>
            <a:r>
              <a:rPr lang="en-US" altLang="ja-JP" sz="2000" dirty="0" err="1">
                <a:latin typeface="Avant Garde" charset="0"/>
              </a:rPr>
              <a:t>self.totalJobCost</a:t>
            </a:r>
            <a:r>
              <a:rPr lang="en-US" altLang="ja-JP" sz="2000" dirty="0">
                <a:latin typeface="Avant Garde" charset="0"/>
              </a:rPr>
              <a:t> &lt;= </a:t>
            </a:r>
            <a:r>
              <a:rPr lang="en-US" altLang="ja-JP" sz="2000" dirty="0" err="1">
                <a:latin typeface="Avant Garde" charset="0"/>
              </a:rPr>
              <a:t>upperCostBound</a:t>
            </a:r>
            <a:endParaRPr lang="en-US" altLang="ja-JP" sz="2000" dirty="0">
              <a:latin typeface="Avant Garde" charset="0"/>
            </a:endParaRPr>
          </a:p>
          <a:p>
            <a:pPr lvl="2">
              <a:defRPr/>
            </a:pPr>
            <a:r>
              <a:rPr lang="en-US" altLang="ja-JP" sz="2000" dirty="0">
                <a:latin typeface="Avant Garde" charset="0"/>
              </a:rPr>
              <a:t>            and </a:t>
            </a:r>
            <a:r>
              <a:rPr lang="en-US" altLang="ja-JP" sz="2000" dirty="0" err="1">
                <a:latin typeface="Avant Garde" charset="0"/>
              </a:rPr>
              <a:t>self.deliveryDate</a:t>
            </a:r>
            <a:r>
              <a:rPr lang="en-US" altLang="ja-JP" sz="2000" dirty="0">
                <a:latin typeface="Avant Garde" charset="0"/>
              </a:rPr>
              <a:t> &lt;= </a:t>
            </a:r>
            <a:r>
              <a:rPr lang="en-US" altLang="ja-JP" sz="2000" dirty="0" err="1">
                <a:latin typeface="Avant Garde" charset="0"/>
              </a:rPr>
              <a:t>custDeliveryReq</a:t>
            </a:r>
            <a:endParaRPr lang="en-US" altLang="ja-JP" sz="2000" dirty="0">
              <a:latin typeface="Avant Garde" charset="0"/>
            </a:endParaRPr>
          </a:p>
          <a:p>
            <a:pPr lvl="2">
              <a:defRPr/>
            </a:pPr>
            <a:r>
              <a:rPr lang="en-US" altLang="ja-JP" sz="2000" dirty="0">
                <a:latin typeface="Avant Garde" charset="0"/>
              </a:rPr>
              <a:t>        </a:t>
            </a:r>
            <a:r>
              <a:rPr lang="en-US" altLang="ja-JP" sz="2000" b="1" dirty="0">
                <a:latin typeface="Avant Garde" charset="0"/>
              </a:rPr>
              <a:t> then</a:t>
            </a:r>
            <a:endParaRPr lang="en-US" altLang="ja-JP" sz="2000" b="1" dirty="0">
              <a:latin typeface="Avant Garde" charset="0"/>
            </a:endParaRPr>
          </a:p>
          <a:p>
            <a:pPr lvl="2">
              <a:defRPr/>
            </a:pPr>
            <a:r>
              <a:rPr lang="en-US" altLang="ja-JP" sz="2000" dirty="0">
                <a:latin typeface="Avant Garde" charset="0"/>
              </a:rPr>
              <a:t>            </a:t>
            </a:r>
            <a:r>
              <a:rPr lang="en-US" altLang="ja-JP" sz="2000" dirty="0" err="1">
                <a:latin typeface="Avant Garde" charset="0"/>
              </a:rPr>
              <a:t>self.jobAuthorization</a:t>
            </a:r>
            <a:r>
              <a:rPr lang="en-US" altLang="ja-JP" sz="2000" dirty="0">
                <a:latin typeface="Avant Garde" charset="0"/>
              </a:rPr>
              <a:t> = 'yes'</a:t>
            </a:r>
            <a:endParaRPr lang="en-US" altLang="ja-JP" sz="2000" dirty="0">
              <a:latin typeface="Avant Garde" charset="0"/>
            </a:endParaRPr>
          </a:p>
          <a:p>
            <a:pPr lvl="2">
              <a:defRPr/>
            </a:pPr>
            <a:r>
              <a:rPr lang="en-US" altLang="ja-JP" sz="2000" dirty="0">
                <a:latin typeface="Avant Garde" charset="0"/>
              </a:rPr>
              <a:t>        </a:t>
            </a:r>
            <a:r>
              <a:rPr lang="en-US" altLang="ja-JP" sz="2000" b="1" dirty="0">
                <a:latin typeface="Avant Garde" charset="0"/>
              </a:rPr>
              <a:t> </a:t>
            </a:r>
            <a:r>
              <a:rPr lang="en-US" altLang="ja-JP" sz="2000" b="1" dirty="0" err="1">
                <a:latin typeface="Avant Garde" charset="0"/>
              </a:rPr>
              <a:t>endif</a:t>
            </a:r>
            <a:endParaRPr lang="en-US" altLang="ja-JP" sz="2000" b="1" dirty="0">
              <a:latin typeface="Avant Garde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endParaRPr lang="en-US" altLang="ja-JP" sz="1800" b="1" dirty="0">
              <a:latin typeface="Helvetica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dirty="0"/>
              <a:t>OCL Example</a:t>
            </a:r>
            <a:endParaRPr lang="en-US" altLang="ja-JP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3DB5BE15-346C-4DFB-8BC8-4EF3B46A793D}" type="slidenum">
              <a:rPr kumimoji="1" lang="zh-CN" altLang="en-US" sz="1400">
                <a:latin typeface="Helvetica" charset="0"/>
              </a:rPr>
            </a:fld>
            <a:endParaRPr kumimoji="1" lang="en-US" altLang="zh-CN" sz="1400">
              <a:latin typeface="Helvetica" charset="0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+mj-ea"/>
              </a:rPr>
              <a:t>Overview</a:t>
            </a:r>
            <a:endParaRPr lang="en-US" altLang="zh-CN" dirty="0" smtClean="0">
              <a:ea typeface="+mj-ea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800" dirty="0" smtClean="0"/>
              <a:t> </a:t>
            </a:r>
            <a:r>
              <a:rPr lang="en-US" altLang="zh-CN" sz="2800" dirty="0" smtClean="0"/>
              <a:t>What Is a Component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dirty="0" smtClean="0"/>
              <a:t> Designing Class-Based Components</a:t>
            </a:r>
            <a:endParaRPr lang="en-US" altLang="zh-CN" sz="2800" dirty="0" smtClean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 Basic Design Principles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 Comp. Level Design Guidelines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 Cohesion and Coupling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dirty="0" smtClean="0"/>
              <a:t> Conducting Comp. Level Design</a:t>
            </a:r>
            <a:endParaRPr lang="en-US" altLang="zh-CN" sz="2800" dirty="0" smtClean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Steps of Comp. Level Design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dirty="0" smtClean="0"/>
              <a:t> Object Constraint Language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dirty="0" smtClean="0"/>
              <a:t> Designing Conventional Components</a:t>
            </a:r>
            <a:endParaRPr lang="en-US" altLang="zh-CN" sz="2800" dirty="0" smtClean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045662" y="4869160"/>
            <a:ext cx="6429623" cy="5032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フッター プレースホルダ 3"/>
          <p:cNvSpPr txBox="1">
            <a:spLocks noGrp="1"/>
          </p:cNvSpPr>
          <p:nvPr/>
        </p:nvSpPr>
        <p:spPr bwMode="auto">
          <a:xfrm>
            <a:off x="0" y="6477000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ja-JP" altLang="en-US" sz="900">
                <a:solidFill>
                  <a:schemeClr val="bg1"/>
                </a:solidFill>
              </a:rPr>
              <a:t>© 20</a:t>
            </a:r>
            <a:r>
              <a:rPr lang="en-US" altLang="ja-JP" sz="900">
                <a:solidFill>
                  <a:schemeClr val="bg1"/>
                </a:solidFill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57379" name="スライド番号プレースホルダ 4"/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BFAE1F8-22FC-40E7-A1E8-FC8FB7DF2BD6}" type="slidenum">
              <a:rPr lang="en-US" altLang="ja-JP" sz="1200">
                <a:solidFill>
                  <a:schemeClr val="bg1"/>
                </a:solidFill>
              </a:rPr>
            </a:fld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57381" name="Rectangle 7"/>
          <p:cNvSpPr>
            <a:spLocks noRot="1" noChangeArrowheads="1"/>
          </p:cNvSpPr>
          <p:nvPr/>
        </p:nvSpPr>
        <p:spPr bwMode="auto">
          <a:xfrm>
            <a:off x="935038" y="1376709"/>
            <a:ext cx="6877050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800" dirty="0">
                <a:latin typeface="Times New Roman" panose="02020603050405020304" charset="0"/>
                <a:cs typeface="Times New Roman" panose="02020603050405020304" charset="0"/>
              </a:rPr>
              <a:t>the closest design activity to </a:t>
            </a:r>
            <a:r>
              <a:rPr lang="en-US" altLang="ja-JP" sz="2800" dirty="0" smtClean="0">
                <a:latin typeface="Times New Roman" panose="02020603050405020304" charset="0"/>
                <a:cs typeface="Times New Roman" panose="02020603050405020304" charset="0"/>
              </a:rPr>
              <a:t>coding</a:t>
            </a:r>
            <a:endParaRPr lang="en-US" altLang="ja-JP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800" dirty="0">
                <a:latin typeface="Times New Roman" panose="02020603050405020304" charset="0"/>
                <a:cs typeface="Times New Roman" panose="02020603050405020304" charset="0"/>
              </a:rPr>
              <a:t>the approach: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review the design description for the component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use stepwise refinement to develop algorithm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use structured programming to implement procedural logic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use ‘formal methods’ to prove logic</a:t>
            </a:r>
            <a:endParaRPr lang="en-US" altLang="ja-JP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dirty="0"/>
              <a:t>Algorithm Design</a:t>
            </a:r>
            <a:endParaRPr lang="en-US" altLang="ja-JP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Class Elaboration</a:t>
            </a:r>
            <a:r>
              <a:rPr lang="zh-CN" altLang="en-US" dirty="0" smtClean="0"/>
              <a:t>（求精）</a:t>
            </a:r>
            <a:endParaRPr lang="zh-CN" altLang="en-US" dirty="0" smtClean="0"/>
          </a:p>
        </p:txBody>
      </p:sp>
      <p:pic>
        <p:nvPicPr>
          <p:cNvPr id="7172" name="Picture 4" descr="oo_elaboration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71600" y="1268760"/>
            <a:ext cx="7391400" cy="4724400"/>
          </a:xfrm>
          <a:prstGeom prst="rect">
            <a:avLst/>
          </a:prstGeom>
          <a:noFill/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4D0F52-F830-4EE2-84EC-7738DFF3B4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フッター プレースホルダ 3"/>
          <p:cNvSpPr txBox="1">
            <a:spLocks noGrp="1"/>
          </p:cNvSpPr>
          <p:nvPr/>
        </p:nvSpPr>
        <p:spPr bwMode="auto">
          <a:xfrm>
            <a:off x="0" y="6477000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ja-JP" altLang="en-US" sz="900">
                <a:solidFill>
                  <a:schemeClr val="bg1"/>
                </a:solidFill>
              </a:rPr>
              <a:t>© 20</a:t>
            </a:r>
            <a:r>
              <a:rPr lang="en-US" altLang="ja-JP" sz="900">
                <a:solidFill>
                  <a:schemeClr val="bg1"/>
                </a:solidFill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58403" name="スライド番号プレースホルダ 4"/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66CAF93-972B-4144-B68B-334AA868A513}" type="slidenum">
              <a:rPr lang="en-US" altLang="ja-JP" sz="1200">
                <a:solidFill>
                  <a:schemeClr val="bg1"/>
                </a:solidFill>
              </a:rPr>
            </a:fld>
            <a:endParaRPr lang="en-US" altLang="ja-JP" sz="900">
              <a:solidFill>
                <a:schemeClr val="bg1"/>
              </a:solidFill>
            </a:endParaRPr>
          </a:p>
        </p:txBody>
      </p:sp>
      <p:grpSp>
        <p:nvGrpSpPr>
          <p:cNvPr id="358405" name="Group 31"/>
          <p:cNvGrpSpPr/>
          <p:nvPr/>
        </p:nvGrpSpPr>
        <p:grpSpPr bwMode="auto">
          <a:xfrm>
            <a:off x="1547664" y="1729011"/>
            <a:ext cx="5994400" cy="3932237"/>
            <a:chOff x="1048" y="715"/>
            <a:chExt cx="3776" cy="2477"/>
          </a:xfrm>
        </p:grpSpPr>
        <p:sp>
          <p:nvSpPr>
            <p:cNvPr id="358406" name="AutoShape 7"/>
            <p:cNvSpPr>
              <a:spLocks noChangeArrowheads="1"/>
            </p:cNvSpPr>
            <p:nvPr/>
          </p:nvSpPr>
          <p:spPr bwMode="auto">
            <a:xfrm>
              <a:off x="1064" y="753"/>
              <a:ext cx="1744" cy="1550"/>
            </a:xfrm>
            <a:prstGeom prst="roundRect">
              <a:avLst>
                <a:gd name="adj" fmla="val 6616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2840" name="AutoShape 8"/>
            <p:cNvSpPr>
              <a:spLocks noChangeArrowheads="1"/>
            </p:cNvSpPr>
            <p:nvPr/>
          </p:nvSpPr>
          <p:spPr bwMode="auto">
            <a:xfrm>
              <a:off x="1048" y="739"/>
              <a:ext cx="1776" cy="1578"/>
            </a:xfrm>
            <a:prstGeom prst="roundRect">
              <a:avLst>
                <a:gd name="adj" fmla="val 7394"/>
              </a:avLst>
            </a:prstGeom>
            <a:solidFill>
              <a:schemeClr val="hlink"/>
            </a:solidFill>
            <a:ln w="50800">
              <a:noFill/>
              <a:rou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8408" name="Line 9"/>
            <p:cNvSpPr>
              <a:spLocks noChangeShapeType="1"/>
            </p:cNvSpPr>
            <p:nvPr/>
          </p:nvSpPr>
          <p:spPr bwMode="auto">
            <a:xfrm>
              <a:off x="1064" y="1009"/>
              <a:ext cx="174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2842" name="Rectangle 10"/>
            <p:cNvSpPr>
              <a:spLocks noChangeArrowheads="1"/>
            </p:cNvSpPr>
            <p:nvPr/>
          </p:nvSpPr>
          <p:spPr bwMode="auto">
            <a:xfrm>
              <a:off x="1119" y="715"/>
              <a:ext cx="573" cy="286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altLang="ja-JP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charset="0"/>
                </a:rPr>
                <a:t>open</a:t>
              </a:r>
              <a:endParaRPr lang="en-US" altLang="ja-JP" sz="2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endParaRPr>
            </a:p>
          </p:txBody>
        </p:sp>
        <p:sp>
          <p:nvSpPr>
            <p:cNvPr id="632843" name="Rectangle 11"/>
            <p:cNvSpPr>
              <a:spLocks noChangeArrowheads="1"/>
            </p:cNvSpPr>
            <p:nvPr/>
          </p:nvSpPr>
          <p:spPr bwMode="auto">
            <a:xfrm>
              <a:off x="1688" y="1329"/>
              <a:ext cx="2128" cy="1209"/>
            </a:xfrm>
            <a:prstGeom prst="rect">
              <a:avLst/>
            </a:prstGeom>
            <a:solidFill>
              <a:schemeClr val="hlink"/>
            </a:solidFill>
            <a:ln w="127000">
              <a:noFill/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2844" name="Rectangle 12"/>
            <p:cNvSpPr>
              <a:spLocks noChangeArrowheads="1"/>
            </p:cNvSpPr>
            <p:nvPr/>
          </p:nvSpPr>
          <p:spPr bwMode="auto">
            <a:xfrm>
              <a:off x="1775" y="1356"/>
              <a:ext cx="1010" cy="402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altLang="ja-JP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charset="0"/>
                </a:rPr>
                <a:t>walk to door;</a:t>
              </a:r>
              <a:endParaRPr lang="en-US" altLang="ja-JP" sz="18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endParaRPr>
            </a:p>
            <a:p>
              <a:pPr>
                <a:defRPr/>
              </a:pPr>
              <a:endParaRPr lang="ja-JP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endParaRPr>
            </a:p>
          </p:txBody>
        </p:sp>
        <p:sp>
          <p:nvSpPr>
            <p:cNvPr id="632845" name="Rectangle 13"/>
            <p:cNvSpPr>
              <a:spLocks noChangeArrowheads="1"/>
            </p:cNvSpPr>
            <p:nvPr/>
          </p:nvSpPr>
          <p:spPr bwMode="auto">
            <a:xfrm>
              <a:off x="1775" y="1484"/>
              <a:ext cx="1162" cy="402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altLang="ja-JP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charset="0"/>
                </a:rPr>
                <a:t>reach for knob;</a:t>
              </a:r>
              <a:endParaRPr lang="en-US" altLang="ja-JP" sz="18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endParaRPr>
            </a:p>
            <a:p>
              <a:pPr>
                <a:defRPr/>
              </a:pPr>
              <a:endParaRPr lang="ja-JP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endParaRPr>
            </a:p>
          </p:txBody>
        </p:sp>
        <p:sp>
          <p:nvSpPr>
            <p:cNvPr id="632846" name="Rectangle 14"/>
            <p:cNvSpPr>
              <a:spLocks noChangeArrowheads="1"/>
            </p:cNvSpPr>
            <p:nvPr/>
          </p:nvSpPr>
          <p:spPr bwMode="auto">
            <a:xfrm>
              <a:off x="1775" y="1612"/>
              <a:ext cx="114" cy="402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defRPr/>
              </a:pPr>
              <a:endParaRPr lang="ja-JP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endParaRPr>
            </a:p>
            <a:p>
              <a:pPr>
                <a:defRPr/>
              </a:pPr>
              <a:endParaRPr lang="ja-JP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endParaRPr>
            </a:p>
          </p:txBody>
        </p:sp>
        <p:sp>
          <p:nvSpPr>
            <p:cNvPr id="632847" name="Rectangle 15"/>
            <p:cNvSpPr>
              <a:spLocks noChangeArrowheads="1"/>
            </p:cNvSpPr>
            <p:nvPr/>
          </p:nvSpPr>
          <p:spPr bwMode="auto">
            <a:xfrm>
              <a:off x="1775" y="1740"/>
              <a:ext cx="866" cy="402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altLang="ja-JP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charset="0"/>
                </a:rPr>
                <a:t>open door;</a:t>
              </a:r>
              <a:endParaRPr lang="en-US" altLang="ja-JP" sz="18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endParaRPr>
            </a:p>
            <a:p>
              <a:pPr>
                <a:defRPr/>
              </a:pPr>
              <a:endParaRPr lang="ja-JP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endParaRPr>
            </a:p>
          </p:txBody>
        </p:sp>
        <p:sp>
          <p:nvSpPr>
            <p:cNvPr id="632848" name="Rectangle 16"/>
            <p:cNvSpPr>
              <a:spLocks noChangeArrowheads="1"/>
            </p:cNvSpPr>
            <p:nvPr/>
          </p:nvSpPr>
          <p:spPr bwMode="auto">
            <a:xfrm>
              <a:off x="1775" y="1868"/>
              <a:ext cx="114" cy="402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defRPr/>
              </a:pPr>
              <a:endParaRPr lang="ja-JP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endParaRPr>
            </a:p>
            <a:p>
              <a:pPr>
                <a:defRPr/>
              </a:pPr>
              <a:endParaRPr lang="ja-JP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endParaRPr>
            </a:p>
          </p:txBody>
        </p:sp>
        <p:sp>
          <p:nvSpPr>
            <p:cNvPr id="632849" name="Rectangle 17"/>
            <p:cNvSpPr>
              <a:spLocks noChangeArrowheads="1"/>
            </p:cNvSpPr>
            <p:nvPr/>
          </p:nvSpPr>
          <p:spPr bwMode="auto">
            <a:xfrm>
              <a:off x="1775" y="1996"/>
              <a:ext cx="1058" cy="402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altLang="ja-JP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charset="0"/>
                </a:rPr>
                <a:t>walk through;</a:t>
              </a:r>
              <a:endParaRPr lang="en-US" altLang="ja-JP" sz="18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endParaRPr>
            </a:p>
            <a:p>
              <a:pPr>
                <a:defRPr/>
              </a:pPr>
              <a:endParaRPr lang="ja-JP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endParaRPr>
            </a:p>
          </p:txBody>
        </p:sp>
        <p:sp>
          <p:nvSpPr>
            <p:cNvPr id="632850" name="Rectangle 18"/>
            <p:cNvSpPr>
              <a:spLocks noChangeArrowheads="1"/>
            </p:cNvSpPr>
            <p:nvPr/>
          </p:nvSpPr>
          <p:spPr bwMode="auto">
            <a:xfrm>
              <a:off x="1775" y="2124"/>
              <a:ext cx="882" cy="229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altLang="ja-JP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charset="0"/>
                </a:rPr>
                <a:t>close door.</a:t>
              </a:r>
              <a:endParaRPr lang="en-US" altLang="ja-JP" sz="18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endParaRPr>
            </a:p>
          </p:txBody>
        </p:sp>
        <p:sp>
          <p:nvSpPr>
            <p:cNvPr id="632851" name="Rectangle 19"/>
            <p:cNvSpPr>
              <a:spLocks noChangeArrowheads="1"/>
            </p:cNvSpPr>
            <p:nvPr/>
          </p:nvSpPr>
          <p:spPr bwMode="auto">
            <a:xfrm>
              <a:off x="2824" y="1692"/>
              <a:ext cx="2000" cy="1500"/>
            </a:xfrm>
            <a:prstGeom prst="rect">
              <a:avLst/>
            </a:prstGeom>
            <a:solidFill>
              <a:schemeClr val="folHlink"/>
            </a:solidFill>
            <a:ln w="50800">
              <a:noFill/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2852" name="Rectangle 20"/>
            <p:cNvSpPr>
              <a:spLocks noChangeArrowheads="1"/>
            </p:cNvSpPr>
            <p:nvPr/>
          </p:nvSpPr>
          <p:spPr bwMode="auto">
            <a:xfrm>
              <a:off x="2887" y="1754"/>
              <a:ext cx="1714" cy="402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altLang="ja-JP" sz="1800" b="1">
                  <a:solidFill>
                    <a:srgbClr val="AD278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charset="0"/>
                </a:rPr>
                <a:t>repeat until door opens</a:t>
              </a:r>
              <a:endParaRPr lang="en-US" altLang="ja-JP" sz="1800" b="1">
                <a:solidFill>
                  <a:srgbClr val="AD278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endParaRPr>
            </a:p>
            <a:p>
              <a:pPr>
                <a:defRPr/>
              </a:pPr>
              <a:endParaRPr lang="ja-JP" altLang="en-US" sz="1800" b="1">
                <a:solidFill>
                  <a:srgbClr val="AD278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endParaRPr>
            </a:p>
          </p:txBody>
        </p:sp>
        <p:sp>
          <p:nvSpPr>
            <p:cNvPr id="632853" name="Rectangle 21"/>
            <p:cNvSpPr>
              <a:spLocks noChangeArrowheads="1"/>
            </p:cNvSpPr>
            <p:nvPr/>
          </p:nvSpPr>
          <p:spPr bwMode="auto">
            <a:xfrm>
              <a:off x="2887" y="1882"/>
              <a:ext cx="1546" cy="402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altLang="ja-JP" sz="1800" b="1">
                  <a:solidFill>
                    <a:srgbClr val="AD278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charset="0"/>
                </a:rPr>
                <a:t>turn knob clockwise;</a:t>
              </a:r>
              <a:endParaRPr lang="en-US" altLang="ja-JP" sz="1800" b="1">
                <a:solidFill>
                  <a:srgbClr val="AD278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endParaRPr>
            </a:p>
            <a:p>
              <a:pPr>
                <a:defRPr/>
              </a:pPr>
              <a:endParaRPr lang="ja-JP" altLang="en-US" sz="1800" b="1">
                <a:solidFill>
                  <a:srgbClr val="AD278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endParaRPr>
            </a:p>
          </p:txBody>
        </p:sp>
        <p:sp>
          <p:nvSpPr>
            <p:cNvPr id="632854" name="Rectangle 22"/>
            <p:cNvSpPr>
              <a:spLocks noChangeArrowheads="1"/>
            </p:cNvSpPr>
            <p:nvPr/>
          </p:nvSpPr>
          <p:spPr bwMode="auto">
            <a:xfrm>
              <a:off x="2887" y="2010"/>
              <a:ext cx="1836" cy="402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altLang="ja-JP" sz="1800" b="1">
                  <a:solidFill>
                    <a:srgbClr val="AD278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charset="0"/>
                </a:rPr>
                <a:t>if knob doesn't turn, then</a:t>
              </a:r>
              <a:endParaRPr lang="en-US" altLang="ja-JP" sz="1800" b="1">
                <a:solidFill>
                  <a:srgbClr val="AD278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endParaRPr>
            </a:p>
            <a:p>
              <a:pPr>
                <a:defRPr/>
              </a:pPr>
              <a:endParaRPr lang="ja-JP" altLang="en-US" sz="1800" b="1">
                <a:solidFill>
                  <a:srgbClr val="AD278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endParaRPr>
            </a:p>
          </p:txBody>
        </p:sp>
        <p:sp>
          <p:nvSpPr>
            <p:cNvPr id="632855" name="Rectangle 23"/>
            <p:cNvSpPr>
              <a:spLocks noChangeArrowheads="1"/>
            </p:cNvSpPr>
            <p:nvPr/>
          </p:nvSpPr>
          <p:spPr bwMode="auto">
            <a:xfrm>
              <a:off x="2887" y="2138"/>
              <a:ext cx="1154" cy="402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defRPr/>
              </a:pPr>
              <a:r>
                <a:rPr lang="ja-JP" altLang="en-US" sz="1800" b="1">
                  <a:solidFill>
                    <a:srgbClr val="AD278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charset="0"/>
                </a:rPr>
                <a:t>    </a:t>
              </a:r>
              <a:r>
                <a:rPr lang="en-US" altLang="ja-JP" sz="1800" b="1">
                  <a:solidFill>
                    <a:srgbClr val="AD278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charset="0"/>
                </a:rPr>
                <a:t>take key out;</a:t>
              </a:r>
              <a:endParaRPr lang="en-US" altLang="ja-JP" sz="1800" b="1">
                <a:solidFill>
                  <a:srgbClr val="AD278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endParaRPr>
            </a:p>
            <a:p>
              <a:pPr>
                <a:defRPr/>
              </a:pPr>
              <a:endParaRPr lang="ja-JP" altLang="en-US" sz="1800" b="1">
                <a:solidFill>
                  <a:srgbClr val="AD278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endParaRPr>
            </a:p>
          </p:txBody>
        </p:sp>
        <p:sp>
          <p:nvSpPr>
            <p:cNvPr id="632856" name="Rectangle 24"/>
            <p:cNvSpPr>
              <a:spLocks noChangeArrowheads="1"/>
            </p:cNvSpPr>
            <p:nvPr/>
          </p:nvSpPr>
          <p:spPr bwMode="auto">
            <a:xfrm>
              <a:off x="2887" y="2266"/>
              <a:ext cx="1394" cy="402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defRPr/>
              </a:pPr>
              <a:r>
                <a:rPr lang="ja-JP" altLang="en-US" sz="1800" b="1">
                  <a:solidFill>
                    <a:srgbClr val="AD278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charset="0"/>
                </a:rPr>
                <a:t>    </a:t>
              </a:r>
              <a:r>
                <a:rPr lang="en-US" altLang="ja-JP" sz="1800" b="1">
                  <a:solidFill>
                    <a:srgbClr val="AD278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charset="0"/>
                </a:rPr>
                <a:t>find correct key;</a:t>
              </a:r>
              <a:endParaRPr lang="en-US" altLang="ja-JP" sz="1800" b="1">
                <a:solidFill>
                  <a:srgbClr val="AD278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endParaRPr>
            </a:p>
            <a:p>
              <a:pPr>
                <a:defRPr/>
              </a:pPr>
              <a:endParaRPr lang="ja-JP" altLang="en-US" sz="1800" b="1">
                <a:solidFill>
                  <a:srgbClr val="AD278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endParaRPr>
            </a:p>
          </p:txBody>
        </p:sp>
        <p:sp>
          <p:nvSpPr>
            <p:cNvPr id="632857" name="Rectangle 25"/>
            <p:cNvSpPr>
              <a:spLocks noChangeArrowheads="1"/>
            </p:cNvSpPr>
            <p:nvPr/>
          </p:nvSpPr>
          <p:spPr bwMode="auto">
            <a:xfrm>
              <a:off x="2887" y="2394"/>
              <a:ext cx="1210" cy="402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defRPr/>
              </a:pPr>
              <a:r>
                <a:rPr lang="ja-JP" altLang="en-US" sz="1800" b="1">
                  <a:solidFill>
                    <a:srgbClr val="AD278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charset="0"/>
                </a:rPr>
                <a:t>    </a:t>
              </a:r>
              <a:r>
                <a:rPr lang="en-US" altLang="ja-JP" sz="1800" b="1">
                  <a:solidFill>
                    <a:srgbClr val="AD278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charset="0"/>
                </a:rPr>
                <a:t>insert in lock;</a:t>
              </a:r>
              <a:endParaRPr lang="en-US" altLang="ja-JP" sz="1800" b="1">
                <a:solidFill>
                  <a:srgbClr val="AD278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endParaRPr>
            </a:p>
            <a:p>
              <a:pPr>
                <a:defRPr/>
              </a:pPr>
              <a:endParaRPr lang="ja-JP" altLang="en-US" sz="1800" b="1">
                <a:solidFill>
                  <a:srgbClr val="AD278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endParaRPr>
            </a:p>
          </p:txBody>
        </p:sp>
        <p:sp>
          <p:nvSpPr>
            <p:cNvPr id="632858" name="Rectangle 26"/>
            <p:cNvSpPr>
              <a:spLocks noChangeArrowheads="1"/>
            </p:cNvSpPr>
            <p:nvPr/>
          </p:nvSpPr>
          <p:spPr bwMode="auto">
            <a:xfrm>
              <a:off x="2887" y="2522"/>
              <a:ext cx="458" cy="402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altLang="ja-JP" sz="1800" b="1">
                  <a:solidFill>
                    <a:srgbClr val="AD278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charset="0"/>
                </a:rPr>
                <a:t>endif</a:t>
              </a:r>
              <a:endParaRPr lang="en-US" altLang="ja-JP" sz="1800" b="1">
                <a:solidFill>
                  <a:srgbClr val="AD278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endParaRPr>
            </a:p>
            <a:p>
              <a:pPr>
                <a:defRPr/>
              </a:pPr>
              <a:endParaRPr lang="ja-JP" altLang="en-US" sz="1800" b="1">
                <a:solidFill>
                  <a:srgbClr val="AD278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endParaRPr>
            </a:p>
          </p:txBody>
        </p:sp>
        <p:sp>
          <p:nvSpPr>
            <p:cNvPr id="632859" name="Rectangle 27"/>
            <p:cNvSpPr>
              <a:spLocks noChangeArrowheads="1"/>
            </p:cNvSpPr>
            <p:nvPr/>
          </p:nvSpPr>
          <p:spPr bwMode="auto">
            <a:xfrm>
              <a:off x="2887" y="2676"/>
              <a:ext cx="1290" cy="50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en-US" altLang="ja-JP" sz="1800" b="1">
                  <a:solidFill>
                    <a:srgbClr val="AD278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charset="0"/>
                </a:rPr>
                <a:t>pull/push door</a:t>
              </a:r>
              <a:endParaRPr lang="en-US" altLang="ja-JP" sz="1800" b="1">
                <a:solidFill>
                  <a:srgbClr val="AD278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endParaRPr>
            </a:p>
            <a:p>
              <a:pPr>
                <a:lnSpc>
                  <a:spcPct val="80000"/>
                </a:lnSpc>
                <a:defRPr/>
              </a:pPr>
              <a:r>
                <a:rPr lang="en-US" altLang="ja-JP" sz="1800" b="1">
                  <a:solidFill>
                    <a:srgbClr val="AD278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charset="0"/>
                </a:rPr>
                <a:t>move out of way;</a:t>
              </a:r>
              <a:endParaRPr lang="en-US" altLang="ja-JP" sz="1800" b="1">
                <a:solidFill>
                  <a:srgbClr val="AD278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endParaRPr>
            </a:p>
            <a:p>
              <a:pPr>
                <a:defRPr/>
              </a:pPr>
              <a:endParaRPr lang="ja-JP" altLang="en-US" sz="1800" b="1">
                <a:solidFill>
                  <a:srgbClr val="AD278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endParaRPr>
            </a:p>
          </p:txBody>
        </p:sp>
        <p:sp>
          <p:nvSpPr>
            <p:cNvPr id="632860" name="Rectangle 28"/>
            <p:cNvSpPr>
              <a:spLocks noChangeArrowheads="1"/>
            </p:cNvSpPr>
            <p:nvPr/>
          </p:nvSpPr>
          <p:spPr bwMode="auto">
            <a:xfrm>
              <a:off x="2879" y="2906"/>
              <a:ext cx="842" cy="229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altLang="ja-JP" sz="1800" b="1">
                  <a:solidFill>
                    <a:srgbClr val="AD278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charset="0"/>
                </a:rPr>
                <a:t>end repeat</a:t>
              </a:r>
              <a:endParaRPr lang="en-US" altLang="ja-JP" sz="1800" b="1">
                <a:solidFill>
                  <a:srgbClr val="AD278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endParaRPr>
            </a:p>
          </p:txBody>
        </p:sp>
        <p:sp>
          <p:nvSpPr>
            <p:cNvPr id="358428" name="Freeform 29"/>
            <p:cNvSpPr/>
            <p:nvPr/>
          </p:nvSpPr>
          <p:spPr bwMode="auto">
            <a:xfrm>
              <a:off x="1296" y="1194"/>
              <a:ext cx="2521" cy="1345"/>
            </a:xfrm>
            <a:custGeom>
              <a:avLst/>
              <a:gdLst>
                <a:gd name="T0" fmla="*/ 400 w 2521"/>
                <a:gd name="T1" fmla="*/ 1344 h 1345"/>
                <a:gd name="T2" fmla="*/ 0 w 2521"/>
                <a:gd name="T3" fmla="*/ 0 h 1345"/>
                <a:gd name="T4" fmla="*/ 2520 w 2521"/>
                <a:gd name="T5" fmla="*/ 114 h 1345"/>
                <a:gd name="T6" fmla="*/ 416 w 2521"/>
                <a:gd name="T7" fmla="*/ 114 h 1345"/>
                <a:gd name="T8" fmla="*/ 416 w 2521"/>
                <a:gd name="T9" fmla="*/ 1344 h 1345"/>
                <a:gd name="T10" fmla="*/ 400 w 2521"/>
                <a:gd name="T11" fmla="*/ 1344 h 13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1"/>
                <a:gd name="T19" fmla="*/ 0 h 1345"/>
                <a:gd name="T20" fmla="*/ 2521 w 2521"/>
                <a:gd name="T21" fmla="*/ 1345 h 13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1" h="1345">
                  <a:moveTo>
                    <a:pt x="400" y="1344"/>
                  </a:moveTo>
                  <a:lnTo>
                    <a:pt x="0" y="0"/>
                  </a:lnTo>
                  <a:lnTo>
                    <a:pt x="2520" y="114"/>
                  </a:lnTo>
                  <a:lnTo>
                    <a:pt x="416" y="114"/>
                  </a:lnTo>
                  <a:lnTo>
                    <a:pt x="416" y="1344"/>
                  </a:lnTo>
                  <a:lnTo>
                    <a:pt x="400" y="1344"/>
                  </a:lnTo>
                </a:path>
              </a:pathLst>
            </a:custGeom>
            <a:solidFill>
              <a:schemeClr val="bg1"/>
            </a:solidFill>
            <a:ln w="50800" cap="rnd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8429" name="Line 30"/>
            <p:cNvSpPr>
              <a:spLocks noChangeShapeType="1"/>
            </p:cNvSpPr>
            <p:nvPr/>
          </p:nvSpPr>
          <p:spPr bwMode="auto">
            <a:xfrm flipV="1">
              <a:off x="2632" y="1862"/>
              <a:ext cx="256" cy="7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dirty="0"/>
              <a:t>Stepwise Refinement</a:t>
            </a:r>
            <a:endParaRPr lang="en-US" altLang="ja-JP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フッター プレースホルダ 3"/>
          <p:cNvSpPr txBox="1">
            <a:spLocks noGrp="1"/>
          </p:cNvSpPr>
          <p:nvPr/>
        </p:nvSpPr>
        <p:spPr bwMode="auto">
          <a:xfrm>
            <a:off x="0" y="6477000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ja-JP" altLang="en-US" sz="900">
                <a:solidFill>
                  <a:schemeClr val="bg1"/>
                </a:solidFill>
              </a:rPr>
              <a:t>© 20</a:t>
            </a:r>
            <a:r>
              <a:rPr lang="en-US" altLang="ja-JP" sz="900">
                <a:solidFill>
                  <a:schemeClr val="bg1"/>
                </a:solidFill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59427" name="スライド番号プレースホルダ 4"/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D643D30-1CFC-44E2-A98D-E17146E899FF}" type="slidenum">
              <a:rPr lang="en-US" altLang="ja-JP" sz="1200">
                <a:solidFill>
                  <a:schemeClr val="bg1"/>
                </a:solidFill>
              </a:rPr>
            </a:fld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59429" name="Rectangle 31"/>
          <p:cNvSpPr>
            <a:spLocks noRot="1" noChangeArrowheads="1"/>
          </p:cNvSpPr>
          <p:nvPr/>
        </p:nvSpPr>
        <p:spPr bwMode="auto">
          <a:xfrm>
            <a:off x="899592" y="1412776"/>
            <a:ext cx="6680200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800" dirty="0">
                <a:latin typeface="Times New Roman" panose="02020603050405020304" charset="0"/>
                <a:cs typeface="Times New Roman" panose="02020603050405020304" charset="0"/>
              </a:rPr>
              <a:t>represents the algorithm at a level of detail that can be reviewed for </a:t>
            </a:r>
            <a:r>
              <a:rPr lang="en-US" altLang="ja-JP" sz="2800" dirty="0" smtClean="0">
                <a:latin typeface="Times New Roman" panose="02020603050405020304" charset="0"/>
                <a:cs typeface="Times New Roman" panose="02020603050405020304" charset="0"/>
              </a:rPr>
              <a:t>quality</a:t>
            </a:r>
            <a:endParaRPr lang="en-US" altLang="ja-JP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800" dirty="0">
                <a:latin typeface="Times New Roman" panose="02020603050405020304" charset="0"/>
                <a:cs typeface="Times New Roman" panose="02020603050405020304" charset="0"/>
              </a:rPr>
              <a:t>options: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graphical (e.g. flowchart, box diagram)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 err="1">
                <a:latin typeface="Times New Roman" panose="02020603050405020304" charset="0"/>
                <a:cs typeface="Times New Roman" panose="02020603050405020304" charset="0"/>
              </a:rPr>
              <a:t>pseudocode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 (e.g., PDL)</a:t>
            </a:r>
            <a:r>
              <a:rPr lang="en-US" altLang="ja-JP" sz="1800" dirty="0">
                <a:latin typeface="Times New Roman" panose="02020603050405020304" charset="0"/>
                <a:cs typeface="Times New Roman" panose="02020603050405020304" charset="0"/>
              </a:rPr>
              <a:t>  ...   choice of many</a:t>
            </a:r>
            <a:endParaRPr lang="en-US" alt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programming language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decision table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conduct walkthrough to assess quality</a:t>
            </a:r>
            <a:endParaRPr lang="en-US" altLang="ja-JP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dirty="0"/>
              <a:t>Algorithm Design Model</a:t>
            </a:r>
            <a:endParaRPr lang="en-US" altLang="ja-JP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フッター プレースホルダ 3"/>
          <p:cNvSpPr txBox="1">
            <a:spLocks noGrp="1"/>
          </p:cNvSpPr>
          <p:nvPr/>
        </p:nvSpPr>
        <p:spPr bwMode="auto">
          <a:xfrm>
            <a:off x="0" y="6477000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ja-JP" altLang="en-US" sz="900">
                <a:solidFill>
                  <a:schemeClr val="bg1"/>
                </a:solidFill>
              </a:rPr>
              <a:t>© 20</a:t>
            </a:r>
            <a:r>
              <a:rPr lang="en-US" altLang="ja-JP" sz="900">
                <a:solidFill>
                  <a:schemeClr val="bg1"/>
                </a:solidFill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60451" name="スライド番号プレースホルダ 4"/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9BF7321E-A1D7-485A-9D42-A1AD0C3D9DCD}" type="slidenum">
              <a:rPr lang="en-US" altLang="ja-JP" sz="1200">
                <a:solidFill>
                  <a:schemeClr val="bg1"/>
                </a:solidFill>
              </a:rPr>
            </a:fld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636935" name="Rectangle 7"/>
          <p:cNvSpPr>
            <a:spLocks noChangeArrowheads="1"/>
          </p:cNvSpPr>
          <p:nvPr/>
        </p:nvSpPr>
        <p:spPr bwMode="auto">
          <a:xfrm>
            <a:off x="899593" y="1484784"/>
            <a:ext cx="8244408" cy="341375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ja-JP" dirty="0" smtClean="0"/>
              <a:t>uses </a:t>
            </a:r>
            <a:r>
              <a:rPr lang="en-US" altLang="ja-JP" dirty="0"/>
              <a:t>a limited set of logical constructs:</a:t>
            </a:r>
            <a:endParaRPr lang="en-US" altLang="zh-CN" dirty="0"/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dirty="0"/>
              <a:t> </a:t>
            </a:r>
            <a:r>
              <a:rPr lang="en-US" altLang="ja-JP" i="1" dirty="0"/>
              <a:t>sequence</a:t>
            </a:r>
            <a:endParaRPr lang="en-US" altLang="zh-CN" i="1" dirty="0"/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i="1" dirty="0"/>
              <a:t> </a:t>
            </a:r>
            <a:r>
              <a:rPr lang="en-US" altLang="ja-JP" i="1" dirty="0"/>
              <a:t>conditional</a:t>
            </a:r>
            <a:r>
              <a:rPr lang="en-US" altLang="zh-CN" i="1" dirty="0"/>
              <a:t> </a:t>
            </a:r>
            <a:r>
              <a:rPr lang="en-US" altLang="ja-JP" dirty="0"/>
              <a:t>— if-then-else, select-case</a:t>
            </a:r>
            <a:endParaRPr lang="en-US" altLang="ja-JP" i="1" dirty="0"/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i="1" dirty="0"/>
              <a:t> </a:t>
            </a:r>
            <a:r>
              <a:rPr lang="en-US" altLang="ja-JP" i="1" dirty="0"/>
              <a:t>loops</a:t>
            </a:r>
            <a:r>
              <a:rPr lang="en-US" altLang="zh-CN" i="1" dirty="0"/>
              <a:t> </a:t>
            </a:r>
            <a:r>
              <a:rPr lang="en-US" altLang="ja-JP" dirty="0"/>
              <a:t>— do-while, repeat </a:t>
            </a:r>
            <a:r>
              <a:rPr lang="en-US" altLang="ja-JP" dirty="0" smtClean="0"/>
              <a:t>until</a:t>
            </a:r>
            <a:endParaRPr lang="en-US" altLang="ja-JP" dirty="0" smtClean="0"/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endParaRPr lang="en-US" altLang="zh-CN" dirty="0"/>
          </a:p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ja-JP" dirty="0" smtClean="0"/>
              <a:t>leads </a:t>
            </a:r>
            <a:r>
              <a:rPr lang="en-US" altLang="ja-JP" dirty="0"/>
              <a:t>to more readable, testable </a:t>
            </a:r>
            <a:r>
              <a:rPr lang="en-US" altLang="ja-JP" dirty="0" smtClean="0"/>
              <a:t>code</a:t>
            </a:r>
            <a:r>
              <a:rPr lang="en-US" altLang="zh-CN" i="1" dirty="0" smtClean="0"/>
              <a:t> </a:t>
            </a:r>
            <a:r>
              <a:rPr lang="en-US" altLang="ja-JP" dirty="0"/>
              <a:t>can be used in conjunction with </a:t>
            </a:r>
            <a:r>
              <a:rPr lang="en-US" altLang="ja-JP" dirty="0" smtClean="0"/>
              <a:t>‘</a:t>
            </a:r>
            <a:r>
              <a:rPr lang="en-US" altLang="ja-JP" dirty="0"/>
              <a:t>proof of correctness</a:t>
            </a:r>
            <a:r>
              <a:rPr lang="en-US" altLang="ja-JP" dirty="0" smtClean="0"/>
              <a:t>’</a:t>
            </a:r>
            <a:endParaRPr lang="en-US" altLang="ja-JP" dirty="0" smtClean="0"/>
          </a:p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endParaRPr lang="en-US" altLang="zh-CN" dirty="0"/>
          </a:p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dirty="0"/>
              <a:t> </a:t>
            </a:r>
            <a:r>
              <a:rPr lang="en-US" altLang="ja-JP" dirty="0"/>
              <a:t>important for achieving high quality,</a:t>
            </a:r>
            <a:r>
              <a:rPr lang="en-US" altLang="zh-CN" dirty="0"/>
              <a:t> </a:t>
            </a:r>
            <a:r>
              <a:rPr lang="en-US" altLang="ja-JP" dirty="0" smtClean="0"/>
              <a:t>but </a:t>
            </a:r>
            <a:r>
              <a:rPr lang="en-US" altLang="ja-JP" dirty="0"/>
              <a:t>not enough</a:t>
            </a:r>
            <a:endParaRPr lang="ja-JP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dirty="0"/>
              <a:t>Structured Programming</a:t>
            </a:r>
            <a:r>
              <a:rPr lang="en-US" altLang="zh-CN" dirty="0"/>
              <a:t> </a:t>
            </a:r>
            <a:r>
              <a:rPr lang="en-US" altLang="ja-JP" dirty="0"/>
              <a:t>for Procedural Design</a:t>
            </a:r>
            <a:endParaRPr lang="en-US" altLang="ja-JP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9" name="Group 5"/>
          <p:cNvGrpSpPr/>
          <p:nvPr/>
        </p:nvGrpSpPr>
        <p:grpSpPr bwMode="auto">
          <a:xfrm>
            <a:off x="971600" y="1340768"/>
            <a:ext cx="6350000" cy="4652962"/>
            <a:chOff x="1030" y="539"/>
            <a:chExt cx="4000" cy="3279"/>
          </a:xfrm>
        </p:grpSpPr>
        <p:sp>
          <p:nvSpPr>
            <p:cNvPr id="98306" name="Rectangle 2"/>
            <p:cNvSpPr>
              <a:spLocks noChangeArrowheads="1"/>
            </p:cNvSpPr>
            <p:nvPr/>
          </p:nvSpPr>
          <p:spPr bwMode="auto">
            <a:xfrm>
              <a:off x="1030" y="539"/>
              <a:ext cx="4000" cy="3279"/>
            </a:xfrm>
            <a:prstGeom prst="rect">
              <a:avLst/>
            </a:prstGeom>
            <a:solidFill>
              <a:srgbClr val="96E3FE"/>
            </a:solidFill>
            <a:ln>
              <a:noFill/>
            </a:ln>
            <a:effectLst>
              <a:outerShdw dist="71842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98308" name="Picture 4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0" y="638"/>
              <a:ext cx="3513" cy="2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 Structured Procedural Design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844824"/>
            <a:ext cx="3097212" cy="4757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Program Flow Chart (PFC)</a:t>
            </a:r>
            <a:endParaRPr lang="en-US" altLang="zh-CN" dirty="0" smtClean="0"/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200" dirty="0" smtClean="0"/>
              <a:t>sequence</a:t>
            </a:r>
            <a:endParaRPr lang="en-US" altLang="zh-CN" sz="2200" dirty="0" smtClean="0"/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200" dirty="0" smtClean="0"/>
              <a:t>case</a:t>
            </a:r>
            <a:endParaRPr lang="en-US" altLang="zh-CN" sz="2200" dirty="0" smtClean="0"/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200" dirty="0" smtClean="0"/>
              <a:t>selection</a:t>
            </a:r>
            <a:endParaRPr lang="en-US" altLang="zh-CN" sz="2200" dirty="0" smtClean="0"/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200" dirty="0" smtClean="0"/>
              <a:t>while loop</a:t>
            </a:r>
            <a:endParaRPr lang="en-US" altLang="zh-CN" sz="2200" dirty="0" smtClean="0"/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200" dirty="0" smtClean="0"/>
              <a:t>until loop</a:t>
            </a:r>
            <a:endParaRPr lang="en-US" altLang="zh-CN" sz="2200" dirty="0" smtClean="0"/>
          </a:p>
          <a:p>
            <a:pPr lvl="1"/>
            <a:endParaRPr lang="en-US" altLang="zh-CN" dirty="0" smtClean="0"/>
          </a:p>
        </p:txBody>
      </p:sp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3275856" y="1268760"/>
          <a:ext cx="5724525" cy="458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8" name="幻灯片" r:id="rId1" imgW="3867150" imgH="2895600" progId="PowerPoint.Slide.8">
                  <p:embed/>
                </p:oleObj>
              </mc:Choice>
              <mc:Fallback>
                <p:oleObj name="幻灯片" r:id="rId1" imgW="3867150" imgH="2895600" progId="PowerPoint.Slide.8">
                  <p:embed/>
                  <p:pic>
                    <p:nvPicPr>
                      <p:cNvPr id="0" name="图片 1055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268760"/>
                        <a:ext cx="5724525" cy="458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Flow Chart (PFC)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projctor.wav"/>
      </p:stSnd>
    </p:sndAc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1115616" y="1143000"/>
          <a:ext cx="7200900" cy="486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2" name="幻灯片" r:id="rId1" imgW="1323975" imgH="981075" progId="PowerPoint.Slide.8">
                  <p:embed/>
                </p:oleObj>
              </mc:Choice>
              <mc:Fallback>
                <p:oleObj name="幻灯片" r:id="rId1" imgW="1323975" imgH="981075" progId="PowerPoint.Slide.8">
                  <p:embed/>
                  <p:pic>
                    <p:nvPicPr>
                      <p:cNvPr id="0" name="图片 1065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143000"/>
                        <a:ext cx="7200900" cy="486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Box Diagram / N-S Chart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projctor.wav"/>
      </p:stSnd>
    </p:sndAc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1187624" y="1196752"/>
          <a:ext cx="6315075" cy="460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76" name="幻灯片" r:id="rId1" imgW="2809875" imgH="2105025" progId="PowerPoint.Slide.8">
                  <p:embed/>
                </p:oleObj>
              </mc:Choice>
              <mc:Fallback>
                <p:oleObj name="幻灯片" r:id="rId1" imgW="2809875" imgH="2105025" progId="PowerPoint.Slide.8">
                  <p:embed/>
                  <p:pic>
                    <p:nvPicPr>
                      <p:cNvPr id="0" name="图片 107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196752"/>
                        <a:ext cx="6315075" cy="460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projctor.wav"/>
      </p:stSnd>
    </p:sndAc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833437" y="1268760"/>
          <a:ext cx="7777163" cy="494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0" name="幻灯片" r:id="rId1" imgW="2733675" imgH="2047875" progId="PowerPoint.Slide.8">
                  <p:embed/>
                </p:oleObj>
              </mc:Choice>
              <mc:Fallback>
                <p:oleObj name="幻灯片" r:id="rId1" imgW="2733675" imgH="2047875" progId="PowerPoint.Slide.8">
                  <p:embed/>
                  <p:pic>
                    <p:nvPicPr>
                      <p:cNvPr id="0" name="图片 1085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7" y="1268760"/>
                        <a:ext cx="7777163" cy="494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楷体_GB2312" charset="-122"/>
              </a:rPr>
              <a:t>Problem Analysis Diagram ( PAD)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projctor.wav"/>
      </p:stSnd>
    </p:sndAc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44" name="Object 4"/>
          <p:cNvGraphicFramePr>
            <a:graphicFrameLocks noChangeAspect="1"/>
          </p:cNvGraphicFramePr>
          <p:nvPr/>
        </p:nvGraphicFramePr>
        <p:xfrm>
          <a:off x="971600" y="1340768"/>
          <a:ext cx="7305675" cy="477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4" name="幻灯片" r:id="rId1" imgW="2457450" imgH="1838325" progId="PowerPoint.Slide.8">
                  <p:embed/>
                </p:oleObj>
              </mc:Choice>
              <mc:Fallback>
                <p:oleObj name="幻灯片" r:id="rId1" imgW="2457450" imgH="1838325" progId="PowerPoint.Slide.8">
                  <p:embed/>
                  <p:pic>
                    <p:nvPicPr>
                      <p:cNvPr id="0" name="图片 1096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340768"/>
                        <a:ext cx="7305675" cy="477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From N-S Chart to PAD(1)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projctor.wav"/>
      </p:stSnd>
    </p:sndAc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68" name="Object 4"/>
          <p:cNvGraphicFramePr>
            <a:graphicFrameLocks noChangeAspect="1"/>
          </p:cNvGraphicFramePr>
          <p:nvPr/>
        </p:nvGraphicFramePr>
        <p:xfrm>
          <a:off x="1043608" y="1143000"/>
          <a:ext cx="7216775" cy="5022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48" name="幻灯片" r:id="rId1" imgW="1952625" imgH="1457325" progId="PowerPoint.Slide.8">
                  <p:embed/>
                </p:oleObj>
              </mc:Choice>
              <mc:Fallback>
                <p:oleObj name="幻灯片" r:id="rId1" imgW="1952625" imgH="1457325" progId="PowerPoint.Slide.8">
                  <p:embed/>
                  <p:pic>
                    <p:nvPicPr>
                      <p:cNvPr id="0" name="图片 1106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143000"/>
                        <a:ext cx="7216775" cy="50223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From N-S Chart to PAD (2)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projctor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8394B340-DBDD-4516-BA14-6F5B1D59773C}" type="slidenum">
              <a:rPr kumimoji="1" lang="zh-CN" altLang="en-US" sz="1400">
                <a:latin typeface="Helvetica" charset="0"/>
              </a:rPr>
            </a:fld>
            <a:endParaRPr kumimoji="1" lang="en-US" altLang="zh-CN" sz="1400">
              <a:latin typeface="Helvetica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Different Views of Component</a:t>
            </a:r>
            <a:endParaRPr lang="en-US" altLang="zh-CN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rgbClr val="FF0000"/>
                </a:solidFill>
              </a:rPr>
              <a:t>Conventional View</a:t>
            </a:r>
            <a:r>
              <a:rPr lang="zh-CN" altLang="en-US" dirty="0" smtClean="0">
                <a:solidFill>
                  <a:srgbClr val="FF0000"/>
                </a:solidFill>
              </a:rPr>
              <a:t>（传统的观点）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zh-CN" altLang="en-US" dirty="0" smtClean="0">
              <a:solidFill>
                <a:srgbClr val="FF0000"/>
              </a:solidFill>
            </a:endParaRPr>
          </a:p>
          <a:p>
            <a:pPr lvl="1"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A component is a functional element of a program that incorporates:</a:t>
            </a:r>
            <a:endParaRPr lang="en-US" altLang="zh-CN" dirty="0" smtClean="0"/>
          </a:p>
          <a:p>
            <a:pPr lvl="2"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processing logic</a:t>
            </a:r>
            <a:r>
              <a:rPr lang="zh-CN" altLang="en-US" dirty="0" smtClean="0"/>
              <a:t>（处理逻辑）</a:t>
            </a:r>
            <a:endParaRPr lang="zh-CN" altLang="en-US" dirty="0" smtClean="0"/>
          </a:p>
          <a:p>
            <a:pPr lvl="2"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internal data structures</a:t>
            </a:r>
            <a:r>
              <a:rPr lang="zh-CN" altLang="en-US" dirty="0" smtClean="0"/>
              <a:t>（内部数据结构） </a:t>
            </a:r>
            <a:endParaRPr lang="zh-CN" altLang="en-US" dirty="0" smtClean="0"/>
          </a:p>
          <a:p>
            <a:pPr lvl="2"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an interface</a:t>
            </a:r>
            <a:r>
              <a:rPr lang="zh-CN" altLang="en-US" dirty="0" smtClean="0"/>
              <a:t>（接口）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772816"/>
            <a:ext cx="76327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Decision table organization:</a:t>
            </a:r>
            <a:endParaRPr lang="en-US" altLang="zh-CN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a list of all conditions</a:t>
            </a:r>
            <a:endParaRPr lang="en-US" altLang="zh-CN" dirty="0" smtClean="0"/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a list of all actions</a:t>
            </a:r>
            <a:endParaRPr lang="en-US" altLang="zh-CN" dirty="0" smtClean="0"/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a set of processing rule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Tabular Design Notation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フッター プレースホルダ 3"/>
          <p:cNvSpPr txBox="1">
            <a:spLocks noGrp="1"/>
          </p:cNvSpPr>
          <p:nvPr/>
        </p:nvSpPr>
        <p:spPr bwMode="auto">
          <a:xfrm>
            <a:off x="0" y="6477000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ja-JP" altLang="en-US" sz="900">
                <a:solidFill>
                  <a:schemeClr val="bg1"/>
                </a:solidFill>
              </a:rPr>
              <a:t>© 20</a:t>
            </a:r>
            <a:r>
              <a:rPr lang="en-US" altLang="ja-JP" sz="900">
                <a:solidFill>
                  <a:schemeClr val="bg1"/>
                </a:solidFill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62499" name="スライド番号プレースホルダ 4"/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E8D80BE-3574-40C2-A3E7-0763D2C4702A}" type="slidenum">
              <a:rPr lang="en-US" altLang="ja-JP" sz="1200">
                <a:solidFill>
                  <a:schemeClr val="bg1"/>
                </a:solidFill>
              </a:rPr>
            </a:fld>
            <a:endParaRPr lang="en-US" altLang="ja-JP" sz="900">
              <a:solidFill>
                <a:schemeClr val="bg1"/>
              </a:solidFill>
            </a:endParaRPr>
          </a:p>
        </p:txBody>
      </p:sp>
      <p:pic>
        <p:nvPicPr>
          <p:cNvPr id="362501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68760"/>
            <a:ext cx="5691336" cy="453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/>
          <p:nvPr/>
        </p:nvSpPr>
        <p:spPr>
          <a:xfrm>
            <a:off x="381000" y="228600"/>
            <a:ext cx="8229600" cy="914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ja-JP" dirty="0"/>
              <a:t>Decision Table</a:t>
            </a:r>
            <a:endParaRPr lang="en-US" altLang="ja-JP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414239"/>
            <a:ext cx="7848600" cy="4391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List all actions that can be associated with a specific procedure;</a:t>
            </a:r>
            <a:endParaRPr lang="en-US" altLang="zh-CN" sz="2400" dirty="0" smtClean="0"/>
          </a:p>
          <a:p>
            <a:pPr lvl="1"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dirty="0" smtClean="0"/>
          </a:p>
          <a:p>
            <a:pPr lvl="1"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List all conditions during execution of the procedure</a:t>
            </a:r>
            <a:endParaRPr lang="en-US" altLang="zh-CN" sz="2400" dirty="0" smtClean="0"/>
          </a:p>
          <a:p>
            <a:pPr lvl="1"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dirty="0" smtClean="0"/>
          </a:p>
          <a:p>
            <a:pPr lvl="1"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Associate specific sets of conditions with specific actions eliminating impossible combinations of conditions; alternatively, develop every possible permutation of conditions;</a:t>
            </a:r>
            <a:endParaRPr lang="en-US" altLang="zh-CN" sz="2400" dirty="0" smtClean="0"/>
          </a:p>
          <a:p>
            <a:pPr lvl="1"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dirty="0" smtClean="0"/>
          </a:p>
          <a:p>
            <a:pPr lvl="1"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Define rules by indicating what action(s) occurs for a set of conditions.</a:t>
            </a:r>
            <a:endParaRPr lang="en-US" altLang="zh-CN" sz="2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steps of developing a decision table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of Decision Table (1)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03648" y="1700808"/>
            <a:ext cx="60304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例：航空行李托运费的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按规定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重量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不超过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公斤的行李可免费托运。重量超过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公斤时，对超运部分，头等舱国内乘客收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元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公斤；其它舱位国内乘客收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元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公斤；外国乘客收费为国内乘客的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倍；残疾乘客的收费为正常乘客的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1/2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620713"/>
            <a:ext cx="8893175" cy="600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An Example of Decision Table (2)</a:t>
            </a:r>
            <a:endParaRPr lang="en-US" altLang="zh-CN" smtClean="0"/>
          </a:p>
        </p:txBody>
      </p:sp>
      <p:grpSp>
        <p:nvGrpSpPr>
          <p:cNvPr id="4" name="Group 2"/>
          <p:cNvGrpSpPr/>
          <p:nvPr/>
        </p:nvGrpSpPr>
        <p:grpSpPr bwMode="auto">
          <a:xfrm>
            <a:off x="1187624" y="1124744"/>
            <a:ext cx="6959979" cy="5063404"/>
            <a:chOff x="192" y="288"/>
            <a:chExt cx="4939" cy="3609"/>
          </a:xfrm>
        </p:grpSpPr>
        <p:graphicFrame>
          <p:nvGraphicFramePr>
            <p:cNvPr id="5" name="Object 3"/>
            <p:cNvGraphicFramePr>
              <a:graphicFrameLocks noChangeAspect="1"/>
            </p:cNvGraphicFramePr>
            <p:nvPr/>
          </p:nvGraphicFramePr>
          <p:xfrm>
            <a:off x="1250" y="771"/>
            <a:ext cx="3881" cy="3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97" name="Document" r:id="rId1" imgW="6198235" imgH="4975860" progId="Word.Document.8">
                    <p:embed/>
                  </p:oleObj>
                </mc:Choice>
                <mc:Fallback>
                  <p:oleObj name="Document" r:id="rId1" imgW="6198235" imgH="4975860" progId="Word.Document.8">
                    <p:embed/>
                    <p:pic>
                      <p:nvPicPr>
                        <p:cNvPr id="0" name="图片 1126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0" y="771"/>
                          <a:ext cx="3881" cy="3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AutoShape 4"/>
            <p:cNvSpPr/>
            <p:nvPr/>
          </p:nvSpPr>
          <p:spPr bwMode="auto">
            <a:xfrm rot="-5400000">
              <a:off x="3912" y="-456"/>
              <a:ext cx="144" cy="2208"/>
            </a:xfrm>
            <a:prstGeom prst="rightBrace">
              <a:avLst>
                <a:gd name="adj1" fmla="val 12777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3600" y="288"/>
              <a:ext cx="76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Rules</a:t>
              </a:r>
              <a:endParaRPr lang="en-US" altLang="zh-CN" b="1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104" y="768"/>
              <a:ext cx="187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Rule numbers  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  <a:sym typeface="Symbol" panose="05050102010706020507" pitchFamily="18" charset="2"/>
                </a:rPr>
                <a:t></a:t>
              </a:r>
              <a:endParaRPr lang="en-US" altLang="zh-CN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9" name="AutoShape 7"/>
            <p:cNvSpPr/>
            <p:nvPr/>
          </p:nvSpPr>
          <p:spPr bwMode="auto">
            <a:xfrm>
              <a:off x="1152" y="1056"/>
              <a:ext cx="96" cy="96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0" name="AutoShape 8"/>
            <p:cNvSpPr/>
            <p:nvPr/>
          </p:nvSpPr>
          <p:spPr bwMode="auto">
            <a:xfrm>
              <a:off x="1152" y="2016"/>
              <a:ext cx="96" cy="1536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92" y="1248"/>
              <a:ext cx="912" cy="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Condition rows</a:t>
              </a:r>
              <a:endParaRPr lang="en-US" altLang="zh-CN" b="1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40" y="2496"/>
              <a:ext cx="912" cy="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Action rows</a:t>
              </a:r>
              <a:endParaRPr lang="en-US" altLang="zh-CN" b="1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8353425" cy="600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An Example of Decision Tree</a:t>
            </a:r>
            <a:endParaRPr lang="en-US" altLang="zh-CN" smtClean="0"/>
          </a:p>
        </p:txBody>
      </p:sp>
      <p:grpSp>
        <p:nvGrpSpPr>
          <p:cNvPr id="4" name="Group 2"/>
          <p:cNvGrpSpPr/>
          <p:nvPr/>
        </p:nvGrpSpPr>
        <p:grpSpPr bwMode="auto">
          <a:xfrm>
            <a:off x="1187624" y="1458662"/>
            <a:ext cx="7067128" cy="3706594"/>
            <a:chOff x="288" y="240"/>
            <a:chExt cx="5328" cy="2832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288" y="1632"/>
              <a:ext cx="576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行李费算法</a:t>
              </a:r>
              <a:endParaRPr lang="zh-CN" altLang="en-US" sz="1600" b="1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grpSp>
          <p:nvGrpSpPr>
            <p:cNvPr id="6" name="Group 4"/>
            <p:cNvGrpSpPr/>
            <p:nvPr/>
          </p:nvGrpSpPr>
          <p:grpSpPr bwMode="auto">
            <a:xfrm>
              <a:off x="912" y="1298"/>
              <a:ext cx="195" cy="1569"/>
              <a:chOff x="1248" y="1392"/>
              <a:chExt cx="241" cy="912"/>
            </a:xfrm>
          </p:grpSpPr>
          <p:sp>
            <p:nvSpPr>
              <p:cNvPr id="84" name="Line 5"/>
              <p:cNvSpPr>
                <a:spLocks noChangeShapeType="1"/>
              </p:cNvSpPr>
              <p:nvPr/>
            </p:nvSpPr>
            <p:spPr bwMode="auto">
              <a:xfrm>
                <a:off x="1248" y="13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85" name="Line 6"/>
              <p:cNvSpPr>
                <a:spLocks noChangeShapeType="1"/>
              </p:cNvSpPr>
              <p:nvPr/>
            </p:nvSpPr>
            <p:spPr bwMode="auto">
              <a:xfrm>
                <a:off x="1249" y="230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86" name="Line 7"/>
              <p:cNvSpPr>
                <a:spLocks noChangeShapeType="1"/>
              </p:cNvSpPr>
              <p:nvPr/>
            </p:nvSpPr>
            <p:spPr bwMode="auto">
              <a:xfrm>
                <a:off x="1248" y="1392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104" y="1104"/>
              <a:ext cx="672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行李重量</a:t>
              </a:r>
              <a:r>
                <a:rPr lang="en-US" altLang="zh-CN" sz="16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W &gt; 30</a:t>
              </a:r>
              <a:endParaRPr lang="en-US" altLang="zh-CN" sz="1600" b="1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grpSp>
          <p:nvGrpSpPr>
            <p:cNvPr id="8" name="Group 9"/>
            <p:cNvGrpSpPr/>
            <p:nvPr/>
          </p:nvGrpSpPr>
          <p:grpSpPr bwMode="auto">
            <a:xfrm>
              <a:off x="1824" y="816"/>
              <a:ext cx="195" cy="1365"/>
              <a:chOff x="1248" y="1392"/>
              <a:chExt cx="241" cy="912"/>
            </a:xfrm>
          </p:grpSpPr>
          <p:sp>
            <p:nvSpPr>
              <p:cNvPr id="81" name="Line 10"/>
              <p:cNvSpPr>
                <a:spLocks noChangeShapeType="1"/>
              </p:cNvSpPr>
              <p:nvPr/>
            </p:nvSpPr>
            <p:spPr bwMode="auto">
              <a:xfrm>
                <a:off x="1248" y="13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82" name="Line 11"/>
              <p:cNvSpPr>
                <a:spLocks noChangeShapeType="1"/>
              </p:cNvSpPr>
              <p:nvPr/>
            </p:nvSpPr>
            <p:spPr bwMode="auto">
              <a:xfrm>
                <a:off x="1249" y="230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83" name="Line 12"/>
              <p:cNvSpPr>
                <a:spLocks noChangeShapeType="1"/>
              </p:cNvSpPr>
              <p:nvPr/>
            </p:nvSpPr>
            <p:spPr bwMode="auto">
              <a:xfrm>
                <a:off x="1248" y="1392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9" name="Group 13"/>
            <p:cNvGrpSpPr/>
            <p:nvPr/>
          </p:nvGrpSpPr>
          <p:grpSpPr bwMode="auto">
            <a:xfrm>
              <a:off x="1104" y="2679"/>
              <a:ext cx="1440" cy="393"/>
              <a:chOff x="1104" y="2112"/>
              <a:chExt cx="1440" cy="393"/>
            </a:xfrm>
          </p:grpSpPr>
          <p:sp>
            <p:nvSpPr>
              <p:cNvPr id="78" name="Text Box 14"/>
              <p:cNvSpPr txBox="1">
                <a:spLocks noChangeArrowheads="1"/>
              </p:cNvSpPr>
              <p:nvPr/>
            </p:nvSpPr>
            <p:spPr bwMode="auto">
              <a:xfrm>
                <a:off x="1104" y="2112"/>
                <a:ext cx="672" cy="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6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行李重量</a:t>
                </a:r>
                <a:r>
                  <a:rPr lang="en-US" altLang="zh-CN" sz="16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W </a:t>
                </a:r>
                <a:r>
                  <a:rPr lang="en-US" altLang="zh-CN" sz="16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  <a:sym typeface="Symbol" panose="05050102010706020507" pitchFamily="18" charset="2"/>
                  </a:rPr>
                  <a:t></a:t>
                </a:r>
                <a:r>
                  <a:rPr lang="en-US" altLang="zh-CN" sz="16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 30</a:t>
                </a:r>
                <a:endParaRPr lang="en-US" altLang="zh-CN" sz="16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79" name="Line 15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80" name="Text Box 16"/>
              <p:cNvSpPr txBox="1">
                <a:spLocks noChangeArrowheads="1"/>
              </p:cNvSpPr>
              <p:nvPr/>
            </p:nvSpPr>
            <p:spPr bwMode="auto">
              <a:xfrm>
                <a:off x="1968" y="2208"/>
                <a:ext cx="576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6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免费</a:t>
                </a:r>
                <a:endParaRPr lang="zh-CN" altLang="en-US" sz="16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2064" y="720"/>
              <a:ext cx="672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国内乘客</a:t>
              </a:r>
              <a:endParaRPr lang="zh-CN" altLang="en-US" sz="1600" b="1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2064" y="2085"/>
              <a:ext cx="672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外国乘客</a:t>
              </a:r>
              <a:endParaRPr lang="zh-CN" altLang="en-US" sz="1600" b="1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grpSp>
          <p:nvGrpSpPr>
            <p:cNvPr id="12" name="Group 19"/>
            <p:cNvGrpSpPr/>
            <p:nvPr/>
          </p:nvGrpSpPr>
          <p:grpSpPr bwMode="auto">
            <a:xfrm>
              <a:off x="2784" y="240"/>
              <a:ext cx="2832" cy="1248"/>
              <a:chOff x="2784" y="240"/>
              <a:chExt cx="2832" cy="1248"/>
            </a:xfrm>
          </p:grpSpPr>
          <p:grpSp>
            <p:nvGrpSpPr>
              <p:cNvPr id="46" name="Group 20"/>
              <p:cNvGrpSpPr/>
              <p:nvPr/>
            </p:nvGrpSpPr>
            <p:grpSpPr bwMode="auto">
              <a:xfrm>
                <a:off x="2784" y="519"/>
                <a:ext cx="172" cy="639"/>
                <a:chOff x="1248" y="1392"/>
                <a:chExt cx="241" cy="912"/>
              </a:xfrm>
            </p:grpSpPr>
            <p:sp>
              <p:nvSpPr>
                <p:cNvPr id="75" name="Line 21"/>
                <p:cNvSpPr>
                  <a:spLocks noChangeShapeType="1"/>
                </p:cNvSpPr>
                <p:nvPr/>
              </p:nvSpPr>
              <p:spPr bwMode="auto">
                <a:xfrm>
                  <a:off x="1248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endParaRPr>
                </a:p>
              </p:txBody>
            </p:sp>
            <p:sp>
              <p:nvSpPr>
                <p:cNvPr id="76" name="Line 22"/>
                <p:cNvSpPr>
                  <a:spLocks noChangeShapeType="1"/>
                </p:cNvSpPr>
                <p:nvPr/>
              </p:nvSpPr>
              <p:spPr bwMode="auto">
                <a:xfrm>
                  <a:off x="1249" y="230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endParaRPr>
                </a:p>
              </p:txBody>
            </p:sp>
            <p:sp>
              <p:nvSpPr>
                <p:cNvPr id="77" name="Line 23"/>
                <p:cNvSpPr>
                  <a:spLocks noChangeShapeType="1"/>
                </p:cNvSpPr>
                <p:nvPr/>
              </p:nvSpPr>
              <p:spPr bwMode="auto">
                <a:xfrm>
                  <a:off x="1248" y="1392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endParaRPr>
                </a:p>
              </p:txBody>
            </p:sp>
          </p:grpSp>
          <p:sp>
            <p:nvSpPr>
              <p:cNvPr id="47" name="Text Box 24"/>
              <p:cNvSpPr txBox="1">
                <a:spLocks noChangeArrowheads="1"/>
              </p:cNvSpPr>
              <p:nvPr/>
            </p:nvSpPr>
            <p:spPr bwMode="auto">
              <a:xfrm>
                <a:off x="2880" y="432"/>
                <a:ext cx="672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6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头等舱</a:t>
                </a:r>
                <a:endParaRPr lang="zh-CN" altLang="en-US" sz="16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48" name="Text Box 25"/>
              <p:cNvSpPr txBox="1">
                <a:spLocks noChangeArrowheads="1"/>
              </p:cNvSpPr>
              <p:nvPr/>
            </p:nvSpPr>
            <p:spPr bwMode="auto">
              <a:xfrm>
                <a:off x="2880" y="1056"/>
                <a:ext cx="672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600" b="1" dirty="0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其他舱</a:t>
                </a:r>
                <a:endParaRPr lang="zh-CN" altLang="en-US" sz="1600" b="1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grpSp>
            <p:nvGrpSpPr>
              <p:cNvPr id="49" name="Group 26"/>
              <p:cNvGrpSpPr/>
              <p:nvPr/>
            </p:nvGrpSpPr>
            <p:grpSpPr bwMode="auto">
              <a:xfrm>
                <a:off x="3552" y="240"/>
                <a:ext cx="2064" cy="579"/>
                <a:chOff x="3552" y="240"/>
                <a:chExt cx="2064" cy="668"/>
              </a:xfrm>
            </p:grpSpPr>
            <p:grpSp>
              <p:nvGrpSpPr>
                <p:cNvPr id="63" name="Group 27"/>
                <p:cNvGrpSpPr/>
                <p:nvPr/>
              </p:nvGrpSpPr>
              <p:grpSpPr bwMode="auto">
                <a:xfrm>
                  <a:off x="3552" y="349"/>
                  <a:ext cx="172" cy="413"/>
                  <a:chOff x="1248" y="1392"/>
                  <a:chExt cx="241" cy="912"/>
                </a:xfrm>
              </p:grpSpPr>
              <p:sp>
                <p:nvSpPr>
                  <p:cNvPr id="72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1392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Times New Roman" panose="02020603050405020304" charset="0"/>
                      <a:ea typeface="楷体" panose="02010609060101010101" pitchFamily="49" charset="-122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73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1249" y="2304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Times New Roman" panose="02020603050405020304" charset="0"/>
                      <a:ea typeface="楷体" panose="02010609060101010101" pitchFamily="49" charset="-122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74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1392"/>
                    <a:ext cx="0" cy="91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Times New Roman" panose="02020603050405020304" charset="0"/>
                      <a:ea typeface="楷体" panose="02010609060101010101" pitchFamily="49" charset="-122"/>
                      <a:cs typeface="Times New Roman" panose="02020603050405020304" charset="0"/>
                    </a:endParaRPr>
                  </a:p>
                </p:txBody>
              </p:sp>
            </p:grpSp>
            <p:sp>
              <p:nvSpPr>
                <p:cNvPr id="64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744" y="240"/>
                  <a:ext cx="672" cy="2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1600" b="1">
                      <a:latin typeface="Times New Roman" panose="02020603050405020304" charset="0"/>
                      <a:ea typeface="楷体" panose="02010609060101010101" pitchFamily="49" charset="-122"/>
                      <a:cs typeface="Times New Roman" panose="02020603050405020304" charset="0"/>
                    </a:rPr>
                    <a:t>残疾乘客</a:t>
                  </a:r>
                  <a:endParaRPr lang="zh-CN" altLang="en-US" sz="16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endParaRPr>
                </a:p>
              </p:txBody>
            </p:sp>
            <p:sp>
              <p:nvSpPr>
                <p:cNvPr id="65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744" y="672"/>
                  <a:ext cx="672" cy="2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1600" b="1">
                      <a:latin typeface="Times New Roman" panose="02020603050405020304" charset="0"/>
                      <a:ea typeface="楷体" panose="02010609060101010101" pitchFamily="49" charset="-122"/>
                      <a:cs typeface="Times New Roman" panose="02020603050405020304" charset="0"/>
                    </a:rPr>
                    <a:t>正常乘客</a:t>
                  </a:r>
                  <a:endParaRPr lang="zh-CN" altLang="en-US" sz="16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endParaRPr>
                </a:p>
              </p:txBody>
            </p:sp>
            <p:grpSp>
              <p:nvGrpSpPr>
                <p:cNvPr id="66" name="Group 33"/>
                <p:cNvGrpSpPr/>
                <p:nvPr/>
              </p:nvGrpSpPr>
              <p:grpSpPr bwMode="auto">
                <a:xfrm>
                  <a:off x="4464" y="240"/>
                  <a:ext cx="1152" cy="240"/>
                  <a:chOff x="4464" y="240"/>
                  <a:chExt cx="1152" cy="240"/>
                </a:xfrm>
              </p:grpSpPr>
              <p:sp>
                <p:nvSpPr>
                  <p:cNvPr id="70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358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Times New Roman" panose="02020603050405020304" charset="0"/>
                      <a:ea typeface="楷体" panose="02010609060101010101" pitchFamily="49" charset="-122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71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04" y="240"/>
                    <a:ext cx="912" cy="24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18000" tIns="10800" rIns="18000" bIns="10800"/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en-US" sz="1600" b="1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rPr>
                      <a:t>(</a:t>
                    </a:r>
                    <a:r>
                      <a:rPr lang="en-US" altLang="zh-CN" sz="1600" b="1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rPr>
                      <a:t>W-30) </a:t>
                    </a:r>
                    <a:r>
                      <a:rPr lang="en-US" altLang="zh-CN" sz="1600" b="1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  <a:sym typeface="Symbol" panose="05050102010706020507" pitchFamily="18" charset="2"/>
                      </a:rPr>
                      <a:t> 2</a:t>
                    </a:r>
                    <a:endParaRPr lang="en-US" altLang="zh-CN" sz="1600" b="1">
                      <a:latin typeface="Times New Roman" panose="02020603050405020304" charset="0"/>
                      <a:ea typeface="楷体" panose="02010609060101010101" pitchFamily="49" charset="-122"/>
                      <a:cs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67" name="Group 36"/>
                <p:cNvGrpSpPr/>
                <p:nvPr/>
              </p:nvGrpSpPr>
              <p:grpSpPr bwMode="auto">
                <a:xfrm>
                  <a:off x="4464" y="648"/>
                  <a:ext cx="1152" cy="240"/>
                  <a:chOff x="4464" y="240"/>
                  <a:chExt cx="1152" cy="240"/>
                </a:xfrm>
              </p:grpSpPr>
              <p:sp>
                <p:nvSpPr>
                  <p:cNvPr id="68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358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Times New Roman" panose="02020603050405020304" charset="0"/>
                      <a:ea typeface="楷体" panose="02010609060101010101" pitchFamily="49" charset="-122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69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04" y="240"/>
                    <a:ext cx="912" cy="24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18000" tIns="10800" rIns="18000" bIns="10800"/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en-US" sz="1600" b="1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rPr>
                      <a:t>(</a:t>
                    </a:r>
                    <a:r>
                      <a:rPr lang="en-US" altLang="zh-CN" sz="1600" b="1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rPr>
                      <a:t>W-30) </a:t>
                    </a:r>
                    <a:r>
                      <a:rPr lang="en-US" altLang="zh-CN" sz="1600" b="1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  <a:sym typeface="Symbol" panose="05050102010706020507" pitchFamily="18" charset="2"/>
                      </a:rPr>
                      <a:t> 4</a:t>
                    </a:r>
                    <a:endParaRPr lang="en-US" altLang="zh-CN" sz="1600" b="1">
                      <a:latin typeface="Times New Roman" panose="02020603050405020304" charset="0"/>
                      <a:ea typeface="楷体" panose="02010609060101010101" pitchFamily="49" charset="-122"/>
                      <a:cs typeface="Times New Roman" panose="02020603050405020304" charset="0"/>
                    </a:endParaRPr>
                  </a:p>
                </p:txBody>
              </p:sp>
            </p:grpSp>
          </p:grpSp>
          <p:grpSp>
            <p:nvGrpSpPr>
              <p:cNvPr id="50" name="Group 39"/>
              <p:cNvGrpSpPr/>
              <p:nvPr/>
            </p:nvGrpSpPr>
            <p:grpSpPr bwMode="auto">
              <a:xfrm>
                <a:off x="3552" y="909"/>
                <a:ext cx="2064" cy="579"/>
                <a:chOff x="3552" y="240"/>
                <a:chExt cx="2064" cy="668"/>
              </a:xfrm>
            </p:grpSpPr>
            <p:grpSp>
              <p:nvGrpSpPr>
                <p:cNvPr id="51" name="Group 40"/>
                <p:cNvGrpSpPr/>
                <p:nvPr/>
              </p:nvGrpSpPr>
              <p:grpSpPr bwMode="auto">
                <a:xfrm>
                  <a:off x="3552" y="349"/>
                  <a:ext cx="172" cy="413"/>
                  <a:chOff x="1248" y="1392"/>
                  <a:chExt cx="241" cy="912"/>
                </a:xfrm>
              </p:grpSpPr>
              <p:sp>
                <p:nvSpPr>
                  <p:cNvPr id="60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1392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Times New Roman" panose="02020603050405020304" charset="0"/>
                      <a:ea typeface="楷体" panose="02010609060101010101" pitchFamily="49" charset="-122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61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249" y="2304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Times New Roman" panose="02020603050405020304" charset="0"/>
                      <a:ea typeface="楷体" panose="02010609060101010101" pitchFamily="49" charset="-122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62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1392"/>
                    <a:ext cx="0" cy="91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Times New Roman" panose="02020603050405020304" charset="0"/>
                      <a:ea typeface="楷体" panose="02010609060101010101" pitchFamily="49" charset="-122"/>
                      <a:cs typeface="Times New Roman" panose="02020603050405020304" charset="0"/>
                    </a:endParaRPr>
                  </a:p>
                </p:txBody>
              </p:sp>
            </p:grpSp>
            <p:sp>
              <p:nvSpPr>
                <p:cNvPr id="5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744" y="240"/>
                  <a:ext cx="672" cy="2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1600" b="1">
                      <a:latin typeface="Times New Roman" panose="02020603050405020304" charset="0"/>
                      <a:ea typeface="楷体" panose="02010609060101010101" pitchFamily="49" charset="-122"/>
                      <a:cs typeface="Times New Roman" panose="02020603050405020304" charset="0"/>
                    </a:rPr>
                    <a:t>残疾乘客</a:t>
                  </a:r>
                  <a:endParaRPr lang="zh-CN" altLang="en-US" sz="16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endParaRPr>
                </a:p>
              </p:txBody>
            </p:sp>
            <p:sp>
              <p:nvSpPr>
                <p:cNvPr id="53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3744" y="672"/>
                  <a:ext cx="672" cy="2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1600" b="1">
                      <a:latin typeface="Times New Roman" panose="02020603050405020304" charset="0"/>
                      <a:ea typeface="楷体" panose="02010609060101010101" pitchFamily="49" charset="-122"/>
                      <a:cs typeface="Times New Roman" panose="02020603050405020304" charset="0"/>
                    </a:rPr>
                    <a:t>正常乘客</a:t>
                  </a:r>
                  <a:endParaRPr lang="zh-CN" altLang="en-US" sz="16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endParaRPr>
                </a:p>
              </p:txBody>
            </p:sp>
            <p:grpSp>
              <p:nvGrpSpPr>
                <p:cNvPr id="54" name="Group 46"/>
                <p:cNvGrpSpPr/>
                <p:nvPr/>
              </p:nvGrpSpPr>
              <p:grpSpPr bwMode="auto">
                <a:xfrm>
                  <a:off x="4464" y="240"/>
                  <a:ext cx="1152" cy="240"/>
                  <a:chOff x="4464" y="240"/>
                  <a:chExt cx="1152" cy="240"/>
                </a:xfrm>
              </p:grpSpPr>
              <p:sp>
                <p:nvSpPr>
                  <p:cNvPr id="58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358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Times New Roman" panose="02020603050405020304" charset="0"/>
                      <a:ea typeface="楷体" panose="02010609060101010101" pitchFamily="49" charset="-122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59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04" y="240"/>
                    <a:ext cx="912" cy="24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18000" tIns="10800" rIns="18000" bIns="10800"/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en-US" sz="1600" b="1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rPr>
                      <a:t>(</a:t>
                    </a:r>
                    <a:r>
                      <a:rPr lang="en-US" altLang="zh-CN" sz="1600" b="1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rPr>
                      <a:t>W-30) </a:t>
                    </a:r>
                    <a:r>
                      <a:rPr lang="en-US" altLang="zh-CN" sz="1600" b="1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  <a:sym typeface="Symbol" panose="05050102010706020507" pitchFamily="18" charset="2"/>
                      </a:rPr>
                      <a:t> 3</a:t>
                    </a:r>
                    <a:endParaRPr lang="en-US" altLang="zh-CN" sz="1600" b="1">
                      <a:latin typeface="Times New Roman" panose="02020603050405020304" charset="0"/>
                      <a:ea typeface="楷体" panose="02010609060101010101" pitchFamily="49" charset="-122"/>
                      <a:cs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55" name="Group 49"/>
                <p:cNvGrpSpPr/>
                <p:nvPr/>
              </p:nvGrpSpPr>
              <p:grpSpPr bwMode="auto">
                <a:xfrm>
                  <a:off x="4464" y="648"/>
                  <a:ext cx="1152" cy="240"/>
                  <a:chOff x="4464" y="240"/>
                  <a:chExt cx="1152" cy="240"/>
                </a:xfrm>
              </p:grpSpPr>
              <p:sp>
                <p:nvSpPr>
                  <p:cNvPr id="56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358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Times New Roman" panose="02020603050405020304" charset="0"/>
                      <a:ea typeface="楷体" panose="02010609060101010101" pitchFamily="49" charset="-122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57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04" y="240"/>
                    <a:ext cx="912" cy="24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18000" tIns="10800" rIns="18000" bIns="10800"/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en-US" sz="1600" b="1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rPr>
                      <a:t>(</a:t>
                    </a:r>
                    <a:r>
                      <a:rPr lang="en-US" altLang="zh-CN" sz="1600" b="1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rPr>
                      <a:t>W-30) </a:t>
                    </a:r>
                    <a:r>
                      <a:rPr lang="en-US" altLang="zh-CN" sz="1600" b="1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  <a:sym typeface="Symbol" panose="05050102010706020507" pitchFamily="18" charset="2"/>
                      </a:rPr>
                      <a:t> 6</a:t>
                    </a:r>
                    <a:endParaRPr lang="en-US" altLang="zh-CN" sz="1600" b="1">
                      <a:latin typeface="Times New Roman" panose="02020603050405020304" charset="0"/>
                      <a:ea typeface="楷体" panose="02010609060101010101" pitchFamily="49" charset="-122"/>
                      <a:cs typeface="Times New Roman" panose="02020603050405020304" charset="0"/>
                    </a:endParaRPr>
                  </a:p>
                </p:txBody>
              </p:sp>
            </p:grpSp>
          </p:grpSp>
        </p:grpSp>
        <p:grpSp>
          <p:nvGrpSpPr>
            <p:cNvPr id="13" name="Group 52"/>
            <p:cNvGrpSpPr/>
            <p:nvPr/>
          </p:nvGrpSpPr>
          <p:grpSpPr bwMode="auto">
            <a:xfrm>
              <a:off x="2784" y="1584"/>
              <a:ext cx="2832" cy="1248"/>
              <a:chOff x="2784" y="240"/>
              <a:chExt cx="2832" cy="1248"/>
            </a:xfrm>
          </p:grpSpPr>
          <p:grpSp>
            <p:nvGrpSpPr>
              <p:cNvPr id="14" name="Group 53"/>
              <p:cNvGrpSpPr/>
              <p:nvPr/>
            </p:nvGrpSpPr>
            <p:grpSpPr bwMode="auto">
              <a:xfrm>
                <a:off x="2784" y="519"/>
                <a:ext cx="172" cy="639"/>
                <a:chOff x="1248" y="1392"/>
                <a:chExt cx="241" cy="912"/>
              </a:xfrm>
            </p:grpSpPr>
            <p:sp>
              <p:nvSpPr>
                <p:cNvPr id="43" name="Line 54"/>
                <p:cNvSpPr>
                  <a:spLocks noChangeShapeType="1"/>
                </p:cNvSpPr>
                <p:nvPr/>
              </p:nvSpPr>
              <p:spPr bwMode="auto">
                <a:xfrm>
                  <a:off x="1248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endParaRPr>
                </a:p>
              </p:txBody>
            </p:sp>
            <p:sp>
              <p:nvSpPr>
                <p:cNvPr id="44" name="Line 55"/>
                <p:cNvSpPr>
                  <a:spLocks noChangeShapeType="1"/>
                </p:cNvSpPr>
                <p:nvPr/>
              </p:nvSpPr>
              <p:spPr bwMode="auto">
                <a:xfrm>
                  <a:off x="1249" y="230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endParaRPr>
                </a:p>
              </p:txBody>
            </p:sp>
            <p:sp>
              <p:nvSpPr>
                <p:cNvPr id="45" name="Line 56"/>
                <p:cNvSpPr>
                  <a:spLocks noChangeShapeType="1"/>
                </p:cNvSpPr>
                <p:nvPr/>
              </p:nvSpPr>
              <p:spPr bwMode="auto">
                <a:xfrm>
                  <a:off x="1248" y="1392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endParaRPr>
                </a:p>
              </p:txBody>
            </p:sp>
          </p:grpSp>
          <p:sp>
            <p:nvSpPr>
              <p:cNvPr id="15" name="Text Box 57"/>
              <p:cNvSpPr txBox="1">
                <a:spLocks noChangeArrowheads="1"/>
              </p:cNvSpPr>
              <p:nvPr/>
            </p:nvSpPr>
            <p:spPr bwMode="auto">
              <a:xfrm>
                <a:off x="2880" y="432"/>
                <a:ext cx="672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6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头等舱</a:t>
                </a:r>
                <a:endParaRPr lang="zh-CN" altLang="en-US" sz="16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6" name="Text Box 58"/>
              <p:cNvSpPr txBox="1">
                <a:spLocks noChangeArrowheads="1"/>
              </p:cNvSpPr>
              <p:nvPr/>
            </p:nvSpPr>
            <p:spPr bwMode="auto">
              <a:xfrm>
                <a:off x="2880" y="1056"/>
                <a:ext cx="672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6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其他舱</a:t>
                </a:r>
                <a:endParaRPr lang="zh-CN" altLang="en-US" sz="16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grpSp>
            <p:nvGrpSpPr>
              <p:cNvPr id="17" name="Group 59"/>
              <p:cNvGrpSpPr/>
              <p:nvPr/>
            </p:nvGrpSpPr>
            <p:grpSpPr bwMode="auto">
              <a:xfrm>
                <a:off x="3552" y="240"/>
                <a:ext cx="2064" cy="579"/>
                <a:chOff x="3552" y="240"/>
                <a:chExt cx="2064" cy="668"/>
              </a:xfrm>
            </p:grpSpPr>
            <p:grpSp>
              <p:nvGrpSpPr>
                <p:cNvPr id="31" name="Group 60"/>
                <p:cNvGrpSpPr/>
                <p:nvPr/>
              </p:nvGrpSpPr>
              <p:grpSpPr bwMode="auto">
                <a:xfrm>
                  <a:off x="3552" y="349"/>
                  <a:ext cx="172" cy="413"/>
                  <a:chOff x="1248" y="1392"/>
                  <a:chExt cx="241" cy="912"/>
                </a:xfrm>
              </p:grpSpPr>
              <p:sp>
                <p:nvSpPr>
                  <p:cNvPr id="40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1392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Times New Roman" panose="02020603050405020304" charset="0"/>
                      <a:ea typeface="楷体" panose="02010609060101010101" pitchFamily="49" charset="-122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41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1249" y="2304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Times New Roman" panose="02020603050405020304" charset="0"/>
                      <a:ea typeface="楷体" panose="02010609060101010101" pitchFamily="49" charset="-122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42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1392"/>
                    <a:ext cx="0" cy="91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Times New Roman" panose="02020603050405020304" charset="0"/>
                      <a:ea typeface="楷体" panose="02010609060101010101" pitchFamily="49" charset="-122"/>
                      <a:cs typeface="Times New Roman" panose="02020603050405020304" charset="0"/>
                    </a:endParaRPr>
                  </a:p>
                </p:txBody>
              </p:sp>
            </p:grpSp>
            <p:sp>
              <p:nvSpPr>
                <p:cNvPr id="3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3744" y="240"/>
                  <a:ext cx="672" cy="2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1600" b="1">
                      <a:latin typeface="Times New Roman" panose="02020603050405020304" charset="0"/>
                      <a:ea typeface="楷体" panose="02010609060101010101" pitchFamily="49" charset="-122"/>
                      <a:cs typeface="Times New Roman" panose="02020603050405020304" charset="0"/>
                    </a:rPr>
                    <a:t>残疾乘客</a:t>
                  </a:r>
                  <a:endParaRPr lang="zh-CN" altLang="en-US" sz="16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endParaRPr>
                </a:p>
              </p:txBody>
            </p:sp>
            <p:sp>
              <p:nvSpPr>
                <p:cNvPr id="33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3744" y="672"/>
                  <a:ext cx="672" cy="2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1600" b="1">
                      <a:latin typeface="Times New Roman" panose="02020603050405020304" charset="0"/>
                      <a:ea typeface="楷体" panose="02010609060101010101" pitchFamily="49" charset="-122"/>
                      <a:cs typeface="Times New Roman" panose="02020603050405020304" charset="0"/>
                    </a:rPr>
                    <a:t>正常乘客</a:t>
                  </a:r>
                  <a:endParaRPr lang="zh-CN" altLang="en-US" sz="16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endParaRPr>
                </a:p>
              </p:txBody>
            </p:sp>
            <p:grpSp>
              <p:nvGrpSpPr>
                <p:cNvPr id="34" name="Group 66"/>
                <p:cNvGrpSpPr/>
                <p:nvPr/>
              </p:nvGrpSpPr>
              <p:grpSpPr bwMode="auto">
                <a:xfrm>
                  <a:off x="4464" y="240"/>
                  <a:ext cx="1152" cy="240"/>
                  <a:chOff x="4464" y="240"/>
                  <a:chExt cx="1152" cy="240"/>
                </a:xfrm>
              </p:grpSpPr>
              <p:sp>
                <p:nvSpPr>
                  <p:cNvPr id="38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358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Times New Roman" panose="02020603050405020304" charset="0"/>
                      <a:ea typeface="楷体" panose="02010609060101010101" pitchFamily="49" charset="-122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39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04" y="240"/>
                    <a:ext cx="912" cy="24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18000" tIns="10800" rIns="18000" bIns="10800"/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en-US" sz="1600" b="1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rPr>
                      <a:t>(</a:t>
                    </a:r>
                    <a:r>
                      <a:rPr lang="en-US" altLang="zh-CN" sz="1600" b="1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rPr>
                      <a:t>W-30) </a:t>
                    </a:r>
                    <a:r>
                      <a:rPr lang="en-US" altLang="zh-CN" sz="1600" b="1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  <a:sym typeface="Symbol" panose="05050102010706020507" pitchFamily="18" charset="2"/>
                      </a:rPr>
                      <a:t> 4</a:t>
                    </a:r>
                    <a:endParaRPr lang="en-US" altLang="zh-CN" sz="1600" b="1">
                      <a:latin typeface="Times New Roman" panose="02020603050405020304" charset="0"/>
                      <a:ea typeface="楷体" panose="02010609060101010101" pitchFamily="49" charset="-122"/>
                      <a:cs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35" name="Group 69"/>
                <p:cNvGrpSpPr/>
                <p:nvPr/>
              </p:nvGrpSpPr>
              <p:grpSpPr bwMode="auto">
                <a:xfrm>
                  <a:off x="4464" y="648"/>
                  <a:ext cx="1152" cy="240"/>
                  <a:chOff x="4464" y="240"/>
                  <a:chExt cx="1152" cy="240"/>
                </a:xfrm>
              </p:grpSpPr>
              <p:sp>
                <p:nvSpPr>
                  <p:cNvPr id="36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358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Times New Roman" panose="02020603050405020304" charset="0"/>
                      <a:ea typeface="楷体" panose="02010609060101010101" pitchFamily="49" charset="-122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37" name="Text Box 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04" y="240"/>
                    <a:ext cx="912" cy="24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18000" tIns="10800" rIns="18000" bIns="10800"/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en-US" sz="1600" b="1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rPr>
                      <a:t>(</a:t>
                    </a:r>
                    <a:r>
                      <a:rPr lang="en-US" altLang="zh-CN" sz="1600" b="1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rPr>
                      <a:t>W-30) </a:t>
                    </a:r>
                    <a:r>
                      <a:rPr lang="en-US" altLang="zh-CN" sz="1600" b="1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  <a:sym typeface="Symbol" panose="05050102010706020507" pitchFamily="18" charset="2"/>
                      </a:rPr>
                      <a:t> 8</a:t>
                    </a:r>
                    <a:endParaRPr lang="en-US" altLang="zh-CN" sz="1600" b="1">
                      <a:latin typeface="Times New Roman" panose="02020603050405020304" charset="0"/>
                      <a:ea typeface="楷体" panose="02010609060101010101" pitchFamily="49" charset="-122"/>
                      <a:cs typeface="Times New Roman" panose="02020603050405020304" charset="0"/>
                    </a:endParaRPr>
                  </a:p>
                </p:txBody>
              </p:sp>
            </p:grpSp>
          </p:grpSp>
          <p:grpSp>
            <p:nvGrpSpPr>
              <p:cNvPr id="18" name="Group 72"/>
              <p:cNvGrpSpPr/>
              <p:nvPr/>
            </p:nvGrpSpPr>
            <p:grpSpPr bwMode="auto">
              <a:xfrm>
                <a:off x="3552" y="909"/>
                <a:ext cx="2064" cy="579"/>
                <a:chOff x="3552" y="240"/>
                <a:chExt cx="2064" cy="668"/>
              </a:xfrm>
            </p:grpSpPr>
            <p:grpSp>
              <p:nvGrpSpPr>
                <p:cNvPr id="19" name="Group 73"/>
                <p:cNvGrpSpPr/>
                <p:nvPr/>
              </p:nvGrpSpPr>
              <p:grpSpPr bwMode="auto">
                <a:xfrm>
                  <a:off x="3552" y="349"/>
                  <a:ext cx="172" cy="413"/>
                  <a:chOff x="1248" y="1392"/>
                  <a:chExt cx="241" cy="912"/>
                </a:xfrm>
              </p:grpSpPr>
              <p:sp>
                <p:nvSpPr>
                  <p:cNvPr id="28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1392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Times New Roman" panose="02020603050405020304" charset="0"/>
                      <a:ea typeface="楷体" panose="02010609060101010101" pitchFamily="49" charset="-122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29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1249" y="2304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Times New Roman" panose="02020603050405020304" charset="0"/>
                      <a:ea typeface="楷体" panose="02010609060101010101" pitchFamily="49" charset="-122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30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1392"/>
                    <a:ext cx="0" cy="91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Times New Roman" panose="02020603050405020304" charset="0"/>
                      <a:ea typeface="楷体" panose="02010609060101010101" pitchFamily="49" charset="-122"/>
                      <a:cs typeface="Times New Roman" panose="02020603050405020304" charset="0"/>
                    </a:endParaRPr>
                  </a:p>
                </p:txBody>
              </p:sp>
            </p:grpSp>
            <p:sp>
              <p:nvSpPr>
                <p:cNvPr id="20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3744" y="240"/>
                  <a:ext cx="672" cy="2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1600" b="1">
                      <a:latin typeface="Times New Roman" panose="02020603050405020304" charset="0"/>
                      <a:ea typeface="楷体" panose="02010609060101010101" pitchFamily="49" charset="-122"/>
                      <a:cs typeface="Times New Roman" panose="02020603050405020304" charset="0"/>
                    </a:rPr>
                    <a:t>残疾乘客</a:t>
                  </a:r>
                  <a:endParaRPr lang="zh-CN" altLang="en-US" sz="16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endParaRPr>
                </a:p>
              </p:txBody>
            </p:sp>
            <p:sp>
              <p:nvSpPr>
                <p:cNvPr id="21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744" y="672"/>
                  <a:ext cx="672" cy="2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1600" b="1">
                      <a:latin typeface="Times New Roman" panose="02020603050405020304" charset="0"/>
                      <a:ea typeface="楷体" panose="02010609060101010101" pitchFamily="49" charset="-122"/>
                      <a:cs typeface="Times New Roman" panose="02020603050405020304" charset="0"/>
                    </a:rPr>
                    <a:t>正常乘客</a:t>
                  </a:r>
                  <a:endParaRPr lang="zh-CN" altLang="en-US" sz="16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endParaRPr>
                </a:p>
              </p:txBody>
            </p:sp>
            <p:grpSp>
              <p:nvGrpSpPr>
                <p:cNvPr id="22" name="Group 79"/>
                <p:cNvGrpSpPr/>
                <p:nvPr/>
              </p:nvGrpSpPr>
              <p:grpSpPr bwMode="auto">
                <a:xfrm>
                  <a:off x="4464" y="240"/>
                  <a:ext cx="1152" cy="240"/>
                  <a:chOff x="4464" y="240"/>
                  <a:chExt cx="1152" cy="240"/>
                </a:xfrm>
              </p:grpSpPr>
              <p:sp>
                <p:nvSpPr>
                  <p:cNvPr id="26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358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Times New Roman" panose="02020603050405020304" charset="0"/>
                      <a:ea typeface="楷体" panose="02010609060101010101" pitchFamily="49" charset="-122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27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04" y="240"/>
                    <a:ext cx="912" cy="24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18000" tIns="10800" rIns="18000" bIns="10800"/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en-US" sz="1600" b="1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rPr>
                      <a:t>(</a:t>
                    </a:r>
                    <a:r>
                      <a:rPr lang="en-US" altLang="zh-CN" sz="1600" b="1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rPr>
                      <a:t>W-30) </a:t>
                    </a:r>
                    <a:r>
                      <a:rPr lang="en-US" altLang="zh-CN" sz="1600" b="1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  <a:sym typeface="Symbol" panose="05050102010706020507" pitchFamily="18" charset="2"/>
                      </a:rPr>
                      <a:t> 6</a:t>
                    </a:r>
                    <a:endParaRPr lang="en-US" altLang="zh-CN" sz="1600" b="1">
                      <a:latin typeface="Times New Roman" panose="02020603050405020304" charset="0"/>
                      <a:ea typeface="楷体" panose="02010609060101010101" pitchFamily="49" charset="-122"/>
                      <a:cs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23" name="Group 82"/>
                <p:cNvGrpSpPr/>
                <p:nvPr/>
              </p:nvGrpSpPr>
              <p:grpSpPr bwMode="auto">
                <a:xfrm>
                  <a:off x="4464" y="648"/>
                  <a:ext cx="1152" cy="240"/>
                  <a:chOff x="4464" y="240"/>
                  <a:chExt cx="1152" cy="240"/>
                </a:xfrm>
              </p:grpSpPr>
              <p:sp>
                <p:nvSpPr>
                  <p:cNvPr id="24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358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Times New Roman" panose="02020603050405020304" charset="0"/>
                      <a:ea typeface="楷体" panose="02010609060101010101" pitchFamily="49" charset="-122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25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04" y="240"/>
                    <a:ext cx="912" cy="24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18000" tIns="10800" rIns="18000" bIns="10800"/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en-US" sz="1600" b="1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rPr>
                      <a:t>(</a:t>
                    </a:r>
                    <a:r>
                      <a:rPr lang="en-US" altLang="zh-CN" sz="1600" b="1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rPr>
                      <a:t>W-30) </a:t>
                    </a:r>
                    <a:r>
                      <a:rPr lang="en-US" altLang="zh-CN" sz="1600" b="1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  <a:sym typeface="Symbol" panose="05050102010706020507" pitchFamily="18" charset="2"/>
                      </a:rPr>
                      <a:t> 12</a:t>
                    </a:r>
                    <a:endParaRPr lang="en-US" altLang="zh-CN" sz="1600" b="1">
                      <a:latin typeface="Times New Roman" panose="02020603050405020304" charset="0"/>
                      <a:ea typeface="楷体" panose="02010609060101010101" pitchFamily="49" charset="-122"/>
                      <a:cs typeface="Times New Roman" panose="02020603050405020304" charset="0"/>
                    </a:endParaRPr>
                  </a:p>
                </p:txBody>
              </p:sp>
            </p:grpSp>
          </p:grpSp>
        </p:grpSp>
      </p:grpSp>
      <p:sp>
        <p:nvSpPr>
          <p:cNvPr id="87" name="Text Box 85"/>
          <p:cNvSpPr txBox="1">
            <a:spLocks noChangeArrowheads="1"/>
          </p:cNvSpPr>
          <p:nvPr/>
        </p:nvSpPr>
        <p:spPr bwMode="auto">
          <a:xfrm>
            <a:off x="1601744" y="5543626"/>
            <a:ext cx="413840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>
                <a:solidFill>
                  <a:schemeClr val="accent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用判定树表示计算行李费的算法</a:t>
            </a:r>
            <a:endParaRPr lang="zh-CN" altLang="en-US" sz="1600" b="1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88" name="Text Box 87"/>
          <p:cNvSpPr txBox="1">
            <a:spLocks noChangeArrowheads="1"/>
          </p:cNvSpPr>
          <p:nvPr/>
        </p:nvSpPr>
        <p:spPr bwMode="auto">
          <a:xfrm>
            <a:off x="5453367" y="5067837"/>
            <a:ext cx="241937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FF0066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注：判定表与判定树并不适用于作为一种通用的设计工具，通常将之用于辅助测试</a:t>
            </a:r>
            <a:endParaRPr lang="zh-CN" altLang="en-US" sz="1600" b="1" dirty="0">
              <a:solidFill>
                <a:srgbClr val="FF0066"/>
              </a:solidFill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utoUpdateAnimBg="0"/>
      <p:bldP spid="88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Folder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3344" y="1245790"/>
            <a:ext cx="7825680" cy="761256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dirty="0">
                <a:latin typeface="楷体" panose="02010609060101010101" pitchFamily="49" charset="-122"/>
                <a:ea typeface="楷体" panose="02010609060101010101" pitchFamily="49" charset="-122"/>
              </a:rPr>
              <a:t>记录模块开发过程的文档。建议各组建立自己的文件夹。</a:t>
            </a:r>
            <a:endParaRPr lang="zh-CN" altLang="en-US" b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7" name="Group 2"/>
          <p:cNvGrpSpPr/>
          <p:nvPr/>
        </p:nvGrpSpPr>
        <p:grpSpPr bwMode="auto">
          <a:xfrm>
            <a:off x="2195736" y="1772816"/>
            <a:ext cx="5540896" cy="4763145"/>
            <a:chOff x="1200" y="432"/>
            <a:chExt cx="4080" cy="3454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1255" y="724"/>
              <a:ext cx="4025" cy="314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grpSp>
          <p:nvGrpSpPr>
            <p:cNvPr id="9" name="Group 4"/>
            <p:cNvGrpSpPr/>
            <p:nvPr/>
          </p:nvGrpSpPr>
          <p:grpSpPr bwMode="auto">
            <a:xfrm>
              <a:off x="1200" y="432"/>
              <a:ext cx="1839" cy="258"/>
              <a:chOff x="1360" y="1246"/>
              <a:chExt cx="725" cy="91"/>
            </a:xfrm>
          </p:grpSpPr>
          <p:sp>
            <p:nvSpPr>
              <p:cNvPr id="14" name="Freeform 5"/>
              <p:cNvSpPr/>
              <p:nvPr/>
            </p:nvSpPr>
            <p:spPr bwMode="auto">
              <a:xfrm>
                <a:off x="1360" y="1246"/>
                <a:ext cx="178" cy="91"/>
              </a:xfrm>
              <a:custGeom>
                <a:avLst/>
                <a:gdLst>
                  <a:gd name="T0" fmla="*/ 0 w 288"/>
                  <a:gd name="T1" fmla="*/ 192 h 192"/>
                  <a:gd name="T2" fmla="*/ 144 w 288"/>
                  <a:gd name="T3" fmla="*/ 48 h 192"/>
                  <a:gd name="T4" fmla="*/ 288 w 288"/>
                  <a:gd name="T5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192">
                    <a:moveTo>
                      <a:pt x="0" y="192"/>
                    </a:moveTo>
                    <a:cubicBezTo>
                      <a:pt x="48" y="136"/>
                      <a:pt x="96" y="80"/>
                      <a:pt x="144" y="48"/>
                    </a:cubicBezTo>
                    <a:cubicBezTo>
                      <a:pt x="192" y="16"/>
                      <a:pt x="240" y="8"/>
                      <a:pt x="288" y="0"/>
                    </a:cubicBezTo>
                  </a:path>
                </a:pathLst>
              </a:custGeom>
              <a:solidFill>
                <a:srgbClr val="FFFF99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5" name="Freeform 6"/>
              <p:cNvSpPr/>
              <p:nvPr/>
            </p:nvSpPr>
            <p:spPr bwMode="auto">
              <a:xfrm flipH="1">
                <a:off x="1907" y="1246"/>
                <a:ext cx="178" cy="91"/>
              </a:xfrm>
              <a:custGeom>
                <a:avLst/>
                <a:gdLst>
                  <a:gd name="T0" fmla="*/ 0 w 288"/>
                  <a:gd name="T1" fmla="*/ 192 h 192"/>
                  <a:gd name="T2" fmla="*/ 144 w 288"/>
                  <a:gd name="T3" fmla="*/ 48 h 192"/>
                  <a:gd name="T4" fmla="*/ 288 w 288"/>
                  <a:gd name="T5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192">
                    <a:moveTo>
                      <a:pt x="0" y="192"/>
                    </a:moveTo>
                    <a:cubicBezTo>
                      <a:pt x="48" y="136"/>
                      <a:pt x="96" y="80"/>
                      <a:pt x="144" y="48"/>
                    </a:cubicBezTo>
                    <a:cubicBezTo>
                      <a:pt x="192" y="16"/>
                      <a:pt x="240" y="8"/>
                      <a:pt x="288" y="0"/>
                    </a:cubicBezTo>
                  </a:path>
                </a:pathLst>
              </a:custGeom>
              <a:solidFill>
                <a:srgbClr val="FFFF99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537" y="1252"/>
                <a:ext cx="377" cy="85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7" name="AutoShape 8"/>
              <p:cNvSpPr>
                <a:spLocks noChangeArrowheads="1"/>
              </p:cNvSpPr>
              <p:nvPr/>
            </p:nvSpPr>
            <p:spPr bwMode="auto">
              <a:xfrm>
                <a:off x="1907" y="1246"/>
                <a:ext cx="178" cy="91"/>
              </a:xfrm>
              <a:prstGeom prst="rtTriangle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8" name="AutoShape 9"/>
              <p:cNvSpPr>
                <a:spLocks noChangeArrowheads="1"/>
              </p:cNvSpPr>
              <p:nvPr/>
            </p:nvSpPr>
            <p:spPr bwMode="auto">
              <a:xfrm flipH="1">
                <a:off x="1360" y="1246"/>
                <a:ext cx="178" cy="91"/>
              </a:xfrm>
              <a:prstGeom prst="rtTriangle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9" name="Line 10"/>
              <p:cNvSpPr>
                <a:spLocks noChangeShapeType="1"/>
              </p:cNvSpPr>
              <p:nvPr/>
            </p:nvSpPr>
            <p:spPr bwMode="auto">
              <a:xfrm>
                <a:off x="1537" y="1246"/>
                <a:ext cx="37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1200" y="690"/>
              <a:ext cx="0" cy="3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3039" y="690"/>
              <a:ext cx="22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200" y="3872"/>
              <a:ext cx="4080" cy="0"/>
            </a:xfrm>
            <a:prstGeom prst="line">
              <a:avLst/>
            </a:prstGeom>
            <a:noFill/>
            <a:ln w="698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5280" y="690"/>
              <a:ext cx="0" cy="3196"/>
            </a:xfrm>
            <a:prstGeom prst="line">
              <a:avLst/>
            </a:prstGeom>
            <a:noFill/>
            <a:ln w="698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</p:grpSp>
      <p:grpSp>
        <p:nvGrpSpPr>
          <p:cNvPr id="20" name="Group 15"/>
          <p:cNvGrpSpPr/>
          <p:nvPr/>
        </p:nvGrpSpPr>
        <p:grpSpPr bwMode="auto">
          <a:xfrm>
            <a:off x="2216698" y="2189154"/>
            <a:ext cx="5209529" cy="4553534"/>
            <a:chOff x="1293" y="768"/>
            <a:chExt cx="3836" cy="3302"/>
          </a:xfrm>
        </p:grpSpPr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1498" y="768"/>
              <a:ext cx="3360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项目名称：                         模块名称：</a:t>
              </a:r>
              <a:endParaRPr lang="zh-CN" altLang="en-US" sz="2000" b="1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  <a:p>
              <a:r>
                <a:rPr lang="zh-CN" altLang="en-US" sz="20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开发人员：                         完成日期：</a:t>
              </a:r>
              <a:endParaRPr lang="zh-CN" altLang="en-US" sz="2000" b="1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  <a:p>
              <a:r>
                <a:rPr lang="zh-CN" altLang="en-US" sz="20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模块简述：</a:t>
              </a:r>
              <a:endParaRPr lang="zh-CN" altLang="en-US" b="1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graphicFrame>
          <p:nvGraphicFramePr>
            <p:cNvPr id="22" name="Object 17"/>
            <p:cNvGraphicFramePr>
              <a:graphicFrameLocks noChangeAspect="1"/>
            </p:cNvGraphicFramePr>
            <p:nvPr/>
          </p:nvGraphicFramePr>
          <p:xfrm>
            <a:off x="1791" y="1477"/>
            <a:ext cx="2959" cy="18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69" name="Document" r:id="rId1" imgW="4712970" imgH="2991485" progId="Word.Document.8">
                    <p:embed/>
                  </p:oleObj>
                </mc:Choice>
                <mc:Fallback>
                  <p:oleObj name="Document" r:id="rId1" imgW="4712970" imgH="2991485" progId="Word.Document.8">
                    <p:embed/>
                    <p:pic>
                      <p:nvPicPr>
                        <p:cNvPr id="0" name="图片 1147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1477"/>
                          <a:ext cx="2959" cy="18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8"/>
            <p:cNvGraphicFramePr>
              <a:graphicFrameLocks noChangeAspect="1"/>
            </p:cNvGraphicFramePr>
            <p:nvPr/>
          </p:nvGraphicFramePr>
          <p:xfrm>
            <a:off x="1293" y="3119"/>
            <a:ext cx="3836" cy="9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70" name="Document" r:id="rId3" imgW="6255385" imgH="1575435" progId="Word.Document.8">
                    <p:embed/>
                  </p:oleObj>
                </mc:Choice>
                <mc:Fallback>
                  <p:oleObj name="Document" r:id="rId3" imgW="6255385" imgH="1575435" progId="Word.Document.8">
                    <p:embed/>
                    <p:pic>
                      <p:nvPicPr>
                        <p:cNvPr id="0" name="图片 1147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3" y="3119"/>
                          <a:ext cx="3836" cy="9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5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フッター プレースホルダ 3"/>
          <p:cNvSpPr txBox="1">
            <a:spLocks noGrp="1"/>
          </p:cNvSpPr>
          <p:nvPr/>
        </p:nvSpPr>
        <p:spPr bwMode="auto">
          <a:xfrm>
            <a:off x="0" y="6477000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ja-JP" altLang="en-US" sz="900">
                <a:solidFill>
                  <a:schemeClr val="bg1"/>
                </a:solidFill>
              </a:rPr>
              <a:t>© 20</a:t>
            </a:r>
            <a:r>
              <a:rPr lang="en-US" altLang="ja-JP" sz="900">
                <a:solidFill>
                  <a:schemeClr val="bg1"/>
                </a:solidFill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63523" name="スライド番号プレースホルダ 4"/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91616E08-2557-4946-BF61-D9788EF84954}" type="slidenum">
              <a:rPr lang="en-US" altLang="ja-JP" sz="1200">
                <a:solidFill>
                  <a:schemeClr val="bg1"/>
                </a:solidFill>
              </a:rPr>
            </a:fld>
            <a:endParaRPr lang="en-US" altLang="ja-JP" sz="900">
              <a:solidFill>
                <a:schemeClr val="bg1"/>
              </a:solidFill>
            </a:endParaRPr>
          </a:p>
        </p:txBody>
      </p:sp>
      <p:pic>
        <p:nvPicPr>
          <p:cNvPr id="363525" name="Picture 7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6799263" cy="471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/>
          <p:nvPr/>
        </p:nvSpPr>
        <p:spPr>
          <a:xfrm>
            <a:off x="381000" y="228600"/>
            <a:ext cx="8229600" cy="914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ja-JP" dirty="0"/>
              <a:t>Program Design Language (PDL)</a:t>
            </a:r>
            <a:endParaRPr lang="en-US" altLang="ja-JP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620713"/>
            <a:ext cx="8394700" cy="720725"/>
          </a:xfr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r>
              <a:rPr lang="en-US" altLang="zh-CN" smtClean="0">
                <a:ea typeface="宋体" panose="02010600030101010101" pitchFamily="2" charset="-122"/>
              </a:rPr>
              <a:t>Why Program Design Language?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pic>
        <p:nvPicPr>
          <p:cNvPr id="101380" name="Picture 4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509" y="1772816"/>
            <a:ext cx="6552257" cy="359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</a:t>
            </a:r>
            <a:endParaRPr lang="zh-CN" altLang="en-US" dirty="0"/>
          </a:p>
        </p:txBody>
      </p:sp>
      <p:grpSp>
        <p:nvGrpSpPr>
          <p:cNvPr id="5" name="Group 2"/>
          <p:cNvGrpSpPr/>
          <p:nvPr/>
        </p:nvGrpSpPr>
        <p:grpSpPr bwMode="auto">
          <a:xfrm>
            <a:off x="971600" y="2060848"/>
            <a:ext cx="8077200" cy="2876550"/>
            <a:chOff x="192" y="576"/>
            <a:chExt cx="5088" cy="1812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960" y="720"/>
              <a:ext cx="4128" cy="1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/>
                <a:t>PROCEDURE  </a:t>
              </a:r>
              <a:r>
                <a:rPr lang="en-US" altLang="zh-CN" b="1">
                  <a:solidFill>
                    <a:schemeClr val="accent2"/>
                  </a:solidFill>
                </a:rPr>
                <a:t>spell_check</a:t>
              </a:r>
              <a:r>
                <a:rPr lang="en-US" altLang="zh-CN" b="1"/>
                <a:t>  IS</a:t>
              </a:r>
              <a:endParaRPr lang="en-US" altLang="zh-CN" b="1"/>
            </a:p>
            <a:p>
              <a:r>
                <a:rPr lang="en-US" altLang="zh-CN" b="1"/>
                <a:t>  BEGIN</a:t>
              </a:r>
              <a:endParaRPr lang="en-US" altLang="zh-CN" b="1"/>
            </a:p>
            <a:p>
              <a:r>
                <a:rPr lang="en-US" altLang="zh-CN" b="1"/>
                <a:t>        </a:t>
              </a:r>
              <a:r>
                <a:rPr lang="en-US" altLang="zh-CN" b="1">
                  <a:solidFill>
                    <a:srgbClr val="009900"/>
                  </a:solidFill>
                </a:rPr>
                <a:t>Split document into single words</a:t>
              </a:r>
              <a:endParaRPr lang="en-US" altLang="zh-CN" b="1">
                <a:solidFill>
                  <a:srgbClr val="009900"/>
                </a:solidFill>
              </a:endParaRPr>
            </a:p>
            <a:p>
              <a:r>
                <a:rPr lang="en-US" altLang="zh-CN" b="1">
                  <a:solidFill>
                    <a:srgbClr val="009900"/>
                  </a:solidFill>
                </a:rPr>
                <a:t>        Look up words in dictionary</a:t>
              </a:r>
              <a:endParaRPr lang="en-US" altLang="zh-CN" b="1">
                <a:solidFill>
                  <a:srgbClr val="009900"/>
                </a:solidFill>
              </a:endParaRPr>
            </a:p>
            <a:p>
              <a:r>
                <a:rPr lang="en-US" altLang="zh-CN" b="1">
                  <a:solidFill>
                    <a:srgbClr val="009900"/>
                  </a:solidFill>
                </a:rPr>
                <a:t>        Display words which are not in dictionary</a:t>
              </a:r>
              <a:endParaRPr lang="en-US" altLang="zh-CN" b="1">
                <a:solidFill>
                  <a:srgbClr val="009900"/>
                </a:solidFill>
              </a:endParaRPr>
            </a:p>
            <a:p>
              <a:r>
                <a:rPr lang="en-US" altLang="zh-CN" b="1">
                  <a:solidFill>
                    <a:srgbClr val="009900"/>
                  </a:solidFill>
                </a:rPr>
                <a:t>        Create a new dictionary</a:t>
              </a:r>
              <a:endParaRPr lang="en-US" altLang="zh-CN" b="1"/>
            </a:p>
            <a:p>
              <a:r>
                <a:rPr lang="en-US" altLang="zh-CN" b="1"/>
                <a:t>  END  </a:t>
              </a:r>
              <a:r>
                <a:rPr lang="en-US" altLang="zh-CN" b="1">
                  <a:solidFill>
                    <a:schemeClr val="accent2"/>
                  </a:solidFill>
                </a:rPr>
                <a:t>spell_check</a:t>
              </a:r>
              <a:endParaRPr lang="en-US" altLang="zh-CN" b="1"/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92" y="1344"/>
              <a:ext cx="960" cy="6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External </a:t>
              </a:r>
              <a:endParaRPr lang="en-US" altLang="zh-CN" sz="2000" b="1"/>
            </a:p>
            <a:p>
              <a:pPr algn="ctr"/>
              <a:r>
                <a:rPr lang="en-US" altLang="zh-CN" sz="2000" b="1"/>
                <a:t>statements</a:t>
              </a:r>
              <a:endParaRPr lang="en-US" altLang="zh-CN" b="1"/>
            </a:p>
          </p:txBody>
        </p:sp>
        <p:sp>
          <p:nvSpPr>
            <p:cNvPr id="8" name="Freeform 5"/>
            <p:cNvSpPr/>
            <p:nvPr/>
          </p:nvSpPr>
          <p:spPr bwMode="auto">
            <a:xfrm>
              <a:off x="864" y="1174"/>
              <a:ext cx="192" cy="192"/>
            </a:xfrm>
            <a:custGeom>
              <a:avLst/>
              <a:gdLst>
                <a:gd name="T0" fmla="*/ 0 w 192"/>
                <a:gd name="T1" fmla="*/ 192 h 192"/>
                <a:gd name="T2" fmla="*/ 192 w 192"/>
                <a:gd name="T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2" h="192">
                  <a:moveTo>
                    <a:pt x="0" y="192"/>
                  </a:moveTo>
                  <a:cubicBezTo>
                    <a:pt x="80" y="112"/>
                    <a:pt x="160" y="32"/>
                    <a:pt x="19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656" y="2016"/>
              <a:ext cx="400" cy="240"/>
            </a:xfrm>
            <a:custGeom>
              <a:avLst/>
              <a:gdLst>
                <a:gd name="T0" fmla="*/ 16 w 400"/>
                <a:gd name="T1" fmla="*/ 0 h 240"/>
                <a:gd name="T2" fmla="*/ 64 w 400"/>
                <a:gd name="T3" fmla="*/ 144 h 240"/>
                <a:gd name="T4" fmla="*/ 400 w 400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0" h="240">
                  <a:moveTo>
                    <a:pt x="16" y="0"/>
                  </a:moveTo>
                  <a:cubicBezTo>
                    <a:pt x="8" y="52"/>
                    <a:pt x="0" y="104"/>
                    <a:pt x="64" y="144"/>
                  </a:cubicBezTo>
                  <a:cubicBezTo>
                    <a:pt x="128" y="184"/>
                    <a:pt x="264" y="212"/>
                    <a:pt x="400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720" y="912"/>
              <a:ext cx="240" cy="432"/>
            </a:xfrm>
            <a:custGeom>
              <a:avLst/>
              <a:gdLst>
                <a:gd name="T0" fmla="*/ 0 w 240"/>
                <a:gd name="T1" fmla="*/ 432 h 432"/>
                <a:gd name="T2" fmla="*/ 48 w 240"/>
                <a:gd name="T3" fmla="*/ 144 h 432"/>
                <a:gd name="T4" fmla="*/ 240 w 240"/>
                <a:gd name="T5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432">
                  <a:moveTo>
                    <a:pt x="0" y="432"/>
                  </a:moveTo>
                  <a:cubicBezTo>
                    <a:pt x="4" y="324"/>
                    <a:pt x="8" y="216"/>
                    <a:pt x="48" y="144"/>
                  </a:cubicBezTo>
                  <a:cubicBezTo>
                    <a:pt x="88" y="72"/>
                    <a:pt x="164" y="36"/>
                    <a:pt x="24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560" y="624"/>
              <a:ext cx="2896" cy="720"/>
            </a:xfrm>
            <a:custGeom>
              <a:avLst/>
              <a:gdLst>
                <a:gd name="T0" fmla="*/ 64 w 3376"/>
                <a:gd name="T1" fmla="*/ 720 h 720"/>
                <a:gd name="T2" fmla="*/ 64 w 3376"/>
                <a:gd name="T3" fmla="*/ 336 h 720"/>
                <a:gd name="T4" fmla="*/ 448 w 3376"/>
                <a:gd name="T5" fmla="*/ 48 h 720"/>
                <a:gd name="T6" fmla="*/ 2704 w 3376"/>
                <a:gd name="T7" fmla="*/ 48 h 720"/>
                <a:gd name="T8" fmla="*/ 3376 w 3376"/>
                <a:gd name="T9" fmla="*/ 144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6" h="720">
                  <a:moveTo>
                    <a:pt x="64" y="720"/>
                  </a:moveTo>
                  <a:cubicBezTo>
                    <a:pt x="32" y="584"/>
                    <a:pt x="0" y="448"/>
                    <a:pt x="64" y="336"/>
                  </a:cubicBezTo>
                  <a:cubicBezTo>
                    <a:pt x="128" y="224"/>
                    <a:pt x="8" y="96"/>
                    <a:pt x="448" y="48"/>
                  </a:cubicBezTo>
                  <a:cubicBezTo>
                    <a:pt x="888" y="0"/>
                    <a:pt x="2216" y="32"/>
                    <a:pt x="2704" y="48"/>
                  </a:cubicBezTo>
                  <a:cubicBezTo>
                    <a:pt x="3192" y="64"/>
                    <a:pt x="3284" y="104"/>
                    <a:pt x="3376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4224" y="576"/>
              <a:ext cx="1056" cy="672"/>
            </a:xfrm>
            <a:prstGeom prst="ellipse">
              <a:avLst/>
            </a:prstGeom>
            <a:noFill/>
            <a:ln w="9525">
              <a:solidFill>
                <a:srgbClr val="00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009900"/>
                  </a:solidFill>
                </a:rPr>
                <a:t>Internal</a:t>
              </a:r>
              <a:endParaRPr lang="en-US" altLang="zh-CN" sz="2000" b="1">
                <a:solidFill>
                  <a:srgbClr val="009900"/>
                </a:solidFill>
              </a:endParaRPr>
            </a:p>
            <a:p>
              <a:pPr algn="ctr"/>
              <a:r>
                <a:rPr lang="en-US" altLang="zh-CN" sz="2000" b="1">
                  <a:solidFill>
                    <a:srgbClr val="009900"/>
                  </a:solidFill>
                </a:rPr>
                <a:t>statements</a:t>
              </a:r>
              <a:endParaRPr lang="en-US" altLang="zh-CN" b="1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4416" y="1248"/>
              <a:ext cx="336" cy="336"/>
            </a:xfrm>
            <a:custGeom>
              <a:avLst/>
              <a:gdLst>
                <a:gd name="T0" fmla="*/ 288 w 336"/>
                <a:gd name="T1" fmla="*/ 0 h 336"/>
                <a:gd name="T2" fmla="*/ 288 w 336"/>
                <a:gd name="T3" fmla="*/ 96 h 336"/>
                <a:gd name="T4" fmla="*/ 0 w 336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336">
                  <a:moveTo>
                    <a:pt x="288" y="0"/>
                  </a:moveTo>
                  <a:cubicBezTo>
                    <a:pt x="312" y="20"/>
                    <a:pt x="336" y="40"/>
                    <a:pt x="288" y="96"/>
                  </a:cubicBezTo>
                  <a:cubicBezTo>
                    <a:pt x="240" y="152"/>
                    <a:pt x="120" y="244"/>
                    <a:pt x="0" y="336"/>
                  </a:cubicBezTo>
                </a:path>
              </a:pathLst>
            </a:custGeom>
            <a:noFill/>
            <a:ln w="9525">
              <a:solidFill>
                <a:srgbClr val="009900"/>
              </a:solidFill>
              <a:rou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フッター プレースホルダ 3"/>
          <p:cNvSpPr txBox="1">
            <a:spLocks noGrp="1"/>
          </p:cNvSpPr>
          <p:nvPr/>
        </p:nvSpPr>
        <p:spPr bwMode="auto">
          <a:xfrm>
            <a:off x="108520" y="6864424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ja-JP" altLang="en-US" sz="900">
                <a:solidFill>
                  <a:schemeClr val="bg1"/>
                </a:solidFill>
              </a:rPr>
              <a:t>© 20</a:t>
            </a:r>
            <a:r>
              <a:rPr lang="en-US" altLang="ja-JP" sz="900">
                <a:solidFill>
                  <a:schemeClr val="bg1"/>
                </a:solidFill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42019" name="スライド番号プレースホルダ 4"/>
          <p:cNvSpPr txBox="1">
            <a:spLocks noGrp="1"/>
          </p:cNvSpPr>
          <p:nvPr/>
        </p:nvSpPr>
        <p:spPr bwMode="auto">
          <a:xfrm>
            <a:off x="7347520" y="7016824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6E53AF9-B870-43B0-A2EE-0947EE5B0E21}" type="slidenum">
              <a:rPr lang="en-US" altLang="ja-JP" sz="1200">
                <a:solidFill>
                  <a:schemeClr val="bg1"/>
                </a:solidFill>
              </a:rPr>
            </a:fld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42021" name="Rectangle 806"/>
          <p:cNvSpPr>
            <a:spLocks noChangeArrowheads="1"/>
          </p:cNvSpPr>
          <p:nvPr/>
        </p:nvSpPr>
        <p:spPr bwMode="auto">
          <a:xfrm>
            <a:off x="3527995" y="1189112"/>
            <a:ext cx="1439863" cy="914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/>
          </a:p>
        </p:txBody>
      </p:sp>
      <p:sp>
        <p:nvSpPr>
          <p:cNvPr id="342022" name="Rectangle 807"/>
          <p:cNvSpPr>
            <a:spLocks noChangeArrowheads="1"/>
          </p:cNvSpPr>
          <p:nvPr/>
        </p:nvSpPr>
        <p:spPr bwMode="auto">
          <a:xfrm>
            <a:off x="3312095" y="1439937"/>
            <a:ext cx="431800" cy="144462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/>
          </a:p>
        </p:txBody>
      </p:sp>
      <p:sp>
        <p:nvSpPr>
          <p:cNvPr id="342023" name="Rectangle 808"/>
          <p:cNvSpPr>
            <a:spLocks noChangeArrowheads="1"/>
          </p:cNvSpPr>
          <p:nvPr/>
        </p:nvSpPr>
        <p:spPr bwMode="auto">
          <a:xfrm>
            <a:off x="3312095" y="1692349"/>
            <a:ext cx="431800" cy="144463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/>
          </a:p>
        </p:txBody>
      </p:sp>
      <p:sp>
        <p:nvSpPr>
          <p:cNvPr id="342024" name="Text Box 809"/>
          <p:cNvSpPr txBox="1">
            <a:spLocks noChangeArrowheads="1"/>
          </p:cNvSpPr>
          <p:nvPr/>
        </p:nvSpPr>
        <p:spPr bwMode="auto">
          <a:xfrm>
            <a:off x="3672458" y="1260549"/>
            <a:ext cx="1217612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/>
              <a:t>Job</a:t>
            </a:r>
            <a:endParaRPr lang="en-US" altLang="zh-CN" sz="1400"/>
          </a:p>
          <a:p>
            <a:pPr algn="ctr"/>
            <a:r>
              <a:rPr lang="en-US" altLang="zh-CN" sz="1400"/>
              <a:t>Management</a:t>
            </a:r>
            <a:endParaRPr lang="en-US" altLang="zh-CN" sz="1400"/>
          </a:p>
          <a:p>
            <a:pPr algn="ctr"/>
            <a:r>
              <a:rPr lang="en-US" altLang="zh-CN" sz="1400"/>
              <a:t>system</a:t>
            </a:r>
            <a:endParaRPr lang="en-US" altLang="ja-JP" sz="1400"/>
          </a:p>
        </p:txBody>
      </p:sp>
      <p:sp>
        <p:nvSpPr>
          <p:cNvPr id="342025" name="Rectangle 810"/>
          <p:cNvSpPr>
            <a:spLocks noChangeArrowheads="1"/>
          </p:cNvSpPr>
          <p:nvPr/>
        </p:nvSpPr>
        <p:spPr bwMode="auto">
          <a:xfrm>
            <a:off x="2015108" y="2484512"/>
            <a:ext cx="1439862" cy="914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/>
          </a:p>
        </p:txBody>
      </p:sp>
      <p:sp>
        <p:nvSpPr>
          <p:cNvPr id="342026" name="Rectangle 811"/>
          <p:cNvSpPr>
            <a:spLocks noChangeArrowheads="1"/>
          </p:cNvSpPr>
          <p:nvPr/>
        </p:nvSpPr>
        <p:spPr bwMode="auto">
          <a:xfrm>
            <a:off x="1799208" y="2735337"/>
            <a:ext cx="431800" cy="144462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/>
          </a:p>
        </p:txBody>
      </p:sp>
      <p:sp>
        <p:nvSpPr>
          <p:cNvPr id="342027" name="Rectangle 812"/>
          <p:cNvSpPr>
            <a:spLocks noChangeArrowheads="1"/>
          </p:cNvSpPr>
          <p:nvPr/>
        </p:nvSpPr>
        <p:spPr bwMode="auto">
          <a:xfrm>
            <a:off x="1799208" y="2987749"/>
            <a:ext cx="431800" cy="144463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/>
          </a:p>
        </p:txBody>
      </p:sp>
      <p:sp>
        <p:nvSpPr>
          <p:cNvPr id="342028" name="Text Box 813"/>
          <p:cNvSpPr txBox="1">
            <a:spLocks noChangeArrowheads="1"/>
          </p:cNvSpPr>
          <p:nvPr/>
        </p:nvSpPr>
        <p:spPr bwMode="auto">
          <a:xfrm>
            <a:off x="2361183" y="2555949"/>
            <a:ext cx="81438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/>
              <a:t>Read</a:t>
            </a:r>
            <a:endParaRPr lang="en-US" altLang="zh-CN" sz="1400"/>
          </a:p>
          <a:p>
            <a:pPr algn="ctr"/>
            <a:r>
              <a:rPr lang="en-US" altLang="zh-CN" sz="1400"/>
              <a:t>print job</a:t>
            </a:r>
            <a:endParaRPr lang="en-US" altLang="zh-CN" sz="1400"/>
          </a:p>
          <a:p>
            <a:pPr algn="ctr"/>
            <a:r>
              <a:rPr lang="en-US" altLang="zh-CN" sz="1400"/>
              <a:t>data</a:t>
            </a:r>
            <a:endParaRPr lang="en-US" altLang="ja-JP" sz="1400"/>
          </a:p>
        </p:txBody>
      </p:sp>
      <p:sp>
        <p:nvSpPr>
          <p:cNvPr id="342029" name="Rectangle 814"/>
          <p:cNvSpPr>
            <a:spLocks noChangeArrowheads="1"/>
          </p:cNvSpPr>
          <p:nvPr/>
        </p:nvSpPr>
        <p:spPr bwMode="auto">
          <a:xfrm>
            <a:off x="4751958" y="2484512"/>
            <a:ext cx="1439862" cy="914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/>
          </a:p>
        </p:txBody>
      </p:sp>
      <p:sp>
        <p:nvSpPr>
          <p:cNvPr id="342030" name="Rectangle 815"/>
          <p:cNvSpPr>
            <a:spLocks noChangeArrowheads="1"/>
          </p:cNvSpPr>
          <p:nvPr/>
        </p:nvSpPr>
        <p:spPr bwMode="auto">
          <a:xfrm>
            <a:off x="4536058" y="2735337"/>
            <a:ext cx="431800" cy="144462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/>
          </a:p>
        </p:txBody>
      </p:sp>
      <p:sp>
        <p:nvSpPr>
          <p:cNvPr id="342031" name="Rectangle 816"/>
          <p:cNvSpPr>
            <a:spLocks noChangeArrowheads="1"/>
          </p:cNvSpPr>
          <p:nvPr/>
        </p:nvSpPr>
        <p:spPr bwMode="auto">
          <a:xfrm>
            <a:off x="4536058" y="2987749"/>
            <a:ext cx="431800" cy="144463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/>
          </a:p>
        </p:txBody>
      </p:sp>
      <p:sp>
        <p:nvSpPr>
          <p:cNvPr id="342032" name="Text Box 817"/>
          <p:cNvSpPr txBox="1">
            <a:spLocks noChangeArrowheads="1"/>
          </p:cNvSpPr>
          <p:nvPr/>
        </p:nvSpPr>
        <p:spPr bwMode="auto">
          <a:xfrm>
            <a:off x="5074220" y="2555949"/>
            <a:ext cx="863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/>
              <a:t>Select</a:t>
            </a:r>
            <a:endParaRPr lang="en-US" altLang="zh-CN" sz="1400"/>
          </a:p>
          <a:p>
            <a:pPr algn="ctr"/>
            <a:r>
              <a:rPr lang="en-US" altLang="zh-CN" sz="1400"/>
              <a:t>jobmgmt</a:t>
            </a:r>
            <a:endParaRPr lang="en-US" altLang="zh-CN" sz="1400"/>
          </a:p>
          <a:p>
            <a:pPr algn="ctr"/>
            <a:r>
              <a:rPr lang="en-US" altLang="zh-CN" sz="1400"/>
              <a:t>function</a:t>
            </a:r>
            <a:endParaRPr lang="en-US" altLang="ja-JP" sz="1400"/>
          </a:p>
        </p:txBody>
      </p:sp>
      <p:sp>
        <p:nvSpPr>
          <p:cNvPr id="342033" name="Rectangle 818"/>
          <p:cNvSpPr>
            <a:spLocks noChangeArrowheads="1"/>
          </p:cNvSpPr>
          <p:nvPr/>
        </p:nvSpPr>
        <p:spPr bwMode="auto">
          <a:xfrm>
            <a:off x="2267520" y="3960887"/>
            <a:ext cx="1439863" cy="914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/>
          </a:p>
        </p:txBody>
      </p:sp>
      <p:sp>
        <p:nvSpPr>
          <p:cNvPr id="342034" name="Rectangle 819"/>
          <p:cNvSpPr>
            <a:spLocks noChangeArrowheads="1"/>
          </p:cNvSpPr>
          <p:nvPr/>
        </p:nvSpPr>
        <p:spPr bwMode="auto">
          <a:xfrm>
            <a:off x="2051620" y="4211712"/>
            <a:ext cx="431800" cy="144462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/>
          </a:p>
        </p:txBody>
      </p:sp>
      <p:sp>
        <p:nvSpPr>
          <p:cNvPr id="342035" name="Rectangle 820"/>
          <p:cNvSpPr>
            <a:spLocks noChangeArrowheads="1"/>
          </p:cNvSpPr>
          <p:nvPr/>
        </p:nvSpPr>
        <p:spPr bwMode="auto">
          <a:xfrm>
            <a:off x="2051620" y="4464124"/>
            <a:ext cx="431800" cy="144463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/>
          </a:p>
        </p:txBody>
      </p:sp>
      <p:sp>
        <p:nvSpPr>
          <p:cNvPr id="342036" name="Text Box 821"/>
          <p:cNvSpPr txBox="1">
            <a:spLocks noChangeArrowheads="1"/>
          </p:cNvSpPr>
          <p:nvPr/>
        </p:nvSpPr>
        <p:spPr bwMode="auto">
          <a:xfrm>
            <a:off x="2602483" y="4032324"/>
            <a:ext cx="8350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/>
              <a:t>Develop</a:t>
            </a:r>
            <a:endParaRPr lang="en-US" altLang="zh-CN" sz="1400"/>
          </a:p>
          <a:p>
            <a:pPr algn="ctr"/>
            <a:r>
              <a:rPr lang="en-US" altLang="zh-CN" sz="1400"/>
              <a:t>job cost</a:t>
            </a:r>
            <a:endParaRPr lang="en-US" altLang="zh-CN" sz="1400"/>
          </a:p>
          <a:p>
            <a:pPr algn="ctr"/>
            <a:endParaRPr lang="en-US" altLang="ja-JP" sz="1400"/>
          </a:p>
        </p:txBody>
      </p:sp>
      <p:sp>
        <p:nvSpPr>
          <p:cNvPr id="342037" name="Rectangle 822"/>
          <p:cNvSpPr>
            <a:spLocks noChangeArrowheads="1"/>
          </p:cNvSpPr>
          <p:nvPr/>
        </p:nvSpPr>
        <p:spPr bwMode="auto">
          <a:xfrm>
            <a:off x="4428108" y="3960887"/>
            <a:ext cx="1439862" cy="91440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/>
          </a:p>
        </p:txBody>
      </p:sp>
      <p:sp>
        <p:nvSpPr>
          <p:cNvPr id="342038" name="Rectangle 823"/>
          <p:cNvSpPr>
            <a:spLocks noChangeArrowheads="1"/>
          </p:cNvSpPr>
          <p:nvPr/>
        </p:nvSpPr>
        <p:spPr bwMode="auto">
          <a:xfrm>
            <a:off x="4212208" y="4211712"/>
            <a:ext cx="431800" cy="144462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/>
          </a:p>
        </p:txBody>
      </p:sp>
      <p:sp>
        <p:nvSpPr>
          <p:cNvPr id="342039" name="Rectangle 824"/>
          <p:cNvSpPr>
            <a:spLocks noChangeArrowheads="1"/>
          </p:cNvSpPr>
          <p:nvPr/>
        </p:nvSpPr>
        <p:spPr bwMode="auto">
          <a:xfrm>
            <a:off x="4212208" y="4464124"/>
            <a:ext cx="431800" cy="144463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/>
          </a:p>
        </p:txBody>
      </p:sp>
      <p:sp>
        <p:nvSpPr>
          <p:cNvPr id="342040" name="Text Box 825"/>
          <p:cNvSpPr txBox="1">
            <a:spLocks noChangeArrowheads="1"/>
          </p:cNvSpPr>
          <p:nvPr/>
        </p:nvSpPr>
        <p:spPr bwMode="auto">
          <a:xfrm>
            <a:off x="4672583" y="4032324"/>
            <a:ext cx="1020762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/>
              <a:t>Build</a:t>
            </a:r>
            <a:endParaRPr lang="en-US" altLang="zh-CN" sz="1400"/>
          </a:p>
          <a:p>
            <a:pPr algn="ctr"/>
            <a:r>
              <a:rPr lang="en-US" altLang="zh-CN" sz="1400"/>
              <a:t>work order</a:t>
            </a:r>
            <a:endParaRPr lang="en-US" altLang="zh-CN" sz="1400"/>
          </a:p>
          <a:p>
            <a:pPr algn="ctr"/>
            <a:endParaRPr lang="en-US" altLang="ja-JP" sz="1400"/>
          </a:p>
        </p:txBody>
      </p:sp>
      <p:sp>
        <p:nvSpPr>
          <p:cNvPr id="342041" name="Rectangle 826"/>
          <p:cNvSpPr>
            <a:spLocks noChangeArrowheads="1"/>
          </p:cNvSpPr>
          <p:nvPr/>
        </p:nvSpPr>
        <p:spPr bwMode="auto">
          <a:xfrm>
            <a:off x="6588695" y="3960887"/>
            <a:ext cx="1439863" cy="914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/>
          </a:p>
        </p:txBody>
      </p:sp>
      <p:sp>
        <p:nvSpPr>
          <p:cNvPr id="342042" name="Rectangle 827"/>
          <p:cNvSpPr>
            <a:spLocks noChangeArrowheads="1"/>
          </p:cNvSpPr>
          <p:nvPr/>
        </p:nvSpPr>
        <p:spPr bwMode="auto">
          <a:xfrm>
            <a:off x="6372795" y="4211712"/>
            <a:ext cx="431800" cy="144462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/>
          </a:p>
        </p:txBody>
      </p:sp>
      <p:sp>
        <p:nvSpPr>
          <p:cNvPr id="342043" name="Rectangle 828"/>
          <p:cNvSpPr>
            <a:spLocks noChangeArrowheads="1"/>
          </p:cNvSpPr>
          <p:nvPr/>
        </p:nvSpPr>
        <p:spPr bwMode="auto">
          <a:xfrm>
            <a:off x="6372795" y="4464124"/>
            <a:ext cx="431800" cy="144463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/>
          </a:p>
        </p:txBody>
      </p:sp>
      <p:sp>
        <p:nvSpPr>
          <p:cNvPr id="342044" name="Text Box 829"/>
          <p:cNvSpPr txBox="1">
            <a:spLocks noChangeArrowheads="1"/>
          </p:cNvSpPr>
          <p:nvPr/>
        </p:nvSpPr>
        <p:spPr bwMode="auto">
          <a:xfrm>
            <a:off x="6836345" y="4032324"/>
            <a:ext cx="10112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/>
              <a:t>Send job</a:t>
            </a:r>
            <a:endParaRPr lang="en-US" altLang="zh-CN" sz="1400"/>
          </a:p>
          <a:p>
            <a:pPr algn="ctr"/>
            <a:r>
              <a:rPr lang="en-US" altLang="zh-CN" sz="1400"/>
              <a:t>to</a:t>
            </a:r>
            <a:endParaRPr lang="en-US" altLang="zh-CN" sz="1400"/>
          </a:p>
          <a:p>
            <a:pPr algn="ctr"/>
            <a:r>
              <a:rPr lang="en-US" altLang="zh-CN" sz="1400"/>
              <a:t>production</a:t>
            </a:r>
            <a:endParaRPr lang="en-US" altLang="ja-JP" sz="1400"/>
          </a:p>
        </p:txBody>
      </p:sp>
      <p:sp>
        <p:nvSpPr>
          <p:cNvPr id="342045" name="Rectangle 830"/>
          <p:cNvSpPr>
            <a:spLocks noChangeArrowheads="1"/>
          </p:cNvSpPr>
          <p:nvPr/>
        </p:nvSpPr>
        <p:spPr bwMode="auto">
          <a:xfrm>
            <a:off x="324420" y="5292799"/>
            <a:ext cx="1439863" cy="91440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/>
          </a:p>
        </p:txBody>
      </p:sp>
      <p:sp>
        <p:nvSpPr>
          <p:cNvPr id="342046" name="Rectangle 831"/>
          <p:cNvSpPr>
            <a:spLocks noChangeArrowheads="1"/>
          </p:cNvSpPr>
          <p:nvPr/>
        </p:nvSpPr>
        <p:spPr bwMode="auto">
          <a:xfrm>
            <a:off x="108520" y="5543624"/>
            <a:ext cx="431800" cy="144463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/>
          </a:p>
        </p:txBody>
      </p:sp>
      <p:sp>
        <p:nvSpPr>
          <p:cNvPr id="342047" name="Rectangle 832"/>
          <p:cNvSpPr>
            <a:spLocks noChangeArrowheads="1"/>
          </p:cNvSpPr>
          <p:nvPr/>
        </p:nvSpPr>
        <p:spPr bwMode="auto">
          <a:xfrm>
            <a:off x="108520" y="5796037"/>
            <a:ext cx="431800" cy="144462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/>
          </a:p>
        </p:txBody>
      </p:sp>
      <p:sp>
        <p:nvSpPr>
          <p:cNvPr id="342048" name="Text Box 833"/>
          <p:cNvSpPr txBox="1">
            <a:spLocks noChangeArrowheads="1"/>
          </p:cNvSpPr>
          <p:nvPr/>
        </p:nvSpPr>
        <p:spPr bwMode="auto">
          <a:xfrm>
            <a:off x="602233" y="5364237"/>
            <a:ext cx="9525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/>
              <a:t>Compute</a:t>
            </a:r>
            <a:endParaRPr lang="en-US" altLang="zh-CN" sz="1400"/>
          </a:p>
          <a:p>
            <a:pPr algn="ctr"/>
            <a:r>
              <a:rPr lang="en-US" altLang="zh-CN" sz="1400"/>
              <a:t>page cost</a:t>
            </a:r>
            <a:endParaRPr lang="en-US" altLang="zh-CN" sz="1400"/>
          </a:p>
          <a:p>
            <a:pPr algn="ctr"/>
            <a:endParaRPr lang="en-US" altLang="ja-JP" sz="1400"/>
          </a:p>
        </p:txBody>
      </p:sp>
      <p:sp>
        <p:nvSpPr>
          <p:cNvPr id="342049" name="Rectangle 834"/>
          <p:cNvSpPr>
            <a:spLocks noChangeArrowheads="1"/>
          </p:cNvSpPr>
          <p:nvPr/>
        </p:nvSpPr>
        <p:spPr bwMode="auto">
          <a:xfrm>
            <a:off x="2159570" y="5292799"/>
            <a:ext cx="1439863" cy="91440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/>
          </a:p>
        </p:txBody>
      </p:sp>
      <p:sp>
        <p:nvSpPr>
          <p:cNvPr id="342050" name="Rectangle 835"/>
          <p:cNvSpPr>
            <a:spLocks noChangeArrowheads="1"/>
          </p:cNvSpPr>
          <p:nvPr/>
        </p:nvSpPr>
        <p:spPr bwMode="auto">
          <a:xfrm>
            <a:off x="1943670" y="5543624"/>
            <a:ext cx="431800" cy="144463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/>
          </a:p>
        </p:txBody>
      </p:sp>
      <p:sp>
        <p:nvSpPr>
          <p:cNvPr id="342051" name="Rectangle 836"/>
          <p:cNvSpPr>
            <a:spLocks noChangeArrowheads="1"/>
          </p:cNvSpPr>
          <p:nvPr/>
        </p:nvSpPr>
        <p:spPr bwMode="auto">
          <a:xfrm>
            <a:off x="1943670" y="5796037"/>
            <a:ext cx="431800" cy="144462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/>
          </a:p>
        </p:txBody>
      </p:sp>
      <p:sp>
        <p:nvSpPr>
          <p:cNvPr id="342052" name="Text Box 837"/>
          <p:cNvSpPr txBox="1">
            <a:spLocks noChangeArrowheads="1"/>
          </p:cNvSpPr>
          <p:nvPr/>
        </p:nvSpPr>
        <p:spPr bwMode="auto">
          <a:xfrm>
            <a:off x="2407220" y="5364237"/>
            <a:ext cx="10112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/>
              <a:t>Compute</a:t>
            </a:r>
            <a:endParaRPr lang="en-US" altLang="zh-CN" sz="1400"/>
          </a:p>
          <a:p>
            <a:pPr algn="ctr"/>
            <a:r>
              <a:rPr lang="en-US" altLang="zh-CN" sz="1400"/>
              <a:t>paper cost</a:t>
            </a:r>
            <a:endParaRPr lang="en-US" altLang="ja-JP" sz="1400"/>
          </a:p>
        </p:txBody>
      </p:sp>
      <p:sp>
        <p:nvSpPr>
          <p:cNvPr id="342053" name="Rectangle 838"/>
          <p:cNvSpPr>
            <a:spLocks noChangeArrowheads="1"/>
          </p:cNvSpPr>
          <p:nvPr/>
        </p:nvSpPr>
        <p:spPr bwMode="auto">
          <a:xfrm>
            <a:off x="3923283" y="5329312"/>
            <a:ext cx="1439862" cy="91440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/>
          </a:p>
        </p:txBody>
      </p:sp>
      <p:sp>
        <p:nvSpPr>
          <p:cNvPr id="342054" name="Rectangle 839"/>
          <p:cNvSpPr>
            <a:spLocks noChangeArrowheads="1"/>
          </p:cNvSpPr>
          <p:nvPr/>
        </p:nvSpPr>
        <p:spPr bwMode="auto">
          <a:xfrm>
            <a:off x="3707383" y="5580137"/>
            <a:ext cx="431800" cy="144462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/>
          </a:p>
        </p:txBody>
      </p:sp>
      <p:sp>
        <p:nvSpPr>
          <p:cNvPr id="342055" name="Rectangle 840"/>
          <p:cNvSpPr>
            <a:spLocks noChangeArrowheads="1"/>
          </p:cNvSpPr>
          <p:nvPr/>
        </p:nvSpPr>
        <p:spPr bwMode="auto">
          <a:xfrm>
            <a:off x="3707383" y="5832549"/>
            <a:ext cx="431800" cy="144463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/>
          </a:p>
        </p:txBody>
      </p:sp>
      <p:sp>
        <p:nvSpPr>
          <p:cNvPr id="342056" name="Text Box 841"/>
          <p:cNvSpPr txBox="1">
            <a:spLocks noChangeArrowheads="1"/>
          </p:cNvSpPr>
          <p:nvPr/>
        </p:nvSpPr>
        <p:spPr bwMode="auto">
          <a:xfrm>
            <a:off x="4220145" y="5400749"/>
            <a:ext cx="912813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/>
              <a:t>Compute</a:t>
            </a:r>
            <a:endParaRPr lang="en-US" altLang="zh-CN" sz="1400"/>
          </a:p>
          <a:p>
            <a:pPr algn="ctr"/>
            <a:r>
              <a:rPr lang="en-US" altLang="zh-CN" sz="1400"/>
              <a:t>prod cost</a:t>
            </a:r>
            <a:endParaRPr lang="en-US" altLang="zh-CN" sz="1400"/>
          </a:p>
          <a:p>
            <a:pPr algn="ctr"/>
            <a:endParaRPr lang="en-US" altLang="ja-JP" sz="1400"/>
          </a:p>
        </p:txBody>
      </p:sp>
      <p:sp>
        <p:nvSpPr>
          <p:cNvPr id="342057" name="Rectangle 842"/>
          <p:cNvSpPr>
            <a:spLocks noChangeArrowheads="1"/>
          </p:cNvSpPr>
          <p:nvPr/>
        </p:nvSpPr>
        <p:spPr bwMode="auto">
          <a:xfrm>
            <a:off x="5867970" y="5365824"/>
            <a:ext cx="1439863" cy="91440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/>
          </a:p>
        </p:txBody>
      </p:sp>
      <p:sp>
        <p:nvSpPr>
          <p:cNvPr id="342058" name="Rectangle 843"/>
          <p:cNvSpPr>
            <a:spLocks noChangeArrowheads="1"/>
          </p:cNvSpPr>
          <p:nvPr/>
        </p:nvSpPr>
        <p:spPr bwMode="auto">
          <a:xfrm>
            <a:off x="5652070" y="5616649"/>
            <a:ext cx="431800" cy="144463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/>
          </a:p>
        </p:txBody>
      </p:sp>
      <p:sp>
        <p:nvSpPr>
          <p:cNvPr id="342059" name="Rectangle 844"/>
          <p:cNvSpPr>
            <a:spLocks noChangeArrowheads="1"/>
          </p:cNvSpPr>
          <p:nvPr/>
        </p:nvSpPr>
        <p:spPr bwMode="auto">
          <a:xfrm>
            <a:off x="5652070" y="5869062"/>
            <a:ext cx="431800" cy="144462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/>
          </a:p>
        </p:txBody>
      </p:sp>
      <p:sp>
        <p:nvSpPr>
          <p:cNvPr id="342060" name="Text Box 845"/>
          <p:cNvSpPr txBox="1">
            <a:spLocks noChangeArrowheads="1"/>
          </p:cNvSpPr>
          <p:nvPr/>
        </p:nvSpPr>
        <p:spPr bwMode="auto">
          <a:xfrm>
            <a:off x="6261670" y="5437262"/>
            <a:ext cx="715963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/>
              <a:t>Check</a:t>
            </a:r>
            <a:endParaRPr lang="en-US" altLang="zh-CN" sz="1400"/>
          </a:p>
          <a:p>
            <a:pPr algn="ctr"/>
            <a:r>
              <a:rPr lang="en-US" altLang="zh-CN" sz="1400"/>
              <a:t>priority</a:t>
            </a:r>
            <a:endParaRPr lang="en-US" altLang="zh-CN" sz="1400"/>
          </a:p>
          <a:p>
            <a:pPr algn="ctr"/>
            <a:endParaRPr lang="en-US" altLang="ja-JP" sz="1400"/>
          </a:p>
        </p:txBody>
      </p:sp>
      <p:sp>
        <p:nvSpPr>
          <p:cNvPr id="342061" name="Rectangle 846"/>
          <p:cNvSpPr>
            <a:spLocks noChangeArrowheads="1"/>
          </p:cNvSpPr>
          <p:nvPr/>
        </p:nvSpPr>
        <p:spPr bwMode="auto">
          <a:xfrm>
            <a:off x="7668195" y="5365824"/>
            <a:ext cx="1439863" cy="91440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/>
          </a:p>
        </p:txBody>
      </p:sp>
      <p:sp>
        <p:nvSpPr>
          <p:cNvPr id="342062" name="Rectangle 847"/>
          <p:cNvSpPr>
            <a:spLocks noChangeArrowheads="1"/>
          </p:cNvSpPr>
          <p:nvPr/>
        </p:nvSpPr>
        <p:spPr bwMode="auto">
          <a:xfrm>
            <a:off x="7452295" y="5616649"/>
            <a:ext cx="431800" cy="144463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/>
          </a:p>
        </p:txBody>
      </p:sp>
      <p:sp>
        <p:nvSpPr>
          <p:cNvPr id="342063" name="Rectangle 848"/>
          <p:cNvSpPr>
            <a:spLocks noChangeArrowheads="1"/>
          </p:cNvSpPr>
          <p:nvPr/>
        </p:nvSpPr>
        <p:spPr bwMode="auto">
          <a:xfrm>
            <a:off x="7452295" y="5869062"/>
            <a:ext cx="431800" cy="144462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/>
          </a:p>
        </p:txBody>
      </p:sp>
      <p:sp>
        <p:nvSpPr>
          <p:cNvPr id="342064" name="Text Box 849"/>
          <p:cNvSpPr txBox="1">
            <a:spLocks noChangeArrowheads="1"/>
          </p:cNvSpPr>
          <p:nvPr/>
        </p:nvSpPr>
        <p:spPr bwMode="auto">
          <a:xfrm>
            <a:off x="7890445" y="5437262"/>
            <a:ext cx="10620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/>
              <a:t>Pass job to</a:t>
            </a:r>
            <a:endParaRPr lang="en-US" altLang="zh-CN" sz="1400"/>
          </a:p>
          <a:p>
            <a:pPr algn="ctr"/>
            <a:r>
              <a:rPr lang="en-US" altLang="zh-CN" sz="1400"/>
              <a:t>production</a:t>
            </a:r>
            <a:endParaRPr lang="en-US" altLang="zh-CN" sz="1400"/>
          </a:p>
          <a:p>
            <a:pPr algn="ctr"/>
            <a:endParaRPr lang="en-US" altLang="ja-JP" sz="1400"/>
          </a:p>
        </p:txBody>
      </p:sp>
      <p:sp>
        <p:nvSpPr>
          <p:cNvPr id="342065" name="Line 850"/>
          <p:cNvSpPr>
            <a:spLocks noChangeShapeType="1"/>
          </p:cNvSpPr>
          <p:nvPr/>
        </p:nvSpPr>
        <p:spPr bwMode="auto">
          <a:xfrm flipH="1">
            <a:off x="2772345" y="2087637"/>
            <a:ext cx="1439863" cy="3968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2066" name="Line 851"/>
          <p:cNvSpPr>
            <a:spLocks noChangeShapeType="1"/>
          </p:cNvSpPr>
          <p:nvPr/>
        </p:nvSpPr>
        <p:spPr bwMode="auto">
          <a:xfrm>
            <a:off x="4212208" y="2087637"/>
            <a:ext cx="1260475" cy="3968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2067" name="Line 852"/>
          <p:cNvSpPr>
            <a:spLocks noChangeShapeType="1"/>
          </p:cNvSpPr>
          <p:nvPr/>
        </p:nvSpPr>
        <p:spPr bwMode="auto">
          <a:xfrm flipH="1">
            <a:off x="3024758" y="3384624"/>
            <a:ext cx="2484437" cy="5762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2068" name="Line 853"/>
          <p:cNvSpPr>
            <a:spLocks noChangeShapeType="1"/>
          </p:cNvSpPr>
          <p:nvPr/>
        </p:nvSpPr>
        <p:spPr bwMode="auto">
          <a:xfrm flipH="1">
            <a:off x="5256783" y="3384624"/>
            <a:ext cx="252412" cy="5762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2069" name="Line 854"/>
          <p:cNvSpPr>
            <a:spLocks noChangeShapeType="1"/>
          </p:cNvSpPr>
          <p:nvPr/>
        </p:nvSpPr>
        <p:spPr bwMode="auto">
          <a:xfrm>
            <a:off x="5509195" y="3421137"/>
            <a:ext cx="1835150" cy="5032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2070" name="Line 855"/>
          <p:cNvSpPr>
            <a:spLocks noChangeShapeType="1"/>
          </p:cNvSpPr>
          <p:nvPr/>
        </p:nvSpPr>
        <p:spPr bwMode="auto">
          <a:xfrm flipH="1">
            <a:off x="1295970" y="4895924"/>
            <a:ext cx="1655763" cy="3603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2071" name="Line 856"/>
          <p:cNvSpPr>
            <a:spLocks noChangeShapeType="1"/>
          </p:cNvSpPr>
          <p:nvPr/>
        </p:nvSpPr>
        <p:spPr bwMode="auto">
          <a:xfrm flipH="1">
            <a:off x="2880295" y="4895924"/>
            <a:ext cx="71438" cy="433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2072" name="Line 857"/>
          <p:cNvSpPr>
            <a:spLocks noChangeShapeType="1"/>
          </p:cNvSpPr>
          <p:nvPr/>
        </p:nvSpPr>
        <p:spPr bwMode="auto">
          <a:xfrm>
            <a:off x="2951733" y="4895924"/>
            <a:ext cx="1657350" cy="3968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2073" name="Line 858"/>
          <p:cNvSpPr>
            <a:spLocks noChangeShapeType="1"/>
          </p:cNvSpPr>
          <p:nvPr/>
        </p:nvSpPr>
        <p:spPr bwMode="auto">
          <a:xfrm flipH="1">
            <a:off x="6696645" y="4895924"/>
            <a:ext cx="612775" cy="4683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2074" name="Line 859"/>
          <p:cNvSpPr>
            <a:spLocks noChangeShapeType="1"/>
          </p:cNvSpPr>
          <p:nvPr/>
        </p:nvSpPr>
        <p:spPr bwMode="auto">
          <a:xfrm>
            <a:off x="7309420" y="4895924"/>
            <a:ext cx="971550" cy="4683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2"/>
          <p:cNvSpPr txBox="1">
            <a:spLocks noChangeArrowheads="1"/>
          </p:cNvSpPr>
          <p:nvPr/>
        </p:nvSpPr>
        <p:spPr bwMode="auto"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dirty="0"/>
              <a:t>Conventional Component</a:t>
            </a:r>
            <a:endParaRPr lang="en-US" altLang="ja-JP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1412776"/>
            <a:ext cx="7162800" cy="4445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Modularity</a:t>
            </a:r>
            <a:endParaRPr lang="en-US" altLang="zh-CN" sz="2400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Overall simplicity</a:t>
            </a:r>
            <a:endParaRPr lang="en-US" altLang="zh-CN" sz="2400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Ease of editing</a:t>
            </a:r>
            <a:endParaRPr lang="en-US" altLang="zh-CN" sz="2400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Machine readability</a:t>
            </a:r>
            <a:endParaRPr lang="en-US" altLang="zh-CN" sz="2400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Maintainability</a:t>
            </a:r>
            <a:endParaRPr lang="en-US" altLang="zh-CN" sz="2400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Structure enforcement</a:t>
            </a:r>
            <a:endParaRPr lang="en-US" altLang="zh-CN" sz="2400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Automatic processing</a:t>
            </a:r>
            <a:endParaRPr lang="en-US" altLang="zh-CN" sz="2400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Data representation</a:t>
            </a:r>
            <a:endParaRPr lang="en-US" altLang="zh-CN" sz="2400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logic verification</a:t>
            </a:r>
            <a:endParaRPr lang="en-US" altLang="zh-CN" sz="2400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“ Code-to” ability</a:t>
            </a:r>
            <a:endParaRPr lang="en-US" altLang="zh-CN" sz="2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Attributes of Design Notation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27" name="Group 3"/>
          <p:cNvGrpSpPr/>
          <p:nvPr/>
        </p:nvGrpSpPr>
        <p:grpSpPr bwMode="auto">
          <a:xfrm>
            <a:off x="971600" y="1340768"/>
            <a:ext cx="8064896" cy="4941168"/>
            <a:chOff x="288" y="1296"/>
            <a:chExt cx="5311" cy="2169"/>
          </a:xfrm>
        </p:grpSpPr>
        <p:grpSp>
          <p:nvGrpSpPr>
            <p:cNvPr id="129028" name="Group 4"/>
            <p:cNvGrpSpPr/>
            <p:nvPr/>
          </p:nvGrpSpPr>
          <p:grpSpPr bwMode="auto">
            <a:xfrm>
              <a:off x="288" y="1296"/>
              <a:ext cx="5311" cy="919"/>
              <a:chOff x="288" y="1296"/>
              <a:chExt cx="5311" cy="919"/>
            </a:xfrm>
          </p:grpSpPr>
          <p:sp>
            <p:nvSpPr>
              <p:cNvPr id="129029" name="Rectangle 5"/>
              <p:cNvSpPr>
                <a:spLocks noChangeArrowheads="1"/>
              </p:cNvSpPr>
              <p:nvPr/>
            </p:nvSpPr>
            <p:spPr bwMode="auto">
              <a:xfrm>
                <a:off x="1475" y="1325"/>
                <a:ext cx="485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流程图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30" name="Rectangle 6"/>
              <p:cNvSpPr>
                <a:spLocks noChangeArrowheads="1"/>
              </p:cNvSpPr>
              <p:nvPr/>
            </p:nvSpPr>
            <p:spPr bwMode="auto">
              <a:xfrm>
                <a:off x="2232" y="1325"/>
                <a:ext cx="647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 dirty="0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Ｎ－Ｓ图</a:t>
                </a:r>
                <a:endParaRPr kumimoji="1" lang="zh-CN" altLang="en-US" sz="1800" b="1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31" name="Rectangle 7"/>
              <p:cNvSpPr>
                <a:spLocks noChangeArrowheads="1"/>
              </p:cNvSpPr>
              <p:nvPr/>
            </p:nvSpPr>
            <p:spPr bwMode="auto">
              <a:xfrm>
                <a:off x="3072" y="1325"/>
                <a:ext cx="647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ＰＡＤ图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32" name="Rectangle 8"/>
              <p:cNvSpPr>
                <a:spLocks noChangeArrowheads="1"/>
              </p:cNvSpPr>
              <p:nvPr/>
            </p:nvSpPr>
            <p:spPr bwMode="auto">
              <a:xfrm>
                <a:off x="3913" y="1325"/>
                <a:ext cx="809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ＰＤＬ语言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33" name="Rectangle 9"/>
              <p:cNvSpPr>
                <a:spLocks noChangeArrowheads="1"/>
              </p:cNvSpPr>
              <p:nvPr/>
            </p:nvSpPr>
            <p:spPr bwMode="auto">
              <a:xfrm>
                <a:off x="4752" y="1325"/>
                <a:ext cx="485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决策表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34" name="Rectangle 10"/>
              <p:cNvSpPr>
                <a:spLocks noChangeArrowheads="1"/>
              </p:cNvSpPr>
              <p:nvPr/>
            </p:nvSpPr>
            <p:spPr bwMode="auto">
              <a:xfrm>
                <a:off x="5114" y="1325"/>
                <a:ext cx="485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（树）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35" name="Rectangle 11"/>
              <p:cNvSpPr>
                <a:spLocks noChangeArrowheads="1"/>
              </p:cNvSpPr>
              <p:nvPr/>
            </p:nvSpPr>
            <p:spPr bwMode="auto">
              <a:xfrm>
                <a:off x="288" y="1296"/>
                <a:ext cx="1095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36" name="Line 12"/>
              <p:cNvSpPr>
                <a:spLocks noChangeShapeType="1"/>
              </p:cNvSpPr>
              <p:nvPr/>
            </p:nvSpPr>
            <p:spPr bwMode="auto">
              <a:xfrm>
                <a:off x="288" y="1296"/>
                <a:ext cx="109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37" name="Rectangle 13"/>
              <p:cNvSpPr>
                <a:spLocks noChangeArrowheads="1"/>
              </p:cNvSpPr>
              <p:nvPr/>
            </p:nvSpPr>
            <p:spPr bwMode="auto">
              <a:xfrm>
                <a:off x="1383" y="1296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38" name="Line 14"/>
              <p:cNvSpPr>
                <a:spLocks noChangeShapeType="1"/>
              </p:cNvSpPr>
              <p:nvPr/>
            </p:nvSpPr>
            <p:spPr bwMode="auto">
              <a:xfrm>
                <a:off x="1383" y="129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39" name="Line 15"/>
              <p:cNvSpPr>
                <a:spLocks noChangeShapeType="1"/>
              </p:cNvSpPr>
              <p:nvPr/>
            </p:nvSpPr>
            <p:spPr bwMode="auto">
              <a:xfrm>
                <a:off x="1383" y="1296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40" name="Rectangle 16"/>
              <p:cNvSpPr>
                <a:spLocks noChangeArrowheads="1"/>
              </p:cNvSpPr>
              <p:nvPr/>
            </p:nvSpPr>
            <p:spPr bwMode="auto">
              <a:xfrm>
                <a:off x="1394" y="1296"/>
                <a:ext cx="74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41" name="Line 17"/>
              <p:cNvSpPr>
                <a:spLocks noChangeShapeType="1"/>
              </p:cNvSpPr>
              <p:nvPr/>
            </p:nvSpPr>
            <p:spPr bwMode="auto">
              <a:xfrm>
                <a:off x="1394" y="1296"/>
                <a:ext cx="74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42" name="Rectangle 18"/>
              <p:cNvSpPr>
                <a:spLocks noChangeArrowheads="1"/>
              </p:cNvSpPr>
              <p:nvPr/>
            </p:nvSpPr>
            <p:spPr bwMode="auto">
              <a:xfrm>
                <a:off x="2140" y="1296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43" name="Line 19"/>
              <p:cNvSpPr>
                <a:spLocks noChangeShapeType="1"/>
              </p:cNvSpPr>
              <p:nvPr/>
            </p:nvSpPr>
            <p:spPr bwMode="auto">
              <a:xfrm>
                <a:off x="2140" y="129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44" name="Line 20"/>
              <p:cNvSpPr>
                <a:spLocks noChangeShapeType="1"/>
              </p:cNvSpPr>
              <p:nvPr/>
            </p:nvSpPr>
            <p:spPr bwMode="auto">
              <a:xfrm>
                <a:off x="2140" y="1296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45" name="Rectangle 21"/>
              <p:cNvSpPr>
                <a:spLocks noChangeArrowheads="1"/>
              </p:cNvSpPr>
              <p:nvPr/>
            </p:nvSpPr>
            <p:spPr bwMode="auto">
              <a:xfrm>
                <a:off x="2151" y="1296"/>
                <a:ext cx="828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46" name="Line 22"/>
              <p:cNvSpPr>
                <a:spLocks noChangeShapeType="1"/>
              </p:cNvSpPr>
              <p:nvPr/>
            </p:nvSpPr>
            <p:spPr bwMode="auto">
              <a:xfrm>
                <a:off x="2151" y="1296"/>
                <a:ext cx="82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47" name="Rectangle 23"/>
              <p:cNvSpPr>
                <a:spLocks noChangeArrowheads="1"/>
              </p:cNvSpPr>
              <p:nvPr/>
            </p:nvSpPr>
            <p:spPr bwMode="auto">
              <a:xfrm>
                <a:off x="2979" y="1296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48" name="Line 24"/>
              <p:cNvSpPr>
                <a:spLocks noChangeShapeType="1"/>
              </p:cNvSpPr>
              <p:nvPr/>
            </p:nvSpPr>
            <p:spPr bwMode="auto">
              <a:xfrm>
                <a:off x="2979" y="129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49" name="Line 25"/>
              <p:cNvSpPr>
                <a:spLocks noChangeShapeType="1"/>
              </p:cNvSpPr>
              <p:nvPr/>
            </p:nvSpPr>
            <p:spPr bwMode="auto">
              <a:xfrm>
                <a:off x="2979" y="1296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50" name="Rectangle 26"/>
              <p:cNvSpPr>
                <a:spLocks noChangeArrowheads="1"/>
              </p:cNvSpPr>
              <p:nvPr/>
            </p:nvSpPr>
            <p:spPr bwMode="auto">
              <a:xfrm>
                <a:off x="2991" y="1296"/>
                <a:ext cx="830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51" name="Line 27"/>
              <p:cNvSpPr>
                <a:spLocks noChangeShapeType="1"/>
              </p:cNvSpPr>
              <p:nvPr/>
            </p:nvSpPr>
            <p:spPr bwMode="auto">
              <a:xfrm>
                <a:off x="2991" y="1296"/>
                <a:ext cx="8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52" name="Rectangle 28"/>
              <p:cNvSpPr>
                <a:spLocks noChangeArrowheads="1"/>
              </p:cNvSpPr>
              <p:nvPr/>
            </p:nvSpPr>
            <p:spPr bwMode="auto">
              <a:xfrm>
                <a:off x="3821" y="1296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53" name="Line 29"/>
              <p:cNvSpPr>
                <a:spLocks noChangeShapeType="1"/>
              </p:cNvSpPr>
              <p:nvPr/>
            </p:nvSpPr>
            <p:spPr bwMode="auto">
              <a:xfrm>
                <a:off x="3821" y="129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54" name="Line 30"/>
              <p:cNvSpPr>
                <a:spLocks noChangeShapeType="1"/>
              </p:cNvSpPr>
              <p:nvPr/>
            </p:nvSpPr>
            <p:spPr bwMode="auto">
              <a:xfrm>
                <a:off x="3821" y="1296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55" name="Rectangle 31"/>
              <p:cNvSpPr>
                <a:spLocks noChangeArrowheads="1"/>
              </p:cNvSpPr>
              <p:nvPr/>
            </p:nvSpPr>
            <p:spPr bwMode="auto">
              <a:xfrm>
                <a:off x="3832" y="1296"/>
                <a:ext cx="828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56" name="Line 32"/>
              <p:cNvSpPr>
                <a:spLocks noChangeShapeType="1"/>
              </p:cNvSpPr>
              <p:nvPr/>
            </p:nvSpPr>
            <p:spPr bwMode="auto">
              <a:xfrm>
                <a:off x="3832" y="1296"/>
                <a:ext cx="82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57" name="Rectangle 33"/>
              <p:cNvSpPr>
                <a:spLocks noChangeArrowheads="1"/>
              </p:cNvSpPr>
              <p:nvPr/>
            </p:nvSpPr>
            <p:spPr bwMode="auto">
              <a:xfrm>
                <a:off x="4660" y="1296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58" name="Line 34"/>
              <p:cNvSpPr>
                <a:spLocks noChangeShapeType="1"/>
              </p:cNvSpPr>
              <p:nvPr/>
            </p:nvSpPr>
            <p:spPr bwMode="auto">
              <a:xfrm>
                <a:off x="4660" y="129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59" name="Line 35"/>
              <p:cNvSpPr>
                <a:spLocks noChangeShapeType="1"/>
              </p:cNvSpPr>
              <p:nvPr/>
            </p:nvSpPr>
            <p:spPr bwMode="auto">
              <a:xfrm>
                <a:off x="4660" y="1296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60" name="Rectangle 36"/>
              <p:cNvSpPr>
                <a:spLocks noChangeArrowheads="1"/>
              </p:cNvSpPr>
              <p:nvPr/>
            </p:nvSpPr>
            <p:spPr bwMode="auto">
              <a:xfrm>
                <a:off x="4672" y="1296"/>
                <a:ext cx="830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61" name="Line 37"/>
              <p:cNvSpPr>
                <a:spLocks noChangeShapeType="1"/>
              </p:cNvSpPr>
              <p:nvPr/>
            </p:nvSpPr>
            <p:spPr bwMode="auto">
              <a:xfrm>
                <a:off x="4672" y="1296"/>
                <a:ext cx="8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62" name="Rectangle 38"/>
              <p:cNvSpPr>
                <a:spLocks noChangeArrowheads="1"/>
              </p:cNvSpPr>
              <p:nvPr/>
            </p:nvSpPr>
            <p:spPr bwMode="auto">
              <a:xfrm>
                <a:off x="1383" y="1308"/>
                <a:ext cx="11" cy="1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63" name="Line 39"/>
              <p:cNvSpPr>
                <a:spLocks noChangeShapeType="1"/>
              </p:cNvSpPr>
              <p:nvPr/>
            </p:nvSpPr>
            <p:spPr bwMode="auto">
              <a:xfrm>
                <a:off x="1383" y="1308"/>
                <a:ext cx="1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64" name="Rectangle 40"/>
              <p:cNvSpPr>
                <a:spLocks noChangeArrowheads="1"/>
              </p:cNvSpPr>
              <p:nvPr/>
            </p:nvSpPr>
            <p:spPr bwMode="auto">
              <a:xfrm>
                <a:off x="2140" y="1308"/>
                <a:ext cx="11" cy="1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65" name="Line 41"/>
              <p:cNvSpPr>
                <a:spLocks noChangeShapeType="1"/>
              </p:cNvSpPr>
              <p:nvPr/>
            </p:nvSpPr>
            <p:spPr bwMode="auto">
              <a:xfrm>
                <a:off x="2140" y="1308"/>
                <a:ext cx="1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66" name="Rectangle 42"/>
              <p:cNvSpPr>
                <a:spLocks noChangeArrowheads="1"/>
              </p:cNvSpPr>
              <p:nvPr/>
            </p:nvSpPr>
            <p:spPr bwMode="auto">
              <a:xfrm>
                <a:off x="2979" y="1308"/>
                <a:ext cx="12" cy="1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67" name="Line 43"/>
              <p:cNvSpPr>
                <a:spLocks noChangeShapeType="1"/>
              </p:cNvSpPr>
              <p:nvPr/>
            </p:nvSpPr>
            <p:spPr bwMode="auto">
              <a:xfrm>
                <a:off x="2979" y="1308"/>
                <a:ext cx="1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68" name="Rectangle 44"/>
              <p:cNvSpPr>
                <a:spLocks noChangeArrowheads="1"/>
              </p:cNvSpPr>
              <p:nvPr/>
            </p:nvSpPr>
            <p:spPr bwMode="auto">
              <a:xfrm>
                <a:off x="3821" y="1308"/>
                <a:ext cx="11" cy="1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69" name="Line 45"/>
              <p:cNvSpPr>
                <a:spLocks noChangeShapeType="1"/>
              </p:cNvSpPr>
              <p:nvPr/>
            </p:nvSpPr>
            <p:spPr bwMode="auto">
              <a:xfrm>
                <a:off x="3821" y="1308"/>
                <a:ext cx="1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70" name="Rectangle 46"/>
              <p:cNvSpPr>
                <a:spLocks noChangeArrowheads="1"/>
              </p:cNvSpPr>
              <p:nvPr/>
            </p:nvSpPr>
            <p:spPr bwMode="auto">
              <a:xfrm>
                <a:off x="4660" y="1308"/>
                <a:ext cx="12" cy="1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71" name="Line 47"/>
              <p:cNvSpPr>
                <a:spLocks noChangeShapeType="1"/>
              </p:cNvSpPr>
              <p:nvPr/>
            </p:nvSpPr>
            <p:spPr bwMode="auto">
              <a:xfrm>
                <a:off x="4660" y="1308"/>
                <a:ext cx="1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72" name="Rectangle 48"/>
              <p:cNvSpPr>
                <a:spLocks noChangeArrowheads="1"/>
              </p:cNvSpPr>
              <p:nvPr/>
            </p:nvSpPr>
            <p:spPr bwMode="auto">
              <a:xfrm>
                <a:off x="380" y="1498"/>
                <a:ext cx="647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容易使用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73" name="Rectangle 49"/>
              <p:cNvSpPr>
                <a:spLocks noChangeArrowheads="1"/>
              </p:cNvSpPr>
              <p:nvPr/>
            </p:nvSpPr>
            <p:spPr bwMode="auto">
              <a:xfrm>
                <a:off x="1475" y="1498"/>
                <a:ext cx="162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好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74" name="Rectangle 50"/>
              <p:cNvSpPr>
                <a:spLocks noChangeArrowheads="1"/>
              </p:cNvSpPr>
              <p:nvPr/>
            </p:nvSpPr>
            <p:spPr bwMode="auto">
              <a:xfrm>
                <a:off x="2232" y="1498"/>
                <a:ext cx="162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好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75" name="Rectangle 51"/>
              <p:cNvSpPr>
                <a:spLocks noChangeArrowheads="1"/>
              </p:cNvSpPr>
              <p:nvPr/>
            </p:nvSpPr>
            <p:spPr bwMode="auto">
              <a:xfrm>
                <a:off x="3072" y="1498"/>
                <a:ext cx="162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好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76" name="Rectangle 52"/>
              <p:cNvSpPr>
                <a:spLocks noChangeArrowheads="1"/>
              </p:cNvSpPr>
              <p:nvPr/>
            </p:nvSpPr>
            <p:spPr bwMode="auto">
              <a:xfrm>
                <a:off x="3913" y="1498"/>
                <a:ext cx="323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很好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77" name="Rectangle 53"/>
              <p:cNvSpPr>
                <a:spLocks noChangeArrowheads="1"/>
              </p:cNvSpPr>
              <p:nvPr/>
            </p:nvSpPr>
            <p:spPr bwMode="auto">
              <a:xfrm>
                <a:off x="4752" y="1498"/>
                <a:ext cx="323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尚好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78" name="Rectangle 54"/>
              <p:cNvSpPr>
                <a:spLocks noChangeArrowheads="1"/>
              </p:cNvSpPr>
              <p:nvPr/>
            </p:nvSpPr>
            <p:spPr bwMode="auto">
              <a:xfrm>
                <a:off x="288" y="1463"/>
                <a:ext cx="1095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79" name="Line 55"/>
              <p:cNvSpPr>
                <a:spLocks noChangeShapeType="1"/>
              </p:cNvSpPr>
              <p:nvPr/>
            </p:nvSpPr>
            <p:spPr bwMode="auto">
              <a:xfrm>
                <a:off x="288" y="1463"/>
                <a:ext cx="109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80" name="Rectangle 56"/>
              <p:cNvSpPr>
                <a:spLocks noChangeArrowheads="1"/>
              </p:cNvSpPr>
              <p:nvPr/>
            </p:nvSpPr>
            <p:spPr bwMode="auto">
              <a:xfrm>
                <a:off x="1383" y="1463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81" name="Line 57"/>
              <p:cNvSpPr>
                <a:spLocks noChangeShapeType="1"/>
              </p:cNvSpPr>
              <p:nvPr/>
            </p:nvSpPr>
            <p:spPr bwMode="auto">
              <a:xfrm>
                <a:off x="1383" y="146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82" name="Line 58"/>
              <p:cNvSpPr>
                <a:spLocks noChangeShapeType="1"/>
              </p:cNvSpPr>
              <p:nvPr/>
            </p:nvSpPr>
            <p:spPr bwMode="auto">
              <a:xfrm>
                <a:off x="1383" y="1463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83" name="Rectangle 59"/>
              <p:cNvSpPr>
                <a:spLocks noChangeArrowheads="1"/>
              </p:cNvSpPr>
              <p:nvPr/>
            </p:nvSpPr>
            <p:spPr bwMode="auto">
              <a:xfrm>
                <a:off x="1394" y="1463"/>
                <a:ext cx="74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84" name="Line 60"/>
              <p:cNvSpPr>
                <a:spLocks noChangeShapeType="1"/>
              </p:cNvSpPr>
              <p:nvPr/>
            </p:nvSpPr>
            <p:spPr bwMode="auto">
              <a:xfrm>
                <a:off x="1394" y="1463"/>
                <a:ext cx="74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85" name="Rectangle 61"/>
              <p:cNvSpPr>
                <a:spLocks noChangeArrowheads="1"/>
              </p:cNvSpPr>
              <p:nvPr/>
            </p:nvSpPr>
            <p:spPr bwMode="auto">
              <a:xfrm>
                <a:off x="2140" y="1463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86" name="Line 62"/>
              <p:cNvSpPr>
                <a:spLocks noChangeShapeType="1"/>
              </p:cNvSpPr>
              <p:nvPr/>
            </p:nvSpPr>
            <p:spPr bwMode="auto">
              <a:xfrm>
                <a:off x="2140" y="146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87" name="Line 63"/>
              <p:cNvSpPr>
                <a:spLocks noChangeShapeType="1"/>
              </p:cNvSpPr>
              <p:nvPr/>
            </p:nvSpPr>
            <p:spPr bwMode="auto">
              <a:xfrm>
                <a:off x="2140" y="1463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88" name="Rectangle 64"/>
              <p:cNvSpPr>
                <a:spLocks noChangeArrowheads="1"/>
              </p:cNvSpPr>
              <p:nvPr/>
            </p:nvSpPr>
            <p:spPr bwMode="auto">
              <a:xfrm>
                <a:off x="2151" y="1463"/>
                <a:ext cx="828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89" name="Line 65"/>
              <p:cNvSpPr>
                <a:spLocks noChangeShapeType="1"/>
              </p:cNvSpPr>
              <p:nvPr/>
            </p:nvSpPr>
            <p:spPr bwMode="auto">
              <a:xfrm>
                <a:off x="2151" y="1463"/>
                <a:ext cx="82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90" name="Rectangle 66"/>
              <p:cNvSpPr>
                <a:spLocks noChangeArrowheads="1"/>
              </p:cNvSpPr>
              <p:nvPr/>
            </p:nvSpPr>
            <p:spPr bwMode="auto">
              <a:xfrm>
                <a:off x="2979" y="146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91" name="Line 67"/>
              <p:cNvSpPr>
                <a:spLocks noChangeShapeType="1"/>
              </p:cNvSpPr>
              <p:nvPr/>
            </p:nvSpPr>
            <p:spPr bwMode="auto">
              <a:xfrm>
                <a:off x="2979" y="146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92" name="Line 68"/>
              <p:cNvSpPr>
                <a:spLocks noChangeShapeType="1"/>
              </p:cNvSpPr>
              <p:nvPr/>
            </p:nvSpPr>
            <p:spPr bwMode="auto">
              <a:xfrm>
                <a:off x="2979" y="1463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93" name="Rectangle 69"/>
              <p:cNvSpPr>
                <a:spLocks noChangeArrowheads="1"/>
              </p:cNvSpPr>
              <p:nvPr/>
            </p:nvSpPr>
            <p:spPr bwMode="auto">
              <a:xfrm>
                <a:off x="2991" y="1463"/>
                <a:ext cx="830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94" name="Line 70"/>
              <p:cNvSpPr>
                <a:spLocks noChangeShapeType="1"/>
              </p:cNvSpPr>
              <p:nvPr/>
            </p:nvSpPr>
            <p:spPr bwMode="auto">
              <a:xfrm>
                <a:off x="2991" y="1463"/>
                <a:ext cx="8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95" name="Rectangle 71"/>
              <p:cNvSpPr>
                <a:spLocks noChangeArrowheads="1"/>
              </p:cNvSpPr>
              <p:nvPr/>
            </p:nvSpPr>
            <p:spPr bwMode="auto">
              <a:xfrm>
                <a:off x="3821" y="1463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96" name="Line 72"/>
              <p:cNvSpPr>
                <a:spLocks noChangeShapeType="1"/>
              </p:cNvSpPr>
              <p:nvPr/>
            </p:nvSpPr>
            <p:spPr bwMode="auto">
              <a:xfrm>
                <a:off x="3821" y="146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97" name="Line 73"/>
              <p:cNvSpPr>
                <a:spLocks noChangeShapeType="1"/>
              </p:cNvSpPr>
              <p:nvPr/>
            </p:nvSpPr>
            <p:spPr bwMode="auto">
              <a:xfrm>
                <a:off x="3821" y="1463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98" name="Rectangle 74"/>
              <p:cNvSpPr>
                <a:spLocks noChangeArrowheads="1"/>
              </p:cNvSpPr>
              <p:nvPr/>
            </p:nvSpPr>
            <p:spPr bwMode="auto">
              <a:xfrm>
                <a:off x="3832" y="1463"/>
                <a:ext cx="828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099" name="Line 75"/>
              <p:cNvSpPr>
                <a:spLocks noChangeShapeType="1"/>
              </p:cNvSpPr>
              <p:nvPr/>
            </p:nvSpPr>
            <p:spPr bwMode="auto">
              <a:xfrm>
                <a:off x="3832" y="1463"/>
                <a:ext cx="82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00" name="Rectangle 76"/>
              <p:cNvSpPr>
                <a:spLocks noChangeArrowheads="1"/>
              </p:cNvSpPr>
              <p:nvPr/>
            </p:nvSpPr>
            <p:spPr bwMode="auto">
              <a:xfrm>
                <a:off x="4660" y="146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01" name="Line 77"/>
              <p:cNvSpPr>
                <a:spLocks noChangeShapeType="1"/>
              </p:cNvSpPr>
              <p:nvPr/>
            </p:nvSpPr>
            <p:spPr bwMode="auto">
              <a:xfrm>
                <a:off x="4660" y="146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02" name="Line 78"/>
              <p:cNvSpPr>
                <a:spLocks noChangeShapeType="1"/>
              </p:cNvSpPr>
              <p:nvPr/>
            </p:nvSpPr>
            <p:spPr bwMode="auto">
              <a:xfrm>
                <a:off x="4660" y="1463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03" name="Rectangle 79"/>
              <p:cNvSpPr>
                <a:spLocks noChangeArrowheads="1"/>
              </p:cNvSpPr>
              <p:nvPr/>
            </p:nvSpPr>
            <p:spPr bwMode="auto">
              <a:xfrm>
                <a:off x="4672" y="1463"/>
                <a:ext cx="830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04" name="Line 80"/>
              <p:cNvSpPr>
                <a:spLocks noChangeShapeType="1"/>
              </p:cNvSpPr>
              <p:nvPr/>
            </p:nvSpPr>
            <p:spPr bwMode="auto">
              <a:xfrm>
                <a:off x="4672" y="1463"/>
                <a:ext cx="8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05" name="Rectangle 81"/>
              <p:cNvSpPr>
                <a:spLocks noChangeArrowheads="1"/>
              </p:cNvSpPr>
              <p:nvPr/>
            </p:nvSpPr>
            <p:spPr bwMode="auto">
              <a:xfrm>
                <a:off x="1383" y="1475"/>
                <a:ext cx="11" cy="1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06" name="Line 82"/>
              <p:cNvSpPr>
                <a:spLocks noChangeShapeType="1"/>
              </p:cNvSpPr>
              <p:nvPr/>
            </p:nvSpPr>
            <p:spPr bwMode="auto">
              <a:xfrm>
                <a:off x="1383" y="1475"/>
                <a:ext cx="1" cy="1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07" name="Rectangle 83"/>
              <p:cNvSpPr>
                <a:spLocks noChangeArrowheads="1"/>
              </p:cNvSpPr>
              <p:nvPr/>
            </p:nvSpPr>
            <p:spPr bwMode="auto">
              <a:xfrm>
                <a:off x="2140" y="1475"/>
                <a:ext cx="11" cy="1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08" name="Line 84"/>
              <p:cNvSpPr>
                <a:spLocks noChangeShapeType="1"/>
              </p:cNvSpPr>
              <p:nvPr/>
            </p:nvSpPr>
            <p:spPr bwMode="auto">
              <a:xfrm>
                <a:off x="2140" y="1475"/>
                <a:ext cx="1" cy="1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09" name="Rectangle 85"/>
              <p:cNvSpPr>
                <a:spLocks noChangeArrowheads="1"/>
              </p:cNvSpPr>
              <p:nvPr/>
            </p:nvSpPr>
            <p:spPr bwMode="auto">
              <a:xfrm>
                <a:off x="2979" y="1475"/>
                <a:ext cx="12" cy="1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10" name="Line 86"/>
              <p:cNvSpPr>
                <a:spLocks noChangeShapeType="1"/>
              </p:cNvSpPr>
              <p:nvPr/>
            </p:nvSpPr>
            <p:spPr bwMode="auto">
              <a:xfrm>
                <a:off x="2979" y="1475"/>
                <a:ext cx="1" cy="1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11" name="Rectangle 87"/>
              <p:cNvSpPr>
                <a:spLocks noChangeArrowheads="1"/>
              </p:cNvSpPr>
              <p:nvPr/>
            </p:nvSpPr>
            <p:spPr bwMode="auto">
              <a:xfrm>
                <a:off x="3821" y="1475"/>
                <a:ext cx="11" cy="1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12" name="Line 88"/>
              <p:cNvSpPr>
                <a:spLocks noChangeShapeType="1"/>
              </p:cNvSpPr>
              <p:nvPr/>
            </p:nvSpPr>
            <p:spPr bwMode="auto">
              <a:xfrm>
                <a:off x="3821" y="1475"/>
                <a:ext cx="1" cy="1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13" name="Rectangle 89"/>
              <p:cNvSpPr>
                <a:spLocks noChangeArrowheads="1"/>
              </p:cNvSpPr>
              <p:nvPr/>
            </p:nvSpPr>
            <p:spPr bwMode="auto">
              <a:xfrm>
                <a:off x="4660" y="1475"/>
                <a:ext cx="12" cy="1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14" name="Line 90"/>
              <p:cNvSpPr>
                <a:spLocks noChangeShapeType="1"/>
              </p:cNvSpPr>
              <p:nvPr/>
            </p:nvSpPr>
            <p:spPr bwMode="auto">
              <a:xfrm>
                <a:off x="4660" y="1475"/>
                <a:ext cx="1" cy="1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15" name="Rectangle 91"/>
              <p:cNvSpPr>
                <a:spLocks noChangeArrowheads="1"/>
              </p:cNvSpPr>
              <p:nvPr/>
            </p:nvSpPr>
            <p:spPr bwMode="auto">
              <a:xfrm>
                <a:off x="380" y="1696"/>
                <a:ext cx="647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逻辑表示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16" name="Rectangle 92"/>
              <p:cNvSpPr>
                <a:spLocks noChangeArrowheads="1"/>
              </p:cNvSpPr>
              <p:nvPr/>
            </p:nvSpPr>
            <p:spPr bwMode="auto">
              <a:xfrm>
                <a:off x="1475" y="1696"/>
                <a:ext cx="323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尚好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17" name="Rectangle 93"/>
              <p:cNvSpPr>
                <a:spLocks noChangeArrowheads="1"/>
              </p:cNvSpPr>
              <p:nvPr/>
            </p:nvSpPr>
            <p:spPr bwMode="auto">
              <a:xfrm>
                <a:off x="2232" y="1696"/>
                <a:ext cx="162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好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18" name="Rectangle 94"/>
              <p:cNvSpPr>
                <a:spLocks noChangeArrowheads="1"/>
              </p:cNvSpPr>
              <p:nvPr/>
            </p:nvSpPr>
            <p:spPr bwMode="auto">
              <a:xfrm>
                <a:off x="3072" y="1696"/>
                <a:ext cx="162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好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19" name="Rectangle 95"/>
              <p:cNvSpPr>
                <a:spLocks noChangeArrowheads="1"/>
              </p:cNvSpPr>
              <p:nvPr/>
            </p:nvSpPr>
            <p:spPr bwMode="auto">
              <a:xfrm>
                <a:off x="3913" y="1696"/>
                <a:ext cx="162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好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20" name="Rectangle 96"/>
              <p:cNvSpPr>
                <a:spLocks noChangeArrowheads="1"/>
              </p:cNvSpPr>
              <p:nvPr/>
            </p:nvSpPr>
            <p:spPr bwMode="auto">
              <a:xfrm>
                <a:off x="4752" y="1696"/>
                <a:ext cx="323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很好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21" name="Rectangle 97"/>
              <p:cNvSpPr>
                <a:spLocks noChangeArrowheads="1"/>
              </p:cNvSpPr>
              <p:nvPr/>
            </p:nvSpPr>
            <p:spPr bwMode="auto">
              <a:xfrm>
                <a:off x="288" y="1663"/>
                <a:ext cx="1095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22" name="Line 98"/>
              <p:cNvSpPr>
                <a:spLocks noChangeShapeType="1"/>
              </p:cNvSpPr>
              <p:nvPr/>
            </p:nvSpPr>
            <p:spPr bwMode="auto">
              <a:xfrm>
                <a:off x="288" y="1663"/>
                <a:ext cx="109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23" name="Rectangle 99"/>
              <p:cNvSpPr>
                <a:spLocks noChangeArrowheads="1"/>
              </p:cNvSpPr>
              <p:nvPr/>
            </p:nvSpPr>
            <p:spPr bwMode="auto">
              <a:xfrm>
                <a:off x="1383" y="1663"/>
                <a:ext cx="11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24" name="Line 100"/>
              <p:cNvSpPr>
                <a:spLocks noChangeShapeType="1"/>
              </p:cNvSpPr>
              <p:nvPr/>
            </p:nvSpPr>
            <p:spPr bwMode="auto">
              <a:xfrm>
                <a:off x="1383" y="166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25" name="Line 101"/>
              <p:cNvSpPr>
                <a:spLocks noChangeShapeType="1"/>
              </p:cNvSpPr>
              <p:nvPr/>
            </p:nvSpPr>
            <p:spPr bwMode="auto">
              <a:xfrm>
                <a:off x="1383" y="1663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26" name="Rectangle 102"/>
              <p:cNvSpPr>
                <a:spLocks noChangeArrowheads="1"/>
              </p:cNvSpPr>
              <p:nvPr/>
            </p:nvSpPr>
            <p:spPr bwMode="auto">
              <a:xfrm>
                <a:off x="1394" y="1663"/>
                <a:ext cx="74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27" name="Line 103"/>
              <p:cNvSpPr>
                <a:spLocks noChangeShapeType="1"/>
              </p:cNvSpPr>
              <p:nvPr/>
            </p:nvSpPr>
            <p:spPr bwMode="auto">
              <a:xfrm>
                <a:off x="1394" y="1663"/>
                <a:ext cx="74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28" name="Rectangle 104"/>
              <p:cNvSpPr>
                <a:spLocks noChangeArrowheads="1"/>
              </p:cNvSpPr>
              <p:nvPr/>
            </p:nvSpPr>
            <p:spPr bwMode="auto">
              <a:xfrm>
                <a:off x="2140" y="1663"/>
                <a:ext cx="11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29" name="Line 105"/>
              <p:cNvSpPr>
                <a:spLocks noChangeShapeType="1"/>
              </p:cNvSpPr>
              <p:nvPr/>
            </p:nvSpPr>
            <p:spPr bwMode="auto">
              <a:xfrm>
                <a:off x="2140" y="166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30" name="Line 106"/>
              <p:cNvSpPr>
                <a:spLocks noChangeShapeType="1"/>
              </p:cNvSpPr>
              <p:nvPr/>
            </p:nvSpPr>
            <p:spPr bwMode="auto">
              <a:xfrm>
                <a:off x="2140" y="1663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31" name="Rectangle 107"/>
              <p:cNvSpPr>
                <a:spLocks noChangeArrowheads="1"/>
              </p:cNvSpPr>
              <p:nvPr/>
            </p:nvSpPr>
            <p:spPr bwMode="auto">
              <a:xfrm>
                <a:off x="2151" y="1663"/>
                <a:ext cx="828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32" name="Line 108"/>
              <p:cNvSpPr>
                <a:spLocks noChangeShapeType="1"/>
              </p:cNvSpPr>
              <p:nvPr/>
            </p:nvSpPr>
            <p:spPr bwMode="auto">
              <a:xfrm>
                <a:off x="2151" y="1663"/>
                <a:ext cx="82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33" name="Rectangle 109"/>
              <p:cNvSpPr>
                <a:spLocks noChangeArrowheads="1"/>
              </p:cNvSpPr>
              <p:nvPr/>
            </p:nvSpPr>
            <p:spPr bwMode="auto">
              <a:xfrm>
                <a:off x="2979" y="1663"/>
                <a:ext cx="12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34" name="Line 110"/>
              <p:cNvSpPr>
                <a:spLocks noChangeShapeType="1"/>
              </p:cNvSpPr>
              <p:nvPr/>
            </p:nvSpPr>
            <p:spPr bwMode="auto">
              <a:xfrm>
                <a:off x="2979" y="166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35" name="Line 111"/>
              <p:cNvSpPr>
                <a:spLocks noChangeShapeType="1"/>
              </p:cNvSpPr>
              <p:nvPr/>
            </p:nvSpPr>
            <p:spPr bwMode="auto">
              <a:xfrm>
                <a:off x="2979" y="1663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36" name="Rectangle 112"/>
              <p:cNvSpPr>
                <a:spLocks noChangeArrowheads="1"/>
              </p:cNvSpPr>
              <p:nvPr/>
            </p:nvSpPr>
            <p:spPr bwMode="auto">
              <a:xfrm>
                <a:off x="2991" y="1663"/>
                <a:ext cx="830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37" name="Line 113"/>
              <p:cNvSpPr>
                <a:spLocks noChangeShapeType="1"/>
              </p:cNvSpPr>
              <p:nvPr/>
            </p:nvSpPr>
            <p:spPr bwMode="auto">
              <a:xfrm>
                <a:off x="2991" y="1663"/>
                <a:ext cx="8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38" name="Rectangle 114"/>
              <p:cNvSpPr>
                <a:spLocks noChangeArrowheads="1"/>
              </p:cNvSpPr>
              <p:nvPr/>
            </p:nvSpPr>
            <p:spPr bwMode="auto">
              <a:xfrm>
                <a:off x="3821" y="1663"/>
                <a:ext cx="11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39" name="Line 115"/>
              <p:cNvSpPr>
                <a:spLocks noChangeShapeType="1"/>
              </p:cNvSpPr>
              <p:nvPr/>
            </p:nvSpPr>
            <p:spPr bwMode="auto">
              <a:xfrm>
                <a:off x="3821" y="166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40" name="Line 116"/>
              <p:cNvSpPr>
                <a:spLocks noChangeShapeType="1"/>
              </p:cNvSpPr>
              <p:nvPr/>
            </p:nvSpPr>
            <p:spPr bwMode="auto">
              <a:xfrm>
                <a:off x="3821" y="1663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41" name="Rectangle 117"/>
              <p:cNvSpPr>
                <a:spLocks noChangeArrowheads="1"/>
              </p:cNvSpPr>
              <p:nvPr/>
            </p:nvSpPr>
            <p:spPr bwMode="auto">
              <a:xfrm>
                <a:off x="3832" y="1663"/>
                <a:ext cx="828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42" name="Line 118"/>
              <p:cNvSpPr>
                <a:spLocks noChangeShapeType="1"/>
              </p:cNvSpPr>
              <p:nvPr/>
            </p:nvSpPr>
            <p:spPr bwMode="auto">
              <a:xfrm>
                <a:off x="3832" y="1663"/>
                <a:ext cx="82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43" name="Rectangle 119"/>
              <p:cNvSpPr>
                <a:spLocks noChangeArrowheads="1"/>
              </p:cNvSpPr>
              <p:nvPr/>
            </p:nvSpPr>
            <p:spPr bwMode="auto">
              <a:xfrm>
                <a:off x="4660" y="1663"/>
                <a:ext cx="12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44" name="Line 120"/>
              <p:cNvSpPr>
                <a:spLocks noChangeShapeType="1"/>
              </p:cNvSpPr>
              <p:nvPr/>
            </p:nvSpPr>
            <p:spPr bwMode="auto">
              <a:xfrm>
                <a:off x="4660" y="166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45" name="Line 121"/>
              <p:cNvSpPr>
                <a:spLocks noChangeShapeType="1"/>
              </p:cNvSpPr>
              <p:nvPr/>
            </p:nvSpPr>
            <p:spPr bwMode="auto">
              <a:xfrm>
                <a:off x="4660" y="1663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46" name="Rectangle 122"/>
              <p:cNvSpPr>
                <a:spLocks noChangeArrowheads="1"/>
              </p:cNvSpPr>
              <p:nvPr/>
            </p:nvSpPr>
            <p:spPr bwMode="auto">
              <a:xfrm>
                <a:off x="4672" y="1663"/>
                <a:ext cx="830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47" name="Line 123"/>
              <p:cNvSpPr>
                <a:spLocks noChangeShapeType="1"/>
              </p:cNvSpPr>
              <p:nvPr/>
            </p:nvSpPr>
            <p:spPr bwMode="auto">
              <a:xfrm>
                <a:off x="4672" y="1663"/>
                <a:ext cx="8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48" name="Rectangle 124"/>
              <p:cNvSpPr>
                <a:spLocks noChangeArrowheads="1"/>
              </p:cNvSpPr>
              <p:nvPr/>
            </p:nvSpPr>
            <p:spPr bwMode="auto">
              <a:xfrm>
                <a:off x="1383" y="1674"/>
                <a:ext cx="11" cy="18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49" name="Line 125"/>
              <p:cNvSpPr>
                <a:spLocks noChangeShapeType="1"/>
              </p:cNvSpPr>
              <p:nvPr/>
            </p:nvSpPr>
            <p:spPr bwMode="auto">
              <a:xfrm>
                <a:off x="1383" y="1674"/>
                <a:ext cx="1" cy="18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50" name="Rectangle 126"/>
              <p:cNvSpPr>
                <a:spLocks noChangeArrowheads="1"/>
              </p:cNvSpPr>
              <p:nvPr/>
            </p:nvSpPr>
            <p:spPr bwMode="auto">
              <a:xfrm>
                <a:off x="2140" y="1674"/>
                <a:ext cx="11" cy="18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51" name="Line 127"/>
              <p:cNvSpPr>
                <a:spLocks noChangeShapeType="1"/>
              </p:cNvSpPr>
              <p:nvPr/>
            </p:nvSpPr>
            <p:spPr bwMode="auto">
              <a:xfrm>
                <a:off x="2140" y="1674"/>
                <a:ext cx="1" cy="18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52" name="Rectangle 128"/>
              <p:cNvSpPr>
                <a:spLocks noChangeArrowheads="1"/>
              </p:cNvSpPr>
              <p:nvPr/>
            </p:nvSpPr>
            <p:spPr bwMode="auto">
              <a:xfrm>
                <a:off x="2979" y="1674"/>
                <a:ext cx="12" cy="18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53" name="Line 129"/>
              <p:cNvSpPr>
                <a:spLocks noChangeShapeType="1"/>
              </p:cNvSpPr>
              <p:nvPr/>
            </p:nvSpPr>
            <p:spPr bwMode="auto">
              <a:xfrm>
                <a:off x="2979" y="1674"/>
                <a:ext cx="1" cy="18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54" name="Rectangle 130"/>
              <p:cNvSpPr>
                <a:spLocks noChangeArrowheads="1"/>
              </p:cNvSpPr>
              <p:nvPr/>
            </p:nvSpPr>
            <p:spPr bwMode="auto">
              <a:xfrm>
                <a:off x="3821" y="1674"/>
                <a:ext cx="11" cy="18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55" name="Line 131"/>
              <p:cNvSpPr>
                <a:spLocks noChangeShapeType="1"/>
              </p:cNvSpPr>
              <p:nvPr/>
            </p:nvSpPr>
            <p:spPr bwMode="auto">
              <a:xfrm>
                <a:off x="3821" y="1674"/>
                <a:ext cx="1" cy="18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56" name="Rectangle 132"/>
              <p:cNvSpPr>
                <a:spLocks noChangeArrowheads="1"/>
              </p:cNvSpPr>
              <p:nvPr/>
            </p:nvSpPr>
            <p:spPr bwMode="auto">
              <a:xfrm>
                <a:off x="4660" y="1674"/>
                <a:ext cx="12" cy="18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57" name="Line 133"/>
              <p:cNvSpPr>
                <a:spLocks noChangeShapeType="1"/>
              </p:cNvSpPr>
              <p:nvPr/>
            </p:nvSpPr>
            <p:spPr bwMode="auto">
              <a:xfrm>
                <a:off x="4660" y="1674"/>
                <a:ext cx="1" cy="18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58" name="Rectangle 134"/>
              <p:cNvSpPr>
                <a:spLocks noChangeArrowheads="1"/>
              </p:cNvSpPr>
              <p:nvPr/>
            </p:nvSpPr>
            <p:spPr bwMode="auto">
              <a:xfrm>
                <a:off x="380" y="1895"/>
                <a:ext cx="485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易编码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59" name="Rectangle 135"/>
              <p:cNvSpPr>
                <a:spLocks noChangeArrowheads="1"/>
              </p:cNvSpPr>
              <p:nvPr/>
            </p:nvSpPr>
            <p:spPr bwMode="auto">
              <a:xfrm>
                <a:off x="1475" y="1895"/>
                <a:ext cx="323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尚好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60" name="Rectangle 136"/>
              <p:cNvSpPr>
                <a:spLocks noChangeArrowheads="1"/>
              </p:cNvSpPr>
              <p:nvPr/>
            </p:nvSpPr>
            <p:spPr bwMode="auto">
              <a:xfrm>
                <a:off x="2232" y="1895"/>
                <a:ext cx="162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好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61" name="Rectangle 137"/>
              <p:cNvSpPr>
                <a:spLocks noChangeArrowheads="1"/>
              </p:cNvSpPr>
              <p:nvPr/>
            </p:nvSpPr>
            <p:spPr bwMode="auto">
              <a:xfrm>
                <a:off x="3072" y="1895"/>
                <a:ext cx="162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好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62" name="Rectangle 138"/>
              <p:cNvSpPr>
                <a:spLocks noChangeArrowheads="1"/>
              </p:cNvSpPr>
              <p:nvPr/>
            </p:nvSpPr>
            <p:spPr bwMode="auto">
              <a:xfrm>
                <a:off x="3913" y="1895"/>
                <a:ext cx="323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很好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63" name="Rectangle 139"/>
              <p:cNvSpPr>
                <a:spLocks noChangeArrowheads="1"/>
              </p:cNvSpPr>
              <p:nvPr/>
            </p:nvSpPr>
            <p:spPr bwMode="auto">
              <a:xfrm>
                <a:off x="4752" y="1895"/>
                <a:ext cx="162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好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64" name="Rectangle 140"/>
              <p:cNvSpPr>
                <a:spLocks noChangeArrowheads="1"/>
              </p:cNvSpPr>
              <p:nvPr/>
            </p:nvSpPr>
            <p:spPr bwMode="auto">
              <a:xfrm>
                <a:off x="288" y="1861"/>
                <a:ext cx="1095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65" name="Line 141"/>
              <p:cNvSpPr>
                <a:spLocks noChangeShapeType="1"/>
              </p:cNvSpPr>
              <p:nvPr/>
            </p:nvSpPr>
            <p:spPr bwMode="auto">
              <a:xfrm>
                <a:off x="288" y="1861"/>
                <a:ext cx="109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66" name="Rectangle 142"/>
              <p:cNvSpPr>
                <a:spLocks noChangeArrowheads="1"/>
              </p:cNvSpPr>
              <p:nvPr/>
            </p:nvSpPr>
            <p:spPr bwMode="auto">
              <a:xfrm>
                <a:off x="1383" y="1861"/>
                <a:ext cx="11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67" name="Line 143"/>
              <p:cNvSpPr>
                <a:spLocks noChangeShapeType="1"/>
              </p:cNvSpPr>
              <p:nvPr/>
            </p:nvSpPr>
            <p:spPr bwMode="auto">
              <a:xfrm>
                <a:off x="1383" y="1861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68" name="Line 144"/>
              <p:cNvSpPr>
                <a:spLocks noChangeShapeType="1"/>
              </p:cNvSpPr>
              <p:nvPr/>
            </p:nvSpPr>
            <p:spPr bwMode="auto">
              <a:xfrm>
                <a:off x="1383" y="1861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69" name="Rectangle 145"/>
              <p:cNvSpPr>
                <a:spLocks noChangeArrowheads="1"/>
              </p:cNvSpPr>
              <p:nvPr/>
            </p:nvSpPr>
            <p:spPr bwMode="auto">
              <a:xfrm>
                <a:off x="1394" y="1861"/>
                <a:ext cx="74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70" name="Line 146"/>
              <p:cNvSpPr>
                <a:spLocks noChangeShapeType="1"/>
              </p:cNvSpPr>
              <p:nvPr/>
            </p:nvSpPr>
            <p:spPr bwMode="auto">
              <a:xfrm>
                <a:off x="1394" y="1861"/>
                <a:ext cx="74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71" name="Rectangle 147"/>
              <p:cNvSpPr>
                <a:spLocks noChangeArrowheads="1"/>
              </p:cNvSpPr>
              <p:nvPr/>
            </p:nvSpPr>
            <p:spPr bwMode="auto">
              <a:xfrm>
                <a:off x="2140" y="1861"/>
                <a:ext cx="11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72" name="Line 148"/>
              <p:cNvSpPr>
                <a:spLocks noChangeShapeType="1"/>
              </p:cNvSpPr>
              <p:nvPr/>
            </p:nvSpPr>
            <p:spPr bwMode="auto">
              <a:xfrm>
                <a:off x="2140" y="1861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73" name="Line 149"/>
              <p:cNvSpPr>
                <a:spLocks noChangeShapeType="1"/>
              </p:cNvSpPr>
              <p:nvPr/>
            </p:nvSpPr>
            <p:spPr bwMode="auto">
              <a:xfrm>
                <a:off x="2140" y="1861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74" name="Rectangle 150"/>
              <p:cNvSpPr>
                <a:spLocks noChangeArrowheads="1"/>
              </p:cNvSpPr>
              <p:nvPr/>
            </p:nvSpPr>
            <p:spPr bwMode="auto">
              <a:xfrm>
                <a:off x="2151" y="1861"/>
                <a:ext cx="828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75" name="Line 151"/>
              <p:cNvSpPr>
                <a:spLocks noChangeShapeType="1"/>
              </p:cNvSpPr>
              <p:nvPr/>
            </p:nvSpPr>
            <p:spPr bwMode="auto">
              <a:xfrm>
                <a:off x="2151" y="1861"/>
                <a:ext cx="82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76" name="Rectangle 152"/>
              <p:cNvSpPr>
                <a:spLocks noChangeArrowheads="1"/>
              </p:cNvSpPr>
              <p:nvPr/>
            </p:nvSpPr>
            <p:spPr bwMode="auto">
              <a:xfrm>
                <a:off x="2979" y="1861"/>
                <a:ext cx="12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77" name="Line 153"/>
              <p:cNvSpPr>
                <a:spLocks noChangeShapeType="1"/>
              </p:cNvSpPr>
              <p:nvPr/>
            </p:nvSpPr>
            <p:spPr bwMode="auto">
              <a:xfrm>
                <a:off x="2979" y="1861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78" name="Line 154"/>
              <p:cNvSpPr>
                <a:spLocks noChangeShapeType="1"/>
              </p:cNvSpPr>
              <p:nvPr/>
            </p:nvSpPr>
            <p:spPr bwMode="auto">
              <a:xfrm>
                <a:off x="2979" y="1861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79" name="Rectangle 155"/>
              <p:cNvSpPr>
                <a:spLocks noChangeArrowheads="1"/>
              </p:cNvSpPr>
              <p:nvPr/>
            </p:nvSpPr>
            <p:spPr bwMode="auto">
              <a:xfrm>
                <a:off x="2991" y="1861"/>
                <a:ext cx="830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80" name="Line 156"/>
              <p:cNvSpPr>
                <a:spLocks noChangeShapeType="1"/>
              </p:cNvSpPr>
              <p:nvPr/>
            </p:nvSpPr>
            <p:spPr bwMode="auto">
              <a:xfrm>
                <a:off x="2991" y="1861"/>
                <a:ext cx="8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81" name="Rectangle 157"/>
              <p:cNvSpPr>
                <a:spLocks noChangeArrowheads="1"/>
              </p:cNvSpPr>
              <p:nvPr/>
            </p:nvSpPr>
            <p:spPr bwMode="auto">
              <a:xfrm>
                <a:off x="3821" y="1861"/>
                <a:ext cx="11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82" name="Line 158"/>
              <p:cNvSpPr>
                <a:spLocks noChangeShapeType="1"/>
              </p:cNvSpPr>
              <p:nvPr/>
            </p:nvSpPr>
            <p:spPr bwMode="auto">
              <a:xfrm>
                <a:off x="3821" y="1861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83" name="Line 159"/>
              <p:cNvSpPr>
                <a:spLocks noChangeShapeType="1"/>
              </p:cNvSpPr>
              <p:nvPr/>
            </p:nvSpPr>
            <p:spPr bwMode="auto">
              <a:xfrm>
                <a:off x="3821" y="1861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84" name="Rectangle 160"/>
              <p:cNvSpPr>
                <a:spLocks noChangeArrowheads="1"/>
              </p:cNvSpPr>
              <p:nvPr/>
            </p:nvSpPr>
            <p:spPr bwMode="auto">
              <a:xfrm>
                <a:off x="3832" y="1861"/>
                <a:ext cx="828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85" name="Line 161"/>
              <p:cNvSpPr>
                <a:spLocks noChangeShapeType="1"/>
              </p:cNvSpPr>
              <p:nvPr/>
            </p:nvSpPr>
            <p:spPr bwMode="auto">
              <a:xfrm>
                <a:off x="3832" y="1861"/>
                <a:ext cx="82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86" name="Rectangle 162"/>
              <p:cNvSpPr>
                <a:spLocks noChangeArrowheads="1"/>
              </p:cNvSpPr>
              <p:nvPr/>
            </p:nvSpPr>
            <p:spPr bwMode="auto">
              <a:xfrm>
                <a:off x="4660" y="1861"/>
                <a:ext cx="12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87" name="Line 163"/>
              <p:cNvSpPr>
                <a:spLocks noChangeShapeType="1"/>
              </p:cNvSpPr>
              <p:nvPr/>
            </p:nvSpPr>
            <p:spPr bwMode="auto">
              <a:xfrm>
                <a:off x="4660" y="1861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88" name="Line 164"/>
              <p:cNvSpPr>
                <a:spLocks noChangeShapeType="1"/>
              </p:cNvSpPr>
              <p:nvPr/>
            </p:nvSpPr>
            <p:spPr bwMode="auto">
              <a:xfrm>
                <a:off x="4660" y="1861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89" name="Rectangle 165"/>
              <p:cNvSpPr>
                <a:spLocks noChangeArrowheads="1"/>
              </p:cNvSpPr>
              <p:nvPr/>
            </p:nvSpPr>
            <p:spPr bwMode="auto">
              <a:xfrm>
                <a:off x="4672" y="1861"/>
                <a:ext cx="830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90" name="Line 166"/>
              <p:cNvSpPr>
                <a:spLocks noChangeShapeType="1"/>
              </p:cNvSpPr>
              <p:nvPr/>
            </p:nvSpPr>
            <p:spPr bwMode="auto">
              <a:xfrm>
                <a:off x="4672" y="1861"/>
                <a:ext cx="8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91" name="Rectangle 167"/>
              <p:cNvSpPr>
                <a:spLocks noChangeArrowheads="1"/>
              </p:cNvSpPr>
              <p:nvPr/>
            </p:nvSpPr>
            <p:spPr bwMode="auto">
              <a:xfrm>
                <a:off x="1383" y="1872"/>
                <a:ext cx="11" cy="18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92" name="Line 168"/>
              <p:cNvSpPr>
                <a:spLocks noChangeShapeType="1"/>
              </p:cNvSpPr>
              <p:nvPr/>
            </p:nvSpPr>
            <p:spPr bwMode="auto">
              <a:xfrm>
                <a:off x="1383" y="1872"/>
                <a:ext cx="1" cy="18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93" name="Rectangle 169"/>
              <p:cNvSpPr>
                <a:spLocks noChangeArrowheads="1"/>
              </p:cNvSpPr>
              <p:nvPr/>
            </p:nvSpPr>
            <p:spPr bwMode="auto">
              <a:xfrm>
                <a:off x="2140" y="1872"/>
                <a:ext cx="11" cy="18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94" name="Line 170"/>
              <p:cNvSpPr>
                <a:spLocks noChangeShapeType="1"/>
              </p:cNvSpPr>
              <p:nvPr/>
            </p:nvSpPr>
            <p:spPr bwMode="auto">
              <a:xfrm>
                <a:off x="2140" y="1872"/>
                <a:ext cx="1" cy="18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95" name="Rectangle 171"/>
              <p:cNvSpPr>
                <a:spLocks noChangeArrowheads="1"/>
              </p:cNvSpPr>
              <p:nvPr/>
            </p:nvSpPr>
            <p:spPr bwMode="auto">
              <a:xfrm>
                <a:off x="2979" y="1872"/>
                <a:ext cx="12" cy="18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96" name="Line 172"/>
              <p:cNvSpPr>
                <a:spLocks noChangeShapeType="1"/>
              </p:cNvSpPr>
              <p:nvPr/>
            </p:nvSpPr>
            <p:spPr bwMode="auto">
              <a:xfrm>
                <a:off x="2979" y="1872"/>
                <a:ext cx="1" cy="18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97" name="Rectangle 173"/>
              <p:cNvSpPr>
                <a:spLocks noChangeArrowheads="1"/>
              </p:cNvSpPr>
              <p:nvPr/>
            </p:nvSpPr>
            <p:spPr bwMode="auto">
              <a:xfrm>
                <a:off x="3821" y="1872"/>
                <a:ext cx="11" cy="18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98" name="Line 174"/>
              <p:cNvSpPr>
                <a:spLocks noChangeShapeType="1"/>
              </p:cNvSpPr>
              <p:nvPr/>
            </p:nvSpPr>
            <p:spPr bwMode="auto">
              <a:xfrm>
                <a:off x="3821" y="1872"/>
                <a:ext cx="1" cy="18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199" name="Rectangle 175"/>
              <p:cNvSpPr>
                <a:spLocks noChangeArrowheads="1"/>
              </p:cNvSpPr>
              <p:nvPr/>
            </p:nvSpPr>
            <p:spPr bwMode="auto">
              <a:xfrm>
                <a:off x="4660" y="1872"/>
                <a:ext cx="12" cy="18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00" name="Line 176"/>
              <p:cNvSpPr>
                <a:spLocks noChangeShapeType="1"/>
              </p:cNvSpPr>
              <p:nvPr/>
            </p:nvSpPr>
            <p:spPr bwMode="auto">
              <a:xfrm>
                <a:off x="4660" y="1872"/>
                <a:ext cx="1" cy="18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01" name="Rectangle 177"/>
              <p:cNvSpPr>
                <a:spLocks noChangeArrowheads="1"/>
              </p:cNvSpPr>
              <p:nvPr/>
            </p:nvSpPr>
            <p:spPr bwMode="auto">
              <a:xfrm>
                <a:off x="380" y="2093"/>
                <a:ext cx="485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易维护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02" name="Rectangle 178"/>
              <p:cNvSpPr>
                <a:spLocks noChangeArrowheads="1"/>
              </p:cNvSpPr>
              <p:nvPr/>
            </p:nvSpPr>
            <p:spPr bwMode="auto">
              <a:xfrm>
                <a:off x="1475" y="2093"/>
                <a:ext cx="323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不好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03" name="Rectangle 179"/>
              <p:cNvSpPr>
                <a:spLocks noChangeArrowheads="1"/>
              </p:cNvSpPr>
              <p:nvPr/>
            </p:nvSpPr>
            <p:spPr bwMode="auto">
              <a:xfrm>
                <a:off x="2232" y="2093"/>
                <a:ext cx="323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不好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04" name="Rectangle 180"/>
              <p:cNvSpPr>
                <a:spLocks noChangeArrowheads="1"/>
              </p:cNvSpPr>
              <p:nvPr/>
            </p:nvSpPr>
            <p:spPr bwMode="auto">
              <a:xfrm>
                <a:off x="3072" y="2093"/>
                <a:ext cx="323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尚好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05" name="Rectangle 181"/>
              <p:cNvSpPr>
                <a:spLocks noChangeArrowheads="1"/>
              </p:cNvSpPr>
              <p:nvPr/>
            </p:nvSpPr>
            <p:spPr bwMode="auto">
              <a:xfrm>
                <a:off x="3913" y="2093"/>
                <a:ext cx="162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好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06" name="Rectangle 182"/>
              <p:cNvSpPr>
                <a:spLocks noChangeArrowheads="1"/>
              </p:cNvSpPr>
              <p:nvPr/>
            </p:nvSpPr>
            <p:spPr bwMode="auto">
              <a:xfrm>
                <a:off x="4752" y="2093"/>
                <a:ext cx="162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好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07" name="Rectangle 183"/>
              <p:cNvSpPr>
                <a:spLocks noChangeArrowheads="1"/>
              </p:cNvSpPr>
              <p:nvPr/>
            </p:nvSpPr>
            <p:spPr bwMode="auto">
              <a:xfrm>
                <a:off x="288" y="2061"/>
                <a:ext cx="1095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08" name="Line 184"/>
              <p:cNvSpPr>
                <a:spLocks noChangeShapeType="1"/>
              </p:cNvSpPr>
              <p:nvPr/>
            </p:nvSpPr>
            <p:spPr bwMode="auto">
              <a:xfrm>
                <a:off x="288" y="2061"/>
                <a:ext cx="109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09" name="Rectangle 185"/>
              <p:cNvSpPr>
                <a:spLocks noChangeArrowheads="1"/>
              </p:cNvSpPr>
              <p:nvPr/>
            </p:nvSpPr>
            <p:spPr bwMode="auto">
              <a:xfrm>
                <a:off x="1383" y="2061"/>
                <a:ext cx="11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10" name="Line 186"/>
              <p:cNvSpPr>
                <a:spLocks noChangeShapeType="1"/>
              </p:cNvSpPr>
              <p:nvPr/>
            </p:nvSpPr>
            <p:spPr bwMode="auto">
              <a:xfrm>
                <a:off x="1383" y="2061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11" name="Line 187"/>
              <p:cNvSpPr>
                <a:spLocks noChangeShapeType="1"/>
              </p:cNvSpPr>
              <p:nvPr/>
            </p:nvSpPr>
            <p:spPr bwMode="auto">
              <a:xfrm>
                <a:off x="1383" y="2061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12" name="Rectangle 188"/>
              <p:cNvSpPr>
                <a:spLocks noChangeArrowheads="1"/>
              </p:cNvSpPr>
              <p:nvPr/>
            </p:nvSpPr>
            <p:spPr bwMode="auto">
              <a:xfrm>
                <a:off x="1394" y="2061"/>
                <a:ext cx="74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13" name="Line 189"/>
              <p:cNvSpPr>
                <a:spLocks noChangeShapeType="1"/>
              </p:cNvSpPr>
              <p:nvPr/>
            </p:nvSpPr>
            <p:spPr bwMode="auto">
              <a:xfrm>
                <a:off x="1394" y="2061"/>
                <a:ext cx="74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14" name="Rectangle 190"/>
              <p:cNvSpPr>
                <a:spLocks noChangeArrowheads="1"/>
              </p:cNvSpPr>
              <p:nvPr/>
            </p:nvSpPr>
            <p:spPr bwMode="auto">
              <a:xfrm>
                <a:off x="2140" y="2061"/>
                <a:ext cx="11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15" name="Line 191"/>
              <p:cNvSpPr>
                <a:spLocks noChangeShapeType="1"/>
              </p:cNvSpPr>
              <p:nvPr/>
            </p:nvSpPr>
            <p:spPr bwMode="auto">
              <a:xfrm>
                <a:off x="2140" y="2061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16" name="Line 192"/>
              <p:cNvSpPr>
                <a:spLocks noChangeShapeType="1"/>
              </p:cNvSpPr>
              <p:nvPr/>
            </p:nvSpPr>
            <p:spPr bwMode="auto">
              <a:xfrm>
                <a:off x="2140" y="2061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17" name="Rectangle 193"/>
              <p:cNvSpPr>
                <a:spLocks noChangeArrowheads="1"/>
              </p:cNvSpPr>
              <p:nvPr/>
            </p:nvSpPr>
            <p:spPr bwMode="auto">
              <a:xfrm>
                <a:off x="2151" y="2061"/>
                <a:ext cx="828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18" name="Line 194"/>
              <p:cNvSpPr>
                <a:spLocks noChangeShapeType="1"/>
              </p:cNvSpPr>
              <p:nvPr/>
            </p:nvSpPr>
            <p:spPr bwMode="auto">
              <a:xfrm>
                <a:off x="2151" y="2061"/>
                <a:ext cx="82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19" name="Rectangle 195"/>
              <p:cNvSpPr>
                <a:spLocks noChangeArrowheads="1"/>
              </p:cNvSpPr>
              <p:nvPr/>
            </p:nvSpPr>
            <p:spPr bwMode="auto">
              <a:xfrm>
                <a:off x="2979" y="2061"/>
                <a:ext cx="12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20" name="Line 196"/>
              <p:cNvSpPr>
                <a:spLocks noChangeShapeType="1"/>
              </p:cNvSpPr>
              <p:nvPr/>
            </p:nvSpPr>
            <p:spPr bwMode="auto">
              <a:xfrm>
                <a:off x="2979" y="2061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21" name="Line 197"/>
              <p:cNvSpPr>
                <a:spLocks noChangeShapeType="1"/>
              </p:cNvSpPr>
              <p:nvPr/>
            </p:nvSpPr>
            <p:spPr bwMode="auto">
              <a:xfrm>
                <a:off x="2979" y="2061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22" name="Rectangle 198"/>
              <p:cNvSpPr>
                <a:spLocks noChangeArrowheads="1"/>
              </p:cNvSpPr>
              <p:nvPr/>
            </p:nvSpPr>
            <p:spPr bwMode="auto">
              <a:xfrm>
                <a:off x="2991" y="2061"/>
                <a:ext cx="830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23" name="Line 199"/>
              <p:cNvSpPr>
                <a:spLocks noChangeShapeType="1"/>
              </p:cNvSpPr>
              <p:nvPr/>
            </p:nvSpPr>
            <p:spPr bwMode="auto">
              <a:xfrm>
                <a:off x="2991" y="2061"/>
                <a:ext cx="8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24" name="Rectangle 200"/>
              <p:cNvSpPr>
                <a:spLocks noChangeArrowheads="1"/>
              </p:cNvSpPr>
              <p:nvPr/>
            </p:nvSpPr>
            <p:spPr bwMode="auto">
              <a:xfrm>
                <a:off x="3821" y="2061"/>
                <a:ext cx="11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25" name="Line 201"/>
              <p:cNvSpPr>
                <a:spLocks noChangeShapeType="1"/>
              </p:cNvSpPr>
              <p:nvPr/>
            </p:nvSpPr>
            <p:spPr bwMode="auto">
              <a:xfrm>
                <a:off x="3821" y="2061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26" name="Line 202"/>
              <p:cNvSpPr>
                <a:spLocks noChangeShapeType="1"/>
              </p:cNvSpPr>
              <p:nvPr/>
            </p:nvSpPr>
            <p:spPr bwMode="auto">
              <a:xfrm>
                <a:off x="3821" y="2061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27" name="Rectangle 203"/>
              <p:cNvSpPr>
                <a:spLocks noChangeArrowheads="1"/>
              </p:cNvSpPr>
              <p:nvPr/>
            </p:nvSpPr>
            <p:spPr bwMode="auto">
              <a:xfrm>
                <a:off x="3832" y="2061"/>
                <a:ext cx="828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28" name="Line 204"/>
              <p:cNvSpPr>
                <a:spLocks noChangeShapeType="1"/>
              </p:cNvSpPr>
              <p:nvPr/>
            </p:nvSpPr>
            <p:spPr bwMode="auto">
              <a:xfrm>
                <a:off x="3832" y="2061"/>
                <a:ext cx="82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129229" name="Group 205"/>
            <p:cNvGrpSpPr/>
            <p:nvPr/>
          </p:nvGrpSpPr>
          <p:grpSpPr bwMode="auto">
            <a:xfrm>
              <a:off x="288" y="2061"/>
              <a:ext cx="5214" cy="1149"/>
              <a:chOff x="288" y="2061"/>
              <a:chExt cx="5214" cy="1149"/>
            </a:xfrm>
          </p:grpSpPr>
          <p:sp>
            <p:nvSpPr>
              <p:cNvPr id="129230" name="Rectangle 206"/>
              <p:cNvSpPr>
                <a:spLocks noChangeArrowheads="1"/>
              </p:cNvSpPr>
              <p:nvPr/>
            </p:nvSpPr>
            <p:spPr bwMode="auto">
              <a:xfrm>
                <a:off x="4660" y="2061"/>
                <a:ext cx="12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31" name="Line 207"/>
              <p:cNvSpPr>
                <a:spLocks noChangeShapeType="1"/>
              </p:cNvSpPr>
              <p:nvPr/>
            </p:nvSpPr>
            <p:spPr bwMode="auto">
              <a:xfrm>
                <a:off x="4660" y="2061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32" name="Line 208"/>
              <p:cNvSpPr>
                <a:spLocks noChangeShapeType="1"/>
              </p:cNvSpPr>
              <p:nvPr/>
            </p:nvSpPr>
            <p:spPr bwMode="auto">
              <a:xfrm>
                <a:off x="4660" y="2061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33" name="Rectangle 209"/>
              <p:cNvSpPr>
                <a:spLocks noChangeArrowheads="1"/>
              </p:cNvSpPr>
              <p:nvPr/>
            </p:nvSpPr>
            <p:spPr bwMode="auto">
              <a:xfrm>
                <a:off x="4672" y="2061"/>
                <a:ext cx="830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34" name="Line 210"/>
              <p:cNvSpPr>
                <a:spLocks noChangeShapeType="1"/>
              </p:cNvSpPr>
              <p:nvPr/>
            </p:nvSpPr>
            <p:spPr bwMode="auto">
              <a:xfrm>
                <a:off x="4672" y="2061"/>
                <a:ext cx="8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35" name="Rectangle 211"/>
              <p:cNvSpPr>
                <a:spLocks noChangeArrowheads="1"/>
              </p:cNvSpPr>
              <p:nvPr/>
            </p:nvSpPr>
            <p:spPr bwMode="auto">
              <a:xfrm>
                <a:off x="1383" y="2072"/>
                <a:ext cx="11" cy="1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36" name="Line 212"/>
              <p:cNvSpPr>
                <a:spLocks noChangeShapeType="1"/>
              </p:cNvSpPr>
              <p:nvPr/>
            </p:nvSpPr>
            <p:spPr bwMode="auto">
              <a:xfrm>
                <a:off x="1383" y="2072"/>
                <a:ext cx="1" cy="1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37" name="Rectangle 213"/>
              <p:cNvSpPr>
                <a:spLocks noChangeArrowheads="1"/>
              </p:cNvSpPr>
              <p:nvPr/>
            </p:nvSpPr>
            <p:spPr bwMode="auto">
              <a:xfrm>
                <a:off x="2140" y="2072"/>
                <a:ext cx="11" cy="1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38" name="Line 214"/>
              <p:cNvSpPr>
                <a:spLocks noChangeShapeType="1"/>
              </p:cNvSpPr>
              <p:nvPr/>
            </p:nvSpPr>
            <p:spPr bwMode="auto">
              <a:xfrm>
                <a:off x="2140" y="2072"/>
                <a:ext cx="1" cy="1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39" name="Rectangle 215"/>
              <p:cNvSpPr>
                <a:spLocks noChangeArrowheads="1"/>
              </p:cNvSpPr>
              <p:nvPr/>
            </p:nvSpPr>
            <p:spPr bwMode="auto">
              <a:xfrm>
                <a:off x="2979" y="2072"/>
                <a:ext cx="12" cy="1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40" name="Line 216"/>
              <p:cNvSpPr>
                <a:spLocks noChangeShapeType="1"/>
              </p:cNvSpPr>
              <p:nvPr/>
            </p:nvSpPr>
            <p:spPr bwMode="auto">
              <a:xfrm>
                <a:off x="2979" y="2072"/>
                <a:ext cx="1" cy="1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41" name="Rectangle 217"/>
              <p:cNvSpPr>
                <a:spLocks noChangeArrowheads="1"/>
              </p:cNvSpPr>
              <p:nvPr/>
            </p:nvSpPr>
            <p:spPr bwMode="auto">
              <a:xfrm>
                <a:off x="3821" y="2072"/>
                <a:ext cx="11" cy="1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42" name="Line 218"/>
              <p:cNvSpPr>
                <a:spLocks noChangeShapeType="1"/>
              </p:cNvSpPr>
              <p:nvPr/>
            </p:nvSpPr>
            <p:spPr bwMode="auto">
              <a:xfrm>
                <a:off x="3821" y="2072"/>
                <a:ext cx="1" cy="1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43" name="Rectangle 219"/>
              <p:cNvSpPr>
                <a:spLocks noChangeArrowheads="1"/>
              </p:cNvSpPr>
              <p:nvPr/>
            </p:nvSpPr>
            <p:spPr bwMode="auto">
              <a:xfrm>
                <a:off x="4660" y="2072"/>
                <a:ext cx="12" cy="1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44" name="Line 220"/>
              <p:cNvSpPr>
                <a:spLocks noChangeShapeType="1"/>
              </p:cNvSpPr>
              <p:nvPr/>
            </p:nvSpPr>
            <p:spPr bwMode="auto">
              <a:xfrm>
                <a:off x="4660" y="2072"/>
                <a:ext cx="1" cy="1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45" name="Rectangle 221"/>
              <p:cNvSpPr>
                <a:spLocks noChangeArrowheads="1"/>
              </p:cNvSpPr>
              <p:nvPr/>
            </p:nvSpPr>
            <p:spPr bwMode="auto">
              <a:xfrm>
                <a:off x="380" y="2293"/>
                <a:ext cx="647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自动处理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46" name="Rectangle 222"/>
              <p:cNvSpPr>
                <a:spLocks noChangeArrowheads="1"/>
              </p:cNvSpPr>
              <p:nvPr/>
            </p:nvSpPr>
            <p:spPr bwMode="auto">
              <a:xfrm>
                <a:off x="1475" y="2293"/>
                <a:ext cx="323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不好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47" name="Rectangle 223"/>
              <p:cNvSpPr>
                <a:spLocks noChangeArrowheads="1"/>
              </p:cNvSpPr>
              <p:nvPr/>
            </p:nvSpPr>
            <p:spPr bwMode="auto">
              <a:xfrm>
                <a:off x="2232" y="2293"/>
                <a:ext cx="323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不好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48" name="Rectangle 224"/>
              <p:cNvSpPr>
                <a:spLocks noChangeArrowheads="1"/>
              </p:cNvSpPr>
              <p:nvPr/>
            </p:nvSpPr>
            <p:spPr bwMode="auto">
              <a:xfrm>
                <a:off x="3072" y="2293"/>
                <a:ext cx="323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尚好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49" name="Rectangle 225"/>
              <p:cNvSpPr>
                <a:spLocks noChangeArrowheads="1"/>
              </p:cNvSpPr>
              <p:nvPr/>
            </p:nvSpPr>
            <p:spPr bwMode="auto">
              <a:xfrm>
                <a:off x="3913" y="2293"/>
                <a:ext cx="323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很好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50" name="Rectangle 226"/>
              <p:cNvSpPr>
                <a:spLocks noChangeArrowheads="1"/>
              </p:cNvSpPr>
              <p:nvPr/>
            </p:nvSpPr>
            <p:spPr bwMode="auto">
              <a:xfrm>
                <a:off x="4752" y="2293"/>
                <a:ext cx="323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很好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51" name="Rectangle 227"/>
              <p:cNvSpPr>
                <a:spLocks noChangeArrowheads="1"/>
              </p:cNvSpPr>
              <p:nvPr/>
            </p:nvSpPr>
            <p:spPr bwMode="auto">
              <a:xfrm>
                <a:off x="288" y="2258"/>
                <a:ext cx="1095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52" name="Line 228"/>
              <p:cNvSpPr>
                <a:spLocks noChangeShapeType="1"/>
              </p:cNvSpPr>
              <p:nvPr/>
            </p:nvSpPr>
            <p:spPr bwMode="auto">
              <a:xfrm>
                <a:off x="288" y="2258"/>
                <a:ext cx="109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53" name="Rectangle 229"/>
              <p:cNvSpPr>
                <a:spLocks noChangeArrowheads="1"/>
              </p:cNvSpPr>
              <p:nvPr/>
            </p:nvSpPr>
            <p:spPr bwMode="auto">
              <a:xfrm>
                <a:off x="1383" y="2258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54" name="Line 230"/>
              <p:cNvSpPr>
                <a:spLocks noChangeShapeType="1"/>
              </p:cNvSpPr>
              <p:nvPr/>
            </p:nvSpPr>
            <p:spPr bwMode="auto">
              <a:xfrm>
                <a:off x="1383" y="2258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55" name="Line 231"/>
              <p:cNvSpPr>
                <a:spLocks noChangeShapeType="1"/>
              </p:cNvSpPr>
              <p:nvPr/>
            </p:nvSpPr>
            <p:spPr bwMode="auto">
              <a:xfrm>
                <a:off x="1383" y="2258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56" name="Rectangle 232"/>
              <p:cNvSpPr>
                <a:spLocks noChangeArrowheads="1"/>
              </p:cNvSpPr>
              <p:nvPr/>
            </p:nvSpPr>
            <p:spPr bwMode="auto">
              <a:xfrm>
                <a:off x="1394" y="2258"/>
                <a:ext cx="74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57" name="Line 233"/>
              <p:cNvSpPr>
                <a:spLocks noChangeShapeType="1"/>
              </p:cNvSpPr>
              <p:nvPr/>
            </p:nvSpPr>
            <p:spPr bwMode="auto">
              <a:xfrm>
                <a:off x="1394" y="2258"/>
                <a:ext cx="74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58" name="Rectangle 234"/>
              <p:cNvSpPr>
                <a:spLocks noChangeArrowheads="1"/>
              </p:cNvSpPr>
              <p:nvPr/>
            </p:nvSpPr>
            <p:spPr bwMode="auto">
              <a:xfrm>
                <a:off x="2140" y="2258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59" name="Line 235"/>
              <p:cNvSpPr>
                <a:spLocks noChangeShapeType="1"/>
              </p:cNvSpPr>
              <p:nvPr/>
            </p:nvSpPr>
            <p:spPr bwMode="auto">
              <a:xfrm>
                <a:off x="2140" y="2258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60" name="Line 236"/>
              <p:cNvSpPr>
                <a:spLocks noChangeShapeType="1"/>
              </p:cNvSpPr>
              <p:nvPr/>
            </p:nvSpPr>
            <p:spPr bwMode="auto">
              <a:xfrm>
                <a:off x="2140" y="2258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61" name="Rectangle 237"/>
              <p:cNvSpPr>
                <a:spLocks noChangeArrowheads="1"/>
              </p:cNvSpPr>
              <p:nvPr/>
            </p:nvSpPr>
            <p:spPr bwMode="auto">
              <a:xfrm>
                <a:off x="2151" y="2258"/>
                <a:ext cx="828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62" name="Line 238"/>
              <p:cNvSpPr>
                <a:spLocks noChangeShapeType="1"/>
              </p:cNvSpPr>
              <p:nvPr/>
            </p:nvSpPr>
            <p:spPr bwMode="auto">
              <a:xfrm>
                <a:off x="2151" y="2258"/>
                <a:ext cx="82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63" name="Rectangle 239"/>
              <p:cNvSpPr>
                <a:spLocks noChangeArrowheads="1"/>
              </p:cNvSpPr>
              <p:nvPr/>
            </p:nvSpPr>
            <p:spPr bwMode="auto">
              <a:xfrm>
                <a:off x="2979" y="2258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64" name="Line 240"/>
              <p:cNvSpPr>
                <a:spLocks noChangeShapeType="1"/>
              </p:cNvSpPr>
              <p:nvPr/>
            </p:nvSpPr>
            <p:spPr bwMode="auto">
              <a:xfrm>
                <a:off x="2979" y="225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65" name="Line 241"/>
              <p:cNvSpPr>
                <a:spLocks noChangeShapeType="1"/>
              </p:cNvSpPr>
              <p:nvPr/>
            </p:nvSpPr>
            <p:spPr bwMode="auto">
              <a:xfrm>
                <a:off x="2979" y="2258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66" name="Rectangle 242"/>
              <p:cNvSpPr>
                <a:spLocks noChangeArrowheads="1"/>
              </p:cNvSpPr>
              <p:nvPr/>
            </p:nvSpPr>
            <p:spPr bwMode="auto">
              <a:xfrm>
                <a:off x="2991" y="2258"/>
                <a:ext cx="830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67" name="Line 243"/>
              <p:cNvSpPr>
                <a:spLocks noChangeShapeType="1"/>
              </p:cNvSpPr>
              <p:nvPr/>
            </p:nvSpPr>
            <p:spPr bwMode="auto">
              <a:xfrm>
                <a:off x="2991" y="2258"/>
                <a:ext cx="8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68" name="Rectangle 244"/>
              <p:cNvSpPr>
                <a:spLocks noChangeArrowheads="1"/>
              </p:cNvSpPr>
              <p:nvPr/>
            </p:nvSpPr>
            <p:spPr bwMode="auto">
              <a:xfrm>
                <a:off x="3821" y="2258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69" name="Line 245"/>
              <p:cNvSpPr>
                <a:spLocks noChangeShapeType="1"/>
              </p:cNvSpPr>
              <p:nvPr/>
            </p:nvSpPr>
            <p:spPr bwMode="auto">
              <a:xfrm>
                <a:off x="3821" y="2258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70" name="Line 246"/>
              <p:cNvSpPr>
                <a:spLocks noChangeShapeType="1"/>
              </p:cNvSpPr>
              <p:nvPr/>
            </p:nvSpPr>
            <p:spPr bwMode="auto">
              <a:xfrm>
                <a:off x="3821" y="2258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71" name="Rectangle 247"/>
              <p:cNvSpPr>
                <a:spLocks noChangeArrowheads="1"/>
              </p:cNvSpPr>
              <p:nvPr/>
            </p:nvSpPr>
            <p:spPr bwMode="auto">
              <a:xfrm>
                <a:off x="3832" y="2258"/>
                <a:ext cx="828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72" name="Line 248"/>
              <p:cNvSpPr>
                <a:spLocks noChangeShapeType="1"/>
              </p:cNvSpPr>
              <p:nvPr/>
            </p:nvSpPr>
            <p:spPr bwMode="auto">
              <a:xfrm>
                <a:off x="3832" y="2258"/>
                <a:ext cx="82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73" name="Rectangle 249"/>
              <p:cNvSpPr>
                <a:spLocks noChangeArrowheads="1"/>
              </p:cNvSpPr>
              <p:nvPr/>
            </p:nvSpPr>
            <p:spPr bwMode="auto">
              <a:xfrm>
                <a:off x="4660" y="2258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74" name="Line 250"/>
              <p:cNvSpPr>
                <a:spLocks noChangeShapeType="1"/>
              </p:cNvSpPr>
              <p:nvPr/>
            </p:nvSpPr>
            <p:spPr bwMode="auto">
              <a:xfrm>
                <a:off x="4660" y="225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75" name="Line 251"/>
              <p:cNvSpPr>
                <a:spLocks noChangeShapeType="1"/>
              </p:cNvSpPr>
              <p:nvPr/>
            </p:nvSpPr>
            <p:spPr bwMode="auto">
              <a:xfrm>
                <a:off x="4660" y="2258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76" name="Rectangle 252"/>
              <p:cNvSpPr>
                <a:spLocks noChangeArrowheads="1"/>
              </p:cNvSpPr>
              <p:nvPr/>
            </p:nvSpPr>
            <p:spPr bwMode="auto">
              <a:xfrm>
                <a:off x="4672" y="2258"/>
                <a:ext cx="830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77" name="Line 253"/>
              <p:cNvSpPr>
                <a:spLocks noChangeShapeType="1"/>
              </p:cNvSpPr>
              <p:nvPr/>
            </p:nvSpPr>
            <p:spPr bwMode="auto">
              <a:xfrm>
                <a:off x="4672" y="2258"/>
                <a:ext cx="8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78" name="Rectangle 254"/>
              <p:cNvSpPr>
                <a:spLocks noChangeArrowheads="1"/>
              </p:cNvSpPr>
              <p:nvPr/>
            </p:nvSpPr>
            <p:spPr bwMode="auto">
              <a:xfrm>
                <a:off x="1383" y="2270"/>
                <a:ext cx="11" cy="1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79" name="Line 255"/>
              <p:cNvSpPr>
                <a:spLocks noChangeShapeType="1"/>
              </p:cNvSpPr>
              <p:nvPr/>
            </p:nvSpPr>
            <p:spPr bwMode="auto">
              <a:xfrm>
                <a:off x="1383" y="2270"/>
                <a:ext cx="1" cy="1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80" name="Rectangle 256"/>
              <p:cNvSpPr>
                <a:spLocks noChangeArrowheads="1"/>
              </p:cNvSpPr>
              <p:nvPr/>
            </p:nvSpPr>
            <p:spPr bwMode="auto">
              <a:xfrm>
                <a:off x="2140" y="2270"/>
                <a:ext cx="11" cy="1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81" name="Line 257"/>
              <p:cNvSpPr>
                <a:spLocks noChangeShapeType="1"/>
              </p:cNvSpPr>
              <p:nvPr/>
            </p:nvSpPr>
            <p:spPr bwMode="auto">
              <a:xfrm>
                <a:off x="2140" y="2270"/>
                <a:ext cx="1" cy="1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82" name="Rectangle 258"/>
              <p:cNvSpPr>
                <a:spLocks noChangeArrowheads="1"/>
              </p:cNvSpPr>
              <p:nvPr/>
            </p:nvSpPr>
            <p:spPr bwMode="auto">
              <a:xfrm>
                <a:off x="2979" y="2270"/>
                <a:ext cx="12" cy="1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83" name="Line 259"/>
              <p:cNvSpPr>
                <a:spLocks noChangeShapeType="1"/>
              </p:cNvSpPr>
              <p:nvPr/>
            </p:nvSpPr>
            <p:spPr bwMode="auto">
              <a:xfrm>
                <a:off x="2979" y="2270"/>
                <a:ext cx="1" cy="1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84" name="Rectangle 260"/>
              <p:cNvSpPr>
                <a:spLocks noChangeArrowheads="1"/>
              </p:cNvSpPr>
              <p:nvPr/>
            </p:nvSpPr>
            <p:spPr bwMode="auto">
              <a:xfrm>
                <a:off x="3821" y="2270"/>
                <a:ext cx="11" cy="1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85" name="Line 261"/>
              <p:cNvSpPr>
                <a:spLocks noChangeShapeType="1"/>
              </p:cNvSpPr>
              <p:nvPr/>
            </p:nvSpPr>
            <p:spPr bwMode="auto">
              <a:xfrm>
                <a:off x="3821" y="2270"/>
                <a:ext cx="1" cy="1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86" name="Rectangle 262"/>
              <p:cNvSpPr>
                <a:spLocks noChangeArrowheads="1"/>
              </p:cNvSpPr>
              <p:nvPr/>
            </p:nvSpPr>
            <p:spPr bwMode="auto">
              <a:xfrm>
                <a:off x="4660" y="2270"/>
                <a:ext cx="12" cy="1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87" name="Line 263"/>
              <p:cNvSpPr>
                <a:spLocks noChangeShapeType="1"/>
              </p:cNvSpPr>
              <p:nvPr/>
            </p:nvSpPr>
            <p:spPr bwMode="auto">
              <a:xfrm>
                <a:off x="4660" y="2270"/>
                <a:ext cx="1" cy="1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88" name="Rectangle 264"/>
              <p:cNvSpPr>
                <a:spLocks noChangeArrowheads="1"/>
              </p:cNvSpPr>
              <p:nvPr/>
            </p:nvSpPr>
            <p:spPr bwMode="auto">
              <a:xfrm>
                <a:off x="380" y="2491"/>
                <a:ext cx="809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结构化构造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89" name="Rectangle 265"/>
              <p:cNvSpPr>
                <a:spLocks noChangeArrowheads="1"/>
              </p:cNvSpPr>
              <p:nvPr/>
            </p:nvSpPr>
            <p:spPr bwMode="auto">
              <a:xfrm>
                <a:off x="1475" y="2491"/>
                <a:ext cx="323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不好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90" name="Rectangle 266"/>
              <p:cNvSpPr>
                <a:spLocks noChangeArrowheads="1"/>
              </p:cNvSpPr>
              <p:nvPr/>
            </p:nvSpPr>
            <p:spPr bwMode="auto">
              <a:xfrm>
                <a:off x="2232" y="2491"/>
                <a:ext cx="323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很好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91" name="Rectangle 267"/>
              <p:cNvSpPr>
                <a:spLocks noChangeArrowheads="1"/>
              </p:cNvSpPr>
              <p:nvPr/>
            </p:nvSpPr>
            <p:spPr bwMode="auto">
              <a:xfrm>
                <a:off x="3072" y="2491"/>
                <a:ext cx="162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好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92" name="Rectangle 268"/>
              <p:cNvSpPr>
                <a:spLocks noChangeArrowheads="1"/>
              </p:cNvSpPr>
              <p:nvPr/>
            </p:nvSpPr>
            <p:spPr bwMode="auto">
              <a:xfrm>
                <a:off x="3913" y="2491"/>
                <a:ext cx="162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好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93" name="Rectangle 269"/>
              <p:cNvSpPr>
                <a:spLocks noChangeArrowheads="1"/>
              </p:cNvSpPr>
              <p:nvPr/>
            </p:nvSpPr>
            <p:spPr bwMode="auto">
              <a:xfrm>
                <a:off x="4752" y="2491"/>
                <a:ext cx="485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不适用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94" name="Rectangle 270"/>
              <p:cNvSpPr>
                <a:spLocks noChangeArrowheads="1"/>
              </p:cNvSpPr>
              <p:nvPr/>
            </p:nvSpPr>
            <p:spPr bwMode="auto">
              <a:xfrm>
                <a:off x="288" y="2458"/>
                <a:ext cx="1095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95" name="Line 271"/>
              <p:cNvSpPr>
                <a:spLocks noChangeShapeType="1"/>
              </p:cNvSpPr>
              <p:nvPr/>
            </p:nvSpPr>
            <p:spPr bwMode="auto">
              <a:xfrm>
                <a:off x="288" y="2458"/>
                <a:ext cx="109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96" name="Rectangle 272"/>
              <p:cNvSpPr>
                <a:spLocks noChangeArrowheads="1"/>
              </p:cNvSpPr>
              <p:nvPr/>
            </p:nvSpPr>
            <p:spPr bwMode="auto">
              <a:xfrm>
                <a:off x="1383" y="2458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97" name="Line 273"/>
              <p:cNvSpPr>
                <a:spLocks noChangeShapeType="1"/>
              </p:cNvSpPr>
              <p:nvPr/>
            </p:nvSpPr>
            <p:spPr bwMode="auto">
              <a:xfrm>
                <a:off x="1383" y="2458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98" name="Line 274"/>
              <p:cNvSpPr>
                <a:spLocks noChangeShapeType="1"/>
              </p:cNvSpPr>
              <p:nvPr/>
            </p:nvSpPr>
            <p:spPr bwMode="auto">
              <a:xfrm>
                <a:off x="1383" y="2458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299" name="Rectangle 275"/>
              <p:cNvSpPr>
                <a:spLocks noChangeArrowheads="1"/>
              </p:cNvSpPr>
              <p:nvPr/>
            </p:nvSpPr>
            <p:spPr bwMode="auto">
              <a:xfrm>
                <a:off x="1394" y="2458"/>
                <a:ext cx="74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00" name="Line 276"/>
              <p:cNvSpPr>
                <a:spLocks noChangeShapeType="1"/>
              </p:cNvSpPr>
              <p:nvPr/>
            </p:nvSpPr>
            <p:spPr bwMode="auto">
              <a:xfrm>
                <a:off x="1394" y="2458"/>
                <a:ext cx="74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01" name="Rectangle 277"/>
              <p:cNvSpPr>
                <a:spLocks noChangeArrowheads="1"/>
              </p:cNvSpPr>
              <p:nvPr/>
            </p:nvSpPr>
            <p:spPr bwMode="auto">
              <a:xfrm>
                <a:off x="2140" y="2458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02" name="Line 278"/>
              <p:cNvSpPr>
                <a:spLocks noChangeShapeType="1"/>
              </p:cNvSpPr>
              <p:nvPr/>
            </p:nvSpPr>
            <p:spPr bwMode="auto">
              <a:xfrm>
                <a:off x="2140" y="2458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03" name="Line 279"/>
              <p:cNvSpPr>
                <a:spLocks noChangeShapeType="1"/>
              </p:cNvSpPr>
              <p:nvPr/>
            </p:nvSpPr>
            <p:spPr bwMode="auto">
              <a:xfrm>
                <a:off x="2140" y="2458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04" name="Rectangle 280"/>
              <p:cNvSpPr>
                <a:spLocks noChangeArrowheads="1"/>
              </p:cNvSpPr>
              <p:nvPr/>
            </p:nvSpPr>
            <p:spPr bwMode="auto">
              <a:xfrm>
                <a:off x="2151" y="2458"/>
                <a:ext cx="828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05" name="Line 281"/>
              <p:cNvSpPr>
                <a:spLocks noChangeShapeType="1"/>
              </p:cNvSpPr>
              <p:nvPr/>
            </p:nvSpPr>
            <p:spPr bwMode="auto">
              <a:xfrm>
                <a:off x="2151" y="2458"/>
                <a:ext cx="82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06" name="Rectangle 282"/>
              <p:cNvSpPr>
                <a:spLocks noChangeArrowheads="1"/>
              </p:cNvSpPr>
              <p:nvPr/>
            </p:nvSpPr>
            <p:spPr bwMode="auto">
              <a:xfrm>
                <a:off x="2979" y="2458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07" name="Line 283"/>
              <p:cNvSpPr>
                <a:spLocks noChangeShapeType="1"/>
              </p:cNvSpPr>
              <p:nvPr/>
            </p:nvSpPr>
            <p:spPr bwMode="auto">
              <a:xfrm>
                <a:off x="2979" y="245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08" name="Line 284"/>
              <p:cNvSpPr>
                <a:spLocks noChangeShapeType="1"/>
              </p:cNvSpPr>
              <p:nvPr/>
            </p:nvSpPr>
            <p:spPr bwMode="auto">
              <a:xfrm>
                <a:off x="2979" y="2458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09" name="Rectangle 285"/>
              <p:cNvSpPr>
                <a:spLocks noChangeArrowheads="1"/>
              </p:cNvSpPr>
              <p:nvPr/>
            </p:nvSpPr>
            <p:spPr bwMode="auto">
              <a:xfrm>
                <a:off x="2991" y="2458"/>
                <a:ext cx="830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10" name="Line 286"/>
              <p:cNvSpPr>
                <a:spLocks noChangeShapeType="1"/>
              </p:cNvSpPr>
              <p:nvPr/>
            </p:nvSpPr>
            <p:spPr bwMode="auto">
              <a:xfrm>
                <a:off x="2991" y="2458"/>
                <a:ext cx="8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11" name="Rectangle 287"/>
              <p:cNvSpPr>
                <a:spLocks noChangeArrowheads="1"/>
              </p:cNvSpPr>
              <p:nvPr/>
            </p:nvSpPr>
            <p:spPr bwMode="auto">
              <a:xfrm>
                <a:off x="3821" y="2458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12" name="Line 288"/>
              <p:cNvSpPr>
                <a:spLocks noChangeShapeType="1"/>
              </p:cNvSpPr>
              <p:nvPr/>
            </p:nvSpPr>
            <p:spPr bwMode="auto">
              <a:xfrm>
                <a:off x="3821" y="2458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13" name="Line 289"/>
              <p:cNvSpPr>
                <a:spLocks noChangeShapeType="1"/>
              </p:cNvSpPr>
              <p:nvPr/>
            </p:nvSpPr>
            <p:spPr bwMode="auto">
              <a:xfrm>
                <a:off x="3821" y="2458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14" name="Rectangle 290"/>
              <p:cNvSpPr>
                <a:spLocks noChangeArrowheads="1"/>
              </p:cNvSpPr>
              <p:nvPr/>
            </p:nvSpPr>
            <p:spPr bwMode="auto">
              <a:xfrm>
                <a:off x="3832" y="2458"/>
                <a:ext cx="828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15" name="Line 291"/>
              <p:cNvSpPr>
                <a:spLocks noChangeShapeType="1"/>
              </p:cNvSpPr>
              <p:nvPr/>
            </p:nvSpPr>
            <p:spPr bwMode="auto">
              <a:xfrm>
                <a:off x="3832" y="2458"/>
                <a:ext cx="82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16" name="Rectangle 292"/>
              <p:cNvSpPr>
                <a:spLocks noChangeArrowheads="1"/>
              </p:cNvSpPr>
              <p:nvPr/>
            </p:nvSpPr>
            <p:spPr bwMode="auto">
              <a:xfrm>
                <a:off x="4660" y="2458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17" name="Line 293"/>
              <p:cNvSpPr>
                <a:spLocks noChangeShapeType="1"/>
              </p:cNvSpPr>
              <p:nvPr/>
            </p:nvSpPr>
            <p:spPr bwMode="auto">
              <a:xfrm>
                <a:off x="4660" y="245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18" name="Line 294"/>
              <p:cNvSpPr>
                <a:spLocks noChangeShapeType="1"/>
              </p:cNvSpPr>
              <p:nvPr/>
            </p:nvSpPr>
            <p:spPr bwMode="auto">
              <a:xfrm>
                <a:off x="4660" y="2458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19" name="Rectangle 295"/>
              <p:cNvSpPr>
                <a:spLocks noChangeArrowheads="1"/>
              </p:cNvSpPr>
              <p:nvPr/>
            </p:nvSpPr>
            <p:spPr bwMode="auto">
              <a:xfrm>
                <a:off x="4672" y="2458"/>
                <a:ext cx="830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20" name="Line 296"/>
              <p:cNvSpPr>
                <a:spLocks noChangeShapeType="1"/>
              </p:cNvSpPr>
              <p:nvPr/>
            </p:nvSpPr>
            <p:spPr bwMode="auto">
              <a:xfrm>
                <a:off x="4672" y="2458"/>
                <a:ext cx="8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21" name="Rectangle 297"/>
              <p:cNvSpPr>
                <a:spLocks noChangeArrowheads="1"/>
              </p:cNvSpPr>
              <p:nvPr/>
            </p:nvSpPr>
            <p:spPr bwMode="auto">
              <a:xfrm>
                <a:off x="1383" y="2470"/>
                <a:ext cx="11" cy="1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22" name="Line 298"/>
              <p:cNvSpPr>
                <a:spLocks noChangeShapeType="1"/>
              </p:cNvSpPr>
              <p:nvPr/>
            </p:nvSpPr>
            <p:spPr bwMode="auto">
              <a:xfrm>
                <a:off x="1383" y="2470"/>
                <a:ext cx="1" cy="1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23" name="Rectangle 299"/>
              <p:cNvSpPr>
                <a:spLocks noChangeArrowheads="1"/>
              </p:cNvSpPr>
              <p:nvPr/>
            </p:nvSpPr>
            <p:spPr bwMode="auto">
              <a:xfrm>
                <a:off x="2140" y="2470"/>
                <a:ext cx="11" cy="1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24" name="Line 300"/>
              <p:cNvSpPr>
                <a:spLocks noChangeShapeType="1"/>
              </p:cNvSpPr>
              <p:nvPr/>
            </p:nvSpPr>
            <p:spPr bwMode="auto">
              <a:xfrm>
                <a:off x="2140" y="2470"/>
                <a:ext cx="1" cy="1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25" name="Rectangle 301"/>
              <p:cNvSpPr>
                <a:spLocks noChangeArrowheads="1"/>
              </p:cNvSpPr>
              <p:nvPr/>
            </p:nvSpPr>
            <p:spPr bwMode="auto">
              <a:xfrm>
                <a:off x="2979" y="2470"/>
                <a:ext cx="12" cy="1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26" name="Line 302"/>
              <p:cNvSpPr>
                <a:spLocks noChangeShapeType="1"/>
              </p:cNvSpPr>
              <p:nvPr/>
            </p:nvSpPr>
            <p:spPr bwMode="auto">
              <a:xfrm>
                <a:off x="2979" y="2470"/>
                <a:ext cx="1" cy="1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27" name="Rectangle 303"/>
              <p:cNvSpPr>
                <a:spLocks noChangeArrowheads="1"/>
              </p:cNvSpPr>
              <p:nvPr/>
            </p:nvSpPr>
            <p:spPr bwMode="auto">
              <a:xfrm>
                <a:off x="3821" y="2470"/>
                <a:ext cx="11" cy="1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28" name="Line 304"/>
              <p:cNvSpPr>
                <a:spLocks noChangeShapeType="1"/>
              </p:cNvSpPr>
              <p:nvPr/>
            </p:nvSpPr>
            <p:spPr bwMode="auto">
              <a:xfrm>
                <a:off x="3821" y="2470"/>
                <a:ext cx="1" cy="1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29" name="Rectangle 305"/>
              <p:cNvSpPr>
                <a:spLocks noChangeArrowheads="1"/>
              </p:cNvSpPr>
              <p:nvPr/>
            </p:nvSpPr>
            <p:spPr bwMode="auto">
              <a:xfrm>
                <a:off x="4660" y="2470"/>
                <a:ext cx="12" cy="1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30" name="Line 306"/>
              <p:cNvSpPr>
                <a:spLocks noChangeShapeType="1"/>
              </p:cNvSpPr>
              <p:nvPr/>
            </p:nvSpPr>
            <p:spPr bwMode="auto">
              <a:xfrm>
                <a:off x="4660" y="2470"/>
                <a:ext cx="1" cy="1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31" name="Rectangle 307"/>
              <p:cNvSpPr>
                <a:spLocks noChangeArrowheads="1"/>
              </p:cNvSpPr>
              <p:nvPr/>
            </p:nvSpPr>
            <p:spPr bwMode="auto">
              <a:xfrm>
                <a:off x="380" y="2691"/>
                <a:ext cx="647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数据表示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32" name="Rectangle 308"/>
              <p:cNvSpPr>
                <a:spLocks noChangeArrowheads="1"/>
              </p:cNvSpPr>
              <p:nvPr/>
            </p:nvSpPr>
            <p:spPr bwMode="auto">
              <a:xfrm>
                <a:off x="1475" y="2691"/>
                <a:ext cx="323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不好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33" name="Rectangle 309"/>
              <p:cNvSpPr>
                <a:spLocks noChangeArrowheads="1"/>
              </p:cNvSpPr>
              <p:nvPr/>
            </p:nvSpPr>
            <p:spPr bwMode="auto">
              <a:xfrm>
                <a:off x="2232" y="2691"/>
                <a:ext cx="323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不好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34" name="Rectangle 310"/>
              <p:cNvSpPr>
                <a:spLocks noChangeArrowheads="1"/>
              </p:cNvSpPr>
              <p:nvPr/>
            </p:nvSpPr>
            <p:spPr bwMode="auto">
              <a:xfrm>
                <a:off x="3072" y="2691"/>
                <a:ext cx="323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不好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35" name="Rectangle 311"/>
              <p:cNvSpPr>
                <a:spLocks noChangeArrowheads="1"/>
              </p:cNvSpPr>
              <p:nvPr/>
            </p:nvSpPr>
            <p:spPr bwMode="auto">
              <a:xfrm>
                <a:off x="3913" y="2691"/>
                <a:ext cx="162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好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36" name="Rectangle 312"/>
              <p:cNvSpPr>
                <a:spLocks noChangeArrowheads="1"/>
              </p:cNvSpPr>
              <p:nvPr/>
            </p:nvSpPr>
            <p:spPr bwMode="auto">
              <a:xfrm>
                <a:off x="4752" y="2691"/>
                <a:ext cx="323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不好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37" name="Rectangle 313"/>
              <p:cNvSpPr>
                <a:spLocks noChangeArrowheads="1"/>
              </p:cNvSpPr>
              <p:nvPr/>
            </p:nvSpPr>
            <p:spPr bwMode="auto">
              <a:xfrm>
                <a:off x="288" y="2656"/>
                <a:ext cx="1095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38" name="Line 314"/>
              <p:cNvSpPr>
                <a:spLocks noChangeShapeType="1"/>
              </p:cNvSpPr>
              <p:nvPr/>
            </p:nvSpPr>
            <p:spPr bwMode="auto">
              <a:xfrm>
                <a:off x="288" y="2656"/>
                <a:ext cx="109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39" name="Rectangle 315"/>
              <p:cNvSpPr>
                <a:spLocks noChangeArrowheads="1"/>
              </p:cNvSpPr>
              <p:nvPr/>
            </p:nvSpPr>
            <p:spPr bwMode="auto">
              <a:xfrm>
                <a:off x="1383" y="2656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40" name="Line 316"/>
              <p:cNvSpPr>
                <a:spLocks noChangeShapeType="1"/>
              </p:cNvSpPr>
              <p:nvPr/>
            </p:nvSpPr>
            <p:spPr bwMode="auto">
              <a:xfrm>
                <a:off x="1383" y="265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41" name="Line 317"/>
              <p:cNvSpPr>
                <a:spLocks noChangeShapeType="1"/>
              </p:cNvSpPr>
              <p:nvPr/>
            </p:nvSpPr>
            <p:spPr bwMode="auto">
              <a:xfrm>
                <a:off x="1383" y="2656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42" name="Rectangle 318"/>
              <p:cNvSpPr>
                <a:spLocks noChangeArrowheads="1"/>
              </p:cNvSpPr>
              <p:nvPr/>
            </p:nvSpPr>
            <p:spPr bwMode="auto">
              <a:xfrm>
                <a:off x="1394" y="2656"/>
                <a:ext cx="74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43" name="Line 319"/>
              <p:cNvSpPr>
                <a:spLocks noChangeShapeType="1"/>
              </p:cNvSpPr>
              <p:nvPr/>
            </p:nvSpPr>
            <p:spPr bwMode="auto">
              <a:xfrm>
                <a:off x="1394" y="2656"/>
                <a:ext cx="74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44" name="Rectangle 320"/>
              <p:cNvSpPr>
                <a:spLocks noChangeArrowheads="1"/>
              </p:cNvSpPr>
              <p:nvPr/>
            </p:nvSpPr>
            <p:spPr bwMode="auto">
              <a:xfrm>
                <a:off x="2140" y="2656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45" name="Line 321"/>
              <p:cNvSpPr>
                <a:spLocks noChangeShapeType="1"/>
              </p:cNvSpPr>
              <p:nvPr/>
            </p:nvSpPr>
            <p:spPr bwMode="auto">
              <a:xfrm>
                <a:off x="2140" y="265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46" name="Line 322"/>
              <p:cNvSpPr>
                <a:spLocks noChangeShapeType="1"/>
              </p:cNvSpPr>
              <p:nvPr/>
            </p:nvSpPr>
            <p:spPr bwMode="auto">
              <a:xfrm>
                <a:off x="2140" y="2656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47" name="Rectangle 323"/>
              <p:cNvSpPr>
                <a:spLocks noChangeArrowheads="1"/>
              </p:cNvSpPr>
              <p:nvPr/>
            </p:nvSpPr>
            <p:spPr bwMode="auto">
              <a:xfrm>
                <a:off x="2151" y="2656"/>
                <a:ext cx="828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48" name="Line 324"/>
              <p:cNvSpPr>
                <a:spLocks noChangeShapeType="1"/>
              </p:cNvSpPr>
              <p:nvPr/>
            </p:nvSpPr>
            <p:spPr bwMode="auto">
              <a:xfrm>
                <a:off x="2151" y="2656"/>
                <a:ext cx="82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49" name="Rectangle 325"/>
              <p:cNvSpPr>
                <a:spLocks noChangeArrowheads="1"/>
              </p:cNvSpPr>
              <p:nvPr/>
            </p:nvSpPr>
            <p:spPr bwMode="auto">
              <a:xfrm>
                <a:off x="2979" y="2656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50" name="Line 326"/>
              <p:cNvSpPr>
                <a:spLocks noChangeShapeType="1"/>
              </p:cNvSpPr>
              <p:nvPr/>
            </p:nvSpPr>
            <p:spPr bwMode="auto">
              <a:xfrm>
                <a:off x="2979" y="265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51" name="Line 327"/>
              <p:cNvSpPr>
                <a:spLocks noChangeShapeType="1"/>
              </p:cNvSpPr>
              <p:nvPr/>
            </p:nvSpPr>
            <p:spPr bwMode="auto">
              <a:xfrm>
                <a:off x="2979" y="2656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52" name="Rectangle 328"/>
              <p:cNvSpPr>
                <a:spLocks noChangeArrowheads="1"/>
              </p:cNvSpPr>
              <p:nvPr/>
            </p:nvSpPr>
            <p:spPr bwMode="auto">
              <a:xfrm>
                <a:off x="2991" y="2656"/>
                <a:ext cx="830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53" name="Line 329"/>
              <p:cNvSpPr>
                <a:spLocks noChangeShapeType="1"/>
              </p:cNvSpPr>
              <p:nvPr/>
            </p:nvSpPr>
            <p:spPr bwMode="auto">
              <a:xfrm>
                <a:off x="2991" y="2656"/>
                <a:ext cx="8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54" name="Rectangle 330"/>
              <p:cNvSpPr>
                <a:spLocks noChangeArrowheads="1"/>
              </p:cNvSpPr>
              <p:nvPr/>
            </p:nvSpPr>
            <p:spPr bwMode="auto">
              <a:xfrm>
                <a:off x="3821" y="2656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55" name="Line 331"/>
              <p:cNvSpPr>
                <a:spLocks noChangeShapeType="1"/>
              </p:cNvSpPr>
              <p:nvPr/>
            </p:nvSpPr>
            <p:spPr bwMode="auto">
              <a:xfrm>
                <a:off x="3821" y="265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56" name="Line 332"/>
              <p:cNvSpPr>
                <a:spLocks noChangeShapeType="1"/>
              </p:cNvSpPr>
              <p:nvPr/>
            </p:nvSpPr>
            <p:spPr bwMode="auto">
              <a:xfrm>
                <a:off x="3821" y="2656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57" name="Rectangle 333"/>
              <p:cNvSpPr>
                <a:spLocks noChangeArrowheads="1"/>
              </p:cNvSpPr>
              <p:nvPr/>
            </p:nvSpPr>
            <p:spPr bwMode="auto">
              <a:xfrm>
                <a:off x="3832" y="2656"/>
                <a:ext cx="828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58" name="Line 334"/>
              <p:cNvSpPr>
                <a:spLocks noChangeShapeType="1"/>
              </p:cNvSpPr>
              <p:nvPr/>
            </p:nvSpPr>
            <p:spPr bwMode="auto">
              <a:xfrm>
                <a:off x="3832" y="2656"/>
                <a:ext cx="82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59" name="Rectangle 335"/>
              <p:cNvSpPr>
                <a:spLocks noChangeArrowheads="1"/>
              </p:cNvSpPr>
              <p:nvPr/>
            </p:nvSpPr>
            <p:spPr bwMode="auto">
              <a:xfrm>
                <a:off x="4660" y="2656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60" name="Line 336"/>
              <p:cNvSpPr>
                <a:spLocks noChangeShapeType="1"/>
              </p:cNvSpPr>
              <p:nvPr/>
            </p:nvSpPr>
            <p:spPr bwMode="auto">
              <a:xfrm>
                <a:off x="4660" y="265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61" name="Line 337"/>
              <p:cNvSpPr>
                <a:spLocks noChangeShapeType="1"/>
              </p:cNvSpPr>
              <p:nvPr/>
            </p:nvSpPr>
            <p:spPr bwMode="auto">
              <a:xfrm>
                <a:off x="4660" y="2656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62" name="Rectangle 338"/>
              <p:cNvSpPr>
                <a:spLocks noChangeArrowheads="1"/>
              </p:cNvSpPr>
              <p:nvPr/>
            </p:nvSpPr>
            <p:spPr bwMode="auto">
              <a:xfrm>
                <a:off x="4672" y="2656"/>
                <a:ext cx="830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63" name="Line 339"/>
              <p:cNvSpPr>
                <a:spLocks noChangeShapeType="1"/>
              </p:cNvSpPr>
              <p:nvPr/>
            </p:nvSpPr>
            <p:spPr bwMode="auto">
              <a:xfrm>
                <a:off x="4672" y="2656"/>
                <a:ext cx="8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64" name="Rectangle 340"/>
              <p:cNvSpPr>
                <a:spLocks noChangeArrowheads="1"/>
              </p:cNvSpPr>
              <p:nvPr/>
            </p:nvSpPr>
            <p:spPr bwMode="auto">
              <a:xfrm>
                <a:off x="1383" y="2668"/>
                <a:ext cx="11" cy="1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65" name="Line 341"/>
              <p:cNvSpPr>
                <a:spLocks noChangeShapeType="1"/>
              </p:cNvSpPr>
              <p:nvPr/>
            </p:nvSpPr>
            <p:spPr bwMode="auto">
              <a:xfrm>
                <a:off x="1383" y="2668"/>
                <a:ext cx="1" cy="1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66" name="Rectangle 342"/>
              <p:cNvSpPr>
                <a:spLocks noChangeArrowheads="1"/>
              </p:cNvSpPr>
              <p:nvPr/>
            </p:nvSpPr>
            <p:spPr bwMode="auto">
              <a:xfrm>
                <a:off x="2140" y="2668"/>
                <a:ext cx="11" cy="1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67" name="Line 343"/>
              <p:cNvSpPr>
                <a:spLocks noChangeShapeType="1"/>
              </p:cNvSpPr>
              <p:nvPr/>
            </p:nvSpPr>
            <p:spPr bwMode="auto">
              <a:xfrm>
                <a:off x="2140" y="2668"/>
                <a:ext cx="1" cy="1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68" name="Rectangle 344"/>
              <p:cNvSpPr>
                <a:spLocks noChangeArrowheads="1"/>
              </p:cNvSpPr>
              <p:nvPr/>
            </p:nvSpPr>
            <p:spPr bwMode="auto">
              <a:xfrm>
                <a:off x="2979" y="2668"/>
                <a:ext cx="12" cy="1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69" name="Line 345"/>
              <p:cNvSpPr>
                <a:spLocks noChangeShapeType="1"/>
              </p:cNvSpPr>
              <p:nvPr/>
            </p:nvSpPr>
            <p:spPr bwMode="auto">
              <a:xfrm>
                <a:off x="2979" y="2668"/>
                <a:ext cx="1" cy="1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70" name="Rectangle 346"/>
              <p:cNvSpPr>
                <a:spLocks noChangeArrowheads="1"/>
              </p:cNvSpPr>
              <p:nvPr/>
            </p:nvSpPr>
            <p:spPr bwMode="auto">
              <a:xfrm>
                <a:off x="3821" y="2668"/>
                <a:ext cx="11" cy="1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71" name="Line 347"/>
              <p:cNvSpPr>
                <a:spLocks noChangeShapeType="1"/>
              </p:cNvSpPr>
              <p:nvPr/>
            </p:nvSpPr>
            <p:spPr bwMode="auto">
              <a:xfrm>
                <a:off x="3821" y="2668"/>
                <a:ext cx="1" cy="1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72" name="Rectangle 348"/>
              <p:cNvSpPr>
                <a:spLocks noChangeArrowheads="1"/>
              </p:cNvSpPr>
              <p:nvPr/>
            </p:nvSpPr>
            <p:spPr bwMode="auto">
              <a:xfrm>
                <a:off x="4660" y="2668"/>
                <a:ext cx="12" cy="1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73" name="Line 349"/>
              <p:cNvSpPr>
                <a:spLocks noChangeShapeType="1"/>
              </p:cNvSpPr>
              <p:nvPr/>
            </p:nvSpPr>
            <p:spPr bwMode="auto">
              <a:xfrm>
                <a:off x="4660" y="2668"/>
                <a:ext cx="1" cy="1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74" name="Rectangle 350"/>
              <p:cNvSpPr>
                <a:spLocks noChangeArrowheads="1"/>
              </p:cNvSpPr>
              <p:nvPr/>
            </p:nvSpPr>
            <p:spPr bwMode="auto">
              <a:xfrm>
                <a:off x="380" y="2889"/>
                <a:ext cx="485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块结构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75" name="Rectangle 351"/>
              <p:cNvSpPr>
                <a:spLocks noChangeArrowheads="1"/>
              </p:cNvSpPr>
              <p:nvPr/>
            </p:nvSpPr>
            <p:spPr bwMode="auto">
              <a:xfrm>
                <a:off x="1475" y="2889"/>
                <a:ext cx="323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不好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76" name="Rectangle 352"/>
              <p:cNvSpPr>
                <a:spLocks noChangeArrowheads="1"/>
              </p:cNvSpPr>
              <p:nvPr/>
            </p:nvSpPr>
            <p:spPr bwMode="auto">
              <a:xfrm>
                <a:off x="2232" y="2889"/>
                <a:ext cx="162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好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77" name="Rectangle 353"/>
              <p:cNvSpPr>
                <a:spLocks noChangeArrowheads="1"/>
              </p:cNvSpPr>
              <p:nvPr/>
            </p:nvSpPr>
            <p:spPr bwMode="auto">
              <a:xfrm>
                <a:off x="3072" y="2889"/>
                <a:ext cx="323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尚好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78" name="Rectangle 354"/>
              <p:cNvSpPr>
                <a:spLocks noChangeArrowheads="1"/>
              </p:cNvSpPr>
              <p:nvPr/>
            </p:nvSpPr>
            <p:spPr bwMode="auto">
              <a:xfrm>
                <a:off x="3913" y="2889"/>
                <a:ext cx="162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好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79" name="Rectangle 355"/>
              <p:cNvSpPr>
                <a:spLocks noChangeArrowheads="1"/>
              </p:cNvSpPr>
              <p:nvPr/>
            </p:nvSpPr>
            <p:spPr bwMode="auto">
              <a:xfrm>
                <a:off x="4752" y="2889"/>
                <a:ext cx="485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不适用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80" name="Rectangle 356"/>
              <p:cNvSpPr>
                <a:spLocks noChangeArrowheads="1"/>
              </p:cNvSpPr>
              <p:nvPr/>
            </p:nvSpPr>
            <p:spPr bwMode="auto">
              <a:xfrm>
                <a:off x="288" y="2856"/>
                <a:ext cx="1095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81" name="Line 357"/>
              <p:cNvSpPr>
                <a:spLocks noChangeShapeType="1"/>
              </p:cNvSpPr>
              <p:nvPr/>
            </p:nvSpPr>
            <p:spPr bwMode="auto">
              <a:xfrm>
                <a:off x="288" y="2856"/>
                <a:ext cx="109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82" name="Rectangle 358"/>
              <p:cNvSpPr>
                <a:spLocks noChangeArrowheads="1"/>
              </p:cNvSpPr>
              <p:nvPr/>
            </p:nvSpPr>
            <p:spPr bwMode="auto">
              <a:xfrm>
                <a:off x="1383" y="2856"/>
                <a:ext cx="11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83" name="Line 359"/>
              <p:cNvSpPr>
                <a:spLocks noChangeShapeType="1"/>
              </p:cNvSpPr>
              <p:nvPr/>
            </p:nvSpPr>
            <p:spPr bwMode="auto">
              <a:xfrm>
                <a:off x="1383" y="285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84" name="Line 360"/>
              <p:cNvSpPr>
                <a:spLocks noChangeShapeType="1"/>
              </p:cNvSpPr>
              <p:nvPr/>
            </p:nvSpPr>
            <p:spPr bwMode="auto">
              <a:xfrm>
                <a:off x="1383" y="2856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85" name="Rectangle 361"/>
              <p:cNvSpPr>
                <a:spLocks noChangeArrowheads="1"/>
              </p:cNvSpPr>
              <p:nvPr/>
            </p:nvSpPr>
            <p:spPr bwMode="auto">
              <a:xfrm>
                <a:off x="1394" y="2856"/>
                <a:ext cx="74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86" name="Line 362"/>
              <p:cNvSpPr>
                <a:spLocks noChangeShapeType="1"/>
              </p:cNvSpPr>
              <p:nvPr/>
            </p:nvSpPr>
            <p:spPr bwMode="auto">
              <a:xfrm>
                <a:off x="1394" y="2856"/>
                <a:ext cx="74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87" name="Rectangle 363"/>
              <p:cNvSpPr>
                <a:spLocks noChangeArrowheads="1"/>
              </p:cNvSpPr>
              <p:nvPr/>
            </p:nvSpPr>
            <p:spPr bwMode="auto">
              <a:xfrm>
                <a:off x="2140" y="2856"/>
                <a:ext cx="11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88" name="Line 364"/>
              <p:cNvSpPr>
                <a:spLocks noChangeShapeType="1"/>
              </p:cNvSpPr>
              <p:nvPr/>
            </p:nvSpPr>
            <p:spPr bwMode="auto">
              <a:xfrm>
                <a:off x="2140" y="285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89" name="Line 365"/>
              <p:cNvSpPr>
                <a:spLocks noChangeShapeType="1"/>
              </p:cNvSpPr>
              <p:nvPr/>
            </p:nvSpPr>
            <p:spPr bwMode="auto">
              <a:xfrm>
                <a:off x="2140" y="2856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90" name="Rectangle 366"/>
              <p:cNvSpPr>
                <a:spLocks noChangeArrowheads="1"/>
              </p:cNvSpPr>
              <p:nvPr/>
            </p:nvSpPr>
            <p:spPr bwMode="auto">
              <a:xfrm>
                <a:off x="2151" y="2856"/>
                <a:ext cx="828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91" name="Line 367"/>
              <p:cNvSpPr>
                <a:spLocks noChangeShapeType="1"/>
              </p:cNvSpPr>
              <p:nvPr/>
            </p:nvSpPr>
            <p:spPr bwMode="auto">
              <a:xfrm>
                <a:off x="2151" y="2856"/>
                <a:ext cx="82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92" name="Rectangle 368"/>
              <p:cNvSpPr>
                <a:spLocks noChangeArrowheads="1"/>
              </p:cNvSpPr>
              <p:nvPr/>
            </p:nvSpPr>
            <p:spPr bwMode="auto">
              <a:xfrm>
                <a:off x="2979" y="2856"/>
                <a:ext cx="12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93" name="Line 369"/>
              <p:cNvSpPr>
                <a:spLocks noChangeShapeType="1"/>
              </p:cNvSpPr>
              <p:nvPr/>
            </p:nvSpPr>
            <p:spPr bwMode="auto">
              <a:xfrm>
                <a:off x="2979" y="285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94" name="Line 370"/>
              <p:cNvSpPr>
                <a:spLocks noChangeShapeType="1"/>
              </p:cNvSpPr>
              <p:nvPr/>
            </p:nvSpPr>
            <p:spPr bwMode="auto">
              <a:xfrm>
                <a:off x="2979" y="2856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95" name="Rectangle 371"/>
              <p:cNvSpPr>
                <a:spLocks noChangeArrowheads="1"/>
              </p:cNvSpPr>
              <p:nvPr/>
            </p:nvSpPr>
            <p:spPr bwMode="auto">
              <a:xfrm>
                <a:off x="2991" y="2856"/>
                <a:ext cx="830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96" name="Line 372"/>
              <p:cNvSpPr>
                <a:spLocks noChangeShapeType="1"/>
              </p:cNvSpPr>
              <p:nvPr/>
            </p:nvSpPr>
            <p:spPr bwMode="auto">
              <a:xfrm>
                <a:off x="2991" y="2856"/>
                <a:ext cx="8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97" name="Rectangle 373"/>
              <p:cNvSpPr>
                <a:spLocks noChangeArrowheads="1"/>
              </p:cNvSpPr>
              <p:nvPr/>
            </p:nvSpPr>
            <p:spPr bwMode="auto">
              <a:xfrm>
                <a:off x="3821" y="2856"/>
                <a:ext cx="11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98" name="Line 374"/>
              <p:cNvSpPr>
                <a:spLocks noChangeShapeType="1"/>
              </p:cNvSpPr>
              <p:nvPr/>
            </p:nvSpPr>
            <p:spPr bwMode="auto">
              <a:xfrm>
                <a:off x="3821" y="285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399" name="Line 375"/>
              <p:cNvSpPr>
                <a:spLocks noChangeShapeType="1"/>
              </p:cNvSpPr>
              <p:nvPr/>
            </p:nvSpPr>
            <p:spPr bwMode="auto">
              <a:xfrm>
                <a:off x="3821" y="2856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400" name="Rectangle 376"/>
              <p:cNvSpPr>
                <a:spLocks noChangeArrowheads="1"/>
              </p:cNvSpPr>
              <p:nvPr/>
            </p:nvSpPr>
            <p:spPr bwMode="auto">
              <a:xfrm>
                <a:off x="3832" y="2856"/>
                <a:ext cx="828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401" name="Line 377"/>
              <p:cNvSpPr>
                <a:spLocks noChangeShapeType="1"/>
              </p:cNvSpPr>
              <p:nvPr/>
            </p:nvSpPr>
            <p:spPr bwMode="auto">
              <a:xfrm>
                <a:off x="3832" y="2856"/>
                <a:ext cx="82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402" name="Rectangle 378"/>
              <p:cNvSpPr>
                <a:spLocks noChangeArrowheads="1"/>
              </p:cNvSpPr>
              <p:nvPr/>
            </p:nvSpPr>
            <p:spPr bwMode="auto">
              <a:xfrm>
                <a:off x="4660" y="2856"/>
                <a:ext cx="12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403" name="Line 379"/>
              <p:cNvSpPr>
                <a:spLocks noChangeShapeType="1"/>
              </p:cNvSpPr>
              <p:nvPr/>
            </p:nvSpPr>
            <p:spPr bwMode="auto">
              <a:xfrm>
                <a:off x="4660" y="285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404" name="Line 380"/>
              <p:cNvSpPr>
                <a:spLocks noChangeShapeType="1"/>
              </p:cNvSpPr>
              <p:nvPr/>
            </p:nvSpPr>
            <p:spPr bwMode="auto">
              <a:xfrm>
                <a:off x="4660" y="2856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405" name="Rectangle 381"/>
              <p:cNvSpPr>
                <a:spLocks noChangeArrowheads="1"/>
              </p:cNvSpPr>
              <p:nvPr/>
            </p:nvSpPr>
            <p:spPr bwMode="auto">
              <a:xfrm>
                <a:off x="4672" y="2856"/>
                <a:ext cx="830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406" name="Line 382"/>
              <p:cNvSpPr>
                <a:spLocks noChangeShapeType="1"/>
              </p:cNvSpPr>
              <p:nvPr/>
            </p:nvSpPr>
            <p:spPr bwMode="auto">
              <a:xfrm>
                <a:off x="4672" y="2856"/>
                <a:ext cx="8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407" name="Rectangle 383"/>
              <p:cNvSpPr>
                <a:spLocks noChangeArrowheads="1"/>
              </p:cNvSpPr>
              <p:nvPr/>
            </p:nvSpPr>
            <p:spPr bwMode="auto">
              <a:xfrm>
                <a:off x="1383" y="2867"/>
                <a:ext cx="11" cy="18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408" name="Line 384"/>
              <p:cNvSpPr>
                <a:spLocks noChangeShapeType="1"/>
              </p:cNvSpPr>
              <p:nvPr/>
            </p:nvSpPr>
            <p:spPr bwMode="auto">
              <a:xfrm>
                <a:off x="1383" y="2867"/>
                <a:ext cx="1" cy="18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409" name="Rectangle 385"/>
              <p:cNvSpPr>
                <a:spLocks noChangeArrowheads="1"/>
              </p:cNvSpPr>
              <p:nvPr/>
            </p:nvSpPr>
            <p:spPr bwMode="auto">
              <a:xfrm>
                <a:off x="2140" y="2867"/>
                <a:ext cx="11" cy="18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410" name="Line 386"/>
              <p:cNvSpPr>
                <a:spLocks noChangeShapeType="1"/>
              </p:cNvSpPr>
              <p:nvPr/>
            </p:nvSpPr>
            <p:spPr bwMode="auto">
              <a:xfrm>
                <a:off x="2140" y="2867"/>
                <a:ext cx="1" cy="18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411" name="Rectangle 387"/>
              <p:cNvSpPr>
                <a:spLocks noChangeArrowheads="1"/>
              </p:cNvSpPr>
              <p:nvPr/>
            </p:nvSpPr>
            <p:spPr bwMode="auto">
              <a:xfrm>
                <a:off x="2979" y="2867"/>
                <a:ext cx="12" cy="18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412" name="Line 388"/>
              <p:cNvSpPr>
                <a:spLocks noChangeShapeType="1"/>
              </p:cNvSpPr>
              <p:nvPr/>
            </p:nvSpPr>
            <p:spPr bwMode="auto">
              <a:xfrm>
                <a:off x="2979" y="2867"/>
                <a:ext cx="1" cy="18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413" name="Rectangle 389"/>
              <p:cNvSpPr>
                <a:spLocks noChangeArrowheads="1"/>
              </p:cNvSpPr>
              <p:nvPr/>
            </p:nvSpPr>
            <p:spPr bwMode="auto">
              <a:xfrm>
                <a:off x="3821" y="2867"/>
                <a:ext cx="11" cy="18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414" name="Line 390"/>
              <p:cNvSpPr>
                <a:spLocks noChangeShapeType="1"/>
              </p:cNvSpPr>
              <p:nvPr/>
            </p:nvSpPr>
            <p:spPr bwMode="auto">
              <a:xfrm>
                <a:off x="3821" y="2867"/>
                <a:ext cx="1" cy="18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415" name="Rectangle 391"/>
              <p:cNvSpPr>
                <a:spLocks noChangeArrowheads="1"/>
              </p:cNvSpPr>
              <p:nvPr/>
            </p:nvSpPr>
            <p:spPr bwMode="auto">
              <a:xfrm>
                <a:off x="4660" y="2867"/>
                <a:ext cx="12" cy="18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416" name="Line 392"/>
              <p:cNvSpPr>
                <a:spLocks noChangeShapeType="1"/>
              </p:cNvSpPr>
              <p:nvPr/>
            </p:nvSpPr>
            <p:spPr bwMode="auto">
              <a:xfrm>
                <a:off x="4660" y="2867"/>
                <a:ext cx="1" cy="18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417" name="Rectangle 393"/>
              <p:cNvSpPr>
                <a:spLocks noChangeArrowheads="1"/>
              </p:cNvSpPr>
              <p:nvPr/>
            </p:nvSpPr>
            <p:spPr bwMode="auto">
              <a:xfrm>
                <a:off x="380" y="3087"/>
                <a:ext cx="647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逻辑验证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418" name="Rectangle 394"/>
              <p:cNvSpPr>
                <a:spLocks noChangeArrowheads="1"/>
              </p:cNvSpPr>
              <p:nvPr/>
            </p:nvSpPr>
            <p:spPr bwMode="auto">
              <a:xfrm>
                <a:off x="1475" y="3088"/>
                <a:ext cx="323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不好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419" name="Rectangle 395"/>
              <p:cNvSpPr>
                <a:spLocks noChangeArrowheads="1"/>
              </p:cNvSpPr>
              <p:nvPr/>
            </p:nvSpPr>
            <p:spPr bwMode="auto">
              <a:xfrm>
                <a:off x="2232" y="3088"/>
                <a:ext cx="323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尚好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420" name="Rectangle 396"/>
              <p:cNvSpPr>
                <a:spLocks noChangeArrowheads="1"/>
              </p:cNvSpPr>
              <p:nvPr/>
            </p:nvSpPr>
            <p:spPr bwMode="auto">
              <a:xfrm>
                <a:off x="3072" y="3088"/>
                <a:ext cx="323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尚好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421" name="Rectangle 397"/>
              <p:cNvSpPr>
                <a:spLocks noChangeArrowheads="1"/>
              </p:cNvSpPr>
              <p:nvPr/>
            </p:nvSpPr>
            <p:spPr bwMode="auto">
              <a:xfrm>
                <a:off x="3913" y="3088"/>
                <a:ext cx="323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尚好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422" name="Rectangle 398"/>
              <p:cNvSpPr>
                <a:spLocks noChangeArrowheads="1"/>
              </p:cNvSpPr>
              <p:nvPr/>
            </p:nvSpPr>
            <p:spPr bwMode="auto">
              <a:xfrm>
                <a:off x="4752" y="3088"/>
                <a:ext cx="323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zh-CN" altLang="en-US" sz="1800" b="1"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很好</a:t>
                </a:r>
                <a:endPara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423" name="Rectangle 399"/>
              <p:cNvSpPr>
                <a:spLocks noChangeArrowheads="1"/>
              </p:cNvSpPr>
              <p:nvPr/>
            </p:nvSpPr>
            <p:spPr bwMode="auto">
              <a:xfrm>
                <a:off x="288" y="3054"/>
                <a:ext cx="1095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424" name="Line 400"/>
              <p:cNvSpPr>
                <a:spLocks noChangeShapeType="1"/>
              </p:cNvSpPr>
              <p:nvPr/>
            </p:nvSpPr>
            <p:spPr bwMode="auto">
              <a:xfrm>
                <a:off x="288" y="3054"/>
                <a:ext cx="109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425" name="Rectangle 401"/>
              <p:cNvSpPr>
                <a:spLocks noChangeArrowheads="1"/>
              </p:cNvSpPr>
              <p:nvPr/>
            </p:nvSpPr>
            <p:spPr bwMode="auto">
              <a:xfrm>
                <a:off x="1383" y="3054"/>
                <a:ext cx="11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426" name="Line 402"/>
              <p:cNvSpPr>
                <a:spLocks noChangeShapeType="1"/>
              </p:cNvSpPr>
              <p:nvPr/>
            </p:nvSpPr>
            <p:spPr bwMode="auto">
              <a:xfrm>
                <a:off x="1383" y="305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427" name="Line 403"/>
              <p:cNvSpPr>
                <a:spLocks noChangeShapeType="1"/>
              </p:cNvSpPr>
              <p:nvPr/>
            </p:nvSpPr>
            <p:spPr bwMode="auto">
              <a:xfrm>
                <a:off x="1383" y="3054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428" name="Rectangle 404"/>
              <p:cNvSpPr>
                <a:spLocks noChangeArrowheads="1"/>
              </p:cNvSpPr>
              <p:nvPr/>
            </p:nvSpPr>
            <p:spPr bwMode="auto">
              <a:xfrm>
                <a:off x="1394" y="3054"/>
                <a:ext cx="74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29429" name="Line 405"/>
              <p:cNvSpPr>
                <a:spLocks noChangeShapeType="1"/>
              </p:cNvSpPr>
              <p:nvPr/>
            </p:nvSpPr>
            <p:spPr bwMode="auto">
              <a:xfrm>
                <a:off x="1394" y="3054"/>
                <a:ext cx="74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  <p:sp>
          <p:nvSpPr>
            <p:cNvPr id="129430" name="Rectangle 406"/>
            <p:cNvSpPr>
              <a:spLocks noChangeArrowheads="1"/>
            </p:cNvSpPr>
            <p:nvPr/>
          </p:nvSpPr>
          <p:spPr bwMode="auto">
            <a:xfrm>
              <a:off x="2140" y="3054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31" name="Line 407"/>
            <p:cNvSpPr>
              <a:spLocks noChangeShapeType="1"/>
            </p:cNvSpPr>
            <p:nvPr/>
          </p:nvSpPr>
          <p:spPr bwMode="auto">
            <a:xfrm>
              <a:off x="2140" y="305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32" name="Line 408"/>
            <p:cNvSpPr>
              <a:spLocks noChangeShapeType="1"/>
            </p:cNvSpPr>
            <p:nvPr/>
          </p:nvSpPr>
          <p:spPr bwMode="auto">
            <a:xfrm>
              <a:off x="2140" y="305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33" name="Rectangle 409"/>
            <p:cNvSpPr>
              <a:spLocks noChangeArrowheads="1"/>
            </p:cNvSpPr>
            <p:nvPr/>
          </p:nvSpPr>
          <p:spPr bwMode="auto">
            <a:xfrm>
              <a:off x="2151" y="3054"/>
              <a:ext cx="828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34" name="Line 410"/>
            <p:cNvSpPr>
              <a:spLocks noChangeShapeType="1"/>
            </p:cNvSpPr>
            <p:nvPr/>
          </p:nvSpPr>
          <p:spPr bwMode="auto">
            <a:xfrm>
              <a:off x="2151" y="3054"/>
              <a:ext cx="8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35" name="Rectangle 411"/>
            <p:cNvSpPr>
              <a:spLocks noChangeArrowheads="1"/>
            </p:cNvSpPr>
            <p:nvPr/>
          </p:nvSpPr>
          <p:spPr bwMode="auto">
            <a:xfrm>
              <a:off x="2979" y="3054"/>
              <a:ext cx="12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36" name="Line 412"/>
            <p:cNvSpPr>
              <a:spLocks noChangeShapeType="1"/>
            </p:cNvSpPr>
            <p:nvPr/>
          </p:nvSpPr>
          <p:spPr bwMode="auto">
            <a:xfrm>
              <a:off x="2979" y="305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37" name="Line 413"/>
            <p:cNvSpPr>
              <a:spLocks noChangeShapeType="1"/>
            </p:cNvSpPr>
            <p:nvPr/>
          </p:nvSpPr>
          <p:spPr bwMode="auto">
            <a:xfrm>
              <a:off x="2979" y="305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38" name="Rectangle 414"/>
            <p:cNvSpPr>
              <a:spLocks noChangeArrowheads="1"/>
            </p:cNvSpPr>
            <p:nvPr/>
          </p:nvSpPr>
          <p:spPr bwMode="auto">
            <a:xfrm>
              <a:off x="2991" y="3054"/>
              <a:ext cx="83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39" name="Line 415"/>
            <p:cNvSpPr>
              <a:spLocks noChangeShapeType="1"/>
            </p:cNvSpPr>
            <p:nvPr/>
          </p:nvSpPr>
          <p:spPr bwMode="auto">
            <a:xfrm>
              <a:off x="2991" y="3054"/>
              <a:ext cx="8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40" name="Rectangle 416"/>
            <p:cNvSpPr>
              <a:spLocks noChangeArrowheads="1"/>
            </p:cNvSpPr>
            <p:nvPr/>
          </p:nvSpPr>
          <p:spPr bwMode="auto">
            <a:xfrm>
              <a:off x="3821" y="3054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41" name="Line 417"/>
            <p:cNvSpPr>
              <a:spLocks noChangeShapeType="1"/>
            </p:cNvSpPr>
            <p:nvPr/>
          </p:nvSpPr>
          <p:spPr bwMode="auto">
            <a:xfrm>
              <a:off x="3821" y="305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42" name="Line 418"/>
            <p:cNvSpPr>
              <a:spLocks noChangeShapeType="1"/>
            </p:cNvSpPr>
            <p:nvPr/>
          </p:nvSpPr>
          <p:spPr bwMode="auto">
            <a:xfrm>
              <a:off x="3821" y="305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43" name="Rectangle 419"/>
            <p:cNvSpPr>
              <a:spLocks noChangeArrowheads="1"/>
            </p:cNvSpPr>
            <p:nvPr/>
          </p:nvSpPr>
          <p:spPr bwMode="auto">
            <a:xfrm>
              <a:off x="3832" y="3054"/>
              <a:ext cx="828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44" name="Line 420"/>
            <p:cNvSpPr>
              <a:spLocks noChangeShapeType="1"/>
            </p:cNvSpPr>
            <p:nvPr/>
          </p:nvSpPr>
          <p:spPr bwMode="auto">
            <a:xfrm>
              <a:off x="3832" y="3054"/>
              <a:ext cx="8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45" name="Rectangle 421"/>
            <p:cNvSpPr>
              <a:spLocks noChangeArrowheads="1"/>
            </p:cNvSpPr>
            <p:nvPr/>
          </p:nvSpPr>
          <p:spPr bwMode="auto">
            <a:xfrm>
              <a:off x="4660" y="3054"/>
              <a:ext cx="12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46" name="Line 422"/>
            <p:cNvSpPr>
              <a:spLocks noChangeShapeType="1"/>
            </p:cNvSpPr>
            <p:nvPr/>
          </p:nvSpPr>
          <p:spPr bwMode="auto">
            <a:xfrm>
              <a:off x="4660" y="305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47" name="Line 423"/>
            <p:cNvSpPr>
              <a:spLocks noChangeShapeType="1"/>
            </p:cNvSpPr>
            <p:nvPr/>
          </p:nvSpPr>
          <p:spPr bwMode="auto">
            <a:xfrm>
              <a:off x="4660" y="305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48" name="Rectangle 424"/>
            <p:cNvSpPr>
              <a:spLocks noChangeArrowheads="1"/>
            </p:cNvSpPr>
            <p:nvPr/>
          </p:nvSpPr>
          <p:spPr bwMode="auto">
            <a:xfrm>
              <a:off x="4672" y="3054"/>
              <a:ext cx="83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49" name="Line 425"/>
            <p:cNvSpPr>
              <a:spLocks noChangeShapeType="1"/>
            </p:cNvSpPr>
            <p:nvPr/>
          </p:nvSpPr>
          <p:spPr bwMode="auto">
            <a:xfrm>
              <a:off x="4672" y="3054"/>
              <a:ext cx="8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50" name="Rectangle 426"/>
            <p:cNvSpPr>
              <a:spLocks noChangeArrowheads="1"/>
            </p:cNvSpPr>
            <p:nvPr/>
          </p:nvSpPr>
          <p:spPr bwMode="auto">
            <a:xfrm>
              <a:off x="1383" y="3065"/>
              <a:ext cx="11" cy="18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51" name="Line 427"/>
            <p:cNvSpPr>
              <a:spLocks noChangeShapeType="1"/>
            </p:cNvSpPr>
            <p:nvPr/>
          </p:nvSpPr>
          <p:spPr bwMode="auto">
            <a:xfrm>
              <a:off x="1383" y="3065"/>
              <a:ext cx="1" cy="1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52" name="Rectangle 428"/>
            <p:cNvSpPr>
              <a:spLocks noChangeArrowheads="1"/>
            </p:cNvSpPr>
            <p:nvPr/>
          </p:nvSpPr>
          <p:spPr bwMode="auto">
            <a:xfrm>
              <a:off x="2140" y="3065"/>
              <a:ext cx="11" cy="18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53" name="Line 429"/>
            <p:cNvSpPr>
              <a:spLocks noChangeShapeType="1"/>
            </p:cNvSpPr>
            <p:nvPr/>
          </p:nvSpPr>
          <p:spPr bwMode="auto">
            <a:xfrm>
              <a:off x="2140" y="3065"/>
              <a:ext cx="1" cy="1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54" name="Rectangle 430"/>
            <p:cNvSpPr>
              <a:spLocks noChangeArrowheads="1"/>
            </p:cNvSpPr>
            <p:nvPr/>
          </p:nvSpPr>
          <p:spPr bwMode="auto">
            <a:xfrm>
              <a:off x="2979" y="3065"/>
              <a:ext cx="12" cy="18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55" name="Line 431"/>
            <p:cNvSpPr>
              <a:spLocks noChangeShapeType="1"/>
            </p:cNvSpPr>
            <p:nvPr/>
          </p:nvSpPr>
          <p:spPr bwMode="auto">
            <a:xfrm>
              <a:off x="2979" y="3065"/>
              <a:ext cx="1" cy="1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56" name="Rectangle 432"/>
            <p:cNvSpPr>
              <a:spLocks noChangeArrowheads="1"/>
            </p:cNvSpPr>
            <p:nvPr/>
          </p:nvSpPr>
          <p:spPr bwMode="auto">
            <a:xfrm>
              <a:off x="3821" y="3065"/>
              <a:ext cx="11" cy="18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57" name="Line 433"/>
            <p:cNvSpPr>
              <a:spLocks noChangeShapeType="1"/>
            </p:cNvSpPr>
            <p:nvPr/>
          </p:nvSpPr>
          <p:spPr bwMode="auto">
            <a:xfrm>
              <a:off x="3821" y="3065"/>
              <a:ext cx="1" cy="1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58" name="Rectangle 434"/>
            <p:cNvSpPr>
              <a:spLocks noChangeArrowheads="1"/>
            </p:cNvSpPr>
            <p:nvPr/>
          </p:nvSpPr>
          <p:spPr bwMode="auto">
            <a:xfrm>
              <a:off x="4660" y="3065"/>
              <a:ext cx="12" cy="18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59" name="Line 435"/>
            <p:cNvSpPr>
              <a:spLocks noChangeShapeType="1"/>
            </p:cNvSpPr>
            <p:nvPr/>
          </p:nvSpPr>
          <p:spPr bwMode="auto">
            <a:xfrm>
              <a:off x="4660" y="3065"/>
              <a:ext cx="1" cy="1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60" name="Rectangle 436"/>
            <p:cNvSpPr>
              <a:spLocks noChangeArrowheads="1"/>
            </p:cNvSpPr>
            <p:nvPr/>
          </p:nvSpPr>
          <p:spPr bwMode="auto">
            <a:xfrm>
              <a:off x="380" y="3286"/>
              <a:ext cx="647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使用频率</a:t>
              </a:r>
              <a:endParaRPr kumimoji="1" lang="zh-CN" altLang="en-US" sz="1800" b="1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61" name="Rectangle 437"/>
            <p:cNvSpPr>
              <a:spLocks noChangeArrowheads="1"/>
            </p:cNvSpPr>
            <p:nvPr/>
          </p:nvSpPr>
          <p:spPr bwMode="auto">
            <a:xfrm>
              <a:off x="1475" y="3286"/>
              <a:ext cx="16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高</a:t>
              </a:r>
              <a:endParaRPr kumimoji="1" lang="zh-CN" altLang="en-US" sz="1800" b="1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62" name="Rectangle 438"/>
            <p:cNvSpPr>
              <a:spLocks noChangeArrowheads="1"/>
            </p:cNvSpPr>
            <p:nvPr/>
          </p:nvSpPr>
          <p:spPr bwMode="auto">
            <a:xfrm>
              <a:off x="2232" y="3286"/>
              <a:ext cx="16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低</a:t>
              </a:r>
              <a:endParaRPr kumimoji="1" lang="zh-CN" altLang="en-US" sz="1800" b="1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63" name="Rectangle 439"/>
            <p:cNvSpPr>
              <a:spLocks noChangeArrowheads="1"/>
            </p:cNvSpPr>
            <p:nvPr/>
          </p:nvSpPr>
          <p:spPr bwMode="auto">
            <a:xfrm>
              <a:off x="3072" y="3286"/>
              <a:ext cx="16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低</a:t>
              </a:r>
              <a:endParaRPr kumimoji="1" lang="zh-CN" altLang="en-US" sz="1800" b="1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64" name="Rectangle 440"/>
            <p:cNvSpPr>
              <a:spLocks noChangeArrowheads="1"/>
            </p:cNvSpPr>
            <p:nvPr/>
          </p:nvSpPr>
          <p:spPr bwMode="auto">
            <a:xfrm>
              <a:off x="3913" y="3286"/>
              <a:ext cx="32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中等</a:t>
              </a:r>
              <a:endParaRPr kumimoji="1" lang="zh-CN" altLang="en-US" sz="1800" b="1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65" name="Rectangle 441"/>
            <p:cNvSpPr>
              <a:spLocks noChangeArrowheads="1"/>
            </p:cNvSpPr>
            <p:nvPr/>
          </p:nvSpPr>
          <p:spPr bwMode="auto">
            <a:xfrm>
              <a:off x="4752" y="3286"/>
              <a:ext cx="16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zh-CN" altLang="en-US" sz="1800" b="1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低</a:t>
              </a:r>
              <a:endParaRPr kumimoji="1" lang="zh-CN" altLang="en-US" sz="1800" b="1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66" name="Rectangle 442"/>
            <p:cNvSpPr>
              <a:spLocks noChangeArrowheads="1"/>
            </p:cNvSpPr>
            <p:nvPr/>
          </p:nvSpPr>
          <p:spPr bwMode="auto">
            <a:xfrm>
              <a:off x="288" y="3254"/>
              <a:ext cx="109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67" name="Line 443"/>
            <p:cNvSpPr>
              <a:spLocks noChangeShapeType="1"/>
            </p:cNvSpPr>
            <p:nvPr/>
          </p:nvSpPr>
          <p:spPr bwMode="auto">
            <a:xfrm>
              <a:off x="288" y="3254"/>
              <a:ext cx="109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68" name="Rectangle 444"/>
            <p:cNvSpPr>
              <a:spLocks noChangeArrowheads="1"/>
            </p:cNvSpPr>
            <p:nvPr/>
          </p:nvSpPr>
          <p:spPr bwMode="auto">
            <a:xfrm>
              <a:off x="1383" y="3254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69" name="Line 445"/>
            <p:cNvSpPr>
              <a:spLocks noChangeShapeType="1"/>
            </p:cNvSpPr>
            <p:nvPr/>
          </p:nvSpPr>
          <p:spPr bwMode="auto">
            <a:xfrm>
              <a:off x="1383" y="325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70" name="Line 446"/>
            <p:cNvSpPr>
              <a:spLocks noChangeShapeType="1"/>
            </p:cNvSpPr>
            <p:nvPr/>
          </p:nvSpPr>
          <p:spPr bwMode="auto">
            <a:xfrm>
              <a:off x="1383" y="325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71" name="Rectangle 447"/>
            <p:cNvSpPr>
              <a:spLocks noChangeArrowheads="1"/>
            </p:cNvSpPr>
            <p:nvPr/>
          </p:nvSpPr>
          <p:spPr bwMode="auto">
            <a:xfrm>
              <a:off x="1394" y="3254"/>
              <a:ext cx="746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72" name="Line 448"/>
            <p:cNvSpPr>
              <a:spLocks noChangeShapeType="1"/>
            </p:cNvSpPr>
            <p:nvPr/>
          </p:nvSpPr>
          <p:spPr bwMode="auto">
            <a:xfrm>
              <a:off x="1394" y="3254"/>
              <a:ext cx="74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73" name="Rectangle 449"/>
            <p:cNvSpPr>
              <a:spLocks noChangeArrowheads="1"/>
            </p:cNvSpPr>
            <p:nvPr/>
          </p:nvSpPr>
          <p:spPr bwMode="auto">
            <a:xfrm>
              <a:off x="2140" y="3254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74" name="Line 450"/>
            <p:cNvSpPr>
              <a:spLocks noChangeShapeType="1"/>
            </p:cNvSpPr>
            <p:nvPr/>
          </p:nvSpPr>
          <p:spPr bwMode="auto">
            <a:xfrm>
              <a:off x="2140" y="325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75" name="Line 451"/>
            <p:cNvSpPr>
              <a:spLocks noChangeShapeType="1"/>
            </p:cNvSpPr>
            <p:nvPr/>
          </p:nvSpPr>
          <p:spPr bwMode="auto">
            <a:xfrm>
              <a:off x="2140" y="325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76" name="Rectangle 452"/>
            <p:cNvSpPr>
              <a:spLocks noChangeArrowheads="1"/>
            </p:cNvSpPr>
            <p:nvPr/>
          </p:nvSpPr>
          <p:spPr bwMode="auto">
            <a:xfrm>
              <a:off x="2151" y="3254"/>
              <a:ext cx="828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77" name="Line 453"/>
            <p:cNvSpPr>
              <a:spLocks noChangeShapeType="1"/>
            </p:cNvSpPr>
            <p:nvPr/>
          </p:nvSpPr>
          <p:spPr bwMode="auto">
            <a:xfrm>
              <a:off x="2151" y="3254"/>
              <a:ext cx="8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78" name="Rectangle 454"/>
            <p:cNvSpPr>
              <a:spLocks noChangeArrowheads="1"/>
            </p:cNvSpPr>
            <p:nvPr/>
          </p:nvSpPr>
          <p:spPr bwMode="auto">
            <a:xfrm>
              <a:off x="2979" y="3254"/>
              <a:ext cx="12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79" name="Line 455"/>
            <p:cNvSpPr>
              <a:spLocks noChangeShapeType="1"/>
            </p:cNvSpPr>
            <p:nvPr/>
          </p:nvSpPr>
          <p:spPr bwMode="auto">
            <a:xfrm>
              <a:off x="2979" y="325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80" name="Line 456"/>
            <p:cNvSpPr>
              <a:spLocks noChangeShapeType="1"/>
            </p:cNvSpPr>
            <p:nvPr/>
          </p:nvSpPr>
          <p:spPr bwMode="auto">
            <a:xfrm>
              <a:off x="2979" y="325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81" name="Rectangle 457"/>
            <p:cNvSpPr>
              <a:spLocks noChangeArrowheads="1"/>
            </p:cNvSpPr>
            <p:nvPr/>
          </p:nvSpPr>
          <p:spPr bwMode="auto">
            <a:xfrm>
              <a:off x="2991" y="3254"/>
              <a:ext cx="83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82" name="Line 458"/>
            <p:cNvSpPr>
              <a:spLocks noChangeShapeType="1"/>
            </p:cNvSpPr>
            <p:nvPr/>
          </p:nvSpPr>
          <p:spPr bwMode="auto">
            <a:xfrm>
              <a:off x="2991" y="3254"/>
              <a:ext cx="8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83" name="Rectangle 459"/>
            <p:cNvSpPr>
              <a:spLocks noChangeArrowheads="1"/>
            </p:cNvSpPr>
            <p:nvPr/>
          </p:nvSpPr>
          <p:spPr bwMode="auto">
            <a:xfrm>
              <a:off x="3821" y="3254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84" name="Line 460"/>
            <p:cNvSpPr>
              <a:spLocks noChangeShapeType="1"/>
            </p:cNvSpPr>
            <p:nvPr/>
          </p:nvSpPr>
          <p:spPr bwMode="auto">
            <a:xfrm>
              <a:off x="3821" y="325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85" name="Line 461"/>
            <p:cNvSpPr>
              <a:spLocks noChangeShapeType="1"/>
            </p:cNvSpPr>
            <p:nvPr/>
          </p:nvSpPr>
          <p:spPr bwMode="auto">
            <a:xfrm>
              <a:off x="3821" y="325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86" name="Rectangle 462"/>
            <p:cNvSpPr>
              <a:spLocks noChangeArrowheads="1"/>
            </p:cNvSpPr>
            <p:nvPr/>
          </p:nvSpPr>
          <p:spPr bwMode="auto">
            <a:xfrm>
              <a:off x="3832" y="3254"/>
              <a:ext cx="828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87" name="Line 463"/>
            <p:cNvSpPr>
              <a:spLocks noChangeShapeType="1"/>
            </p:cNvSpPr>
            <p:nvPr/>
          </p:nvSpPr>
          <p:spPr bwMode="auto">
            <a:xfrm>
              <a:off x="3832" y="3254"/>
              <a:ext cx="8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88" name="Rectangle 464"/>
            <p:cNvSpPr>
              <a:spLocks noChangeArrowheads="1"/>
            </p:cNvSpPr>
            <p:nvPr/>
          </p:nvSpPr>
          <p:spPr bwMode="auto">
            <a:xfrm>
              <a:off x="4660" y="3254"/>
              <a:ext cx="12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89" name="Line 465"/>
            <p:cNvSpPr>
              <a:spLocks noChangeShapeType="1"/>
            </p:cNvSpPr>
            <p:nvPr/>
          </p:nvSpPr>
          <p:spPr bwMode="auto">
            <a:xfrm>
              <a:off x="4660" y="325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90" name="Line 466"/>
            <p:cNvSpPr>
              <a:spLocks noChangeShapeType="1"/>
            </p:cNvSpPr>
            <p:nvPr/>
          </p:nvSpPr>
          <p:spPr bwMode="auto">
            <a:xfrm>
              <a:off x="4660" y="325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91" name="Rectangle 467"/>
            <p:cNvSpPr>
              <a:spLocks noChangeArrowheads="1"/>
            </p:cNvSpPr>
            <p:nvPr/>
          </p:nvSpPr>
          <p:spPr bwMode="auto">
            <a:xfrm>
              <a:off x="4672" y="3254"/>
              <a:ext cx="83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92" name="Line 468"/>
            <p:cNvSpPr>
              <a:spLocks noChangeShapeType="1"/>
            </p:cNvSpPr>
            <p:nvPr/>
          </p:nvSpPr>
          <p:spPr bwMode="auto">
            <a:xfrm>
              <a:off x="4672" y="3254"/>
              <a:ext cx="8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93" name="Rectangle 469"/>
            <p:cNvSpPr>
              <a:spLocks noChangeArrowheads="1"/>
            </p:cNvSpPr>
            <p:nvPr/>
          </p:nvSpPr>
          <p:spPr bwMode="auto">
            <a:xfrm>
              <a:off x="288" y="3453"/>
              <a:ext cx="1095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94" name="Line 470"/>
            <p:cNvSpPr>
              <a:spLocks noChangeShapeType="1"/>
            </p:cNvSpPr>
            <p:nvPr/>
          </p:nvSpPr>
          <p:spPr bwMode="auto">
            <a:xfrm>
              <a:off x="288" y="3453"/>
              <a:ext cx="109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95" name="Rectangle 471"/>
            <p:cNvSpPr>
              <a:spLocks noChangeArrowheads="1"/>
            </p:cNvSpPr>
            <p:nvPr/>
          </p:nvSpPr>
          <p:spPr bwMode="auto">
            <a:xfrm>
              <a:off x="1383" y="3265"/>
              <a:ext cx="11" cy="1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96" name="Line 472"/>
            <p:cNvSpPr>
              <a:spLocks noChangeShapeType="1"/>
            </p:cNvSpPr>
            <p:nvPr/>
          </p:nvSpPr>
          <p:spPr bwMode="auto">
            <a:xfrm>
              <a:off x="1383" y="3265"/>
              <a:ext cx="1" cy="1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97" name="Rectangle 473"/>
            <p:cNvSpPr>
              <a:spLocks noChangeArrowheads="1"/>
            </p:cNvSpPr>
            <p:nvPr/>
          </p:nvSpPr>
          <p:spPr bwMode="auto">
            <a:xfrm>
              <a:off x="1383" y="3453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98" name="Line 474"/>
            <p:cNvSpPr>
              <a:spLocks noChangeShapeType="1"/>
            </p:cNvSpPr>
            <p:nvPr/>
          </p:nvSpPr>
          <p:spPr bwMode="auto">
            <a:xfrm>
              <a:off x="1383" y="345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499" name="Line 475"/>
            <p:cNvSpPr>
              <a:spLocks noChangeShapeType="1"/>
            </p:cNvSpPr>
            <p:nvPr/>
          </p:nvSpPr>
          <p:spPr bwMode="auto">
            <a:xfrm>
              <a:off x="1383" y="3453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500" name="Rectangle 476"/>
            <p:cNvSpPr>
              <a:spLocks noChangeArrowheads="1"/>
            </p:cNvSpPr>
            <p:nvPr/>
          </p:nvSpPr>
          <p:spPr bwMode="auto">
            <a:xfrm>
              <a:off x="1394" y="3453"/>
              <a:ext cx="74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501" name="Line 477"/>
            <p:cNvSpPr>
              <a:spLocks noChangeShapeType="1"/>
            </p:cNvSpPr>
            <p:nvPr/>
          </p:nvSpPr>
          <p:spPr bwMode="auto">
            <a:xfrm>
              <a:off x="1394" y="3453"/>
              <a:ext cx="74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502" name="Rectangle 478"/>
            <p:cNvSpPr>
              <a:spLocks noChangeArrowheads="1"/>
            </p:cNvSpPr>
            <p:nvPr/>
          </p:nvSpPr>
          <p:spPr bwMode="auto">
            <a:xfrm>
              <a:off x="2140" y="3265"/>
              <a:ext cx="11" cy="1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503" name="Line 479"/>
            <p:cNvSpPr>
              <a:spLocks noChangeShapeType="1"/>
            </p:cNvSpPr>
            <p:nvPr/>
          </p:nvSpPr>
          <p:spPr bwMode="auto">
            <a:xfrm>
              <a:off x="2140" y="3265"/>
              <a:ext cx="1" cy="1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504" name="Rectangle 480"/>
            <p:cNvSpPr>
              <a:spLocks noChangeArrowheads="1"/>
            </p:cNvSpPr>
            <p:nvPr/>
          </p:nvSpPr>
          <p:spPr bwMode="auto">
            <a:xfrm>
              <a:off x="2140" y="3453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505" name="Line 481"/>
            <p:cNvSpPr>
              <a:spLocks noChangeShapeType="1"/>
            </p:cNvSpPr>
            <p:nvPr/>
          </p:nvSpPr>
          <p:spPr bwMode="auto">
            <a:xfrm>
              <a:off x="2140" y="345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506" name="Line 482"/>
            <p:cNvSpPr>
              <a:spLocks noChangeShapeType="1"/>
            </p:cNvSpPr>
            <p:nvPr/>
          </p:nvSpPr>
          <p:spPr bwMode="auto">
            <a:xfrm>
              <a:off x="2140" y="3453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507" name="Rectangle 483"/>
            <p:cNvSpPr>
              <a:spLocks noChangeArrowheads="1"/>
            </p:cNvSpPr>
            <p:nvPr/>
          </p:nvSpPr>
          <p:spPr bwMode="auto">
            <a:xfrm>
              <a:off x="2151" y="3453"/>
              <a:ext cx="828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508" name="Line 484"/>
            <p:cNvSpPr>
              <a:spLocks noChangeShapeType="1"/>
            </p:cNvSpPr>
            <p:nvPr/>
          </p:nvSpPr>
          <p:spPr bwMode="auto">
            <a:xfrm>
              <a:off x="2151" y="3453"/>
              <a:ext cx="8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509" name="Rectangle 485"/>
            <p:cNvSpPr>
              <a:spLocks noChangeArrowheads="1"/>
            </p:cNvSpPr>
            <p:nvPr/>
          </p:nvSpPr>
          <p:spPr bwMode="auto">
            <a:xfrm>
              <a:off x="2979" y="3265"/>
              <a:ext cx="12" cy="1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510" name="Line 486"/>
            <p:cNvSpPr>
              <a:spLocks noChangeShapeType="1"/>
            </p:cNvSpPr>
            <p:nvPr/>
          </p:nvSpPr>
          <p:spPr bwMode="auto">
            <a:xfrm>
              <a:off x="2979" y="3265"/>
              <a:ext cx="1" cy="1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511" name="Rectangle 487"/>
            <p:cNvSpPr>
              <a:spLocks noChangeArrowheads="1"/>
            </p:cNvSpPr>
            <p:nvPr/>
          </p:nvSpPr>
          <p:spPr bwMode="auto">
            <a:xfrm>
              <a:off x="2979" y="3453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512" name="Line 488"/>
            <p:cNvSpPr>
              <a:spLocks noChangeShapeType="1"/>
            </p:cNvSpPr>
            <p:nvPr/>
          </p:nvSpPr>
          <p:spPr bwMode="auto">
            <a:xfrm>
              <a:off x="2979" y="345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513" name="Line 489"/>
            <p:cNvSpPr>
              <a:spLocks noChangeShapeType="1"/>
            </p:cNvSpPr>
            <p:nvPr/>
          </p:nvSpPr>
          <p:spPr bwMode="auto">
            <a:xfrm>
              <a:off x="2979" y="3453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514" name="Rectangle 490"/>
            <p:cNvSpPr>
              <a:spLocks noChangeArrowheads="1"/>
            </p:cNvSpPr>
            <p:nvPr/>
          </p:nvSpPr>
          <p:spPr bwMode="auto">
            <a:xfrm>
              <a:off x="2991" y="3453"/>
              <a:ext cx="83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515" name="Line 491"/>
            <p:cNvSpPr>
              <a:spLocks noChangeShapeType="1"/>
            </p:cNvSpPr>
            <p:nvPr/>
          </p:nvSpPr>
          <p:spPr bwMode="auto">
            <a:xfrm>
              <a:off x="2991" y="3453"/>
              <a:ext cx="8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516" name="Rectangle 492"/>
            <p:cNvSpPr>
              <a:spLocks noChangeArrowheads="1"/>
            </p:cNvSpPr>
            <p:nvPr/>
          </p:nvSpPr>
          <p:spPr bwMode="auto">
            <a:xfrm>
              <a:off x="3821" y="3265"/>
              <a:ext cx="11" cy="1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517" name="Line 493"/>
            <p:cNvSpPr>
              <a:spLocks noChangeShapeType="1"/>
            </p:cNvSpPr>
            <p:nvPr/>
          </p:nvSpPr>
          <p:spPr bwMode="auto">
            <a:xfrm>
              <a:off x="3821" y="3265"/>
              <a:ext cx="1" cy="1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518" name="Rectangle 494"/>
            <p:cNvSpPr>
              <a:spLocks noChangeArrowheads="1"/>
            </p:cNvSpPr>
            <p:nvPr/>
          </p:nvSpPr>
          <p:spPr bwMode="auto">
            <a:xfrm>
              <a:off x="3821" y="3453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519" name="Line 495"/>
            <p:cNvSpPr>
              <a:spLocks noChangeShapeType="1"/>
            </p:cNvSpPr>
            <p:nvPr/>
          </p:nvSpPr>
          <p:spPr bwMode="auto">
            <a:xfrm>
              <a:off x="3821" y="345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520" name="Line 496"/>
            <p:cNvSpPr>
              <a:spLocks noChangeShapeType="1"/>
            </p:cNvSpPr>
            <p:nvPr/>
          </p:nvSpPr>
          <p:spPr bwMode="auto">
            <a:xfrm>
              <a:off x="3821" y="3453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521" name="Rectangle 497"/>
            <p:cNvSpPr>
              <a:spLocks noChangeArrowheads="1"/>
            </p:cNvSpPr>
            <p:nvPr/>
          </p:nvSpPr>
          <p:spPr bwMode="auto">
            <a:xfrm>
              <a:off x="3832" y="3453"/>
              <a:ext cx="828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522" name="Line 498"/>
            <p:cNvSpPr>
              <a:spLocks noChangeShapeType="1"/>
            </p:cNvSpPr>
            <p:nvPr/>
          </p:nvSpPr>
          <p:spPr bwMode="auto">
            <a:xfrm>
              <a:off x="3832" y="3453"/>
              <a:ext cx="8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523" name="Rectangle 499"/>
            <p:cNvSpPr>
              <a:spLocks noChangeArrowheads="1"/>
            </p:cNvSpPr>
            <p:nvPr/>
          </p:nvSpPr>
          <p:spPr bwMode="auto">
            <a:xfrm>
              <a:off x="4660" y="3265"/>
              <a:ext cx="12" cy="1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524" name="Line 500"/>
            <p:cNvSpPr>
              <a:spLocks noChangeShapeType="1"/>
            </p:cNvSpPr>
            <p:nvPr/>
          </p:nvSpPr>
          <p:spPr bwMode="auto">
            <a:xfrm>
              <a:off x="4660" y="3265"/>
              <a:ext cx="1" cy="1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525" name="Rectangle 501"/>
            <p:cNvSpPr>
              <a:spLocks noChangeArrowheads="1"/>
            </p:cNvSpPr>
            <p:nvPr/>
          </p:nvSpPr>
          <p:spPr bwMode="auto">
            <a:xfrm>
              <a:off x="4660" y="3453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526" name="Line 502"/>
            <p:cNvSpPr>
              <a:spLocks noChangeShapeType="1"/>
            </p:cNvSpPr>
            <p:nvPr/>
          </p:nvSpPr>
          <p:spPr bwMode="auto">
            <a:xfrm>
              <a:off x="4660" y="345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527" name="Line 503"/>
            <p:cNvSpPr>
              <a:spLocks noChangeShapeType="1"/>
            </p:cNvSpPr>
            <p:nvPr/>
          </p:nvSpPr>
          <p:spPr bwMode="auto">
            <a:xfrm>
              <a:off x="4660" y="3453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528" name="Rectangle 504"/>
            <p:cNvSpPr>
              <a:spLocks noChangeArrowheads="1"/>
            </p:cNvSpPr>
            <p:nvPr/>
          </p:nvSpPr>
          <p:spPr bwMode="auto">
            <a:xfrm>
              <a:off x="4672" y="3453"/>
              <a:ext cx="83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29529" name="Line 505"/>
            <p:cNvSpPr>
              <a:spLocks noChangeShapeType="1"/>
            </p:cNvSpPr>
            <p:nvPr/>
          </p:nvSpPr>
          <p:spPr bwMode="auto">
            <a:xfrm>
              <a:off x="4672" y="3453"/>
              <a:ext cx="8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Comparison of Design Natation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フッター プレースホルダ 3"/>
          <p:cNvSpPr txBox="1">
            <a:spLocks noGrp="1"/>
          </p:cNvSpPr>
          <p:nvPr/>
        </p:nvSpPr>
        <p:spPr bwMode="auto">
          <a:xfrm>
            <a:off x="0" y="6477000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ja-JP" altLang="en-US" sz="900">
                <a:solidFill>
                  <a:schemeClr val="bg1"/>
                </a:solidFill>
              </a:rPr>
              <a:t>© 20</a:t>
            </a:r>
            <a:r>
              <a:rPr lang="en-US" altLang="ja-JP" sz="900">
                <a:solidFill>
                  <a:schemeClr val="bg1"/>
                </a:solidFill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0727" name="スライド番号プレースホルダ 4"/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F893527-27E3-4A9C-A86B-EC17704A908B}" type="slidenum">
              <a:rPr lang="en-US" altLang="ja-JP" sz="1200">
                <a:solidFill>
                  <a:schemeClr val="bg1"/>
                </a:solidFill>
              </a:rPr>
            </a:fld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0728" name="Rectangle 4"/>
          <p:cNvSpPr>
            <a:spLocks noChangeArrowheads="1"/>
          </p:cNvSpPr>
          <p:nvPr/>
        </p:nvSpPr>
        <p:spPr bwMode="auto">
          <a:xfrm>
            <a:off x="179388" y="225425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 b="1"/>
              <a:t>Exercise</a:t>
            </a:r>
            <a:endParaRPr lang="en-US" altLang="ja-JP" sz="2800" b="1"/>
          </a:p>
        </p:txBody>
      </p:sp>
      <p:pic>
        <p:nvPicPr>
          <p:cNvPr id="30729" name="Picture 12" descr="correc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-986313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0" name="Picture 15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-13895388"/>
            <a:ext cx="9525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1" name="Picture 19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495300"/>
            <a:ext cx="38100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2" name="Picture 22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-4025900"/>
            <a:ext cx="9525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3" name="Picture 26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12931775"/>
            <a:ext cx="38100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4" name="Picture 29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7065963"/>
            <a:ext cx="9525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5" name="Picture 33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28301950"/>
            <a:ext cx="38100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6" name="Picture 36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20847050"/>
            <a:ext cx="9525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7" name="Text Box 71"/>
          <p:cNvSpPr txBox="1">
            <a:spLocks noChangeArrowheads="1"/>
          </p:cNvSpPr>
          <p:nvPr/>
        </p:nvSpPr>
        <p:spPr bwMode="auto">
          <a:xfrm>
            <a:off x="0" y="774700"/>
            <a:ext cx="9144000" cy="547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04800" indent="-3048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62000" indent="-3048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ja-JP" sz="1600" dirty="0"/>
              <a:t>In the context of object-oriented software engineering a component contains</a:t>
            </a:r>
            <a:r>
              <a:rPr lang="ja-JP" altLang="en-US" sz="1600" dirty="0"/>
              <a:t>　　　　　　　</a:t>
            </a:r>
            <a:endParaRPr lang="en-US" altLang="ja-JP" sz="1600" dirty="0"/>
          </a:p>
          <a:p>
            <a:pPr lvl="1">
              <a:buFontTx/>
              <a:buAutoNum type="alphaLcPeriod"/>
            </a:pPr>
            <a:r>
              <a:rPr lang="en-US" altLang="zh-CN" sz="1600" dirty="0"/>
              <a:t>attributes and operations</a:t>
            </a:r>
            <a:endParaRPr lang="en-US" altLang="zh-CN" sz="1600" dirty="0"/>
          </a:p>
          <a:p>
            <a:pPr lvl="1">
              <a:buFontTx/>
              <a:buAutoNum type="alphaLcPeriod"/>
            </a:pPr>
            <a:r>
              <a:rPr lang="en-US" altLang="zh-CN" sz="1600" dirty="0"/>
              <a:t>instances of each class </a:t>
            </a:r>
            <a:endParaRPr lang="en-US" altLang="zh-CN" sz="1600" dirty="0"/>
          </a:p>
          <a:p>
            <a:pPr lvl="1">
              <a:buFontTx/>
              <a:buAutoNum type="alphaLcPeriod"/>
            </a:pPr>
            <a:r>
              <a:rPr lang="en-US" altLang="zh-CN" sz="1600" dirty="0"/>
              <a:t>roles for each actor (device or user)</a:t>
            </a:r>
            <a:endParaRPr lang="en-US" altLang="zh-CN" sz="1600" dirty="0"/>
          </a:p>
          <a:p>
            <a:pPr lvl="1">
              <a:buFontTx/>
              <a:buAutoNum type="alphaLcPeriod"/>
            </a:pPr>
            <a:r>
              <a:rPr lang="en-US" altLang="zh-CN" sz="1600" dirty="0"/>
              <a:t>a set of collaborating classes</a:t>
            </a:r>
            <a:endParaRPr lang="en-US" altLang="zh-CN" sz="1600" dirty="0"/>
          </a:p>
          <a:p>
            <a:pPr lvl="1"/>
            <a:r>
              <a:rPr lang="en-US" altLang="zh-CN" sz="1600" dirty="0"/>
              <a:t>Answer: d</a:t>
            </a:r>
            <a:endParaRPr lang="en-US" altLang="ja-JP" sz="1600" dirty="0"/>
          </a:p>
          <a:p>
            <a:pPr>
              <a:buFontTx/>
              <a:buAutoNum type="arabicPeriod"/>
            </a:pPr>
            <a:r>
              <a:rPr lang="en-US" altLang="ja-JP" sz="1600" dirty="0"/>
              <a:t>In traditional software engineering, modules must serve in which of the following roles?</a:t>
            </a:r>
            <a:r>
              <a:rPr lang="en-US" altLang="zh-CN" sz="1600" dirty="0"/>
              <a:t>                                                         </a:t>
            </a:r>
            <a:endParaRPr lang="en-US" altLang="ja-JP" sz="1600" dirty="0"/>
          </a:p>
          <a:p>
            <a:pPr lvl="1">
              <a:buFontTx/>
              <a:buAutoNum type="alphaLcPeriod"/>
            </a:pPr>
            <a:r>
              <a:rPr lang="en-US" altLang="zh-CN" sz="1600" dirty="0"/>
              <a:t>Control component</a:t>
            </a:r>
            <a:endParaRPr lang="en-US" altLang="zh-CN" sz="1600" dirty="0"/>
          </a:p>
          <a:p>
            <a:pPr lvl="1">
              <a:buFontTx/>
              <a:buAutoNum type="alphaLcPeriod"/>
            </a:pPr>
            <a:r>
              <a:rPr lang="en-US" altLang="zh-CN" sz="1600" dirty="0"/>
              <a:t>Infrastructure component</a:t>
            </a:r>
            <a:endParaRPr lang="en-US" altLang="zh-CN" sz="1600" dirty="0"/>
          </a:p>
          <a:p>
            <a:pPr lvl="1">
              <a:buFontTx/>
              <a:buAutoNum type="alphaLcPeriod"/>
            </a:pPr>
            <a:r>
              <a:rPr lang="en-US" altLang="zh-CN" sz="1600" dirty="0"/>
              <a:t>Problem domain component</a:t>
            </a:r>
            <a:endParaRPr lang="en-US" altLang="zh-CN" sz="1600" dirty="0"/>
          </a:p>
          <a:p>
            <a:pPr lvl="1">
              <a:buFontTx/>
              <a:buAutoNum type="alphaLcPeriod"/>
            </a:pPr>
            <a:r>
              <a:rPr lang="en-US" altLang="ja-JP" sz="1600" dirty="0"/>
              <a:t>All of the above</a:t>
            </a:r>
            <a:endParaRPr lang="en-US" altLang="zh-CN" sz="1600" dirty="0"/>
          </a:p>
          <a:p>
            <a:pPr lvl="1"/>
            <a:r>
              <a:rPr lang="en-US" altLang="zh-CN" sz="1600" dirty="0"/>
              <a:t>Answer: d</a:t>
            </a:r>
            <a:endParaRPr lang="en-US" altLang="ja-JP" sz="1600" dirty="0"/>
          </a:p>
          <a:p>
            <a:pPr>
              <a:buFontTx/>
              <a:buAutoNum type="arabicPeriod"/>
            </a:pPr>
            <a:r>
              <a:rPr lang="en-US" altLang="ja-JP" sz="1600" dirty="0"/>
              <a:t>Which of the following is not one of the four principles used to guide component-level design?</a:t>
            </a:r>
            <a:endParaRPr lang="en-US" altLang="ja-JP" sz="1600" dirty="0"/>
          </a:p>
          <a:p>
            <a:pPr lvl="1">
              <a:buFontTx/>
              <a:buAutoNum type="alphaLcPeriod"/>
            </a:pPr>
            <a:r>
              <a:rPr lang="en-US" altLang="zh-CN" sz="1600" dirty="0"/>
              <a:t>Dependency Inversion Principle</a:t>
            </a:r>
            <a:endParaRPr lang="en-US" altLang="zh-CN" sz="1600" dirty="0"/>
          </a:p>
          <a:p>
            <a:pPr lvl="1">
              <a:buFontTx/>
              <a:buAutoNum type="alphaLcPeriod"/>
            </a:pPr>
            <a:r>
              <a:rPr lang="en-US" altLang="zh-CN" sz="1600" dirty="0"/>
              <a:t>Parsimonious Complexity Principle</a:t>
            </a:r>
            <a:endParaRPr lang="en-US" altLang="zh-CN" sz="1600" dirty="0"/>
          </a:p>
          <a:p>
            <a:pPr lvl="1">
              <a:buFontTx/>
              <a:buAutoNum type="alphaLcPeriod"/>
            </a:pPr>
            <a:r>
              <a:rPr lang="en-US" altLang="zh-CN" sz="1600" dirty="0"/>
              <a:t>Interface Segregation Principle</a:t>
            </a:r>
            <a:endParaRPr lang="en-US" altLang="zh-CN" sz="1600" dirty="0"/>
          </a:p>
          <a:p>
            <a:pPr lvl="1">
              <a:buFontTx/>
              <a:buAutoNum type="alphaLcPeriod"/>
            </a:pPr>
            <a:r>
              <a:rPr lang="en-US" altLang="ja-JP" sz="1600" dirty="0"/>
              <a:t>Open-Closed Principle</a:t>
            </a:r>
            <a:endParaRPr lang="en-US" altLang="zh-CN" sz="1600" dirty="0"/>
          </a:p>
          <a:p>
            <a:pPr lvl="1"/>
            <a:r>
              <a:rPr lang="en-US" altLang="zh-CN" sz="1600" dirty="0"/>
              <a:t>Answer: b</a:t>
            </a:r>
            <a:endParaRPr lang="en-US" altLang="ja-JP" sz="1600" dirty="0"/>
          </a:p>
          <a:p>
            <a:pPr>
              <a:buFontTx/>
              <a:buAutoNum type="arabicPeriod"/>
            </a:pPr>
            <a:r>
              <a:rPr lang="en-US" altLang="ja-JP" sz="1600" dirty="0"/>
              <a:t>Classes and components that exhibit functional, layer, or communicational cohesion are relatively easy to implement, test, and maintain.</a:t>
            </a:r>
            <a:r>
              <a:rPr lang="en-US" altLang="zh-CN" sz="1600" dirty="0"/>
              <a:t> Answer: a</a:t>
            </a:r>
            <a:endParaRPr lang="en-US" altLang="ja-JP" sz="1600" dirty="0"/>
          </a:p>
          <a:p>
            <a:pPr lvl="1">
              <a:buFontTx/>
              <a:buAutoNum type="alphaLcPeriod"/>
            </a:pPr>
            <a:r>
              <a:rPr lang="en-US" altLang="zh-CN" sz="1600" dirty="0"/>
              <a:t>True</a:t>
            </a:r>
            <a:endParaRPr lang="en-US" altLang="zh-CN" sz="1600" dirty="0"/>
          </a:p>
          <a:p>
            <a:pPr lvl="1">
              <a:buFontTx/>
              <a:buAutoNum type="alphaLcPeriod"/>
            </a:pPr>
            <a:r>
              <a:rPr lang="en-US" altLang="zh-CN" sz="1600" dirty="0"/>
              <a:t>False</a:t>
            </a:r>
            <a:endParaRPr lang="en-US" altLang="ja-JP" sz="1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  <p:controls/>
  </p:cSld>
  <p:clrMapOvr>
    <a:masterClrMapping/>
  </p:clrMapOvr>
  <p:transition>
    <p:random/>
    <p:sndAc>
      <p:stSnd>
        <p:snd r:embed="rId3" name="projctor.wav"/>
      </p:stSnd>
    </p:sndAc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フッター プレースホルダ 3"/>
          <p:cNvSpPr txBox="1">
            <a:spLocks noGrp="1"/>
          </p:cNvSpPr>
          <p:nvPr/>
        </p:nvSpPr>
        <p:spPr bwMode="auto">
          <a:xfrm>
            <a:off x="0" y="6477000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ja-JP" altLang="en-US" sz="900">
                <a:solidFill>
                  <a:schemeClr val="bg1"/>
                </a:solidFill>
              </a:rPr>
              <a:t>© 20</a:t>
            </a:r>
            <a:r>
              <a:rPr lang="en-US" altLang="ja-JP" sz="900">
                <a:solidFill>
                  <a:schemeClr val="bg1"/>
                </a:solidFill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1751" name="スライド番号プレースホルダ 4"/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E1517D6-C0A4-433E-A066-C566A6B89C7C}" type="slidenum">
              <a:rPr lang="en-US" altLang="ja-JP" sz="1200">
                <a:solidFill>
                  <a:schemeClr val="bg1"/>
                </a:solidFill>
              </a:rPr>
            </a:fld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1752" name="Rectangle 4"/>
          <p:cNvSpPr>
            <a:spLocks noChangeArrowheads="1"/>
          </p:cNvSpPr>
          <p:nvPr/>
        </p:nvSpPr>
        <p:spPr bwMode="auto">
          <a:xfrm>
            <a:off x="179388" y="225425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 b="1"/>
              <a:t>Exercise</a:t>
            </a:r>
            <a:endParaRPr lang="en-US" altLang="ja-JP" sz="2800" b="1"/>
          </a:p>
        </p:txBody>
      </p:sp>
      <p:pic>
        <p:nvPicPr>
          <p:cNvPr id="31753" name="Picture 12" descr="correc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-986313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4" name="Picture 15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-13895388"/>
            <a:ext cx="9525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5" name="Picture 19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495300"/>
            <a:ext cx="38100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6" name="Picture 22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-4025900"/>
            <a:ext cx="9525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7" name="Picture 26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12931775"/>
            <a:ext cx="38100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8" name="Picture 29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7065963"/>
            <a:ext cx="9525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9" name="Picture 33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28301950"/>
            <a:ext cx="38100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0" name="Picture 36" descr="sp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20847050"/>
            <a:ext cx="9525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61" name="Text Box 71"/>
          <p:cNvSpPr txBox="1">
            <a:spLocks noChangeArrowheads="1"/>
          </p:cNvSpPr>
          <p:nvPr/>
        </p:nvSpPr>
        <p:spPr bwMode="auto">
          <a:xfrm>
            <a:off x="59055" y="685483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04800" indent="-3048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62000" indent="-3048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600"/>
              <a:t>5. </a:t>
            </a:r>
            <a:r>
              <a:rPr lang="en-US" altLang="ja-JP" sz="1600"/>
              <a:t>In component design, elaboration</a:t>
            </a:r>
            <a:r>
              <a:rPr lang="en-US" altLang="zh-CN" sz="1600"/>
              <a:t> does not </a:t>
            </a:r>
            <a:r>
              <a:rPr lang="en-US" altLang="ja-JP" sz="1600"/>
              <a:t>require which of the following elements to be described in detail?</a:t>
            </a:r>
            <a:r>
              <a:rPr lang="ja-JP" altLang="en-US" sz="1600"/>
              <a:t>　　　　　</a:t>
            </a:r>
            <a:endParaRPr lang="en-US" altLang="ja-JP" sz="1600"/>
          </a:p>
          <a:p>
            <a:pPr lvl="1">
              <a:buFontTx/>
              <a:buAutoNum type="alphaLcPeriod"/>
            </a:pPr>
            <a:r>
              <a:rPr lang="en-US" altLang="zh-CN" sz="1600"/>
              <a:t>Source code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zh-CN" sz="1600"/>
              <a:t>Attributes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zh-CN" sz="1600"/>
              <a:t>Interfaces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ja-JP" sz="1600"/>
              <a:t>Operations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zh-CN" sz="1600"/>
              <a:t>b, c and d</a:t>
            </a:r>
            <a:endParaRPr lang="en-US" altLang="zh-CN" sz="1600"/>
          </a:p>
          <a:p>
            <a:pPr lvl="1"/>
            <a:r>
              <a:rPr lang="en-US" altLang="zh-CN" sz="1600"/>
              <a:t>Answer: a</a:t>
            </a:r>
            <a:endParaRPr lang="en-US" altLang="ja-JP" sz="1600"/>
          </a:p>
          <a:p>
            <a:r>
              <a:rPr lang="en-US" altLang="zh-CN" sz="1600"/>
              <a:t>6. </a:t>
            </a:r>
            <a:r>
              <a:rPr lang="en-US" altLang="ja-JP" sz="1600"/>
              <a:t>In component-level design "persistent data sources" refer to</a:t>
            </a:r>
            <a:r>
              <a:rPr lang="en-US" altLang="zh-CN" sz="1600"/>
              <a:t>         Answer: e                               </a:t>
            </a:r>
            <a:endParaRPr lang="en-US" altLang="ja-JP" sz="1600"/>
          </a:p>
          <a:p>
            <a:pPr lvl="1">
              <a:buFontTx/>
              <a:buAutoNum type="alphaLcPeriod"/>
            </a:pPr>
            <a:r>
              <a:rPr lang="en-US" altLang="zh-CN" sz="1600"/>
              <a:t>Component libraries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zh-CN" sz="1600"/>
              <a:t>Databases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zh-CN" sz="1600"/>
              <a:t>Files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ja-JP" sz="1600"/>
              <a:t>All of the above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zh-CN" sz="1600"/>
              <a:t>Both b and c</a:t>
            </a:r>
            <a:endParaRPr lang="en-US" altLang="ja-JP" sz="1600"/>
          </a:p>
          <a:p>
            <a:r>
              <a:rPr lang="en-US" altLang="zh-CN" sz="1600"/>
              <a:t>7. The object constraint language (OCL) complements UML by allowing a software engineer to use a formal grammar to construct unambiguous statements about design model elements.</a:t>
            </a:r>
            <a:r>
              <a:rPr lang="en-US" altLang="ja-JP" sz="1600"/>
              <a:t> 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zh-CN" sz="1600"/>
              <a:t>True</a:t>
            </a:r>
            <a:endParaRPr lang="en-US" altLang="zh-CN" sz="1600"/>
          </a:p>
          <a:p>
            <a:pPr lvl="1">
              <a:buFontTx/>
              <a:buAutoNum type="alphaLcPeriod"/>
            </a:pPr>
            <a:r>
              <a:rPr lang="en-US" altLang="zh-CN" sz="1600"/>
              <a:t>False </a:t>
            </a:r>
            <a:endParaRPr lang="en-US" altLang="zh-CN" sz="1600"/>
          </a:p>
          <a:p>
            <a:pPr lvl="1"/>
            <a:r>
              <a:rPr lang="en-US" altLang="zh-CN" sz="1600"/>
              <a:t>Answer: a</a:t>
            </a:r>
            <a:endParaRPr lang="en-US" altLang="ja-JP" sz="1600"/>
          </a:p>
          <a:p>
            <a:r>
              <a:rPr lang="en-US" altLang="zh-CN" sz="1600"/>
              <a:t>8. Which of these criteria are useful in assessing the effectiveness of a particular design notation?  </a:t>
            </a:r>
            <a:endParaRPr lang="en-US" altLang="zh-CN" sz="1600"/>
          </a:p>
          <a:p>
            <a:r>
              <a:rPr lang="en-US" altLang="zh-CN" sz="1600"/>
              <a:t>        a. maintainability     b. modularity     c. simplicity    d. size    e. a, b, and c</a:t>
            </a:r>
            <a:endParaRPr lang="en-US" altLang="zh-CN" sz="1600"/>
          </a:p>
          <a:p>
            <a:r>
              <a:rPr lang="en-US" altLang="zh-CN" sz="1600"/>
              <a:t>        Answer: e</a:t>
            </a:r>
            <a:endParaRPr lang="en-US" altLang="zh-CN" sz="1600"/>
          </a:p>
          <a:p>
            <a:r>
              <a:rPr lang="en-US" altLang="zh-CN" sz="1600"/>
              <a:t>        </a:t>
            </a:r>
            <a:endParaRPr lang="en-US" altLang="ja-JP" sz="16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  <p:controls/>
  </p:cSld>
  <p:clrMapOvr>
    <a:masterClrMapping/>
  </p:clrMapOvr>
  <p:transition>
    <p:random/>
    <p:sndAc>
      <p:stSnd>
        <p:snd r:embed="rId3" name="projctor.wav"/>
      </p:stSnd>
    </p:sndAc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829441"/>
          <p:cNvSpPr>
            <a:spLocks noGrp="1" noChangeArrowheads="1"/>
          </p:cNvSpPr>
          <p:nvPr>
            <p:ph type="ctrTitle"/>
          </p:nvPr>
        </p:nvSpPr>
        <p:spPr>
          <a:xfrm>
            <a:off x="1115616" y="2276872"/>
            <a:ext cx="7772400" cy="2575064"/>
          </a:xfrm>
          <a:effectLst>
            <a:outerShdw dist="35921" dir="2700000" algn="ctr" rotWithShape="0">
              <a:srgbClr val="808080">
                <a:alpha val="75000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 anchor="t">
            <a:spAutoFit/>
          </a:bodyPr>
          <a:lstStyle/>
          <a:p>
            <a:br>
              <a:rPr lang="en-US" altLang="zh-CN" dirty="0" smtClean="0">
                <a:ea typeface="宋体" panose="02010600030101010101" pitchFamily="2" charset="-122"/>
              </a:rPr>
            </a:b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b="1" dirty="0"/>
              <a:t>Performing User Interface Design</a:t>
            </a:r>
            <a:br>
              <a:rPr lang="en-US" altLang="ja-JP" b="1" dirty="0"/>
            </a:br>
            <a:br>
              <a:rPr lang="en-US" altLang="zh-CN" dirty="0" smtClean="0">
                <a:ea typeface="宋体" panose="02010600030101010101" pitchFamily="2" charset="-122"/>
              </a:rPr>
            </a:b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122" name="矩形 829442"/>
          <p:cNvSpPr>
            <a:spLocks noChangeArrowheads="1"/>
          </p:cNvSpPr>
          <p:nvPr/>
        </p:nvSpPr>
        <p:spPr bwMode="auto">
          <a:xfrm>
            <a:off x="1811542" y="5200651"/>
            <a:ext cx="5519331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solidFill>
                  <a:schemeClr val="accent1"/>
                </a:solidFill>
                <a:latin typeface="Helvetica" charset="0"/>
                <a:ea typeface="宋体" panose="02010600030101010101" pitchFamily="2" charset="-122"/>
              </a:rPr>
              <a:t>Software Engineering: A Practitioner’s </a:t>
            </a:r>
            <a:r>
              <a:rPr lang="en-US" altLang="zh-CN" sz="1800" b="1" dirty="0" smtClean="0">
                <a:solidFill>
                  <a:schemeClr val="accent1"/>
                </a:solidFill>
                <a:latin typeface="Helvetica" charset="0"/>
                <a:ea typeface="宋体" panose="02010600030101010101" pitchFamily="2" charset="-122"/>
              </a:rPr>
              <a:t>Approach</a:t>
            </a:r>
            <a:endParaRPr lang="en-US" altLang="zh-CN" sz="1800" b="1" dirty="0" smtClean="0">
              <a:solidFill>
                <a:schemeClr val="accent1"/>
              </a:solidFill>
              <a:latin typeface="Helvetica" charset="0"/>
              <a:ea typeface="宋体" panose="02010600030101010101" pitchFamily="2" charset="-122"/>
            </a:endParaRPr>
          </a:p>
          <a:p>
            <a:pPr algn="ctr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CN" sz="1800" i="1" dirty="0" smtClean="0">
                <a:solidFill>
                  <a:schemeClr val="accent1"/>
                </a:solidFill>
                <a:latin typeface="Helvetica" charset="0"/>
                <a:ea typeface="宋体" panose="02010600030101010101" pitchFamily="2" charset="-122"/>
              </a:rPr>
              <a:t>by </a:t>
            </a:r>
            <a:r>
              <a:rPr lang="en-US" altLang="zh-CN" sz="1800" i="1" dirty="0">
                <a:solidFill>
                  <a:schemeClr val="accent1"/>
                </a:solidFill>
                <a:latin typeface="Helvetica" charset="0"/>
                <a:ea typeface="宋体" panose="02010600030101010101" pitchFamily="2" charset="-122"/>
              </a:rPr>
              <a:t>Roger S. Pressman</a:t>
            </a:r>
            <a:endParaRPr lang="en-US" altLang="zh-CN" sz="1800" b="1" dirty="0">
              <a:solidFill>
                <a:schemeClr val="accent1"/>
              </a:solidFill>
              <a:latin typeface="Helvetica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9972A-6060-4213-9B7F-9A2095736FA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Overview</a:t>
            </a:r>
            <a:endParaRPr lang="en-US" altLang="zh-CN" dirty="0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59632" y="1515616"/>
            <a:ext cx="7543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 </a:t>
            </a:r>
            <a:r>
              <a:rPr lang="en-US" altLang="zh-CN" dirty="0"/>
              <a:t>The Golden Rules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 User Interface Analysis and Design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Interface Analysis and Design Models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The Process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Interface Analysis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User Analysis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Task Analysis and Modeling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Analysis of Display Content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Analysis of the Work Environment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Interface Design Steps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Design Evaluation</a:t>
            </a:r>
            <a:endParaRPr lang="en-US" altLang="zh-CN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259632" y="1484784"/>
            <a:ext cx="6429623" cy="5032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9972A-6060-4213-9B7F-9A2095736FA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フッター プレースホルダ 3"/>
          <p:cNvSpPr txBox="1">
            <a:spLocks noGrp="1"/>
          </p:cNvSpPr>
          <p:nvPr/>
        </p:nvSpPr>
        <p:spPr bwMode="auto">
          <a:xfrm>
            <a:off x="0" y="6477000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ja-JP" altLang="en-US" sz="900">
                <a:solidFill>
                  <a:schemeClr val="bg1"/>
                </a:solidFill>
              </a:rPr>
              <a:t>© 20</a:t>
            </a:r>
            <a:r>
              <a:rPr lang="en-US" altLang="ja-JP" sz="900">
                <a:solidFill>
                  <a:schemeClr val="bg1"/>
                </a:solidFill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65571" name="スライド番号プレースホルダ 4"/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FC0A745-E6DD-43D5-8074-E5663309E005}" type="slidenum">
              <a:rPr lang="en-US" altLang="ja-JP" sz="1200">
                <a:solidFill>
                  <a:schemeClr val="bg1"/>
                </a:solidFill>
              </a:rPr>
            </a:fld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657417" name="Rectangle 9"/>
          <p:cNvSpPr>
            <a:spLocks noChangeArrowheads="1"/>
          </p:cNvSpPr>
          <p:nvPr/>
        </p:nvSpPr>
        <p:spPr bwMode="auto">
          <a:xfrm>
            <a:off x="1115616" y="2968439"/>
            <a:ext cx="3425617" cy="2305759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ja-JP" sz="2400" b="1" dirty="0"/>
              <a:t>Easy to learn?</a:t>
            </a:r>
            <a:endParaRPr lang="en-US" altLang="zh-CN" sz="2400" b="1" dirty="0"/>
          </a:p>
          <a:p>
            <a:pPr>
              <a:defRPr/>
            </a:pPr>
            <a:r>
              <a:rPr lang="en-US" altLang="zh-CN" sz="2400" b="1" dirty="0"/>
              <a:t> </a:t>
            </a:r>
            <a:endParaRPr lang="en-US" altLang="zh-CN" sz="2400" b="1" dirty="0"/>
          </a:p>
          <a:p>
            <a:pPr>
              <a:defRPr/>
            </a:pPr>
            <a:r>
              <a:rPr lang="en-US" altLang="zh-CN" sz="2400" b="1" dirty="0"/>
              <a:t>    </a:t>
            </a:r>
            <a:r>
              <a:rPr lang="en-US" altLang="ja-JP" sz="2400" b="1" dirty="0"/>
              <a:t>Easy to use?</a:t>
            </a:r>
            <a:endParaRPr lang="en-US" altLang="zh-CN" sz="2400" b="1" dirty="0"/>
          </a:p>
          <a:p>
            <a:pPr>
              <a:defRPr/>
            </a:pPr>
            <a:r>
              <a:rPr lang="en-US" altLang="zh-CN" sz="2400" b="1" dirty="0"/>
              <a:t>    </a:t>
            </a:r>
            <a:endParaRPr lang="en-US" altLang="zh-CN" sz="2400" b="1" dirty="0"/>
          </a:p>
          <a:p>
            <a:pPr>
              <a:defRPr/>
            </a:pPr>
            <a:r>
              <a:rPr lang="en-US" altLang="zh-CN" sz="2400" b="1" dirty="0"/>
              <a:t>       </a:t>
            </a:r>
            <a:r>
              <a:rPr lang="en-US" altLang="ja-JP" sz="2400" b="1" dirty="0"/>
              <a:t>Easy to understand?</a:t>
            </a:r>
            <a:endParaRPr lang="en-US" altLang="ja-JP" sz="2400" b="1" dirty="0"/>
          </a:p>
          <a:p>
            <a:pPr>
              <a:defRPr/>
            </a:pPr>
            <a:endParaRPr lang="en-US" altLang="ja-JP" sz="2400" b="1" dirty="0"/>
          </a:p>
        </p:txBody>
      </p:sp>
      <p:pic>
        <p:nvPicPr>
          <p:cNvPr id="365574" name="Picture 10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5" y="2780928"/>
            <a:ext cx="3133725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5575" name="Text Box 11"/>
          <p:cNvSpPr txBox="1">
            <a:spLocks noChangeArrowheads="1"/>
          </p:cNvSpPr>
          <p:nvPr/>
        </p:nvSpPr>
        <p:spPr bwMode="auto">
          <a:xfrm>
            <a:off x="956468" y="1512235"/>
            <a:ext cx="74318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Design of the interface between a human and the computer</a:t>
            </a:r>
            <a:endParaRPr lang="en-US" altLang="ja-JP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/>
              <a:t>User </a:t>
            </a:r>
            <a:r>
              <a:rPr lang="en-US" altLang="ja-JP" dirty="0"/>
              <a:t>Interface Design</a:t>
            </a:r>
            <a:endParaRPr lang="en-US" altLang="ja-JP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フッター プレースホルダ 3"/>
          <p:cNvSpPr txBox="1">
            <a:spLocks noGrp="1"/>
          </p:cNvSpPr>
          <p:nvPr/>
        </p:nvSpPr>
        <p:spPr bwMode="auto">
          <a:xfrm>
            <a:off x="0" y="6477000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ja-JP" altLang="en-US" sz="900">
                <a:solidFill>
                  <a:schemeClr val="bg1"/>
                </a:solidFill>
              </a:rPr>
              <a:t>© 20</a:t>
            </a:r>
            <a:r>
              <a:rPr lang="en-US" altLang="ja-JP" sz="900">
                <a:solidFill>
                  <a:schemeClr val="bg1"/>
                </a:solidFill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66595" name="スライド番号プレースホルダ 4"/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8A52AEE-7008-4C5C-9196-7CE20CA0DB0D}" type="slidenum">
              <a:rPr lang="en-US" altLang="ja-JP" sz="1200">
                <a:solidFill>
                  <a:schemeClr val="bg1"/>
                </a:solidFill>
              </a:rPr>
            </a:fld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659464" name="Rectangle 8"/>
          <p:cNvSpPr>
            <a:spLocks noChangeArrowheads="1"/>
          </p:cNvSpPr>
          <p:nvPr/>
        </p:nvSpPr>
        <p:spPr bwMode="auto">
          <a:xfrm>
            <a:off x="960437" y="1933575"/>
            <a:ext cx="6156325" cy="341375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r>
              <a:rPr lang="en-US" altLang="ja-JP" sz="2400" b="1" i="1" u="sng" dirty="0">
                <a:latin typeface="Times New Roman" panose="02020603050405020304" charset="0"/>
                <a:cs typeface="Times New Roman" panose="02020603050405020304" charset="0"/>
              </a:rPr>
              <a:t>Typical Design Errors</a:t>
            </a:r>
            <a:endParaRPr lang="en-US" altLang="zh-CN" sz="2400" b="1" i="1" u="sng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/>
            </a:pPr>
            <a:endParaRPr lang="en-US" altLang="zh-CN" sz="2400" b="1" i="1" u="sng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ja-JP" sz="2400" b="1" dirty="0">
                <a:latin typeface="Times New Roman" panose="02020603050405020304" charset="0"/>
                <a:cs typeface="Times New Roman" panose="02020603050405020304" charset="0"/>
              </a:rPr>
              <a:t>lack of consistency</a:t>
            </a:r>
            <a:endParaRPr lang="en-US" altLang="zh-CN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ja-JP" sz="2400" b="1" dirty="0">
                <a:latin typeface="Times New Roman" panose="02020603050405020304" charset="0"/>
                <a:cs typeface="Times New Roman" panose="02020603050405020304" charset="0"/>
              </a:rPr>
              <a:t>too much memorization</a:t>
            </a:r>
            <a:endParaRPr lang="en-US" altLang="zh-CN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ja-JP" sz="2400" b="1" dirty="0">
                <a:latin typeface="Times New Roman" panose="02020603050405020304" charset="0"/>
                <a:cs typeface="Times New Roman" panose="02020603050405020304" charset="0"/>
              </a:rPr>
              <a:t>no guidance / help</a:t>
            </a:r>
            <a:endParaRPr lang="en-US" altLang="zh-CN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ja-JP" sz="2400" b="1" dirty="0">
                <a:latin typeface="Times New Roman" panose="02020603050405020304" charset="0"/>
                <a:cs typeface="Times New Roman" panose="02020603050405020304" charset="0"/>
              </a:rPr>
              <a:t>no context sensitivity</a:t>
            </a:r>
            <a:endParaRPr lang="en-US" altLang="zh-CN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ja-JP" sz="2400" b="1" dirty="0">
                <a:latin typeface="Times New Roman" panose="02020603050405020304" charset="0"/>
                <a:cs typeface="Times New Roman" panose="02020603050405020304" charset="0"/>
              </a:rPr>
              <a:t>poor response</a:t>
            </a:r>
            <a:endParaRPr lang="en-US" altLang="zh-CN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ja-JP" sz="2400" b="1" dirty="0">
                <a:latin typeface="Times New Roman" panose="02020603050405020304" charset="0"/>
                <a:cs typeface="Times New Roman" panose="02020603050405020304" charset="0"/>
              </a:rPr>
              <a:t>Arcane/unfriendly</a:t>
            </a:r>
            <a:endParaRPr lang="en-US" altLang="ja-JP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/>
            </a:pPr>
            <a:endParaRPr lang="en-US" altLang="ja-JP" sz="2400" b="1" i="1" u="sng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66598" name="Picture 9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2176777"/>
            <a:ext cx="3035300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/>
              <a:t>User </a:t>
            </a:r>
            <a:r>
              <a:rPr lang="en-US" altLang="ja-JP" dirty="0"/>
              <a:t>Interface Design</a:t>
            </a:r>
            <a:endParaRPr lang="en-US" altLang="ja-JP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1" name="Picture 5" descr="badui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768351"/>
            <a:ext cx="7886700" cy="53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7489826" y="4735514"/>
            <a:ext cx="1654175" cy="1741487"/>
          </a:xfrm>
          <a:prstGeom prst="wedgeEllipseCallout">
            <a:avLst>
              <a:gd name="adj1" fmla="val -71306"/>
              <a:gd name="adj2" fmla="val -26755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>
                <a:solidFill>
                  <a:schemeClr val="accent1"/>
                </a:solidFill>
              </a:rPr>
              <a:t>Bad GUI Design!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91" name="Picture 11" descr="bad-functionaloverload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6" y="1401764"/>
            <a:ext cx="7261225" cy="478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465139" y="571928"/>
            <a:ext cx="88423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dirty="0"/>
              <a:t>Bad Example - Functional overload (a programmer probably designed this one) </a:t>
            </a:r>
            <a:endParaRPr lang="en-US" altLang="zh-CN" dirty="0"/>
          </a:p>
        </p:txBody>
      </p:sp>
      <p:sp>
        <p:nvSpPr>
          <p:cNvPr id="46095" name="AutoShape 15"/>
          <p:cNvSpPr>
            <a:spLocks noChangeArrowheads="1"/>
          </p:cNvSpPr>
          <p:nvPr/>
        </p:nvSpPr>
        <p:spPr bwMode="auto">
          <a:xfrm>
            <a:off x="7489826" y="4735514"/>
            <a:ext cx="1654175" cy="1741487"/>
          </a:xfrm>
          <a:prstGeom prst="wedgeEllipseCallout">
            <a:avLst>
              <a:gd name="adj1" fmla="val -71306"/>
              <a:gd name="adj2" fmla="val -26755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>
                <a:solidFill>
                  <a:schemeClr val="accent1"/>
                </a:solidFill>
              </a:rPr>
              <a:t>Bad GUI Design!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4D0F52-F830-4EE2-84EC-7738DFF3B4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152400" y="692150"/>
            <a:ext cx="4902200" cy="5880100"/>
          </a:xfrm>
          <a:prstGeom prst="rect">
            <a:avLst/>
          </a:prstGeom>
          <a:solidFill>
            <a:srgbClr val="96E3FE"/>
          </a:solid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112838"/>
            <a:ext cx="4330700" cy="527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76200" y="2609850"/>
            <a:ext cx="21018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Helvetica" charset="0"/>
                <a:ea typeface="宋体" panose="02010600030101010101" pitchFamily="2" charset="-122"/>
              </a:rPr>
              <a:t>Elaborated module</a:t>
            </a:r>
            <a:endParaRPr lang="en-US" altLang="zh-CN" sz="1800">
              <a:solidFill>
                <a:srgbClr val="000000"/>
              </a:solidFill>
              <a:latin typeface="Helvetica" charset="0"/>
              <a:ea typeface="宋体" panose="02010600030101010101" pitchFamily="2" charset="-122"/>
            </a:endParaRP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2627313" y="692150"/>
            <a:ext cx="2139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Helvetica" charset="0"/>
                <a:ea typeface="宋体" panose="02010600030101010101" pitchFamily="2" charset="-122"/>
              </a:rPr>
              <a:t>Design component</a:t>
            </a:r>
            <a:endParaRPr lang="en-US" altLang="zh-CN" sz="1800">
              <a:solidFill>
                <a:srgbClr val="000000"/>
              </a:solidFill>
              <a:latin typeface="Helvetica" charset="0"/>
              <a:ea typeface="宋体" panose="02010600030101010101" pitchFamily="2" charset="-122"/>
            </a:endParaRP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5197475" y="765175"/>
            <a:ext cx="3946525" cy="518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Helvetica" charset="0"/>
                <a:ea typeface="宋体" panose="02010600030101010101" pitchFamily="2" charset="-122"/>
              </a:rPr>
              <a:t>Requirements analysis </a:t>
            </a:r>
            <a:r>
              <a:rPr lang="en-US" altLang="zh-CN" dirty="0">
                <a:latin typeface="Helvetica" charset="0"/>
                <a:ea typeface="宋体" panose="02010600030101010101" pitchFamily="2" charset="-122"/>
                <a:sym typeface="Wingdings" panose="05000000000000000000" pitchFamily="2" charset="2"/>
              </a:rPr>
              <a:t> data flow diagrams</a:t>
            </a:r>
            <a:r>
              <a:rPr lang="en-US" altLang="zh-CN" dirty="0">
                <a:latin typeface="Helvetica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Helvetica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zh-CN" dirty="0">
              <a:latin typeface="Helvetica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Helvetica" charset="0"/>
                <a:ea typeface="宋体" panose="02010600030101010101" pitchFamily="2" charset="-122"/>
              </a:rPr>
              <a:t>Architecture design </a:t>
            </a:r>
            <a:r>
              <a:rPr lang="en-US" altLang="zh-CN" dirty="0">
                <a:latin typeface="Helvetica" charset="0"/>
                <a:ea typeface="宋体" panose="02010600030101010101" pitchFamily="2" charset="-122"/>
                <a:sym typeface="Wingdings" panose="05000000000000000000" pitchFamily="2" charset="2"/>
              </a:rPr>
              <a:t> structure chart</a:t>
            </a:r>
            <a:endParaRPr lang="en-US" altLang="zh-CN" i="1" dirty="0">
              <a:latin typeface="Helvetica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zh-CN" dirty="0">
              <a:latin typeface="Helvetica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Helvetica" charset="0"/>
                <a:ea typeface="宋体" panose="02010600030101010101" pitchFamily="2" charset="-122"/>
              </a:rPr>
              <a:t>Component-level design</a:t>
            </a:r>
            <a:r>
              <a:rPr lang="en-US" altLang="zh-CN" dirty="0">
                <a:latin typeface="Helvetica" charset="0"/>
                <a:ea typeface="宋体" panose="02010600030101010101" pitchFamily="2" charset="-122"/>
              </a:rPr>
              <a:t>:</a:t>
            </a:r>
            <a:endParaRPr lang="en-US" altLang="zh-CN" dirty="0">
              <a:latin typeface="Helvetica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Helvetica" charset="0"/>
                <a:ea typeface="宋体" panose="02010600030101010101" pitchFamily="2" charset="-122"/>
              </a:rPr>
              <a:t>Each module in structure chart is elaborated</a:t>
            </a:r>
            <a:endParaRPr lang="en-US" altLang="zh-CN" i="1" dirty="0">
              <a:latin typeface="Helvetica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Helvetica" charset="0"/>
                <a:ea typeface="宋体" panose="02010600030101010101" pitchFamily="2" charset="-122"/>
              </a:rPr>
              <a:t>Interface, Data structure, Algorithmic detail, State diagram </a:t>
            </a:r>
            <a:endParaRPr lang="en-US" altLang="zh-CN" dirty="0">
              <a:latin typeface="Helvetica" charset="0"/>
              <a:ea typeface="宋体" panose="02010600030101010101" pitchFamily="2" charset="-122"/>
            </a:endParaRP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498475" y="989013"/>
            <a:ext cx="13096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600" i="1">
                <a:solidFill>
                  <a:srgbClr val="000000"/>
                </a:solidFill>
                <a:latin typeface="Helvetica" charset="0"/>
                <a:ea typeface="宋体" panose="02010600030101010101" pitchFamily="2" charset="-122"/>
              </a:rPr>
              <a:t>getJobData </a:t>
            </a:r>
            <a:r>
              <a:rPr lang="en-US" altLang="zh-CN" sz="1600">
                <a:solidFill>
                  <a:srgbClr val="000000"/>
                </a:solidFill>
                <a:latin typeface="Helvetica" charset="0"/>
                <a:ea typeface="宋体" panose="02010600030101010101" pitchFamily="2" charset="-122"/>
              </a:rPr>
              <a:t>module</a:t>
            </a:r>
            <a:endParaRPr lang="en-US" altLang="zh-CN" sz="1600">
              <a:solidFill>
                <a:srgbClr val="000000"/>
              </a:solidFill>
              <a:latin typeface="Helvetica" charset="0"/>
              <a:ea typeface="宋体" panose="02010600030101010101" pitchFamily="2" charset="-122"/>
            </a:endParaRP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2917825" y="4738688"/>
            <a:ext cx="17335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800">
                <a:solidFill>
                  <a:srgbClr val="000000"/>
                </a:solidFill>
                <a:latin typeface="Helvetica" charset="0"/>
                <a:ea typeface="宋体" panose="02010600030101010101" pitchFamily="2" charset="-122"/>
              </a:rPr>
              <a:t>algorithm detail</a:t>
            </a:r>
            <a:endParaRPr lang="en-US" altLang="zh-CN" sz="1800">
              <a:solidFill>
                <a:srgbClr val="000000"/>
              </a:solidFill>
              <a:latin typeface="Helvetica" charset="0"/>
              <a:ea typeface="宋体" panose="02010600030101010101" pitchFamily="2" charset="-122"/>
            </a:endParaRPr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495300" y="1831975"/>
            <a:ext cx="17589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600" i="1">
                <a:solidFill>
                  <a:srgbClr val="000000"/>
                </a:solidFill>
                <a:latin typeface="Helvetica" charset="0"/>
                <a:ea typeface="宋体" panose="02010600030101010101" pitchFamily="2" charset="-122"/>
              </a:rPr>
              <a:t>accessCostsDB </a:t>
            </a:r>
            <a:r>
              <a:rPr lang="en-US" altLang="zh-CN" sz="1600">
                <a:solidFill>
                  <a:srgbClr val="000000"/>
                </a:solidFill>
                <a:latin typeface="Helvetica" charset="0"/>
                <a:ea typeface="宋体" panose="02010600030101010101" pitchFamily="2" charset="-122"/>
              </a:rPr>
              <a:t>database</a:t>
            </a:r>
            <a:endParaRPr lang="en-US" altLang="zh-CN" sz="1600">
              <a:solidFill>
                <a:srgbClr val="000000"/>
              </a:solidFill>
              <a:latin typeface="Helvetica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B831-E5AD-4EC2-9707-B3FE891B12B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4" descr="bad-functionaloverload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811213"/>
            <a:ext cx="7975600" cy="536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3" name="AutoShape 5"/>
          <p:cNvSpPr>
            <a:spLocks noChangeArrowheads="1"/>
          </p:cNvSpPr>
          <p:nvPr/>
        </p:nvSpPr>
        <p:spPr bwMode="auto">
          <a:xfrm>
            <a:off x="7489826" y="4735514"/>
            <a:ext cx="1654175" cy="1741487"/>
          </a:xfrm>
          <a:prstGeom prst="wedgeEllipseCallout">
            <a:avLst>
              <a:gd name="adj1" fmla="val -71306"/>
              <a:gd name="adj2" fmla="val -26755"/>
            </a:avLst>
          </a:prstGeom>
          <a:solidFill>
            <a:srgbClr val="FF99CC"/>
          </a:solid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/>
              <a:t>Bad GUI Design!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7" name="Picture 5" descr="msdn-statistic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606426"/>
            <a:ext cx="6038850" cy="587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7489826" y="4735514"/>
            <a:ext cx="1654175" cy="1741487"/>
          </a:xfrm>
          <a:prstGeom prst="wedgeEllipseCallout">
            <a:avLst>
              <a:gd name="adj1" fmla="val -71306"/>
              <a:gd name="adj2" fmla="val -26755"/>
            </a:avLst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>
                <a:solidFill>
                  <a:schemeClr val="accent1"/>
                </a:solidFill>
              </a:rPr>
              <a:t>Good GUI Design!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4D0F52-F830-4EE2-84EC-7738DFF3B4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フッター プレースホルダ 3"/>
          <p:cNvSpPr txBox="1">
            <a:spLocks noGrp="1"/>
          </p:cNvSpPr>
          <p:nvPr/>
        </p:nvSpPr>
        <p:spPr bwMode="auto">
          <a:xfrm>
            <a:off x="0" y="6477000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ja-JP" altLang="en-US" sz="900">
                <a:solidFill>
                  <a:schemeClr val="bg1"/>
                </a:solidFill>
              </a:rPr>
              <a:t>© 20</a:t>
            </a:r>
            <a:r>
              <a:rPr lang="en-US" altLang="ja-JP" sz="900">
                <a:solidFill>
                  <a:schemeClr val="bg1"/>
                </a:solidFill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67619" name="スライド番号プレースホルダ 4"/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19380A7-D7CB-49BE-BE11-214BDABD4E5A}" type="slidenum">
              <a:rPr lang="en-US" altLang="ja-JP" sz="1200">
                <a:solidFill>
                  <a:schemeClr val="bg1"/>
                </a:solidFill>
              </a:rPr>
            </a:fld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67621" name="Rectangle 8"/>
          <p:cNvSpPr>
            <a:spLocks noRot="1" noChangeArrowheads="1"/>
          </p:cNvSpPr>
          <p:nvPr/>
        </p:nvSpPr>
        <p:spPr bwMode="auto">
          <a:xfrm>
            <a:off x="971600" y="2000250"/>
            <a:ext cx="6672263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800" dirty="0">
                <a:latin typeface="Times New Roman" panose="02020603050405020304" charset="0"/>
                <a:cs typeface="Times New Roman" panose="02020603050405020304" charset="0"/>
              </a:rPr>
              <a:t>Place the user in </a:t>
            </a:r>
            <a:r>
              <a:rPr lang="en-US" altLang="ja-JP" sz="2800" dirty="0" smtClean="0">
                <a:latin typeface="Times New Roman" panose="02020603050405020304" charset="0"/>
                <a:cs typeface="Times New Roman" panose="02020603050405020304" charset="0"/>
              </a:rPr>
              <a:t>control</a:t>
            </a:r>
            <a:endParaRPr lang="en-US" altLang="ja-JP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800" dirty="0">
                <a:latin typeface="Times New Roman" panose="02020603050405020304" charset="0"/>
                <a:cs typeface="Times New Roman" panose="02020603050405020304" charset="0"/>
              </a:rPr>
              <a:t>Reduce the user’s memory </a:t>
            </a:r>
            <a:r>
              <a:rPr lang="en-US" altLang="ja-JP" sz="2800" dirty="0" smtClean="0">
                <a:latin typeface="Times New Roman" panose="02020603050405020304" charset="0"/>
                <a:cs typeface="Times New Roman" panose="02020603050405020304" charset="0"/>
              </a:rPr>
              <a:t>load</a:t>
            </a:r>
            <a:endParaRPr lang="en-US" altLang="ja-JP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800" dirty="0">
                <a:latin typeface="Times New Roman" panose="02020603050405020304" charset="0"/>
                <a:cs typeface="Times New Roman" panose="02020603050405020304" charset="0"/>
              </a:rPr>
              <a:t>Make the interface consistent</a:t>
            </a:r>
            <a:endParaRPr lang="en-US" altLang="ja-JP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67622" name="Picture 9" descr="image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636912"/>
            <a:ext cx="22574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dirty="0"/>
              <a:t>Golden Rules (By Theo Mandel)</a:t>
            </a:r>
            <a:endParaRPr lang="en-US" altLang="ja-JP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9" name="Text Box 3"/>
          <p:cNvSpPr txBox="1">
            <a:spLocks noChangeArrowheads="1"/>
          </p:cNvSpPr>
          <p:nvPr/>
        </p:nvSpPr>
        <p:spPr bwMode="auto">
          <a:xfrm>
            <a:off x="928688" y="1356380"/>
            <a:ext cx="7148512" cy="4585871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>
            <a:lvl1pPr marL="457200" indent="-457200">
              <a:defRPr b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u="sng" dirty="0">
                <a:solidFill>
                  <a:srgbClr val="FF66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是界面控制用户，还是用户控制界面</a:t>
            </a:r>
            <a:r>
              <a:rPr lang="zh-CN" altLang="en-US" u="sng" dirty="0" smtClean="0">
                <a:solidFill>
                  <a:srgbClr val="FF66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endParaRPr lang="en-US" altLang="zh-CN" u="sng" dirty="0" smtClean="0">
              <a:solidFill>
                <a:srgbClr val="FF66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en-US" u="sng" dirty="0">
              <a:solidFill>
                <a:srgbClr val="FF66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000" b="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Define interaction modes in a way that does not force a user into unnecessary or undesired actions. </a:t>
            </a:r>
            <a:endParaRPr lang="en-US" altLang="zh-CN" sz="2000" b="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000" b="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Provide for flexible interaction. </a:t>
            </a:r>
            <a:endParaRPr lang="en-US" altLang="zh-CN" sz="2000" b="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000" b="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Allow user interaction to be interruptible and undoable. </a:t>
            </a:r>
            <a:endParaRPr lang="en-US" altLang="zh-CN" sz="2000" b="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000" b="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Streamline interaction as skill levels advance and allow the interaction to be customized.  </a:t>
            </a:r>
            <a:endParaRPr lang="en-US" altLang="zh-CN" sz="2000" b="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000" b="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Hide technical internals from the casual user. </a:t>
            </a:r>
            <a:endParaRPr lang="en-US" altLang="zh-CN" sz="2000" b="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000" b="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Design for direct interaction with objects that appear on the screen.</a:t>
            </a:r>
            <a:r>
              <a:rPr lang="en-US" altLang="zh-CN" b="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zh-CN" b="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Place the User in Control</a:t>
            </a:r>
            <a:endParaRPr lang="en-US" altLang="ja-JP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7" name="Text Box 7"/>
          <p:cNvSpPr txBox="1">
            <a:spLocks noChangeArrowheads="1"/>
          </p:cNvSpPr>
          <p:nvPr/>
        </p:nvSpPr>
        <p:spPr bwMode="auto">
          <a:xfrm>
            <a:off x="899592" y="1484784"/>
            <a:ext cx="8208963" cy="4598182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Reduce demand on short-term memory. 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spcBef>
                <a:spcPct val="50000"/>
              </a:spcBef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Establish meaningful defaults.  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spcBef>
                <a:spcPct val="50000"/>
              </a:spcBef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Define shortcuts that are intuitive. (</a:t>
            </a:r>
            <a:r>
              <a:rPr lang="en-US" altLang="ja-JP" sz="2400" dirty="0" err="1">
                <a:latin typeface="Times New Roman" panose="02020603050405020304" charset="0"/>
                <a:cs typeface="Times New Roman" panose="02020603050405020304" charset="0"/>
              </a:rPr>
              <a:t>Alt+P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The visual layout of the interface should be based on </a:t>
            </a:r>
            <a:r>
              <a:rPr lang="en-US" altLang="ja-JP" sz="2400" dirty="0" smtClean="0">
                <a:latin typeface="Times New Roman" panose="02020603050405020304" charset="0"/>
                <a:cs typeface="Times New Roman" panose="02020603050405020304" charset="0"/>
              </a:rPr>
              <a:t>a 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real world metaphor. 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spcBef>
                <a:spcPct val="50000"/>
              </a:spcBef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Disclose information in a progressive fashion</a:t>
            </a:r>
            <a:r>
              <a:rPr lang="en-US" altLang="ja-JP" sz="24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ja-JP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spcBef>
                <a:spcPct val="50000"/>
              </a:spcBef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endParaRPr lang="en-US" altLang="ja-JP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defRPr/>
            </a:pPr>
            <a:r>
              <a:rPr lang="en-US" altLang="zh-CN" dirty="0">
                <a:solidFill>
                  <a:srgbClr val="D1039B"/>
                </a:solidFill>
                <a:latin typeface="Times New Roman" panose="02020603050405020304" charset="0"/>
                <a:cs typeface="Times New Roman" panose="02020603050405020304" charset="0"/>
              </a:rPr>
              <a:t>What should we do to reduce the memory?</a:t>
            </a:r>
            <a:endParaRPr lang="en-US" altLang="zh-CN" dirty="0">
              <a:solidFill>
                <a:srgbClr val="D1039B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n"/>
              <a:defRPr/>
            </a:pPr>
            <a:endParaRPr lang="en-US" altLang="ja-JP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dirty="0"/>
              <a:t>Reduce the User</a:t>
            </a:r>
            <a:r>
              <a:rPr lang="en-US" altLang="ja-JP" dirty="0">
                <a:latin typeface="Palatino" charset="0"/>
              </a:rPr>
              <a:t>’</a:t>
            </a:r>
            <a:r>
              <a:rPr lang="en-US" altLang="ja-JP" dirty="0"/>
              <a:t>s Memory Load</a:t>
            </a:r>
            <a:endParaRPr lang="en-US" altLang="ja-JP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フッター プレースホルダ 3"/>
          <p:cNvSpPr txBox="1">
            <a:spLocks noGrp="1"/>
          </p:cNvSpPr>
          <p:nvPr/>
        </p:nvSpPr>
        <p:spPr bwMode="auto">
          <a:xfrm>
            <a:off x="0" y="6477000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ja-JP" altLang="en-US" sz="900">
                <a:solidFill>
                  <a:schemeClr val="bg1"/>
                </a:solidFill>
              </a:rPr>
              <a:t>© 20</a:t>
            </a:r>
            <a:r>
              <a:rPr lang="en-US" altLang="ja-JP" sz="900">
                <a:solidFill>
                  <a:schemeClr val="bg1"/>
                </a:solidFill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70691" name="スライド番号プレースホルダ 4"/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3A2EF6CA-8676-481A-96D8-A011F9E43194}" type="slidenum">
              <a:rPr lang="en-US" altLang="ja-JP" sz="1200">
                <a:solidFill>
                  <a:schemeClr val="bg1"/>
                </a:solidFill>
              </a:rPr>
            </a:fld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667656" name="Text Box 8"/>
          <p:cNvSpPr txBox="1">
            <a:spLocks noChangeArrowheads="1"/>
          </p:cNvSpPr>
          <p:nvPr/>
        </p:nvSpPr>
        <p:spPr bwMode="auto">
          <a:xfrm>
            <a:off x="899592" y="1700808"/>
            <a:ext cx="7993063" cy="3342453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Allow the user to put the current task into a </a:t>
            </a:r>
            <a:r>
              <a:rPr lang="en-US" altLang="zh-CN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meaningful context</a:t>
            </a:r>
            <a:r>
              <a:rPr lang="en-US" altLang="ja-JP" sz="24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ja-JP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Maintain consistency across a family of applications. </a:t>
            </a:r>
            <a:endParaRPr lang="en-US" altLang="ja-JP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If past interactive models have created </a:t>
            </a:r>
            <a:r>
              <a:rPr lang="en-US" altLang="ja-JP" sz="2400" dirty="0" smtClean="0">
                <a:latin typeface="Times New Roman" panose="02020603050405020304" charset="0"/>
                <a:cs typeface="Times New Roman" panose="02020603050405020304" charset="0"/>
              </a:rPr>
              <a:t>user</a:t>
            </a:r>
            <a:r>
              <a:rPr lang="en-US" altLang="zh-CN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expectations, do not make changes unless </a:t>
            </a:r>
            <a:r>
              <a:rPr lang="en-US" altLang="ja-JP" sz="2400" dirty="0" smtClean="0">
                <a:latin typeface="Times New Roman" panose="02020603050405020304" charset="0"/>
                <a:cs typeface="Times New Roman" panose="02020603050405020304" charset="0"/>
              </a:rPr>
              <a:t>there </a:t>
            </a: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is a compelling reason to do so. </a:t>
            </a:r>
            <a:endParaRPr lang="en-US" altLang="ja-JP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dirty="0"/>
              <a:t>Make the Interface Consistent</a:t>
            </a:r>
            <a:endParaRPr lang="en-US" altLang="ja-JP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Overview</a:t>
            </a:r>
            <a:endParaRPr lang="en-US" altLang="zh-CN" dirty="0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59632" y="1515616"/>
            <a:ext cx="7543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 </a:t>
            </a:r>
            <a:r>
              <a:rPr lang="en-US" altLang="zh-CN" dirty="0"/>
              <a:t>The Golden Rules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 User Interface Analysis and Design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Interface Analysis and Design Models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The Process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Interface Analysis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User Analysis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Task Analysis and Modeling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Analysis of Display Content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Analysis of the Work Environment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Interface Design Steps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Design Evaluation</a:t>
            </a:r>
            <a:endParaRPr lang="en-US" altLang="zh-CN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187624" y="1844824"/>
            <a:ext cx="6429623" cy="5032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9972A-6060-4213-9B7F-9A2095736FA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フッター プレースホルダ 3"/>
          <p:cNvSpPr txBox="1">
            <a:spLocks noGrp="1"/>
          </p:cNvSpPr>
          <p:nvPr/>
        </p:nvSpPr>
        <p:spPr bwMode="auto">
          <a:xfrm>
            <a:off x="0" y="6477000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ja-JP" altLang="en-US" sz="900">
                <a:solidFill>
                  <a:schemeClr val="bg1"/>
                </a:solidFill>
              </a:rPr>
              <a:t>© 20</a:t>
            </a:r>
            <a:r>
              <a:rPr lang="en-US" altLang="ja-JP" sz="900">
                <a:solidFill>
                  <a:schemeClr val="bg1"/>
                </a:solidFill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71715" name="スライド番号プレースホルダ 4"/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6AFE7A6-30AE-4E60-8D07-0B80174A5547}" type="slidenum">
              <a:rPr lang="en-US" altLang="ja-JP" sz="1200">
                <a:solidFill>
                  <a:schemeClr val="bg1"/>
                </a:solidFill>
              </a:rPr>
            </a:fld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71717" name="Rectangle 7"/>
          <p:cNvSpPr>
            <a:spLocks noRot="1" noChangeArrowheads="1"/>
          </p:cNvSpPr>
          <p:nvPr/>
        </p:nvSpPr>
        <p:spPr bwMode="auto">
          <a:xfrm>
            <a:off x="899592" y="1412776"/>
            <a:ext cx="802798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User model — a profile of all end users of the </a:t>
            </a:r>
            <a:r>
              <a:rPr lang="en-US" altLang="ja-JP" sz="2400" dirty="0" smtClean="0">
                <a:latin typeface="Times New Roman" panose="02020603050405020304" charset="0"/>
                <a:cs typeface="Times New Roman" panose="02020603050405020304" charset="0"/>
              </a:rPr>
              <a:t>system</a:t>
            </a:r>
            <a:endParaRPr lang="en-US" altLang="ja-JP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Design model — a design realization of the user </a:t>
            </a:r>
            <a:r>
              <a:rPr lang="en-US" altLang="ja-JP" sz="2400" dirty="0" smtClean="0">
                <a:latin typeface="Times New Roman" panose="02020603050405020304" charset="0"/>
                <a:cs typeface="Times New Roman" panose="02020603050405020304" charset="0"/>
              </a:rPr>
              <a:t>model</a:t>
            </a:r>
            <a:endParaRPr lang="en-US" altLang="ja-JP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Mental model (system perception) — the user’s mental image of what the interface </a:t>
            </a:r>
            <a:r>
              <a:rPr lang="en-US" altLang="ja-JP" sz="2400" dirty="0" smtClean="0">
                <a:latin typeface="Times New Roman" panose="02020603050405020304" charset="0"/>
                <a:cs typeface="Times New Roman" panose="02020603050405020304" charset="0"/>
              </a:rPr>
              <a:t>is</a:t>
            </a:r>
            <a:endParaRPr lang="en-US" altLang="ja-JP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Times New Roman" panose="02020603050405020304" charset="0"/>
                <a:cs typeface="Times New Roman" panose="02020603050405020304" charset="0"/>
              </a:rPr>
              <a:t>Implementation model — the interface “look and feel” coupled with supporting information that describe interface syntax and semantics</a:t>
            </a:r>
            <a:endParaRPr lang="en-US" altLang="ja-JP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dirty="0"/>
              <a:t>User Interface Design Models</a:t>
            </a:r>
            <a:endParaRPr lang="en-US" altLang="ja-JP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33DB4-681D-4206-AAFC-E672D71EA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182" y="2368376"/>
            <a:ext cx="5041900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6876008" y="2225501"/>
            <a:ext cx="619125" cy="487362"/>
          </a:xfrm>
          <a:prstGeom prst="rect">
            <a:avLst/>
          </a:prstGeom>
          <a:solidFill>
            <a:srgbClr val="FF99CC"/>
          </a:solidFill>
          <a:ln w="12700">
            <a:solidFill>
              <a:srgbClr val="FF99CC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6876008" y="4816301"/>
            <a:ext cx="619125" cy="487362"/>
          </a:xfrm>
          <a:prstGeom prst="rect">
            <a:avLst/>
          </a:prstGeom>
          <a:solidFill>
            <a:srgbClr val="FF99CC"/>
          </a:solidFill>
          <a:ln w="12700">
            <a:solidFill>
              <a:srgbClr val="FF99CC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918246" y="4825826"/>
            <a:ext cx="619125" cy="487362"/>
          </a:xfrm>
          <a:prstGeom prst="rect">
            <a:avLst/>
          </a:prstGeom>
          <a:solidFill>
            <a:srgbClr val="FF99CC"/>
          </a:solidFill>
          <a:ln w="12700">
            <a:solidFill>
              <a:srgbClr val="FF99CC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835696" y="2204864"/>
            <a:ext cx="619125" cy="487363"/>
          </a:xfrm>
          <a:prstGeom prst="rect">
            <a:avLst/>
          </a:prstGeom>
          <a:solidFill>
            <a:srgbClr val="FF99CC"/>
          </a:solidFill>
          <a:ln w="12700">
            <a:solidFill>
              <a:srgbClr val="FF99CC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User Interface Design Process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F7BE4-6D2C-4758-98FD-E982CB7EE4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2" name="projctor.wav"/>
      </p:stSnd>
    </p:sndAc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Overview</a:t>
            </a:r>
            <a:endParaRPr lang="en-US" altLang="zh-CN" dirty="0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59632" y="1515616"/>
            <a:ext cx="7543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 </a:t>
            </a:r>
            <a:r>
              <a:rPr lang="en-US" altLang="zh-CN" dirty="0"/>
              <a:t>The Golden Rules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 User Interface Analysis and Design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Interface Analysis and Design Models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The Process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Interface Analysis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User Analysis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Task Analysis and Modeling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Analysis of Display Content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Analysis of the Work Environment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Interface Design Steps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Design Evaluation</a:t>
            </a:r>
            <a:endParaRPr lang="en-US" altLang="zh-CN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043608" y="3068960"/>
            <a:ext cx="6429623" cy="5032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9972A-6060-4213-9B7F-9A2095736FA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projctor.wav"/>
      </p:stSnd>
    </p:sndAc>
  </p:transition>
</p:sld>
</file>

<file path=ppt/theme/theme1.xml><?xml version="1.0" encoding="utf-8"?>
<a:theme xmlns:a="http://schemas.openxmlformats.org/drawingml/2006/main" name="LlosengCh01E2[1]">
  <a:themeElements>
    <a:clrScheme name="LlosengCh01E2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losengCh01E2[1]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losengCh01E2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Ch01E2[1]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losengCh01E2[1]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Ch01E2[1]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Ch01E2[1]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Ch01E2[1]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Ch01E2[1]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Settings\hmlisa\Application Data\Microsoft\Templates\LlosengCh01E2[1].pot</Template>
  <TotalTime>0</TotalTime>
  <Words>33120</Words>
  <Application>WPS 演示</Application>
  <PresentationFormat>全屏显示(4:3)</PresentationFormat>
  <Paragraphs>1831</Paragraphs>
  <Slides>137</Slides>
  <Notes>40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137</vt:i4>
      </vt:variant>
    </vt:vector>
  </HeadingPairs>
  <TitlesOfParts>
    <vt:vector size="170" baseType="lpstr">
      <vt:lpstr>Arial</vt:lpstr>
      <vt:lpstr>宋体</vt:lpstr>
      <vt:lpstr>Wingdings</vt:lpstr>
      <vt:lpstr>Times</vt:lpstr>
      <vt:lpstr>Futura</vt:lpstr>
      <vt:lpstr>Helvetica</vt:lpstr>
      <vt:lpstr>MS PGothic</vt:lpstr>
      <vt:lpstr>Times New Roman</vt:lpstr>
      <vt:lpstr>Segoe Print</vt:lpstr>
      <vt:lpstr>微软雅黑</vt:lpstr>
      <vt:lpstr>Arial Unicode MS</vt:lpstr>
      <vt:lpstr>楷体</vt:lpstr>
      <vt:lpstr>楷体_GB2312</vt:lpstr>
      <vt:lpstr>Avant Garde</vt:lpstr>
      <vt:lpstr>Symbol</vt:lpstr>
      <vt:lpstr>Helvetica</vt:lpstr>
      <vt:lpstr>Palatino</vt:lpstr>
      <vt:lpstr>Rokkitt</vt:lpstr>
      <vt:lpstr>新宋体</vt:lpstr>
      <vt:lpstr>Palatino Linotype</vt:lpstr>
      <vt:lpstr>LlosengCh01E2[1]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PowerPoint.Slide.8</vt:lpstr>
      <vt:lpstr>PowerPoint.Slide.8</vt:lpstr>
      <vt:lpstr>PowerPoint.Slide.8</vt:lpstr>
      <vt:lpstr>PowerPoint.Slide.8</vt:lpstr>
      <vt:lpstr>PowerPoint.Slide.8</vt:lpstr>
      <vt:lpstr>PowerPoint.Slide.8</vt:lpstr>
      <vt:lpstr>   Component-Level Design  </vt:lpstr>
      <vt:lpstr>Overview</vt:lpstr>
      <vt:lpstr>What is a component?</vt:lpstr>
      <vt:lpstr>Different Views of Component</vt:lpstr>
      <vt:lpstr>PowerPoint 演示文稿</vt:lpstr>
      <vt:lpstr>Class Elaboration（求精）</vt:lpstr>
      <vt:lpstr>Different Views of Component</vt:lpstr>
      <vt:lpstr>PowerPoint 演示文稿</vt:lpstr>
      <vt:lpstr>PowerPoint 演示文稿</vt:lpstr>
      <vt:lpstr>Different Views of Component</vt:lpstr>
      <vt:lpstr>PowerPoint 演示文稿</vt:lpstr>
      <vt:lpstr>Overview</vt:lpstr>
      <vt:lpstr>What is Comp. Level Design?</vt:lpstr>
      <vt:lpstr>Basic Design Principles</vt:lpstr>
      <vt:lpstr>Basic Design Principles</vt:lpstr>
      <vt:lpstr>Open-Closed Principle</vt:lpstr>
      <vt:lpstr>The Liskov Substitution Principle（替代原理）</vt:lpstr>
      <vt:lpstr>If it looks like a duck, quacks like a duck, but needs batteries – you probably have the wrong abstraction</vt:lpstr>
      <vt:lpstr>Dependency Inversion Principle</vt:lpstr>
      <vt:lpstr>PowerPoint 演示文稿</vt:lpstr>
      <vt:lpstr>The Interface Segregation（分离） Principle</vt:lpstr>
      <vt:lpstr>You want me to plug this in, where?</vt:lpstr>
      <vt:lpstr>The Release Reuse Equivalency Principle</vt:lpstr>
      <vt:lpstr>The Common Closure Principle</vt:lpstr>
      <vt:lpstr>The Common Reuse Principle</vt:lpstr>
      <vt:lpstr>Single Responsibility Principle</vt:lpstr>
      <vt:lpstr>PowerPoint 演示文稿</vt:lpstr>
      <vt:lpstr>PowerPoint 演示文稿</vt:lpstr>
      <vt:lpstr>PowerPoint 演示文稿</vt:lpstr>
      <vt:lpstr>Functional Cohesion</vt:lpstr>
      <vt:lpstr>Layer Cohesion</vt:lpstr>
      <vt:lpstr>Communicational Cohesion</vt:lpstr>
      <vt:lpstr>PowerPoint 演示文稿</vt:lpstr>
      <vt:lpstr>PowerPoint 演示文稿</vt:lpstr>
      <vt:lpstr>PowerPoint 演示文稿</vt:lpstr>
      <vt:lpstr>Content Coupling</vt:lpstr>
      <vt:lpstr>PowerPoint 演示文稿</vt:lpstr>
      <vt:lpstr>PowerPoint 演示文稿</vt:lpstr>
      <vt:lpstr>Common Coupling</vt:lpstr>
      <vt:lpstr>PowerPoint 演示文稿</vt:lpstr>
      <vt:lpstr>Routine Call Coupling</vt:lpstr>
      <vt:lpstr>Overview</vt:lpstr>
      <vt:lpstr>PowerPoint 演示文稿</vt:lpstr>
      <vt:lpstr>PowerPoint 演示文稿</vt:lpstr>
      <vt:lpstr>Steps 1 &amp; 2 – Identify Classes</vt:lpstr>
      <vt:lpstr>Step 3 – Class Elaboration</vt:lpstr>
      <vt:lpstr>3a. Collaboration Details</vt:lpstr>
      <vt:lpstr>3b. Appropriate Interfaces</vt:lpstr>
      <vt:lpstr>3c. Elaborate Attributes</vt:lpstr>
      <vt:lpstr>3d. Describe Processing Flow</vt:lpstr>
      <vt:lpstr>Step 4 – Persistent Data</vt:lpstr>
      <vt:lpstr>Step 5 – Elaborate Behavior</vt:lpstr>
      <vt:lpstr>Step 6 – Elab. Deployment</vt:lpstr>
      <vt:lpstr>Step 7 – Redesign/Reconsider</vt:lpstr>
      <vt:lpstr>Overview</vt:lpstr>
      <vt:lpstr>PowerPoint 演示文稿</vt:lpstr>
      <vt:lpstr>PowerPoint 演示文稿</vt:lpstr>
      <vt:lpstr>Overview</vt:lpstr>
      <vt:lpstr>PowerPoint 演示文稿</vt:lpstr>
      <vt:lpstr>PowerPoint 演示文稿</vt:lpstr>
      <vt:lpstr>PowerPoint 演示文稿</vt:lpstr>
      <vt:lpstr>PowerPoint 演示文稿</vt:lpstr>
      <vt:lpstr>A Structured Procedural Design</vt:lpstr>
      <vt:lpstr>Program Flow Chart (PFC)</vt:lpstr>
      <vt:lpstr>Box Diagram / N-S Chart</vt:lpstr>
      <vt:lpstr>An Example</vt:lpstr>
      <vt:lpstr>Problem Analysis Diagram ( PAD)</vt:lpstr>
      <vt:lpstr>Example: From N-S Chart to PAD(1)</vt:lpstr>
      <vt:lpstr>Example: From N-S Chart to PAD (2)</vt:lpstr>
      <vt:lpstr>Tabular Design Notation</vt:lpstr>
      <vt:lpstr>PowerPoint 演示文稿</vt:lpstr>
      <vt:lpstr>The steps of developing a decision table</vt:lpstr>
      <vt:lpstr>An Example of Decision Table (1)</vt:lpstr>
      <vt:lpstr>An Example of Decision Table (2)</vt:lpstr>
      <vt:lpstr>An Example of Decision Tree</vt:lpstr>
      <vt:lpstr>Folder</vt:lpstr>
      <vt:lpstr>PowerPoint 演示文稿</vt:lpstr>
      <vt:lpstr>Why Program Design Language?</vt:lpstr>
      <vt:lpstr>An Example</vt:lpstr>
      <vt:lpstr>The Attributes of Design Notation </vt:lpstr>
      <vt:lpstr>Comparison of Design Natation</vt:lpstr>
      <vt:lpstr>PowerPoint 演示文稿</vt:lpstr>
      <vt:lpstr>PowerPoint 演示文稿</vt:lpstr>
      <vt:lpstr>  Performing User Interface Design  </vt:lpstr>
      <vt:lpstr>Overview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Overview</vt:lpstr>
      <vt:lpstr>PowerPoint 演示文稿</vt:lpstr>
      <vt:lpstr>User Interface Design Process</vt:lpstr>
      <vt:lpstr>Overview</vt:lpstr>
      <vt:lpstr>Interface Analysis</vt:lpstr>
      <vt:lpstr>PowerPoint 演示文稿</vt:lpstr>
      <vt:lpstr>Task Analysis and Modeling(1)</vt:lpstr>
      <vt:lpstr>Task Analysis and Modeling(2)</vt:lpstr>
      <vt:lpstr>PowerPoint 演示文稿</vt:lpstr>
      <vt:lpstr>PowerPoint 演示文稿</vt:lpstr>
      <vt:lpstr>Overview</vt:lpstr>
      <vt:lpstr>PowerPoint 演示文稿</vt:lpstr>
      <vt:lpstr>PowerPoint 演示文稿</vt:lpstr>
      <vt:lpstr>PowerPoint 演示文稿</vt:lpstr>
      <vt:lpstr>PowerPoint 演示文稿</vt:lpstr>
      <vt:lpstr>Overview</vt:lpstr>
      <vt:lpstr>PowerPoint 演示文稿</vt:lpstr>
      <vt:lpstr>PowerPoint 演示文稿</vt:lpstr>
      <vt:lpstr>Evaluation Criteria</vt:lpstr>
      <vt:lpstr>Interface Design Inspiration（灵感）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Interface Design Libraries</vt:lpstr>
      <vt:lpstr>PowerPoint 演示文稿</vt:lpstr>
      <vt:lpstr>PowerPoint 演示文稿</vt:lpstr>
      <vt:lpstr>PowerPoint 演示文稿</vt:lpstr>
      <vt:lpstr>PowerPoint 演示文稿</vt:lpstr>
      <vt:lpstr>GUI Design Tools</vt:lpstr>
      <vt:lpstr>GUI Design Studio</vt:lpstr>
      <vt:lpstr>QT / QT Designer</vt:lpstr>
      <vt:lpstr>PowerPoint 演示文稿</vt:lpstr>
      <vt:lpstr>PowerPoint 演示文稿</vt:lpstr>
      <vt:lpstr>PowerPoint 演示文稿</vt:lpstr>
      <vt:lpstr>PowerPoint 演示文稿</vt:lpstr>
    </vt:vector>
  </TitlesOfParts>
  <Company>Sichuan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Lisa</dc:creator>
  <cp:lastModifiedBy>三脚猫</cp:lastModifiedBy>
  <cp:revision>593</cp:revision>
  <dcterms:created xsi:type="dcterms:W3CDTF">2008-02-25T20:13:00Z</dcterms:created>
  <dcterms:modified xsi:type="dcterms:W3CDTF">2019-01-01T14:55:53Z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2052-11.1.0.8327</vt:lpwstr>
  </property>
</Properties>
</file>