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audio2.wav" ContentType="audio/wav"/>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notesSlides/notesSlide32.xml" ContentType="application/vnd.openxmlformats-officedocument.presentationml.notesSlide+xml"/>
  <Override PartName="/ppt/activeX/activeX5.xml" ContentType="application/vnd.ms-office.activeX+xml"/>
  <Override PartName="/ppt/activeX/activeX5.bin" ContentType="application/vnd.ms-office.activeX"/>
  <Override PartName="/ppt/activeX/activeX6.xml" ContentType="application/vnd.ms-office.activeX+xml"/>
  <Override PartName="/ppt/activeX/activeX6.bin" ContentType="application/vnd.ms-office.activeX"/>
  <Override PartName="/ppt/activeX/activeX7.xml" ContentType="application/vnd.ms-office.activeX+xml"/>
  <Override PartName="/ppt/activeX/activeX7.bin" ContentType="application/vnd.ms-office.activeX"/>
  <Override PartName="/ppt/activeX/activeX8.xml" ContentType="application/vnd.ms-office.activeX+xml"/>
  <Override PartName="/ppt/activeX/activeX8.bin" ContentType="application/vnd.ms-office.activeX"/>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handoutMasterIdLst>
    <p:handoutMasterId r:id="rId78"/>
  </p:handoutMasterIdLst>
  <p:sldIdLst>
    <p:sldId id="396" r:id="rId2"/>
    <p:sldId id="428" r:id="rId3"/>
    <p:sldId id="429" r:id="rId4"/>
    <p:sldId id="430" r:id="rId5"/>
    <p:sldId id="397" r:id="rId6"/>
    <p:sldId id="398" r:id="rId7"/>
    <p:sldId id="431" r:id="rId8"/>
    <p:sldId id="432" r:id="rId9"/>
    <p:sldId id="433" r:id="rId10"/>
    <p:sldId id="399" r:id="rId11"/>
    <p:sldId id="434" r:id="rId12"/>
    <p:sldId id="435" r:id="rId13"/>
    <p:sldId id="436" r:id="rId14"/>
    <p:sldId id="437" r:id="rId15"/>
    <p:sldId id="469" r:id="rId16"/>
    <p:sldId id="438" r:id="rId17"/>
    <p:sldId id="439" r:id="rId18"/>
    <p:sldId id="467" r:id="rId19"/>
    <p:sldId id="468" r:id="rId20"/>
    <p:sldId id="401" r:id="rId21"/>
    <p:sldId id="440" r:id="rId22"/>
    <p:sldId id="441" r:id="rId23"/>
    <p:sldId id="402" r:id="rId24"/>
    <p:sldId id="403" r:id="rId25"/>
    <p:sldId id="442" r:id="rId26"/>
    <p:sldId id="443" r:id="rId27"/>
    <p:sldId id="404" r:id="rId28"/>
    <p:sldId id="405" r:id="rId29"/>
    <p:sldId id="406" r:id="rId30"/>
    <p:sldId id="444" r:id="rId31"/>
    <p:sldId id="407" r:id="rId32"/>
    <p:sldId id="408" r:id="rId33"/>
    <p:sldId id="445" r:id="rId34"/>
    <p:sldId id="446" r:id="rId35"/>
    <p:sldId id="447" r:id="rId36"/>
    <p:sldId id="409" r:id="rId37"/>
    <p:sldId id="466" r:id="rId38"/>
    <p:sldId id="451" r:id="rId39"/>
    <p:sldId id="470" r:id="rId40"/>
    <p:sldId id="471" r:id="rId41"/>
    <p:sldId id="472" r:id="rId42"/>
    <p:sldId id="410" r:id="rId43"/>
    <p:sldId id="411" r:id="rId44"/>
    <p:sldId id="413" r:id="rId45"/>
    <p:sldId id="416" r:id="rId46"/>
    <p:sldId id="452" r:id="rId47"/>
    <p:sldId id="453" r:id="rId48"/>
    <p:sldId id="454" r:id="rId49"/>
    <p:sldId id="455" r:id="rId50"/>
    <p:sldId id="456" r:id="rId51"/>
    <p:sldId id="457" r:id="rId52"/>
    <p:sldId id="458" r:id="rId53"/>
    <p:sldId id="459" r:id="rId54"/>
    <p:sldId id="460" r:id="rId55"/>
    <p:sldId id="461" r:id="rId56"/>
    <p:sldId id="462" r:id="rId57"/>
    <p:sldId id="463" r:id="rId58"/>
    <p:sldId id="464" r:id="rId59"/>
    <p:sldId id="473" r:id="rId60"/>
    <p:sldId id="419" r:id="rId61"/>
    <p:sldId id="476" r:id="rId62"/>
    <p:sldId id="420" r:id="rId63"/>
    <p:sldId id="474" r:id="rId64"/>
    <p:sldId id="475" r:id="rId65"/>
    <p:sldId id="421" r:id="rId66"/>
    <p:sldId id="477" r:id="rId67"/>
    <p:sldId id="465" r:id="rId68"/>
    <p:sldId id="478" r:id="rId69"/>
    <p:sldId id="480" r:id="rId70"/>
    <p:sldId id="479" r:id="rId71"/>
    <p:sldId id="482" r:id="rId72"/>
    <p:sldId id="423" r:id="rId73"/>
    <p:sldId id="424" r:id="rId74"/>
    <p:sldId id="425" r:id="rId75"/>
    <p:sldId id="481" r:id="rId76"/>
  </p:sldIdLst>
  <p:sldSz cx="9144000" cy="6858000" type="screen4x3"/>
  <p:notesSz cx="7099300" cy="10234613"/>
  <p:defaultTextStyle>
    <a:defPPr>
      <a:defRPr lang="zh-CN"/>
    </a:defPPr>
    <a:lvl1pPr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pitchFamily="1"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pitchFamily="1"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pitchFamily="1"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pitchFamily="1"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7">
          <p15:clr>
            <a:srgbClr val="A4A3A4"/>
          </p15:clr>
        </p15:guide>
        <p15:guide id="2" pos="2832">
          <p15:clr>
            <a:srgbClr val="A4A3A4"/>
          </p15:clr>
        </p15:guide>
      </p15:sldGuideLst>
    </p:ext>
    <p:ext uri="{2D200454-40CA-4A62-9FC3-DE9A4176ACB9}">
      <p15:notesGuideLst xmlns:p15="http://schemas.microsoft.com/office/powerpoint/2012/main">
        <p15:guide id="1" orient="horz" pos="3323">
          <p15:clr>
            <a:srgbClr val="A4A3A4"/>
          </p15:clr>
        </p15:guide>
        <p15:guide id="2" pos="21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75" autoAdjust="0"/>
    <p:restoredTop sz="87292" autoAdjust="0"/>
  </p:normalViewPr>
  <p:slideViewPr>
    <p:cSldViewPr>
      <p:cViewPr varScale="1">
        <p:scale>
          <a:sx n="98" d="100"/>
          <a:sy n="98" d="100"/>
        </p:scale>
        <p:origin x="1590" y="78"/>
      </p:cViewPr>
      <p:guideLst>
        <p:guide orient="horz" pos="2227"/>
        <p:guide pos="283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652" y="-78"/>
      </p:cViewPr>
      <p:guideLst>
        <p:guide orient="horz" pos="3323"/>
        <p:guide pos="219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activeX1.xml><?xml version="1.0" encoding="utf-8"?>
<ax:ocx xmlns:ax="http://schemas.microsoft.com/office/2006/activeX" xmlns:r="http://schemas.openxmlformats.org/officeDocument/2006/relationships" ax:classid="{5512D118-5CC6-11CF-8D67-00AA00BDCE1D}" ax:persistence="persistStream" r:id="rId1"/>
</file>

<file path=ppt/activeX/activeX2.xml><?xml version="1.0" encoding="utf-8"?>
<ax:ocx xmlns:ax="http://schemas.microsoft.com/office/2006/activeX" xmlns:r="http://schemas.openxmlformats.org/officeDocument/2006/relationships" ax:classid="{5512D118-5CC6-11CF-8D67-00AA00BDCE1D}" ax:persistence="persistStream" r:id="rId1"/>
</file>

<file path=ppt/activeX/activeX3.xml><?xml version="1.0" encoding="utf-8"?>
<ax:ocx xmlns:ax="http://schemas.microsoft.com/office/2006/activeX" xmlns:r="http://schemas.openxmlformats.org/officeDocument/2006/relationships" ax:classid="{5512D118-5CC6-11CF-8D67-00AA00BDCE1D}" ax:persistence="persistStream" r:id="rId1"/>
</file>

<file path=ppt/activeX/activeX4.xml><?xml version="1.0" encoding="utf-8"?>
<ax:ocx xmlns:ax="http://schemas.microsoft.com/office/2006/activeX" xmlns:r="http://schemas.openxmlformats.org/officeDocument/2006/relationships" ax:classid="{5512D118-5CC6-11CF-8D67-00AA00BDCE1D}" ax:persistence="persistStream" r:id="rId1"/>
</file>

<file path=ppt/activeX/activeX5.xml><?xml version="1.0" encoding="utf-8"?>
<ax:ocx xmlns:ax="http://schemas.microsoft.com/office/2006/activeX" xmlns:r="http://schemas.openxmlformats.org/officeDocument/2006/relationships" ax:classid="{5512D118-5CC6-11CF-8D67-00AA00BDCE1D}" ax:persistence="persistStream" r:id="rId1"/>
</file>

<file path=ppt/activeX/activeX6.xml><?xml version="1.0" encoding="utf-8"?>
<ax:ocx xmlns:ax="http://schemas.microsoft.com/office/2006/activeX" xmlns:r="http://schemas.openxmlformats.org/officeDocument/2006/relationships" ax:classid="{5512D118-5CC6-11CF-8D67-00AA00BDCE1D}" ax:persistence="persistStream" r:id="rId1"/>
</file>

<file path=ppt/activeX/activeX7.xml><?xml version="1.0" encoding="utf-8"?>
<ax:ocx xmlns:ax="http://schemas.microsoft.com/office/2006/activeX" xmlns:r="http://schemas.openxmlformats.org/officeDocument/2006/relationships" ax:classid="{5512D118-5CC6-11CF-8D67-00AA00BDCE1D}" ax:persistence="persistStream" r:id="rId1"/>
</file>

<file path=ppt/activeX/activeX8.xml><?xml version="1.0" encoding="utf-8"?>
<ax:ocx xmlns:ax="http://schemas.microsoft.com/office/2006/activeX" xmlns:r="http://schemas.openxmlformats.org/officeDocument/2006/relationships" ax:classid="{5512D118-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48000" cy="5334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68611" name="Rectangle 3"/>
          <p:cNvSpPr>
            <a:spLocks noGrp="1" noChangeArrowheads="1"/>
          </p:cNvSpPr>
          <p:nvPr>
            <p:ph type="dt" sz="quarter" idx="1"/>
          </p:nvPr>
        </p:nvSpPr>
        <p:spPr bwMode="auto">
          <a:xfrm>
            <a:off x="4038600" y="0"/>
            <a:ext cx="3048000" cy="5334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68612" name="Rectangle 4"/>
          <p:cNvSpPr>
            <a:spLocks noGrp="1" noChangeArrowheads="1"/>
          </p:cNvSpPr>
          <p:nvPr>
            <p:ph type="ftr" sz="quarter" idx="2"/>
          </p:nvPr>
        </p:nvSpPr>
        <p:spPr bwMode="auto">
          <a:xfrm>
            <a:off x="0" y="9753600"/>
            <a:ext cx="30480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68613" name="Rectangle 5"/>
          <p:cNvSpPr>
            <a:spLocks noGrp="1" noChangeArrowheads="1"/>
          </p:cNvSpPr>
          <p:nvPr>
            <p:ph type="sldNum" sz="quarter" idx="3"/>
          </p:nvPr>
        </p:nvSpPr>
        <p:spPr bwMode="auto">
          <a:xfrm>
            <a:off x="4038600" y="9753600"/>
            <a:ext cx="30480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A0DB2FAB-4DDF-4CC6-B0A0-76A60F457093}" type="slidenum">
              <a:rPr lang="en-US" altLang="zh-CN"/>
              <a:t>‹#›</a:t>
            </a:fld>
            <a:endParaRPr lang="en-US" altLang="zh-CN"/>
          </a:p>
        </p:txBody>
      </p:sp>
    </p:spTree>
    <p:extLst>
      <p:ext uri="{BB962C8B-B14F-4D97-AF65-F5344CB8AC3E}">
        <p14:creationId xmlns:p14="http://schemas.microsoft.com/office/powerpoint/2010/main" val="851892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301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atin typeface="Arial" panose="020B0604020202020204" pitchFamily="34" charset="0"/>
              </a:defRPr>
            </a:lvl1pPr>
          </a:lstStyle>
          <a:p>
            <a:pPr>
              <a:defRPr/>
            </a:pPr>
            <a:fld id="{D491D423-BE52-429D-A649-80BB9A6D7E3E}" type="slidenum">
              <a:rPr lang="en-US" altLang="zh-CN"/>
              <a:t>‹#›</a:t>
            </a:fld>
            <a:endParaRPr lang="en-US" altLang="zh-CN"/>
          </a:p>
        </p:txBody>
      </p:sp>
    </p:spTree>
    <p:extLst>
      <p:ext uri="{BB962C8B-B14F-4D97-AF65-F5344CB8AC3E}">
        <p14:creationId xmlns:p14="http://schemas.microsoft.com/office/powerpoint/2010/main" val="2294231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xfrm>
            <a:off x="1300163" y="877888"/>
            <a:ext cx="4511675" cy="3382962"/>
          </a:xfrm>
        </p:spPr>
      </p:sp>
      <p:sp>
        <p:nvSpPr>
          <p:cNvPr id="530435" name="Rectangle 3"/>
          <p:cNvSpPr>
            <a:spLocks noGrp="1" noChangeArrowheads="1"/>
          </p:cNvSpPr>
          <p:nvPr>
            <p:ph type="body" idx="1"/>
          </p:nvPr>
        </p:nvSpPr>
        <p:spPr bwMode="auto">
          <a:xfrm>
            <a:off x="927100" y="4886325"/>
            <a:ext cx="5257800" cy="45481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967" tIns="49903" rIns="95967" bIns="49903" anchor="ctr">
            <a:spAutoFit/>
          </a:bodyPr>
          <a:lstStyle/>
          <a:p>
            <a:endParaRPr lang="zh-CN" altLang="en-US"/>
          </a:p>
        </p:txBody>
      </p:sp>
    </p:spTree>
    <p:extLst>
      <p:ext uri="{BB962C8B-B14F-4D97-AF65-F5344CB8AC3E}">
        <p14:creationId xmlns:p14="http://schemas.microsoft.com/office/powerpoint/2010/main" val="3878150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xfrm>
            <a:off x="1300163" y="877888"/>
            <a:ext cx="4511675" cy="3382962"/>
          </a:xfrm>
        </p:spPr>
      </p:sp>
      <p:sp>
        <p:nvSpPr>
          <p:cNvPr id="546819" name="Rectangle 3"/>
          <p:cNvSpPr>
            <a:spLocks noGrp="1" noChangeArrowheads="1"/>
          </p:cNvSpPr>
          <p:nvPr>
            <p:ph type="body" idx="1"/>
          </p:nvPr>
        </p:nvSpPr>
        <p:spPr bwMode="auto">
          <a:xfrm>
            <a:off x="927100" y="4886325"/>
            <a:ext cx="5257800" cy="45481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967" tIns="49903" rIns="95967" bIns="49903" anchor="ctr">
            <a:spAutoFit/>
          </a:bodyPr>
          <a:lstStyle/>
          <a:p>
            <a:endParaRPr lang="zh-CN" altLang="en-US"/>
          </a:p>
        </p:txBody>
      </p:sp>
    </p:spTree>
    <p:extLst>
      <p:ext uri="{BB962C8B-B14F-4D97-AF65-F5344CB8AC3E}">
        <p14:creationId xmlns:p14="http://schemas.microsoft.com/office/powerpoint/2010/main" val="734704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EE50860-33AC-4C52-8883-739BA8BA6024}" type="slidenum">
              <a:rPr lang="ja-JP" altLang="en-US" sz="1200"/>
              <a:pPr algn="r"/>
              <a:t>15</a:t>
            </a:fld>
            <a:endParaRPr lang="en-US" altLang="ja-JP" sz="1200"/>
          </a:p>
        </p:txBody>
      </p:sp>
      <p:sp>
        <p:nvSpPr>
          <p:cNvPr id="764931" name="Rectangle 2"/>
          <p:cNvSpPr>
            <a:spLocks noGrp="1" noRot="1" noChangeAspect="1" noChangeArrowheads="1" noTextEdit="1"/>
          </p:cNvSpPr>
          <p:nvPr>
            <p:ph type="sldImg"/>
          </p:nvPr>
        </p:nvSpPr>
        <p:spPr>
          <a:xfrm>
            <a:off x="992188" y="768350"/>
            <a:ext cx="5114925" cy="3836988"/>
          </a:xfrm>
          <a:ln/>
        </p:spPr>
      </p:sp>
      <p:sp>
        <p:nvSpPr>
          <p:cNvPr id="76493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860245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F9B148D-D6E6-439C-AF16-726AE7D88C82}" type="slidenum">
              <a:rPr lang="ja-JP" altLang="en-US" sz="1200"/>
              <a:pPr algn="r"/>
              <a:t>20</a:t>
            </a:fld>
            <a:endParaRPr lang="en-US" altLang="ja-JP" sz="1200"/>
          </a:p>
        </p:txBody>
      </p:sp>
      <p:sp>
        <p:nvSpPr>
          <p:cNvPr id="765955" name="Rectangle 2"/>
          <p:cNvSpPr>
            <a:spLocks noGrp="1" noRot="1" noChangeAspect="1" noChangeArrowheads="1" noTextEdit="1"/>
          </p:cNvSpPr>
          <p:nvPr>
            <p:ph type="sldImg"/>
          </p:nvPr>
        </p:nvSpPr>
        <p:spPr>
          <a:xfrm>
            <a:off x="992188" y="768350"/>
            <a:ext cx="5114925" cy="3836988"/>
          </a:xfrm>
          <a:ln/>
        </p:spPr>
      </p:sp>
      <p:sp>
        <p:nvSpPr>
          <p:cNvPr id="76595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920126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8C65DE3-4D8C-4225-89C7-028E216D684B}" type="slidenum">
              <a:rPr lang="ja-JP" altLang="en-US" sz="1200"/>
              <a:pPr algn="r"/>
              <a:t>23</a:t>
            </a:fld>
            <a:endParaRPr lang="en-US" altLang="ja-JP" sz="1200"/>
          </a:p>
        </p:txBody>
      </p:sp>
      <p:sp>
        <p:nvSpPr>
          <p:cNvPr id="766979" name="Rectangle 2"/>
          <p:cNvSpPr>
            <a:spLocks noGrp="1" noRot="1" noChangeAspect="1" noChangeArrowheads="1" noTextEdit="1"/>
          </p:cNvSpPr>
          <p:nvPr>
            <p:ph type="sldImg"/>
          </p:nvPr>
        </p:nvSpPr>
        <p:spPr>
          <a:xfrm>
            <a:off x="992188" y="768350"/>
            <a:ext cx="5114925" cy="3836988"/>
          </a:xfrm>
          <a:ln/>
        </p:spPr>
      </p:sp>
      <p:sp>
        <p:nvSpPr>
          <p:cNvPr id="766980"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1888466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F5227FF-6944-477D-83ED-5B8FBD719B1C}" type="slidenum">
              <a:rPr lang="ja-JP" altLang="en-US" sz="1200"/>
              <a:pPr algn="r"/>
              <a:t>24</a:t>
            </a:fld>
            <a:endParaRPr lang="en-US" altLang="ja-JP" sz="1200"/>
          </a:p>
        </p:txBody>
      </p:sp>
      <p:sp>
        <p:nvSpPr>
          <p:cNvPr id="768003" name="Rectangle 2"/>
          <p:cNvSpPr>
            <a:spLocks noGrp="1" noRot="1" noChangeAspect="1" noChangeArrowheads="1" noTextEdit="1"/>
          </p:cNvSpPr>
          <p:nvPr>
            <p:ph type="sldImg"/>
          </p:nvPr>
        </p:nvSpPr>
        <p:spPr>
          <a:xfrm>
            <a:off x="992188" y="768350"/>
            <a:ext cx="5114925" cy="3836988"/>
          </a:xfrm>
          <a:ln/>
        </p:spPr>
      </p:sp>
      <p:sp>
        <p:nvSpPr>
          <p:cNvPr id="76800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Arial" panose="020B0604020202020204" pitchFamily="34" charset="0"/>
              </a:rPr>
              <a:t>（</a:t>
            </a:r>
            <a:r>
              <a:rPr lang="en-US" altLang="zh-CN" dirty="0" smtClean="0">
                <a:latin typeface="Arial" panose="020B0604020202020204" pitchFamily="34" charset="0"/>
              </a:rPr>
              <a:t>1</a:t>
            </a:r>
            <a:r>
              <a:rPr lang="zh-CN" altLang="en-US" dirty="0" smtClean="0">
                <a:latin typeface="Arial" panose="020B0604020202020204" pitchFamily="34" charset="0"/>
              </a:rPr>
              <a:t>）显示陈述测试目的：使用可以测量的术语来陈述：测试的有效性</a:t>
            </a:r>
            <a:r>
              <a:rPr lang="en-US" altLang="zh-CN" dirty="0" smtClean="0">
                <a:latin typeface="Arial" panose="020B0604020202020204" pitchFamily="34" charset="0"/>
              </a:rPr>
              <a:t>/</a:t>
            </a:r>
            <a:r>
              <a:rPr lang="zh-CN" altLang="en-US" dirty="0" smtClean="0">
                <a:latin typeface="Arial" panose="020B0604020202020204" pitchFamily="34" charset="0"/>
              </a:rPr>
              <a:t>测试覆盖率</a:t>
            </a:r>
            <a:r>
              <a:rPr lang="en-US" altLang="zh-CN" dirty="0" smtClean="0">
                <a:latin typeface="Arial" panose="020B0604020202020204" pitchFamily="34" charset="0"/>
              </a:rPr>
              <a:t>/</a:t>
            </a:r>
            <a:r>
              <a:rPr lang="zh-CN" altLang="en-US" dirty="0" smtClean="0">
                <a:latin typeface="Arial" panose="020B0604020202020204" pitchFamily="34" charset="0"/>
              </a:rPr>
              <a:t>故障出现的平均时间</a:t>
            </a:r>
            <a:r>
              <a:rPr lang="en-US" altLang="zh-CN" dirty="0" smtClean="0">
                <a:latin typeface="Arial" panose="020B0604020202020204" pitchFamily="34" charset="0"/>
              </a:rPr>
              <a:t>/</a:t>
            </a:r>
            <a:r>
              <a:rPr lang="zh-CN" altLang="en-US" dirty="0" smtClean="0">
                <a:latin typeface="Arial" panose="020B0604020202020204" pitchFamily="34" charset="0"/>
              </a:rPr>
              <a:t>发现和改正缺陷的开销</a:t>
            </a:r>
            <a:r>
              <a:rPr lang="en-US" altLang="zh-CN" dirty="0" smtClean="0">
                <a:latin typeface="Arial" panose="020B0604020202020204" pitchFamily="34" charset="0"/>
              </a:rPr>
              <a:t>/</a:t>
            </a:r>
            <a:r>
              <a:rPr lang="zh-CN" altLang="en-US" dirty="0" smtClean="0">
                <a:latin typeface="Arial" panose="020B0604020202020204" pitchFamily="34" charset="0"/>
              </a:rPr>
              <a:t>允许剩余的缺陷的密度</a:t>
            </a:r>
            <a:r>
              <a:rPr lang="en-US" altLang="zh-CN" dirty="0" smtClean="0">
                <a:latin typeface="Arial" panose="020B0604020202020204" pitchFamily="34" charset="0"/>
              </a:rPr>
              <a:t>/</a:t>
            </a:r>
            <a:r>
              <a:rPr lang="zh-CN" altLang="en-US" dirty="0" smtClean="0">
                <a:latin typeface="Arial" panose="020B0604020202020204" pitchFamily="34" charset="0"/>
              </a:rPr>
              <a:t>回归测试的工作时间</a:t>
            </a:r>
          </a:p>
          <a:p>
            <a:pPr eaLnBrk="1" hangingPunct="1"/>
            <a:r>
              <a:rPr lang="zh-CN" altLang="en-US" dirty="0" smtClean="0">
                <a:latin typeface="Arial" panose="020B0604020202020204" pitchFamily="34" charset="0"/>
              </a:rPr>
              <a:t>（</a:t>
            </a:r>
            <a:r>
              <a:rPr lang="en-US" altLang="zh-CN" dirty="0" smtClean="0">
                <a:latin typeface="Arial" panose="020B0604020202020204" pitchFamily="34" charset="0"/>
              </a:rPr>
              <a:t>2</a:t>
            </a:r>
            <a:r>
              <a:rPr lang="zh-CN" altLang="en-US" dirty="0" smtClean="0">
                <a:latin typeface="Arial" panose="020B0604020202020204" pitchFamily="34" charset="0"/>
              </a:rPr>
              <a:t>）描述每一类用户的交互场景的</a:t>
            </a:r>
            <a:r>
              <a:rPr lang="en-US" altLang="zh-CN" dirty="0" err="1" smtClean="0">
                <a:latin typeface="Arial" panose="020B0604020202020204" pitchFamily="34" charset="0"/>
              </a:rPr>
              <a:t>Usecase</a:t>
            </a:r>
            <a:r>
              <a:rPr lang="zh-CN" altLang="en-US" dirty="0" smtClean="0">
                <a:latin typeface="Arial" panose="020B0604020202020204" pitchFamily="34" charset="0"/>
              </a:rPr>
              <a:t>通过侧重测试产品的实际用途，减少整个测试的工作量</a:t>
            </a:r>
          </a:p>
          <a:p>
            <a:pPr eaLnBrk="1" hangingPunct="1"/>
            <a:r>
              <a:rPr lang="zh-CN" altLang="en-US" dirty="0" smtClean="0">
                <a:latin typeface="Arial" panose="020B0604020202020204" pitchFamily="34" charset="0"/>
              </a:rPr>
              <a:t>（</a:t>
            </a:r>
            <a:r>
              <a:rPr lang="en-US" altLang="zh-CN" dirty="0" smtClean="0">
                <a:latin typeface="Arial" panose="020B0604020202020204" pitchFamily="34" charset="0"/>
              </a:rPr>
              <a:t>3</a:t>
            </a:r>
            <a:r>
              <a:rPr lang="zh-CN" altLang="en-US" dirty="0" smtClean="0">
                <a:latin typeface="Arial" panose="020B0604020202020204" pitchFamily="34" charset="0"/>
              </a:rPr>
              <a:t>）</a:t>
            </a:r>
            <a:r>
              <a:rPr lang="en-US" altLang="zh-CN" dirty="0" smtClean="0">
                <a:latin typeface="Arial" panose="020B0604020202020204" pitchFamily="34" charset="0"/>
              </a:rPr>
              <a:t>GILB</a:t>
            </a:r>
            <a:r>
              <a:rPr lang="zh-CN" altLang="en-US" dirty="0" smtClean="0">
                <a:latin typeface="Arial" panose="020B0604020202020204" pitchFamily="34" charset="0"/>
              </a:rPr>
              <a:t>建议软件工作团队”学会以对客户有用功能添加或和质量改进的快速循环测试方法进行测试（用</a:t>
            </a:r>
            <a:r>
              <a:rPr lang="en-US" altLang="zh-CN" dirty="0" smtClean="0">
                <a:latin typeface="Arial" panose="020B0604020202020204" pitchFamily="34" charset="0"/>
              </a:rPr>
              <a:t>2%</a:t>
            </a:r>
            <a:r>
              <a:rPr lang="zh-CN" altLang="en-US" dirty="0" smtClean="0">
                <a:latin typeface="Arial" panose="020B0604020202020204" pitchFamily="34" charset="0"/>
              </a:rPr>
              <a:t>的项目工作量）</a:t>
            </a:r>
          </a:p>
          <a:p>
            <a:pPr eaLnBrk="1" hangingPunct="1"/>
            <a:r>
              <a:rPr lang="zh-CN" altLang="en-US" dirty="0" smtClean="0">
                <a:latin typeface="Arial" panose="020B0604020202020204" pitchFamily="34" charset="0"/>
              </a:rPr>
              <a:t>（</a:t>
            </a:r>
            <a:r>
              <a:rPr lang="en-US" altLang="zh-CN" dirty="0" smtClean="0">
                <a:latin typeface="Arial" panose="020B0604020202020204" pitchFamily="34" charset="0"/>
              </a:rPr>
              <a:t>4</a:t>
            </a:r>
            <a:r>
              <a:rPr lang="zh-CN" altLang="en-US" dirty="0" smtClean="0">
                <a:latin typeface="Arial" panose="020B0604020202020204" pitchFamily="34" charset="0"/>
              </a:rPr>
              <a:t>）软件具有防错的功能，设计应当包括自动测试和回归测试</a:t>
            </a:r>
          </a:p>
          <a:p>
            <a:pPr eaLnBrk="1" hangingPunct="1"/>
            <a:r>
              <a:rPr lang="zh-CN" altLang="en-US" dirty="0" smtClean="0">
                <a:latin typeface="Arial" panose="020B0604020202020204" pitchFamily="34" charset="0"/>
              </a:rPr>
              <a:t>（</a:t>
            </a:r>
            <a:r>
              <a:rPr lang="en-US" altLang="zh-CN" dirty="0" smtClean="0">
                <a:latin typeface="Arial" panose="020B0604020202020204" pitchFamily="34" charset="0"/>
              </a:rPr>
              <a:t>5</a:t>
            </a:r>
            <a:r>
              <a:rPr lang="zh-CN" altLang="en-US" dirty="0" smtClean="0">
                <a:latin typeface="Arial" panose="020B0604020202020204" pitchFamily="34" charset="0"/>
              </a:rPr>
              <a:t>）持续质量改进，强调数据的收集并进行统计</a:t>
            </a:r>
          </a:p>
        </p:txBody>
      </p:sp>
    </p:spTree>
    <p:extLst>
      <p:ext uri="{BB962C8B-B14F-4D97-AF65-F5344CB8AC3E}">
        <p14:creationId xmlns:p14="http://schemas.microsoft.com/office/powerpoint/2010/main" val="1428641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AE50C34-2746-439C-BBAD-4E70100B8404}" type="slidenum">
              <a:rPr lang="ja-JP" altLang="en-US" sz="1200"/>
              <a:pPr algn="r"/>
              <a:t>27</a:t>
            </a:fld>
            <a:endParaRPr lang="en-US" altLang="ja-JP" sz="1200"/>
          </a:p>
        </p:txBody>
      </p:sp>
      <p:sp>
        <p:nvSpPr>
          <p:cNvPr id="769027" name="Rectangle 2"/>
          <p:cNvSpPr>
            <a:spLocks noGrp="1" noRot="1" noChangeAspect="1" noChangeArrowheads="1" noTextEdit="1"/>
          </p:cNvSpPr>
          <p:nvPr>
            <p:ph type="sldImg"/>
          </p:nvPr>
        </p:nvSpPr>
        <p:spPr>
          <a:xfrm>
            <a:off x="992188" y="768350"/>
            <a:ext cx="5114925" cy="3836988"/>
          </a:xfrm>
          <a:ln/>
        </p:spPr>
      </p:sp>
      <p:sp>
        <p:nvSpPr>
          <p:cNvPr id="76902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以软件测试为指南，对重要的控制路径进行测试以发现模块内部的错误</a:t>
            </a:r>
          </a:p>
        </p:txBody>
      </p:sp>
    </p:spTree>
    <p:extLst>
      <p:ext uri="{BB962C8B-B14F-4D97-AF65-F5344CB8AC3E}">
        <p14:creationId xmlns:p14="http://schemas.microsoft.com/office/powerpoint/2010/main" val="2963164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B936CDD-F1E7-481E-BE49-40597A7E56BD}" type="slidenum">
              <a:rPr lang="ja-JP" altLang="en-US" sz="1200"/>
              <a:pPr algn="r"/>
              <a:t>28</a:t>
            </a:fld>
            <a:endParaRPr lang="en-US" altLang="ja-JP" sz="1200"/>
          </a:p>
        </p:txBody>
      </p:sp>
      <p:sp>
        <p:nvSpPr>
          <p:cNvPr id="770051" name="Rectangle 2"/>
          <p:cNvSpPr>
            <a:spLocks noGrp="1" noRot="1" noChangeAspect="1" noChangeArrowheads="1" noTextEdit="1"/>
          </p:cNvSpPr>
          <p:nvPr>
            <p:ph type="sldImg"/>
          </p:nvPr>
        </p:nvSpPr>
        <p:spPr>
          <a:xfrm>
            <a:off x="992188" y="768350"/>
            <a:ext cx="5114925" cy="3836988"/>
          </a:xfrm>
          <a:ln/>
        </p:spPr>
      </p:sp>
      <p:sp>
        <p:nvSpPr>
          <p:cNvPr id="77005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4080874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4F2F915-986A-415B-811A-D469FB7651FE}" type="slidenum">
              <a:rPr lang="ja-JP" altLang="en-US" sz="1200"/>
              <a:pPr algn="r"/>
              <a:t>29</a:t>
            </a:fld>
            <a:endParaRPr lang="en-US" altLang="ja-JP" sz="1200"/>
          </a:p>
        </p:txBody>
      </p:sp>
      <p:sp>
        <p:nvSpPr>
          <p:cNvPr id="771075" name="Rectangle 2"/>
          <p:cNvSpPr>
            <a:spLocks noGrp="1" noRot="1" noChangeAspect="1" noChangeArrowheads="1" noTextEdit="1"/>
          </p:cNvSpPr>
          <p:nvPr>
            <p:ph type="sldImg"/>
          </p:nvPr>
        </p:nvSpPr>
        <p:spPr>
          <a:xfrm>
            <a:off x="992188" y="768350"/>
            <a:ext cx="5114925" cy="3836988"/>
          </a:xfrm>
          <a:ln/>
        </p:spPr>
      </p:sp>
      <p:sp>
        <p:nvSpPr>
          <p:cNvPr id="77107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33098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84F9CB8-F7C6-417F-93E6-46DFDCF41B94}" type="slidenum">
              <a:rPr lang="ja-JP" altLang="en-US" sz="1200"/>
              <a:pPr algn="r"/>
              <a:t>31</a:t>
            </a:fld>
            <a:endParaRPr lang="en-US" altLang="ja-JP" sz="1200"/>
          </a:p>
        </p:txBody>
      </p:sp>
      <p:sp>
        <p:nvSpPr>
          <p:cNvPr id="772099" name="Rectangle 2"/>
          <p:cNvSpPr>
            <a:spLocks noGrp="1" noRot="1" noChangeAspect="1" noChangeArrowheads="1" noTextEdit="1"/>
          </p:cNvSpPr>
          <p:nvPr>
            <p:ph type="sldImg"/>
          </p:nvPr>
        </p:nvSpPr>
        <p:spPr>
          <a:xfrm>
            <a:off x="992188" y="768350"/>
            <a:ext cx="5114925" cy="3836988"/>
          </a:xfrm>
          <a:ln/>
        </p:spPr>
      </p:sp>
      <p:sp>
        <p:nvSpPr>
          <p:cNvPr id="772100"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741710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759AC50-F755-4741-9EF1-C2808CE3E625}" type="slidenum">
              <a:rPr lang="ja-JP" altLang="en-US" sz="1200"/>
              <a:pPr algn="r"/>
              <a:t>32</a:t>
            </a:fld>
            <a:endParaRPr lang="en-US" altLang="ja-JP" sz="1200"/>
          </a:p>
        </p:txBody>
      </p:sp>
      <p:sp>
        <p:nvSpPr>
          <p:cNvPr id="773123" name="Rectangle 2"/>
          <p:cNvSpPr>
            <a:spLocks noGrp="1" noRot="1" noChangeAspect="1" noChangeArrowheads="1" noTextEdit="1"/>
          </p:cNvSpPr>
          <p:nvPr>
            <p:ph type="sldImg"/>
          </p:nvPr>
        </p:nvSpPr>
        <p:spPr>
          <a:xfrm>
            <a:off x="992188" y="768350"/>
            <a:ext cx="5114925" cy="3836988"/>
          </a:xfrm>
          <a:ln/>
        </p:spPr>
      </p:sp>
      <p:sp>
        <p:nvSpPr>
          <p:cNvPr id="77312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46322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Rot="1" noChangeAspect="1" noChangeArrowheads="1" noTextEdit="1"/>
          </p:cNvSpPr>
          <p:nvPr>
            <p:ph type="sldImg"/>
          </p:nvPr>
        </p:nvSpPr>
        <p:spPr>
          <a:xfrm>
            <a:off x="1300163" y="877888"/>
            <a:ext cx="4511675" cy="3382962"/>
          </a:xfrm>
        </p:spPr>
      </p:sp>
      <p:sp>
        <p:nvSpPr>
          <p:cNvPr id="532483" name="Rectangle 3"/>
          <p:cNvSpPr>
            <a:spLocks noGrp="1" noChangeArrowheads="1"/>
          </p:cNvSpPr>
          <p:nvPr>
            <p:ph type="body" idx="1"/>
          </p:nvPr>
        </p:nvSpPr>
        <p:spPr bwMode="auto">
          <a:xfrm>
            <a:off x="927100" y="4886325"/>
            <a:ext cx="5257800" cy="45481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967" tIns="49903" rIns="95967" bIns="49903" anchor="ctr">
            <a:spAutoFit/>
          </a:bodyPr>
          <a:lstStyle/>
          <a:p>
            <a:endParaRPr lang="zh-CN" altLang="en-US"/>
          </a:p>
        </p:txBody>
      </p:sp>
    </p:spTree>
    <p:extLst>
      <p:ext uri="{BB962C8B-B14F-4D97-AF65-F5344CB8AC3E}">
        <p14:creationId xmlns:p14="http://schemas.microsoft.com/office/powerpoint/2010/main" val="494848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976064E-08E7-413B-86C3-D07FF88C07B1}" type="slidenum">
              <a:rPr lang="ja-JP" altLang="en-US" sz="1200"/>
              <a:pPr algn="r"/>
              <a:t>36</a:t>
            </a:fld>
            <a:endParaRPr lang="en-US" altLang="ja-JP" sz="1200"/>
          </a:p>
        </p:txBody>
      </p:sp>
      <p:sp>
        <p:nvSpPr>
          <p:cNvPr id="774147" name="Rectangle 2"/>
          <p:cNvSpPr>
            <a:spLocks noGrp="1" noRot="1" noChangeAspect="1" noChangeArrowheads="1" noTextEdit="1"/>
          </p:cNvSpPr>
          <p:nvPr>
            <p:ph type="sldImg"/>
          </p:nvPr>
        </p:nvSpPr>
        <p:spPr>
          <a:xfrm>
            <a:off x="992188" y="768350"/>
            <a:ext cx="5114925" cy="3836988"/>
          </a:xfrm>
          <a:ln/>
        </p:spPr>
      </p:sp>
      <p:sp>
        <p:nvSpPr>
          <p:cNvPr id="77414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1519090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5BC9D76-3540-4210-B64D-5AE4FFE1EE99}" type="slidenum">
              <a:rPr lang="ja-JP" altLang="en-US" sz="1200"/>
              <a:pPr algn="r"/>
              <a:t>39</a:t>
            </a:fld>
            <a:endParaRPr lang="en-US" altLang="ja-JP" sz="1200"/>
          </a:p>
        </p:txBody>
      </p:sp>
      <p:sp>
        <p:nvSpPr>
          <p:cNvPr id="779267" name="Rectangle 2"/>
          <p:cNvSpPr>
            <a:spLocks noGrp="1" noRot="1" noChangeAspect="1" noChangeArrowheads="1" noTextEdit="1"/>
          </p:cNvSpPr>
          <p:nvPr>
            <p:ph type="sldImg"/>
          </p:nvPr>
        </p:nvSpPr>
        <p:spPr>
          <a:xfrm>
            <a:off x="992188" y="768350"/>
            <a:ext cx="5114925" cy="3836988"/>
          </a:xfrm>
          <a:ln/>
        </p:spPr>
      </p:sp>
      <p:sp>
        <p:nvSpPr>
          <p:cNvPr id="77926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413514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36F683B-E764-4268-9A8D-D430920EE4E6}" type="slidenum">
              <a:rPr lang="ja-JP" altLang="en-US" sz="1200"/>
              <a:pPr algn="r"/>
              <a:t>40</a:t>
            </a:fld>
            <a:endParaRPr lang="en-US" altLang="ja-JP" sz="1200"/>
          </a:p>
        </p:txBody>
      </p:sp>
      <p:sp>
        <p:nvSpPr>
          <p:cNvPr id="780291" name="Rectangle 2"/>
          <p:cNvSpPr>
            <a:spLocks noGrp="1" noRot="1" noChangeAspect="1" noChangeArrowheads="1" noTextEdit="1"/>
          </p:cNvSpPr>
          <p:nvPr>
            <p:ph type="sldImg"/>
          </p:nvPr>
        </p:nvSpPr>
        <p:spPr>
          <a:xfrm>
            <a:off x="992188" y="768350"/>
            <a:ext cx="5114925" cy="3836988"/>
          </a:xfrm>
          <a:ln/>
        </p:spPr>
      </p:sp>
      <p:sp>
        <p:nvSpPr>
          <p:cNvPr id="78029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Smoke testing</a:t>
            </a:r>
            <a:r>
              <a:rPr lang="zh-CN" altLang="en-US" smtClean="0">
                <a:latin typeface="Arial" panose="020B0604020202020204" pitchFamily="34" charset="0"/>
              </a:rPr>
              <a:t>是一种集成测试方法，设计为一种时间关键的项目的步进机制，允许软件小组经常性地评估其软件项目。</a:t>
            </a:r>
          </a:p>
          <a:p>
            <a:pPr eaLnBrk="1" hangingPunct="1"/>
            <a:r>
              <a:rPr lang="zh-CN" altLang="en-US" smtClean="0">
                <a:latin typeface="Arial" panose="020B0604020202020204" pitchFamily="34" charset="0"/>
              </a:rPr>
              <a:t>好处：集成风险被最小化 终端产品的质量的改善 简化错误诊断和修改 进展容易评估</a:t>
            </a:r>
          </a:p>
        </p:txBody>
      </p:sp>
    </p:spTree>
    <p:extLst>
      <p:ext uri="{BB962C8B-B14F-4D97-AF65-F5344CB8AC3E}">
        <p14:creationId xmlns:p14="http://schemas.microsoft.com/office/powerpoint/2010/main" val="233318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36F683B-E764-4268-9A8D-D430920EE4E6}" type="slidenum">
              <a:rPr lang="ja-JP" altLang="en-US" sz="1200"/>
              <a:pPr algn="r"/>
              <a:t>41</a:t>
            </a:fld>
            <a:endParaRPr lang="en-US" altLang="ja-JP" sz="1200"/>
          </a:p>
        </p:txBody>
      </p:sp>
      <p:sp>
        <p:nvSpPr>
          <p:cNvPr id="780291" name="Rectangle 2"/>
          <p:cNvSpPr>
            <a:spLocks noGrp="1" noRot="1" noChangeAspect="1" noChangeArrowheads="1" noTextEdit="1"/>
          </p:cNvSpPr>
          <p:nvPr>
            <p:ph type="sldImg"/>
          </p:nvPr>
        </p:nvSpPr>
        <p:spPr>
          <a:xfrm>
            <a:off x="992188" y="768350"/>
            <a:ext cx="5114925" cy="3836988"/>
          </a:xfrm>
          <a:ln/>
        </p:spPr>
      </p:sp>
      <p:sp>
        <p:nvSpPr>
          <p:cNvPr id="78029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Smoke testing</a:t>
            </a:r>
            <a:r>
              <a:rPr lang="zh-CN" altLang="en-US" smtClean="0">
                <a:latin typeface="Arial" panose="020B0604020202020204" pitchFamily="34" charset="0"/>
              </a:rPr>
              <a:t>是一种集成测试方法，设计为一种时间关键的项目的步进机制，允许软件小组经常性地评估其软件项目。</a:t>
            </a:r>
          </a:p>
          <a:p>
            <a:pPr eaLnBrk="1" hangingPunct="1"/>
            <a:r>
              <a:rPr lang="zh-CN" altLang="en-US" smtClean="0">
                <a:latin typeface="Arial" panose="020B0604020202020204" pitchFamily="34" charset="0"/>
              </a:rPr>
              <a:t>好处：集成风险被最小化 终端产品的质量的改善 简化错误诊断和修改 进展容易评估</a:t>
            </a:r>
          </a:p>
        </p:txBody>
      </p:sp>
    </p:spTree>
    <p:extLst>
      <p:ext uri="{BB962C8B-B14F-4D97-AF65-F5344CB8AC3E}">
        <p14:creationId xmlns:p14="http://schemas.microsoft.com/office/powerpoint/2010/main" val="341728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52D9EFD-9FAA-4E08-B7D4-836BC96E7A61}" type="slidenum">
              <a:rPr lang="ja-JP" altLang="en-US" sz="1200"/>
              <a:pPr algn="r"/>
              <a:t>42</a:t>
            </a:fld>
            <a:endParaRPr lang="en-US" altLang="ja-JP" sz="1200"/>
          </a:p>
        </p:txBody>
      </p:sp>
      <p:sp>
        <p:nvSpPr>
          <p:cNvPr id="775171" name="Rectangle 2"/>
          <p:cNvSpPr>
            <a:spLocks noGrp="1" noRot="1" noChangeAspect="1" noChangeArrowheads="1" noTextEdit="1"/>
          </p:cNvSpPr>
          <p:nvPr>
            <p:ph type="sldImg"/>
          </p:nvPr>
        </p:nvSpPr>
        <p:spPr>
          <a:xfrm>
            <a:off x="992188" y="768350"/>
            <a:ext cx="5114925" cy="3836988"/>
          </a:xfrm>
          <a:ln/>
        </p:spPr>
      </p:sp>
      <p:sp>
        <p:nvSpPr>
          <p:cNvPr id="77517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746605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B1C7001-12DE-4DE8-99DC-D9C1B0652335}" type="slidenum">
              <a:rPr lang="ja-JP" altLang="en-US" sz="1200"/>
              <a:pPr algn="r"/>
              <a:t>43</a:t>
            </a:fld>
            <a:endParaRPr lang="en-US" altLang="ja-JP" sz="1200"/>
          </a:p>
        </p:txBody>
      </p:sp>
      <p:sp>
        <p:nvSpPr>
          <p:cNvPr id="776195" name="Rectangle 2"/>
          <p:cNvSpPr>
            <a:spLocks noGrp="1" noRot="1" noChangeAspect="1" noChangeArrowheads="1" noTextEdit="1"/>
          </p:cNvSpPr>
          <p:nvPr>
            <p:ph type="sldImg"/>
          </p:nvPr>
        </p:nvSpPr>
        <p:spPr>
          <a:xfrm>
            <a:off x="992188" y="768350"/>
            <a:ext cx="5114925" cy="3836988"/>
          </a:xfrm>
          <a:ln/>
        </p:spPr>
      </p:sp>
      <p:sp>
        <p:nvSpPr>
          <p:cNvPr id="77619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282197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E896912-8236-42B4-8947-E72FF924D9BC}" type="slidenum">
              <a:rPr lang="ja-JP" altLang="en-US" sz="1200"/>
              <a:pPr algn="r"/>
              <a:t>44</a:t>
            </a:fld>
            <a:endParaRPr lang="en-US" altLang="ja-JP" sz="1200"/>
          </a:p>
        </p:txBody>
      </p:sp>
      <p:sp>
        <p:nvSpPr>
          <p:cNvPr id="778243" name="Rectangle 2"/>
          <p:cNvSpPr>
            <a:spLocks noGrp="1" noRot="1" noChangeAspect="1" noChangeArrowheads="1" noTextEdit="1"/>
          </p:cNvSpPr>
          <p:nvPr>
            <p:ph type="sldImg"/>
          </p:nvPr>
        </p:nvSpPr>
        <p:spPr>
          <a:xfrm>
            <a:off x="992188" y="768350"/>
            <a:ext cx="5114925" cy="3836988"/>
          </a:xfrm>
          <a:ln/>
        </p:spPr>
      </p:sp>
      <p:sp>
        <p:nvSpPr>
          <p:cNvPr id="77824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1001647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66121F0-5495-447C-826A-A0144FB55AF9}" type="slidenum">
              <a:rPr lang="ja-JP" altLang="en-US" sz="1200"/>
              <a:pPr algn="r"/>
              <a:t>45</a:t>
            </a:fld>
            <a:endParaRPr lang="en-US" altLang="ja-JP" sz="1200"/>
          </a:p>
        </p:txBody>
      </p:sp>
      <p:sp>
        <p:nvSpPr>
          <p:cNvPr id="781315" name="Rectangle 2"/>
          <p:cNvSpPr>
            <a:spLocks noGrp="1" noRot="1" noChangeAspect="1" noChangeArrowheads="1" noTextEdit="1"/>
          </p:cNvSpPr>
          <p:nvPr>
            <p:ph type="sldImg"/>
          </p:nvPr>
        </p:nvSpPr>
        <p:spPr>
          <a:xfrm>
            <a:off x="992188" y="768350"/>
            <a:ext cx="5114925" cy="3836988"/>
          </a:xfrm>
          <a:ln/>
        </p:spPr>
      </p:sp>
      <p:sp>
        <p:nvSpPr>
          <p:cNvPr id="78131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1049487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B68CDC0-5564-4E8D-963D-57029F1EC7D1}" type="slidenum">
              <a:rPr lang="ja-JP" altLang="en-US" sz="1200"/>
              <a:pPr algn="r"/>
              <a:t>60</a:t>
            </a:fld>
            <a:endParaRPr lang="en-US" altLang="ja-JP" sz="1200"/>
          </a:p>
        </p:txBody>
      </p:sp>
      <p:sp>
        <p:nvSpPr>
          <p:cNvPr id="784387" name="Rectangle 2"/>
          <p:cNvSpPr>
            <a:spLocks noGrp="1" noRot="1" noChangeAspect="1" noChangeArrowheads="1" noTextEdit="1"/>
          </p:cNvSpPr>
          <p:nvPr>
            <p:ph type="sldImg"/>
          </p:nvPr>
        </p:nvSpPr>
        <p:spPr>
          <a:xfrm>
            <a:off x="992188" y="768350"/>
            <a:ext cx="5114925" cy="3836988"/>
          </a:xfrm>
          <a:ln/>
        </p:spPr>
      </p:sp>
      <p:sp>
        <p:nvSpPr>
          <p:cNvPr id="78438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182672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4AD80BA-98C9-4A0C-A11C-7A30CAE71754}" type="slidenum">
              <a:rPr lang="ja-JP" altLang="en-US" sz="1200"/>
              <a:pPr algn="r"/>
              <a:t>62</a:t>
            </a:fld>
            <a:endParaRPr lang="en-US" altLang="ja-JP" sz="1200"/>
          </a:p>
        </p:txBody>
      </p:sp>
      <p:sp>
        <p:nvSpPr>
          <p:cNvPr id="785411" name="Rectangle 2"/>
          <p:cNvSpPr>
            <a:spLocks noGrp="1" noRot="1" noChangeAspect="1" noChangeArrowheads="1" noTextEdit="1"/>
          </p:cNvSpPr>
          <p:nvPr>
            <p:ph type="sldImg"/>
          </p:nvPr>
        </p:nvSpPr>
        <p:spPr>
          <a:xfrm>
            <a:off x="992188" y="768350"/>
            <a:ext cx="5114925" cy="3836988"/>
          </a:xfrm>
          <a:ln/>
        </p:spPr>
      </p:sp>
      <p:sp>
        <p:nvSpPr>
          <p:cNvPr id="78541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dirty="0" smtClean="0">
              <a:latin typeface="Arial" panose="020B0604020202020204" pitchFamily="34" charset="0"/>
            </a:endParaRPr>
          </a:p>
        </p:txBody>
      </p:sp>
    </p:spTree>
    <p:extLst>
      <p:ext uri="{BB962C8B-B14F-4D97-AF65-F5344CB8AC3E}">
        <p14:creationId xmlns:p14="http://schemas.microsoft.com/office/powerpoint/2010/main" val="259482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xfrm>
            <a:off x="1300163" y="877888"/>
            <a:ext cx="4511675" cy="3382962"/>
          </a:xfrm>
        </p:spPr>
      </p:sp>
      <p:sp>
        <p:nvSpPr>
          <p:cNvPr id="534531" name="Rectangle 3"/>
          <p:cNvSpPr>
            <a:spLocks noGrp="1" noChangeArrowheads="1"/>
          </p:cNvSpPr>
          <p:nvPr>
            <p:ph type="body" idx="1"/>
          </p:nvPr>
        </p:nvSpPr>
        <p:spPr bwMode="auto">
          <a:xfrm>
            <a:off x="927100" y="4886325"/>
            <a:ext cx="5257800" cy="45481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967" tIns="49903" rIns="95967" bIns="49903" anchor="ctr">
            <a:spAutoFit/>
          </a:bodyPr>
          <a:lstStyle/>
          <a:p>
            <a:endParaRPr lang="zh-CN" altLang="en-US"/>
          </a:p>
        </p:txBody>
      </p:sp>
    </p:spTree>
    <p:extLst>
      <p:ext uri="{BB962C8B-B14F-4D97-AF65-F5344CB8AC3E}">
        <p14:creationId xmlns:p14="http://schemas.microsoft.com/office/powerpoint/2010/main" val="2203559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35DAED0-B887-46B6-9B3D-B21CFEC1549E}" type="slidenum">
              <a:rPr lang="ja-JP" altLang="en-US" sz="1200"/>
              <a:pPr algn="r"/>
              <a:t>65</a:t>
            </a:fld>
            <a:endParaRPr lang="en-US" altLang="ja-JP" sz="1200"/>
          </a:p>
        </p:txBody>
      </p:sp>
      <p:sp>
        <p:nvSpPr>
          <p:cNvPr id="786435" name="Rectangle 2"/>
          <p:cNvSpPr>
            <a:spLocks noGrp="1" noRot="1" noChangeAspect="1" noChangeArrowheads="1" noTextEdit="1"/>
          </p:cNvSpPr>
          <p:nvPr>
            <p:ph type="sldImg"/>
          </p:nvPr>
        </p:nvSpPr>
        <p:spPr>
          <a:xfrm>
            <a:off x="992188" y="768350"/>
            <a:ext cx="5114925" cy="3836988"/>
          </a:xfrm>
          <a:ln/>
        </p:spPr>
      </p:sp>
      <p:sp>
        <p:nvSpPr>
          <p:cNvPr id="78643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604798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0D57FA7-4BC6-48D6-898B-856956C4BF50}" type="slidenum">
              <a:rPr lang="ja-JP" altLang="en-US" sz="1200"/>
              <a:pPr algn="r"/>
              <a:t>72</a:t>
            </a:fld>
            <a:endParaRPr lang="en-US" altLang="ja-JP" sz="1200"/>
          </a:p>
        </p:txBody>
      </p:sp>
      <p:sp>
        <p:nvSpPr>
          <p:cNvPr id="788483" name="Rectangle 2"/>
          <p:cNvSpPr>
            <a:spLocks noGrp="1" noRot="1" noChangeAspect="1" noChangeArrowheads="1" noTextEdit="1"/>
          </p:cNvSpPr>
          <p:nvPr>
            <p:ph type="sldImg"/>
          </p:nvPr>
        </p:nvSpPr>
        <p:spPr>
          <a:xfrm>
            <a:off x="992188" y="768350"/>
            <a:ext cx="5114925" cy="3836988"/>
          </a:xfrm>
          <a:ln/>
        </p:spPr>
      </p:sp>
      <p:sp>
        <p:nvSpPr>
          <p:cNvPr id="78848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1471288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F4F7A69-530D-47B3-8F93-D5E525CFE9E1}" type="slidenum">
              <a:rPr lang="ja-JP" altLang="en-US" sz="1200"/>
              <a:pPr algn="r"/>
              <a:t>73</a:t>
            </a:fld>
            <a:endParaRPr lang="en-US" altLang="ja-JP" sz="1200"/>
          </a:p>
        </p:txBody>
      </p:sp>
      <p:sp>
        <p:nvSpPr>
          <p:cNvPr id="789507" name="Rectangle 2"/>
          <p:cNvSpPr>
            <a:spLocks noGrp="1" noRot="1" noChangeAspect="1" noChangeArrowheads="1" noTextEdit="1"/>
          </p:cNvSpPr>
          <p:nvPr>
            <p:ph type="sldImg"/>
          </p:nvPr>
        </p:nvSpPr>
        <p:spPr>
          <a:xfrm>
            <a:off x="992188" y="768350"/>
            <a:ext cx="5114925" cy="3836988"/>
          </a:xfrm>
          <a:ln/>
        </p:spPr>
      </p:sp>
      <p:sp>
        <p:nvSpPr>
          <p:cNvPr id="78950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2974196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47301F8-5FEA-4296-AF61-C819597AC763}" type="slidenum">
              <a:rPr lang="ja-JP" altLang="en-US" sz="1200"/>
              <a:pPr algn="r"/>
              <a:t>74</a:t>
            </a:fld>
            <a:endParaRPr lang="en-US" altLang="ja-JP" sz="1200"/>
          </a:p>
        </p:txBody>
      </p:sp>
      <p:sp>
        <p:nvSpPr>
          <p:cNvPr id="790531" name="Rectangle 2"/>
          <p:cNvSpPr>
            <a:spLocks noGrp="1" noRot="1" noChangeAspect="1" noChangeArrowheads="1" noTextEdit="1"/>
          </p:cNvSpPr>
          <p:nvPr>
            <p:ph type="sldImg"/>
          </p:nvPr>
        </p:nvSpPr>
        <p:spPr>
          <a:xfrm>
            <a:off x="992188" y="768350"/>
            <a:ext cx="5114925" cy="3836988"/>
          </a:xfrm>
          <a:ln/>
        </p:spPr>
      </p:sp>
      <p:sp>
        <p:nvSpPr>
          <p:cNvPr id="79053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613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A3E55B0-54C2-4EF3-9380-B62189AB8CE6}" type="slidenum">
              <a:rPr lang="ja-JP" altLang="en-US" sz="1200"/>
              <a:pPr algn="r"/>
              <a:t>5</a:t>
            </a:fld>
            <a:endParaRPr lang="en-US" altLang="ja-JP" sz="1200"/>
          </a:p>
        </p:txBody>
      </p:sp>
      <p:sp>
        <p:nvSpPr>
          <p:cNvPr id="761859" name="Rectangle 2"/>
          <p:cNvSpPr>
            <a:spLocks noGrp="1" noRot="1" noChangeAspect="1" noChangeArrowheads="1" noTextEdit="1"/>
          </p:cNvSpPr>
          <p:nvPr>
            <p:ph type="sldImg"/>
          </p:nvPr>
        </p:nvSpPr>
        <p:spPr>
          <a:xfrm>
            <a:off x="992188" y="768350"/>
            <a:ext cx="5114925" cy="3836988"/>
          </a:xfrm>
          <a:ln/>
        </p:spPr>
      </p:sp>
      <p:sp>
        <p:nvSpPr>
          <p:cNvPr id="761860"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400275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EF3830F-73E1-4656-8D42-84BC84AB3D53}" type="slidenum">
              <a:rPr lang="ja-JP" altLang="en-US" sz="1200"/>
              <a:pPr algn="r"/>
              <a:t>6</a:t>
            </a:fld>
            <a:endParaRPr lang="en-US" altLang="ja-JP" sz="1200"/>
          </a:p>
        </p:txBody>
      </p:sp>
      <p:sp>
        <p:nvSpPr>
          <p:cNvPr id="762883" name="Rectangle 2"/>
          <p:cNvSpPr>
            <a:spLocks noGrp="1" noRot="1" noChangeAspect="1" noChangeArrowheads="1" noTextEdit="1"/>
          </p:cNvSpPr>
          <p:nvPr>
            <p:ph type="sldImg"/>
          </p:nvPr>
        </p:nvSpPr>
        <p:spPr>
          <a:xfrm>
            <a:off x="992188" y="768350"/>
            <a:ext cx="5114925" cy="3836988"/>
          </a:xfrm>
          <a:ln/>
        </p:spPr>
      </p:sp>
      <p:sp>
        <p:nvSpPr>
          <p:cNvPr id="76288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849764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EF3830F-73E1-4656-8D42-84BC84AB3D53}" type="slidenum">
              <a:rPr lang="ja-JP" altLang="en-US" sz="1200"/>
              <a:pPr algn="r"/>
              <a:t>7</a:t>
            </a:fld>
            <a:endParaRPr lang="en-US" altLang="ja-JP" sz="1200"/>
          </a:p>
        </p:txBody>
      </p:sp>
      <p:sp>
        <p:nvSpPr>
          <p:cNvPr id="762883" name="Rectangle 2"/>
          <p:cNvSpPr>
            <a:spLocks noGrp="1" noRot="1" noChangeAspect="1" noChangeArrowheads="1" noTextEdit="1"/>
          </p:cNvSpPr>
          <p:nvPr>
            <p:ph type="sldImg"/>
          </p:nvPr>
        </p:nvSpPr>
        <p:spPr>
          <a:xfrm>
            <a:off x="992188" y="768350"/>
            <a:ext cx="5114925" cy="3836988"/>
          </a:xfrm>
          <a:ln/>
        </p:spPr>
      </p:sp>
      <p:sp>
        <p:nvSpPr>
          <p:cNvPr id="76288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732019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Rot="1" noChangeAspect="1" noChangeArrowheads="1" noTextEdit="1"/>
          </p:cNvSpPr>
          <p:nvPr>
            <p:ph type="sldImg"/>
          </p:nvPr>
        </p:nvSpPr>
        <p:spPr>
          <a:xfrm>
            <a:off x="1300163" y="877888"/>
            <a:ext cx="4511675" cy="3382962"/>
          </a:xfrm>
        </p:spPr>
      </p:sp>
      <p:sp>
        <p:nvSpPr>
          <p:cNvPr id="548867" name="Rectangle 3"/>
          <p:cNvSpPr>
            <a:spLocks noGrp="1" noChangeArrowheads="1"/>
          </p:cNvSpPr>
          <p:nvPr>
            <p:ph type="body" idx="1"/>
          </p:nvPr>
        </p:nvSpPr>
        <p:spPr bwMode="auto">
          <a:xfrm>
            <a:off x="927100" y="4886325"/>
            <a:ext cx="5257800" cy="45481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967" tIns="49903" rIns="95967" bIns="49903" anchor="ctr">
            <a:spAutoFit/>
          </a:bodyPr>
          <a:lstStyle/>
          <a:p>
            <a:endParaRPr lang="zh-CN" altLang="en-US"/>
          </a:p>
        </p:txBody>
      </p:sp>
    </p:spTree>
    <p:extLst>
      <p:ext uri="{BB962C8B-B14F-4D97-AF65-F5344CB8AC3E}">
        <p14:creationId xmlns:p14="http://schemas.microsoft.com/office/powerpoint/2010/main" val="1610038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Rot="1" noChangeAspect="1" noChangeArrowheads="1" noTextEdit="1"/>
          </p:cNvSpPr>
          <p:nvPr>
            <p:ph type="sldImg"/>
          </p:nvPr>
        </p:nvSpPr>
        <p:spPr>
          <a:xfrm>
            <a:off x="1300163" y="877888"/>
            <a:ext cx="4511675" cy="3382962"/>
          </a:xfrm>
        </p:spPr>
      </p:sp>
      <p:sp>
        <p:nvSpPr>
          <p:cNvPr id="542723" name="Rectangle 3"/>
          <p:cNvSpPr>
            <a:spLocks noGrp="1" noChangeArrowheads="1"/>
          </p:cNvSpPr>
          <p:nvPr>
            <p:ph type="body" idx="1"/>
          </p:nvPr>
        </p:nvSpPr>
        <p:spPr bwMode="auto">
          <a:xfrm>
            <a:off x="927100" y="4886325"/>
            <a:ext cx="5257800" cy="45481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967" tIns="49903" rIns="95967" bIns="49903" anchor="ctr">
            <a:spAutoFit/>
          </a:bodyPr>
          <a:lstStyle/>
          <a:p>
            <a:endParaRPr lang="zh-CN" altLang="en-US"/>
          </a:p>
        </p:txBody>
      </p:sp>
    </p:spTree>
    <p:extLst>
      <p:ext uri="{BB962C8B-B14F-4D97-AF65-F5344CB8AC3E}">
        <p14:creationId xmlns:p14="http://schemas.microsoft.com/office/powerpoint/2010/main" val="155379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8961A60-294E-42D5-BD84-FAA3B176A1CA}" type="slidenum">
              <a:rPr lang="ja-JP" altLang="en-US" sz="1200"/>
              <a:pPr algn="r"/>
              <a:t>10</a:t>
            </a:fld>
            <a:endParaRPr lang="en-US" altLang="ja-JP" sz="1200"/>
          </a:p>
        </p:txBody>
      </p:sp>
      <p:sp>
        <p:nvSpPr>
          <p:cNvPr id="763907" name="Rectangle 2"/>
          <p:cNvSpPr>
            <a:spLocks noGrp="1" noRot="1" noChangeAspect="1" noChangeArrowheads="1" noTextEdit="1"/>
          </p:cNvSpPr>
          <p:nvPr>
            <p:ph type="sldImg"/>
          </p:nvPr>
        </p:nvSpPr>
        <p:spPr>
          <a:xfrm>
            <a:off x="992188" y="768350"/>
            <a:ext cx="5114925" cy="3836988"/>
          </a:xfrm>
          <a:ln/>
        </p:spPr>
      </p:sp>
      <p:sp>
        <p:nvSpPr>
          <p:cNvPr id="76390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extLst>
      <p:ext uri="{BB962C8B-B14F-4D97-AF65-F5344CB8AC3E}">
        <p14:creationId xmlns:p14="http://schemas.microsoft.com/office/powerpoint/2010/main" val="3548484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2B59972A-6060-4213-9B7F-9A2095736FAA}"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38D9505-2F1E-4C20-BC94-FA46BFBD2A78}"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E9A132B-EFA6-4C4D-B694-ADF58D1C8855}"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endParaRPr lang="zh-CN" altLang="en-US" noProof="1"/>
          </a:p>
        </p:txBody>
      </p:sp>
      <p:sp>
        <p:nvSpPr>
          <p:cNvPr id="4" name="日期占位符 901132"/>
          <p:cNvSpPr>
            <a:spLocks noGrp="1"/>
          </p:cNvSpPr>
          <p:nvPr>
            <p:ph type="dt" sz="half" idx="10"/>
          </p:nvPr>
        </p:nvSpPr>
        <p:spPr/>
        <p:txBody>
          <a:bodyPr/>
          <a:lstStyle>
            <a:lvl1pPr>
              <a:defRPr/>
            </a:lvl1pPr>
          </a:lstStyle>
          <a:p>
            <a:endParaRPr lang="zh-CN" altLang="en-US"/>
          </a:p>
        </p:txBody>
      </p:sp>
      <p:sp>
        <p:nvSpPr>
          <p:cNvPr id="5" name="页脚占位符 901133"/>
          <p:cNvSpPr>
            <a:spLocks noGrp="1"/>
          </p:cNvSpPr>
          <p:nvPr>
            <p:ph type="ftr" sz="quarter" idx="11"/>
          </p:nvPr>
        </p:nvSpPr>
        <p:spPr/>
        <p:txBody>
          <a:bodyPr/>
          <a:lstStyle>
            <a:lvl1pPr>
              <a:defRPr/>
            </a:lvl1pPr>
          </a:lstStyle>
          <a:p>
            <a:endParaRPr lang="zh-CN" altLang="en-US"/>
          </a:p>
        </p:txBody>
      </p:sp>
      <p:sp>
        <p:nvSpPr>
          <p:cNvPr id="6" name="灯片编号占位符 901134"/>
          <p:cNvSpPr>
            <a:spLocks noGrp="1"/>
          </p:cNvSpPr>
          <p:nvPr>
            <p:ph type="sldNum" sz="quarter" idx="12"/>
          </p:nvPr>
        </p:nvSpPr>
        <p:spPr/>
        <p:txBody>
          <a:bodyPr/>
          <a:lstStyle>
            <a:lvl1pPr>
              <a:defRPr/>
            </a:lvl1pPr>
          </a:lstStyle>
          <a:p>
            <a:fld id="{2B1F9B7D-053D-47C7-987B-E128AE7E54A0}" type="slidenum">
              <a:rPr lang="zh-CN" altLang="en-US"/>
              <a:t>‹#›</a:t>
            </a:fld>
            <a:endParaRPr lang="zh-CN" altLang="en-US"/>
          </a:p>
        </p:txBody>
      </p:sp>
    </p:spTree>
  </p:cSld>
  <p:clrMapOvr>
    <a:masterClrMapping/>
  </p:clrMapOvr>
  <p:transition>
    <p:random/>
    <p:sndAc>
      <p:stSnd>
        <p:snd r:embed="rId1" name="projctor.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6"/>
            <a:ext cx="7886700" cy="20986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28650" y="4076699"/>
            <a:ext cx="7886700" cy="21002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901132"/>
          <p:cNvSpPr>
            <a:spLocks noGrp="1"/>
          </p:cNvSpPr>
          <p:nvPr>
            <p:ph type="dt" sz="half" idx="10"/>
          </p:nvPr>
        </p:nvSpPr>
        <p:spPr/>
        <p:txBody>
          <a:bodyPr/>
          <a:lstStyle>
            <a:lvl1pPr>
              <a:defRPr/>
            </a:lvl1pPr>
          </a:lstStyle>
          <a:p>
            <a:endParaRPr lang="zh-CN" altLang="en-US"/>
          </a:p>
        </p:txBody>
      </p:sp>
      <p:sp>
        <p:nvSpPr>
          <p:cNvPr id="6" name="页脚占位符 901133"/>
          <p:cNvSpPr>
            <a:spLocks noGrp="1"/>
          </p:cNvSpPr>
          <p:nvPr>
            <p:ph type="ftr" sz="quarter" idx="11"/>
          </p:nvPr>
        </p:nvSpPr>
        <p:spPr/>
        <p:txBody>
          <a:bodyPr/>
          <a:lstStyle>
            <a:lvl1pPr>
              <a:defRPr/>
            </a:lvl1pPr>
          </a:lstStyle>
          <a:p>
            <a:endParaRPr lang="zh-CN" altLang="en-US"/>
          </a:p>
        </p:txBody>
      </p:sp>
      <p:sp>
        <p:nvSpPr>
          <p:cNvPr id="7" name="灯片编号占位符 901134"/>
          <p:cNvSpPr>
            <a:spLocks noGrp="1"/>
          </p:cNvSpPr>
          <p:nvPr>
            <p:ph type="sldNum" sz="quarter" idx="12"/>
          </p:nvPr>
        </p:nvSpPr>
        <p:spPr/>
        <p:txBody>
          <a:bodyPr/>
          <a:lstStyle>
            <a:lvl1pPr>
              <a:defRPr/>
            </a:lvl1pPr>
          </a:lstStyle>
          <a:p>
            <a:fld id="{9C6171C5-9AF4-4EA6-B705-4D1CAA2C9ECB}" type="slidenum">
              <a:rPr lang="zh-CN" altLang="en-US"/>
              <a:t>‹#›</a:t>
            </a:fld>
            <a:endParaRPr lang="zh-CN" altLang="en-US"/>
          </a:p>
        </p:txBody>
      </p:sp>
    </p:spTree>
  </p:cSld>
  <p:clrMapOvr>
    <a:masterClrMapping/>
  </p:clrMapOvr>
  <p:transition>
    <p:random/>
    <p:sndAc>
      <p:stSnd>
        <p:snd r:embed="rId1"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AAF7BE4-6D2C-4758-98FD-E982CB7EE4E3}"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1E350B0F-0846-4856-A685-6B8198F7D900}"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21CF2DF3-E1E9-4805-A3EC-5748A5D6283D}"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E13354B5-197D-4076-BD5E-8F6F8E993E4C}"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D54D0F52-F830-4EE2-84EC-7738DFF3B4E4}"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09833DB4-681D-4206-AAFC-E672D71EAEBF}"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59399E8-98B3-45E0-8F40-7C17B10ED873}"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832AE0DE-0898-4D42-ADD8-9F4105469872}" type="slidenum">
              <a:rPr lang="en-US" altLang="zh-CN"/>
              <a:t>‹#›</a:t>
            </a:fld>
            <a:endParaRPr lang="en-US" altLang="zh-CN"/>
          </a:p>
        </p:txBody>
      </p:sp>
    </p:spTree>
  </p:cSld>
  <p:clrMapOvr>
    <a:masterClrMapping/>
  </p:clrMapOvr>
  <p:transition>
    <p:random/>
    <p:sndAc>
      <p:stSnd>
        <p:snd r:embed="rId1" name="projctor.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215900" y="1276350"/>
            <a:ext cx="8275638" cy="5429250"/>
            <a:chOff x="136" y="768"/>
            <a:chExt cx="5213" cy="3420"/>
          </a:xfrm>
        </p:grpSpPr>
        <p:pic>
          <p:nvPicPr>
            <p:cNvPr id="1034" name="Picture 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88" y="3848"/>
              <a:ext cx="464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4"/>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5"/>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6"/>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136" y="3840"/>
              <a:ext cx="2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7"/>
          <p:cNvSpPr>
            <a:spLocks noGrp="1" noChangeArrowheads="1"/>
          </p:cNvSpPr>
          <p:nvPr>
            <p:ph type="title"/>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8" name="Rectangle 8"/>
          <p:cNvSpPr>
            <a:spLocks noGrp="1" noChangeArrowheads="1"/>
          </p:cNvSpPr>
          <p:nvPr>
            <p:ph type="body" idx="1"/>
          </p:nvPr>
        </p:nvSpPr>
        <p:spPr bwMode="auto">
          <a:xfrm>
            <a:off x="1066800" y="1371600"/>
            <a:ext cx="7543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7593" name="Rectangle 9"/>
          <p:cNvSpPr>
            <a:spLocks noGrp="1" noChangeArrowheads="1"/>
          </p:cNvSpPr>
          <p:nvPr>
            <p:ph type="dt" sz="half" idx="2"/>
          </p:nvPr>
        </p:nvSpPr>
        <p:spPr bwMode="auto">
          <a:xfrm>
            <a:off x="1676400" y="6477000"/>
            <a:ext cx="19812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a:defRPr/>
            </a:pPr>
            <a:endParaRPr lang="en-US" altLang="zh-CN"/>
          </a:p>
        </p:txBody>
      </p:sp>
      <p:sp>
        <p:nvSpPr>
          <p:cNvPr id="67594" name="Rectangle 10"/>
          <p:cNvSpPr>
            <a:spLocks noGrp="1" noChangeArrowheads="1"/>
          </p:cNvSpPr>
          <p:nvPr>
            <p:ph type="ftr" sz="quarter" idx="3"/>
          </p:nvPr>
        </p:nvSpPr>
        <p:spPr bwMode="auto">
          <a:xfrm>
            <a:off x="3810000" y="64008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67595" name="Rectangle 11"/>
          <p:cNvSpPr>
            <a:spLocks noGrp="1" noChangeArrowheads="1"/>
          </p:cNvSpPr>
          <p:nvPr>
            <p:ph type="sldNum" sz="quarter" idx="4"/>
          </p:nvPr>
        </p:nvSpPr>
        <p:spPr bwMode="auto">
          <a:xfrm>
            <a:off x="8077200" y="6400800"/>
            <a:ext cx="4572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7CDD66F2-8370-4F4C-AF40-BE9098714752}" type="slidenum">
              <a:rPr lang="en-US" altLang="zh-CN"/>
              <a:t>‹#›</a:t>
            </a:fld>
            <a:endParaRPr lang="en-US" altLang="zh-CN"/>
          </a:p>
        </p:txBody>
      </p:sp>
      <p:sp>
        <p:nvSpPr>
          <p:cNvPr id="67596" name="Text Box 12"/>
          <p:cNvSpPr txBox="1">
            <a:spLocks noChangeArrowheads="1"/>
          </p:cNvSpPr>
          <p:nvPr/>
        </p:nvSpPr>
        <p:spPr bwMode="auto">
          <a:xfrm>
            <a:off x="6324600" y="5943600"/>
            <a:ext cx="2362200" cy="457200"/>
          </a:xfrm>
          <a:prstGeom prst="rect">
            <a:avLst/>
          </a:prstGeom>
          <a:noFill/>
          <a:ln w="9525">
            <a:noFill/>
            <a:miter lim="800000"/>
          </a:ln>
          <a:effectLst/>
        </p:spPr>
        <p:txBody>
          <a:bodyPr>
            <a:spAutoFit/>
          </a:bodyPr>
          <a:lstStyle/>
          <a:p>
            <a:pPr>
              <a:spcBef>
                <a:spcPct val="50000"/>
              </a:spcBef>
              <a:defRPr/>
            </a:pPr>
            <a:endParaRPr lang="zh-CN" altLang="zh-CN"/>
          </a:p>
        </p:txBody>
      </p:sp>
      <p:pic>
        <p:nvPicPr>
          <p:cNvPr id="1033" name="Picture 13" descr="Logescu"/>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05600" y="556260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sndAc>
      <p:stSnd>
        <p:snd r:embed="rId15" name="projctor.wav"/>
      </p:stSnd>
    </p:sndAc>
  </p:transition>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9.wmf"/><Relationship Id="rId5" Type="http://schemas.openxmlformats.org/officeDocument/2006/relationships/image" Target="../media/image9.wmf"/><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control" Target="../activeX/activeX2.xml"/><Relationship Id="rId7" Type="http://schemas.openxmlformats.org/officeDocument/2006/relationships/notesSlide" Target="../notesSlides/notesSlide32.xml"/><Relationship Id="rId2" Type="http://schemas.openxmlformats.org/officeDocument/2006/relationships/control" Target="../activeX/activeX1.xml"/><Relationship Id="rId1" Type="http://schemas.openxmlformats.org/officeDocument/2006/relationships/vmlDrawing" Target="../drawings/vmlDrawing4.vml"/><Relationship Id="rId6" Type="http://schemas.openxmlformats.org/officeDocument/2006/relationships/slideLayout" Target="../slideLayouts/slideLayout7.xml"/><Relationship Id="rId11" Type="http://schemas.openxmlformats.org/officeDocument/2006/relationships/image" Target="../media/image26.wmf"/><Relationship Id="rId5" Type="http://schemas.openxmlformats.org/officeDocument/2006/relationships/control" Target="../activeX/activeX4.xml"/><Relationship Id="rId10" Type="http://schemas.openxmlformats.org/officeDocument/2006/relationships/image" Target="../media/image28.png"/><Relationship Id="rId4" Type="http://schemas.openxmlformats.org/officeDocument/2006/relationships/control" Target="../activeX/activeX3.xml"/><Relationship Id="rId9" Type="http://schemas.openxmlformats.org/officeDocument/2006/relationships/image" Target="../media/image27.png"/></Relationships>
</file>

<file path=ppt/slides/_rels/slide7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control" Target="../activeX/activeX6.xml"/><Relationship Id="rId7" Type="http://schemas.openxmlformats.org/officeDocument/2006/relationships/notesSlide" Target="../notesSlides/notesSlide33.xml"/><Relationship Id="rId2" Type="http://schemas.openxmlformats.org/officeDocument/2006/relationships/control" Target="../activeX/activeX5.xml"/><Relationship Id="rId1" Type="http://schemas.openxmlformats.org/officeDocument/2006/relationships/vmlDrawing" Target="../drawings/vmlDrawing5.vml"/><Relationship Id="rId6" Type="http://schemas.openxmlformats.org/officeDocument/2006/relationships/slideLayout" Target="../slideLayouts/slideLayout7.xml"/><Relationship Id="rId11" Type="http://schemas.openxmlformats.org/officeDocument/2006/relationships/image" Target="../media/image26.wmf"/><Relationship Id="rId5" Type="http://schemas.openxmlformats.org/officeDocument/2006/relationships/control" Target="../activeX/activeX8.xml"/><Relationship Id="rId10" Type="http://schemas.openxmlformats.org/officeDocument/2006/relationships/image" Target="../media/image28.png"/><Relationship Id="rId4" Type="http://schemas.openxmlformats.org/officeDocument/2006/relationships/control" Target="../activeX/activeX7.xml"/><Relationship Id="rId9" Type="http://schemas.openxmlformats.org/officeDocument/2006/relationships/image" Target="../media/image27.png"/></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829441"/>
          <p:cNvSpPr>
            <a:spLocks noGrp="1" noChangeArrowheads="1"/>
          </p:cNvSpPr>
          <p:nvPr>
            <p:ph type="ctrTitle"/>
          </p:nvPr>
        </p:nvSpPr>
        <p:spPr>
          <a:xfrm>
            <a:off x="1115616" y="2276872"/>
            <a:ext cx="7772400" cy="2575064"/>
          </a:xfrm>
          <a:effectLst>
            <a:outerShdw dist="35921" dir="2700000" algn="ctr" rotWithShape="0">
              <a:srgbClr val="808080">
                <a:alpha val="75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nchor="t">
            <a:spAutoFit/>
          </a:bodyPr>
          <a:lstStyle/>
          <a:p>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kern="1200" dirty="0">
                <a:latin typeface="Futura" pitchFamily="68" charset="0"/>
                <a:ea typeface="宋体" panose="02010600030101010101" pitchFamily="2" charset="-122"/>
                <a:sym typeface="+mn-ea"/>
              </a:rPr>
              <a:t> </a:t>
            </a:r>
            <a:r>
              <a:rPr lang="en-US" altLang="ja-JP" b="1" dirty="0">
                <a:effectLst>
                  <a:outerShdw blurRad="38100" dist="38100" dir="2700000" algn="tl">
                    <a:srgbClr val="C0C0C0"/>
                  </a:outerShdw>
                </a:effectLst>
              </a:rPr>
              <a:t>Testing Strategies</a:t>
            </a:r>
            <a:r>
              <a:rPr lang="en-US" altLang="ja-JP" b="1" dirty="0"/>
              <a:t/>
            </a:r>
            <a:br>
              <a:rPr lang="en-US" altLang="ja-JP" b="1" dirty="0"/>
            </a:br>
            <a:r>
              <a:rPr lang="en-US" altLang="zh-CN" dirty="0" smtClean="0">
                <a:ea typeface="宋体" panose="02010600030101010101" pitchFamily="2" charset="-122"/>
              </a:rPr>
              <a:t/>
            </a:r>
            <a:br>
              <a:rPr lang="en-US" altLang="zh-CN" dirty="0" smtClean="0">
                <a:ea typeface="宋体" panose="02010600030101010101" pitchFamily="2" charset="-122"/>
              </a:rPr>
            </a:br>
            <a:endParaRPr lang="en-US" altLang="zh-CN" dirty="0" smtClean="0">
              <a:ea typeface="宋体" panose="02010600030101010101" pitchFamily="2" charset="-122"/>
            </a:endParaRPr>
          </a:p>
        </p:txBody>
      </p:sp>
      <p:sp>
        <p:nvSpPr>
          <p:cNvPr id="5122" name="矩形 829442"/>
          <p:cNvSpPr>
            <a:spLocks noChangeArrowheads="1"/>
          </p:cNvSpPr>
          <p:nvPr/>
        </p:nvSpPr>
        <p:spPr bwMode="auto">
          <a:xfrm>
            <a:off x="1811542" y="5200651"/>
            <a:ext cx="551933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90000"/>
              </a:lnSpc>
              <a:spcBef>
                <a:spcPct val="0"/>
              </a:spcBef>
            </a:pPr>
            <a:r>
              <a:rPr lang="en-US" altLang="zh-CN" sz="1800" b="1" dirty="0">
                <a:solidFill>
                  <a:schemeClr val="accent1"/>
                </a:solidFill>
                <a:latin typeface="Helvetica" charset="0"/>
                <a:ea typeface="宋体" panose="02010600030101010101" pitchFamily="2" charset="-122"/>
              </a:rPr>
              <a:t>Software Engineering: A Practitioner’s </a:t>
            </a:r>
            <a:r>
              <a:rPr lang="en-US" altLang="zh-CN" sz="1800" b="1" dirty="0" smtClean="0">
                <a:solidFill>
                  <a:schemeClr val="accent1"/>
                </a:solidFill>
                <a:latin typeface="Helvetica" charset="0"/>
                <a:ea typeface="宋体" panose="02010600030101010101" pitchFamily="2" charset="-122"/>
              </a:rPr>
              <a:t>Approach</a:t>
            </a:r>
          </a:p>
          <a:p>
            <a:pPr algn="ctr" eaLnBrk="0" hangingPunct="0">
              <a:lnSpc>
                <a:spcPct val="90000"/>
              </a:lnSpc>
              <a:spcBef>
                <a:spcPct val="0"/>
              </a:spcBef>
            </a:pPr>
            <a:r>
              <a:rPr lang="en-US" altLang="zh-CN" sz="1800" i="1" dirty="0" smtClean="0">
                <a:solidFill>
                  <a:schemeClr val="accent1"/>
                </a:solidFill>
                <a:latin typeface="Helvetica" charset="0"/>
                <a:ea typeface="宋体" panose="02010600030101010101" pitchFamily="2" charset="-122"/>
              </a:rPr>
              <a:t>by </a:t>
            </a:r>
            <a:r>
              <a:rPr lang="en-US" altLang="zh-CN" sz="1800" i="1" dirty="0">
                <a:solidFill>
                  <a:schemeClr val="accent1"/>
                </a:solidFill>
                <a:latin typeface="Helvetica" charset="0"/>
                <a:ea typeface="宋体" panose="02010600030101010101" pitchFamily="2" charset="-122"/>
              </a:rPr>
              <a:t>Roger S. Pressman</a:t>
            </a:r>
            <a:endParaRPr lang="en-US" altLang="zh-CN" sz="1800" b="1" dirty="0">
              <a:solidFill>
                <a:schemeClr val="accent1"/>
              </a:solidFill>
              <a:latin typeface="Helvetica"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2B59972A-6060-4213-9B7F-9A2095736FAA}" type="slidenum">
              <a:rPr lang="en-US" altLang="zh-CN" smtClean="0"/>
              <a:t>1</a:t>
            </a:fld>
            <a:endParaRPr lang="en-US" altLang="zh-CN"/>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8502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712A3BA-81B8-4F4F-AAA9-388510E14BD8}" type="slidenum">
              <a:rPr lang="en-US" altLang="ja-JP" sz="1200" b="1">
                <a:solidFill>
                  <a:schemeClr val="bg1"/>
                </a:solidFill>
                <a:latin typeface="Times New Roman" pitchFamily="18" charset="0"/>
                <a:cs typeface="Times New Roman" pitchFamily="18" charset="0"/>
              </a:rPr>
              <a:pPr algn="r"/>
              <a:t>10</a:t>
            </a:fld>
            <a:endParaRPr lang="en-US" altLang="ja-JP" sz="900" b="1">
              <a:solidFill>
                <a:schemeClr val="bg1"/>
              </a:solidFill>
              <a:latin typeface="Times New Roman" pitchFamily="18" charset="0"/>
              <a:cs typeface="Times New Roman" pitchFamily="18" charset="0"/>
            </a:endParaRPr>
          </a:p>
        </p:txBody>
      </p:sp>
      <p:grpSp>
        <p:nvGrpSpPr>
          <p:cNvPr id="385029" name="Group 14"/>
          <p:cNvGrpSpPr>
            <a:grpSpLocks/>
          </p:cNvGrpSpPr>
          <p:nvPr/>
        </p:nvGrpSpPr>
        <p:grpSpPr bwMode="auto">
          <a:xfrm>
            <a:off x="1220788" y="1705471"/>
            <a:ext cx="6550026" cy="3963987"/>
            <a:chOff x="769" y="711"/>
            <a:chExt cx="4126" cy="2497"/>
          </a:xfrm>
        </p:grpSpPr>
        <p:pic>
          <p:nvPicPr>
            <p:cNvPr id="385030" name="Picture 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 y="802"/>
              <a:ext cx="3528" cy="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04522" name="Rectangle 10"/>
            <p:cNvSpPr>
              <a:spLocks noChangeArrowheads="1"/>
            </p:cNvSpPr>
            <p:nvPr/>
          </p:nvSpPr>
          <p:spPr bwMode="auto">
            <a:xfrm>
              <a:off x="1367" y="711"/>
              <a:ext cx="628"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errors</a:t>
              </a:r>
            </a:p>
          </p:txBody>
        </p:sp>
        <p:sp>
          <p:nvSpPr>
            <p:cNvPr id="704523" name="Rectangle 11"/>
            <p:cNvSpPr>
              <a:spLocks noChangeArrowheads="1"/>
            </p:cNvSpPr>
            <p:nvPr/>
          </p:nvSpPr>
          <p:spPr bwMode="auto">
            <a:xfrm>
              <a:off x="2103" y="1055"/>
              <a:ext cx="2342"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b="1" dirty="0">
                  <a:latin typeface="Times New Roman" pitchFamily="18" charset="0"/>
                  <a:cs typeface="Times New Roman" pitchFamily="18" charset="0"/>
                </a:rPr>
                <a:t>requirements conformance</a:t>
              </a:r>
            </a:p>
          </p:txBody>
        </p:sp>
        <p:sp>
          <p:nvSpPr>
            <p:cNvPr id="704524" name="Rectangle 12"/>
            <p:cNvSpPr>
              <a:spLocks noChangeArrowheads="1"/>
            </p:cNvSpPr>
            <p:nvPr/>
          </p:nvSpPr>
          <p:spPr bwMode="auto">
            <a:xfrm>
              <a:off x="2991" y="1495"/>
              <a:ext cx="1180"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performance</a:t>
              </a:r>
            </a:p>
          </p:txBody>
        </p:sp>
        <p:sp>
          <p:nvSpPr>
            <p:cNvPr id="704525" name="Rectangle 13"/>
            <p:cNvSpPr>
              <a:spLocks noChangeArrowheads="1"/>
            </p:cNvSpPr>
            <p:nvPr/>
          </p:nvSpPr>
          <p:spPr bwMode="auto">
            <a:xfrm>
              <a:off x="3697" y="2154"/>
              <a:ext cx="1198" cy="407"/>
            </a:xfrm>
            <a:prstGeom prst="rect">
              <a:avLst/>
            </a:prstGeom>
            <a:noFill/>
            <a:ln w="25400">
              <a:noFill/>
              <a:miter lim="800000"/>
              <a:headEnd/>
              <a:tailEnd/>
            </a:ln>
            <a:effectLst/>
          </p:spPr>
          <p:txBody>
            <a:bodyPr wrap="none" lIns="90487" tIns="44450" rIns="90487" bIns="44450">
              <a:spAutoFit/>
            </a:bodyPr>
            <a:lstStyle/>
            <a:p>
              <a:pPr algn="ctr">
                <a:lnSpc>
                  <a:spcPct val="75000"/>
                </a:lnSpc>
                <a:defRPr/>
              </a:pPr>
              <a:r>
                <a:rPr lang="en-US" altLang="ja-JP" sz="2400" b="1" dirty="0">
                  <a:latin typeface="Times New Roman" pitchFamily="18" charset="0"/>
                  <a:cs typeface="Times New Roman" pitchFamily="18" charset="0"/>
                </a:rPr>
                <a:t>an indication</a:t>
              </a:r>
            </a:p>
            <a:p>
              <a:pPr algn="ctr">
                <a:lnSpc>
                  <a:spcPct val="75000"/>
                </a:lnSpc>
                <a:defRPr/>
              </a:pPr>
              <a:r>
                <a:rPr lang="en-US" altLang="ja-JP" sz="2400" b="1" dirty="0">
                  <a:latin typeface="Times New Roman" pitchFamily="18" charset="0"/>
                  <a:cs typeface="Times New Roman" pitchFamily="18" charset="0"/>
                </a:rPr>
                <a:t>of quality</a:t>
              </a:r>
            </a:p>
          </p:txBody>
        </p:sp>
      </p:grpSp>
      <p:sp>
        <p:nvSpPr>
          <p:cNvPr id="11"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What Testing Shows</a:t>
            </a:r>
          </a:p>
        </p:txBody>
      </p:sp>
    </p:spTree>
    <p:extLst>
      <p:ext uri="{BB962C8B-B14F-4D97-AF65-F5344CB8AC3E}">
        <p14:creationId xmlns:p14="http://schemas.microsoft.com/office/powerpoint/2010/main" val="283707017"/>
      </p:ext>
    </p:extLst>
  </p:cSld>
  <p:clrMapOvr>
    <a:masterClrMapping/>
  </p:clrMapOvr>
  <p:transition>
    <p:random/>
    <p:sndAc>
      <p:stSnd>
        <p:snd r:embed="rId3" name="projctor.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5795" name="Rectangle 3"/>
          <p:cNvSpPr>
            <a:spLocks noGrp="1" noChangeArrowheads="1"/>
          </p:cNvSpPr>
          <p:nvPr>
            <p:ph type="body" idx="1"/>
          </p:nvPr>
        </p:nvSpPr>
        <p:spPr>
          <a:xfrm>
            <a:off x="1043608" y="1484784"/>
            <a:ext cx="6926163" cy="4267200"/>
          </a:xfrm>
        </p:spPr>
        <p:txBody>
          <a:bodyPr/>
          <a:lstStyle/>
          <a:p>
            <a:pPr>
              <a:buClr>
                <a:srgbClr val="0070C0"/>
              </a:buClr>
              <a:buFont typeface="Wingdings" pitchFamily="2" charset="2"/>
              <a:buChar char="n"/>
            </a:pPr>
            <a:r>
              <a:rPr lang="en-US" altLang="zh-CN" b="0" dirty="0"/>
              <a:t> All tests should be traceable to customer requirements.</a:t>
            </a:r>
          </a:p>
          <a:p>
            <a:pPr>
              <a:buClr>
                <a:srgbClr val="0070C0"/>
              </a:buClr>
              <a:buFont typeface="Wingdings" pitchFamily="2" charset="2"/>
              <a:buChar char="n"/>
            </a:pPr>
            <a:r>
              <a:rPr lang="en-US" altLang="zh-CN" b="0" dirty="0"/>
              <a:t> Tests should be planned long before testing begins.</a:t>
            </a:r>
          </a:p>
          <a:p>
            <a:pPr>
              <a:buClr>
                <a:srgbClr val="0070C0"/>
              </a:buClr>
              <a:buFont typeface="Wingdings" pitchFamily="2" charset="2"/>
              <a:buChar char="n"/>
            </a:pPr>
            <a:r>
              <a:rPr lang="en-US" altLang="zh-CN" b="0" dirty="0"/>
              <a:t> The Pare-to (80% to 20%) principle applies to software testing.</a:t>
            </a:r>
          </a:p>
          <a:p>
            <a:pPr>
              <a:buClr>
                <a:srgbClr val="0070C0"/>
              </a:buClr>
              <a:buFont typeface="Wingdings" pitchFamily="2" charset="2"/>
              <a:buChar char="n"/>
            </a:pPr>
            <a:r>
              <a:rPr lang="en-US" altLang="zh-CN" b="0" dirty="0"/>
              <a:t> Testing should begin “ in the small” and progress toward testing “ in the large”.</a:t>
            </a:r>
          </a:p>
          <a:p>
            <a:pPr>
              <a:buClr>
                <a:srgbClr val="0070C0"/>
              </a:buClr>
              <a:buFont typeface="Wingdings" pitchFamily="2" charset="2"/>
              <a:buChar char="n"/>
            </a:pPr>
            <a:r>
              <a:rPr lang="en-US" altLang="zh-CN" b="0" dirty="0"/>
              <a:t> Exhaustive testing is not possible.</a:t>
            </a:r>
          </a:p>
          <a:p>
            <a:pPr>
              <a:buClr>
                <a:srgbClr val="0070C0"/>
              </a:buClr>
              <a:buFont typeface="Wingdings" pitchFamily="2" charset="2"/>
              <a:buChar char="n"/>
            </a:pPr>
            <a:r>
              <a:rPr lang="en-US" altLang="zh-CN" b="0" dirty="0"/>
              <a:t> To be most effective, testing should be conducted by an independent third party.</a:t>
            </a:r>
          </a:p>
        </p:txBody>
      </p:sp>
      <p:sp>
        <p:nvSpPr>
          <p:cNvPr id="3" name="标题 2"/>
          <p:cNvSpPr>
            <a:spLocks noGrp="1"/>
          </p:cNvSpPr>
          <p:nvPr>
            <p:ph type="title"/>
          </p:nvPr>
        </p:nvSpPr>
        <p:spPr/>
        <p:txBody>
          <a:bodyPr/>
          <a:lstStyle/>
          <a:p>
            <a:r>
              <a:rPr lang="en-US" altLang="zh-CN" dirty="0"/>
              <a:t>Testing Principles</a:t>
            </a:r>
            <a:endParaRPr lang="zh-CN" altLang="en-US" dirty="0"/>
          </a:p>
        </p:txBody>
      </p:sp>
    </p:spTree>
    <p:extLst>
      <p:ext uri="{BB962C8B-B14F-4D97-AF65-F5344CB8AC3E}">
        <p14:creationId xmlns:p14="http://schemas.microsoft.com/office/powerpoint/2010/main" val="3342397546"/>
      </p:ext>
    </p:extLst>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anim calcmode="lin" valueType="num">
                                      <p:cBhvr additive="base">
                                        <p:cTn id="7" dur="500" fill="hold"/>
                                        <p:tgtEl>
                                          <p:spTgt spid="545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5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5795">
                                            <p:txEl>
                                              <p:pRg st="1" end="1"/>
                                            </p:txEl>
                                          </p:spTgt>
                                        </p:tgtEl>
                                        <p:attrNameLst>
                                          <p:attrName>style.visibility</p:attrName>
                                        </p:attrNameLst>
                                      </p:cBhvr>
                                      <p:to>
                                        <p:strVal val="visible"/>
                                      </p:to>
                                    </p:set>
                                    <p:anim calcmode="lin" valueType="num">
                                      <p:cBhvr additive="base">
                                        <p:cTn id="13" dur="500" fill="hold"/>
                                        <p:tgtEl>
                                          <p:spTgt spid="5457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5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5795">
                                            <p:txEl>
                                              <p:pRg st="2" end="2"/>
                                            </p:txEl>
                                          </p:spTgt>
                                        </p:tgtEl>
                                        <p:attrNameLst>
                                          <p:attrName>style.visibility</p:attrName>
                                        </p:attrNameLst>
                                      </p:cBhvr>
                                      <p:to>
                                        <p:strVal val="visible"/>
                                      </p:to>
                                    </p:set>
                                    <p:anim calcmode="lin" valueType="num">
                                      <p:cBhvr additive="base">
                                        <p:cTn id="19" dur="500" fill="hold"/>
                                        <p:tgtEl>
                                          <p:spTgt spid="5457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5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5795">
                                            <p:txEl>
                                              <p:pRg st="3" end="3"/>
                                            </p:txEl>
                                          </p:spTgt>
                                        </p:tgtEl>
                                        <p:attrNameLst>
                                          <p:attrName>style.visibility</p:attrName>
                                        </p:attrNameLst>
                                      </p:cBhvr>
                                      <p:to>
                                        <p:strVal val="visible"/>
                                      </p:to>
                                    </p:set>
                                    <p:anim calcmode="lin" valueType="num">
                                      <p:cBhvr additive="base">
                                        <p:cTn id="25" dur="500" fill="hold"/>
                                        <p:tgtEl>
                                          <p:spTgt spid="5457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45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45795">
                                            <p:txEl>
                                              <p:pRg st="4" end="4"/>
                                            </p:txEl>
                                          </p:spTgt>
                                        </p:tgtEl>
                                        <p:attrNameLst>
                                          <p:attrName>style.visibility</p:attrName>
                                        </p:attrNameLst>
                                      </p:cBhvr>
                                      <p:to>
                                        <p:strVal val="visible"/>
                                      </p:to>
                                    </p:set>
                                    <p:anim calcmode="lin" valueType="num">
                                      <p:cBhvr additive="base">
                                        <p:cTn id="31" dur="500" fill="hold"/>
                                        <p:tgtEl>
                                          <p:spTgt spid="5457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457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45795">
                                            <p:txEl>
                                              <p:pRg st="5" end="5"/>
                                            </p:txEl>
                                          </p:spTgt>
                                        </p:tgtEl>
                                        <p:attrNameLst>
                                          <p:attrName>style.visibility</p:attrName>
                                        </p:attrNameLst>
                                      </p:cBhvr>
                                      <p:to>
                                        <p:strVal val="visible"/>
                                      </p:to>
                                    </p:set>
                                    <p:anim calcmode="lin" valueType="num">
                                      <p:cBhvr additive="base">
                                        <p:cTn id="37" dur="500" fill="hold"/>
                                        <p:tgtEl>
                                          <p:spTgt spid="5457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457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a:xfrm>
            <a:off x="1227138" y="1603374"/>
            <a:ext cx="6297190" cy="3985865"/>
          </a:xfrm>
        </p:spPr>
        <p:txBody>
          <a:bodyPr/>
          <a:lstStyle/>
          <a:p>
            <a:pPr>
              <a:buClr>
                <a:srgbClr val="0070C0"/>
              </a:buClr>
              <a:buFont typeface="Wingdings" pitchFamily="2" charset="2"/>
              <a:buChar char="n"/>
            </a:pPr>
            <a:r>
              <a:rPr lang="en-US" altLang="zh-CN" sz="2000" dirty="0" smtClean="0">
                <a:latin typeface="Times New Roman" pitchFamily="18" charset="0"/>
                <a:ea typeface="华文楷体" pitchFamily="2" charset="-122"/>
                <a:cs typeface="Times New Roman" pitchFamily="18" charset="0"/>
              </a:rPr>
              <a:t>Defect              </a:t>
            </a:r>
            <a:r>
              <a:rPr lang="zh-CN" altLang="en-US" sz="2000" dirty="0" smtClean="0">
                <a:latin typeface="Times New Roman" pitchFamily="18" charset="0"/>
                <a:ea typeface="华文楷体" pitchFamily="2" charset="-122"/>
                <a:cs typeface="Times New Roman" pitchFamily="18" charset="0"/>
              </a:rPr>
              <a:t>缺点</a:t>
            </a:r>
            <a:r>
              <a:rPr lang="en-US" altLang="zh-CN" sz="2000" dirty="0" smtClean="0">
                <a:latin typeface="Times New Roman" pitchFamily="18" charset="0"/>
                <a:ea typeface="华文楷体" pitchFamily="2" charset="-122"/>
                <a:cs typeface="Times New Roman" pitchFamily="18" charset="0"/>
              </a:rPr>
              <a:t>   </a:t>
            </a:r>
            <a:r>
              <a:rPr lang="en-US" altLang="zh-CN" sz="2000" dirty="0">
                <a:latin typeface="Times New Roman" pitchFamily="18" charset="0"/>
                <a:ea typeface="华文楷体" pitchFamily="2" charset="-122"/>
                <a:cs typeface="Times New Roman" pitchFamily="18" charset="0"/>
              </a:rPr>
              <a:t>	</a:t>
            </a:r>
          </a:p>
          <a:p>
            <a:pPr>
              <a:buClr>
                <a:srgbClr val="0070C0"/>
              </a:buClr>
              <a:buFont typeface="Wingdings" pitchFamily="2" charset="2"/>
              <a:buChar char="n"/>
            </a:pPr>
            <a:r>
              <a:rPr lang="en-US" altLang="zh-CN" sz="2000" dirty="0" smtClean="0">
                <a:latin typeface="Times New Roman" pitchFamily="18" charset="0"/>
                <a:ea typeface="华文楷体" pitchFamily="2" charset="-122"/>
                <a:cs typeface="Times New Roman" pitchFamily="18" charset="0"/>
              </a:rPr>
              <a:t>Fault                </a:t>
            </a:r>
            <a:r>
              <a:rPr lang="zh-CN" altLang="en-US" sz="2000" dirty="0" smtClean="0">
                <a:latin typeface="Times New Roman" pitchFamily="18" charset="0"/>
                <a:ea typeface="华文楷体" pitchFamily="2" charset="-122"/>
                <a:cs typeface="Times New Roman" pitchFamily="18" charset="0"/>
              </a:rPr>
              <a:t>谬误</a:t>
            </a:r>
            <a:endParaRPr lang="en-US" altLang="zh-CN" sz="200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sz="2000" dirty="0" smtClean="0">
                <a:latin typeface="Times New Roman" pitchFamily="18" charset="0"/>
                <a:ea typeface="华文楷体" pitchFamily="2" charset="-122"/>
                <a:cs typeface="Times New Roman" pitchFamily="18" charset="0"/>
              </a:rPr>
              <a:t>Problem          </a:t>
            </a:r>
            <a:r>
              <a:rPr lang="zh-CN" altLang="en-US" sz="2000" dirty="0" smtClean="0">
                <a:latin typeface="Times New Roman" pitchFamily="18" charset="0"/>
                <a:ea typeface="华文楷体" pitchFamily="2" charset="-122"/>
                <a:cs typeface="Times New Roman" pitchFamily="18" charset="0"/>
              </a:rPr>
              <a:t>问题</a:t>
            </a:r>
            <a:endParaRPr lang="en-US" altLang="zh-CN" sz="200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sz="2000" dirty="0" smtClean="0">
                <a:latin typeface="Times New Roman" pitchFamily="18" charset="0"/>
                <a:ea typeface="华文楷体" pitchFamily="2" charset="-122"/>
                <a:cs typeface="Times New Roman" pitchFamily="18" charset="0"/>
              </a:rPr>
              <a:t>Error               </a:t>
            </a:r>
            <a:r>
              <a:rPr lang="zh-CN" altLang="en-US" sz="2000" dirty="0" smtClean="0">
                <a:latin typeface="Times New Roman" pitchFamily="18" charset="0"/>
                <a:ea typeface="华文楷体" pitchFamily="2" charset="-122"/>
                <a:cs typeface="Times New Roman" pitchFamily="18" charset="0"/>
              </a:rPr>
              <a:t>错误</a:t>
            </a:r>
            <a:endParaRPr lang="en-US" altLang="zh-CN" sz="200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sz="2000" dirty="0" smtClean="0">
                <a:latin typeface="Times New Roman" pitchFamily="18" charset="0"/>
                <a:ea typeface="华文楷体" pitchFamily="2" charset="-122"/>
                <a:cs typeface="Times New Roman" pitchFamily="18" charset="0"/>
              </a:rPr>
              <a:t>Incident          </a:t>
            </a:r>
            <a:r>
              <a:rPr lang="zh-CN" altLang="en-US" sz="2000" dirty="0" smtClean="0">
                <a:latin typeface="Times New Roman" pitchFamily="18" charset="0"/>
                <a:ea typeface="华文楷体" pitchFamily="2" charset="-122"/>
                <a:cs typeface="Times New Roman" pitchFamily="18" charset="0"/>
              </a:rPr>
              <a:t>毛病</a:t>
            </a:r>
            <a:endParaRPr lang="en-US" altLang="zh-CN" sz="200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sz="2000" dirty="0" smtClean="0">
                <a:latin typeface="Times New Roman" pitchFamily="18" charset="0"/>
                <a:ea typeface="华文楷体" pitchFamily="2" charset="-122"/>
                <a:cs typeface="Times New Roman" pitchFamily="18" charset="0"/>
              </a:rPr>
              <a:t>Anomaly         </a:t>
            </a:r>
            <a:r>
              <a:rPr lang="zh-CN" altLang="en-US" sz="2000" dirty="0" smtClean="0">
                <a:latin typeface="Times New Roman" pitchFamily="18" charset="0"/>
                <a:ea typeface="华文楷体" pitchFamily="2" charset="-122"/>
                <a:cs typeface="Times New Roman" pitchFamily="18" charset="0"/>
              </a:rPr>
              <a:t>异常</a:t>
            </a:r>
            <a:endParaRPr lang="en-US" altLang="zh-CN" sz="200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sz="2000" dirty="0" smtClean="0">
                <a:latin typeface="Times New Roman" pitchFamily="18" charset="0"/>
                <a:ea typeface="华文楷体" pitchFamily="2" charset="-122"/>
                <a:cs typeface="Times New Roman" pitchFamily="18" charset="0"/>
              </a:rPr>
              <a:t>Variance         </a:t>
            </a:r>
            <a:r>
              <a:rPr lang="zh-CN" altLang="en-US" sz="2000" dirty="0" smtClean="0">
                <a:latin typeface="Times New Roman" pitchFamily="18" charset="0"/>
                <a:ea typeface="华文楷体" pitchFamily="2" charset="-122"/>
                <a:cs typeface="Times New Roman" pitchFamily="18" charset="0"/>
              </a:rPr>
              <a:t>偏差</a:t>
            </a:r>
            <a:endParaRPr lang="en-US" altLang="zh-CN" sz="200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sz="2000" dirty="0" smtClean="0">
                <a:latin typeface="Times New Roman" pitchFamily="18" charset="0"/>
                <a:ea typeface="华文楷体" pitchFamily="2" charset="-122"/>
                <a:cs typeface="Times New Roman" pitchFamily="18" charset="0"/>
              </a:rPr>
              <a:t>Failure            </a:t>
            </a:r>
            <a:r>
              <a:rPr lang="zh-CN" altLang="en-US" sz="2000" dirty="0" smtClean="0">
                <a:latin typeface="Times New Roman" pitchFamily="18" charset="0"/>
                <a:ea typeface="华文楷体" pitchFamily="2" charset="-122"/>
                <a:cs typeface="Times New Roman" pitchFamily="18" charset="0"/>
              </a:rPr>
              <a:t>失败</a:t>
            </a:r>
            <a:endParaRPr lang="en-US" altLang="zh-CN" sz="2000" dirty="0" smtClean="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sz="2000" dirty="0" smtClean="0">
                <a:latin typeface="Times New Roman" pitchFamily="18" charset="0"/>
                <a:ea typeface="华文楷体" pitchFamily="2" charset="-122"/>
                <a:cs typeface="Times New Roman" pitchFamily="18" charset="0"/>
              </a:rPr>
              <a:t>Inconsistency </a:t>
            </a:r>
            <a:r>
              <a:rPr lang="zh-CN" altLang="en-US" sz="2000" dirty="0" smtClean="0">
                <a:latin typeface="Times New Roman" pitchFamily="18" charset="0"/>
                <a:ea typeface="华文楷体" pitchFamily="2" charset="-122"/>
                <a:cs typeface="Times New Roman" pitchFamily="18" charset="0"/>
              </a:rPr>
              <a:t>矛盾</a:t>
            </a:r>
            <a:endParaRPr lang="en-US" altLang="zh-CN" sz="2000" dirty="0" smtClean="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sz="2000" dirty="0" smtClean="0">
                <a:latin typeface="Times New Roman" pitchFamily="18" charset="0"/>
                <a:ea typeface="华文楷体" pitchFamily="2" charset="-122"/>
                <a:cs typeface="Times New Roman" pitchFamily="18" charset="0"/>
              </a:rPr>
              <a:t>Feature           </a:t>
            </a:r>
            <a:r>
              <a:rPr lang="zh-CN" altLang="en-US" sz="2000" dirty="0" smtClean="0">
                <a:latin typeface="Times New Roman" pitchFamily="18" charset="0"/>
                <a:ea typeface="华文楷体" pitchFamily="2" charset="-122"/>
                <a:cs typeface="Times New Roman" pitchFamily="18" charset="0"/>
              </a:rPr>
              <a:t>特点</a:t>
            </a:r>
            <a:endParaRPr lang="en-US" altLang="zh-CN" sz="200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sz="2000" dirty="0" smtClean="0">
                <a:latin typeface="Times New Roman" pitchFamily="18" charset="0"/>
                <a:ea typeface="华文楷体" pitchFamily="2" charset="-122"/>
                <a:cs typeface="Times New Roman" pitchFamily="18" charset="0"/>
              </a:rPr>
              <a:t>Bug                  </a:t>
            </a:r>
            <a:r>
              <a:rPr lang="zh-CN" altLang="en-US" sz="2000" dirty="0" smtClean="0">
                <a:latin typeface="Times New Roman" pitchFamily="18" charset="0"/>
                <a:ea typeface="华文楷体" pitchFamily="2" charset="-122"/>
                <a:cs typeface="Times New Roman" pitchFamily="18" charset="0"/>
              </a:rPr>
              <a:t>缺陷</a:t>
            </a:r>
            <a:endParaRPr lang="en-US" altLang="zh-CN" sz="2000" dirty="0">
              <a:latin typeface="Times New Roman" pitchFamily="18" charset="0"/>
              <a:ea typeface="华文楷体" pitchFamily="2" charset="-122"/>
              <a:cs typeface="Times New Roman" pitchFamily="18" charset="0"/>
            </a:endParaRPr>
          </a:p>
        </p:txBody>
      </p:sp>
      <p:sp>
        <p:nvSpPr>
          <p:cNvPr id="2" name="标题 1"/>
          <p:cNvSpPr>
            <a:spLocks noGrp="1"/>
          </p:cNvSpPr>
          <p:nvPr>
            <p:ph type="title"/>
          </p:nvPr>
        </p:nvSpPr>
        <p:spPr/>
        <p:txBody>
          <a:bodyPr/>
          <a:lstStyle/>
          <a:p>
            <a:r>
              <a:rPr lang="en-US" altLang="zh-CN" dirty="0"/>
              <a:t>Some Words Related to Testing</a:t>
            </a:r>
            <a:endParaRPr lang="zh-CN" altLang="en-US" dirty="0"/>
          </a:p>
        </p:txBody>
      </p:sp>
    </p:spTree>
    <p:extLst>
      <p:ext uri="{BB962C8B-B14F-4D97-AF65-F5344CB8AC3E}">
        <p14:creationId xmlns:p14="http://schemas.microsoft.com/office/powerpoint/2010/main" val="2037024963"/>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14051">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14051">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14051">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14051">
                                            <p:txEl>
                                              <p:pRg st="3" end="3"/>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14051">
                                            <p:txEl>
                                              <p:pRg st="4" end="4"/>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514051">
                                            <p:txEl>
                                              <p:pRg st="5" end="5"/>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514051">
                                            <p:txEl>
                                              <p:pRg st="6" end="6"/>
                                            </p:txEl>
                                          </p:spTgt>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514051">
                                            <p:txEl>
                                              <p:pRg st="7" end="7"/>
                                            </p:txEl>
                                          </p:spTgt>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514051">
                                            <p:txEl>
                                              <p:pRg st="8" end="8"/>
                                            </p:txEl>
                                          </p:spTgt>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514051">
                                            <p:txEl>
                                              <p:pRg st="9" end="9"/>
                                            </p:txEl>
                                          </p:spTgt>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5140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type="body" idx="1"/>
          </p:nvPr>
        </p:nvSpPr>
        <p:spPr>
          <a:xfrm>
            <a:off x="915888" y="1676401"/>
            <a:ext cx="6248400" cy="3890963"/>
          </a:xfrm>
        </p:spPr>
        <p:txBody>
          <a:bodyPr/>
          <a:lstStyle/>
          <a:p>
            <a:pPr>
              <a:buClr>
                <a:srgbClr val="0070C0"/>
              </a:buClr>
              <a:buFont typeface="Wingdings" pitchFamily="2" charset="2"/>
              <a:buChar char="n"/>
            </a:pPr>
            <a:r>
              <a:rPr lang="en-US" altLang="zh-CN" sz="2200" dirty="0">
                <a:latin typeface="Times New Roman" pitchFamily="18" charset="0"/>
                <a:ea typeface="华文楷体" pitchFamily="2" charset="-122"/>
                <a:cs typeface="Times New Roman" pitchFamily="18" charset="0"/>
              </a:rPr>
              <a:t> Verification（</a:t>
            </a:r>
            <a:r>
              <a:rPr lang="zh-CN" altLang="en-US" sz="2200" dirty="0">
                <a:latin typeface="Times New Roman" pitchFamily="18" charset="0"/>
                <a:ea typeface="华文楷体" pitchFamily="2" charset="-122"/>
                <a:cs typeface="Times New Roman" pitchFamily="18" charset="0"/>
              </a:rPr>
              <a:t>验证） </a:t>
            </a:r>
            <a:r>
              <a:rPr lang="zh-CN" altLang="zh-CN" sz="2200" dirty="0">
                <a:latin typeface="Times New Roman" pitchFamily="18" charset="0"/>
                <a:ea typeface="华文楷体" pitchFamily="2" charset="-122"/>
                <a:cs typeface="Times New Roman" pitchFamily="18" charset="0"/>
              </a:rPr>
              <a:t>:  </a:t>
            </a:r>
            <a:r>
              <a:rPr lang="en-US" altLang="zh-CN" sz="2200" dirty="0">
                <a:latin typeface="Times New Roman" pitchFamily="18" charset="0"/>
                <a:ea typeface="华文楷体" pitchFamily="2" charset="-122"/>
                <a:cs typeface="Times New Roman" pitchFamily="18" charset="0"/>
              </a:rPr>
              <a:t>the set of activities that ensure that software correctly implements a specific function.</a:t>
            </a:r>
          </a:p>
          <a:p>
            <a:pPr lvl="1">
              <a:buClr>
                <a:srgbClr val="0070C0"/>
              </a:buClr>
              <a:buFont typeface="Wingdings" pitchFamily="2" charset="2"/>
              <a:buChar char="n"/>
            </a:pPr>
            <a:r>
              <a:rPr lang="en-US" altLang="zh-CN" sz="2000" dirty="0">
                <a:latin typeface="Times New Roman" pitchFamily="18" charset="0"/>
                <a:ea typeface="华文楷体" pitchFamily="2" charset="-122"/>
                <a:cs typeface="Times New Roman" pitchFamily="18" charset="0"/>
              </a:rPr>
              <a:t>Question: Are we building the product right?</a:t>
            </a:r>
          </a:p>
          <a:p>
            <a:pPr lvl="1">
              <a:buClr>
                <a:srgbClr val="0070C0"/>
              </a:buClr>
              <a:buFont typeface="Wingdings" pitchFamily="2" charset="2"/>
              <a:buChar char="n"/>
            </a:pPr>
            <a:endParaRPr lang="en-US" altLang="zh-CN" sz="200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sz="2200" dirty="0">
                <a:latin typeface="Times New Roman" pitchFamily="18" charset="0"/>
                <a:ea typeface="华文楷体" pitchFamily="2" charset="-122"/>
                <a:cs typeface="Times New Roman" pitchFamily="18" charset="0"/>
              </a:rPr>
              <a:t> Validation</a:t>
            </a:r>
            <a:r>
              <a:rPr lang="zh-CN" altLang="zh-CN" sz="2200" dirty="0">
                <a:latin typeface="Times New Roman" pitchFamily="18" charset="0"/>
                <a:ea typeface="华文楷体" pitchFamily="2" charset="-122"/>
                <a:cs typeface="Times New Roman" pitchFamily="18" charset="0"/>
              </a:rPr>
              <a:t>（</a:t>
            </a:r>
            <a:r>
              <a:rPr lang="zh-CN" altLang="en-US" sz="2200" dirty="0">
                <a:latin typeface="Times New Roman" pitchFamily="18" charset="0"/>
                <a:ea typeface="华文楷体" pitchFamily="2" charset="-122"/>
                <a:cs typeface="Times New Roman" pitchFamily="18" charset="0"/>
              </a:rPr>
              <a:t>确认） </a:t>
            </a:r>
            <a:r>
              <a:rPr lang="zh-CN" altLang="zh-CN" sz="2200" dirty="0">
                <a:latin typeface="Times New Roman" pitchFamily="18" charset="0"/>
                <a:ea typeface="华文楷体" pitchFamily="2" charset="-122"/>
                <a:cs typeface="Times New Roman" pitchFamily="18" charset="0"/>
              </a:rPr>
              <a:t>: </a:t>
            </a:r>
            <a:r>
              <a:rPr lang="en-US" altLang="zh-CN" sz="2200" dirty="0">
                <a:latin typeface="Times New Roman" pitchFamily="18" charset="0"/>
                <a:ea typeface="华文楷体" pitchFamily="2" charset="-122"/>
                <a:cs typeface="Times New Roman" pitchFamily="18" charset="0"/>
              </a:rPr>
              <a:t>a different set of activities that ensure that the software that has been built is traceable to customer requirements.</a:t>
            </a:r>
          </a:p>
          <a:p>
            <a:pPr lvl="1">
              <a:buClr>
                <a:srgbClr val="0070C0"/>
              </a:buClr>
              <a:buFont typeface="Wingdings" pitchFamily="2" charset="2"/>
              <a:buChar char="n"/>
            </a:pPr>
            <a:r>
              <a:rPr lang="zh-CN" altLang="zh-CN" sz="2000" dirty="0">
                <a:latin typeface="Times New Roman" pitchFamily="18" charset="0"/>
                <a:ea typeface="华文楷体" pitchFamily="2" charset="-122"/>
                <a:cs typeface="Times New Roman" pitchFamily="18" charset="0"/>
              </a:rPr>
              <a:t>Question: Are we building the right product?</a:t>
            </a:r>
          </a:p>
        </p:txBody>
      </p:sp>
      <p:graphicFrame>
        <p:nvGraphicFramePr>
          <p:cNvPr id="488453" name="Object 5"/>
          <p:cNvGraphicFramePr>
            <a:graphicFrameLocks noChangeAspect="1"/>
          </p:cNvGraphicFramePr>
          <p:nvPr/>
        </p:nvGraphicFramePr>
        <p:xfrm>
          <a:off x="6718300" y="2416175"/>
          <a:ext cx="2039938" cy="2947988"/>
        </p:xfrm>
        <a:graphic>
          <a:graphicData uri="http://schemas.openxmlformats.org/presentationml/2006/ole">
            <mc:AlternateContent xmlns:mc="http://schemas.openxmlformats.org/markup-compatibility/2006">
              <mc:Choice xmlns:v="urn:schemas-microsoft-com:vml" Requires="v">
                <p:oleObj spid="_x0000_s119901" name="剪辑" r:id="rId4" imgW="2425680" imgH="3463920" progId="MS_ClipArt_Gallery.2">
                  <p:embed/>
                </p:oleObj>
              </mc:Choice>
              <mc:Fallback>
                <p:oleObj name="剪辑" r:id="rId4" imgW="2425680" imgH="346392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8300" y="2416175"/>
                        <a:ext cx="2039938" cy="294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en-US" altLang="zh-CN" dirty="0"/>
              <a:t>Verification and Validation</a:t>
            </a:r>
            <a:endParaRPr lang="zh-CN" altLang="en-US" dirty="0"/>
          </a:p>
        </p:txBody>
      </p:sp>
    </p:spTree>
    <p:extLst>
      <p:ext uri="{BB962C8B-B14F-4D97-AF65-F5344CB8AC3E}">
        <p14:creationId xmlns:p14="http://schemas.microsoft.com/office/powerpoint/2010/main" val="4145480132"/>
      </p:ext>
    </p:extLst>
  </p:cSld>
  <p:clrMapOvr>
    <a:masterClrMapping/>
  </p:clrMapOvr>
  <p:transition>
    <p:random/>
    <p:sndAc>
      <p:stSnd>
        <p:snd r:embed="rId3" name="projctor.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type="body" idx="1"/>
          </p:nvPr>
        </p:nvSpPr>
        <p:spPr>
          <a:xfrm>
            <a:off x="1066800" y="1340768"/>
            <a:ext cx="7162800" cy="704850"/>
          </a:xfrm>
        </p:spPr>
        <p:txBody>
          <a:bodyPr/>
          <a:lstStyle/>
          <a:p>
            <a:pPr>
              <a:lnSpc>
                <a:spcPct val="80000"/>
              </a:lnSpc>
              <a:buClr>
                <a:srgbClr val="0070C0"/>
              </a:buClr>
              <a:buFont typeface="Wingdings" pitchFamily="2" charset="2"/>
              <a:buChar char="n"/>
            </a:pPr>
            <a:r>
              <a:rPr lang="en-US" altLang="zh-CN" b="0" dirty="0"/>
              <a:t> Verification and validation encompasses a wide array of SQA activities:</a:t>
            </a:r>
          </a:p>
        </p:txBody>
      </p:sp>
      <p:sp>
        <p:nvSpPr>
          <p:cNvPr id="489481" name="Text Box 9"/>
          <p:cNvSpPr txBox="1">
            <a:spLocks noChangeArrowheads="1"/>
          </p:cNvSpPr>
          <p:nvPr/>
        </p:nvSpPr>
        <p:spPr bwMode="auto">
          <a:xfrm>
            <a:off x="1364432" y="2703854"/>
            <a:ext cx="2147887" cy="110799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sz="2200" dirty="0">
                <a:latin typeface="Times New Roman" pitchFamily="18" charset="0"/>
                <a:cs typeface="Times New Roman" pitchFamily="18" charset="0"/>
              </a:rPr>
              <a:t>Software Engineering Methodology </a:t>
            </a:r>
          </a:p>
        </p:txBody>
      </p:sp>
      <p:sp>
        <p:nvSpPr>
          <p:cNvPr id="489485" name="Text Box 13"/>
          <p:cNvSpPr txBox="1">
            <a:spLocks noChangeArrowheads="1"/>
          </p:cNvSpPr>
          <p:nvPr/>
        </p:nvSpPr>
        <p:spPr bwMode="auto">
          <a:xfrm>
            <a:off x="1883543" y="4210570"/>
            <a:ext cx="1639888" cy="110799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sz="2200" dirty="0">
                <a:latin typeface="Times New Roman" pitchFamily="18" charset="0"/>
                <a:cs typeface="Times New Roman" pitchFamily="18" charset="0"/>
              </a:rPr>
              <a:t>Standard and Process</a:t>
            </a:r>
          </a:p>
          <a:p>
            <a:pPr algn="l" eaLnBrk="1" hangingPunct="1"/>
            <a:r>
              <a:rPr lang="en-US" altLang="zh-CN" sz="2200" dirty="0">
                <a:latin typeface="Times New Roman" pitchFamily="18" charset="0"/>
                <a:cs typeface="Times New Roman" pitchFamily="18" charset="0"/>
              </a:rPr>
              <a:t>         </a:t>
            </a:r>
          </a:p>
        </p:txBody>
      </p:sp>
      <p:sp>
        <p:nvSpPr>
          <p:cNvPr id="489486" name="Text Box 14"/>
          <p:cNvSpPr txBox="1">
            <a:spLocks noChangeArrowheads="1"/>
          </p:cNvSpPr>
          <p:nvPr/>
        </p:nvSpPr>
        <p:spPr bwMode="auto">
          <a:xfrm>
            <a:off x="4180657" y="2492896"/>
            <a:ext cx="1639887" cy="110799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sz="2200">
                <a:latin typeface="Times New Roman" pitchFamily="18" charset="0"/>
                <a:cs typeface="Times New Roman" pitchFamily="18" charset="0"/>
              </a:rPr>
              <a:t>Formal Technical Review </a:t>
            </a:r>
          </a:p>
        </p:txBody>
      </p:sp>
      <p:sp>
        <p:nvSpPr>
          <p:cNvPr id="489487" name="Text Box 15"/>
          <p:cNvSpPr txBox="1">
            <a:spLocks noChangeArrowheads="1"/>
          </p:cNvSpPr>
          <p:nvPr/>
        </p:nvSpPr>
        <p:spPr bwMode="auto">
          <a:xfrm>
            <a:off x="6536506" y="2773884"/>
            <a:ext cx="2139950" cy="769441"/>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sz="2200">
                <a:latin typeface="Times New Roman" pitchFamily="18" charset="0"/>
                <a:cs typeface="Times New Roman" pitchFamily="18" charset="0"/>
              </a:rPr>
              <a:t>Measurement</a:t>
            </a:r>
          </a:p>
          <a:p>
            <a:pPr algn="l" eaLnBrk="1" hangingPunct="1"/>
            <a:r>
              <a:rPr lang="en-US" altLang="zh-CN" sz="2200">
                <a:latin typeface="Times New Roman" pitchFamily="18" charset="0"/>
                <a:cs typeface="Times New Roman" pitchFamily="18" charset="0"/>
              </a:rPr>
              <a:t> </a:t>
            </a:r>
          </a:p>
        </p:txBody>
      </p:sp>
      <p:sp>
        <p:nvSpPr>
          <p:cNvPr id="489488" name="Rectangle 16"/>
          <p:cNvSpPr>
            <a:spLocks noChangeArrowheads="1"/>
          </p:cNvSpPr>
          <p:nvPr/>
        </p:nvSpPr>
        <p:spPr bwMode="auto">
          <a:xfrm>
            <a:off x="6609531" y="4301307"/>
            <a:ext cx="1936750" cy="769441"/>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2200">
                <a:latin typeface="Times New Roman" pitchFamily="18" charset="0"/>
                <a:cs typeface="Times New Roman" pitchFamily="18" charset="0"/>
              </a:rPr>
              <a:t>Testing</a:t>
            </a:r>
          </a:p>
          <a:p>
            <a:pPr eaLnBrk="1" hangingPunct="1"/>
            <a:endParaRPr lang="zh-CN" altLang="en-US" sz="2200">
              <a:latin typeface="Times New Roman" pitchFamily="18" charset="0"/>
              <a:cs typeface="Times New Roman" pitchFamily="18" charset="0"/>
            </a:endParaRPr>
          </a:p>
        </p:txBody>
      </p:sp>
      <p:sp>
        <p:nvSpPr>
          <p:cNvPr id="489489" name="Rectangle 17"/>
          <p:cNvSpPr>
            <a:spLocks noChangeArrowheads="1"/>
          </p:cNvSpPr>
          <p:nvPr/>
        </p:nvSpPr>
        <p:spPr bwMode="auto">
          <a:xfrm>
            <a:off x="4252093" y="4582294"/>
            <a:ext cx="1704313" cy="769441"/>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200" dirty="0">
                <a:latin typeface="Times New Roman" pitchFamily="18" charset="0"/>
                <a:cs typeface="Times New Roman" pitchFamily="18" charset="0"/>
              </a:rPr>
              <a:t>SCM &amp; SQA</a:t>
            </a:r>
          </a:p>
          <a:p>
            <a:pPr eaLnBrk="1" hangingPunct="1"/>
            <a:endParaRPr lang="zh-CN" altLang="en-US" sz="2200" dirty="0">
              <a:latin typeface="Times New Roman" pitchFamily="18" charset="0"/>
              <a:cs typeface="Times New Roman" pitchFamily="18" charset="0"/>
            </a:endParaRPr>
          </a:p>
        </p:txBody>
      </p:sp>
      <p:sp>
        <p:nvSpPr>
          <p:cNvPr id="489490" name="Line 18"/>
          <p:cNvSpPr>
            <a:spLocks noChangeShapeType="1"/>
          </p:cNvSpPr>
          <p:nvPr/>
        </p:nvSpPr>
        <p:spPr bwMode="auto">
          <a:xfrm>
            <a:off x="2589981" y="3861048"/>
            <a:ext cx="0" cy="3095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200">
              <a:latin typeface="Times New Roman" pitchFamily="18" charset="0"/>
              <a:cs typeface="Times New Roman" pitchFamily="18" charset="0"/>
            </a:endParaRPr>
          </a:p>
        </p:txBody>
      </p:sp>
      <p:sp>
        <p:nvSpPr>
          <p:cNvPr id="489491" name="Line 19"/>
          <p:cNvSpPr>
            <a:spLocks noChangeShapeType="1"/>
          </p:cNvSpPr>
          <p:nvPr/>
        </p:nvSpPr>
        <p:spPr bwMode="auto">
          <a:xfrm>
            <a:off x="3596457" y="4964633"/>
            <a:ext cx="592137"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200">
              <a:latin typeface="Times New Roman" pitchFamily="18" charset="0"/>
              <a:cs typeface="Times New Roman" pitchFamily="18" charset="0"/>
            </a:endParaRPr>
          </a:p>
        </p:txBody>
      </p:sp>
      <p:sp>
        <p:nvSpPr>
          <p:cNvPr id="489492" name="Line 20"/>
          <p:cNvSpPr>
            <a:spLocks noChangeShapeType="1"/>
          </p:cNvSpPr>
          <p:nvPr/>
        </p:nvSpPr>
        <p:spPr bwMode="auto">
          <a:xfrm>
            <a:off x="5940152" y="4977333"/>
            <a:ext cx="639762"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200">
              <a:latin typeface="Times New Roman" pitchFamily="18" charset="0"/>
              <a:cs typeface="Times New Roman" pitchFamily="18" charset="0"/>
            </a:endParaRPr>
          </a:p>
        </p:txBody>
      </p:sp>
      <p:sp>
        <p:nvSpPr>
          <p:cNvPr id="489493" name="Line 21"/>
          <p:cNvSpPr>
            <a:spLocks noChangeShapeType="1"/>
          </p:cNvSpPr>
          <p:nvPr/>
        </p:nvSpPr>
        <p:spPr bwMode="auto">
          <a:xfrm>
            <a:off x="7538218" y="3735908"/>
            <a:ext cx="1588" cy="49371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200">
              <a:latin typeface="Times New Roman" pitchFamily="18" charset="0"/>
              <a:cs typeface="Times New Roman" pitchFamily="18" charset="0"/>
            </a:endParaRPr>
          </a:p>
        </p:txBody>
      </p:sp>
      <p:sp>
        <p:nvSpPr>
          <p:cNvPr id="489494" name="Line 22"/>
          <p:cNvSpPr>
            <a:spLocks noChangeShapeType="1"/>
          </p:cNvSpPr>
          <p:nvPr/>
        </p:nvSpPr>
        <p:spPr bwMode="auto">
          <a:xfrm>
            <a:off x="3512319" y="2996133"/>
            <a:ext cx="70167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200">
              <a:latin typeface="Times New Roman" pitchFamily="18" charset="0"/>
              <a:cs typeface="Times New Roman" pitchFamily="18" charset="0"/>
            </a:endParaRPr>
          </a:p>
        </p:txBody>
      </p:sp>
      <p:sp>
        <p:nvSpPr>
          <p:cNvPr id="489495" name="Line 23"/>
          <p:cNvSpPr>
            <a:spLocks noChangeShapeType="1"/>
          </p:cNvSpPr>
          <p:nvPr/>
        </p:nvSpPr>
        <p:spPr bwMode="auto">
          <a:xfrm>
            <a:off x="5807844" y="2996133"/>
            <a:ext cx="73342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200">
              <a:latin typeface="Times New Roman" pitchFamily="18" charset="0"/>
              <a:cs typeface="Times New Roman" pitchFamily="18" charset="0"/>
            </a:endParaRPr>
          </a:p>
        </p:txBody>
      </p:sp>
      <p:sp>
        <p:nvSpPr>
          <p:cNvPr id="489496" name="Text Box 24"/>
          <p:cNvSpPr txBox="1">
            <a:spLocks noChangeArrowheads="1"/>
          </p:cNvSpPr>
          <p:nvPr/>
        </p:nvSpPr>
        <p:spPr bwMode="auto">
          <a:xfrm>
            <a:off x="4369658" y="3843520"/>
            <a:ext cx="1031051" cy="430887"/>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200" dirty="0">
                <a:latin typeface="Times New Roman" pitchFamily="18" charset="0"/>
                <a:cs typeface="Times New Roman" pitchFamily="18" charset="0"/>
              </a:rPr>
              <a:t>Quality</a:t>
            </a:r>
          </a:p>
        </p:txBody>
      </p:sp>
      <p:sp>
        <p:nvSpPr>
          <p:cNvPr id="2" name="标题 1"/>
          <p:cNvSpPr>
            <a:spLocks noGrp="1"/>
          </p:cNvSpPr>
          <p:nvPr>
            <p:ph type="title"/>
          </p:nvPr>
        </p:nvSpPr>
        <p:spPr/>
        <p:txBody>
          <a:bodyPr/>
          <a:lstStyle/>
          <a:p>
            <a:r>
              <a:rPr lang="en-US" altLang="zh-CN" dirty="0"/>
              <a:t>Software Quality Assurance (SQA)</a:t>
            </a:r>
            <a:endParaRPr lang="zh-CN" altLang="en-US" dirty="0"/>
          </a:p>
        </p:txBody>
      </p:sp>
    </p:spTree>
    <p:extLst>
      <p:ext uri="{BB962C8B-B14F-4D97-AF65-F5344CB8AC3E}">
        <p14:creationId xmlns:p14="http://schemas.microsoft.com/office/powerpoint/2010/main" val="2639282250"/>
      </p:ext>
    </p:extLst>
  </p:cSld>
  <p:clrMapOvr>
    <a:masterClrMapping/>
  </p:clrMapOvr>
  <p:transition>
    <p:random/>
    <p:sndAc>
      <p:stSnd>
        <p:snd r:embed="rId2" name="projctor.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6053" name="Group 22"/>
          <p:cNvGrpSpPr>
            <a:grpSpLocks/>
          </p:cNvGrpSpPr>
          <p:nvPr/>
        </p:nvGrpSpPr>
        <p:grpSpPr bwMode="auto">
          <a:xfrm>
            <a:off x="1259632" y="1585317"/>
            <a:ext cx="6526213" cy="3571875"/>
            <a:chOff x="687" y="743"/>
            <a:chExt cx="4111" cy="2250"/>
          </a:xfrm>
        </p:grpSpPr>
        <p:sp>
          <p:nvSpPr>
            <p:cNvPr id="706571" name="Rectangle 11"/>
            <p:cNvSpPr>
              <a:spLocks noChangeArrowheads="1"/>
            </p:cNvSpPr>
            <p:nvPr/>
          </p:nvSpPr>
          <p:spPr bwMode="auto">
            <a:xfrm>
              <a:off x="1023" y="2007"/>
              <a:ext cx="878"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b="1" i="1" dirty="0">
                  <a:latin typeface="Times New Roman" pitchFamily="18" charset="0"/>
                  <a:cs typeface="Times New Roman" pitchFamily="18" charset="0"/>
                </a:rPr>
                <a:t>developer</a:t>
              </a:r>
            </a:p>
          </p:txBody>
        </p:sp>
        <p:sp>
          <p:nvSpPr>
            <p:cNvPr id="706572" name="Rectangle 12"/>
            <p:cNvSpPr>
              <a:spLocks noChangeArrowheads="1"/>
            </p:cNvSpPr>
            <p:nvPr/>
          </p:nvSpPr>
          <p:spPr bwMode="auto">
            <a:xfrm>
              <a:off x="2967" y="2015"/>
              <a:ext cx="1573"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b="1" i="1" dirty="0">
                  <a:latin typeface="Times New Roman" pitchFamily="18" charset="0"/>
                  <a:cs typeface="Times New Roman" pitchFamily="18" charset="0"/>
                </a:rPr>
                <a:t>independent</a:t>
              </a:r>
              <a:r>
                <a:rPr lang="en-US" altLang="ja-JP" sz="2400" i="1" dirty="0">
                  <a:latin typeface="Times New Roman" pitchFamily="18" charset="0"/>
                  <a:cs typeface="Times New Roman" pitchFamily="18" charset="0"/>
                </a:rPr>
                <a:t> </a:t>
              </a:r>
              <a:r>
                <a:rPr lang="en-US" altLang="ja-JP" sz="2400" b="1" i="1" dirty="0">
                  <a:latin typeface="Times New Roman" pitchFamily="18" charset="0"/>
                  <a:cs typeface="Times New Roman" pitchFamily="18" charset="0"/>
                </a:rPr>
                <a:t>tester</a:t>
              </a:r>
            </a:p>
          </p:txBody>
        </p:sp>
        <p:sp>
          <p:nvSpPr>
            <p:cNvPr id="706573" name="Rectangle 13"/>
            <p:cNvSpPr>
              <a:spLocks noChangeArrowheads="1"/>
            </p:cNvSpPr>
            <p:nvPr/>
          </p:nvSpPr>
          <p:spPr bwMode="auto">
            <a:xfrm>
              <a:off x="687" y="2346"/>
              <a:ext cx="1533" cy="406"/>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Understands the system </a:t>
              </a:r>
            </a:p>
            <a:p>
              <a:pPr>
                <a:defRPr/>
              </a:pPr>
              <a:endParaRPr lang="ja-JP" altLang="en-US" sz="1800" dirty="0">
                <a:latin typeface="Times New Roman" pitchFamily="18" charset="0"/>
                <a:cs typeface="Times New Roman" pitchFamily="18" charset="0"/>
              </a:endParaRPr>
            </a:p>
          </p:txBody>
        </p:sp>
        <p:sp>
          <p:nvSpPr>
            <p:cNvPr id="706574" name="Rectangle 14"/>
            <p:cNvSpPr>
              <a:spLocks noChangeArrowheads="1"/>
            </p:cNvSpPr>
            <p:nvPr/>
          </p:nvSpPr>
          <p:spPr bwMode="auto">
            <a:xfrm>
              <a:off x="695" y="2562"/>
              <a:ext cx="1357" cy="406"/>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but, will test "gently"</a:t>
              </a:r>
            </a:p>
            <a:p>
              <a:pPr>
                <a:defRPr/>
              </a:pPr>
              <a:endParaRPr lang="ja-JP" altLang="en-US" sz="1800">
                <a:latin typeface="Times New Roman" pitchFamily="18" charset="0"/>
                <a:cs typeface="Times New Roman" pitchFamily="18" charset="0"/>
              </a:endParaRPr>
            </a:p>
          </p:txBody>
        </p:sp>
        <p:sp>
          <p:nvSpPr>
            <p:cNvPr id="706575" name="Rectangle 15"/>
            <p:cNvSpPr>
              <a:spLocks noChangeArrowheads="1"/>
            </p:cNvSpPr>
            <p:nvPr/>
          </p:nvSpPr>
          <p:spPr bwMode="auto">
            <a:xfrm>
              <a:off x="695" y="2762"/>
              <a:ext cx="1717"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and, is driven by "delivery"</a:t>
              </a:r>
            </a:p>
          </p:txBody>
        </p:sp>
        <p:sp>
          <p:nvSpPr>
            <p:cNvPr id="706576" name="Rectangle 16"/>
            <p:cNvSpPr>
              <a:spLocks noChangeArrowheads="1"/>
            </p:cNvSpPr>
            <p:nvPr/>
          </p:nvSpPr>
          <p:spPr bwMode="auto">
            <a:xfrm>
              <a:off x="3007" y="2378"/>
              <a:ext cx="1791" cy="406"/>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Must learn about the system,</a:t>
              </a:r>
            </a:p>
            <a:p>
              <a:pPr>
                <a:defRPr/>
              </a:pPr>
              <a:endParaRPr lang="ja-JP" altLang="en-US" sz="1800">
                <a:latin typeface="Times New Roman" pitchFamily="18" charset="0"/>
                <a:cs typeface="Times New Roman" pitchFamily="18" charset="0"/>
              </a:endParaRPr>
            </a:p>
          </p:txBody>
        </p:sp>
        <p:sp>
          <p:nvSpPr>
            <p:cNvPr id="706577" name="Rectangle 17"/>
            <p:cNvSpPr>
              <a:spLocks noChangeArrowheads="1"/>
            </p:cNvSpPr>
            <p:nvPr/>
          </p:nvSpPr>
          <p:spPr bwMode="auto">
            <a:xfrm>
              <a:off x="3007" y="2578"/>
              <a:ext cx="115" cy="406"/>
            </a:xfrm>
            <a:prstGeom prst="rect">
              <a:avLst/>
            </a:prstGeom>
            <a:noFill/>
            <a:ln w="25400">
              <a:noFill/>
              <a:miter lim="800000"/>
              <a:headEnd/>
              <a:tailEnd/>
            </a:ln>
            <a:effectLst/>
          </p:spPr>
          <p:txBody>
            <a:bodyPr wrap="none" lIns="90487" tIns="44450" rIns="90487" bIns="44450">
              <a:spAutoFit/>
            </a:bodyPr>
            <a:lstStyle/>
            <a:p>
              <a:pPr>
                <a:defRPr/>
              </a:pPr>
              <a:endParaRPr lang="ja-JP" altLang="en-US" sz="1800">
                <a:latin typeface="Times New Roman" pitchFamily="18" charset="0"/>
                <a:cs typeface="Times New Roman" pitchFamily="18" charset="0"/>
              </a:endParaRPr>
            </a:p>
            <a:p>
              <a:pPr>
                <a:defRPr/>
              </a:pPr>
              <a:endParaRPr lang="ja-JP" altLang="en-US" sz="1800">
                <a:latin typeface="Times New Roman" pitchFamily="18" charset="0"/>
                <a:cs typeface="Times New Roman" pitchFamily="18" charset="0"/>
              </a:endParaRPr>
            </a:p>
          </p:txBody>
        </p:sp>
        <p:sp>
          <p:nvSpPr>
            <p:cNvPr id="706578" name="Rectangle 18"/>
            <p:cNvSpPr>
              <a:spLocks noChangeArrowheads="1"/>
            </p:cNvSpPr>
            <p:nvPr/>
          </p:nvSpPr>
          <p:spPr bwMode="auto">
            <a:xfrm>
              <a:off x="3015" y="2562"/>
              <a:ext cx="1698" cy="406"/>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but, will attempt to break it</a:t>
              </a:r>
            </a:p>
            <a:p>
              <a:pPr>
                <a:defRPr/>
              </a:pPr>
              <a:endParaRPr lang="ja-JP" altLang="en-US" sz="1800">
                <a:latin typeface="Times New Roman" pitchFamily="18" charset="0"/>
                <a:cs typeface="Times New Roman" pitchFamily="18" charset="0"/>
              </a:endParaRPr>
            </a:p>
          </p:txBody>
        </p:sp>
        <p:sp>
          <p:nvSpPr>
            <p:cNvPr id="706579" name="Rectangle 19"/>
            <p:cNvSpPr>
              <a:spLocks noChangeArrowheads="1"/>
            </p:cNvSpPr>
            <p:nvPr/>
          </p:nvSpPr>
          <p:spPr bwMode="auto">
            <a:xfrm>
              <a:off x="3023" y="2754"/>
              <a:ext cx="1525"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and, is driven by quality</a:t>
              </a:r>
            </a:p>
          </p:txBody>
        </p:sp>
        <p:pic>
          <p:nvPicPr>
            <p:cNvPr id="386063" name="Picture 2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3" y="743"/>
              <a:ext cx="1336"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86064" name="Pictur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3" y="814"/>
              <a:ext cx="1272" cy="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Who Tests the Software?</a:t>
            </a:r>
          </a:p>
        </p:txBody>
      </p:sp>
    </p:spTree>
    <p:extLst>
      <p:ext uri="{BB962C8B-B14F-4D97-AF65-F5344CB8AC3E}">
        <p14:creationId xmlns:p14="http://schemas.microsoft.com/office/powerpoint/2010/main" val="2829638041"/>
      </p:ext>
    </p:extLst>
  </p:cSld>
  <p:clrMapOvr>
    <a:masterClrMapping/>
  </p:clrMapOvr>
  <p:transition>
    <p:random/>
    <p:sndAc>
      <p:stSnd>
        <p:snd r:embed="rId3" name="projctor.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type="body" idx="1"/>
          </p:nvPr>
        </p:nvSpPr>
        <p:spPr/>
        <p:txBody>
          <a:bodyPr/>
          <a:lstStyle/>
          <a:p>
            <a:pPr>
              <a:buClr>
                <a:srgbClr val="0070C0"/>
              </a:buClr>
              <a:buFont typeface="Wingdings" pitchFamily="2" charset="2"/>
              <a:buChar char="n"/>
            </a:pPr>
            <a:r>
              <a:rPr lang="en-US" altLang="zh-CN" dirty="0"/>
              <a:t>Software Developer: </a:t>
            </a:r>
          </a:p>
          <a:p>
            <a:pPr lvl="1">
              <a:buClr>
                <a:srgbClr val="0070C0"/>
              </a:buClr>
              <a:buFont typeface="Wingdings" pitchFamily="2" charset="2"/>
              <a:buChar char="n"/>
            </a:pPr>
            <a:r>
              <a:rPr lang="en-US" altLang="zh-CN" sz="2000" dirty="0"/>
              <a:t>to test the individual units of the program;</a:t>
            </a:r>
          </a:p>
          <a:p>
            <a:pPr lvl="1">
              <a:buClr>
                <a:srgbClr val="0070C0"/>
              </a:buClr>
              <a:buFont typeface="Wingdings" pitchFamily="2" charset="2"/>
              <a:buChar char="n"/>
            </a:pPr>
            <a:r>
              <a:rPr lang="en-US" altLang="zh-CN" sz="2000" dirty="0"/>
              <a:t>to do integration testing</a:t>
            </a:r>
            <a:r>
              <a:rPr lang="en-US" altLang="zh-CN" sz="2000" dirty="0" smtClean="0"/>
              <a:t>;</a:t>
            </a:r>
          </a:p>
          <a:p>
            <a:pPr lvl="1">
              <a:buClr>
                <a:srgbClr val="0070C0"/>
              </a:buClr>
              <a:buFont typeface="Wingdings" pitchFamily="2" charset="2"/>
              <a:buChar char="n"/>
            </a:pPr>
            <a:endParaRPr lang="en-US" altLang="zh-CN" sz="2000" dirty="0"/>
          </a:p>
          <a:p>
            <a:pPr>
              <a:buClr>
                <a:srgbClr val="0070C0"/>
              </a:buClr>
              <a:buFont typeface="Wingdings" pitchFamily="2" charset="2"/>
              <a:buChar char="n"/>
            </a:pPr>
            <a:r>
              <a:rPr lang="en-US" altLang="zh-CN" dirty="0"/>
              <a:t>Independent Test Group (ITG):</a:t>
            </a:r>
          </a:p>
          <a:p>
            <a:pPr lvl="1">
              <a:buClr>
                <a:srgbClr val="0070C0"/>
              </a:buClr>
              <a:buFont typeface="Wingdings" pitchFamily="2" charset="2"/>
              <a:buChar char="n"/>
            </a:pPr>
            <a:r>
              <a:rPr lang="en-US" altLang="zh-CN" sz="2000" dirty="0"/>
              <a:t>to find errors as possible as</a:t>
            </a:r>
            <a:r>
              <a:rPr lang="en-US" altLang="zh-CN" sz="2000" dirty="0" smtClean="0"/>
              <a:t>;</a:t>
            </a:r>
          </a:p>
          <a:p>
            <a:pPr lvl="1">
              <a:buClr>
                <a:srgbClr val="0070C0"/>
              </a:buClr>
              <a:buFont typeface="Wingdings" pitchFamily="2" charset="2"/>
              <a:buChar char="n"/>
            </a:pPr>
            <a:endParaRPr lang="en-US" altLang="zh-CN" dirty="0"/>
          </a:p>
          <a:p>
            <a:pPr>
              <a:buClr>
                <a:srgbClr val="0070C0"/>
              </a:buClr>
              <a:buFont typeface="Wingdings" pitchFamily="2" charset="2"/>
              <a:buChar char="n"/>
            </a:pPr>
            <a:r>
              <a:rPr lang="en-US" altLang="zh-CN" dirty="0"/>
              <a:t>Misconceptions:</a:t>
            </a:r>
          </a:p>
          <a:p>
            <a:pPr lvl="1">
              <a:buClr>
                <a:srgbClr val="0070C0"/>
              </a:buClr>
              <a:buFont typeface="Wingdings" pitchFamily="2" charset="2"/>
              <a:buChar char="n"/>
            </a:pPr>
            <a:r>
              <a:rPr lang="en-US" altLang="zh-CN" sz="2000" dirty="0"/>
              <a:t>The developer should do no testing at all.</a:t>
            </a:r>
          </a:p>
          <a:p>
            <a:pPr lvl="1">
              <a:buClr>
                <a:srgbClr val="0070C0"/>
              </a:buClr>
              <a:buFont typeface="Wingdings" pitchFamily="2" charset="2"/>
              <a:buChar char="n"/>
            </a:pPr>
            <a:r>
              <a:rPr lang="en-US" altLang="zh-CN" sz="2000" dirty="0"/>
              <a:t>The software should be tested by strangers.</a:t>
            </a:r>
          </a:p>
          <a:p>
            <a:pPr lvl="1">
              <a:buClr>
                <a:srgbClr val="0070C0"/>
              </a:buClr>
              <a:buFont typeface="Wingdings" pitchFamily="2" charset="2"/>
              <a:buChar char="n"/>
            </a:pPr>
            <a:r>
              <a:rPr lang="en-US" altLang="zh-CN" sz="2000" dirty="0"/>
              <a:t>The tester need not join the project before testing.</a:t>
            </a:r>
          </a:p>
        </p:txBody>
      </p:sp>
      <p:graphicFrame>
        <p:nvGraphicFramePr>
          <p:cNvPr id="490500" name="Object 4"/>
          <p:cNvGraphicFramePr>
            <a:graphicFrameLocks noChangeAspect="1"/>
          </p:cNvGraphicFramePr>
          <p:nvPr>
            <p:extLst>
              <p:ext uri="{D42A27DB-BD31-4B8C-83A1-F6EECF244321}">
                <p14:modId xmlns:p14="http://schemas.microsoft.com/office/powerpoint/2010/main" val="1268416364"/>
              </p:ext>
            </p:extLst>
          </p:nvPr>
        </p:nvGraphicFramePr>
        <p:xfrm>
          <a:off x="6300192" y="2348880"/>
          <a:ext cx="2547937" cy="2265362"/>
        </p:xfrm>
        <a:graphic>
          <a:graphicData uri="http://schemas.openxmlformats.org/presentationml/2006/ole">
            <mc:AlternateContent xmlns:mc="http://schemas.openxmlformats.org/markup-compatibility/2006">
              <mc:Choice xmlns:v="urn:schemas-microsoft-com:vml" Requires="v">
                <p:oleObj spid="_x0000_s120925" name="剪辑" r:id="rId4" imgW="4539600" imgH="3497040" progId="MS_ClipArt_Gallery.2">
                  <p:embed/>
                </p:oleObj>
              </mc:Choice>
              <mc:Fallback>
                <p:oleObj name="剪辑" r:id="rId4" imgW="4539600" imgH="349704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2348880"/>
                        <a:ext cx="2547937" cy="226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en-US" altLang="zh-CN" dirty="0"/>
              <a:t>Organizing for Software Testing</a:t>
            </a:r>
            <a:endParaRPr lang="zh-CN" altLang="en-US" dirty="0"/>
          </a:p>
        </p:txBody>
      </p:sp>
    </p:spTree>
    <p:extLst>
      <p:ext uri="{BB962C8B-B14F-4D97-AF65-F5344CB8AC3E}">
        <p14:creationId xmlns:p14="http://schemas.microsoft.com/office/powerpoint/2010/main" val="888813828"/>
      </p:ext>
    </p:extLst>
  </p:cSld>
  <p:clrMapOvr>
    <a:masterClrMapping/>
  </p:clrMapOvr>
  <p:transition>
    <p:random/>
    <p:sndAc>
      <p:stSnd>
        <p:snd r:embed="rId3" name="projctor.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622300" y="736600"/>
            <a:ext cx="8077200" cy="533400"/>
          </a:xfrm>
        </p:spPr>
        <p:txBody>
          <a:bodyPr/>
          <a:lstStyle/>
          <a:p>
            <a:r>
              <a:rPr lang="en-US" altLang="zh-CN" dirty="0"/>
              <a:t>Software Testing Strategy and Steps</a:t>
            </a:r>
          </a:p>
        </p:txBody>
      </p:sp>
      <p:sp>
        <p:nvSpPr>
          <p:cNvPr id="491524" name="Text Box 4"/>
          <p:cNvSpPr txBox="1">
            <a:spLocks noChangeArrowheads="1"/>
          </p:cNvSpPr>
          <p:nvPr/>
        </p:nvSpPr>
        <p:spPr bwMode="auto">
          <a:xfrm>
            <a:off x="1221852" y="1858933"/>
            <a:ext cx="4363695" cy="40011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t>System Engineering/Information System</a:t>
            </a:r>
          </a:p>
        </p:txBody>
      </p:sp>
      <p:sp>
        <p:nvSpPr>
          <p:cNvPr id="491525" name="Text Box 5"/>
          <p:cNvSpPr txBox="1">
            <a:spLocks noChangeArrowheads="1"/>
          </p:cNvSpPr>
          <p:nvPr/>
        </p:nvSpPr>
        <p:spPr bwMode="auto">
          <a:xfrm>
            <a:off x="1374251" y="2635221"/>
            <a:ext cx="3541611" cy="40011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t>Software Requirements Analysis</a:t>
            </a:r>
          </a:p>
        </p:txBody>
      </p:sp>
      <p:sp>
        <p:nvSpPr>
          <p:cNvPr id="491526" name="Text Box 6"/>
          <p:cNvSpPr txBox="1">
            <a:spLocks noChangeArrowheads="1"/>
          </p:cNvSpPr>
          <p:nvPr/>
        </p:nvSpPr>
        <p:spPr bwMode="auto">
          <a:xfrm>
            <a:off x="2315639" y="3509933"/>
            <a:ext cx="910827" cy="40011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t>Design</a:t>
            </a:r>
          </a:p>
        </p:txBody>
      </p:sp>
      <p:sp>
        <p:nvSpPr>
          <p:cNvPr id="491527" name="Text Box 7"/>
          <p:cNvSpPr txBox="1">
            <a:spLocks noChangeArrowheads="1"/>
          </p:cNvSpPr>
          <p:nvPr/>
        </p:nvSpPr>
        <p:spPr bwMode="auto">
          <a:xfrm>
            <a:off x="1755252" y="4417983"/>
            <a:ext cx="939681" cy="40011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t>Coding</a:t>
            </a:r>
          </a:p>
        </p:txBody>
      </p:sp>
      <p:sp>
        <p:nvSpPr>
          <p:cNvPr id="491528" name="Text Box 8"/>
          <p:cNvSpPr txBox="1">
            <a:spLocks noChangeArrowheads="1"/>
          </p:cNvSpPr>
          <p:nvPr/>
        </p:nvSpPr>
        <p:spPr bwMode="auto">
          <a:xfrm>
            <a:off x="861489" y="5168871"/>
            <a:ext cx="3272050" cy="40011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t>Software Engineering Process</a:t>
            </a:r>
          </a:p>
        </p:txBody>
      </p:sp>
      <p:sp>
        <p:nvSpPr>
          <p:cNvPr id="491529" name="Line 9"/>
          <p:cNvSpPr>
            <a:spLocks noChangeShapeType="1"/>
          </p:cNvSpPr>
          <p:nvPr/>
        </p:nvSpPr>
        <p:spPr bwMode="auto">
          <a:xfrm flipH="1">
            <a:off x="3361802" y="2176464"/>
            <a:ext cx="390525" cy="5476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491530" name="Line 10"/>
          <p:cNvSpPr>
            <a:spLocks noChangeShapeType="1"/>
          </p:cNvSpPr>
          <p:nvPr/>
        </p:nvSpPr>
        <p:spPr bwMode="auto">
          <a:xfrm flipH="1">
            <a:off x="2753789" y="2957514"/>
            <a:ext cx="468312" cy="6254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491531" name="Line 11"/>
          <p:cNvSpPr>
            <a:spLocks noChangeShapeType="1"/>
          </p:cNvSpPr>
          <p:nvPr/>
        </p:nvSpPr>
        <p:spPr bwMode="auto">
          <a:xfrm flipH="1">
            <a:off x="2175939" y="3832225"/>
            <a:ext cx="468312" cy="6556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491532" name="Text Box 12"/>
          <p:cNvSpPr txBox="1">
            <a:spLocks noChangeArrowheads="1"/>
          </p:cNvSpPr>
          <p:nvPr/>
        </p:nvSpPr>
        <p:spPr bwMode="auto">
          <a:xfrm>
            <a:off x="5877989" y="5121246"/>
            <a:ext cx="2765437" cy="40011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t>Software Testing Process</a:t>
            </a:r>
          </a:p>
        </p:txBody>
      </p:sp>
      <p:sp>
        <p:nvSpPr>
          <p:cNvPr id="491533" name="Text Box 13"/>
          <p:cNvSpPr txBox="1">
            <a:spLocks noChangeArrowheads="1"/>
          </p:cNvSpPr>
          <p:nvPr/>
        </p:nvSpPr>
        <p:spPr bwMode="auto">
          <a:xfrm>
            <a:off x="5771627" y="4467196"/>
            <a:ext cx="1122359" cy="40011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t>Unit Test</a:t>
            </a:r>
          </a:p>
        </p:txBody>
      </p:sp>
      <p:sp>
        <p:nvSpPr>
          <p:cNvPr id="491534" name="Text Box 14"/>
          <p:cNvSpPr txBox="1">
            <a:spLocks noChangeArrowheads="1"/>
          </p:cNvSpPr>
          <p:nvPr/>
        </p:nvSpPr>
        <p:spPr bwMode="auto">
          <a:xfrm>
            <a:off x="6232001" y="3528983"/>
            <a:ext cx="1789208" cy="40011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t>Integration Test</a:t>
            </a:r>
          </a:p>
        </p:txBody>
      </p:sp>
      <p:sp>
        <p:nvSpPr>
          <p:cNvPr id="491535" name="Text Box 15"/>
          <p:cNvSpPr txBox="1">
            <a:spLocks noChangeArrowheads="1"/>
          </p:cNvSpPr>
          <p:nvPr/>
        </p:nvSpPr>
        <p:spPr bwMode="auto">
          <a:xfrm>
            <a:off x="6713014" y="2639983"/>
            <a:ext cx="1719125" cy="40011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t>Validation Test</a:t>
            </a:r>
          </a:p>
        </p:txBody>
      </p:sp>
      <p:sp>
        <p:nvSpPr>
          <p:cNvPr id="491536" name="Text Box 16"/>
          <p:cNvSpPr txBox="1">
            <a:spLocks noChangeArrowheads="1"/>
          </p:cNvSpPr>
          <p:nvPr/>
        </p:nvSpPr>
        <p:spPr bwMode="auto">
          <a:xfrm>
            <a:off x="7255939" y="1873221"/>
            <a:ext cx="1420517" cy="40011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t>System Test</a:t>
            </a:r>
          </a:p>
        </p:txBody>
      </p:sp>
      <p:sp>
        <p:nvSpPr>
          <p:cNvPr id="491537" name="Line 17"/>
          <p:cNvSpPr>
            <a:spLocks noChangeShapeType="1"/>
          </p:cNvSpPr>
          <p:nvPr/>
        </p:nvSpPr>
        <p:spPr bwMode="auto">
          <a:xfrm flipV="1">
            <a:off x="6297089" y="3832226"/>
            <a:ext cx="500062" cy="703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491538" name="Line 18"/>
          <p:cNvSpPr>
            <a:spLocks noChangeShapeType="1"/>
          </p:cNvSpPr>
          <p:nvPr/>
        </p:nvSpPr>
        <p:spPr bwMode="auto">
          <a:xfrm flipV="1">
            <a:off x="6890815" y="2927351"/>
            <a:ext cx="515937" cy="7334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491539" name="Line 19"/>
          <p:cNvSpPr>
            <a:spLocks noChangeShapeType="1"/>
          </p:cNvSpPr>
          <p:nvPr/>
        </p:nvSpPr>
        <p:spPr bwMode="auto">
          <a:xfrm flipV="1">
            <a:off x="7484539" y="2286001"/>
            <a:ext cx="374650" cy="4683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491540" name="Line 20"/>
          <p:cNvSpPr>
            <a:spLocks noChangeShapeType="1"/>
          </p:cNvSpPr>
          <p:nvPr/>
        </p:nvSpPr>
        <p:spPr bwMode="auto">
          <a:xfrm>
            <a:off x="2879202" y="4645025"/>
            <a:ext cx="2778125"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491541" name="Line 21"/>
          <p:cNvSpPr>
            <a:spLocks noChangeShapeType="1"/>
          </p:cNvSpPr>
          <p:nvPr/>
        </p:nvSpPr>
        <p:spPr bwMode="auto">
          <a:xfrm>
            <a:off x="3344340" y="3719513"/>
            <a:ext cx="2778125"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p>
        </p:txBody>
      </p:sp>
      <p:sp>
        <p:nvSpPr>
          <p:cNvPr id="491542" name="Line 22"/>
          <p:cNvSpPr>
            <a:spLocks noChangeShapeType="1"/>
          </p:cNvSpPr>
          <p:nvPr/>
        </p:nvSpPr>
        <p:spPr bwMode="auto">
          <a:xfrm>
            <a:off x="5092177" y="2844800"/>
            <a:ext cx="1654175"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000"/>
          </a:p>
        </p:txBody>
      </p:sp>
      <p:sp>
        <p:nvSpPr>
          <p:cNvPr id="491543" name="Line 23"/>
          <p:cNvSpPr>
            <a:spLocks noChangeShapeType="1"/>
          </p:cNvSpPr>
          <p:nvPr/>
        </p:nvSpPr>
        <p:spPr bwMode="auto">
          <a:xfrm>
            <a:off x="5777976" y="2079625"/>
            <a:ext cx="14986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000"/>
          </a:p>
        </p:txBody>
      </p:sp>
    </p:spTree>
    <p:extLst>
      <p:ext uri="{BB962C8B-B14F-4D97-AF65-F5344CB8AC3E}">
        <p14:creationId xmlns:p14="http://schemas.microsoft.com/office/powerpoint/2010/main" val="1275424029"/>
      </p:ext>
    </p:extLst>
  </p:cSld>
  <p:clrMapOvr>
    <a:masterClrMapping/>
  </p:clrMapOvr>
  <p:transition>
    <p:random/>
    <p:sndAc>
      <p:stSnd>
        <p:snd r:embed="rId2" name="projctor.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Software Testing Strategy and Steps</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18</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846" y="1988840"/>
            <a:ext cx="6752739" cy="3246802"/>
          </a:xfrm>
          <a:prstGeom prst="rect">
            <a:avLst/>
          </a:prstGeom>
        </p:spPr>
      </p:pic>
    </p:spTree>
    <p:extLst>
      <p:ext uri="{BB962C8B-B14F-4D97-AF65-F5344CB8AC3E}">
        <p14:creationId xmlns:p14="http://schemas.microsoft.com/office/powerpoint/2010/main" val="1357134287"/>
      </p:ext>
    </p:extLst>
  </p:cSld>
  <p:clrMapOvr>
    <a:masterClrMapping/>
  </p:clrMapOvr>
  <p:transition>
    <p:random/>
    <p:sndAc>
      <p:stSnd>
        <p:snd r:embed="rId2" name="projctor.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19</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782" y="1700808"/>
            <a:ext cx="6817418" cy="3744416"/>
          </a:xfrm>
          <a:prstGeom prst="rect">
            <a:avLst/>
          </a:prstGeom>
        </p:spPr>
      </p:pic>
      <p:sp>
        <p:nvSpPr>
          <p:cNvPr id="6" name="标题 1"/>
          <p:cNvSpPr>
            <a:spLocks noGrp="1"/>
          </p:cNvSpPr>
          <p:nvPr>
            <p:ph type="title"/>
          </p:nvPr>
        </p:nvSpPr>
        <p:spPr>
          <a:xfrm>
            <a:off x="381000" y="228600"/>
            <a:ext cx="8229600" cy="914400"/>
          </a:xfrm>
        </p:spPr>
        <p:txBody>
          <a:bodyPr/>
          <a:lstStyle/>
          <a:p>
            <a:r>
              <a:rPr lang="en-US" altLang="zh-CN" dirty="0"/>
              <a:t>Software Testing Strategy and Steps</a:t>
            </a:r>
            <a:endParaRPr lang="zh-CN" altLang="en-US" dirty="0"/>
          </a:p>
        </p:txBody>
      </p:sp>
    </p:spTree>
    <p:extLst>
      <p:ext uri="{BB962C8B-B14F-4D97-AF65-F5344CB8AC3E}">
        <p14:creationId xmlns:p14="http://schemas.microsoft.com/office/powerpoint/2010/main" val="3008261556"/>
      </p:ext>
    </p:extLst>
  </p:cSld>
  <p:clrMapOvr>
    <a:masterClrMapping/>
  </p:clrMapOvr>
  <p:transition>
    <p:random/>
    <p:sndAc>
      <p:stSnd>
        <p:snd r:embed="rId2" name="projctor.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body" idx="1"/>
          </p:nvPr>
        </p:nvSpPr>
        <p:spPr>
          <a:xfrm>
            <a:off x="899592" y="1556792"/>
            <a:ext cx="7992888" cy="3657600"/>
          </a:xfrm>
        </p:spPr>
        <p:txBody>
          <a:bodyPr/>
          <a:lstStyle/>
          <a:p>
            <a:pPr>
              <a:buFont typeface="Zapf Dingbats" charset="2"/>
              <a:buNone/>
            </a:pPr>
            <a:r>
              <a:rPr lang="zh-CN" altLang="en-US"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防不胜防的软件错误 </a:t>
            </a:r>
            <a:r>
              <a:rPr lang="zh-CN"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a:t>
            </a:r>
          </a:p>
          <a:p>
            <a:pPr>
              <a:buFont typeface="Zapf Dingbats" charset="2"/>
              <a:buNone/>
            </a:pPr>
            <a:endParaRPr lang="zh-CN"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a:p>
            <a:pPr>
              <a:buFont typeface="Zapf Dingbats" charset="2"/>
              <a:buNone/>
            </a:pPr>
            <a:r>
              <a:rPr lang="zh-CN" altLang="en-US"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例</a:t>
            </a:r>
            <a:r>
              <a:rPr lang="zh-CN"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1963</a:t>
            </a:r>
            <a:r>
              <a:rPr lang="zh-CN" altLang="en-US"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年</a:t>
            </a:r>
            <a:r>
              <a:rPr lang="zh-CN"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美国</a:t>
            </a:r>
            <a:r>
              <a:rPr lang="zh-CN"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飞往火星的火箭爆炸</a:t>
            </a:r>
            <a:r>
              <a:rPr lang="zh-CN"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损失</a:t>
            </a:r>
            <a:r>
              <a:rPr lang="zh-CN"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$ 10 </a:t>
            </a:r>
            <a:r>
              <a:rPr lang="en-US"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million. </a:t>
            </a:r>
          </a:p>
          <a:p>
            <a:pPr>
              <a:buFont typeface="Zapf Dingbats" charset="2"/>
              <a:buNone/>
            </a:pPr>
            <a:endParaRPr lang="en-US"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a:p>
            <a:pPr>
              <a:buFont typeface="Zapf Dingbats" charset="2"/>
              <a:buNone/>
            </a:pPr>
            <a:r>
              <a:rPr lang="en-US"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原因</a:t>
            </a:r>
            <a:r>
              <a:rPr lang="zh-CN"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a:p>
            <a:pPr>
              <a:buFont typeface="Zapf Dingbats" charset="2"/>
              <a:buNone/>
            </a:pPr>
            <a:r>
              <a:rPr lang="en-US"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                  FORTRAN</a:t>
            </a:r>
            <a:r>
              <a:rPr lang="zh-CN" altLang="en-US"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循环   </a:t>
            </a:r>
            <a:r>
              <a:rPr lang="en-US"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DO  5  I = 1,  3   </a:t>
            </a:r>
          </a:p>
          <a:p>
            <a:pPr>
              <a:buFont typeface="Zapf Dingbats" charset="2"/>
              <a:buNone/>
            </a:pPr>
            <a:r>
              <a:rPr lang="zh-CN" altLang="en-US"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                                误写为   </a:t>
            </a:r>
            <a:r>
              <a:rPr lang="en-US" altLang="zh-CN"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DO  5  I = 1.3</a:t>
            </a:r>
          </a:p>
          <a:p>
            <a:endParaRPr lang="zh-CN" altLang="en-US"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标题 1"/>
          <p:cNvSpPr>
            <a:spLocks noGrp="1"/>
          </p:cNvSpPr>
          <p:nvPr>
            <p:ph type="title"/>
          </p:nvPr>
        </p:nvSpPr>
        <p:spPr/>
        <p:txBody>
          <a:bodyPr/>
          <a:lstStyle/>
          <a:p>
            <a:r>
              <a:rPr lang="en-US" altLang="zh-CN" dirty="0"/>
              <a:t>Three Examples</a:t>
            </a:r>
            <a:endParaRPr lang="zh-CN" altLang="en-US" dirty="0"/>
          </a:p>
        </p:txBody>
      </p:sp>
    </p:spTree>
    <p:extLst>
      <p:ext uri="{BB962C8B-B14F-4D97-AF65-F5344CB8AC3E}">
        <p14:creationId xmlns:p14="http://schemas.microsoft.com/office/powerpoint/2010/main" val="1892171839"/>
      </p:ext>
    </p:extLst>
  </p:cSld>
  <p:clrMapOvr>
    <a:masterClrMapping/>
  </p:clrMapOvr>
  <p:transition>
    <p:random/>
    <p:sndAc>
      <p:stSnd>
        <p:snd r:embed="rId3" name="projctor.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7077" name="Group 23"/>
          <p:cNvGrpSpPr>
            <a:grpSpLocks/>
          </p:cNvGrpSpPr>
          <p:nvPr/>
        </p:nvGrpSpPr>
        <p:grpSpPr bwMode="auto">
          <a:xfrm>
            <a:off x="1412603" y="1715170"/>
            <a:ext cx="6599238" cy="3806825"/>
            <a:chOff x="951" y="759"/>
            <a:chExt cx="4157" cy="2398"/>
          </a:xfrm>
        </p:grpSpPr>
        <p:pic>
          <p:nvPicPr>
            <p:cNvPr id="387078"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3" y="979"/>
              <a:ext cx="3000" cy="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08627" name="Rectangle 19"/>
            <p:cNvSpPr>
              <a:spLocks noChangeArrowheads="1"/>
            </p:cNvSpPr>
            <p:nvPr/>
          </p:nvSpPr>
          <p:spPr bwMode="auto">
            <a:xfrm>
              <a:off x="975" y="759"/>
              <a:ext cx="629" cy="250"/>
            </a:xfrm>
            <a:prstGeom prst="rect">
              <a:avLst/>
            </a:prstGeom>
            <a:noFill/>
            <a:ln w="12700">
              <a:noFill/>
              <a:miter lim="800000"/>
              <a:headEnd/>
              <a:tailEnd/>
            </a:ln>
            <a:effectLst/>
          </p:spPr>
          <p:txBody>
            <a:bodyPr wrap="none" lIns="90487" tIns="44450" rIns="90487" bIns="44450">
              <a:spAutoFit/>
            </a:bodyPr>
            <a:lstStyle/>
            <a:p>
              <a:pPr>
                <a:defRPr/>
              </a:pPr>
              <a:r>
                <a:rPr lang="en-US" altLang="ja-JP" sz="2000">
                  <a:latin typeface="Times New Roman" pitchFamily="18" charset="0"/>
                  <a:cs typeface="Times New Roman" pitchFamily="18" charset="0"/>
                </a:rPr>
                <a:t>unit test</a:t>
              </a:r>
            </a:p>
          </p:txBody>
        </p:sp>
        <p:sp>
          <p:nvSpPr>
            <p:cNvPr id="708628" name="Rectangle 20"/>
            <p:cNvSpPr>
              <a:spLocks noChangeArrowheads="1"/>
            </p:cNvSpPr>
            <p:nvPr/>
          </p:nvSpPr>
          <p:spPr bwMode="auto">
            <a:xfrm>
              <a:off x="4066" y="794"/>
              <a:ext cx="813" cy="347"/>
            </a:xfrm>
            <a:prstGeom prst="rect">
              <a:avLst/>
            </a:prstGeom>
            <a:noFill/>
            <a:ln w="12700">
              <a:noFill/>
              <a:miter lim="800000"/>
              <a:headEnd/>
              <a:tailEnd/>
            </a:ln>
            <a:effectLst/>
          </p:spPr>
          <p:txBody>
            <a:bodyPr wrap="none" lIns="90487" tIns="44450" rIns="90487" bIns="44450">
              <a:spAutoFit/>
            </a:bodyPr>
            <a:lstStyle/>
            <a:p>
              <a:pPr algn="ctr">
                <a:lnSpc>
                  <a:spcPct val="75000"/>
                </a:lnSpc>
                <a:defRPr/>
              </a:pPr>
              <a:r>
                <a:rPr lang="en-US" altLang="ja-JP" sz="2000">
                  <a:latin typeface="Times New Roman" pitchFamily="18" charset="0"/>
                  <a:cs typeface="Times New Roman" pitchFamily="18" charset="0"/>
                </a:rPr>
                <a:t>integration</a:t>
              </a:r>
            </a:p>
            <a:p>
              <a:pPr algn="ctr">
                <a:lnSpc>
                  <a:spcPct val="75000"/>
                </a:lnSpc>
                <a:defRPr/>
              </a:pPr>
              <a:r>
                <a:rPr lang="en-US" altLang="ja-JP" sz="2000">
                  <a:latin typeface="Times New Roman" pitchFamily="18" charset="0"/>
                  <a:cs typeface="Times New Roman" pitchFamily="18" charset="0"/>
                </a:rPr>
                <a:t>test</a:t>
              </a:r>
            </a:p>
          </p:txBody>
        </p:sp>
        <p:sp>
          <p:nvSpPr>
            <p:cNvPr id="708629" name="Rectangle 21"/>
            <p:cNvSpPr>
              <a:spLocks noChangeArrowheads="1"/>
            </p:cNvSpPr>
            <p:nvPr/>
          </p:nvSpPr>
          <p:spPr bwMode="auto">
            <a:xfrm>
              <a:off x="4349" y="2810"/>
              <a:ext cx="759" cy="347"/>
            </a:xfrm>
            <a:prstGeom prst="rect">
              <a:avLst/>
            </a:prstGeom>
            <a:noFill/>
            <a:ln w="12700">
              <a:noFill/>
              <a:miter lim="800000"/>
              <a:headEnd/>
              <a:tailEnd/>
            </a:ln>
            <a:effectLst/>
          </p:spPr>
          <p:txBody>
            <a:bodyPr wrap="none" lIns="90487" tIns="44450" rIns="90487" bIns="44450">
              <a:spAutoFit/>
            </a:bodyPr>
            <a:lstStyle/>
            <a:p>
              <a:pPr algn="ctr">
                <a:lnSpc>
                  <a:spcPct val="75000"/>
                </a:lnSpc>
                <a:defRPr/>
              </a:pPr>
              <a:r>
                <a:rPr lang="en-US" altLang="ja-JP" sz="2000">
                  <a:latin typeface="Times New Roman" pitchFamily="18" charset="0"/>
                  <a:cs typeface="Times New Roman" pitchFamily="18" charset="0"/>
                </a:rPr>
                <a:t>validation</a:t>
              </a:r>
            </a:p>
            <a:p>
              <a:pPr algn="ctr">
                <a:lnSpc>
                  <a:spcPct val="75000"/>
                </a:lnSpc>
                <a:defRPr/>
              </a:pPr>
              <a:r>
                <a:rPr lang="en-US" altLang="ja-JP" sz="2000">
                  <a:latin typeface="Times New Roman" pitchFamily="18" charset="0"/>
                  <a:cs typeface="Times New Roman" pitchFamily="18" charset="0"/>
                </a:rPr>
                <a:t>test</a:t>
              </a:r>
            </a:p>
          </p:txBody>
        </p:sp>
        <p:sp>
          <p:nvSpPr>
            <p:cNvPr id="708630" name="Rectangle 22"/>
            <p:cNvSpPr>
              <a:spLocks noChangeArrowheads="1"/>
            </p:cNvSpPr>
            <p:nvPr/>
          </p:nvSpPr>
          <p:spPr bwMode="auto">
            <a:xfrm>
              <a:off x="951" y="2802"/>
              <a:ext cx="562" cy="347"/>
            </a:xfrm>
            <a:prstGeom prst="rect">
              <a:avLst/>
            </a:prstGeom>
            <a:noFill/>
            <a:ln w="12700">
              <a:noFill/>
              <a:miter lim="800000"/>
              <a:headEnd/>
              <a:tailEnd/>
            </a:ln>
            <a:effectLst/>
          </p:spPr>
          <p:txBody>
            <a:bodyPr wrap="none" lIns="90487" tIns="44450" rIns="90487" bIns="44450">
              <a:spAutoFit/>
            </a:bodyPr>
            <a:lstStyle/>
            <a:p>
              <a:pPr algn="ctr">
                <a:lnSpc>
                  <a:spcPct val="75000"/>
                </a:lnSpc>
                <a:defRPr/>
              </a:pPr>
              <a:r>
                <a:rPr lang="en-US" altLang="ja-JP" sz="2000">
                  <a:latin typeface="Times New Roman" pitchFamily="18" charset="0"/>
                  <a:cs typeface="Times New Roman" pitchFamily="18" charset="0"/>
                </a:rPr>
                <a:t>system</a:t>
              </a:r>
            </a:p>
            <a:p>
              <a:pPr algn="ctr">
                <a:lnSpc>
                  <a:spcPct val="75000"/>
                </a:lnSpc>
                <a:defRPr/>
              </a:pPr>
              <a:r>
                <a:rPr lang="en-US" altLang="ja-JP" sz="2000">
                  <a:latin typeface="Times New Roman" pitchFamily="18" charset="0"/>
                  <a:cs typeface="Times New Roman" pitchFamily="18" charset="0"/>
                </a:rPr>
                <a:t>test</a:t>
              </a:r>
            </a:p>
          </p:txBody>
        </p:sp>
      </p:grpSp>
      <p:sp>
        <p:nvSpPr>
          <p:cNvPr id="11"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Testing Strategy</a:t>
            </a:r>
          </a:p>
        </p:txBody>
      </p:sp>
    </p:spTree>
    <p:extLst>
      <p:ext uri="{BB962C8B-B14F-4D97-AF65-F5344CB8AC3E}">
        <p14:creationId xmlns:p14="http://schemas.microsoft.com/office/powerpoint/2010/main" val="2495036835"/>
      </p:ext>
    </p:extLst>
  </p:cSld>
  <p:clrMapOvr>
    <a:masterClrMapping/>
  </p:clrMapOvr>
  <p:transition>
    <p:random/>
    <p:sndAc>
      <p:stSnd>
        <p:snd r:embed="rId3" name="projctor.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074" name="Object 2"/>
          <p:cNvGraphicFramePr>
            <a:graphicFrameLocks noChangeAspect="1"/>
          </p:cNvGraphicFramePr>
          <p:nvPr>
            <p:extLst>
              <p:ext uri="{D42A27DB-BD31-4B8C-83A1-F6EECF244321}">
                <p14:modId xmlns:p14="http://schemas.microsoft.com/office/powerpoint/2010/main" val="926070759"/>
              </p:ext>
            </p:extLst>
          </p:nvPr>
        </p:nvGraphicFramePr>
        <p:xfrm>
          <a:off x="1043608" y="764704"/>
          <a:ext cx="7271593" cy="5048250"/>
        </p:xfrm>
        <a:graphic>
          <a:graphicData uri="http://schemas.openxmlformats.org/presentationml/2006/ole">
            <mc:AlternateContent xmlns:mc="http://schemas.openxmlformats.org/markup-compatibility/2006">
              <mc:Choice xmlns:v="urn:schemas-microsoft-com:vml" Requires="v">
                <p:oleObj spid="_x0000_s121949" name="幻灯片" r:id="rId4" imgW="3163203" imgH="2364129" progId="PowerPoint.Slide.8">
                  <p:embed/>
                </p:oleObj>
              </mc:Choice>
              <mc:Fallback>
                <p:oleObj name="幻灯片" r:id="rId4" imgW="3163203" imgH="2364129"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764704"/>
                        <a:ext cx="7271593" cy="50482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596048683"/>
      </p:ext>
    </p:extLst>
  </p:cSld>
  <p:clrMapOvr>
    <a:masterClrMapping/>
  </p:clrMapOvr>
  <p:transition>
    <p:random/>
    <p:sndAc>
      <p:stSnd>
        <p:snd r:embed="rId3" name="projctor.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1" name="Rectangle 3"/>
          <p:cNvSpPr>
            <a:spLocks noGrp="1" noChangeArrowheads="1"/>
          </p:cNvSpPr>
          <p:nvPr>
            <p:ph type="body" idx="1"/>
          </p:nvPr>
        </p:nvSpPr>
        <p:spPr>
          <a:xfrm>
            <a:off x="1066800" y="1580728"/>
            <a:ext cx="7543800" cy="4800600"/>
          </a:xfrm>
        </p:spPr>
        <p:txBody>
          <a:bodyPr/>
          <a:lstStyle/>
          <a:p>
            <a:pPr marL="457200" indent="-457200">
              <a:spcBef>
                <a:spcPts val="0"/>
              </a:spcBef>
              <a:buClr>
                <a:srgbClr val="0070C0"/>
              </a:buClr>
              <a:buFont typeface="+mj-lt"/>
              <a:buAutoNum type="arabicPeriod"/>
            </a:pPr>
            <a:r>
              <a:rPr lang="zh-CN" altLang="en-US" b="0" dirty="0">
                <a:latin typeface="Times New Roman" pitchFamily="18" charset="0"/>
                <a:cs typeface="Times New Roman" pitchFamily="18" charset="0"/>
              </a:rPr>
              <a:t> </a:t>
            </a:r>
            <a:r>
              <a:rPr lang="en-US" altLang="zh-CN" b="0" dirty="0" smtClean="0">
                <a:latin typeface="Times New Roman" pitchFamily="18" charset="0"/>
                <a:cs typeface="Times New Roman" pitchFamily="18" charset="0"/>
              </a:rPr>
              <a:t>You’re </a:t>
            </a:r>
            <a:r>
              <a:rPr lang="en-US" altLang="zh-CN" b="0" dirty="0">
                <a:latin typeface="Times New Roman" pitchFamily="18" charset="0"/>
                <a:cs typeface="Times New Roman" pitchFamily="18" charset="0"/>
              </a:rPr>
              <a:t>never done testing; the burden simply shifts from you to your customer;</a:t>
            </a:r>
          </a:p>
          <a:p>
            <a:pPr marL="457200" indent="-457200">
              <a:spcBef>
                <a:spcPts val="0"/>
              </a:spcBef>
              <a:buClr>
                <a:srgbClr val="0070C0"/>
              </a:buClr>
              <a:buFont typeface="+mj-lt"/>
              <a:buAutoNum type="arabicPeriod"/>
            </a:pPr>
            <a:endParaRPr lang="en-US" altLang="zh-CN" b="0" dirty="0">
              <a:latin typeface="Times New Roman" pitchFamily="18" charset="0"/>
              <a:cs typeface="Times New Roman" pitchFamily="18" charset="0"/>
            </a:endParaRPr>
          </a:p>
          <a:p>
            <a:pPr marL="457200" indent="-457200">
              <a:spcBef>
                <a:spcPts val="0"/>
              </a:spcBef>
              <a:buClr>
                <a:srgbClr val="0070C0"/>
              </a:buClr>
              <a:buFont typeface="+mj-lt"/>
              <a:buAutoNum type="arabicPeriod"/>
            </a:pPr>
            <a:r>
              <a:rPr lang="en-US" altLang="zh-CN" b="0" dirty="0">
                <a:latin typeface="Times New Roman" pitchFamily="18" charset="0"/>
                <a:cs typeface="Times New Roman" pitchFamily="18" charset="0"/>
              </a:rPr>
              <a:t> </a:t>
            </a:r>
            <a:r>
              <a:rPr lang="en-US" altLang="zh-CN" b="0" dirty="0" smtClean="0">
                <a:latin typeface="Times New Roman" pitchFamily="18" charset="0"/>
                <a:cs typeface="Times New Roman" pitchFamily="18" charset="0"/>
              </a:rPr>
              <a:t>You’re </a:t>
            </a:r>
            <a:r>
              <a:rPr lang="en-US" altLang="zh-CN" b="0" dirty="0">
                <a:latin typeface="Times New Roman" pitchFamily="18" charset="0"/>
                <a:cs typeface="Times New Roman" pitchFamily="18" charset="0"/>
              </a:rPr>
              <a:t>done testing when you run out of time or you run out of money;</a:t>
            </a:r>
          </a:p>
          <a:p>
            <a:pPr marL="457200" indent="-457200">
              <a:spcBef>
                <a:spcPts val="0"/>
              </a:spcBef>
              <a:buClr>
                <a:srgbClr val="0070C0"/>
              </a:buClr>
              <a:buFont typeface="+mj-lt"/>
              <a:buAutoNum type="arabicPeriod"/>
            </a:pPr>
            <a:endParaRPr lang="en-US" altLang="zh-CN" b="0" dirty="0">
              <a:latin typeface="Times New Roman" pitchFamily="18" charset="0"/>
              <a:cs typeface="Times New Roman" pitchFamily="18" charset="0"/>
            </a:endParaRPr>
          </a:p>
          <a:p>
            <a:pPr marL="457200" indent="-457200">
              <a:spcBef>
                <a:spcPts val="0"/>
              </a:spcBef>
              <a:buClr>
                <a:srgbClr val="0070C0"/>
              </a:buClr>
              <a:buFont typeface="+mj-lt"/>
              <a:buAutoNum type="arabicPeriod"/>
            </a:pPr>
            <a:r>
              <a:rPr lang="en-US" altLang="zh-CN" b="0" dirty="0" smtClean="0">
                <a:latin typeface="Times New Roman" pitchFamily="18" charset="0"/>
                <a:cs typeface="Times New Roman" pitchFamily="18" charset="0"/>
              </a:rPr>
              <a:t>You’re </a:t>
            </a:r>
            <a:r>
              <a:rPr lang="en-US" altLang="zh-CN" b="0" dirty="0">
                <a:latin typeface="Times New Roman" pitchFamily="18" charset="0"/>
                <a:cs typeface="Times New Roman" pitchFamily="18" charset="0"/>
              </a:rPr>
              <a:t>done sufficient testing to say with 95% confidence ( Using statistical modeling and software reliability  models );</a:t>
            </a:r>
          </a:p>
          <a:p>
            <a:pPr marL="457200" indent="-457200">
              <a:spcBef>
                <a:spcPts val="0"/>
              </a:spcBef>
              <a:buClr>
                <a:srgbClr val="0070C0"/>
              </a:buClr>
              <a:buFont typeface="+mj-lt"/>
              <a:buAutoNum type="arabicPeriod"/>
            </a:pPr>
            <a:endParaRPr lang="en-US" altLang="zh-CN" b="0" dirty="0">
              <a:latin typeface="Times New Roman" pitchFamily="18" charset="0"/>
              <a:cs typeface="Times New Roman" pitchFamily="18" charset="0"/>
            </a:endParaRPr>
          </a:p>
        </p:txBody>
      </p:sp>
      <p:sp>
        <p:nvSpPr>
          <p:cNvPr id="2" name="标题 1"/>
          <p:cNvSpPr>
            <a:spLocks noGrp="1"/>
          </p:cNvSpPr>
          <p:nvPr>
            <p:ph type="title"/>
          </p:nvPr>
        </p:nvSpPr>
        <p:spPr/>
        <p:txBody>
          <a:bodyPr/>
          <a:lstStyle/>
          <a:p>
            <a:r>
              <a:rPr lang="en-US" altLang="zh-CN" dirty="0"/>
              <a:t>Criteria for Completion of Testing</a:t>
            </a:r>
            <a:endParaRPr lang="zh-CN" altLang="en-US" dirty="0"/>
          </a:p>
        </p:txBody>
      </p:sp>
    </p:spTree>
    <p:extLst>
      <p:ext uri="{BB962C8B-B14F-4D97-AF65-F5344CB8AC3E}">
        <p14:creationId xmlns:p14="http://schemas.microsoft.com/office/powerpoint/2010/main" val="1451382398"/>
      </p:ext>
    </p:extLst>
  </p:cSld>
  <p:clrMapOvr>
    <a:masterClrMapping/>
  </p:clrMapOvr>
  <p:transition>
    <p:random/>
    <p:sndAc>
      <p:stSnd>
        <p:snd r:embed="rId2" name="projctor.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1" name="Rectangle 12"/>
          <p:cNvSpPr>
            <a:spLocks noRot="1" noChangeArrowheads="1"/>
          </p:cNvSpPr>
          <p:nvPr/>
        </p:nvSpPr>
        <p:spPr bwMode="auto">
          <a:xfrm>
            <a:off x="895203" y="1340768"/>
            <a:ext cx="7997277"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ts val="0"/>
              </a:spcBef>
              <a:buClr>
                <a:srgbClr val="0070C0"/>
              </a:buClr>
              <a:buFont typeface="Wingdings" panose="05000000000000000000" pitchFamily="2" charset="2"/>
              <a:buChar char="n"/>
            </a:pPr>
            <a:r>
              <a:rPr lang="en-US" altLang="ja-JP" sz="2800" dirty="0">
                <a:latin typeface="Times New Roman" pitchFamily="18" charset="0"/>
                <a:cs typeface="Times New Roman" pitchFamily="18" charset="0"/>
              </a:rPr>
              <a:t>We begin by ‘testing-in-the-small’ and move toward ‘testing-in-the-large</a:t>
            </a:r>
            <a:r>
              <a:rPr lang="en-US" altLang="ja-JP" sz="2800" dirty="0" smtClean="0">
                <a:latin typeface="Times New Roman" pitchFamily="18" charset="0"/>
                <a:cs typeface="Times New Roman" pitchFamily="18" charset="0"/>
              </a:rPr>
              <a:t>’</a:t>
            </a:r>
          </a:p>
          <a:p>
            <a:pPr>
              <a:spcBef>
                <a:spcPts val="0"/>
              </a:spcBef>
              <a:buClr>
                <a:srgbClr val="0070C0"/>
              </a:buClr>
              <a:buFont typeface="Wingdings" panose="05000000000000000000" pitchFamily="2" charset="2"/>
              <a:buChar char="n"/>
            </a:pPr>
            <a:endParaRPr lang="en-US" altLang="zh-CN" sz="2800" dirty="0">
              <a:latin typeface="Times New Roman" pitchFamily="18" charset="0"/>
              <a:cs typeface="Times New Roman" pitchFamily="18" charset="0"/>
            </a:endParaRPr>
          </a:p>
          <a:p>
            <a:pPr>
              <a:spcBef>
                <a:spcPts val="0"/>
              </a:spcBef>
              <a:buClr>
                <a:srgbClr val="0070C0"/>
              </a:buClr>
              <a:buFont typeface="Wingdings" panose="05000000000000000000" pitchFamily="2" charset="2"/>
              <a:buChar char="n"/>
            </a:pPr>
            <a:r>
              <a:rPr lang="en-US" altLang="ja-JP" sz="2800" dirty="0">
                <a:latin typeface="Times New Roman" pitchFamily="18" charset="0"/>
                <a:cs typeface="Times New Roman" pitchFamily="18" charset="0"/>
              </a:rPr>
              <a:t>For conventional software</a:t>
            </a:r>
            <a:endParaRPr lang="en-US" altLang="zh-CN" sz="2800" dirty="0">
              <a:latin typeface="Times New Roman" pitchFamily="18" charset="0"/>
              <a:cs typeface="Times New Roman" pitchFamily="18" charset="0"/>
            </a:endParaRPr>
          </a:p>
          <a:p>
            <a:pPr lvl="1">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The module (component) is our initial focus</a:t>
            </a:r>
            <a:endParaRPr lang="en-US" altLang="zh-CN" sz="2000" dirty="0">
              <a:latin typeface="Times New Roman" pitchFamily="18" charset="0"/>
              <a:cs typeface="Times New Roman" pitchFamily="18" charset="0"/>
            </a:endParaRPr>
          </a:p>
          <a:p>
            <a:pPr lvl="1">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Integration of modules </a:t>
            </a:r>
            <a:r>
              <a:rPr lang="en-US" altLang="ja-JP" sz="2000" dirty="0" smtClean="0">
                <a:latin typeface="Times New Roman" pitchFamily="18" charset="0"/>
                <a:cs typeface="Times New Roman" pitchFamily="18" charset="0"/>
              </a:rPr>
              <a:t>follows</a:t>
            </a:r>
            <a:endParaRPr lang="en-US" altLang="zh-CN" sz="2000" dirty="0" smtClean="0">
              <a:latin typeface="Times New Roman" pitchFamily="18" charset="0"/>
              <a:cs typeface="Times New Roman" pitchFamily="18" charset="0"/>
            </a:endParaRPr>
          </a:p>
          <a:p>
            <a:pPr>
              <a:spcBef>
                <a:spcPts val="0"/>
              </a:spcBef>
              <a:buClr>
                <a:srgbClr val="0070C0"/>
              </a:buClr>
              <a:buFont typeface="Wingdings" panose="05000000000000000000" pitchFamily="2" charset="2"/>
              <a:buChar char="n"/>
            </a:pPr>
            <a:endParaRPr lang="en-US" altLang="ja-JP" sz="2000" dirty="0">
              <a:latin typeface="Times New Roman" pitchFamily="18" charset="0"/>
              <a:cs typeface="Times New Roman" pitchFamily="18" charset="0"/>
            </a:endParaRPr>
          </a:p>
          <a:p>
            <a:pPr>
              <a:spcBef>
                <a:spcPts val="0"/>
              </a:spcBef>
              <a:buClr>
                <a:srgbClr val="0070C0"/>
              </a:buClr>
              <a:buFont typeface="Wingdings" panose="05000000000000000000" pitchFamily="2" charset="2"/>
              <a:buChar char="n"/>
            </a:pPr>
            <a:r>
              <a:rPr lang="en-US" altLang="ja-JP" sz="2800" dirty="0" smtClean="0">
                <a:latin typeface="Times New Roman" pitchFamily="18" charset="0"/>
                <a:cs typeface="Times New Roman" pitchFamily="18" charset="0"/>
              </a:rPr>
              <a:t>For </a:t>
            </a:r>
            <a:r>
              <a:rPr lang="en-US" altLang="ja-JP" sz="2800" dirty="0">
                <a:latin typeface="Times New Roman" pitchFamily="18" charset="0"/>
                <a:cs typeface="Times New Roman" pitchFamily="18" charset="0"/>
              </a:rPr>
              <a:t>OO software</a:t>
            </a:r>
            <a:endParaRPr lang="en-US" altLang="zh-CN" sz="2800" dirty="0">
              <a:latin typeface="Times New Roman" pitchFamily="18" charset="0"/>
              <a:cs typeface="Times New Roman" pitchFamily="18" charset="0"/>
            </a:endParaRPr>
          </a:p>
          <a:p>
            <a:pPr lvl="1">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our focus when “testing in the small” changes from an individual module (the conventional view) to an OO class that encompasses attributes and operations and implies communication and collaboration</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Testing Strategy</a:t>
            </a:r>
          </a:p>
        </p:txBody>
      </p:sp>
    </p:spTree>
    <p:extLst>
      <p:ext uri="{BB962C8B-B14F-4D97-AF65-F5344CB8AC3E}">
        <p14:creationId xmlns:p14="http://schemas.microsoft.com/office/powerpoint/2010/main" val="1126477910"/>
      </p:ext>
    </p:extLst>
  </p:cSld>
  <p:clrMapOvr>
    <a:masterClrMapping/>
  </p:clrMapOvr>
  <p:transition>
    <p:random/>
    <p:sndAc>
      <p:stSnd>
        <p:snd r:embed="rId3" name="projctor.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5" name="Rectangle 7"/>
          <p:cNvSpPr>
            <a:spLocks noRot="1" noChangeArrowheads="1"/>
          </p:cNvSpPr>
          <p:nvPr/>
        </p:nvSpPr>
        <p:spPr bwMode="auto">
          <a:xfrm>
            <a:off x="971600" y="1340768"/>
            <a:ext cx="7776864"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ts val="0"/>
              </a:spcBef>
              <a:buClr>
                <a:srgbClr val="0070C0"/>
              </a:buClr>
              <a:buFont typeface="Wingdings" panose="05000000000000000000" pitchFamily="2" charset="2"/>
              <a:buChar char="n"/>
            </a:pPr>
            <a:r>
              <a:rPr lang="en-US" altLang="zh-CN" sz="2400" dirty="0" smtClean="0">
                <a:latin typeface="Times New Roman" pitchFamily="18" charset="0"/>
                <a:cs typeface="Times New Roman" pitchFamily="18" charset="0"/>
              </a:rPr>
              <a:t>Specify </a:t>
            </a:r>
            <a:r>
              <a:rPr lang="en-US" altLang="zh-CN" sz="2400" dirty="0">
                <a:latin typeface="Times New Roman" pitchFamily="18" charset="0"/>
                <a:cs typeface="Times New Roman" pitchFamily="18" charset="0"/>
              </a:rPr>
              <a:t>product requirements in a </a:t>
            </a:r>
            <a:r>
              <a:rPr lang="en-US" altLang="zh-CN" sz="2400" dirty="0" smtClean="0">
                <a:latin typeface="Times New Roman" pitchFamily="18" charset="0"/>
                <a:cs typeface="Times New Roman" pitchFamily="18" charset="0"/>
              </a:rPr>
              <a:t>quantifiable </a:t>
            </a:r>
            <a:r>
              <a:rPr lang="en-US" altLang="zh-CN" sz="2400" dirty="0">
                <a:latin typeface="Times New Roman" pitchFamily="18" charset="0"/>
                <a:cs typeface="Times New Roman" pitchFamily="18" charset="0"/>
              </a:rPr>
              <a:t>manner long before testing commences</a:t>
            </a:r>
            <a:endParaRPr lang="en-US" altLang="ja-JP" sz="2400" dirty="0">
              <a:latin typeface="Times New Roman" pitchFamily="18" charset="0"/>
              <a:cs typeface="Times New Roman" pitchFamily="18" charset="0"/>
            </a:endParaRPr>
          </a:p>
          <a:p>
            <a:pPr>
              <a:spcBef>
                <a:spcPts val="0"/>
              </a:spcBef>
              <a:buClr>
                <a:srgbClr val="0070C0"/>
              </a:buClr>
              <a:buFont typeface="Wingdings" panose="05000000000000000000" pitchFamily="2" charset="2"/>
              <a:buChar char="n"/>
            </a:pPr>
            <a:r>
              <a:rPr lang="en-US" altLang="ja-JP" sz="2400" dirty="0" smtClean="0">
                <a:latin typeface="Times New Roman" pitchFamily="18" charset="0"/>
                <a:cs typeface="Times New Roman" pitchFamily="18" charset="0"/>
              </a:rPr>
              <a:t>State </a:t>
            </a:r>
            <a:r>
              <a:rPr lang="en-US" altLang="ja-JP" sz="2400" dirty="0">
                <a:latin typeface="Times New Roman" pitchFamily="18" charset="0"/>
                <a:cs typeface="Times New Roman" pitchFamily="18" charset="0"/>
              </a:rPr>
              <a:t>testing objectives explicitly. </a:t>
            </a:r>
            <a:endParaRPr lang="en-US" altLang="zh-CN" sz="2400" dirty="0">
              <a:latin typeface="Times New Roman" pitchFamily="18" charset="0"/>
              <a:cs typeface="Times New Roman" pitchFamily="18" charset="0"/>
            </a:endParaRPr>
          </a:p>
          <a:p>
            <a:pPr>
              <a:spcBef>
                <a:spcPts val="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Understand the users of the software and develop a profile for each user category.</a:t>
            </a:r>
            <a:endParaRPr lang="en-US" altLang="zh-CN" sz="2400" dirty="0">
              <a:latin typeface="Times New Roman" pitchFamily="18" charset="0"/>
              <a:cs typeface="Times New Roman" pitchFamily="18" charset="0"/>
            </a:endParaRPr>
          </a:p>
          <a:p>
            <a:pPr>
              <a:spcBef>
                <a:spcPts val="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Develop a testing plan that emphasizes “rapid cycle testing.”</a:t>
            </a:r>
            <a:endParaRPr lang="en-US" altLang="zh-CN" sz="2400" dirty="0">
              <a:latin typeface="Times New Roman" pitchFamily="18" charset="0"/>
              <a:cs typeface="Times New Roman" pitchFamily="18" charset="0"/>
            </a:endParaRPr>
          </a:p>
          <a:p>
            <a:pPr>
              <a:spcBef>
                <a:spcPts val="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Build “robust” software that is designed to test itself</a:t>
            </a:r>
            <a:endParaRPr lang="en-US" altLang="zh-CN" sz="2400" dirty="0">
              <a:latin typeface="Times New Roman" pitchFamily="18" charset="0"/>
              <a:cs typeface="Times New Roman" pitchFamily="18" charset="0"/>
            </a:endParaRPr>
          </a:p>
          <a:p>
            <a:pPr>
              <a:spcBef>
                <a:spcPts val="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Use effective formal technical reviews as a filter prior to testing</a:t>
            </a:r>
            <a:endParaRPr lang="en-US" altLang="zh-CN" sz="2400" dirty="0">
              <a:latin typeface="Times New Roman" pitchFamily="18" charset="0"/>
              <a:cs typeface="Times New Roman" pitchFamily="18" charset="0"/>
            </a:endParaRPr>
          </a:p>
          <a:p>
            <a:pPr>
              <a:spcBef>
                <a:spcPts val="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Conduct formal technical reviews to assess the test strategy and test cases themselves. </a:t>
            </a:r>
            <a:endParaRPr lang="en-US" altLang="zh-CN" sz="2400" dirty="0">
              <a:latin typeface="Times New Roman" pitchFamily="18" charset="0"/>
              <a:cs typeface="Times New Roman" pitchFamily="18" charset="0"/>
            </a:endParaRPr>
          </a:p>
          <a:p>
            <a:pPr>
              <a:spcBef>
                <a:spcPts val="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Develop a continuous improvement approach for the testing process. </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Strategic Issues</a:t>
            </a:r>
          </a:p>
        </p:txBody>
      </p:sp>
    </p:spTree>
    <p:extLst>
      <p:ext uri="{BB962C8B-B14F-4D97-AF65-F5344CB8AC3E}">
        <p14:creationId xmlns:p14="http://schemas.microsoft.com/office/powerpoint/2010/main" val="335181666"/>
      </p:ext>
    </p:extLst>
  </p:cSld>
  <p:clrMapOvr>
    <a:masterClrMapping/>
  </p:clrMapOvr>
  <p:transition>
    <p:random/>
    <p:sndAc>
      <p:stSnd>
        <p:snd r:embed="rId3" name="projctor.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8" name="Rectangle 4"/>
          <p:cNvSpPr>
            <a:spLocks noGrp="1" noChangeArrowheads="1"/>
          </p:cNvSpPr>
          <p:nvPr>
            <p:ph type="ctrTitle"/>
          </p:nvPr>
        </p:nvSpPr>
        <p:spPr>
          <a:xfrm>
            <a:off x="3238500" y="2274888"/>
            <a:ext cx="2667000" cy="533400"/>
          </a:xfrm>
        </p:spPr>
        <p:txBody>
          <a:bodyPr anchor="t"/>
          <a:lstStyle/>
          <a:p>
            <a:r>
              <a:rPr lang="en-US" altLang="zh-CN" sz="3600" dirty="0">
                <a:latin typeface="Times New Roman" pitchFamily="18" charset="0"/>
                <a:cs typeface="Times New Roman" pitchFamily="18" charset="0"/>
              </a:rPr>
              <a:t>Unit Testing </a:t>
            </a:r>
          </a:p>
        </p:txBody>
      </p:sp>
      <p:sp>
        <p:nvSpPr>
          <p:cNvPr id="497669" name="Rectangle 5"/>
          <p:cNvSpPr>
            <a:spLocks noGrp="1" noChangeArrowheads="1"/>
          </p:cNvSpPr>
          <p:nvPr>
            <p:ph type="subTitle" idx="1"/>
          </p:nvPr>
        </p:nvSpPr>
        <p:spPr>
          <a:xfrm>
            <a:off x="1371600" y="3835400"/>
            <a:ext cx="6400800" cy="1557338"/>
          </a:xfrm>
        </p:spPr>
        <p:txBody>
          <a:bodyPr/>
          <a:lstStyle/>
          <a:p>
            <a:endParaRPr lang="zh-CN" altLang="en-US"/>
          </a:p>
        </p:txBody>
      </p:sp>
    </p:spTree>
    <p:extLst>
      <p:ext uri="{BB962C8B-B14F-4D97-AF65-F5344CB8AC3E}">
        <p14:creationId xmlns:p14="http://schemas.microsoft.com/office/powerpoint/2010/main" val="3342088530"/>
      </p:ext>
    </p:extLst>
  </p:cSld>
  <p:clrMapOvr>
    <a:masterClrMapping/>
  </p:clrMapOvr>
  <p:transition>
    <p:random/>
    <p:sndAc>
      <p:stSnd>
        <p:snd r:embed="rId2" name="projctor.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type="body" idx="1"/>
          </p:nvPr>
        </p:nvSpPr>
        <p:spPr>
          <a:xfrm>
            <a:off x="1066800" y="1724744"/>
            <a:ext cx="7543800" cy="4800600"/>
          </a:xfrm>
        </p:spPr>
        <p:txBody>
          <a:bodyPr/>
          <a:lstStyle/>
          <a:p>
            <a:pPr>
              <a:buClr>
                <a:srgbClr val="0070C0"/>
              </a:buClr>
              <a:buFont typeface="Wingdings" pitchFamily="2" charset="2"/>
              <a:buChar char="n"/>
            </a:pPr>
            <a:r>
              <a:rPr lang="zh-CN" altLang="en-US" b="0" dirty="0">
                <a:latin typeface="Times New Roman" pitchFamily="18" charset="0"/>
                <a:cs typeface="Times New Roman" pitchFamily="18" charset="0"/>
              </a:rPr>
              <a:t> </a:t>
            </a:r>
            <a:r>
              <a:rPr lang="en-US" altLang="zh-CN" b="0" dirty="0">
                <a:latin typeface="Times New Roman" pitchFamily="18" charset="0"/>
                <a:cs typeface="Times New Roman" pitchFamily="18" charset="0"/>
              </a:rPr>
              <a:t>What errors are commonly found during unit testing?</a:t>
            </a:r>
          </a:p>
          <a:p>
            <a:pPr>
              <a:buClr>
                <a:srgbClr val="0070C0"/>
              </a:buClr>
              <a:buFont typeface="Wingdings" pitchFamily="2" charset="2"/>
              <a:buChar char="n"/>
            </a:pPr>
            <a:endParaRPr lang="en-US" altLang="zh-CN" b="0" dirty="0">
              <a:latin typeface="Times New Roman" pitchFamily="18" charset="0"/>
              <a:cs typeface="Times New Roman" pitchFamily="18" charset="0"/>
            </a:endParaRPr>
          </a:p>
          <a:p>
            <a:pPr>
              <a:buClr>
                <a:srgbClr val="0070C0"/>
              </a:buClr>
              <a:buFont typeface="Wingdings" pitchFamily="2" charset="2"/>
              <a:buChar char="n"/>
            </a:pPr>
            <a:r>
              <a:rPr lang="en-US" altLang="zh-CN" b="0" dirty="0">
                <a:latin typeface="Times New Roman" pitchFamily="18" charset="0"/>
                <a:cs typeface="Times New Roman" pitchFamily="18" charset="0"/>
              </a:rPr>
              <a:t> What errors should test case uncover? </a:t>
            </a:r>
          </a:p>
          <a:p>
            <a:pPr>
              <a:buClr>
                <a:srgbClr val="0070C0"/>
              </a:buClr>
              <a:buFont typeface="Wingdings" pitchFamily="2" charset="2"/>
              <a:buChar char="n"/>
            </a:pPr>
            <a:endParaRPr lang="en-US" altLang="zh-CN" b="0" dirty="0">
              <a:latin typeface="Times New Roman" pitchFamily="18" charset="0"/>
              <a:cs typeface="Times New Roman" pitchFamily="18" charset="0"/>
            </a:endParaRPr>
          </a:p>
          <a:p>
            <a:pPr>
              <a:buClr>
                <a:srgbClr val="0070C0"/>
              </a:buClr>
              <a:buFont typeface="Wingdings" pitchFamily="2" charset="2"/>
              <a:buChar char="n"/>
            </a:pPr>
            <a:r>
              <a:rPr lang="en-US" altLang="zh-CN" b="0" dirty="0">
                <a:latin typeface="Times New Roman" pitchFamily="18" charset="0"/>
                <a:cs typeface="Times New Roman" pitchFamily="18" charset="0"/>
              </a:rPr>
              <a:t> What potential errors should be tested?</a:t>
            </a:r>
          </a:p>
          <a:p>
            <a:pPr>
              <a:buClr>
                <a:srgbClr val="0070C0"/>
              </a:buClr>
              <a:buFont typeface="Wingdings" pitchFamily="2" charset="2"/>
              <a:buChar char="n"/>
            </a:pPr>
            <a:endParaRPr lang="en-US" altLang="zh-CN" b="0" dirty="0">
              <a:latin typeface="Times New Roman" pitchFamily="18" charset="0"/>
              <a:cs typeface="Times New Roman" pitchFamily="18" charset="0"/>
            </a:endParaRPr>
          </a:p>
        </p:txBody>
      </p:sp>
      <p:sp>
        <p:nvSpPr>
          <p:cNvPr id="2" name="标题 1"/>
          <p:cNvSpPr>
            <a:spLocks noGrp="1"/>
          </p:cNvSpPr>
          <p:nvPr>
            <p:ph type="title"/>
          </p:nvPr>
        </p:nvSpPr>
        <p:spPr/>
        <p:txBody>
          <a:bodyPr/>
          <a:lstStyle/>
          <a:p>
            <a:r>
              <a:rPr lang="en-US" altLang="zh-CN" dirty="0"/>
              <a:t>Questions!</a:t>
            </a:r>
            <a:endParaRPr lang="zh-CN" altLang="en-US" dirty="0"/>
          </a:p>
        </p:txBody>
      </p:sp>
    </p:spTree>
    <p:extLst>
      <p:ext uri="{BB962C8B-B14F-4D97-AF65-F5344CB8AC3E}">
        <p14:creationId xmlns:p14="http://schemas.microsoft.com/office/powerpoint/2010/main" val="1165308050"/>
      </p:ext>
    </p:extLst>
  </p:cSld>
  <p:clrMapOvr>
    <a:masterClrMapping/>
  </p:clrMapOvr>
  <p:transition>
    <p:random/>
    <p:sndAc>
      <p:stSnd>
        <p:snd r:embed="rId2" name="projctor.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9014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867361A-6D97-4D5B-BC84-65E0E8DC6804}" type="slidenum">
              <a:rPr lang="en-US" altLang="ja-JP" sz="1200">
                <a:solidFill>
                  <a:schemeClr val="bg1"/>
                </a:solidFill>
              </a:rPr>
              <a:pPr algn="r"/>
              <a:t>27</a:t>
            </a:fld>
            <a:endParaRPr lang="en-US" altLang="ja-JP" sz="900">
              <a:solidFill>
                <a:schemeClr val="bg1"/>
              </a:solidFill>
            </a:endParaRPr>
          </a:p>
        </p:txBody>
      </p:sp>
      <p:grpSp>
        <p:nvGrpSpPr>
          <p:cNvPr id="390149" name="Group 18"/>
          <p:cNvGrpSpPr>
            <a:grpSpLocks/>
          </p:cNvGrpSpPr>
          <p:nvPr/>
        </p:nvGrpSpPr>
        <p:grpSpPr bwMode="auto">
          <a:xfrm>
            <a:off x="1457325" y="1804640"/>
            <a:ext cx="6723063" cy="3784600"/>
            <a:chOff x="918" y="899"/>
            <a:chExt cx="4235" cy="2384"/>
          </a:xfrm>
        </p:grpSpPr>
        <p:pic>
          <p:nvPicPr>
            <p:cNvPr id="390150"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8" y="899"/>
              <a:ext cx="1462"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0151" name="Picture 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5" y="1082"/>
              <a:ext cx="1448" cy="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0152" name="Picture 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05" y="2239"/>
              <a:ext cx="768"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4762" name="Rectangle 10"/>
            <p:cNvSpPr>
              <a:spLocks noChangeArrowheads="1"/>
            </p:cNvSpPr>
            <p:nvPr/>
          </p:nvSpPr>
          <p:spPr bwMode="auto">
            <a:xfrm>
              <a:off x="2668" y="1260"/>
              <a:ext cx="912" cy="592"/>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14763" name="Rectangle 11"/>
            <p:cNvSpPr>
              <a:spLocks noChangeArrowheads="1"/>
            </p:cNvSpPr>
            <p:nvPr/>
          </p:nvSpPr>
          <p:spPr bwMode="auto">
            <a:xfrm>
              <a:off x="2785" y="1282"/>
              <a:ext cx="696" cy="580"/>
            </a:xfrm>
            <a:prstGeom prst="rect">
              <a:avLst/>
            </a:prstGeom>
            <a:noFill/>
            <a:ln w="12700">
              <a:noFill/>
              <a:miter lim="800000"/>
              <a:headEnd/>
              <a:tailEnd/>
            </a:ln>
            <a:effectLst/>
          </p:spPr>
          <p:txBody>
            <a:bodyPr wrap="none" lIns="90487" tIns="44450" rIns="90487" bIns="44450">
              <a:spAutoFit/>
            </a:bodyPr>
            <a:lstStyle/>
            <a:p>
              <a:pPr algn="ctr">
                <a:lnSpc>
                  <a:spcPct val="75000"/>
                </a:lnSpc>
                <a:defRPr/>
              </a:pPr>
              <a:r>
                <a:rPr lang="en-US" altLang="ja-JP" sz="2400" dirty="0">
                  <a:solidFill>
                    <a:schemeClr val="bg1"/>
                  </a:solidFill>
                  <a:latin typeface="Times New Roman" pitchFamily="18" charset="0"/>
                  <a:cs typeface="Times New Roman" pitchFamily="18" charset="0"/>
                </a:rPr>
                <a:t>module</a:t>
              </a:r>
            </a:p>
            <a:p>
              <a:pPr algn="ctr">
                <a:lnSpc>
                  <a:spcPct val="75000"/>
                </a:lnSpc>
                <a:defRPr/>
              </a:pPr>
              <a:r>
                <a:rPr lang="en-US" altLang="ja-JP" sz="2400" dirty="0">
                  <a:solidFill>
                    <a:schemeClr val="bg1"/>
                  </a:solidFill>
                  <a:latin typeface="Times New Roman" pitchFamily="18" charset="0"/>
                  <a:cs typeface="Times New Roman" pitchFamily="18" charset="0"/>
                </a:rPr>
                <a:t>to be</a:t>
              </a:r>
            </a:p>
            <a:p>
              <a:pPr algn="ctr">
                <a:lnSpc>
                  <a:spcPct val="75000"/>
                </a:lnSpc>
                <a:defRPr/>
              </a:pPr>
              <a:r>
                <a:rPr lang="en-US" altLang="ja-JP" sz="2400" dirty="0">
                  <a:solidFill>
                    <a:schemeClr val="bg1"/>
                  </a:solidFill>
                  <a:latin typeface="Times New Roman" pitchFamily="18" charset="0"/>
                  <a:cs typeface="Times New Roman" pitchFamily="18" charset="0"/>
                </a:rPr>
                <a:t>tested</a:t>
              </a:r>
            </a:p>
          </p:txBody>
        </p:sp>
        <p:sp>
          <p:nvSpPr>
            <p:cNvPr id="714764" name="Rectangle 12"/>
            <p:cNvSpPr>
              <a:spLocks noChangeArrowheads="1"/>
            </p:cNvSpPr>
            <p:nvPr/>
          </p:nvSpPr>
          <p:spPr bwMode="auto">
            <a:xfrm>
              <a:off x="3415" y="2543"/>
              <a:ext cx="719" cy="250"/>
            </a:xfrm>
            <a:prstGeom prst="rect">
              <a:avLst/>
            </a:prstGeom>
            <a:noFill/>
            <a:ln w="12700">
              <a:noFill/>
              <a:miter lim="800000"/>
              <a:headEnd/>
              <a:tailEnd/>
            </a:ln>
            <a:effectLst/>
          </p:spPr>
          <p:txBody>
            <a:bodyPr wrap="none" lIns="90487" tIns="44450" rIns="90487" bIns="44450">
              <a:spAutoFit/>
            </a:bodyPr>
            <a:lstStyle/>
            <a:p>
              <a:pPr>
                <a:defRPr/>
              </a:pPr>
              <a:r>
                <a:rPr lang="en-US" altLang="ja-JP" sz="2000">
                  <a:latin typeface="Times New Roman" pitchFamily="18" charset="0"/>
                  <a:cs typeface="Times New Roman" pitchFamily="18" charset="0"/>
                </a:rPr>
                <a:t>test cases</a:t>
              </a:r>
            </a:p>
          </p:txBody>
        </p:sp>
        <p:sp>
          <p:nvSpPr>
            <p:cNvPr id="390156" name="AutoShape 13"/>
            <p:cNvSpPr>
              <a:spLocks noChangeArrowheads="1"/>
            </p:cNvSpPr>
            <p:nvPr/>
          </p:nvSpPr>
          <p:spPr bwMode="auto">
            <a:xfrm>
              <a:off x="2364" y="1532"/>
              <a:ext cx="264" cy="208"/>
            </a:xfrm>
            <a:prstGeom prst="rightArrow">
              <a:avLst>
                <a:gd name="adj1" fmla="val 50000"/>
                <a:gd name="adj2" fmla="val 63467"/>
              </a:avLst>
            </a:prstGeom>
            <a:solidFill>
              <a:schemeClr val="tx2"/>
            </a:solidFill>
            <a:ln w="127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0157" name="AutoShape 14"/>
            <p:cNvSpPr>
              <a:spLocks noChangeArrowheads="1"/>
            </p:cNvSpPr>
            <p:nvPr/>
          </p:nvSpPr>
          <p:spPr bwMode="auto">
            <a:xfrm>
              <a:off x="3700" y="1516"/>
              <a:ext cx="416" cy="208"/>
            </a:xfrm>
            <a:prstGeom prst="rightArrow">
              <a:avLst>
                <a:gd name="adj1" fmla="val 50000"/>
                <a:gd name="adj2" fmla="val 100009"/>
              </a:avLst>
            </a:prstGeom>
            <a:solidFill>
              <a:schemeClr val="tx2"/>
            </a:solidFill>
            <a:ln w="127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714767" name="Rectangle 15"/>
            <p:cNvSpPr>
              <a:spLocks noChangeArrowheads="1"/>
            </p:cNvSpPr>
            <p:nvPr/>
          </p:nvSpPr>
          <p:spPr bwMode="auto">
            <a:xfrm>
              <a:off x="4455" y="1991"/>
              <a:ext cx="535" cy="250"/>
            </a:xfrm>
            <a:prstGeom prst="rect">
              <a:avLst/>
            </a:prstGeom>
            <a:noFill/>
            <a:ln w="12700">
              <a:noFill/>
              <a:miter lim="800000"/>
              <a:headEnd/>
              <a:tailEnd/>
            </a:ln>
            <a:effectLst/>
          </p:spPr>
          <p:txBody>
            <a:bodyPr wrap="none" lIns="90487" tIns="44450" rIns="90487" bIns="44450">
              <a:spAutoFit/>
            </a:bodyPr>
            <a:lstStyle/>
            <a:p>
              <a:pPr>
                <a:defRPr/>
              </a:pPr>
              <a:r>
                <a:rPr lang="en-US" altLang="ja-JP" sz="2000">
                  <a:latin typeface="Times New Roman" pitchFamily="18" charset="0"/>
                  <a:cs typeface="Times New Roman" pitchFamily="18" charset="0"/>
                </a:rPr>
                <a:t>results</a:t>
              </a:r>
            </a:p>
          </p:txBody>
        </p:sp>
        <p:sp>
          <p:nvSpPr>
            <p:cNvPr id="390159" name="AutoShape 16"/>
            <p:cNvSpPr>
              <a:spLocks noChangeArrowheads="1"/>
            </p:cNvSpPr>
            <p:nvPr/>
          </p:nvSpPr>
          <p:spPr bwMode="auto">
            <a:xfrm rot="-5400000">
              <a:off x="2900" y="1940"/>
              <a:ext cx="200" cy="232"/>
            </a:xfrm>
            <a:prstGeom prst="rightArrow">
              <a:avLst>
                <a:gd name="adj1" fmla="val 50000"/>
                <a:gd name="adj2" fmla="val 50005"/>
              </a:avLst>
            </a:prstGeom>
            <a:solidFill>
              <a:schemeClr val="tx2"/>
            </a:solidFill>
            <a:ln w="127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714769" name="Rectangle 17"/>
            <p:cNvSpPr>
              <a:spLocks noChangeArrowheads="1"/>
            </p:cNvSpPr>
            <p:nvPr/>
          </p:nvSpPr>
          <p:spPr bwMode="auto">
            <a:xfrm>
              <a:off x="1167" y="2338"/>
              <a:ext cx="670" cy="367"/>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altLang="ja-JP" sz="2000">
                  <a:latin typeface="Times New Roman" pitchFamily="18" charset="0"/>
                  <a:cs typeface="Times New Roman" pitchFamily="18" charset="0"/>
                </a:rPr>
                <a:t>software</a:t>
              </a:r>
            </a:p>
            <a:p>
              <a:pPr>
                <a:lnSpc>
                  <a:spcPct val="80000"/>
                </a:lnSpc>
                <a:defRPr/>
              </a:pPr>
              <a:r>
                <a:rPr lang="en-US" altLang="ja-JP" sz="2000">
                  <a:latin typeface="Times New Roman" pitchFamily="18" charset="0"/>
                  <a:cs typeface="Times New Roman" pitchFamily="18" charset="0"/>
                </a:rPr>
                <a:t>engineer</a:t>
              </a:r>
            </a:p>
          </p:txBody>
        </p:sp>
      </p:grpSp>
      <p:sp>
        <p:nvSpPr>
          <p:cNvPr id="18"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Unit Testing</a:t>
            </a:r>
            <a:r>
              <a:rPr lang="en-US" altLang="zh-CN" dirty="0"/>
              <a:t> (for Conventional Software)</a:t>
            </a:r>
            <a:endParaRPr lang="en-US" altLang="ja-JP" dirty="0"/>
          </a:p>
        </p:txBody>
      </p:sp>
    </p:spTree>
    <p:extLst>
      <p:ext uri="{BB962C8B-B14F-4D97-AF65-F5344CB8AC3E}">
        <p14:creationId xmlns:p14="http://schemas.microsoft.com/office/powerpoint/2010/main" val="3255706146"/>
      </p:ext>
    </p:extLst>
  </p:cSld>
  <p:clrMapOvr>
    <a:masterClrMapping/>
  </p:clrMapOvr>
  <p:transition>
    <p:random/>
    <p:sndAc>
      <p:stSnd>
        <p:snd r:embed="rId3" name="projctor.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フッター プレースホルダ 3"/>
          <p:cNvSpPr txBox="1">
            <a:spLocks noGrp="1"/>
          </p:cNvSpPr>
          <p:nvPr/>
        </p:nvSpPr>
        <p:spPr bwMode="auto">
          <a:xfrm>
            <a:off x="0" y="65532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9117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C7A0DE3-E9AD-4F78-89FF-1F2EA7072AC9}" type="slidenum">
              <a:rPr lang="en-US" altLang="ja-JP" sz="1200">
                <a:solidFill>
                  <a:schemeClr val="bg1"/>
                </a:solidFill>
              </a:rPr>
              <a:pPr algn="r"/>
              <a:t>28</a:t>
            </a:fld>
            <a:endParaRPr lang="en-US" altLang="ja-JP" sz="900">
              <a:solidFill>
                <a:schemeClr val="bg1"/>
              </a:solidFill>
            </a:endParaRPr>
          </a:p>
        </p:txBody>
      </p:sp>
      <p:grpSp>
        <p:nvGrpSpPr>
          <p:cNvPr id="391172" name="Group 38"/>
          <p:cNvGrpSpPr>
            <a:grpSpLocks/>
          </p:cNvGrpSpPr>
          <p:nvPr/>
        </p:nvGrpSpPr>
        <p:grpSpPr bwMode="auto">
          <a:xfrm>
            <a:off x="1331640" y="1591469"/>
            <a:ext cx="6610350" cy="4141787"/>
            <a:chOff x="1396" y="746"/>
            <a:chExt cx="4164" cy="2609"/>
          </a:xfrm>
        </p:grpSpPr>
        <p:sp>
          <p:nvSpPr>
            <p:cNvPr id="716818" name="Rectangle 18"/>
            <p:cNvSpPr>
              <a:spLocks noChangeArrowheads="1"/>
            </p:cNvSpPr>
            <p:nvPr/>
          </p:nvSpPr>
          <p:spPr bwMode="auto">
            <a:xfrm>
              <a:off x="1396" y="748"/>
              <a:ext cx="944" cy="656"/>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391176" name="Rectangle 19"/>
            <p:cNvSpPr>
              <a:spLocks noChangeArrowheads="1"/>
            </p:cNvSpPr>
            <p:nvPr/>
          </p:nvSpPr>
          <p:spPr bwMode="auto">
            <a:xfrm>
              <a:off x="2656" y="746"/>
              <a:ext cx="2248" cy="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716820" name="Rectangle 20"/>
            <p:cNvSpPr>
              <a:spLocks noChangeArrowheads="1"/>
            </p:cNvSpPr>
            <p:nvPr/>
          </p:nvSpPr>
          <p:spPr bwMode="auto">
            <a:xfrm>
              <a:off x="2607" y="1321"/>
              <a:ext cx="895" cy="522"/>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interface </a:t>
              </a:r>
            </a:p>
            <a:p>
              <a:pPr>
                <a:defRPr/>
              </a:pPr>
              <a:endParaRPr lang="ja-JP" altLang="en-US" sz="2400" b="1">
                <a:latin typeface="Times New Roman" pitchFamily="18" charset="0"/>
                <a:cs typeface="Times New Roman" pitchFamily="18" charset="0"/>
              </a:endParaRPr>
            </a:p>
          </p:txBody>
        </p:sp>
        <p:sp>
          <p:nvSpPr>
            <p:cNvPr id="716821" name="Rectangle 21"/>
            <p:cNvSpPr>
              <a:spLocks noChangeArrowheads="1"/>
            </p:cNvSpPr>
            <p:nvPr/>
          </p:nvSpPr>
          <p:spPr bwMode="auto">
            <a:xfrm>
              <a:off x="2607" y="905"/>
              <a:ext cx="115" cy="522"/>
            </a:xfrm>
            <a:prstGeom prst="rect">
              <a:avLst/>
            </a:prstGeom>
            <a:noFill/>
            <a:ln w="12700">
              <a:noFill/>
              <a:miter lim="800000"/>
              <a:headEnd/>
              <a:tailEnd/>
            </a:ln>
            <a:effectLst/>
          </p:spPr>
          <p:txBody>
            <a:bodyPr wrap="none" lIns="90487" tIns="44450" rIns="90487" bIns="44450">
              <a:spAutoFit/>
            </a:bodyPr>
            <a:lstStyle/>
            <a:p>
              <a:pPr>
                <a:defRPr/>
              </a:pPr>
              <a:endParaRPr lang="ja-JP" altLang="en-US" sz="2400" b="1">
                <a:latin typeface="Times New Roman" pitchFamily="18" charset="0"/>
                <a:cs typeface="Times New Roman" pitchFamily="18" charset="0"/>
              </a:endParaRPr>
            </a:p>
            <a:p>
              <a:pPr>
                <a:defRPr/>
              </a:pPr>
              <a:endParaRPr lang="ja-JP" altLang="en-US" sz="2400" b="1">
                <a:latin typeface="Times New Roman" pitchFamily="18" charset="0"/>
                <a:cs typeface="Times New Roman" pitchFamily="18" charset="0"/>
              </a:endParaRPr>
            </a:p>
          </p:txBody>
        </p:sp>
        <p:sp>
          <p:nvSpPr>
            <p:cNvPr id="716822" name="Rectangle 22"/>
            <p:cNvSpPr>
              <a:spLocks noChangeArrowheads="1"/>
            </p:cNvSpPr>
            <p:nvPr/>
          </p:nvSpPr>
          <p:spPr bwMode="auto">
            <a:xfrm>
              <a:off x="2607" y="1569"/>
              <a:ext cx="1802" cy="522"/>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local data structures</a:t>
              </a:r>
            </a:p>
            <a:p>
              <a:pPr>
                <a:defRPr/>
              </a:pPr>
              <a:endParaRPr lang="ja-JP" altLang="en-US" sz="2400" b="1">
                <a:latin typeface="Times New Roman" pitchFamily="18" charset="0"/>
                <a:cs typeface="Times New Roman" pitchFamily="18" charset="0"/>
              </a:endParaRPr>
            </a:p>
          </p:txBody>
        </p:sp>
        <p:sp>
          <p:nvSpPr>
            <p:cNvPr id="716823" name="Rectangle 23"/>
            <p:cNvSpPr>
              <a:spLocks noChangeArrowheads="1"/>
            </p:cNvSpPr>
            <p:nvPr/>
          </p:nvSpPr>
          <p:spPr bwMode="auto">
            <a:xfrm>
              <a:off x="2607" y="1305"/>
              <a:ext cx="115" cy="522"/>
            </a:xfrm>
            <a:prstGeom prst="rect">
              <a:avLst/>
            </a:prstGeom>
            <a:noFill/>
            <a:ln w="12700">
              <a:noFill/>
              <a:miter lim="800000"/>
              <a:headEnd/>
              <a:tailEnd/>
            </a:ln>
            <a:effectLst/>
          </p:spPr>
          <p:txBody>
            <a:bodyPr wrap="none" lIns="90487" tIns="44450" rIns="90487" bIns="44450">
              <a:spAutoFit/>
            </a:bodyPr>
            <a:lstStyle/>
            <a:p>
              <a:pPr>
                <a:defRPr/>
              </a:pPr>
              <a:endParaRPr lang="ja-JP" altLang="en-US" sz="2400" b="1">
                <a:latin typeface="Times New Roman" pitchFamily="18" charset="0"/>
                <a:cs typeface="Times New Roman" pitchFamily="18" charset="0"/>
              </a:endParaRPr>
            </a:p>
            <a:p>
              <a:pPr>
                <a:defRPr/>
              </a:pPr>
              <a:endParaRPr lang="ja-JP" altLang="en-US" sz="2400" b="1">
                <a:latin typeface="Times New Roman" pitchFamily="18" charset="0"/>
                <a:cs typeface="Times New Roman" pitchFamily="18" charset="0"/>
              </a:endParaRPr>
            </a:p>
          </p:txBody>
        </p:sp>
        <p:sp>
          <p:nvSpPr>
            <p:cNvPr id="716824" name="Rectangle 24"/>
            <p:cNvSpPr>
              <a:spLocks noChangeArrowheads="1"/>
            </p:cNvSpPr>
            <p:nvPr/>
          </p:nvSpPr>
          <p:spPr bwMode="auto">
            <a:xfrm>
              <a:off x="2607" y="1833"/>
              <a:ext cx="1824" cy="522"/>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boundary conditions</a:t>
              </a:r>
            </a:p>
            <a:p>
              <a:pPr>
                <a:defRPr/>
              </a:pPr>
              <a:endParaRPr lang="ja-JP" altLang="en-US" sz="2400" b="1">
                <a:latin typeface="Times New Roman" pitchFamily="18" charset="0"/>
                <a:cs typeface="Times New Roman" pitchFamily="18" charset="0"/>
              </a:endParaRPr>
            </a:p>
          </p:txBody>
        </p:sp>
        <p:sp>
          <p:nvSpPr>
            <p:cNvPr id="716825" name="Rectangle 25"/>
            <p:cNvSpPr>
              <a:spLocks noChangeArrowheads="1"/>
            </p:cNvSpPr>
            <p:nvPr/>
          </p:nvSpPr>
          <p:spPr bwMode="auto">
            <a:xfrm>
              <a:off x="2607" y="1705"/>
              <a:ext cx="115" cy="522"/>
            </a:xfrm>
            <a:prstGeom prst="rect">
              <a:avLst/>
            </a:prstGeom>
            <a:noFill/>
            <a:ln w="12700">
              <a:noFill/>
              <a:miter lim="800000"/>
              <a:headEnd/>
              <a:tailEnd/>
            </a:ln>
            <a:effectLst/>
          </p:spPr>
          <p:txBody>
            <a:bodyPr wrap="none" lIns="90487" tIns="44450" rIns="90487" bIns="44450">
              <a:spAutoFit/>
            </a:bodyPr>
            <a:lstStyle/>
            <a:p>
              <a:pPr>
                <a:defRPr/>
              </a:pPr>
              <a:endParaRPr lang="ja-JP" altLang="en-US" sz="2400" b="1">
                <a:latin typeface="Times New Roman" pitchFamily="18" charset="0"/>
                <a:cs typeface="Times New Roman" pitchFamily="18" charset="0"/>
              </a:endParaRPr>
            </a:p>
            <a:p>
              <a:pPr>
                <a:defRPr/>
              </a:pPr>
              <a:endParaRPr lang="ja-JP" altLang="en-US" sz="2400" b="1">
                <a:latin typeface="Times New Roman" pitchFamily="18" charset="0"/>
                <a:cs typeface="Times New Roman" pitchFamily="18" charset="0"/>
              </a:endParaRPr>
            </a:p>
          </p:txBody>
        </p:sp>
        <p:sp>
          <p:nvSpPr>
            <p:cNvPr id="716826" name="Rectangle 26"/>
            <p:cNvSpPr>
              <a:spLocks noChangeArrowheads="1"/>
            </p:cNvSpPr>
            <p:nvPr/>
          </p:nvSpPr>
          <p:spPr bwMode="auto">
            <a:xfrm>
              <a:off x="2607" y="2073"/>
              <a:ext cx="1641" cy="522"/>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independent paths</a:t>
              </a:r>
            </a:p>
            <a:p>
              <a:pPr>
                <a:defRPr/>
              </a:pPr>
              <a:endParaRPr lang="ja-JP" altLang="en-US" sz="2400" b="1">
                <a:latin typeface="Times New Roman" pitchFamily="18" charset="0"/>
                <a:cs typeface="Times New Roman" pitchFamily="18" charset="0"/>
              </a:endParaRPr>
            </a:p>
          </p:txBody>
        </p:sp>
        <p:sp>
          <p:nvSpPr>
            <p:cNvPr id="716827" name="Rectangle 27"/>
            <p:cNvSpPr>
              <a:spLocks noChangeArrowheads="1"/>
            </p:cNvSpPr>
            <p:nvPr/>
          </p:nvSpPr>
          <p:spPr bwMode="auto">
            <a:xfrm>
              <a:off x="2607" y="2233"/>
              <a:ext cx="115" cy="522"/>
            </a:xfrm>
            <a:prstGeom prst="rect">
              <a:avLst/>
            </a:prstGeom>
            <a:noFill/>
            <a:ln w="12700">
              <a:noFill/>
              <a:miter lim="800000"/>
              <a:headEnd/>
              <a:tailEnd/>
            </a:ln>
            <a:effectLst/>
          </p:spPr>
          <p:txBody>
            <a:bodyPr wrap="none" lIns="90487" tIns="44450" rIns="90487" bIns="44450">
              <a:spAutoFit/>
            </a:bodyPr>
            <a:lstStyle/>
            <a:p>
              <a:pPr>
                <a:defRPr/>
              </a:pPr>
              <a:endParaRPr lang="ja-JP" altLang="en-US" sz="2400" b="1">
                <a:latin typeface="Times New Roman" pitchFamily="18" charset="0"/>
                <a:cs typeface="Times New Roman" pitchFamily="18" charset="0"/>
              </a:endParaRPr>
            </a:p>
            <a:p>
              <a:pPr>
                <a:defRPr/>
              </a:pPr>
              <a:endParaRPr lang="ja-JP" altLang="en-US" sz="2400" b="1">
                <a:latin typeface="Times New Roman" pitchFamily="18" charset="0"/>
                <a:cs typeface="Times New Roman" pitchFamily="18" charset="0"/>
              </a:endParaRPr>
            </a:p>
          </p:txBody>
        </p:sp>
        <p:sp>
          <p:nvSpPr>
            <p:cNvPr id="716828" name="Rectangle 28"/>
            <p:cNvSpPr>
              <a:spLocks noChangeArrowheads="1"/>
            </p:cNvSpPr>
            <p:nvPr/>
          </p:nvSpPr>
          <p:spPr bwMode="auto">
            <a:xfrm>
              <a:off x="2607" y="2305"/>
              <a:ext cx="2953"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error handling </a:t>
              </a:r>
              <a:r>
                <a:rPr lang="en-US" altLang="zh-CN" sz="2400" b="1">
                  <a:latin typeface="Times New Roman" pitchFamily="18" charset="0"/>
                  <a:cs typeface="Times New Roman" pitchFamily="18" charset="0"/>
                </a:rPr>
                <a:t>paths(antibugging)</a:t>
              </a:r>
              <a:endParaRPr lang="en-US" altLang="ja-JP" sz="2400" b="1">
                <a:latin typeface="Times New Roman" pitchFamily="18" charset="0"/>
                <a:cs typeface="Times New Roman" pitchFamily="18" charset="0"/>
              </a:endParaRPr>
            </a:p>
          </p:txBody>
        </p:sp>
        <p:pic>
          <p:nvPicPr>
            <p:cNvPr id="391186"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1" y="2311"/>
              <a:ext cx="768"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6830" name="Rectangle 30"/>
            <p:cNvSpPr>
              <a:spLocks noChangeArrowheads="1"/>
            </p:cNvSpPr>
            <p:nvPr/>
          </p:nvSpPr>
          <p:spPr bwMode="auto">
            <a:xfrm>
              <a:off x="1520" y="786"/>
              <a:ext cx="729" cy="580"/>
            </a:xfrm>
            <a:prstGeom prst="rect">
              <a:avLst/>
            </a:prstGeom>
            <a:noFill/>
            <a:ln w="12700">
              <a:noFill/>
              <a:miter lim="800000"/>
              <a:headEnd/>
              <a:tailEnd/>
            </a:ln>
            <a:effectLst/>
          </p:spPr>
          <p:txBody>
            <a:bodyPr wrap="none" lIns="90487" tIns="44450" rIns="90487" bIns="44450">
              <a:spAutoFit/>
            </a:bodyPr>
            <a:lstStyle/>
            <a:p>
              <a:pPr algn="ctr">
                <a:lnSpc>
                  <a:spcPct val="75000"/>
                </a:lnSpc>
                <a:defRPr/>
              </a:pPr>
              <a:r>
                <a:rPr lang="en-US" altLang="ja-JP" sz="2400" b="1">
                  <a:solidFill>
                    <a:schemeClr val="bg1"/>
                  </a:solidFill>
                  <a:latin typeface="Times New Roman" pitchFamily="18" charset="0"/>
                  <a:cs typeface="Times New Roman" pitchFamily="18" charset="0"/>
                </a:rPr>
                <a:t>module</a:t>
              </a:r>
            </a:p>
            <a:p>
              <a:pPr algn="ctr">
                <a:lnSpc>
                  <a:spcPct val="75000"/>
                </a:lnSpc>
                <a:defRPr/>
              </a:pPr>
              <a:r>
                <a:rPr lang="en-US" altLang="ja-JP" sz="2400" b="1">
                  <a:solidFill>
                    <a:schemeClr val="bg1"/>
                  </a:solidFill>
                  <a:latin typeface="Times New Roman" pitchFamily="18" charset="0"/>
                  <a:cs typeface="Times New Roman" pitchFamily="18" charset="0"/>
                </a:rPr>
                <a:t>to be</a:t>
              </a:r>
            </a:p>
            <a:p>
              <a:pPr algn="ctr">
                <a:lnSpc>
                  <a:spcPct val="75000"/>
                </a:lnSpc>
                <a:defRPr/>
              </a:pPr>
              <a:r>
                <a:rPr lang="en-US" altLang="ja-JP" sz="2400" b="1">
                  <a:solidFill>
                    <a:schemeClr val="bg1"/>
                  </a:solidFill>
                  <a:latin typeface="Times New Roman" pitchFamily="18" charset="0"/>
                  <a:cs typeface="Times New Roman" pitchFamily="18" charset="0"/>
                </a:rPr>
                <a:t>tested</a:t>
              </a:r>
            </a:p>
          </p:txBody>
        </p:sp>
        <p:sp>
          <p:nvSpPr>
            <p:cNvPr id="716831" name="Rectangle 31"/>
            <p:cNvSpPr>
              <a:spLocks noChangeArrowheads="1"/>
            </p:cNvSpPr>
            <p:nvPr/>
          </p:nvSpPr>
          <p:spPr bwMode="auto">
            <a:xfrm>
              <a:off x="2279" y="3039"/>
              <a:ext cx="874"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test cases</a:t>
              </a:r>
            </a:p>
          </p:txBody>
        </p:sp>
        <p:sp>
          <p:nvSpPr>
            <p:cNvPr id="716832" name="AutoShape 32"/>
            <p:cNvSpPr>
              <a:spLocks noChangeArrowheads="1"/>
            </p:cNvSpPr>
            <p:nvPr/>
          </p:nvSpPr>
          <p:spPr bwMode="auto">
            <a:xfrm rot="16200000">
              <a:off x="1492" y="1756"/>
              <a:ext cx="720" cy="240"/>
            </a:xfrm>
            <a:prstGeom prst="rightArrow">
              <a:avLst>
                <a:gd name="adj1" fmla="val 50000"/>
                <a:gd name="adj2" fmla="val 150014"/>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391190" name="Line 33"/>
            <p:cNvSpPr>
              <a:spLocks noChangeShapeType="1"/>
            </p:cNvSpPr>
            <p:nvPr/>
          </p:nvSpPr>
          <p:spPr bwMode="auto">
            <a:xfrm flipV="1">
              <a:off x="1888" y="1472"/>
              <a:ext cx="696" cy="5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1191" name="Line 34"/>
            <p:cNvSpPr>
              <a:spLocks noChangeShapeType="1"/>
            </p:cNvSpPr>
            <p:nvPr/>
          </p:nvSpPr>
          <p:spPr bwMode="auto">
            <a:xfrm flipV="1">
              <a:off x="1912" y="1712"/>
              <a:ext cx="664" cy="3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1192" name="Line 35"/>
            <p:cNvSpPr>
              <a:spLocks noChangeShapeType="1"/>
            </p:cNvSpPr>
            <p:nvPr/>
          </p:nvSpPr>
          <p:spPr bwMode="auto">
            <a:xfrm flipV="1">
              <a:off x="1920" y="1944"/>
              <a:ext cx="648" cy="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1193" name="Line 36"/>
            <p:cNvSpPr>
              <a:spLocks noChangeShapeType="1"/>
            </p:cNvSpPr>
            <p:nvPr/>
          </p:nvSpPr>
          <p:spPr bwMode="auto">
            <a:xfrm>
              <a:off x="1928" y="2056"/>
              <a:ext cx="680" cy="136"/>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1194" name="Line 37"/>
            <p:cNvSpPr>
              <a:spLocks noChangeShapeType="1"/>
            </p:cNvSpPr>
            <p:nvPr/>
          </p:nvSpPr>
          <p:spPr bwMode="auto">
            <a:xfrm>
              <a:off x="1920" y="2032"/>
              <a:ext cx="688" cy="39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grpSp>
      <p:sp>
        <p:nvSpPr>
          <p:cNvPr id="391174" name="Text Box 40"/>
          <p:cNvSpPr txBox="1">
            <a:spLocks noChangeArrowheads="1"/>
          </p:cNvSpPr>
          <p:nvPr/>
        </p:nvSpPr>
        <p:spPr bwMode="auto">
          <a:xfrm>
            <a:off x="5040040" y="1231106"/>
            <a:ext cx="28797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a:solidFill>
                  <a:srgbClr val="FF0000"/>
                </a:solidFill>
                <a:latin typeface="Times New Roman" pitchFamily="18" charset="0"/>
                <a:cs typeface="Times New Roman" pitchFamily="18" charset="0"/>
              </a:rPr>
              <a:t>Unit Testing </a:t>
            </a:r>
          </a:p>
          <a:p>
            <a:pPr>
              <a:spcBef>
                <a:spcPct val="50000"/>
              </a:spcBef>
            </a:pPr>
            <a:r>
              <a:rPr lang="en-US" altLang="zh-CN">
                <a:solidFill>
                  <a:srgbClr val="FF0000"/>
                </a:solidFill>
                <a:latin typeface="Times New Roman" pitchFamily="18" charset="0"/>
                <a:cs typeface="Times New Roman" pitchFamily="18" charset="0"/>
              </a:rPr>
              <a:t>consideration</a:t>
            </a:r>
          </a:p>
        </p:txBody>
      </p:sp>
      <p:sp>
        <p:nvSpPr>
          <p:cNvPr id="2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Unit Testing</a:t>
            </a:r>
            <a:r>
              <a:rPr lang="en-US" altLang="zh-CN" dirty="0"/>
              <a:t> (for Conventional Software)</a:t>
            </a:r>
            <a:endParaRPr lang="en-US" altLang="ja-JP" dirty="0"/>
          </a:p>
        </p:txBody>
      </p:sp>
    </p:spTree>
    <p:extLst>
      <p:ext uri="{BB962C8B-B14F-4D97-AF65-F5344CB8AC3E}">
        <p14:creationId xmlns:p14="http://schemas.microsoft.com/office/powerpoint/2010/main" val="1613479650"/>
      </p:ext>
    </p:extLst>
  </p:cSld>
  <p:clrMapOvr>
    <a:masterClrMapping/>
  </p:clrMapOvr>
  <p:transition>
    <p:random/>
    <p:sndAc>
      <p:stSnd>
        <p:snd r:embed="rId3" name="projctor.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2197" name="Group 56"/>
          <p:cNvGrpSpPr>
            <a:grpSpLocks/>
          </p:cNvGrpSpPr>
          <p:nvPr/>
        </p:nvGrpSpPr>
        <p:grpSpPr bwMode="auto">
          <a:xfrm>
            <a:off x="1259632" y="1506885"/>
            <a:ext cx="6359525" cy="4375149"/>
            <a:chOff x="956" y="703"/>
            <a:chExt cx="4006" cy="2756"/>
          </a:xfrm>
        </p:grpSpPr>
        <p:sp>
          <p:nvSpPr>
            <p:cNvPr id="718875" name="Rectangle 27"/>
            <p:cNvSpPr>
              <a:spLocks noChangeArrowheads="1"/>
            </p:cNvSpPr>
            <p:nvPr/>
          </p:nvSpPr>
          <p:spPr bwMode="auto">
            <a:xfrm>
              <a:off x="1244" y="1471"/>
              <a:ext cx="720" cy="528"/>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18876" name="Rectangle 28"/>
            <p:cNvSpPr>
              <a:spLocks noChangeArrowheads="1"/>
            </p:cNvSpPr>
            <p:nvPr/>
          </p:nvSpPr>
          <p:spPr bwMode="auto">
            <a:xfrm>
              <a:off x="1271" y="1630"/>
              <a:ext cx="617" cy="250"/>
            </a:xfrm>
            <a:prstGeom prst="rect">
              <a:avLst/>
            </a:prstGeom>
            <a:noFill/>
            <a:ln w="12700">
              <a:noFill/>
              <a:miter lim="800000"/>
              <a:headEnd/>
              <a:tailEnd/>
            </a:ln>
            <a:effectLst/>
          </p:spPr>
          <p:txBody>
            <a:bodyPr wrap="none" lIns="90487" tIns="44450" rIns="90487" bIns="44450">
              <a:spAutoFit/>
            </a:bodyPr>
            <a:lstStyle/>
            <a:p>
              <a:pPr>
                <a:defRPr/>
              </a:pPr>
              <a:r>
                <a:rPr lang="en-US" altLang="ja-JP" sz="2000">
                  <a:solidFill>
                    <a:schemeClr val="bg1"/>
                  </a:solidFill>
                  <a:latin typeface="Times New Roman" pitchFamily="18" charset="0"/>
                  <a:cs typeface="Times New Roman" pitchFamily="18" charset="0"/>
                </a:rPr>
                <a:t>Module</a:t>
              </a:r>
            </a:p>
          </p:txBody>
        </p:sp>
        <p:sp>
          <p:nvSpPr>
            <p:cNvPr id="718877" name="Rectangle 29"/>
            <p:cNvSpPr>
              <a:spLocks noChangeArrowheads="1"/>
            </p:cNvSpPr>
            <p:nvPr/>
          </p:nvSpPr>
          <p:spPr bwMode="auto">
            <a:xfrm>
              <a:off x="956" y="2263"/>
              <a:ext cx="544" cy="432"/>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18878" name="Rectangle 30"/>
            <p:cNvSpPr>
              <a:spLocks noChangeArrowheads="1"/>
            </p:cNvSpPr>
            <p:nvPr/>
          </p:nvSpPr>
          <p:spPr bwMode="auto">
            <a:xfrm>
              <a:off x="1620" y="2263"/>
              <a:ext cx="544" cy="432"/>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18879" name="Rectangle 31"/>
            <p:cNvSpPr>
              <a:spLocks noChangeArrowheads="1"/>
            </p:cNvSpPr>
            <p:nvPr/>
          </p:nvSpPr>
          <p:spPr bwMode="auto">
            <a:xfrm>
              <a:off x="1836" y="703"/>
              <a:ext cx="1208" cy="544"/>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392203" name="Line 32"/>
            <p:cNvSpPr>
              <a:spLocks noChangeShapeType="1"/>
            </p:cNvSpPr>
            <p:nvPr/>
          </p:nvSpPr>
          <p:spPr bwMode="auto">
            <a:xfrm flipH="1">
              <a:off x="1632" y="1259"/>
              <a:ext cx="552" cy="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2204" name="Line 33"/>
            <p:cNvSpPr>
              <a:spLocks noChangeShapeType="1"/>
            </p:cNvSpPr>
            <p:nvPr/>
          </p:nvSpPr>
          <p:spPr bwMode="auto">
            <a:xfrm flipH="1">
              <a:off x="1216" y="2011"/>
              <a:ext cx="360"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2205" name="Line 34"/>
            <p:cNvSpPr>
              <a:spLocks noChangeShapeType="1"/>
            </p:cNvSpPr>
            <p:nvPr/>
          </p:nvSpPr>
          <p:spPr bwMode="auto">
            <a:xfrm>
              <a:off x="1640" y="2011"/>
              <a:ext cx="248"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718883" name="Rectangle 35"/>
            <p:cNvSpPr>
              <a:spLocks noChangeArrowheads="1"/>
            </p:cNvSpPr>
            <p:nvPr/>
          </p:nvSpPr>
          <p:spPr bwMode="auto">
            <a:xfrm>
              <a:off x="991" y="2362"/>
              <a:ext cx="384" cy="250"/>
            </a:xfrm>
            <a:prstGeom prst="rect">
              <a:avLst/>
            </a:prstGeom>
            <a:noFill/>
            <a:ln w="12700">
              <a:noFill/>
              <a:miter lim="800000"/>
              <a:headEnd/>
              <a:tailEnd/>
            </a:ln>
            <a:effectLst/>
          </p:spPr>
          <p:txBody>
            <a:bodyPr wrap="none" lIns="90487" tIns="44450" rIns="90487" bIns="44450">
              <a:spAutoFit/>
            </a:bodyPr>
            <a:lstStyle/>
            <a:p>
              <a:pPr>
                <a:defRPr/>
              </a:pPr>
              <a:r>
                <a:rPr lang="en-US" altLang="ja-JP" sz="2000">
                  <a:solidFill>
                    <a:schemeClr val="bg1"/>
                  </a:solidFill>
                  <a:latin typeface="Times New Roman" pitchFamily="18" charset="0"/>
                  <a:cs typeface="Times New Roman" pitchFamily="18" charset="0"/>
                </a:rPr>
                <a:t>stub</a:t>
              </a:r>
            </a:p>
          </p:txBody>
        </p:sp>
        <p:sp>
          <p:nvSpPr>
            <p:cNvPr id="718884" name="Rectangle 36"/>
            <p:cNvSpPr>
              <a:spLocks noChangeArrowheads="1"/>
            </p:cNvSpPr>
            <p:nvPr/>
          </p:nvSpPr>
          <p:spPr bwMode="auto">
            <a:xfrm>
              <a:off x="1671" y="2354"/>
              <a:ext cx="384" cy="250"/>
            </a:xfrm>
            <a:prstGeom prst="rect">
              <a:avLst/>
            </a:prstGeom>
            <a:noFill/>
            <a:ln w="12700">
              <a:noFill/>
              <a:miter lim="800000"/>
              <a:headEnd/>
              <a:tailEnd/>
            </a:ln>
            <a:effectLst/>
          </p:spPr>
          <p:txBody>
            <a:bodyPr wrap="none" lIns="90487" tIns="44450" rIns="90487" bIns="44450">
              <a:spAutoFit/>
            </a:bodyPr>
            <a:lstStyle/>
            <a:p>
              <a:pPr>
                <a:defRPr/>
              </a:pPr>
              <a:r>
                <a:rPr lang="en-US" altLang="ja-JP" sz="2000">
                  <a:solidFill>
                    <a:schemeClr val="bg1"/>
                  </a:solidFill>
                  <a:latin typeface="Times New Roman" pitchFamily="18" charset="0"/>
                  <a:cs typeface="Times New Roman" pitchFamily="18" charset="0"/>
                </a:rPr>
                <a:t>stub</a:t>
              </a:r>
            </a:p>
          </p:txBody>
        </p:sp>
        <p:sp>
          <p:nvSpPr>
            <p:cNvPr id="718885" name="Rectangle 37"/>
            <p:cNvSpPr>
              <a:spLocks noChangeArrowheads="1"/>
            </p:cNvSpPr>
            <p:nvPr/>
          </p:nvSpPr>
          <p:spPr bwMode="auto">
            <a:xfrm>
              <a:off x="2159" y="834"/>
              <a:ext cx="500" cy="250"/>
            </a:xfrm>
            <a:prstGeom prst="rect">
              <a:avLst/>
            </a:prstGeom>
            <a:noFill/>
            <a:ln w="12700">
              <a:noFill/>
              <a:miter lim="800000"/>
              <a:headEnd/>
              <a:tailEnd/>
            </a:ln>
            <a:effectLst/>
          </p:spPr>
          <p:txBody>
            <a:bodyPr wrap="none" lIns="90487" tIns="44450" rIns="90487" bIns="44450">
              <a:spAutoFit/>
            </a:bodyPr>
            <a:lstStyle/>
            <a:p>
              <a:pPr>
                <a:defRPr/>
              </a:pPr>
              <a:r>
                <a:rPr lang="en-US" altLang="ja-JP" sz="2000">
                  <a:solidFill>
                    <a:schemeClr val="bg1"/>
                  </a:solidFill>
                  <a:latin typeface="Times New Roman" pitchFamily="18" charset="0"/>
                  <a:cs typeface="Times New Roman" pitchFamily="18" charset="0"/>
                </a:rPr>
                <a:t>driver</a:t>
              </a:r>
            </a:p>
          </p:txBody>
        </p:sp>
        <p:sp>
          <p:nvSpPr>
            <p:cNvPr id="718886" name="Rectangle 38"/>
            <p:cNvSpPr>
              <a:spLocks noChangeArrowheads="1"/>
            </p:cNvSpPr>
            <p:nvPr/>
          </p:nvSpPr>
          <p:spPr bwMode="auto">
            <a:xfrm>
              <a:off x="1719" y="3170"/>
              <a:ext cx="898"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i="1">
                  <a:latin typeface="Times New Roman" pitchFamily="18" charset="0"/>
                  <a:cs typeface="Times New Roman" pitchFamily="18" charset="0"/>
                </a:rPr>
                <a:t>RESULTS</a:t>
              </a:r>
              <a:endParaRPr lang="en-US" altLang="ja-JP" sz="2400" i="1">
                <a:solidFill>
                  <a:schemeClr val="bg1"/>
                </a:solidFill>
                <a:latin typeface="Times New Roman" pitchFamily="18" charset="0"/>
                <a:cs typeface="Times New Roman" pitchFamily="18" charset="0"/>
              </a:endParaRPr>
            </a:p>
          </p:txBody>
        </p:sp>
        <p:sp>
          <p:nvSpPr>
            <p:cNvPr id="718887" name="Rectangle 39"/>
            <p:cNvSpPr>
              <a:spLocks noChangeArrowheads="1"/>
            </p:cNvSpPr>
            <p:nvPr/>
          </p:nvSpPr>
          <p:spPr bwMode="auto">
            <a:xfrm>
              <a:off x="3655" y="1116"/>
              <a:ext cx="660" cy="406"/>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interface </a:t>
              </a:r>
            </a:p>
            <a:p>
              <a:pPr>
                <a:defRPr/>
              </a:pPr>
              <a:endParaRPr lang="ja-JP" altLang="en-US" sz="1800">
                <a:latin typeface="Times New Roman" pitchFamily="18" charset="0"/>
                <a:cs typeface="Times New Roman" pitchFamily="18" charset="0"/>
              </a:endParaRPr>
            </a:p>
          </p:txBody>
        </p:sp>
        <p:sp>
          <p:nvSpPr>
            <p:cNvPr id="718888" name="Rectangle 40"/>
            <p:cNvSpPr>
              <a:spLocks noChangeArrowheads="1"/>
            </p:cNvSpPr>
            <p:nvPr/>
          </p:nvSpPr>
          <p:spPr bwMode="auto">
            <a:xfrm>
              <a:off x="3655" y="1364"/>
              <a:ext cx="1278" cy="406"/>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local data structures</a:t>
              </a:r>
            </a:p>
            <a:p>
              <a:pPr>
                <a:defRPr/>
              </a:pPr>
              <a:endParaRPr lang="ja-JP" altLang="en-US" sz="1800">
                <a:latin typeface="Times New Roman" pitchFamily="18" charset="0"/>
                <a:cs typeface="Times New Roman" pitchFamily="18" charset="0"/>
              </a:endParaRPr>
            </a:p>
          </p:txBody>
        </p:sp>
        <p:sp>
          <p:nvSpPr>
            <p:cNvPr id="718889" name="Rectangle 41"/>
            <p:cNvSpPr>
              <a:spLocks noChangeArrowheads="1"/>
            </p:cNvSpPr>
            <p:nvPr/>
          </p:nvSpPr>
          <p:spPr bwMode="auto">
            <a:xfrm>
              <a:off x="3655" y="1100"/>
              <a:ext cx="115" cy="406"/>
            </a:xfrm>
            <a:prstGeom prst="rect">
              <a:avLst/>
            </a:prstGeom>
            <a:noFill/>
            <a:ln w="12700">
              <a:noFill/>
              <a:miter lim="800000"/>
              <a:headEnd/>
              <a:tailEnd/>
            </a:ln>
            <a:effectLst/>
          </p:spPr>
          <p:txBody>
            <a:bodyPr wrap="none" lIns="90487" tIns="44450" rIns="90487" bIns="44450">
              <a:spAutoFit/>
            </a:bodyPr>
            <a:lstStyle/>
            <a:p>
              <a:pPr>
                <a:defRPr/>
              </a:pPr>
              <a:endParaRPr lang="ja-JP" altLang="en-US" sz="1800">
                <a:latin typeface="Times New Roman" pitchFamily="18" charset="0"/>
                <a:cs typeface="Times New Roman" pitchFamily="18" charset="0"/>
              </a:endParaRPr>
            </a:p>
            <a:p>
              <a:pPr>
                <a:defRPr/>
              </a:pPr>
              <a:endParaRPr lang="ja-JP" altLang="en-US" sz="1800">
                <a:latin typeface="Times New Roman" pitchFamily="18" charset="0"/>
                <a:cs typeface="Times New Roman" pitchFamily="18" charset="0"/>
              </a:endParaRPr>
            </a:p>
          </p:txBody>
        </p:sp>
        <p:sp>
          <p:nvSpPr>
            <p:cNvPr id="718890" name="Rectangle 42"/>
            <p:cNvSpPr>
              <a:spLocks noChangeArrowheads="1"/>
            </p:cNvSpPr>
            <p:nvPr/>
          </p:nvSpPr>
          <p:spPr bwMode="auto">
            <a:xfrm>
              <a:off x="3655" y="1628"/>
              <a:ext cx="1307" cy="406"/>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boundary conditions</a:t>
              </a:r>
            </a:p>
            <a:p>
              <a:pPr>
                <a:defRPr/>
              </a:pPr>
              <a:endParaRPr lang="ja-JP" altLang="en-US" sz="1800">
                <a:latin typeface="Times New Roman" pitchFamily="18" charset="0"/>
                <a:cs typeface="Times New Roman" pitchFamily="18" charset="0"/>
              </a:endParaRPr>
            </a:p>
          </p:txBody>
        </p:sp>
        <p:sp>
          <p:nvSpPr>
            <p:cNvPr id="718891" name="Rectangle 43"/>
            <p:cNvSpPr>
              <a:spLocks noChangeArrowheads="1"/>
            </p:cNvSpPr>
            <p:nvPr/>
          </p:nvSpPr>
          <p:spPr bwMode="auto">
            <a:xfrm>
              <a:off x="3655" y="1500"/>
              <a:ext cx="115" cy="406"/>
            </a:xfrm>
            <a:prstGeom prst="rect">
              <a:avLst/>
            </a:prstGeom>
            <a:noFill/>
            <a:ln w="12700">
              <a:noFill/>
              <a:miter lim="800000"/>
              <a:headEnd/>
              <a:tailEnd/>
            </a:ln>
            <a:effectLst/>
          </p:spPr>
          <p:txBody>
            <a:bodyPr wrap="none" lIns="90487" tIns="44450" rIns="90487" bIns="44450">
              <a:spAutoFit/>
            </a:bodyPr>
            <a:lstStyle/>
            <a:p>
              <a:pPr>
                <a:defRPr/>
              </a:pPr>
              <a:endParaRPr lang="ja-JP" altLang="en-US" sz="1800">
                <a:latin typeface="Times New Roman" pitchFamily="18" charset="0"/>
                <a:cs typeface="Times New Roman" pitchFamily="18" charset="0"/>
              </a:endParaRPr>
            </a:p>
            <a:p>
              <a:pPr>
                <a:defRPr/>
              </a:pPr>
              <a:endParaRPr lang="ja-JP" altLang="en-US" sz="1800">
                <a:latin typeface="Times New Roman" pitchFamily="18" charset="0"/>
                <a:cs typeface="Times New Roman" pitchFamily="18" charset="0"/>
              </a:endParaRPr>
            </a:p>
          </p:txBody>
        </p:sp>
        <p:sp>
          <p:nvSpPr>
            <p:cNvPr id="718892" name="Rectangle 44"/>
            <p:cNvSpPr>
              <a:spLocks noChangeArrowheads="1"/>
            </p:cNvSpPr>
            <p:nvPr/>
          </p:nvSpPr>
          <p:spPr bwMode="auto">
            <a:xfrm>
              <a:off x="3655" y="1868"/>
              <a:ext cx="1169" cy="406"/>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independent paths</a:t>
              </a:r>
            </a:p>
            <a:p>
              <a:pPr>
                <a:defRPr/>
              </a:pPr>
              <a:endParaRPr lang="ja-JP" altLang="en-US" sz="1800">
                <a:latin typeface="Times New Roman" pitchFamily="18" charset="0"/>
                <a:cs typeface="Times New Roman" pitchFamily="18" charset="0"/>
              </a:endParaRPr>
            </a:p>
          </p:txBody>
        </p:sp>
        <p:sp>
          <p:nvSpPr>
            <p:cNvPr id="718893" name="Rectangle 45"/>
            <p:cNvSpPr>
              <a:spLocks noChangeArrowheads="1"/>
            </p:cNvSpPr>
            <p:nvPr/>
          </p:nvSpPr>
          <p:spPr bwMode="auto">
            <a:xfrm>
              <a:off x="3655" y="2028"/>
              <a:ext cx="115" cy="406"/>
            </a:xfrm>
            <a:prstGeom prst="rect">
              <a:avLst/>
            </a:prstGeom>
            <a:noFill/>
            <a:ln w="12700">
              <a:noFill/>
              <a:miter lim="800000"/>
              <a:headEnd/>
              <a:tailEnd/>
            </a:ln>
            <a:effectLst/>
          </p:spPr>
          <p:txBody>
            <a:bodyPr wrap="none" lIns="90487" tIns="44450" rIns="90487" bIns="44450">
              <a:spAutoFit/>
            </a:bodyPr>
            <a:lstStyle/>
            <a:p>
              <a:pPr>
                <a:defRPr/>
              </a:pPr>
              <a:endParaRPr lang="ja-JP" altLang="en-US" sz="1800">
                <a:latin typeface="Times New Roman" pitchFamily="18" charset="0"/>
                <a:cs typeface="Times New Roman" pitchFamily="18" charset="0"/>
              </a:endParaRPr>
            </a:p>
            <a:p>
              <a:pPr>
                <a:defRPr/>
              </a:pPr>
              <a:endParaRPr lang="ja-JP" altLang="en-US" sz="1800">
                <a:latin typeface="Times New Roman" pitchFamily="18" charset="0"/>
                <a:cs typeface="Times New Roman" pitchFamily="18" charset="0"/>
              </a:endParaRPr>
            </a:p>
          </p:txBody>
        </p:sp>
        <p:sp>
          <p:nvSpPr>
            <p:cNvPr id="718894" name="Rectangle 46"/>
            <p:cNvSpPr>
              <a:spLocks noChangeArrowheads="1"/>
            </p:cNvSpPr>
            <p:nvPr/>
          </p:nvSpPr>
          <p:spPr bwMode="auto">
            <a:xfrm>
              <a:off x="3655" y="2100"/>
              <a:ext cx="1286"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error handling paths</a:t>
              </a:r>
            </a:p>
          </p:txBody>
        </p:sp>
        <p:pic>
          <p:nvPicPr>
            <p:cNvPr id="392218"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9" y="2063"/>
              <a:ext cx="768"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8896" name="Rectangle 48"/>
            <p:cNvSpPr>
              <a:spLocks noChangeArrowheads="1"/>
            </p:cNvSpPr>
            <p:nvPr/>
          </p:nvSpPr>
          <p:spPr bwMode="auto">
            <a:xfrm>
              <a:off x="3327" y="2791"/>
              <a:ext cx="874"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a:latin typeface="Times New Roman" pitchFamily="18" charset="0"/>
                  <a:cs typeface="Times New Roman" pitchFamily="18" charset="0"/>
                </a:rPr>
                <a:t>test cases</a:t>
              </a:r>
            </a:p>
          </p:txBody>
        </p:sp>
        <p:sp>
          <p:nvSpPr>
            <p:cNvPr id="718897" name="AutoShape 49"/>
            <p:cNvSpPr>
              <a:spLocks noChangeArrowheads="1"/>
            </p:cNvSpPr>
            <p:nvPr/>
          </p:nvSpPr>
          <p:spPr bwMode="auto">
            <a:xfrm rot="16200000">
              <a:off x="2556" y="1516"/>
              <a:ext cx="720" cy="240"/>
            </a:xfrm>
            <a:prstGeom prst="rightArrow">
              <a:avLst>
                <a:gd name="adj1" fmla="val 50000"/>
                <a:gd name="adj2" fmla="val 150014"/>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392221" name="Line 50"/>
            <p:cNvSpPr>
              <a:spLocks noChangeShapeType="1"/>
            </p:cNvSpPr>
            <p:nvPr/>
          </p:nvSpPr>
          <p:spPr bwMode="auto">
            <a:xfrm flipV="1">
              <a:off x="2936" y="1224"/>
              <a:ext cx="696" cy="5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2222" name="Line 51"/>
            <p:cNvSpPr>
              <a:spLocks noChangeShapeType="1"/>
            </p:cNvSpPr>
            <p:nvPr/>
          </p:nvSpPr>
          <p:spPr bwMode="auto">
            <a:xfrm flipV="1">
              <a:off x="2960" y="1464"/>
              <a:ext cx="664" cy="3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2223" name="Line 52"/>
            <p:cNvSpPr>
              <a:spLocks noChangeShapeType="1"/>
            </p:cNvSpPr>
            <p:nvPr/>
          </p:nvSpPr>
          <p:spPr bwMode="auto">
            <a:xfrm flipV="1">
              <a:off x="2968" y="1696"/>
              <a:ext cx="648" cy="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2224" name="Line 53"/>
            <p:cNvSpPr>
              <a:spLocks noChangeShapeType="1"/>
            </p:cNvSpPr>
            <p:nvPr/>
          </p:nvSpPr>
          <p:spPr bwMode="auto">
            <a:xfrm>
              <a:off x="2976" y="1808"/>
              <a:ext cx="680" cy="136"/>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2225" name="Line 54"/>
            <p:cNvSpPr>
              <a:spLocks noChangeShapeType="1"/>
            </p:cNvSpPr>
            <p:nvPr/>
          </p:nvSpPr>
          <p:spPr bwMode="auto">
            <a:xfrm>
              <a:off x="2968" y="1784"/>
              <a:ext cx="688" cy="39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2226" name="Line 55"/>
            <p:cNvSpPr>
              <a:spLocks noChangeShapeType="1"/>
            </p:cNvSpPr>
            <p:nvPr/>
          </p:nvSpPr>
          <p:spPr bwMode="auto">
            <a:xfrm>
              <a:off x="2352" y="1272"/>
              <a:ext cx="0" cy="1840"/>
            </a:xfrm>
            <a:prstGeom prst="line">
              <a:avLst/>
            </a:prstGeom>
            <a:noFill/>
            <a:ln w="762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grpSp>
      <p:sp>
        <p:nvSpPr>
          <p:cNvPr id="35"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Unit Test Environment</a:t>
            </a:r>
          </a:p>
        </p:txBody>
      </p:sp>
    </p:spTree>
    <p:extLst>
      <p:ext uri="{BB962C8B-B14F-4D97-AF65-F5344CB8AC3E}">
        <p14:creationId xmlns:p14="http://schemas.microsoft.com/office/powerpoint/2010/main" val="1270930484"/>
      </p:ext>
    </p:extLst>
  </p:cSld>
  <p:clrMapOvr>
    <a:masterClrMapping/>
  </p:clrMapOvr>
  <p:transition>
    <p:random/>
    <p:sndAc>
      <p:stSnd>
        <p:snd r:embed="rId3" name="projctor.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body" idx="1"/>
          </p:nvPr>
        </p:nvSpPr>
        <p:spPr>
          <a:xfrm>
            <a:off x="1187624" y="1268760"/>
            <a:ext cx="7700912" cy="4741863"/>
          </a:xfrm>
        </p:spPr>
        <p:txBody>
          <a:bodyPr/>
          <a:lstStyle/>
          <a:p>
            <a:pPr>
              <a:buFont typeface="Zapf Dingbats" charset="2"/>
              <a:buNone/>
            </a:pPr>
            <a:r>
              <a:rPr kumimoji="1" lang="zh-CN" altLang="zh-CN" dirty="0">
                <a:effectLst/>
                <a:latin typeface="Times New Roman" panose="02020603050405020304" pitchFamily="18" charset="0"/>
                <a:ea typeface="华文楷体" panose="02010600040101010101" pitchFamily="2" charset="-122"/>
                <a:cs typeface="Times New Roman" panose="02020603050405020304" pitchFamily="18" charset="0"/>
              </a:rPr>
              <a:t>例2：1996年，美国</a:t>
            </a:r>
            <a:r>
              <a:rPr kumimoji="1" lang="zh-CN" altLang="en-US" dirty="0">
                <a:effectLst/>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dirty="0">
                <a:effectLst/>
                <a:latin typeface="Times New Roman" panose="02020603050405020304" pitchFamily="18" charset="0"/>
                <a:ea typeface="华文楷体" panose="02010600040101010101" pitchFamily="2" charset="-122"/>
                <a:cs typeface="Times New Roman" panose="02020603050405020304" pitchFamily="18" charset="0"/>
              </a:rPr>
              <a:t>Washington Post </a:t>
            </a:r>
            <a:r>
              <a:rPr kumimoji="1" lang="zh-CN" altLang="zh-CN" dirty="0">
                <a:effectLst/>
                <a:latin typeface="Times New Roman" panose="02020603050405020304" pitchFamily="18" charset="0"/>
                <a:ea typeface="华文楷体" panose="02010600040101010101" pitchFamily="2" charset="-122"/>
                <a:cs typeface="Times New Roman" panose="02020603050405020304" pitchFamily="18" charset="0"/>
              </a:rPr>
              <a:t>报导</a:t>
            </a:r>
            <a:endParaRPr kumimoji="1" lang="zh-CN" altLang="en-US" dirty="0">
              <a:effectLst/>
              <a:latin typeface="Times New Roman" panose="02020603050405020304" pitchFamily="18" charset="0"/>
              <a:ea typeface="华文楷体" panose="02010600040101010101" pitchFamily="2" charset="-122"/>
              <a:cs typeface="Times New Roman" panose="02020603050405020304" pitchFamily="18" charset="0"/>
            </a:endParaRPr>
          </a:p>
          <a:p>
            <a:pPr>
              <a:buFont typeface="Zapf Dingbats" charset="2"/>
              <a:buNone/>
            </a:pPr>
            <a:endParaRPr kumimoji="1" lang="zh-CN" altLang="en-US" dirty="0">
              <a:effectLst/>
              <a:latin typeface="Times New Roman" panose="02020603050405020304" pitchFamily="18" charset="0"/>
              <a:ea typeface="华文楷体" panose="02010600040101010101" pitchFamily="2" charset="-122"/>
              <a:cs typeface="Times New Roman" panose="02020603050405020304" pitchFamily="18" charset="0"/>
            </a:endParaRPr>
          </a:p>
          <a:p>
            <a:pPr>
              <a:buFont typeface="Zapf Dingbats" charset="2"/>
              <a:buNone/>
            </a:pPr>
            <a:r>
              <a:rPr kumimoji="1" lang="en-US" altLang="zh-CN" b="0" dirty="0">
                <a:effectLst/>
                <a:latin typeface="Times New Roman" panose="02020603050405020304" pitchFamily="18" charset="0"/>
                <a:ea typeface="华文楷体" panose="02010600040101010101" pitchFamily="2" charset="-122"/>
                <a:cs typeface="Times New Roman" panose="02020603050405020304" pitchFamily="18" charset="0"/>
              </a:rPr>
              <a:t>         Dallas, Aug. 23 — </a:t>
            </a: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美国航空公司一架直升飞机撞上山崖，造成</a:t>
            </a:r>
            <a:r>
              <a:rPr kumimoji="1" lang="en-US" altLang="zh-CN" b="0" dirty="0">
                <a:effectLst/>
                <a:latin typeface="Times New Roman" panose="02020603050405020304" pitchFamily="18" charset="0"/>
                <a:ea typeface="华文楷体" panose="02010600040101010101" pitchFamily="2" charset="-122"/>
                <a:cs typeface="Times New Roman" panose="02020603050405020304" pitchFamily="18" charset="0"/>
              </a:rPr>
              <a:t>163</a:t>
            </a: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人死亡。</a:t>
            </a:r>
          </a:p>
          <a:p>
            <a:pPr>
              <a:buFont typeface="Zapf Dingbats" charset="2"/>
              <a:buNone/>
            </a:pPr>
            <a:endPar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endParaRPr>
          </a:p>
          <a:p>
            <a:pPr>
              <a:buFont typeface="Zapf Dingbats" charset="2"/>
              <a:buNone/>
            </a:pP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         原因：飞行目的地代码输入错误。</a:t>
            </a:r>
          </a:p>
          <a:p>
            <a:pPr>
              <a:buFont typeface="Zapf Dingbats" charset="2"/>
              <a:buNone/>
            </a:pP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    驾驶</a:t>
            </a:r>
            <a:r>
              <a:rPr kumimoji="1" lang="en-US" altLang="zh-CN" b="0" dirty="0">
                <a:effectLst/>
                <a:latin typeface="Times New Roman" panose="02020603050405020304" pitchFamily="18" charset="0"/>
                <a:ea typeface="华文楷体" panose="02010600040101010101" pitchFamily="2" charset="-122"/>
                <a:cs typeface="Times New Roman" panose="02020603050405020304" pitchFamily="18" charset="0"/>
              </a:rPr>
              <a:t>Boeing 757</a:t>
            </a: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的机长认为他输入了目的地</a:t>
            </a:r>
            <a:r>
              <a:rPr kumimoji="1" lang="en-US" altLang="zh-CN" b="0" dirty="0">
                <a:effectLst/>
                <a:latin typeface="Times New Roman" panose="02020603050405020304" pitchFamily="18" charset="0"/>
                <a:ea typeface="华文楷体" panose="02010600040101010101" pitchFamily="2" charset="-122"/>
                <a:cs typeface="Times New Roman" panose="02020603050405020304" pitchFamily="18" charset="0"/>
              </a:rPr>
              <a:t>Cali</a:t>
            </a: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的单字符代码，而在南美的航空资料中， </a:t>
            </a:r>
            <a:r>
              <a:rPr kumimoji="1" lang="en-US" altLang="zh-CN" b="0" dirty="0">
                <a:effectLst/>
                <a:latin typeface="Times New Roman" panose="02020603050405020304" pitchFamily="18" charset="0"/>
                <a:ea typeface="华文楷体" panose="02010600040101010101" pitchFamily="2" charset="-122"/>
                <a:cs typeface="Times New Roman" panose="02020603050405020304" pitchFamily="18" charset="0"/>
              </a:rPr>
              <a:t>Cali</a:t>
            </a: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的单字符代码和</a:t>
            </a:r>
            <a:r>
              <a:rPr kumimoji="1" lang="en-US" altLang="zh-CN" b="0" dirty="0">
                <a:effectLst/>
                <a:latin typeface="Times New Roman" panose="02020603050405020304" pitchFamily="18" charset="0"/>
                <a:ea typeface="华文楷体" panose="02010600040101010101" pitchFamily="2" charset="-122"/>
                <a:cs typeface="Times New Roman" panose="02020603050405020304" pitchFamily="18" charset="0"/>
              </a:rPr>
              <a:t>Bogota</a:t>
            </a: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的一样，所以系统将目的地处理成了</a:t>
            </a:r>
            <a:r>
              <a:rPr kumimoji="1" lang="en-US" altLang="zh-CN" b="0" dirty="0">
                <a:effectLst/>
                <a:latin typeface="Times New Roman" panose="02020603050405020304" pitchFamily="18" charset="0"/>
                <a:ea typeface="华文楷体" panose="02010600040101010101" pitchFamily="2" charset="-122"/>
                <a:cs typeface="Times New Roman" panose="02020603050405020304" pitchFamily="18" charset="0"/>
              </a:rPr>
              <a:t>Bogota</a:t>
            </a: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。但在大多数计算机数据库中</a:t>
            </a:r>
            <a:r>
              <a:rPr kumimoji="1" lang="en-US" altLang="zh-CN" b="0" dirty="0">
                <a:effectLst/>
                <a:latin typeface="Times New Roman" panose="02020603050405020304" pitchFamily="18" charset="0"/>
                <a:ea typeface="华文楷体" panose="02010600040101010101" pitchFamily="2" charset="-122"/>
                <a:cs typeface="Times New Roman" panose="02020603050405020304" pitchFamily="18" charset="0"/>
              </a:rPr>
              <a:t>Cali</a:t>
            </a: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b="0" dirty="0">
                <a:effectLst/>
                <a:latin typeface="Times New Roman" panose="02020603050405020304" pitchFamily="18" charset="0"/>
                <a:ea typeface="华文楷体" panose="02010600040101010101" pitchFamily="2" charset="-122"/>
                <a:cs typeface="Times New Roman" panose="02020603050405020304" pitchFamily="18" charset="0"/>
              </a:rPr>
              <a:t>Bogota</a:t>
            </a: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的代码是不同的。</a:t>
            </a:r>
          </a:p>
        </p:txBody>
      </p:sp>
      <p:sp>
        <p:nvSpPr>
          <p:cNvPr id="3" name="标题 1"/>
          <p:cNvSpPr>
            <a:spLocks noGrp="1"/>
          </p:cNvSpPr>
          <p:nvPr>
            <p:ph type="title"/>
          </p:nvPr>
        </p:nvSpPr>
        <p:spPr>
          <a:xfrm>
            <a:off x="381000" y="228600"/>
            <a:ext cx="8229600" cy="914400"/>
          </a:xfrm>
        </p:spPr>
        <p:txBody>
          <a:bodyPr/>
          <a:lstStyle/>
          <a:p>
            <a:r>
              <a:rPr lang="en-US" altLang="zh-CN" dirty="0"/>
              <a:t>Three Examples</a:t>
            </a:r>
            <a:endParaRPr lang="zh-CN" altLang="en-US" dirty="0"/>
          </a:p>
        </p:txBody>
      </p:sp>
    </p:spTree>
    <p:extLst>
      <p:ext uri="{BB962C8B-B14F-4D97-AF65-F5344CB8AC3E}">
        <p14:creationId xmlns:p14="http://schemas.microsoft.com/office/powerpoint/2010/main" val="380546097"/>
      </p:ext>
    </p:extLst>
  </p:cSld>
  <p:clrMapOvr>
    <a:masterClrMapping/>
  </p:clrMapOvr>
  <p:transition>
    <p:random/>
    <p:sndAc>
      <p:stSnd>
        <p:snd r:embed="rId3" name="projctor.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6" name="Rectangle 4"/>
          <p:cNvSpPr>
            <a:spLocks noGrp="1" noChangeArrowheads="1"/>
          </p:cNvSpPr>
          <p:nvPr>
            <p:ph type="ctrTitle"/>
          </p:nvPr>
        </p:nvSpPr>
        <p:spPr>
          <a:xfrm>
            <a:off x="2622550" y="2274888"/>
            <a:ext cx="3898900" cy="533400"/>
          </a:xfrm>
        </p:spPr>
        <p:txBody>
          <a:bodyPr anchor="t"/>
          <a:lstStyle/>
          <a:p>
            <a:r>
              <a:rPr lang="en-US" altLang="zh-CN" sz="3600" dirty="0">
                <a:latin typeface="Times New Roman" pitchFamily="18" charset="0"/>
                <a:cs typeface="Times New Roman" pitchFamily="18" charset="0"/>
              </a:rPr>
              <a:t>Integration Testing</a:t>
            </a:r>
            <a:endParaRPr lang="zh-CN" altLang="zh-CN" sz="3600" dirty="0">
              <a:latin typeface="Times New Roman" pitchFamily="18" charset="0"/>
              <a:cs typeface="Times New Roman" pitchFamily="18" charset="0"/>
            </a:endParaRPr>
          </a:p>
        </p:txBody>
      </p:sp>
    </p:spTree>
    <p:extLst>
      <p:ext uri="{BB962C8B-B14F-4D97-AF65-F5344CB8AC3E}">
        <p14:creationId xmlns:p14="http://schemas.microsoft.com/office/powerpoint/2010/main" val="159019474"/>
      </p:ext>
    </p:extLst>
  </p:cSld>
  <p:clrMapOvr>
    <a:masterClrMapping/>
  </p:clrMapOvr>
  <p:transition>
    <p:random/>
    <p:sndAc>
      <p:stSnd>
        <p:snd r:embed="rId2" name="projctor.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9321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B8F5767-D1D3-4437-AEAC-DF96290B05D7}" type="slidenum">
              <a:rPr lang="en-US" altLang="ja-JP" sz="1200">
                <a:solidFill>
                  <a:schemeClr val="bg1"/>
                </a:solidFill>
              </a:rPr>
              <a:pPr algn="r"/>
              <a:t>31</a:t>
            </a:fld>
            <a:endParaRPr lang="en-US" altLang="ja-JP" sz="900">
              <a:solidFill>
                <a:schemeClr val="bg1"/>
              </a:solidFill>
            </a:endParaRPr>
          </a:p>
        </p:txBody>
      </p:sp>
      <p:pic>
        <p:nvPicPr>
          <p:cNvPr id="393221"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8687" y="3645024"/>
            <a:ext cx="4594225"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20933" name="Rectangle 37"/>
          <p:cNvSpPr>
            <a:spLocks noChangeArrowheads="1"/>
          </p:cNvSpPr>
          <p:nvPr/>
        </p:nvSpPr>
        <p:spPr bwMode="auto">
          <a:xfrm>
            <a:off x="1348581" y="1772816"/>
            <a:ext cx="5568831" cy="1567096"/>
          </a:xfrm>
          <a:prstGeom prst="rect">
            <a:avLst/>
          </a:prstGeom>
          <a:noFill/>
          <a:ln w="12700">
            <a:noFill/>
            <a:miter lim="800000"/>
            <a:headEnd/>
            <a:tailEnd/>
          </a:ln>
          <a:effectLst/>
        </p:spPr>
        <p:txBody>
          <a:bodyPr wrap="none" lIns="90487" tIns="44450" rIns="90487" bIns="44450">
            <a:spAutoFit/>
          </a:bodyPr>
          <a:lstStyle/>
          <a:p>
            <a:pPr>
              <a:defRPr/>
            </a:pPr>
            <a:r>
              <a:rPr lang="en-US" altLang="ja-JP" sz="2400" dirty="0">
                <a:latin typeface="Times New Roman" pitchFamily="18" charset="0"/>
                <a:cs typeface="Times New Roman" pitchFamily="18" charset="0"/>
              </a:rPr>
              <a:t>Options</a:t>
            </a:r>
            <a:r>
              <a:rPr lang="en-US" altLang="ja-JP" sz="2400" dirty="0" smtClean="0">
                <a:latin typeface="Times New Roman" pitchFamily="18" charset="0"/>
                <a:cs typeface="Times New Roman" pitchFamily="18" charset="0"/>
              </a:rPr>
              <a:t>:</a:t>
            </a:r>
          </a:p>
          <a:p>
            <a:pPr>
              <a:defRPr/>
            </a:pPr>
            <a:endParaRPr lang="en-US" altLang="ja-JP" sz="2400" dirty="0">
              <a:latin typeface="Times New Roman" pitchFamily="18" charset="0"/>
              <a:cs typeface="Times New Roman" pitchFamily="18" charset="0"/>
            </a:endParaRPr>
          </a:p>
          <a:p>
            <a:pPr marL="800100" lvl="1" indent="-342900">
              <a:buClr>
                <a:srgbClr val="0070C0"/>
              </a:buClr>
              <a:buFont typeface="Wingdings" pitchFamily="2" charset="2"/>
              <a:buChar char="n"/>
              <a:defRPr/>
            </a:pPr>
            <a:r>
              <a:rPr lang="en-US" altLang="ja-JP" sz="2400" dirty="0">
                <a:latin typeface="Times New Roman" pitchFamily="18" charset="0"/>
                <a:cs typeface="Times New Roman" pitchFamily="18" charset="0"/>
              </a:rPr>
              <a:t>	the “big bang” approach</a:t>
            </a:r>
          </a:p>
          <a:p>
            <a:pPr marL="800100" lvl="1" indent="-342900">
              <a:buClr>
                <a:srgbClr val="0070C0"/>
              </a:buClr>
              <a:buFont typeface="Wingdings" pitchFamily="2" charset="2"/>
              <a:buChar char="n"/>
              <a:defRPr/>
            </a:pPr>
            <a:r>
              <a:rPr lang="en-US" altLang="ja-JP" sz="2400" dirty="0">
                <a:latin typeface="Times New Roman" pitchFamily="18" charset="0"/>
                <a:cs typeface="Times New Roman" pitchFamily="18" charset="0"/>
              </a:rPr>
              <a:t>	an incremental construction strategy</a:t>
            </a:r>
          </a:p>
        </p:txBody>
      </p:sp>
      <p:sp>
        <p:nvSpPr>
          <p:cNvPr id="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t>Integration Testing Strategies</a:t>
            </a:r>
            <a:r>
              <a:rPr lang="en-US" altLang="zh-CN" dirty="0"/>
              <a:t> ( for conventional software)</a:t>
            </a:r>
            <a:endParaRPr lang="en-US" altLang="ja-JP" dirty="0"/>
          </a:p>
        </p:txBody>
      </p:sp>
    </p:spTree>
    <p:extLst>
      <p:ext uri="{BB962C8B-B14F-4D97-AF65-F5344CB8AC3E}">
        <p14:creationId xmlns:p14="http://schemas.microsoft.com/office/powerpoint/2010/main" val="823918601"/>
      </p:ext>
    </p:extLst>
  </p:cSld>
  <p:clrMapOvr>
    <a:masterClrMapping/>
  </p:clrMapOvr>
  <p:transition>
    <p:random/>
    <p:sndAc>
      <p:stSnd>
        <p:snd r:embed="rId3" name="projctor.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9424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6D644BF-FE33-4238-8A06-3E711ADE4F1E}" type="slidenum">
              <a:rPr lang="en-US" altLang="ja-JP" sz="1200">
                <a:solidFill>
                  <a:schemeClr val="bg1"/>
                </a:solidFill>
              </a:rPr>
              <a:pPr algn="r"/>
              <a:t>32</a:t>
            </a:fld>
            <a:endParaRPr lang="en-US" altLang="ja-JP" sz="900">
              <a:solidFill>
                <a:schemeClr val="bg1"/>
              </a:solidFill>
            </a:endParaRPr>
          </a:p>
        </p:txBody>
      </p:sp>
      <p:grpSp>
        <p:nvGrpSpPr>
          <p:cNvPr id="394245" name="Group 34"/>
          <p:cNvGrpSpPr>
            <a:grpSpLocks/>
          </p:cNvGrpSpPr>
          <p:nvPr/>
        </p:nvGrpSpPr>
        <p:grpSpPr bwMode="auto">
          <a:xfrm>
            <a:off x="1763688" y="1910308"/>
            <a:ext cx="5659438" cy="3390900"/>
            <a:chOff x="1208" y="856"/>
            <a:chExt cx="3565" cy="2136"/>
          </a:xfrm>
        </p:grpSpPr>
        <p:sp>
          <p:nvSpPr>
            <p:cNvPr id="394246" name="Rectangle 8"/>
            <p:cNvSpPr>
              <a:spLocks noChangeArrowheads="1"/>
            </p:cNvSpPr>
            <p:nvPr/>
          </p:nvSpPr>
          <p:spPr bwMode="auto">
            <a:xfrm>
              <a:off x="2464" y="856"/>
              <a:ext cx="432" cy="304"/>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4247" name="Rectangle 9"/>
            <p:cNvSpPr>
              <a:spLocks noChangeArrowheads="1"/>
            </p:cNvSpPr>
            <p:nvPr/>
          </p:nvSpPr>
          <p:spPr bwMode="auto">
            <a:xfrm>
              <a:off x="1992" y="1464"/>
              <a:ext cx="432" cy="304"/>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4248" name="Rectangle 10"/>
            <p:cNvSpPr>
              <a:spLocks noChangeArrowheads="1"/>
            </p:cNvSpPr>
            <p:nvPr/>
          </p:nvSpPr>
          <p:spPr bwMode="auto">
            <a:xfrm>
              <a:off x="1512" y="2080"/>
              <a:ext cx="432" cy="304"/>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4249" name="Rectangle 11"/>
            <p:cNvSpPr>
              <a:spLocks noChangeArrowheads="1"/>
            </p:cNvSpPr>
            <p:nvPr/>
          </p:nvSpPr>
          <p:spPr bwMode="auto">
            <a:xfrm>
              <a:off x="1208" y="2688"/>
              <a:ext cx="432" cy="304"/>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4250" name="Rectangle 12"/>
            <p:cNvSpPr>
              <a:spLocks noChangeArrowheads="1"/>
            </p:cNvSpPr>
            <p:nvPr/>
          </p:nvSpPr>
          <p:spPr bwMode="auto">
            <a:xfrm>
              <a:off x="1776" y="2688"/>
              <a:ext cx="432" cy="304"/>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4251" name="Rectangle 13"/>
            <p:cNvSpPr>
              <a:spLocks noChangeArrowheads="1"/>
            </p:cNvSpPr>
            <p:nvPr/>
          </p:nvSpPr>
          <p:spPr bwMode="auto">
            <a:xfrm>
              <a:off x="2536" y="1464"/>
              <a:ext cx="432" cy="304"/>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4252" name="Rectangle 14"/>
            <p:cNvSpPr>
              <a:spLocks noChangeArrowheads="1"/>
            </p:cNvSpPr>
            <p:nvPr/>
          </p:nvSpPr>
          <p:spPr bwMode="auto">
            <a:xfrm>
              <a:off x="3072" y="1464"/>
              <a:ext cx="432" cy="304"/>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4253" name="Line 15"/>
            <p:cNvSpPr>
              <a:spLocks noChangeShapeType="1"/>
            </p:cNvSpPr>
            <p:nvPr/>
          </p:nvSpPr>
          <p:spPr bwMode="auto">
            <a:xfrm>
              <a:off x="1720" y="2392"/>
              <a:ext cx="24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4254" name="Line 16"/>
            <p:cNvSpPr>
              <a:spLocks noChangeShapeType="1"/>
            </p:cNvSpPr>
            <p:nvPr/>
          </p:nvSpPr>
          <p:spPr bwMode="auto">
            <a:xfrm>
              <a:off x="2696" y="1168"/>
              <a:ext cx="24" cy="2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4255" name="Line 17"/>
            <p:cNvSpPr>
              <a:spLocks noChangeShapeType="1"/>
            </p:cNvSpPr>
            <p:nvPr/>
          </p:nvSpPr>
          <p:spPr bwMode="auto">
            <a:xfrm>
              <a:off x="2680" y="1184"/>
              <a:ext cx="616"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722962" name="Rectangle 18"/>
            <p:cNvSpPr>
              <a:spLocks noChangeArrowheads="1"/>
            </p:cNvSpPr>
            <p:nvPr/>
          </p:nvSpPr>
          <p:spPr bwMode="auto">
            <a:xfrm>
              <a:off x="3159" y="954"/>
              <a:ext cx="1614"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top module is tested with </a:t>
              </a:r>
            </a:p>
          </p:txBody>
        </p:sp>
        <p:sp>
          <p:nvSpPr>
            <p:cNvPr id="722963" name="Rectangle 19"/>
            <p:cNvSpPr>
              <a:spLocks noChangeArrowheads="1"/>
            </p:cNvSpPr>
            <p:nvPr/>
          </p:nvSpPr>
          <p:spPr bwMode="auto">
            <a:xfrm>
              <a:off x="3159" y="1098"/>
              <a:ext cx="414"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stubs</a:t>
              </a:r>
            </a:p>
          </p:txBody>
        </p:sp>
        <p:sp>
          <p:nvSpPr>
            <p:cNvPr id="722964" name="Rectangle 20"/>
            <p:cNvSpPr>
              <a:spLocks noChangeArrowheads="1"/>
            </p:cNvSpPr>
            <p:nvPr/>
          </p:nvSpPr>
          <p:spPr bwMode="auto">
            <a:xfrm>
              <a:off x="2327" y="1858"/>
              <a:ext cx="1581"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stubs are replaced one at </a:t>
              </a:r>
            </a:p>
          </p:txBody>
        </p:sp>
        <p:sp>
          <p:nvSpPr>
            <p:cNvPr id="722965" name="Rectangle 21"/>
            <p:cNvSpPr>
              <a:spLocks noChangeArrowheads="1"/>
            </p:cNvSpPr>
            <p:nvPr/>
          </p:nvSpPr>
          <p:spPr bwMode="auto">
            <a:xfrm>
              <a:off x="2327" y="2002"/>
              <a:ext cx="1260"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a time, "depth first"</a:t>
              </a:r>
            </a:p>
          </p:txBody>
        </p:sp>
        <p:sp>
          <p:nvSpPr>
            <p:cNvPr id="722966" name="Rectangle 22"/>
            <p:cNvSpPr>
              <a:spLocks noChangeArrowheads="1"/>
            </p:cNvSpPr>
            <p:nvPr/>
          </p:nvSpPr>
          <p:spPr bwMode="auto">
            <a:xfrm>
              <a:off x="2311" y="2370"/>
              <a:ext cx="1949"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as new modules are integrated, </a:t>
              </a:r>
            </a:p>
          </p:txBody>
        </p:sp>
        <p:sp>
          <p:nvSpPr>
            <p:cNvPr id="722967" name="Rectangle 23"/>
            <p:cNvSpPr>
              <a:spLocks noChangeArrowheads="1"/>
            </p:cNvSpPr>
            <p:nvPr/>
          </p:nvSpPr>
          <p:spPr bwMode="auto">
            <a:xfrm>
              <a:off x="2311" y="2514"/>
              <a:ext cx="1799"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some subset of tests is re-run</a:t>
              </a:r>
            </a:p>
          </p:txBody>
        </p:sp>
        <p:sp>
          <p:nvSpPr>
            <p:cNvPr id="722968" name="Rectangle 24"/>
            <p:cNvSpPr>
              <a:spLocks noChangeArrowheads="1"/>
            </p:cNvSpPr>
            <p:nvPr/>
          </p:nvSpPr>
          <p:spPr bwMode="auto">
            <a:xfrm>
              <a:off x="2607" y="874"/>
              <a:ext cx="218"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A</a:t>
              </a:r>
            </a:p>
          </p:txBody>
        </p:sp>
        <p:sp>
          <p:nvSpPr>
            <p:cNvPr id="722969" name="Rectangle 25"/>
            <p:cNvSpPr>
              <a:spLocks noChangeArrowheads="1"/>
            </p:cNvSpPr>
            <p:nvPr/>
          </p:nvSpPr>
          <p:spPr bwMode="auto">
            <a:xfrm>
              <a:off x="2111" y="1514"/>
              <a:ext cx="218"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B</a:t>
              </a:r>
            </a:p>
          </p:txBody>
        </p:sp>
        <p:sp>
          <p:nvSpPr>
            <p:cNvPr id="722970" name="Rectangle 26"/>
            <p:cNvSpPr>
              <a:spLocks noChangeArrowheads="1"/>
            </p:cNvSpPr>
            <p:nvPr/>
          </p:nvSpPr>
          <p:spPr bwMode="auto">
            <a:xfrm>
              <a:off x="1655" y="2130"/>
              <a:ext cx="218"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C</a:t>
              </a:r>
            </a:p>
          </p:txBody>
        </p:sp>
        <p:sp>
          <p:nvSpPr>
            <p:cNvPr id="722971" name="Rectangle 27"/>
            <p:cNvSpPr>
              <a:spLocks noChangeArrowheads="1"/>
            </p:cNvSpPr>
            <p:nvPr/>
          </p:nvSpPr>
          <p:spPr bwMode="auto">
            <a:xfrm>
              <a:off x="1319" y="2714"/>
              <a:ext cx="218"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D</a:t>
              </a:r>
            </a:p>
          </p:txBody>
        </p:sp>
        <p:sp>
          <p:nvSpPr>
            <p:cNvPr id="722972" name="Rectangle 28"/>
            <p:cNvSpPr>
              <a:spLocks noChangeArrowheads="1"/>
            </p:cNvSpPr>
            <p:nvPr/>
          </p:nvSpPr>
          <p:spPr bwMode="auto">
            <a:xfrm>
              <a:off x="1903" y="2714"/>
              <a:ext cx="210"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E</a:t>
              </a:r>
            </a:p>
          </p:txBody>
        </p:sp>
        <p:sp>
          <p:nvSpPr>
            <p:cNvPr id="722973" name="Rectangle 29"/>
            <p:cNvSpPr>
              <a:spLocks noChangeArrowheads="1"/>
            </p:cNvSpPr>
            <p:nvPr/>
          </p:nvSpPr>
          <p:spPr bwMode="auto">
            <a:xfrm>
              <a:off x="2655" y="1522"/>
              <a:ext cx="202"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F</a:t>
              </a:r>
            </a:p>
          </p:txBody>
        </p:sp>
        <p:sp>
          <p:nvSpPr>
            <p:cNvPr id="722974" name="Rectangle 30"/>
            <p:cNvSpPr>
              <a:spLocks noChangeArrowheads="1"/>
            </p:cNvSpPr>
            <p:nvPr/>
          </p:nvSpPr>
          <p:spPr bwMode="auto">
            <a:xfrm>
              <a:off x="3175" y="1522"/>
              <a:ext cx="226"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G</a:t>
              </a:r>
            </a:p>
          </p:txBody>
        </p:sp>
        <p:sp>
          <p:nvSpPr>
            <p:cNvPr id="394269" name="Line 31"/>
            <p:cNvSpPr>
              <a:spLocks noChangeShapeType="1"/>
            </p:cNvSpPr>
            <p:nvPr/>
          </p:nvSpPr>
          <p:spPr bwMode="auto">
            <a:xfrm flipH="1">
              <a:off x="2224" y="1176"/>
              <a:ext cx="456" cy="2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4270" name="Line 32"/>
            <p:cNvSpPr>
              <a:spLocks noChangeShapeType="1"/>
            </p:cNvSpPr>
            <p:nvPr/>
          </p:nvSpPr>
          <p:spPr bwMode="auto">
            <a:xfrm flipH="1">
              <a:off x="1736" y="1784"/>
              <a:ext cx="456" cy="2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4271" name="Line 33"/>
            <p:cNvSpPr>
              <a:spLocks noChangeShapeType="1"/>
            </p:cNvSpPr>
            <p:nvPr/>
          </p:nvSpPr>
          <p:spPr bwMode="auto">
            <a:xfrm flipH="1">
              <a:off x="1432" y="2400"/>
              <a:ext cx="288" cy="2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grpSp>
      <p:sp>
        <p:nvSpPr>
          <p:cNvPr id="32"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Top Down Integration</a:t>
            </a:r>
          </a:p>
        </p:txBody>
      </p:sp>
    </p:spTree>
    <p:extLst>
      <p:ext uri="{BB962C8B-B14F-4D97-AF65-F5344CB8AC3E}">
        <p14:creationId xmlns:p14="http://schemas.microsoft.com/office/powerpoint/2010/main" val="3856953051"/>
      </p:ext>
    </p:extLst>
  </p:cSld>
  <p:clrMapOvr>
    <a:masterClrMapping/>
  </p:clrMapOvr>
  <p:transition>
    <p:random/>
    <p:sndAc>
      <p:stSnd>
        <p:snd r:embed="rId3" name="projctor.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Rectangle 3"/>
          <p:cNvSpPr>
            <a:spLocks noGrp="1" noChangeArrowheads="1"/>
          </p:cNvSpPr>
          <p:nvPr>
            <p:ph type="body" idx="1"/>
          </p:nvPr>
        </p:nvSpPr>
        <p:spPr>
          <a:xfrm>
            <a:off x="1092200" y="1400175"/>
            <a:ext cx="7543800" cy="4800600"/>
          </a:xfrm>
          <a:ln>
            <a:solidFill>
              <a:schemeClr val="bg1"/>
            </a:solidFill>
          </a:ln>
        </p:spPr>
        <p:txBody>
          <a:bodyPr/>
          <a:lstStyle/>
          <a:p>
            <a:pPr>
              <a:buFont typeface="Zapf Dingbats" charset="2"/>
              <a:buNone/>
            </a:pPr>
            <a:r>
              <a:rPr lang="zh-CN" altLang="en-US" b="0" dirty="0">
                <a:latin typeface="Times New Roman" pitchFamily="18" charset="0"/>
                <a:ea typeface="华文楷体" pitchFamily="2" charset="-122"/>
                <a:cs typeface="Times New Roman" pitchFamily="18" charset="0"/>
              </a:rPr>
              <a:t>第</a:t>
            </a:r>
            <a:r>
              <a:rPr lang="zh-CN" altLang="zh-CN" b="0" dirty="0">
                <a:latin typeface="Times New Roman" pitchFamily="18" charset="0"/>
                <a:ea typeface="华文楷体" pitchFamily="2" charset="-122"/>
                <a:cs typeface="Times New Roman" pitchFamily="18" charset="0"/>
              </a:rPr>
              <a:t>1</a:t>
            </a:r>
            <a:r>
              <a:rPr lang="zh-CN" altLang="en-US" b="0" dirty="0">
                <a:latin typeface="Times New Roman" pitchFamily="18" charset="0"/>
                <a:ea typeface="华文楷体" pitchFamily="2" charset="-122"/>
                <a:cs typeface="Times New Roman" pitchFamily="18" charset="0"/>
              </a:rPr>
              <a:t>步：测试顶端模块，用存根程序</a:t>
            </a:r>
            <a:r>
              <a:rPr lang="zh-CN" altLang="zh-CN" b="0" dirty="0">
                <a:latin typeface="Times New Roman" pitchFamily="18" charset="0"/>
                <a:ea typeface="华文楷体" pitchFamily="2" charset="-122"/>
                <a:cs typeface="Times New Roman" pitchFamily="18" charset="0"/>
              </a:rPr>
              <a:t>(</a:t>
            </a:r>
            <a:r>
              <a:rPr lang="en-US" altLang="zh-CN" b="0" dirty="0">
                <a:latin typeface="Times New Roman" pitchFamily="18" charset="0"/>
                <a:ea typeface="华文楷体" pitchFamily="2" charset="-122"/>
                <a:cs typeface="Times New Roman" pitchFamily="18" charset="0"/>
              </a:rPr>
              <a:t>stub)</a:t>
            </a:r>
            <a:r>
              <a:rPr lang="zh-CN" altLang="zh-CN" b="0" dirty="0">
                <a:latin typeface="Times New Roman" pitchFamily="18" charset="0"/>
                <a:ea typeface="华文楷体" pitchFamily="2" charset="-122"/>
                <a:cs typeface="Times New Roman" pitchFamily="18" charset="0"/>
              </a:rPr>
              <a:t>代替直接附属的下层</a:t>
            </a:r>
            <a:r>
              <a:rPr lang="zh-CN" altLang="zh-CN" b="0" dirty="0" smtClean="0">
                <a:latin typeface="Times New Roman" pitchFamily="18" charset="0"/>
                <a:ea typeface="华文楷体" pitchFamily="2" charset="-122"/>
                <a:cs typeface="Times New Roman" pitchFamily="18" charset="0"/>
              </a:rPr>
              <a:t>模块</a:t>
            </a:r>
            <a:endParaRPr lang="en-US" altLang="zh-CN" b="0" dirty="0" smtClean="0">
              <a:latin typeface="Times New Roman" pitchFamily="18" charset="0"/>
              <a:ea typeface="华文楷体" pitchFamily="2" charset="-122"/>
              <a:cs typeface="Times New Roman" pitchFamily="18" charset="0"/>
            </a:endParaRPr>
          </a:p>
          <a:p>
            <a:pPr>
              <a:buFont typeface="Zapf Dingbats" charset="2"/>
              <a:buNone/>
            </a:pPr>
            <a:endParaRPr lang="zh-CN" altLang="zh-CN" b="0" dirty="0">
              <a:latin typeface="Times New Roman" pitchFamily="18" charset="0"/>
              <a:ea typeface="华文楷体" pitchFamily="2" charset="-122"/>
              <a:cs typeface="Times New Roman" pitchFamily="18" charset="0"/>
            </a:endParaRPr>
          </a:p>
          <a:p>
            <a:pPr>
              <a:buFont typeface="Zapf Dingbats" charset="2"/>
              <a:buNone/>
            </a:pPr>
            <a:r>
              <a:rPr lang="zh-CN" altLang="zh-CN" b="0" dirty="0">
                <a:latin typeface="Times New Roman" pitchFamily="18" charset="0"/>
                <a:ea typeface="华文楷体" pitchFamily="2" charset="-122"/>
                <a:cs typeface="Times New Roman" pitchFamily="18" charset="0"/>
              </a:rPr>
              <a:t>   </a:t>
            </a:r>
            <a:r>
              <a:rPr lang="en-US" altLang="zh-CN" b="0" dirty="0">
                <a:latin typeface="Times New Roman" pitchFamily="18" charset="0"/>
                <a:ea typeface="华文楷体" pitchFamily="2" charset="-122"/>
                <a:cs typeface="Times New Roman" pitchFamily="18" charset="0"/>
              </a:rPr>
              <a:t>Stub:  to simulate the activity of the component which is not yet tested.</a:t>
            </a:r>
          </a:p>
          <a:p>
            <a:endParaRPr lang="zh-CN" altLang="en-US" b="0" dirty="0">
              <a:latin typeface="Times New Roman" pitchFamily="18" charset="0"/>
              <a:ea typeface="华文楷体" pitchFamily="2" charset="-122"/>
              <a:cs typeface="Times New Roman" pitchFamily="18" charset="0"/>
            </a:endParaRPr>
          </a:p>
        </p:txBody>
      </p:sp>
      <p:grpSp>
        <p:nvGrpSpPr>
          <p:cNvPr id="505860" name="Group 4"/>
          <p:cNvGrpSpPr>
            <a:grpSpLocks/>
          </p:cNvGrpSpPr>
          <p:nvPr/>
        </p:nvGrpSpPr>
        <p:grpSpPr bwMode="auto">
          <a:xfrm>
            <a:off x="3683496" y="3929608"/>
            <a:ext cx="1752600" cy="1371600"/>
            <a:chOff x="1440" y="680"/>
            <a:chExt cx="1104" cy="864"/>
          </a:xfrm>
        </p:grpSpPr>
        <p:sp>
          <p:nvSpPr>
            <p:cNvPr id="505861" name="Text Box 5"/>
            <p:cNvSpPr txBox="1">
              <a:spLocks noChangeArrowheads="1"/>
            </p:cNvSpPr>
            <p:nvPr/>
          </p:nvSpPr>
          <p:spPr bwMode="auto">
            <a:xfrm>
              <a:off x="1813" y="680"/>
              <a:ext cx="384" cy="296"/>
            </a:xfrm>
            <a:prstGeom prst="rect">
              <a:avLst/>
            </a:prstGeom>
            <a:noFill/>
            <a:ln w="158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anose="02020603050405020304" pitchFamily="18" charset="0"/>
                </a:rPr>
                <a:t>M</a:t>
              </a:r>
            </a:p>
          </p:txBody>
        </p:sp>
        <p:sp>
          <p:nvSpPr>
            <p:cNvPr id="505862" name="Text Box 6"/>
            <p:cNvSpPr txBox="1">
              <a:spLocks noChangeArrowheads="1"/>
            </p:cNvSpPr>
            <p:nvPr/>
          </p:nvSpPr>
          <p:spPr bwMode="auto">
            <a:xfrm>
              <a:off x="1440" y="1248"/>
              <a:ext cx="384" cy="296"/>
            </a:xfrm>
            <a:prstGeom prst="rect">
              <a:avLst/>
            </a:prstGeom>
            <a:noFill/>
            <a:ln w="15875">
              <a:solidFill>
                <a:schemeClr val="tx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anose="02020603050405020304" pitchFamily="18" charset="0"/>
                </a:rPr>
                <a:t>S</a:t>
              </a:r>
              <a:r>
                <a:rPr kumimoji="1" lang="en-US" altLang="zh-CN" baseline="-25000">
                  <a:latin typeface="Times New Roman" panose="02020603050405020304" pitchFamily="18" charset="0"/>
                </a:rPr>
                <a:t>1</a:t>
              </a:r>
              <a:endParaRPr kumimoji="1" lang="en-US" altLang="zh-CN">
                <a:latin typeface="Times New Roman" panose="02020603050405020304" pitchFamily="18" charset="0"/>
              </a:endParaRPr>
            </a:p>
          </p:txBody>
        </p:sp>
        <p:sp>
          <p:nvSpPr>
            <p:cNvPr id="505863" name="Text Box 7"/>
            <p:cNvSpPr txBox="1">
              <a:spLocks noChangeArrowheads="1"/>
            </p:cNvSpPr>
            <p:nvPr/>
          </p:nvSpPr>
          <p:spPr bwMode="auto">
            <a:xfrm>
              <a:off x="2160" y="1248"/>
              <a:ext cx="384" cy="296"/>
            </a:xfrm>
            <a:prstGeom prst="rect">
              <a:avLst/>
            </a:prstGeom>
            <a:noFill/>
            <a:ln w="15875">
              <a:solidFill>
                <a:schemeClr val="tx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dirty="0">
                  <a:latin typeface="Times New Roman" panose="02020603050405020304" pitchFamily="18" charset="0"/>
                </a:rPr>
                <a:t>S</a:t>
              </a:r>
              <a:r>
                <a:rPr kumimoji="1" lang="en-US" altLang="zh-CN" baseline="-25000" dirty="0">
                  <a:latin typeface="Times New Roman" panose="02020603050405020304" pitchFamily="18" charset="0"/>
                </a:rPr>
                <a:t>2</a:t>
              </a:r>
              <a:endParaRPr kumimoji="1" lang="en-US" altLang="zh-CN" dirty="0">
                <a:latin typeface="Times New Roman" panose="02020603050405020304" pitchFamily="18" charset="0"/>
              </a:endParaRPr>
            </a:p>
          </p:txBody>
        </p:sp>
        <p:sp>
          <p:nvSpPr>
            <p:cNvPr id="505864" name="Line 8"/>
            <p:cNvSpPr>
              <a:spLocks noChangeShapeType="1"/>
            </p:cNvSpPr>
            <p:nvPr/>
          </p:nvSpPr>
          <p:spPr bwMode="auto">
            <a:xfrm flipH="1">
              <a:off x="1632" y="981"/>
              <a:ext cx="288" cy="265"/>
            </a:xfrm>
            <a:prstGeom prst="line">
              <a:avLst/>
            </a:prstGeom>
            <a:noFill/>
            <a:ln w="158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5" name="Line 9"/>
            <p:cNvSpPr>
              <a:spLocks noChangeShapeType="1"/>
            </p:cNvSpPr>
            <p:nvPr/>
          </p:nvSpPr>
          <p:spPr bwMode="auto">
            <a:xfrm>
              <a:off x="2085" y="981"/>
              <a:ext cx="288" cy="265"/>
            </a:xfrm>
            <a:prstGeom prst="line">
              <a:avLst/>
            </a:prstGeom>
            <a:noFill/>
            <a:ln w="158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p:txBody>
          <a:bodyPr/>
          <a:lstStyle/>
          <a:p>
            <a:r>
              <a:rPr lang="en-US" altLang="zh-CN" dirty="0"/>
              <a:t>The Steps of Top Down Testing (1) </a:t>
            </a:r>
            <a:endParaRPr lang="zh-CN" altLang="en-US" dirty="0"/>
          </a:p>
        </p:txBody>
      </p:sp>
    </p:spTree>
    <p:extLst>
      <p:ext uri="{BB962C8B-B14F-4D97-AF65-F5344CB8AC3E}">
        <p14:creationId xmlns:p14="http://schemas.microsoft.com/office/powerpoint/2010/main" val="1309429402"/>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505860"/>
                                        </p:tgtEl>
                                        <p:attrNameLst>
                                          <p:attrName>style.visibility</p:attrName>
                                        </p:attrNameLst>
                                      </p:cBhvr>
                                      <p:to>
                                        <p:strVal val="visible"/>
                                      </p:to>
                                    </p:set>
                                    <p:animEffect transition="in" filter="box(out)">
                                      <p:cBhvr>
                                        <p:cTn id="7" dur="500"/>
                                        <p:tgtEl>
                                          <p:spTgt spid="505860"/>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Rectangle 4"/>
          <p:cNvSpPr>
            <a:spLocks noChangeArrowheads="1"/>
          </p:cNvSpPr>
          <p:nvPr/>
        </p:nvSpPr>
        <p:spPr bwMode="auto">
          <a:xfrm>
            <a:off x="899592" y="1340768"/>
            <a:ext cx="748883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30000"/>
              </a:spcBef>
              <a:buClr>
                <a:schemeClr val="tx2"/>
              </a:buClr>
              <a:buSzPct val="100000"/>
              <a:buFont typeface="Zapf Dingbats" charset="2"/>
              <a:buChar char=""/>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742950" indent="-28575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600200" indent="-22860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57400" indent="-22860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514600"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71800"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429000"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86200"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b="0" dirty="0">
                <a:solidFill>
                  <a:schemeClr val="tx2"/>
                </a:solidFill>
                <a:effectLst/>
                <a:latin typeface="Times New Roman" pitchFamily="18" charset="0"/>
                <a:ea typeface="华文楷体" pitchFamily="2" charset="-122"/>
                <a:cs typeface="Times New Roman" pitchFamily="18" charset="0"/>
              </a:rPr>
              <a:t>第</a:t>
            </a:r>
            <a:r>
              <a:rPr lang="zh-CN" altLang="zh-CN" b="0" dirty="0">
                <a:solidFill>
                  <a:schemeClr val="tx2"/>
                </a:solidFill>
                <a:effectLst/>
                <a:latin typeface="Times New Roman" pitchFamily="18" charset="0"/>
                <a:ea typeface="华文楷体" pitchFamily="2" charset="-122"/>
                <a:cs typeface="Times New Roman" pitchFamily="18" charset="0"/>
              </a:rPr>
              <a:t>2</a:t>
            </a:r>
            <a:r>
              <a:rPr lang="zh-CN" altLang="en-US" b="0" dirty="0">
                <a:solidFill>
                  <a:schemeClr val="tx2"/>
                </a:solidFill>
                <a:effectLst/>
                <a:latin typeface="Times New Roman" pitchFamily="18" charset="0"/>
                <a:ea typeface="华文楷体" pitchFamily="2" charset="-122"/>
                <a:cs typeface="Times New Roman" pitchFamily="18" charset="0"/>
              </a:rPr>
              <a:t>步：根据深度优先或宽度优先的策略，每次用一个实际模块代换一个</a:t>
            </a:r>
            <a:r>
              <a:rPr lang="en-US" altLang="zh-CN" b="0" dirty="0">
                <a:solidFill>
                  <a:schemeClr val="tx2"/>
                </a:solidFill>
                <a:effectLst/>
                <a:latin typeface="Times New Roman" pitchFamily="18" charset="0"/>
                <a:ea typeface="华文楷体" pitchFamily="2" charset="-122"/>
                <a:cs typeface="Times New Roman" pitchFamily="18" charset="0"/>
              </a:rPr>
              <a:t>stub</a:t>
            </a:r>
            <a:r>
              <a:rPr lang="zh-CN" altLang="zh-CN" b="0" dirty="0">
                <a:solidFill>
                  <a:schemeClr val="tx2"/>
                </a:solidFill>
                <a:effectLst/>
                <a:latin typeface="Times New Roman" pitchFamily="18" charset="0"/>
                <a:ea typeface="华文楷体" pitchFamily="2" charset="-122"/>
                <a:cs typeface="Times New Roman" pitchFamily="18" charset="0"/>
              </a:rPr>
              <a:t>。</a:t>
            </a:r>
          </a:p>
        </p:txBody>
      </p:sp>
      <p:sp>
        <p:nvSpPr>
          <p:cNvPr id="506885" name="Text Box 5"/>
          <p:cNvSpPr txBox="1">
            <a:spLocks noChangeArrowheads="1"/>
          </p:cNvSpPr>
          <p:nvPr/>
        </p:nvSpPr>
        <p:spPr bwMode="auto">
          <a:xfrm>
            <a:off x="899592" y="4695527"/>
            <a:ext cx="7772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pPr>
            <a:r>
              <a:rPr kumimoji="1" lang="zh-CN" altLang="en-US" dirty="0">
                <a:latin typeface="Times New Roman" pitchFamily="18" charset="0"/>
                <a:ea typeface="华文楷体" pitchFamily="2" charset="-122"/>
                <a:cs typeface="Times New Roman" pitchFamily="18" charset="0"/>
              </a:rPr>
              <a:t>第</a:t>
            </a:r>
            <a:r>
              <a:rPr kumimoji="1" lang="zh-CN" altLang="zh-CN" dirty="0">
                <a:latin typeface="Times New Roman" pitchFamily="18" charset="0"/>
                <a:ea typeface="华文楷体" pitchFamily="2" charset="-122"/>
                <a:cs typeface="Times New Roman" pitchFamily="18" charset="0"/>
              </a:rPr>
              <a:t>3</a:t>
            </a:r>
            <a:r>
              <a:rPr kumimoji="1" lang="zh-CN" altLang="en-US" dirty="0">
                <a:latin typeface="Times New Roman" pitchFamily="18" charset="0"/>
                <a:ea typeface="华文楷体" pitchFamily="2" charset="-122"/>
                <a:cs typeface="Times New Roman" pitchFamily="18" charset="0"/>
              </a:rPr>
              <a:t>步：在结合进一个模块的同时进行测试。</a:t>
            </a:r>
          </a:p>
        </p:txBody>
      </p:sp>
      <p:grpSp>
        <p:nvGrpSpPr>
          <p:cNvPr id="506909" name="Group 29"/>
          <p:cNvGrpSpPr>
            <a:grpSpLocks/>
          </p:cNvGrpSpPr>
          <p:nvPr/>
        </p:nvGrpSpPr>
        <p:grpSpPr bwMode="auto">
          <a:xfrm>
            <a:off x="3345929" y="2204864"/>
            <a:ext cx="2362200" cy="2319338"/>
            <a:chOff x="1488" y="1392"/>
            <a:chExt cx="1488" cy="1461"/>
          </a:xfrm>
        </p:grpSpPr>
        <p:sp>
          <p:nvSpPr>
            <p:cNvPr id="506886" name="Text Box 6"/>
            <p:cNvSpPr txBox="1">
              <a:spLocks noChangeArrowheads="1"/>
            </p:cNvSpPr>
            <p:nvPr/>
          </p:nvSpPr>
          <p:spPr bwMode="auto">
            <a:xfrm>
              <a:off x="2245" y="1392"/>
              <a:ext cx="384" cy="296"/>
            </a:xfrm>
            <a:prstGeom prst="rect">
              <a:avLst/>
            </a:prstGeom>
            <a:noFill/>
            <a:ln w="15875">
              <a:solidFill>
                <a:schemeClr val="accent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grpSp>
          <p:nvGrpSpPr>
            <p:cNvPr id="506887" name="Group 7"/>
            <p:cNvGrpSpPr>
              <a:grpSpLocks/>
            </p:cNvGrpSpPr>
            <p:nvPr/>
          </p:nvGrpSpPr>
          <p:grpSpPr bwMode="auto">
            <a:xfrm>
              <a:off x="1872" y="1705"/>
              <a:ext cx="1104" cy="563"/>
              <a:chOff x="1440" y="981"/>
              <a:chExt cx="1104" cy="563"/>
            </a:xfrm>
          </p:grpSpPr>
          <p:grpSp>
            <p:nvGrpSpPr>
              <p:cNvPr id="506888" name="Group 8"/>
              <p:cNvGrpSpPr>
                <a:grpSpLocks/>
              </p:cNvGrpSpPr>
              <p:nvPr/>
            </p:nvGrpSpPr>
            <p:grpSpPr bwMode="auto">
              <a:xfrm>
                <a:off x="1440" y="981"/>
                <a:ext cx="480" cy="563"/>
                <a:chOff x="1440" y="981"/>
                <a:chExt cx="480" cy="563"/>
              </a:xfrm>
            </p:grpSpPr>
            <p:sp>
              <p:nvSpPr>
                <p:cNvPr id="506889" name="Text Box 9"/>
                <p:cNvSpPr txBox="1">
                  <a:spLocks noChangeArrowheads="1"/>
                </p:cNvSpPr>
                <p:nvPr/>
              </p:nvSpPr>
              <p:spPr bwMode="auto">
                <a:xfrm>
                  <a:off x="1440" y="1248"/>
                  <a:ext cx="384" cy="296"/>
                </a:xfrm>
                <a:prstGeom prst="rect">
                  <a:avLst/>
                </a:prstGeom>
                <a:noFill/>
                <a:ln w="15875">
                  <a:solidFill>
                    <a:schemeClr val="accent4"/>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S</a:t>
                  </a:r>
                  <a:r>
                    <a:rPr kumimoji="1" lang="en-US" altLang="zh-CN" baseline="-25000">
                      <a:latin typeface="Times New Roman" pitchFamily="18" charset="0"/>
                      <a:ea typeface="华文楷体" pitchFamily="2" charset="-122"/>
                      <a:cs typeface="Times New Roman" pitchFamily="18" charset="0"/>
                    </a:rPr>
                    <a:t>1</a:t>
                  </a:r>
                  <a:endParaRPr kumimoji="1" lang="en-US" altLang="zh-CN">
                    <a:latin typeface="Times New Roman" pitchFamily="18" charset="0"/>
                    <a:ea typeface="华文楷体" pitchFamily="2" charset="-122"/>
                    <a:cs typeface="Times New Roman" pitchFamily="18" charset="0"/>
                  </a:endParaRPr>
                </a:p>
              </p:txBody>
            </p:sp>
            <p:sp>
              <p:nvSpPr>
                <p:cNvPr id="506890" name="Line 10"/>
                <p:cNvSpPr>
                  <a:spLocks noChangeShapeType="1"/>
                </p:cNvSpPr>
                <p:nvPr/>
              </p:nvSpPr>
              <p:spPr bwMode="auto">
                <a:xfrm flipH="1">
                  <a:off x="1632" y="981"/>
                  <a:ext cx="288" cy="265"/>
                </a:xfrm>
                <a:prstGeom prst="line">
                  <a:avLst/>
                </a:prstGeom>
                <a:noFill/>
                <a:ln w="15875">
                  <a:solidFill>
                    <a:schemeClr val="accent4"/>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nvGrpSpPr>
              <p:cNvPr id="506891" name="Group 11"/>
              <p:cNvGrpSpPr>
                <a:grpSpLocks/>
              </p:cNvGrpSpPr>
              <p:nvPr/>
            </p:nvGrpSpPr>
            <p:grpSpPr bwMode="auto">
              <a:xfrm>
                <a:off x="2085" y="981"/>
                <a:ext cx="459" cy="563"/>
                <a:chOff x="2085" y="981"/>
                <a:chExt cx="459" cy="563"/>
              </a:xfrm>
            </p:grpSpPr>
            <p:sp>
              <p:nvSpPr>
                <p:cNvPr id="506892" name="Text Box 12"/>
                <p:cNvSpPr txBox="1">
                  <a:spLocks noChangeArrowheads="1"/>
                </p:cNvSpPr>
                <p:nvPr/>
              </p:nvSpPr>
              <p:spPr bwMode="auto">
                <a:xfrm>
                  <a:off x="2160" y="1248"/>
                  <a:ext cx="384" cy="296"/>
                </a:xfrm>
                <a:prstGeom prst="rect">
                  <a:avLst/>
                </a:prstGeom>
                <a:noFill/>
                <a:ln w="15875">
                  <a:solidFill>
                    <a:schemeClr val="accent4"/>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dirty="0">
                      <a:latin typeface="Times New Roman" pitchFamily="18" charset="0"/>
                      <a:ea typeface="华文楷体" pitchFamily="2" charset="-122"/>
                      <a:cs typeface="Times New Roman" pitchFamily="18" charset="0"/>
                    </a:rPr>
                    <a:t>S</a:t>
                  </a:r>
                  <a:r>
                    <a:rPr kumimoji="1" lang="en-US" altLang="zh-CN" baseline="-25000" dirty="0">
                      <a:latin typeface="Times New Roman" pitchFamily="18" charset="0"/>
                      <a:ea typeface="华文楷体" pitchFamily="2" charset="-122"/>
                      <a:cs typeface="Times New Roman" pitchFamily="18" charset="0"/>
                    </a:rPr>
                    <a:t>2</a:t>
                  </a:r>
                  <a:endParaRPr kumimoji="1" lang="en-US" altLang="zh-CN" dirty="0">
                    <a:latin typeface="Times New Roman" pitchFamily="18" charset="0"/>
                    <a:ea typeface="华文楷体" pitchFamily="2" charset="-122"/>
                    <a:cs typeface="Times New Roman" pitchFamily="18" charset="0"/>
                  </a:endParaRPr>
                </a:p>
              </p:txBody>
            </p:sp>
            <p:sp>
              <p:nvSpPr>
                <p:cNvPr id="506893" name="Line 13"/>
                <p:cNvSpPr>
                  <a:spLocks noChangeShapeType="1"/>
                </p:cNvSpPr>
                <p:nvPr/>
              </p:nvSpPr>
              <p:spPr bwMode="auto">
                <a:xfrm>
                  <a:off x="2085" y="981"/>
                  <a:ext cx="288" cy="265"/>
                </a:xfrm>
                <a:prstGeom prst="line">
                  <a:avLst/>
                </a:prstGeom>
                <a:noFill/>
                <a:ln w="15875">
                  <a:solidFill>
                    <a:schemeClr val="accent4"/>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grpSp>
          <p:nvGrpSpPr>
            <p:cNvPr id="506897" name="Group 17"/>
            <p:cNvGrpSpPr>
              <a:grpSpLocks/>
            </p:cNvGrpSpPr>
            <p:nvPr/>
          </p:nvGrpSpPr>
          <p:grpSpPr bwMode="auto">
            <a:xfrm>
              <a:off x="1488" y="2273"/>
              <a:ext cx="1104" cy="580"/>
              <a:chOff x="2016" y="3181"/>
              <a:chExt cx="1104" cy="580"/>
            </a:xfrm>
          </p:grpSpPr>
          <p:sp>
            <p:nvSpPr>
              <p:cNvPr id="506898" name="Text Box 18"/>
              <p:cNvSpPr txBox="1">
                <a:spLocks noChangeArrowheads="1"/>
              </p:cNvSpPr>
              <p:nvPr/>
            </p:nvSpPr>
            <p:spPr bwMode="auto">
              <a:xfrm>
                <a:off x="2016" y="3465"/>
                <a:ext cx="384" cy="296"/>
              </a:xfrm>
              <a:prstGeom prst="rect">
                <a:avLst/>
              </a:prstGeom>
              <a:noFill/>
              <a:ln w="15875">
                <a:solidFill>
                  <a:schemeClr val="accent4"/>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S</a:t>
                </a:r>
                <a:r>
                  <a:rPr kumimoji="1" lang="en-US" altLang="zh-CN" baseline="-25000">
                    <a:latin typeface="Times New Roman" pitchFamily="18" charset="0"/>
                    <a:ea typeface="华文楷体" pitchFamily="2" charset="-122"/>
                    <a:cs typeface="Times New Roman" pitchFamily="18" charset="0"/>
                  </a:rPr>
                  <a:t>3</a:t>
                </a:r>
                <a:endParaRPr kumimoji="1" lang="en-US" altLang="zh-CN">
                  <a:latin typeface="Times New Roman" pitchFamily="18" charset="0"/>
                  <a:ea typeface="华文楷体" pitchFamily="2" charset="-122"/>
                  <a:cs typeface="Times New Roman" pitchFamily="18" charset="0"/>
                </a:endParaRPr>
              </a:p>
            </p:txBody>
          </p:sp>
          <p:sp>
            <p:nvSpPr>
              <p:cNvPr id="506899" name="Text Box 19"/>
              <p:cNvSpPr txBox="1">
                <a:spLocks noChangeArrowheads="1"/>
              </p:cNvSpPr>
              <p:nvPr/>
            </p:nvSpPr>
            <p:spPr bwMode="auto">
              <a:xfrm>
                <a:off x="2736" y="3448"/>
                <a:ext cx="384" cy="296"/>
              </a:xfrm>
              <a:prstGeom prst="rect">
                <a:avLst/>
              </a:prstGeom>
              <a:noFill/>
              <a:ln w="15875">
                <a:solidFill>
                  <a:schemeClr val="accent4"/>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S</a:t>
                </a:r>
                <a:r>
                  <a:rPr kumimoji="1" lang="en-US" altLang="zh-CN" baseline="-25000">
                    <a:latin typeface="Times New Roman" pitchFamily="18" charset="0"/>
                    <a:ea typeface="华文楷体" pitchFamily="2" charset="-122"/>
                    <a:cs typeface="Times New Roman" pitchFamily="18" charset="0"/>
                  </a:rPr>
                  <a:t>4</a:t>
                </a:r>
                <a:endParaRPr kumimoji="1" lang="en-US" altLang="zh-CN">
                  <a:latin typeface="Times New Roman" pitchFamily="18" charset="0"/>
                  <a:ea typeface="华文楷体" pitchFamily="2" charset="-122"/>
                  <a:cs typeface="Times New Roman" pitchFamily="18" charset="0"/>
                </a:endParaRPr>
              </a:p>
            </p:txBody>
          </p:sp>
          <p:sp>
            <p:nvSpPr>
              <p:cNvPr id="506900" name="Line 20"/>
              <p:cNvSpPr>
                <a:spLocks noChangeShapeType="1"/>
              </p:cNvSpPr>
              <p:nvPr/>
            </p:nvSpPr>
            <p:spPr bwMode="auto">
              <a:xfrm flipH="1">
                <a:off x="2208" y="3181"/>
                <a:ext cx="288" cy="265"/>
              </a:xfrm>
              <a:prstGeom prst="line">
                <a:avLst/>
              </a:prstGeom>
              <a:noFill/>
              <a:ln w="15875">
                <a:solidFill>
                  <a:schemeClr val="accent4"/>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sp>
            <p:nvSpPr>
              <p:cNvPr id="506901" name="Line 21"/>
              <p:cNvSpPr>
                <a:spLocks noChangeShapeType="1"/>
              </p:cNvSpPr>
              <p:nvPr/>
            </p:nvSpPr>
            <p:spPr bwMode="auto">
              <a:xfrm>
                <a:off x="2661" y="3181"/>
                <a:ext cx="288" cy="265"/>
              </a:xfrm>
              <a:prstGeom prst="line">
                <a:avLst/>
              </a:prstGeom>
              <a:noFill/>
              <a:ln w="15875">
                <a:solidFill>
                  <a:schemeClr val="accent4"/>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sp>
        <p:nvSpPr>
          <p:cNvPr id="506908" name="Rectangle 28"/>
          <p:cNvSpPr>
            <a:spLocks noChangeArrowheads="1"/>
          </p:cNvSpPr>
          <p:nvPr/>
        </p:nvSpPr>
        <p:spPr bwMode="auto">
          <a:xfrm>
            <a:off x="947218" y="5301208"/>
            <a:ext cx="715317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238250" indent="-1238250" algn="l">
              <a:spcBef>
                <a:spcPct val="30000"/>
              </a:spcBef>
              <a:buClr>
                <a:schemeClr val="tx2"/>
              </a:buClr>
              <a:buSzPct val="100000"/>
              <a:buFont typeface="Zapf Dingbats" charset="2"/>
              <a:buChar char=""/>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1714500" indent="-28575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21336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2552700" indent="-22860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971800" indent="-22860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3429000"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3886200"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4343400"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4800600"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b="0" dirty="0">
                <a:solidFill>
                  <a:schemeClr val="tx2"/>
                </a:solidFill>
                <a:effectLst/>
                <a:latin typeface="Times New Roman" pitchFamily="18" charset="0"/>
                <a:ea typeface="华文楷体" pitchFamily="2" charset="-122"/>
                <a:cs typeface="Times New Roman" pitchFamily="18" charset="0"/>
              </a:rPr>
              <a:t>第</a:t>
            </a:r>
            <a:r>
              <a:rPr lang="zh-CN" altLang="zh-CN" b="0" dirty="0">
                <a:solidFill>
                  <a:schemeClr val="tx2"/>
                </a:solidFill>
                <a:effectLst/>
                <a:latin typeface="Times New Roman" pitchFamily="18" charset="0"/>
                <a:ea typeface="华文楷体" pitchFamily="2" charset="-122"/>
                <a:cs typeface="Times New Roman" pitchFamily="18" charset="0"/>
              </a:rPr>
              <a:t>4</a:t>
            </a:r>
            <a:r>
              <a:rPr lang="zh-CN" altLang="en-US" b="0" dirty="0">
                <a:solidFill>
                  <a:schemeClr val="tx2"/>
                </a:solidFill>
                <a:effectLst/>
                <a:latin typeface="Times New Roman" pitchFamily="18" charset="0"/>
                <a:ea typeface="华文楷体" pitchFamily="2" charset="-122"/>
                <a:cs typeface="Times New Roman" pitchFamily="18" charset="0"/>
              </a:rPr>
              <a:t>步：回归测试</a:t>
            </a:r>
            <a:r>
              <a:rPr lang="zh-CN" altLang="zh-CN" b="0" dirty="0">
                <a:solidFill>
                  <a:schemeClr val="tx2"/>
                </a:solidFill>
                <a:effectLst/>
                <a:latin typeface="Times New Roman" pitchFamily="18" charset="0"/>
                <a:ea typeface="华文楷体" pitchFamily="2" charset="-122"/>
                <a:cs typeface="Times New Roman" pitchFamily="18" charset="0"/>
              </a:rPr>
              <a:t>(</a:t>
            </a:r>
            <a:r>
              <a:rPr lang="en-US" altLang="zh-CN" b="0" dirty="0">
                <a:solidFill>
                  <a:schemeClr val="tx2"/>
                </a:solidFill>
                <a:effectLst/>
                <a:latin typeface="Times New Roman" pitchFamily="18" charset="0"/>
                <a:ea typeface="华文楷体" pitchFamily="2" charset="-122"/>
                <a:cs typeface="Times New Roman" pitchFamily="18" charset="0"/>
              </a:rPr>
              <a:t>regression testing)——</a:t>
            </a:r>
            <a:r>
              <a:rPr lang="zh-CN" altLang="en-US" b="0" dirty="0">
                <a:solidFill>
                  <a:schemeClr val="tx2"/>
                </a:solidFill>
                <a:effectLst/>
                <a:latin typeface="Times New Roman" pitchFamily="18" charset="0"/>
                <a:ea typeface="华文楷体" pitchFamily="2" charset="-122"/>
                <a:cs typeface="Times New Roman" pitchFamily="18" charset="0"/>
              </a:rPr>
              <a:t>全部或部分地重复以前做过的测试。</a:t>
            </a:r>
          </a:p>
        </p:txBody>
      </p:sp>
      <p:sp>
        <p:nvSpPr>
          <p:cNvPr id="2" name="标题 1"/>
          <p:cNvSpPr>
            <a:spLocks noGrp="1"/>
          </p:cNvSpPr>
          <p:nvPr>
            <p:ph type="title"/>
          </p:nvPr>
        </p:nvSpPr>
        <p:spPr/>
        <p:txBody>
          <a:bodyPr/>
          <a:lstStyle/>
          <a:p>
            <a:r>
              <a:rPr lang="en-US" altLang="zh-CN" dirty="0"/>
              <a:t>The Steps of Top Down Testing (2)</a:t>
            </a:r>
            <a:endParaRPr lang="zh-CN" altLang="en-US" dirty="0"/>
          </a:p>
        </p:txBody>
      </p:sp>
    </p:spTree>
    <p:extLst>
      <p:ext uri="{BB962C8B-B14F-4D97-AF65-F5344CB8AC3E}">
        <p14:creationId xmlns:p14="http://schemas.microsoft.com/office/powerpoint/2010/main" val="2457844417"/>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06884">
                                            <p:txEl>
                                              <p:pRg st="0" end="0"/>
                                            </p:txEl>
                                          </p:spTgt>
                                        </p:tgtEl>
                                        <p:attrNameLst>
                                          <p:attrName>style.visibility</p:attrName>
                                        </p:attrNameLst>
                                      </p:cBhvr>
                                      <p:to>
                                        <p:strVal val="visible"/>
                                      </p:to>
                                    </p:set>
                                    <p:animEffect transition="in" filter="checkerboard(across)">
                                      <p:cBhvr>
                                        <p:cTn id="7" dur="500"/>
                                        <p:tgtEl>
                                          <p:spTgt spid="50688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06885"/>
                                        </p:tgtEl>
                                        <p:attrNameLst>
                                          <p:attrName>style.visibility</p:attrName>
                                        </p:attrNameLst>
                                      </p:cBhvr>
                                      <p:to>
                                        <p:strVal val="visible"/>
                                      </p:to>
                                    </p:set>
                                    <p:animEffect transition="in" filter="checkerboard(across)">
                                      <p:cBhvr>
                                        <p:cTn id="12" dur="500"/>
                                        <p:tgtEl>
                                          <p:spTgt spid="506885"/>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06908">
                                            <p:txEl>
                                              <p:pRg st="0" end="0"/>
                                            </p:txEl>
                                          </p:spTgt>
                                        </p:tgtEl>
                                        <p:attrNameLst>
                                          <p:attrName>style.visibility</p:attrName>
                                        </p:attrNameLst>
                                      </p:cBhvr>
                                      <p:to>
                                        <p:strVal val="visible"/>
                                      </p:to>
                                    </p:set>
                                    <p:animEffect transition="in" filter="checkerboard(across)">
                                      <p:cBhvr>
                                        <p:cTn id="17" dur="500"/>
                                        <p:tgtEl>
                                          <p:spTgt spid="50690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build="p" autoUpdateAnimBg="0" advAuto="0"/>
      <p:bldP spid="506885" grpId="0" autoUpdateAnimBg="0"/>
      <p:bldP spid="506908"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8" name="Text Box 4"/>
          <p:cNvSpPr txBox="1">
            <a:spLocks noChangeArrowheads="1"/>
          </p:cNvSpPr>
          <p:nvPr/>
        </p:nvSpPr>
        <p:spPr bwMode="auto">
          <a:xfrm>
            <a:off x="899593" y="2204864"/>
            <a:ext cx="79928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952500" indent="-952500" algn="l">
              <a:spcBef>
                <a:spcPct val="0"/>
              </a:spcBef>
              <a:defRPr sz="2400">
                <a:solidFill>
                  <a:schemeClr val="tx1"/>
                </a:solidFill>
                <a:latin typeface="Times" panose="02020603050405020304" pitchFamily="18" charset="0"/>
                <a:ea typeface="宋体" panose="02010600030101010101" pitchFamily="2" charset="-122"/>
              </a:defRPr>
            </a:lvl1pPr>
            <a:lvl2pPr marL="1143000" algn="l">
              <a:spcBef>
                <a:spcPct val="0"/>
              </a:spcBef>
              <a:defRPr sz="2400">
                <a:solidFill>
                  <a:schemeClr val="tx1"/>
                </a:solidFill>
                <a:latin typeface="Times" panose="02020603050405020304" pitchFamily="18" charset="0"/>
                <a:ea typeface="宋体" panose="02010600030101010101" pitchFamily="2" charset="-122"/>
              </a:defRPr>
            </a:lvl2pPr>
            <a:lvl3pPr marL="1333500" algn="l">
              <a:spcBef>
                <a:spcPct val="0"/>
              </a:spcBef>
              <a:defRPr sz="2400">
                <a:solidFill>
                  <a:schemeClr val="tx1"/>
                </a:solidFill>
                <a:latin typeface="Times" panose="02020603050405020304" pitchFamily="18" charset="0"/>
                <a:ea typeface="宋体" panose="02010600030101010101" pitchFamily="2" charset="-122"/>
              </a:defRPr>
            </a:lvl3pPr>
            <a:lvl4pPr marL="1524000" algn="l">
              <a:spcBef>
                <a:spcPct val="0"/>
              </a:spcBef>
              <a:defRPr sz="2400">
                <a:solidFill>
                  <a:schemeClr val="tx1"/>
                </a:solidFill>
                <a:latin typeface="Times" panose="02020603050405020304" pitchFamily="18" charset="0"/>
                <a:ea typeface="宋体" panose="02010600030101010101" pitchFamily="2" charset="-122"/>
              </a:defRPr>
            </a:lvl4pPr>
            <a:lvl5pPr algn="l">
              <a:spcBef>
                <a:spcPct val="0"/>
              </a:spcBef>
              <a:defRPr sz="2400">
                <a:solidFill>
                  <a:schemeClr val="tx1"/>
                </a:solidFill>
                <a:latin typeface="Times"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pPr eaLnBrk="1" hangingPunct="1">
              <a:lnSpc>
                <a:spcPct val="100000"/>
              </a:lnSpc>
            </a:pPr>
            <a:r>
              <a:rPr kumimoji="1" lang="zh-CN" altLang="en-US" dirty="0">
                <a:solidFill>
                  <a:schemeClr val="tx2"/>
                </a:solidFill>
                <a:latin typeface="Times New Roman" pitchFamily="18" charset="0"/>
                <a:ea typeface="华文楷体" pitchFamily="2" charset="-122"/>
                <a:cs typeface="Times New Roman" pitchFamily="18" charset="0"/>
              </a:rPr>
              <a:t>优点：在早期即对主要控制及关键的抉择进行检验</a:t>
            </a:r>
            <a:r>
              <a:rPr kumimoji="1" lang="zh-CN" altLang="en-US" dirty="0" smtClean="0">
                <a:solidFill>
                  <a:schemeClr val="tx2"/>
                </a:solidFill>
                <a:latin typeface="Times New Roman" pitchFamily="18" charset="0"/>
                <a:ea typeface="华文楷体" pitchFamily="2" charset="-122"/>
                <a:cs typeface="Times New Roman" pitchFamily="18" charset="0"/>
              </a:rPr>
              <a:t>。</a:t>
            </a:r>
            <a:endParaRPr kumimoji="1" lang="en-US" altLang="zh-CN" dirty="0" smtClean="0">
              <a:solidFill>
                <a:schemeClr val="tx2"/>
              </a:solidFill>
              <a:latin typeface="Times New Roman" pitchFamily="18" charset="0"/>
              <a:ea typeface="华文楷体" pitchFamily="2" charset="-122"/>
              <a:cs typeface="Times New Roman" pitchFamily="18" charset="0"/>
            </a:endParaRPr>
          </a:p>
          <a:p>
            <a:pPr eaLnBrk="1" hangingPunct="1">
              <a:lnSpc>
                <a:spcPct val="100000"/>
              </a:lnSpc>
            </a:pPr>
            <a:endParaRPr kumimoji="1" lang="zh-CN" altLang="en-US" dirty="0">
              <a:solidFill>
                <a:schemeClr val="tx2"/>
              </a:solidFill>
              <a:latin typeface="Times New Roman" pitchFamily="18" charset="0"/>
              <a:ea typeface="华文楷体" pitchFamily="2" charset="-122"/>
              <a:cs typeface="Times New Roman" pitchFamily="18" charset="0"/>
            </a:endParaRPr>
          </a:p>
          <a:p>
            <a:pPr eaLnBrk="1" hangingPunct="1">
              <a:lnSpc>
                <a:spcPct val="100000"/>
              </a:lnSpc>
            </a:pPr>
            <a:r>
              <a:rPr kumimoji="1" lang="zh-CN" altLang="en-US" dirty="0">
                <a:solidFill>
                  <a:schemeClr val="tx2"/>
                </a:solidFill>
                <a:latin typeface="Times New Roman" pitchFamily="18" charset="0"/>
                <a:ea typeface="华文楷体" pitchFamily="2" charset="-122"/>
                <a:cs typeface="Times New Roman" pitchFamily="18" charset="0"/>
              </a:rPr>
              <a:t>问题：</a:t>
            </a:r>
            <a:r>
              <a:rPr kumimoji="1" lang="en-US" altLang="zh-CN" dirty="0">
                <a:solidFill>
                  <a:schemeClr val="tx2"/>
                </a:solidFill>
                <a:latin typeface="Times New Roman" pitchFamily="18" charset="0"/>
                <a:ea typeface="华文楷体" pitchFamily="2" charset="-122"/>
                <a:cs typeface="Times New Roman" pitchFamily="18" charset="0"/>
              </a:rPr>
              <a:t>Stub</a:t>
            </a:r>
            <a:r>
              <a:rPr kumimoji="1" lang="zh-CN" altLang="en-US" dirty="0">
                <a:solidFill>
                  <a:schemeClr val="tx2"/>
                </a:solidFill>
                <a:latin typeface="Times New Roman" pitchFamily="18" charset="0"/>
                <a:ea typeface="华文楷体" pitchFamily="2" charset="-122"/>
                <a:cs typeface="Times New Roman" pitchFamily="18" charset="0"/>
              </a:rPr>
              <a:t>只是对低层模块的模拟，测试时没有重要的数据自下往上流，许多重要的测试须推迟进行，而且在早期不能充分展开人力。</a:t>
            </a:r>
          </a:p>
        </p:txBody>
      </p:sp>
      <p:sp>
        <p:nvSpPr>
          <p:cNvPr id="2" name="标题 1"/>
          <p:cNvSpPr>
            <a:spLocks noGrp="1"/>
          </p:cNvSpPr>
          <p:nvPr>
            <p:ph type="title"/>
          </p:nvPr>
        </p:nvSpPr>
        <p:spPr/>
        <p:txBody>
          <a:bodyPr/>
          <a:lstStyle/>
          <a:p>
            <a:r>
              <a:rPr lang="en-US" altLang="zh-CN" dirty="0"/>
              <a:t>Notes</a:t>
            </a:r>
            <a:endParaRPr lang="zh-CN" altLang="en-US" dirty="0"/>
          </a:p>
        </p:txBody>
      </p:sp>
    </p:spTree>
    <p:extLst>
      <p:ext uri="{BB962C8B-B14F-4D97-AF65-F5344CB8AC3E}">
        <p14:creationId xmlns:p14="http://schemas.microsoft.com/office/powerpoint/2010/main" val="1182721772"/>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07908"/>
                                        </p:tgtEl>
                                        <p:attrNameLst>
                                          <p:attrName>style.visibility</p:attrName>
                                        </p:attrNameLst>
                                      </p:cBhvr>
                                      <p:to>
                                        <p:strVal val="visible"/>
                                      </p:to>
                                    </p:set>
                                    <p:animEffect transition="in" filter="checkerboard(across)">
                                      <p:cBhvr>
                                        <p:cTn id="7" dur="500"/>
                                        <p:tgtEl>
                                          <p:spTgt spid="50790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5269" name="Group 64"/>
          <p:cNvGrpSpPr>
            <a:grpSpLocks/>
          </p:cNvGrpSpPr>
          <p:nvPr/>
        </p:nvGrpSpPr>
        <p:grpSpPr bwMode="auto">
          <a:xfrm>
            <a:off x="1790700" y="1513110"/>
            <a:ext cx="5297488" cy="4152901"/>
            <a:chOff x="1128" y="744"/>
            <a:chExt cx="3337" cy="2616"/>
          </a:xfrm>
        </p:grpSpPr>
        <p:sp>
          <p:nvSpPr>
            <p:cNvPr id="395270" name="Freeform 33"/>
            <p:cNvSpPr>
              <a:spLocks/>
            </p:cNvSpPr>
            <p:nvPr/>
          </p:nvSpPr>
          <p:spPr bwMode="auto">
            <a:xfrm>
              <a:off x="1128" y="1768"/>
              <a:ext cx="1273" cy="1353"/>
            </a:xfrm>
            <a:custGeom>
              <a:avLst/>
              <a:gdLst>
                <a:gd name="T0" fmla="*/ 946 w 1273"/>
                <a:gd name="T1" fmla="*/ 111 h 1353"/>
                <a:gd name="T2" fmla="*/ 875 w 1273"/>
                <a:gd name="T3" fmla="*/ 80 h 1353"/>
                <a:gd name="T4" fmla="*/ 819 w 1273"/>
                <a:gd name="T5" fmla="*/ 56 h 1353"/>
                <a:gd name="T6" fmla="*/ 779 w 1273"/>
                <a:gd name="T7" fmla="*/ 40 h 1353"/>
                <a:gd name="T8" fmla="*/ 755 w 1273"/>
                <a:gd name="T9" fmla="*/ 24 h 1353"/>
                <a:gd name="T10" fmla="*/ 716 w 1273"/>
                <a:gd name="T11" fmla="*/ 8 h 1353"/>
                <a:gd name="T12" fmla="*/ 652 w 1273"/>
                <a:gd name="T13" fmla="*/ 0 h 1353"/>
                <a:gd name="T14" fmla="*/ 620 w 1273"/>
                <a:gd name="T15" fmla="*/ 0 h 1353"/>
                <a:gd name="T16" fmla="*/ 549 w 1273"/>
                <a:gd name="T17" fmla="*/ 16 h 1353"/>
                <a:gd name="T18" fmla="*/ 501 w 1273"/>
                <a:gd name="T19" fmla="*/ 40 h 1353"/>
                <a:gd name="T20" fmla="*/ 445 w 1273"/>
                <a:gd name="T21" fmla="*/ 72 h 1353"/>
                <a:gd name="T22" fmla="*/ 350 w 1273"/>
                <a:gd name="T23" fmla="*/ 119 h 1353"/>
                <a:gd name="T24" fmla="*/ 302 w 1273"/>
                <a:gd name="T25" fmla="*/ 135 h 1353"/>
                <a:gd name="T26" fmla="*/ 207 w 1273"/>
                <a:gd name="T27" fmla="*/ 191 h 1353"/>
                <a:gd name="T28" fmla="*/ 159 w 1273"/>
                <a:gd name="T29" fmla="*/ 239 h 1353"/>
                <a:gd name="T30" fmla="*/ 119 w 1273"/>
                <a:gd name="T31" fmla="*/ 286 h 1353"/>
                <a:gd name="T32" fmla="*/ 87 w 1273"/>
                <a:gd name="T33" fmla="*/ 358 h 1353"/>
                <a:gd name="T34" fmla="*/ 72 w 1273"/>
                <a:gd name="T35" fmla="*/ 390 h 1353"/>
                <a:gd name="T36" fmla="*/ 72 w 1273"/>
                <a:gd name="T37" fmla="*/ 469 h 1353"/>
                <a:gd name="T38" fmla="*/ 80 w 1273"/>
                <a:gd name="T39" fmla="*/ 557 h 1353"/>
                <a:gd name="T40" fmla="*/ 87 w 1273"/>
                <a:gd name="T41" fmla="*/ 604 h 1353"/>
                <a:gd name="T42" fmla="*/ 87 w 1273"/>
                <a:gd name="T43" fmla="*/ 660 h 1353"/>
                <a:gd name="T44" fmla="*/ 72 w 1273"/>
                <a:gd name="T45" fmla="*/ 732 h 1353"/>
                <a:gd name="T46" fmla="*/ 56 w 1273"/>
                <a:gd name="T47" fmla="*/ 787 h 1353"/>
                <a:gd name="T48" fmla="*/ 32 w 1273"/>
                <a:gd name="T49" fmla="*/ 851 h 1353"/>
                <a:gd name="T50" fmla="*/ 0 w 1273"/>
                <a:gd name="T51" fmla="*/ 970 h 1353"/>
                <a:gd name="T52" fmla="*/ 0 w 1273"/>
                <a:gd name="T53" fmla="*/ 1042 h 1353"/>
                <a:gd name="T54" fmla="*/ 8 w 1273"/>
                <a:gd name="T55" fmla="*/ 1113 h 1353"/>
                <a:gd name="T56" fmla="*/ 32 w 1273"/>
                <a:gd name="T57" fmla="*/ 1185 h 1353"/>
                <a:gd name="T58" fmla="*/ 48 w 1273"/>
                <a:gd name="T59" fmla="*/ 1217 h 1353"/>
                <a:gd name="T60" fmla="*/ 87 w 1273"/>
                <a:gd name="T61" fmla="*/ 1257 h 1353"/>
                <a:gd name="T62" fmla="*/ 127 w 1273"/>
                <a:gd name="T63" fmla="*/ 1280 h 1353"/>
                <a:gd name="T64" fmla="*/ 183 w 1273"/>
                <a:gd name="T65" fmla="*/ 1288 h 1353"/>
                <a:gd name="T66" fmla="*/ 254 w 1273"/>
                <a:gd name="T67" fmla="*/ 1288 h 1353"/>
                <a:gd name="T68" fmla="*/ 358 w 1273"/>
                <a:gd name="T69" fmla="*/ 1288 h 1353"/>
                <a:gd name="T70" fmla="*/ 445 w 1273"/>
                <a:gd name="T71" fmla="*/ 1288 h 1353"/>
                <a:gd name="T72" fmla="*/ 533 w 1273"/>
                <a:gd name="T73" fmla="*/ 1288 h 1353"/>
                <a:gd name="T74" fmla="*/ 636 w 1273"/>
                <a:gd name="T75" fmla="*/ 1288 h 1353"/>
                <a:gd name="T76" fmla="*/ 739 w 1273"/>
                <a:gd name="T77" fmla="*/ 1296 h 1353"/>
                <a:gd name="T78" fmla="*/ 811 w 1273"/>
                <a:gd name="T79" fmla="*/ 1312 h 1353"/>
                <a:gd name="T80" fmla="*/ 851 w 1273"/>
                <a:gd name="T81" fmla="*/ 1320 h 1353"/>
                <a:gd name="T82" fmla="*/ 954 w 1273"/>
                <a:gd name="T83" fmla="*/ 1336 h 1353"/>
                <a:gd name="T84" fmla="*/ 1034 w 1273"/>
                <a:gd name="T85" fmla="*/ 1352 h 1353"/>
                <a:gd name="T86" fmla="*/ 1097 w 1273"/>
                <a:gd name="T87" fmla="*/ 1352 h 1353"/>
                <a:gd name="T88" fmla="*/ 1169 w 1273"/>
                <a:gd name="T89" fmla="*/ 1344 h 1353"/>
                <a:gd name="T90" fmla="*/ 1200 w 1273"/>
                <a:gd name="T91" fmla="*/ 1328 h 1353"/>
                <a:gd name="T92" fmla="*/ 1248 w 1273"/>
                <a:gd name="T93" fmla="*/ 1280 h 1353"/>
                <a:gd name="T94" fmla="*/ 1264 w 1273"/>
                <a:gd name="T95" fmla="*/ 1233 h 1353"/>
                <a:gd name="T96" fmla="*/ 1272 w 1273"/>
                <a:gd name="T97" fmla="*/ 1169 h 1353"/>
                <a:gd name="T98" fmla="*/ 1256 w 1273"/>
                <a:gd name="T99" fmla="*/ 1082 h 1353"/>
                <a:gd name="T100" fmla="*/ 1240 w 1273"/>
                <a:gd name="T101" fmla="*/ 1034 h 1353"/>
                <a:gd name="T102" fmla="*/ 1208 w 1273"/>
                <a:gd name="T103" fmla="*/ 938 h 1353"/>
                <a:gd name="T104" fmla="*/ 1185 w 1273"/>
                <a:gd name="T105" fmla="*/ 875 h 1353"/>
                <a:gd name="T106" fmla="*/ 1161 w 1273"/>
                <a:gd name="T107" fmla="*/ 811 h 1353"/>
                <a:gd name="T108" fmla="*/ 1145 w 1273"/>
                <a:gd name="T109" fmla="*/ 708 h 1353"/>
                <a:gd name="T110" fmla="*/ 1145 w 1273"/>
                <a:gd name="T111" fmla="*/ 636 h 1353"/>
                <a:gd name="T112" fmla="*/ 1137 w 1273"/>
                <a:gd name="T113" fmla="*/ 477 h 1353"/>
                <a:gd name="T114" fmla="*/ 1129 w 1273"/>
                <a:gd name="T115" fmla="*/ 398 h 1353"/>
                <a:gd name="T116" fmla="*/ 1105 w 1273"/>
                <a:gd name="T117" fmla="*/ 310 h 1353"/>
                <a:gd name="T118" fmla="*/ 1089 w 1273"/>
                <a:gd name="T119" fmla="*/ 278 h 1353"/>
                <a:gd name="T120" fmla="*/ 1018 w 1273"/>
                <a:gd name="T121" fmla="*/ 183 h 1353"/>
                <a:gd name="T122" fmla="*/ 946 w 1273"/>
                <a:gd name="T123" fmla="*/ 111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3"/>
                <a:gd name="T187" fmla="*/ 0 h 1353"/>
                <a:gd name="T188" fmla="*/ 1273 w 1273"/>
                <a:gd name="T189" fmla="*/ 1353 h 1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5271" name="Rectangle 34"/>
            <p:cNvSpPr>
              <a:spLocks noChangeArrowheads="1"/>
            </p:cNvSpPr>
            <p:nvPr/>
          </p:nvSpPr>
          <p:spPr bwMode="auto">
            <a:xfrm>
              <a:off x="2496" y="744"/>
              <a:ext cx="432" cy="304"/>
            </a:xfrm>
            <a:prstGeom prst="rect">
              <a:avLst/>
            </a:prstGeom>
            <a:solidFill>
              <a:schemeClr val="accent2"/>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5272" name="Rectangle 35"/>
            <p:cNvSpPr>
              <a:spLocks noChangeArrowheads="1"/>
            </p:cNvSpPr>
            <p:nvPr/>
          </p:nvSpPr>
          <p:spPr bwMode="auto">
            <a:xfrm>
              <a:off x="2016" y="1352"/>
              <a:ext cx="432" cy="304"/>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5273" name="Rectangle 36"/>
            <p:cNvSpPr>
              <a:spLocks noChangeArrowheads="1"/>
            </p:cNvSpPr>
            <p:nvPr/>
          </p:nvSpPr>
          <p:spPr bwMode="auto">
            <a:xfrm>
              <a:off x="1544" y="1968"/>
              <a:ext cx="432" cy="304"/>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5274" name="Rectangle 37"/>
            <p:cNvSpPr>
              <a:spLocks noChangeArrowheads="1"/>
            </p:cNvSpPr>
            <p:nvPr/>
          </p:nvSpPr>
          <p:spPr bwMode="auto">
            <a:xfrm>
              <a:off x="1240" y="2576"/>
              <a:ext cx="432" cy="304"/>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5275" name="Rectangle 38"/>
            <p:cNvSpPr>
              <a:spLocks noChangeArrowheads="1"/>
            </p:cNvSpPr>
            <p:nvPr/>
          </p:nvSpPr>
          <p:spPr bwMode="auto">
            <a:xfrm>
              <a:off x="1808" y="2576"/>
              <a:ext cx="432" cy="304"/>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5276" name="Rectangle 39"/>
            <p:cNvSpPr>
              <a:spLocks noChangeArrowheads="1"/>
            </p:cNvSpPr>
            <p:nvPr/>
          </p:nvSpPr>
          <p:spPr bwMode="auto">
            <a:xfrm>
              <a:off x="2560" y="1352"/>
              <a:ext cx="432" cy="304"/>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5277" name="Rectangle 40"/>
            <p:cNvSpPr>
              <a:spLocks noChangeArrowheads="1"/>
            </p:cNvSpPr>
            <p:nvPr/>
          </p:nvSpPr>
          <p:spPr bwMode="auto">
            <a:xfrm>
              <a:off x="3104" y="1352"/>
              <a:ext cx="432" cy="304"/>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nvGrpSpPr>
            <p:cNvPr id="395278" name="Group 41"/>
            <p:cNvGrpSpPr>
              <a:grpSpLocks/>
            </p:cNvGrpSpPr>
            <p:nvPr/>
          </p:nvGrpSpPr>
          <p:grpSpPr bwMode="auto">
            <a:xfrm>
              <a:off x="2256" y="1056"/>
              <a:ext cx="457" cy="288"/>
              <a:chOff x="2256" y="1056"/>
              <a:chExt cx="457" cy="288"/>
            </a:xfrm>
          </p:grpSpPr>
          <p:sp>
            <p:nvSpPr>
              <p:cNvPr id="395299" name="Freeform 42"/>
              <p:cNvSpPr>
                <a:spLocks/>
              </p:cNvSpPr>
              <p:nvPr/>
            </p:nvSpPr>
            <p:spPr bwMode="auto">
              <a:xfrm>
                <a:off x="2584" y="1056"/>
                <a:ext cx="129" cy="97"/>
              </a:xfrm>
              <a:custGeom>
                <a:avLst/>
                <a:gdLst>
                  <a:gd name="T0" fmla="*/ 128 w 129"/>
                  <a:gd name="T1" fmla="*/ 0 h 97"/>
                  <a:gd name="T2" fmla="*/ 38 w 129"/>
                  <a:gd name="T3" fmla="*/ 96 h 97"/>
                  <a:gd name="T4" fmla="*/ 23 w 129"/>
                  <a:gd name="T5" fmla="*/ 66 h 97"/>
                  <a:gd name="T6" fmla="*/ 0 w 129"/>
                  <a:gd name="T7" fmla="*/ 37 h 97"/>
                  <a:gd name="T8" fmla="*/ 128 w 129"/>
                  <a:gd name="T9" fmla="*/ 0 h 97"/>
                  <a:gd name="T10" fmla="*/ 0 60000 65536"/>
                  <a:gd name="T11" fmla="*/ 0 60000 65536"/>
                  <a:gd name="T12" fmla="*/ 0 60000 65536"/>
                  <a:gd name="T13" fmla="*/ 0 60000 65536"/>
                  <a:gd name="T14" fmla="*/ 0 60000 65536"/>
                  <a:gd name="T15" fmla="*/ 0 w 129"/>
                  <a:gd name="T16" fmla="*/ 0 h 97"/>
                  <a:gd name="T17" fmla="*/ 129 w 129"/>
                  <a:gd name="T18" fmla="*/ 97 h 97"/>
                </a:gdLst>
                <a:ahLst/>
                <a:cxnLst>
                  <a:cxn ang="T10">
                    <a:pos x="T0" y="T1"/>
                  </a:cxn>
                  <a:cxn ang="T11">
                    <a:pos x="T2" y="T3"/>
                  </a:cxn>
                  <a:cxn ang="T12">
                    <a:pos x="T4" y="T5"/>
                  </a:cxn>
                  <a:cxn ang="T13">
                    <a:pos x="T6" y="T7"/>
                  </a:cxn>
                  <a:cxn ang="T14">
                    <a:pos x="T8" y="T9"/>
                  </a:cxn>
                </a:cxnLst>
                <a:rect l="T15" t="T16" r="T17" b="T18"/>
                <a:pathLst>
                  <a:path w="129" h="97">
                    <a:moveTo>
                      <a:pt x="128" y="0"/>
                    </a:moveTo>
                    <a:lnTo>
                      <a:pt x="38" y="96"/>
                    </a:lnTo>
                    <a:lnTo>
                      <a:pt x="23" y="66"/>
                    </a:lnTo>
                    <a:lnTo>
                      <a:pt x="0" y="37"/>
                    </a:lnTo>
                    <a:lnTo>
                      <a:pt x="128" y="0"/>
                    </a:lnTo>
                  </a:path>
                </a:pathLst>
              </a:custGeom>
              <a:solidFill>
                <a:srgbClr val="000000"/>
              </a:solidFill>
              <a:ln w="12700" cap="rnd">
                <a:solidFill>
                  <a:schemeClr val="tx1"/>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5300" name="Line 43"/>
              <p:cNvSpPr>
                <a:spLocks noChangeShapeType="1"/>
              </p:cNvSpPr>
              <p:nvPr/>
            </p:nvSpPr>
            <p:spPr bwMode="auto">
              <a:xfrm flipH="1">
                <a:off x="2256" y="1128"/>
                <a:ext cx="360" cy="2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grpSp>
        <p:grpSp>
          <p:nvGrpSpPr>
            <p:cNvPr id="395279" name="Group 44"/>
            <p:cNvGrpSpPr>
              <a:grpSpLocks/>
            </p:cNvGrpSpPr>
            <p:nvPr/>
          </p:nvGrpSpPr>
          <p:grpSpPr bwMode="auto">
            <a:xfrm>
              <a:off x="1768" y="1664"/>
              <a:ext cx="449" cy="296"/>
              <a:chOff x="1768" y="1664"/>
              <a:chExt cx="449" cy="296"/>
            </a:xfrm>
          </p:grpSpPr>
          <p:sp>
            <p:nvSpPr>
              <p:cNvPr id="395297" name="Freeform 45"/>
              <p:cNvSpPr>
                <a:spLocks/>
              </p:cNvSpPr>
              <p:nvPr/>
            </p:nvSpPr>
            <p:spPr bwMode="auto">
              <a:xfrm>
                <a:off x="2096" y="1664"/>
                <a:ext cx="121" cy="97"/>
              </a:xfrm>
              <a:custGeom>
                <a:avLst/>
                <a:gdLst>
                  <a:gd name="T0" fmla="*/ 120 w 121"/>
                  <a:gd name="T1" fmla="*/ 0 h 97"/>
                  <a:gd name="T2" fmla="*/ 30 w 121"/>
                  <a:gd name="T3" fmla="*/ 96 h 97"/>
                  <a:gd name="T4" fmla="*/ 15 w 121"/>
                  <a:gd name="T5" fmla="*/ 66 h 97"/>
                  <a:gd name="T6" fmla="*/ 0 w 121"/>
                  <a:gd name="T7" fmla="*/ 44 h 97"/>
                  <a:gd name="T8" fmla="*/ 120 w 121"/>
                  <a:gd name="T9" fmla="*/ 0 h 97"/>
                  <a:gd name="T10" fmla="*/ 0 60000 65536"/>
                  <a:gd name="T11" fmla="*/ 0 60000 65536"/>
                  <a:gd name="T12" fmla="*/ 0 60000 65536"/>
                  <a:gd name="T13" fmla="*/ 0 60000 65536"/>
                  <a:gd name="T14" fmla="*/ 0 60000 65536"/>
                  <a:gd name="T15" fmla="*/ 0 w 121"/>
                  <a:gd name="T16" fmla="*/ 0 h 97"/>
                  <a:gd name="T17" fmla="*/ 121 w 121"/>
                  <a:gd name="T18" fmla="*/ 97 h 97"/>
                </a:gdLst>
                <a:ahLst/>
                <a:cxnLst>
                  <a:cxn ang="T10">
                    <a:pos x="T0" y="T1"/>
                  </a:cxn>
                  <a:cxn ang="T11">
                    <a:pos x="T2" y="T3"/>
                  </a:cxn>
                  <a:cxn ang="T12">
                    <a:pos x="T4" y="T5"/>
                  </a:cxn>
                  <a:cxn ang="T13">
                    <a:pos x="T6" y="T7"/>
                  </a:cxn>
                  <a:cxn ang="T14">
                    <a:pos x="T8" y="T9"/>
                  </a:cxn>
                </a:cxnLst>
                <a:rect l="T15" t="T16" r="T17" b="T18"/>
                <a:pathLst>
                  <a:path w="121" h="97">
                    <a:moveTo>
                      <a:pt x="120" y="0"/>
                    </a:moveTo>
                    <a:lnTo>
                      <a:pt x="30" y="96"/>
                    </a:lnTo>
                    <a:lnTo>
                      <a:pt x="15" y="66"/>
                    </a:lnTo>
                    <a:lnTo>
                      <a:pt x="0" y="44"/>
                    </a:lnTo>
                    <a:lnTo>
                      <a:pt x="120" y="0"/>
                    </a:lnTo>
                  </a:path>
                </a:pathLst>
              </a:custGeom>
              <a:solidFill>
                <a:srgbClr val="000000"/>
              </a:solidFill>
              <a:ln w="12700" cap="rnd">
                <a:solidFill>
                  <a:schemeClr val="tx1"/>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5298" name="Line 46"/>
              <p:cNvSpPr>
                <a:spLocks noChangeShapeType="1"/>
              </p:cNvSpPr>
              <p:nvPr/>
            </p:nvSpPr>
            <p:spPr bwMode="auto">
              <a:xfrm flipH="1">
                <a:off x="1768" y="1736"/>
                <a:ext cx="352"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grpSp>
        <p:sp>
          <p:nvSpPr>
            <p:cNvPr id="395280" name="Line 47"/>
            <p:cNvSpPr>
              <a:spLocks noChangeShapeType="1"/>
            </p:cNvSpPr>
            <p:nvPr/>
          </p:nvSpPr>
          <p:spPr bwMode="auto">
            <a:xfrm flipH="1">
              <a:off x="1440" y="2280"/>
              <a:ext cx="328" cy="29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5281" name="Line 48"/>
            <p:cNvSpPr>
              <a:spLocks noChangeShapeType="1"/>
            </p:cNvSpPr>
            <p:nvPr/>
          </p:nvSpPr>
          <p:spPr bwMode="auto">
            <a:xfrm>
              <a:off x="1752" y="2280"/>
              <a:ext cx="280" cy="3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5282" name="Line 49"/>
            <p:cNvSpPr>
              <a:spLocks noChangeShapeType="1"/>
            </p:cNvSpPr>
            <p:nvPr/>
          </p:nvSpPr>
          <p:spPr bwMode="auto">
            <a:xfrm>
              <a:off x="2728" y="1056"/>
              <a:ext cx="24" cy="2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5283" name="Line 50"/>
            <p:cNvSpPr>
              <a:spLocks noChangeShapeType="1"/>
            </p:cNvSpPr>
            <p:nvPr/>
          </p:nvSpPr>
          <p:spPr bwMode="auto">
            <a:xfrm>
              <a:off x="2712" y="1072"/>
              <a:ext cx="616"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725043" name="Rectangle 51"/>
            <p:cNvSpPr>
              <a:spLocks noChangeArrowheads="1"/>
            </p:cNvSpPr>
            <p:nvPr/>
          </p:nvSpPr>
          <p:spPr bwMode="auto">
            <a:xfrm>
              <a:off x="2447" y="1778"/>
              <a:ext cx="1787"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drivers are replaced one at a </a:t>
              </a:r>
            </a:p>
          </p:txBody>
        </p:sp>
        <p:sp>
          <p:nvSpPr>
            <p:cNvPr id="725044" name="Rectangle 52"/>
            <p:cNvSpPr>
              <a:spLocks noChangeArrowheads="1"/>
            </p:cNvSpPr>
            <p:nvPr/>
          </p:nvSpPr>
          <p:spPr bwMode="auto">
            <a:xfrm>
              <a:off x="2447" y="1922"/>
              <a:ext cx="1159"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time, "depth first"</a:t>
              </a:r>
            </a:p>
          </p:txBody>
        </p:sp>
        <p:sp>
          <p:nvSpPr>
            <p:cNvPr id="725045" name="Rectangle 53"/>
            <p:cNvSpPr>
              <a:spLocks noChangeArrowheads="1"/>
            </p:cNvSpPr>
            <p:nvPr/>
          </p:nvSpPr>
          <p:spPr bwMode="auto">
            <a:xfrm>
              <a:off x="2383" y="2330"/>
              <a:ext cx="2082"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worker modules are grouped into </a:t>
              </a:r>
            </a:p>
          </p:txBody>
        </p:sp>
        <p:sp>
          <p:nvSpPr>
            <p:cNvPr id="725046" name="Rectangle 54"/>
            <p:cNvSpPr>
              <a:spLocks noChangeArrowheads="1"/>
            </p:cNvSpPr>
            <p:nvPr/>
          </p:nvSpPr>
          <p:spPr bwMode="auto">
            <a:xfrm>
              <a:off x="2383" y="2474"/>
              <a:ext cx="1335"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builds and integrated</a:t>
              </a:r>
            </a:p>
          </p:txBody>
        </p:sp>
        <p:sp>
          <p:nvSpPr>
            <p:cNvPr id="725047" name="Rectangle 55"/>
            <p:cNvSpPr>
              <a:spLocks noChangeArrowheads="1"/>
            </p:cNvSpPr>
            <p:nvPr/>
          </p:nvSpPr>
          <p:spPr bwMode="auto">
            <a:xfrm>
              <a:off x="2639" y="762"/>
              <a:ext cx="218"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A</a:t>
              </a:r>
            </a:p>
          </p:txBody>
        </p:sp>
        <p:sp>
          <p:nvSpPr>
            <p:cNvPr id="725048" name="Rectangle 56"/>
            <p:cNvSpPr>
              <a:spLocks noChangeArrowheads="1"/>
            </p:cNvSpPr>
            <p:nvPr/>
          </p:nvSpPr>
          <p:spPr bwMode="auto">
            <a:xfrm>
              <a:off x="2143" y="1402"/>
              <a:ext cx="218"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B</a:t>
              </a:r>
            </a:p>
          </p:txBody>
        </p:sp>
        <p:sp>
          <p:nvSpPr>
            <p:cNvPr id="725049" name="Rectangle 57"/>
            <p:cNvSpPr>
              <a:spLocks noChangeArrowheads="1"/>
            </p:cNvSpPr>
            <p:nvPr/>
          </p:nvSpPr>
          <p:spPr bwMode="auto">
            <a:xfrm>
              <a:off x="1687" y="2018"/>
              <a:ext cx="218"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C</a:t>
              </a:r>
            </a:p>
          </p:txBody>
        </p:sp>
        <p:sp>
          <p:nvSpPr>
            <p:cNvPr id="725050" name="Rectangle 58"/>
            <p:cNvSpPr>
              <a:spLocks noChangeArrowheads="1"/>
            </p:cNvSpPr>
            <p:nvPr/>
          </p:nvSpPr>
          <p:spPr bwMode="auto">
            <a:xfrm>
              <a:off x="1351" y="2602"/>
              <a:ext cx="218"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D</a:t>
              </a:r>
            </a:p>
          </p:txBody>
        </p:sp>
        <p:sp>
          <p:nvSpPr>
            <p:cNvPr id="725051" name="Rectangle 59"/>
            <p:cNvSpPr>
              <a:spLocks noChangeArrowheads="1"/>
            </p:cNvSpPr>
            <p:nvPr/>
          </p:nvSpPr>
          <p:spPr bwMode="auto">
            <a:xfrm>
              <a:off x="1935" y="2602"/>
              <a:ext cx="210"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E</a:t>
              </a:r>
            </a:p>
          </p:txBody>
        </p:sp>
        <p:sp>
          <p:nvSpPr>
            <p:cNvPr id="725052" name="Rectangle 60"/>
            <p:cNvSpPr>
              <a:spLocks noChangeArrowheads="1"/>
            </p:cNvSpPr>
            <p:nvPr/>
          </p:nvSpPr>
          <p:spPr bwMode="auto">
            <a:xfrm>
              <a:off x="2687" y="1410"/>
              <a:ext cx="202"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F</a:t>
              </a:r>
            </a:p>
          </p:txBody>
        </p:sp>
        <p:sp>
          <p:nvSpPr>
            <p:cNvPr id="725053" name="Rectangle 61"/>
            <p:cNvSpPr>
              <a:spLocks noChangeArrowheads="1"/>
            </p:cNvSpPr>
            <p:nvPr/>
          </p:nvSpPr>
          <p:spPr bwMode="auto">
            <a:xfrm>
              <a:off x="3207" y="1410"/>
              <a:ext cx="226"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G</a:t>
              </a:r>
            </a:p>
          </p:txBody>
        </p:sp>
        <p:sp>
          <p:nvSpPr>
            <p:cNvPr id="725054" name="Rectangle 62"/>
            <p:cNvSpPr>
              <a:spLocks noChangeArrowheads="1"/>
            </p:cNvSpPr>
            <p:nvPr/>
          </p:nvSpPr>
          <p:spPr bwMode="auto">
            <a:xfrm>
              <a:off x="1375" y="3071"/>
              <a:ext cx="631"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a:latin typeface="Times New Roman" pitchFamily="18" charset="0"/>
                  <a:cs typeface="Times New Roman" pitchFamily="18" charset="0"/>
                </a:rPr>
                <a:t>cluster</a:t>
              </a:r>
            </a:p>
          </p:txBody>
        </p:sp>
        <p:sp>
          <p:nvSpPr>
            <p:cNvPr id="395296" name="Line 63"/>
            <p:cNvSpPr>
              <a:spLocks noChangeShapeType="1"/>
            </p:cNvSpPr>
            <p:nvPr/>
          </p:nvSpPr>
          <p:spPr bwMode="auto">
            <a:xfrm>
              <a:off x="2300" y="1708"/>
              <a:ext cx="176"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grpSp>
      <p:sp>
        <p:nvSpPr>
          <p:cNvPr id="3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Bottom-Up Integration</a:t>
            </a:r>
          </a:p>
        </p:txBody>
      </p:sp>
    </p:spTree>
    <p:extLst>
      <p:ext uri="{BB962C8B-B14F-4D97-AF65-F5344CB8AC3E}">
        <p14:creationId xmlns:p14="http://schemas.microsoft.com/office/powerpoint/2010/main" val="3409200323"/>
      </p:ext>
    </p:extLst>
  </p:cSld>
  <p:clrMapOvr>
    <a:masterClrMapping/>
  </p:clrMapOvr>
  <p:transition>
    <p:random/>
    <p:sndAc>
      <p:stSnd>
        <p:snd r:embed="rId3" name="projctor.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type="body" idx="1"/>
          </p:nvPr>
        </p:nvSpPr>
        <p:spPr>
          <a:xfrm>
            <a:off x="1043608" y="1716592"/>
            <a:ext cx="7416824" cy="2778919"/>
          </a:xfrm>
        </p:spPr>
        <p:txBody>
          <a:bodyPr/>
          <a:lstStyle/>
          <a:p>
            <a:pPr>
              <a:spcBef>
                <a:spcPct val="50000"/>
              </a:spcBef>
              <a:buFont typeface="Zapf Dingbats" charset="2"/>
              <a:buNone/>
              <a:defRPr/>
            </a:pPr>
            <a:r>
              <a:rPr lang="zh-CN" altLang="en-US" b="0" dirty="0" smtClean="0">
                <a:latin typeface="Times New Roman" pitchFamily="18" charset="0"/>
                <a:ea typeface="华文楷体" pitchFamily="2" charset="-122"/>
                <a:cs typeface="Times New Roman" pitchFamily="18" charset="0"/>
              </a:rPr>
              <a:t>第</a:t>
            </a:r>
            <a:r>
              <a:rPr lang="zh-CN" altLang="zh-CN" b="0" dirty="0" smtClean="0">
                <a:latin typeface="Times New Roman" pitchFamily="18" charset="0"/>
                <a:ea typeface="华文楷体" pitchFamily="2" charset="-122"/>
                <a:cs typeface="Times New Roman" pitchFamily="18" charset="0"/>
              </a:rPr>
              <a:t>1</a:t>
            </a:r>
            <a:r>
              <a:rPr lang="zh-CN" altLang="en-US" b="0" dirty="0" smtClean="0">
                <a:latin typeface="Times New Roman" pitchFamily="18" charset="0"/>
                <a:ea typeface="华文楷体" pitchFamily="2" charset="-122"/>
                <a:cs typeface="Times New Roman" pitchFamily="18" charset="0"/>
              </a:rPr>
              <a:t>步：把低层模块组合成族，每族实现一个子功能。</a:t>
            </a:r>
            <a:endParaRPr lang="en-US" altLang="zh-CN" b="0" dirty="0" smtClean="0">
              <a:latin typeface="Times New Roman" pitchFamily="18" charset="0"/>
              <a:ea typeface="华文楷体" pitchFamily="2" charset="-122"/>
              <a:cs typeface="Times New Roman" pitchFamily="18" charset="0"/>
            </a:endParaRPr>
          </a:p>
          <a:p>
            <a:pPr>
              <a:spcBef>
                <a:spcPct val="50000"/>
              </a:spcBef>
              <a:buFont typeface="Zapf Dingbats" charset="2"/>
              <a:buNone/>
              <a:defRPr/>
            </a:pPr>
            <a:endParaRPr lang="zh-CN" altLang="en-US" b="0" dirty="0" smtClean="0">
              <a:latin typeface="Times New Roman" pitchFamily="18" charset="0"/>
              <a:ea typeface="华文楷体" pitchFamily="2" charset="-122"/>
              <a:cs typeface="Times New Roman" pitchFamily="18" charset="0"/>
            </a:endParaRPr>
          </a:p>
          <a:p>
            <a:pPr>
              <a:spcBef>
                <a:spcPct val="50000"/>
              </a:spcBef>
              <a:buFont typeface="Zapf Dingbats" charset="2"/>
              <a:buNone/>
              <a:defRPr/>
            </a:pPr>
            <a:r>
              <a:rPr lang="zh-CN" altLang="en-US" b="0" dirty="0" smtClean="0">
                <a:latin typeface="Times New Roman" pitchFamily="18" charset="0"/>
                <a:ea typeface="华文楷体" pitchFamily="2" charset="-122"/>
                <a:cs typeface="Times New Roman" pitchFamily="18" charset="0"/>
              </a:rPr>
              <a:t>第</a:t>
            </a:r>
            <a:r>
              <a:rPr lang="zh-CN" altLang="zh-CN" b="0" dirty="0" smtClean="0">
                <a:latin typeface="Times New Roman" pitchFamily="18" charset="0"/>
                <a:ea typeface="华文楷体" pitchFamily="2" charset="-122"/>
                <a:cs typeface="Times New Roman" pitchFamily="18" charset="0"/>
              </a:rPr>
              <a:t>2</a:t>
            </a:r>
            <a:r>
              <a:rPr lang="zh-CN" altLang="en-US" b="0" dirty="0" smtClean="0">
                <a:latin typeface="Times New Roman" pitchFamily="18" charset="0"/>
                <a:ea typeface="华文楷体" pitchFamily="2" charset="-122"/>
                <a:cs typeface="Times New Roman" pitchFamily="18" charset="0"/>
              </a:rPr>
              <a:t>步：用驱动程序</a:t>
            </a:r>
            <a:r>
              <a:rPr lang="zh-CN" altLang="zh-CN" b="0" dirty="0" smtClean="0">
                <a:latin typeface="Times New Roman" pitchFamily="18" charset="0"/>
                <a:ea typeface="华文楷体" pitchFamily="2" charset="-122"/>
                <a:cs typeface="Times New Roman" pitchFamily="18" charset="0"/>
              </a:rPr>
              <a:t>(</a:t>
            </a:r>
            <a:r>
              <a:rPr lang="en-US" altLang="zh-CN" b="0" dirty="0" smtClean="0">
                <a:latin typeface="Times New Roman" pitchFamily="18" charset="0"/>
                <a:ea typeface="华文楷体" pitchFamily="2" charset="-122"/>
                <a:cs typeface="Times New Roman" pitchFamily="18" charset="0"/>
              </a:rPr>
              <a:t>Driver)</a:t>
            </a:r>
            <a:r>
              <a:rPr lang="zh-CN" altLang="zh-CN" b="0" dirty="0" smtClean="0">
                <a:latin typeface="Times New Roman" pitchFamily="18" charset="0"/>
                <a:ea typeface="华文楷体" pitchFamily="2" charset="-122"/>
                <a:cs typeface="Times New Roman" pitchFamily="18" charset="0"/>
              </a:rPr>
              <a:t>协调测试数据的</a:t>
            </a:r>
            <a:r>
              <a:rPr lang="en-US" altLang="zh-CN" b="0" dirty="0" smtClean="0">
                <a:latin typeface="Times New Roman" pitchFamily="18" charset="0"/>
                <a:ea typeface="华文楷体" pitchFamily="2" charset="-122"/>
                <a:cs typeface="Times New Roman" pitchFamily="18" charset="0"/>
              </a:rPr>
              <a:t>I\O</a:t>
            </a:r>
            <a:r>
              <a:rPr lang="zh-CN" altLang="zh-CN" b="0" dirty="0" smtClean="0">
                <a:latin typeface="Times New Roman" pitchFamily="18" charset="0"/>
                <a:ea typeface="华文楷体" pitchFamily="2" charset="-122"/>
                <a:cs typeface="Times New Roman" pitchFamily="18" charset="0"/>
              </a:rPr>
              <a:t>，</a:t>
            </a:r>
            <a:r>
              <a:rPr lang="zh-CN" altLang="en-US" b="0" dirty="0" smtClean="0">
                <a:latin typeface="Times New Roman" pitchFamily="18" charset="0"/>
                <a:ea typeface="华文楷体" pitchFamily="2" charset="-122"/>
                <a:cs typeface="Times New Roman" pitchFamily="18" charset="0"/>
              </a:rPr>
              <a:t>测试子功能族。</a:t>
            </a:r>
          </a:p>
          <a:p>
            <a:pPr>
              <a:buFont typeface="Zapf Dingbats" charset="2"/>
              <a:buNone/>
              <a:defRPr/>
            </a:pPr>
            <a:r>
              <a:rPr kumimoji="1" lang="en-US" altLang="zh-CN" sz="2200" b="0" dirty="0" smtClean="0">
                <a:latin typeface="Times New Roman" pitchFamily="18" charset="0"/>
                <a:ea typeface="华文楷体" pitchFamily="2" charset="-122"/>
                <a:cs typeface="Times New Roman" pitchFamily="18" charset="0"/>
              </a:rPr>
              <a:t>     </a:t>
            </a:r>
            <a:r>
              <a:rPr kumimoji="1" lang="en-US" altLang="zh-CN" sz="2200" b="0" dirty="0" smtClean="0">
                <a:solidFill>
                  <a:srgbClr val="FF0000"/>
                </a:solidFill>
                <a:latin typeface="Times New Roman" pitchFamily="18" charset="0"/>
                <a:ea typeface="华文楷体" pitchFamily="2" charset="-122"/>
                <a:cs typeface="Times New Roman" pitchFamily="18" charset="0"/>
              </a:rPr>
              <a:t> Driver: </a:t>
            </a:r>
            <a:r>
              <a:rPr kumimoji="1" lang="en-US" altLang="zh-CN" sz="2200" b="0" dirty="0" smtClean="0">
                <a:latin typeface="Times New Roman" pitchFamily="18" charset="0"/>
                <a:ea typeface="华文楷体" pitchFamily="2" charset="-122"/>
                <a:cs typeface="Times New Roman" pitchFamily="18" charset="0"/>
              </a:rPr>
              <a:t>to call a particular component and passes a test case to it.</a:t>
            </a:r>
            <a:endParaRPr kumimoji="1" lang="zh-CN" altLang="zh-CN" sz="2200" b="0" dirty="0" smtClean="0">
              <a:latin typeface="Times New Roman" pitchFamily="18" charset="0"/>
              <a:ea typeface="华文楷体" pitchFamily="2" charset="-122"/>
              <a:cs typeface="Times New Roman" pitchFamily="18" charset="0"/>
            </a:endParaRPr>
          </a:p>
        </p:txBody>
      </p:sp>
      <p:grpSp>
        <p:nvGrpSpPr>
          <p:cNvPr id="508932" name="Group 4"/>
          <p:cNvGrpSpPr>
            <a:grpSpLocks/>
          </p:cNvGrpSpPr>
          <p:nvPr/>
        </p:nvGrpSpPr>
        <p:grpSpPr bwMode="auto">
          <a:xfrm>
            <a:off x="3395663" y="4293394"/>
            <a:ext cx="1752600" cy="1476970"/>
            <a:chOff x="1824" y="912"/>
            <a:chExt cx="1104" cy="827"/>
          </a:xfrm>
        </p:grpSpPr>
        <p:sp>
          <p:nvSpPr>
            <p:cNvPr id="46085" name="Text Box 5"/>
            <p:cNvSpPr txBox="1">
              <a:spLocks noChangeArrowheads="1"/>
            </p:cNvSpPr>
            <p:nvPr/>
          </p:nvSpPr>
          <p:spPr bwMode="auto">
            <a:xfrm>
              <a:off x="2197" y="912"/>
              <a:ext cx="384" cy="259"/>
            </a:xfrm>
            <a:prstGeom prst="rect">
              <a:avLst/>
            </a:prstGeom>
            <a:noFill/>
            <a:ln w="12700">
              <a:solidFill>
                <a:schemeClr val="bg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1pPr>
              <a:lvl2pPr marL="742950" indent="-285750"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2pPr>
              <a:lvl3pPr marL="1143000" indent="-228600"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3pPr>
              <a:lvl4pPr marL="1600200" indent="-228600"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4pPr>
              <a:lvl5pPr marL="2057400" indent="-228600"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5pPr>
              <a:lvl6pPr marL="2514600" indent="-228600" algn="ctr" eaLnBrk="0" fontAlgn="base" hangingPunct="0">
                <a:lnSpc>
                  <a:spcPct val="90000"/>
                </a:lnSpc>
                <a:spcBef>
                  <a:spcPct val="50000"/>
                </a:spcBef>
                <a:spcAft>
                  <a:spcPct val="0"/>
                </a:spcAft>
                <a:defRPr b="1">
                  <a:solidFill>
                    <a:schemeClr val="bg1"/>
                  </a:solidFill>
                  <a:latin typeface="Helvetica" panose="020B0604020202020204" pitchFamily="34" charset="0"/>
                  <a:ea typeface="宋体" panose="02010600030101010101" pitchFamily="2" charset="-122"/>
                </a:defRPr>
              </a:lvl6pPr>
              <a:lvl7pPr marL="2971800" indent="-228600" algn="ctr" eaLnBrk="0" fontAlgn="base" hangingPunct="0">
                <a:lnSpc>
                  <a:spcPct val="90000"/>
                </a:lnSpc>
                <a:spcBef>
                  <a:spcPct val="50000"/>
                </a:spcBef>
                <a:spcAft>
                  <a:spcPct val="0"/>
                </a:spcAft>
                <a:defRPr b="1">
                  <a:solidFill>
                    <a:schemeClr val="bg1"/>
                  </a:solidFill>
                  <a:latin typeface="Helvetica" panose="020B0604020202020204" pitchFamily="34" charset="0"/>
                  <a:ea typeface="宋体" panose="02010600030101010101" pitchFamily="2" charset="-122"/>
                </a:defRPr>
              </a:lvl7pPr>
              <a:lvl8pPr marL="3429000" indent="-228600" algn="ctr" eaLnBrk="0" fontAlgn="base" hangingPunct="0">
                <a:lnSpc>
                  <a:spcPct val="90000"/>
                </a:lnSpc>
                <a:spcBef>
                  <a:spcPct val="50000"/>
                </a:spcBef>
                <a:spcAft>
                  <a:spcPct val="0"/>
                </a:spcAft>
                <a:defRPr b="1">
                  <a:solidFill>
                    <a:schemeClr val="bg1"/>
                  </a:solidFill>
                  <a:latin typeface="Helvetica" panose="020B0604020202020204" pitchFamily="34" charset="0"/>
                  <a:ea typeface="宋体" panose="02010600030101010101" pitchFamily="2" charset="-122"/>
                </a:defRPr>
              </a:lvl8pPr>
              <a:lvl9pPr marL="3886200" indent="-228600" algn="ctr" eaLnBrk="0" fontAlgn="base" hangingPunct="0">
                <a:lnSpc>
                  <a:spcPct val="90000"/>
                </a:lnSpc>
                <a:spcBef>
                  <a:spcPct val="50000"/>
                </a:spcBef>
                <a:spcAft>
                  <a:spcPct val="0"/>
                </a:spcAft>
                <a:defRPr b="1">
                  <a:solidFill>
                    <a:schemeClr val="bg1"/>
                  </a:solidFill>
                  <a:latin typeface="Helvetica" panose="020B0604020202020204" pitchFamily="34" charset="0"/>
                  <a:ea typeface="宋体" panose="02010600030101010101" pitchFamily="2" charset="-122"/>
                </a:defRPr>
              </a:lvl9pPr>
            </a:lstStyle>
            <a:p>
              <a:pPr eaLnBrk="1" hangingPunct="1">
                <a:lnSpc>
                  <a:spcPct val="100000"/>
                </a:lnSpc>
              </a:pPr>
              <a:r>
                <a:rPr kumimoji="1" lang="en-US" altLang="zh-CN" sz="2400">
                  <a:latin typeface="Times New Roman" panose="02020603050405020304" pitchFamily="18" charset="0"/>
                </a:rPr>
                <a:t>D</a:t>
              </a:r>
            </a:p>
          </p:txBody>
        </p:sp>
        <p:sp>
          <p:nvSpPr>
            <p:cNvPr id="46086" name="Text Box 6"/>
            <p:cNvSpPr txBox="1">
              <a:spLocks noChangeArrowheads="1"/>
            </p:cNvSpPr>
            <p:nvPr/>
          </p:nvSpPr>
          <p:spPr bwMode="auto">
            <a:xfrm>
              <a:off x="1824" y="1480"/>
              <a:ext cx="384" cy="259"/>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1pPr>
              <a:lvl2pPr marL="742950" indent="-285750"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2pPr>
              <a:lvl3pPr marL="1143000" indent="-228600"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3pPr>
              <a:lvl4pPr marL="1600200" indent="-228600"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4pPr>
              <a:lvl5pPr marL="2057400" indent="-228600"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5pPr>
              <a:lvl6pPr marL="2514600" indent="-228600" algn="ctr" eaLnBrk="0" fontAlgn="base" hangingPunct="0">
                <a:lnSpc>
                  <a:spcPct val="90000"/>
                </a:lnSpc>
                <a:spcBef>
                  <a:spcPct val="50000"/>
                </a:spcBef>
                <a:spcAft>
                  <a:spcPct val="0"/>
                </a:spcAft>
                <a:defRPr b="1">
                  <a:solidFill>
                    <a:schemeClr val="bg1"/>
                  </a:solidFill>
                  <a:latin typeface="Helvetica" panose="020B0604020202020204" pitchFamily="34" charset="0"/>
                  <a:ea typeface="宋体" panose="02010600030101010101" pitchFamily="2" charset="-122"/>
                </a:defRPr>
              </a:lvl6pPr>
              <a:lvl7pPr marL="2971800" indent="-228600" algn="ctr" eaLnBrk="0" fontAlgn="base" hangingPunct="0">
                <a:lnSpc>
                  <a:spcPct val="90000"/>
                </a:lnSpc>
                <a:spcBef>
                  <a:spcPct val="50000"/>
                </a:spcBef>
                <a:spcAft>
                  <a:spcPct val="0"/>
                </a:spcAft>
                <a:defRPr b="1">
                  <a:solidFill>
                    <a:schemeClr val="bg1"/>
                  </a:solidFill>
                  <a:latin typeface="Helvetica" panose="020B0604020202020204" pitchFamily="34" charset="0"/>
                  <a:ea typeface="宋体" panose="02010600030101010101" pitchFamily="2" charset="-122"/>
                </a:defRPr>
              </a:lvl7pPr>
              <a:lvl8pPr marL="3429000" indent="-228600" algn="ctr" eaLnBrk="0" fontAlgn="base" hangingPunct="0">
                <a:lnSpc>
                  <a:spcPct val="90000"/>
                </a:lnSpc>
                <a:spcBef>
                  <a:spcPct val="50000"/>
                </a:spcBef>
                <a:spcAft>
                  <a:spcPct val="0"/>
                </a:spcAft>
                <a:defRPr b="1">
                  <a:solidFill>
                    <a:schemeClr val="bg1"/>
                  </a:solidFill>
                  <a:latin typeface="Helvetica" panose="020B0604020202020204" pitchFamily="34" charset="0"/>
                  <a:ea typeface="宋体" panose="02010600030101010101" pitchFamily="2" charset="-122"/>
                </a:defRPr>
              </a:lvl8pPr>
              <a:lvl9pPr marL="3886200" indent="-228600" algn="ctr" eaLnBrk="0" fontAlgn="base" hangingPunct="0">
                <a:lnSpc>
                  <a:spcPct val="90000"/>
                </a:lnSpc>
                <a:spcBef>
                  <a:spcPct val="50000"/>
                </a:spcBef>
                <a:spcAft>
                  <a:spcPct val="0"/>
                </a:spcAft>
                <a:defRPr b="1">
                  <a:solidFill>
                    <a:schemeClr val="bg1"/>
                  </a:solidFill>
                  <a:latin typeface="Helvetica" panose="020B0604020202020204" pitchFamily="34" charset="0"/>
                  <a:ea typeface="宋体" panose="02010600030101010101" pitchFamily="2" charset="-122"/>
                </a:defRPr>
              </a:lvl9pPr>
            </a:lstStyle>
            <a:p>
              <a:pPr eaLnBrk="1" hangingPunct="1">
                <a:lnSpc>
                  <a:spcPct val="100000"/>
                </a:lnSpc>
              </a:pP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46087" name="Text Box 7"/>
            <p:cNvSpPr txBox="1">
              <a:spLocks noChangeArrowheads="1"/>
            </p:cNvSpPr>
            <p:nvPr/>
          </p:nvSpPr>
          <p:spPr bwMode="auto">
            <a:xfrm>
              <a:off x="2544" y="1480"/>
              <a:ext cx="384" cy="259"/>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1pPr>
              <a:lvl2pPr marL="742950" indent="-285750"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2pPr>
              <a:lvl3pPr marL="1143000" indent="-228600"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3pPr>
              <a:lvl4pPr marL="1600200" indent="-228600"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4pPr>
              <a:lvl5pPr marL="2057400" indent="-228600" algn="ctr">
                <a:lnSpc>
                  <a:spcPct val="90000"/>
                </a:lnSpc>
                <a:spcBef>
                  <a:spcPct val="50000"/>
                </a:spcBef>
                <a:defRPr b="1">
                  <a:solidFill>
                    <a:schemeClr val="bg1"/>
                  </a:solidFill>
                  <a:latin typeface="Helvetica" panose="020B0604020202020204" pitchFamily="34" charset="0"/>
                  <a:ea typeface="宋体" panose="02010600030101010101" pitchFamily="2" charset="-122"/>
                </a:defRPr>
              </a:lvl5pPr>
              <a:lvl6pPr marL="2514600" indent="-228600" algn="ctr" eaLnBrk="0" fontAlgn="base" hangingPunct="0">
                <a:lnSpc>
                  <a:spcPct val="90000"/>
                </a:lnSpc>
                <a:spcBef>
                  <a:spcPct val="50000"/>
                </a:spcBef>
                <a:spcAft>
                  <a:spcPct val="0"/>
                </a:spcAft>
                <a:defRPr b="1">
                  <a:solidFill>
                    <a:schemeClr val="bg1"/>
                  </a:solidFill>
                  <a:latin typeface="Helvetica" panose="020B0604020202020204" pitchFamily="34" charset="0"/>
                  <a:ea typeface="宋体" panose="02010600030101010101" pitchFamily="2" charset="-122"/>
                </a:defRPr>
              </a:lvl6pPr>
              <a:lvl7pPr marL="2971800" indent="-228600" algn="ctr" eaLnBrk="0" fontAlgn="base" hangingPunct="0">
                <a:lnSpc>
                  <a:spcPct val="90000"/>
                </a:lnSpc>
                <a:spcBef>
                  <a:spcPct val="50000"/>
                </a:spcBef>
                <a:spcAft>
                  <a:spcPct val="0"/>
                </a:spcAft>
                <a:defRPr b="1">
                  <a:solidFill>
                    <a:schemeClr val="bg1"/>
                  </a:solidFill>
                  <a:latin typeface="Helvetica" panose="020B0604020202020204" pitchFamily="34" charset="0"/>
                  <a:ea typeface="宋体" panose="02010600030101010101" pitchFamily="2" charset="-122"/>
                </a:defRPr>
              </a:lvl7pPr>
              <a:lvl8pPr marL="3429000" indent="-228600" algn="ctr" eaLnBrk="0" fontAlgn="base" hangingPunct="0">
                <a:lnSpc>
                  <a:spcPct val="90000"/>
                </a:lnSpc>
                <a:spcBef>
                  <a:spcPct val="50000"/>
                </a:spcBef>
                <a:spcAft>
                  <a:spcPct val="0"/>
                </a:spcAft>
                <a:defRPr b="1">
                  <a:solidFill>
                    <a:schemeClr val="bg1"/>
                  </a:solidFill>
                  <a:latin typeface="Helvetica" panose="020B0604020202020204" pitchFamily="34" charset="0"/>
                  <a:ea typeface="宋体" panose="02010600030101010101" pitchFamily="2" charset="-122"/>
                </a:defRPr>
              </a:lvl8pPr>
              <a:lvl9pPr marL="3886200" indent="-228600" algn="ctr" eaLnBrk="0" fontAlgn="base" hangingPunct="0">
                <a:lnSpc>
                  <a:spcPct val="90000"/>
                </a:lnSpc>
                <a:spcBef>
                  <a:spcPct val="50000"/>
                </a:spcBef>
                <a:spcAft>
                  <a:spcPct val="0"/>
                </a:spcAft>
                <a:defRPr b="1">
                  <a:solidFill>
                    <a:schemeClr val="bg1"/>
                  </a:solidFill>
                  <a:latin typeface="Helvetica" panose="020B0604020202020204" pitchFamily="34" charset="0"/>
                  <a:ea typeface="宋体" panose="02010600030101010101" pitchFamily="2" charset="-122"/>
                </a:defRPr>
              </a:lvl9pPr>
            </a:lstStyle>
            <a:p>
              <a:pPr eaLnBrk="1" hangingPunct="1">
                <a:lnSpc>
                  <a:spcPct val="100000"/>
                </a:lnSpc>
              </a:pP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2</a:t>
              </a:r>
              <a:endParaRPr kumimoji="1" lang="en-US" altLang="zh-CN" sz="2400">
                <a:latin typeface="Times New Roman" panose="02020603050405020304" pitchFamily="18" charset="0"/>
              </a:endParaRPr>
            </a:p>
          </p:txBody>
        </p:sp>
        <p:sp>
          <p:nvSpPr>
            <p:cNvPr id="46088" name="Line 8"/>
            <p:cNvSpPr>
              <a:spLocks noChangeShapeType="1"/>
            </p:cNvSpPr>
            <p:nvPr/>
          </p:nvSpPr>
          <p:spPr bwMode="auto">
            <a:xfrm flipH="1">
              <a:off x="2016" y="1213"/>
              <a:ext cx="288" cy="265"/>
            </a:xfrm>
            <a:prstGeom prst="line">
              <a:avLst/>
            </a:prstGeom>
            <a:noFill/>
            <a:ln w="12700">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Line 9"/>
            <p:cNvSpPr>
              <a:spLocks noChangeShapeType="1"/>
            </p:cNvSpPr>
            <p:nvPr/>
          </p:nvSpPr>
          <p:spPr bwMode="auto">
            <a:xfrm>
              <a:off x="2469" y="1213"/>
              <a:ext cx="288" cy="265"/>
            </a:xfrm>
            <a:prstGeom prst="line">
              <a:avLst/>
            </a:prstGeom>
            <a:noFill/>
            <a:ln w="12700">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p:txBody>
          <a:bodyPr/>
          <a:lstStyle/>
          <a:p>
            <a:r>
              <a:rPr lang="en-US" altLang="zh-CN" dirty="0"/>
              <a:t>The Steps of Bottom-Up Testing (1)</a:t>
            </a:r>
            <a:endParaRPr lang="zh-CN" altLang="en-US" dirty="0"/>
          </a:p>
        </p:txBody>
      </p:sp>
    </p:spTree>
    <p:extLst>
      <p:ext uri="{BB962C8B-B14F-4D97-AF65-F5344CB8AC3E}">
        <p14:creationId xmlns:p14="http://schemas.microsoft.com/office/powerpoint/2010/main" val="446454798"/>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508932"/>
                                        </p:tgtEl>
                                        <p:attrNameLst>
                                          <p:attrName>style.visibility</p:attrName>
                                        </p:attrNameLst>
                                      </p:cBhvr>
                                      <p:to>
                                        <p:strVal val="visible"/>
                                      </p:to>
                                    </p:set>
                                    <p:animEffect transition="in" filter="box(out)">
                                      <p:cBhvr>
                                        <p:cTn id="7" dur="500"/>
                                        <p:tgtEl>
                                          <p:spTgt spid="50893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63" name="Rectangle 1035"/>
          <p:cNvSpPr>
            <a:spLocks noChangeArrowheads="1"/>
          </p:cNvSpPr>
          <p:nvPr/>
        </p:nvSpPr>
        <p:spPr bwMode="auto">
          <a:xfrm>
            <a:off x="971601" y="1445875"/>
            <a:ext cx="73448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dirty="0">
                <a:latin typeface="Times New Roman" pitchFamily="18" charset="0"/>
                <a:ea typeface="华文楷体" pitchFamily="2" charset="-122"/>
                <a:cs typeface="Times New Roman" pitchFamily="18" charset="0"/>
              </a:rPr>
              <a:t>第</a:t>
            </a:r>
            <a:r>
              <a:rPr kumimoji="1" lang="zh-CN" altLang="zh-CN" dirty="0">
                <a:latin typeface="Times New Roman" pitchFamily="18" charset="0"/>
                <a:ea typeface="华文楷体" pitchFamily="2" charset="-122"/>
                <a:cs typeface="Times New Roman" pitchFamily="18" charset="0"/>
              </a:rPr>
              <a:t>3</a:t>
            </a:r>
            <a:r>
              <a:rPr kumimoji="1" lang="zh-CN" altLang="en-US" dirty="0">
                <a:latin typeface="Times New Roman" pitchFamily="18" charset="0"/>
                <a:ea typeface="华文楷体" pitchFamily="2" charset="-122"/>
                <a:cs typeface="Times New Roman" pitchFamily="18" charset="0"/>
              </a:rPr>
              <a:t>步：去掉</a:t>
            </a:r>
            <a:r>
              <a:rPr kumimoji="1" lang="en-US" altLang="zh-CN" dirty="0">
                <a:latin typeface="Times New Roman" pitchFamily="18" charset="0"/>
                <a:ea typeface="华文楷体" pitchFamily="2" charset="-122"/>
                <a:cs typeface="Times New Roman" pitchFamily="18" charset="0"/>
              </a:rPr>
              <a:t>Driver</a:t>
            </a:r>
            <a:r>
              <a:rPr kumimoji="1" lang="zh-CN" altLang="zh-CN" dirty="0">
                <a:latin typeface="Times New Roman" pitchFamily="18" charset="0"/>
                <a:ea typeface="华文楷体" pitchFamily="2" charset="-122"/>
                <a:cs typeface="Times New Roman" pitchFamily="18" charset="0"/>
              </a:rPr>
              <a:t>，</a:t>
            </a:r>
            <a:r>
              <a:rPr kumimoji="1" lang="zh-CN" altLang="en-US" dirty="0">
                <a:latin typeface="Times New Roman" pitchFamily="18" charset="0"/>
                <a:ea typeface="华文楷体" pitchFamily="2" charset="-122"/>
                <a:cs typeface="Times New Roman" pitchFamily="18" charset="0"/>
              </a:rPr>
              <a:t>自下而上把子功能族合成更大的子功能族。</a:t>
            </a:r>
          </a:p>
        </p:txBody>
      </p:sp>
      <p:sp>
        <p:nvSpPr>
          <p:cNvPr id="509964" name="Text Box 1036"/>
          <p:cNvSpPr txBox="1">
            <a:spLocks noChangeArrowheads="1"/>
          </p:cNvSpPr>
          <p:nvPr/>
        </p:nvSpPr>
        <p:spPr bwMode="auto">
          <a:xfrm>
            <a:off x="2809056" y="4635501"/>
            <a:ext cx="609600" cy="461665"/>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sp>
        <p:nvSpPr>
          <p:cNvPr id="509965" name="Text Box 1037"/>
          <p:cNvSpPr txBox="1">
            <a:spLocks noChangeArrowheads="1"/>
          </p:cNvSpPr>
          <p:nvPr/>
        </p:nvSpPr>
        <p:spPr bwMode="auto">
          <a:xfrm>
            <a:off x="3723456" y="4635501"/>
            <a:ext cx="609600" cy="461665"/>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sp>
        <p:nvSpPr>
          <p:cNvPr id="509966" name="Text Box 1038"/>
          <p:cNvSpPr txBox="1">
            <a:spLocks noChangeArrowheads="1"/>
          </p:cNvSpPr>
          <p:nvPr/>
        </p:nvSpPr>
        <p:spPr bwMode="auto">
          <a:xfrm>
            <a:off x="4637856" y="4635501"/>
            <a:ext cx="609600" cy="461665"/>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grpSp>
        <p:nvGrpSpPr>
          <p:cNvPr id="509967" name="Group 1039"/>
          <p:cNvGrpSpPr>
            <a:grpSpLocks/>
          </p:cNvGrpSpPr>
          <p:nvPr/>
        </p:nvGrpSpPr>
        <p:grpSpPr bwMode="auto">
          <a:xfrm>
            <a:off x="1132656" y="4635501"/>
            <a:ext cx="1371600" cy="1147763"/>
            <a:chOff x="1152" y="3168"/>
            <a:chExt cx="864" cy="723"/>
          </a:xfrm>
        </p:grpSpPr>
        <p:sp>
          <p:nvSpPr>
            <p:cNvPr id="509968" name="Text Box 1040"/>
            <p:cNvSpPr txBox="1">
              <a:spLocks noChangeArrowheads="1"/>
            </p:cNvSpPr>
            <p:nvPr/>
          </p:nvSpPr>
          <p:spPr bwMode="auto">
            <a:xfrm>
              <a:off x="1152" y="3168"/>
              <a:ext cx="384" cy="29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sp>
          <p:nvSpPr>
            <p:cNvPr id="509969" name="Text Box 1041"/>
            <p:cNvSpPr txBox="1">
              <a:spLocks noChangeArrowheads="1"/>
            </p:cNvSpPr>
            <p:nvPr/>
          </p:nvSpPr>
          <p:spPr bwMode="auto">
            <a:xfrm>
              <a:off x="1632" y="3168"/>
              <a:ext cx="384" cy="29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sp>
          <p:nvSpPr>
            <p:cNvPr id="509970" name="Text Box 1042"/>
            <p:cNvSpPr txBox="1">
              <a:spLocks noChangeArrowheads="1"/>
            </p:cNvSpPr>
            <p:nvPr/>
          </p:nvSpPr>
          <p:spPr bwMode="auto">
            <a:xfrm>
              <a:off x="1152" y="3600"/>
              <a:ext cx="384" cy="29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sp>
          <p:nvSpPr>
            <p:cNvPr id="509971" name="Line 1043"/>
            <p:cNvSpPr>
              <a:spLocks noChangeShapeType="1"/>
            </p:cNvSpPr>
            <p:nvPr/>
          </p:nvSpPr>
          <p:spPr bwMode="auto">
            <a:xfrm>
              <a:off x="1344" y="3463"/>
              <a:ext cx="0" cy="1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nvGrpSpPr>
          <p:cNvPr id="509972" name="Group 1044"/>
          <p:cNvGrpSpPr>
            <a:grpSpLocks/>
          </p:cNvGrpSpPr>
          <p:nvPr/>
        </p:nvGrpSpPr>
        <p:grpSpPr bwMode="auto">
          <a:xfrm>
            <a:off x="1437456" y="3873500"/>
            <a:ext cx="990600" cy="762000"/>
            <a:chOff x="1344" y="2688"/>
            <a:chExt cx="624" cy="480"/>
          </a:xfrm>
        </p:grpSpPr>
        <p:sp>
          <p:nvSpPr>
            <p:cNvPr id="509973" name="Text Box 1045"/>
            <p:cNvSpPr txBox="1">
              <a:spLocks noChangeArrowheads="1"/>
            </p:cNvSpPr>
            <p:nvPr/>
          </p:nvSpPr>
          <p:spPr bwMode="auto">
            <a:xfrm>
              <a:off x="1584" y="2688"/>
              <a:ext cx="384" cy="29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sp>
          <p:nvSpPr>
            <p:cNvPr id="509974" name="Line 1046"/>
            <p:cNvSpPr>
              <a:spLocks noChangeShapeType="1"/>
            </p:cNvSpPr>
            <p:nvPr/>
          </p:nvSpPr>
          <p:spPr bwMode="auto">
            <a:xfrm>
              <a:off x="1824" y="2987"/>
              <a:ext cx="0" cy="18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sp>
          <p:nvSpPr>
            <p:cNvPr id="509975" name="Line 1047"/>
            <p:cNvSpPr>
              <a:spLocks noChangeShapeType="1"/>
            </p:cNvSpPr>
            <p:nvPr/>
          </p:nvSpPr>
          <p:spPr bwMode="auto">
            <a:xfrm flipH="1">
              <a:off x="1344" y="2987"/>
              <a:ext cx="384" cy="18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nvGrpSpPr>
          <p:cNvPr id="509976" name="Group 1048"/>
          <p:cNvGrpSpPr>
            <a:grpSpLocks/>
          </p:cNvGrpSpPr>
          <p:nvPr/>
        </p:nvGrpSpPr>
        <p:grpSpPr bwMode="auto">
          <a:xfrm>
            <a:off x="2809056" y="3873500"/>
            <a:ext cx="609600" cy="762000"/>
            <a:chOff x="2208" y="2688"/>
            <a:chExt cx="384" cy="480"/>
          </a:xfrm>
        </p:grpSpPr>
        <p:sp>
          <p:nvSpPr>
            <p:cNvPr id="509977" name="Text Box 1049"/>
            <p:cNvSpPr txBox="1">
              <a:spLocks noChangeArrowheads="1"/>
            </p:cNvSpPr>
            <p:nvPr/>
          </p:nvSpPr>
          <p:spPr bwMode="auto">
            <a:xfrm>
              <a:off x="2208" y="2688"/>
              <a:ext cx="384" cy="29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sp>
          <p:nvSpPr>
            <p:cNvPr id="509978" name="Line 1050"/>
            <p:cNvSpPr>
              <a:spLocks noChangeShapeType="1"/>
            </p:cNvSpPr>
            <p:nvPr/>
          </p:nvSpPr>
          <p:spPr bwMode="auto">
            <a:xfrm>
              <a:off x="2400" y="2987"/>
              <a:ext cx="0" cy="18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nvGrpSpPr>
          <p:cNvPr id="509979" name="Group 1051"/>
          <p:cNvGrpSpPr>
            <a:grpSpLocks/>
          </p:cNvGrpSpPr>
          <p:nvPr/>
        </p:nvGrpSpPr>
        <p:grpSpPr bwMode="auto">
          <a:xfrm>
            <a:off x="3875856" y="3873500"/>
            <a:ext cx="1066800" cy="762000"/>
            <a:chOff x="2880" y="2688"/>
            <a:chExt cx="672" cy="480"/>
          </a:xfrm>
        </p:grpSpPr>
        <p:sp>
          <p:nvSpPr>
            <p:cNvPr id="509980" name="Text Box 1052"/>
            <p:cNvSpPr txBox="1">
              <a:spLocks noChangeArrowheads="1"/>
            </p:cNvSpPr>
            <p:nvPr/>
          </p:nvSpPr>
          <p:spPr bwMode="auto">
            <a:xfrm>
              <a:off x="2880" y="2688"/>
              <a:ext cx="384" cy="29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sp>
          <p:nvSpPr>
            <p:cNvPr id="509981" name="Line 1053"/>
            <p:cNvSpPr>
              <a:spLocks noChangeShapeType="1"/>
            </p:cNvSpPr>
            <p:nvPr/>
          </p:nvSpPr>
          <p:spPr bwMode="auto">
            <a:xfrm flipH="1">
              <a:off x="2928" y="2987"/>
              <a:ext cx="96" cy="18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sp>
          <p:nvSpPr>
            <p:cNvPr id="509982" name="Line 1054"/>
            <p:cNvSpPr>
              <a:spLocks noChangeShapeType="1"/>
            </p:cNvSpPr>
            <p:nvPr/>
          </p:nvSpPr>
          <p:spPr bwMode="auto">
            <a:xfrm>
              <a:off x="3120" y="2987"/>
              <a:ext cx="432" cy="18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nvGrpSpPr>
          <p:cNvPr id="509983" name="Group 1055"/>
          <p:cNvGrpSpPr>
            <a:grpSpLocks/>
          </p:cNvGrpSpPr>
          <p:nvPr/>
        </p:nvGrpSpPr>
        <p:grpSpPr bwMode="auto">
          <a:xfrm>
            <a:off x="2123256" y="3187700"/>
            <a:ext cx="990600" cy="685800"/>
            <a:chOff x="1776" y="2256"/>
            <a:chExt cx="624" cy="432"/>
          </a:xfrm>
        </p:grpSpPr>
        <p:sp>
          <p:nvSpPr>
            <p:cNvPr id="509984" name="Text Box 1056"/>
            <p:cNvSpPr txBox="1">
              <a:spLocks noChangeArrowheads="1"/>
            </p:cNvSpPr>
            <p:nvPr/>
          </p:nvSpPr>
          <p:spPr bwMode="auto">
            <a:xfrm>
              <a:off x="1920" y="2256"/>
              <a:ext cx="384" cy="29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sp>
          <p:nvSpPr>
            <p:cNvPr id="509985" name="Line 1057"/>
            <p:cNvSpPr>
              <a:spLocks noChangeShapeType="1"/>
            </p:cNvSpPr>
            <p:nvPr/>
          </p:nvSpPr>
          <p:spPr bwMode="auto">
            <a:xfrm flipH="1">
              <a:off x="1776" y="2552"/>
              <a:ext cx="288" cy="1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sp>
          <p:nvSpPr>
            <p:cNvPr id="509986" name="Line 1058"/>
            <p:cNvSpPr>
              <a:spLocks noChangeShapeType="1"/>
            </p:cNvSpPr>
            <p:nvPr/>
          </p:nvSpPr>
          <p:spPr bwMode="auto">
            <a:xfrm>
              <a:off x="2160" y="2552"/>
              <a:ext cx="240" cy="1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nvGrpSpPr>
          <p:cNvPr id="509987" name="Group 1059"/>
          <p:cNvGrpSpPr>
            <a:grpSpLocks/>
          </p:cNvGrpSpPr>
          <p:nvPr/>
        </p:nvGrpSpPr>
        <p:grpSpPr bwMode="auto">
          <a:xfrm>
            <a:off x="3571056" y="3187700"/>
            <a:ext cx="609600" cy="685800"/>
            <a:chOff x="2688" y="2256"/>
            <a:chExt cx="384" cy="432"/>
          </a:xfrm>
        </p:grpSpPr>
        <p:sp>
          <p:nvSpPr>
            <p:cNvPr id="509988" name="Text Box 1060"/>
            <p:cNvSpPr txBox="1">
              <a:spLocks noChangeArrowheads="1"/>
            </p:cNvSpPr>
            <p:nvPr/>
          </p:nvSpPr>
          <p:spPr bwMode="auto">
            <a:xfrm>
              <a:off x="2688" y="2256"/>
              <a:ext cx="384" cy="29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sp>
          <p:nvSpPr>
            <p:cNvPr id="509989" name="Line 1061"/>
            <p:cNvSpPr>
              <a:spLocks noChangeShapeType="1"/>
            </p:cNvSpPr>
            <p:nvPr/>
          </p:nvSpPr>
          <p:spPr bwMode="auto">
            <a:xfrm>
              <a:off x="2880" y="2552"/>
              <a:ext cx="192" cy="1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nvGrpSpPr>
          <p:cNvPr id="509990" name="Group 1062"/>
          <p:cNvGrpSpPr>
            <a:grpSpLocks/>
          </p:cNvGrpSpPr>
          <p:nvPr/>
        </p:nvGrpSpPr>
        <p:grpSpPr bwMode="auto">
          <a:xfrm>
            <a:off x="2656656" y="2425701"/>
            <a:ext cx="1219200" cy="760413"/>
            <a:chOff x="2112" y="1776"/>
            <a:chExt cx="768" cy="479"/>
          </a:xfrm>
        </p:grpSpPr>
        <p:sp>
          <p:nvSpPr>
            <p:cNvPr id="509991" name="Text Box 1063"/>
            <p:cNvSpPr txBox="1">
              <a:spLocks noChangeArrowheads="1"/>
            </p:cNvSpPr>
            <p:nvPr/>
          </p:nvSpPr>
          <p:spPr bwMode="auto">
            <a:xfrm>
              <a:off x="2304" y="1776"/>
              <a:ext cx="384" cy="29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M</a:t>
              </a:r>
            </a:p>
          </p:txBody>
        </p:sp>
        <p:sp>
          <p:nvSpPr>
            <p:cNvPr id="509992" name="Line 1064"/>
            <p:cNvSpPr>
              <a:spLocks noChangeShapeType="1"/>
            </p:cNvSpPr>
            <p:nvPr/>
          </p:nvSpPr>
          <p:spPr bwMode="auto">
            <a:xfrm flipH="1">
              <a:off x="2112" y="2074"/>
              <a:ext cx="336" cy="18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sp>
          <p:nvSpPr>
            <p:cNvPr id="509993" name="Line 1065"/>
            <p:cNvSpPr>
              <a:spLocks noChangeShapeType="1"/>
            </p:cNvSpPr>
            <p:nvPr/>
          </p:nvSpPr>
          <p:spPr bwMode="auto">
            <a:xfrm>
              <a:off x="2544" y="2074"/>
              <a:ext cx="336" cy="18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sp>
        <p:nvSpPr>
          <p:cNvPr id="509994" name="Rectangle 1066"/>
          <p:cNvSpPr>
            <a:spLocks noChangeArrowheads="1"/>
          </p:cNvSpPr>
          <p:nvPr/>
        </p:nvSpPr>
        <p:spPr bwMode="auto">
          <a:xfrm>
            <a:off x="1056456" y="4559300"/>
            <a:ext cx="1524000" cy="1295400"/>
          </a:xfrm>
          <a:prstGeom prst="rect">
            <a:avLst/>
          </a:prstGeom>
          <a:noFill/>
          <a:ln w="158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sp>
        <p:nvSpPr>
          <p:cNvPr id="509995" name="Rectangle 1067"/>
          <p:cNvSpPr>
            <a:spLocks noChangeArrowheads="1"/>
          </p:cNvSpPr>
          <p:nvPr/>
        </p:nvSpPr>
        <p:spPr bwMode="auto">
          <a:xfrm>
            <a:off x="2732856" y="4559300"/>
            <a:ext cx="762000" cy="609600"/>
          </a:xfrm>
          <a:prstGeom prst="rect">
            <a:avLst/>
          </a:prstGeom>
          <a:noFill/>
          <a:ln w="158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sp>
        <p:nvSpPr>
          <p:cNvPr id="509996" name="Rectangle 1068"/>
          <p:cNvSpPr>
            <a:spLocks noChangeArrowheads="1"/>
          </p:cNvSpPr>
          <p:nvPr/>
        </p:nvSpPr>
        <p:spPr bwMode="auto">
          <a:xfrm>
            <a:off x="3647256" y="4559300"/>
            <a:ext cx="1676400" cy="609600"/>
          </a:xfrm>
          <a:prstGeom prst="rect">
            <a:avLst/>
          </a:prstGeom>
          <a:noFill/>
          <a:ln w="158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nvGrpSpPr>
          <p:cNvPr id="509997" name="Group 1069"/>
          <p:cNvGrpSpPr>
            <a:grpSpLocks/>
          </p:cNvGrpSpPr>
          <p:nvPr/>
        </p:nvGrpSpPr>
        <p:grpSpPr bwMode="auto">
          <a:xfrm>
            <a:off x="1437456" y="3873500"/>
            <a:ext cx="990600" cy="762000"/>
            <a:chOff x="1344" y="2688"/>
            <a:chExt cx="624" cy="480"/>
          </a:xfrm>
        </p:grpSpPr>
        <p:sp>
          <p:nvSpPr>
            <p:cNvPr id="509998" name="Text Box 1070"/>
            <p:cNvSpPr txBox="1">
              <a:spLocks noChangeArrowheads="1"/>
            </p:cNvSpPr>
            <p:nvPr/>
          </p:nvSpPr>
          <p:spPr bwMode="auto">
            <a:xfrm>
              <a:off x="1584" y="2688"/>
              <a:ext cx="384" cy="291"/>
            </a:xfrm>
            <a:prstGeom prst="rect">
              <a:avLst/>
            </a:prstGeom>
            <a:noFill/>
            <a:ln w="158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D</a:t>
              </a:r>
            </a:p>
          </p:txBody>
        </p:sp>
        <p:sp>
          <p:nvSpPr>
            <p:cNvPr id="509999" name="Line 1071"/>
            <p:cNvSpPr>
              <a:spLocks noChangeShapeType="1"/>
            </p:cNvSpPr>
            <p:nvPr/>
          </p:nvSpPr>
          <p:spPr bwMode="auto">
            <a:xfrm>
              <a:off x="1824" y="2987"/>
              <a:ext cx="0" cy="181"/>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sp>
          <p:nvSpPr>
            <p:cNvPr id="510000" name="Line 1072"/>
            <p:cNvSpPr>
              <a:spLocks noChangeShapeType="1"/>
            </p:cNvSpPr>
            <p:nvPr/>
          </p:nvSpPr>
          <p:spPr bwMode="auto">
            <a:xfrm flipH="1">
              <a:off x="1344" y="2987"/>
              <a:ext cx="384" cy="181"/>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nvGrpSpPr>
          <p:cNvPr id="510001" name="Group 1073"/>
          <p:cNvGrpSpPr>
            <a:grpSpLocks/>
          </p:cNvGrpSpPr>
          <p:nvPr/>
        </p:nvGrpSpPr>
        <p:grpSpPr bwMode="auto">
          <a:xfrm>
            <a:off x="2809056" y="3873500"/>
            <a:ext cx="609600" cy="762000"/>
            <a:chOff x="2208" y="2688"/>
            <a:chExt cx="384" cy="480"/>
          </a:xfrm>
        </p:grpSpPr>
        <p:sp>
          <p:nvSpPr>
            <p:cNvPr id="510002" name="Text Box 1074"/>
            <p:cNvSpPr txBox="1">
              <a:spLocks noChangeArrowheads="1"/>
            </p:cNvSpPr>
            <p:nvPr/>
          </p:nvSpPr>
          <p:spPr bwMode="auto">
            <a:xfrm>
              <a:off x="2208" y="2688"/>
              <a:ext cx="384" cy="291"/>
            </a:xfrm>
            <a:prstGeom prst="rect">
              <a:avLst/>
            </a:prstGeom>
            <a:noFill/>
            <a:ln w="158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D</a:t>
              </a:r>
            </a:p>
          </p:txBody>
        </p:sp>
        <p:sp>
          <p:nvSpPr>
            <p:cNvPr id="510003" name="Line 1075"/>
            <p:cNvSpPr>
              <a:spLocks noChangeShapeType="1"/>
            </p:cNvSpPr>
            <p:nvPr/>
          </p:nvSpPr>
          <p:spPr bwMode="auto">
            <a:xfrm>
              <a:off x="2400" y="2987"/>
              <a:ext cx="0" cy="181"/>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nvGrpSpPr>
          <p:cNvPr id="510004" name="Group 1076"/>
          <p:cNvGrpSpPr>
            <a:grpSpLocks/>
          </p:cNvGrpSpPr>
          <p:nvPr/>
        </p:nvGrpSpPr>
        <p:grpSpPr bwMode="auto">
          <a:xfrm>
            <a:off x="3874269" y="3873500"/>
            <a:ext cx="1066800" cy="762000"/>
            <a:chOff x="2880" y="2688"/>
            <a:chExt cx="672" cy="480"/>
          </a:xfrm>
        </p:grpSpPr>
        <p:sp>
          <p:nvSpPr>
            <p:cNvPr id="510005" name="Text Box 1077"/>
            <p:cNvSpPr txBox="1">
              <a:spLocks noChangeArrowheads="1"/>
            </p:cNvSpPr>
            <p:nvPr/>
          </p:nvSpPr>
          <p:spPr bwMode="auto">
            <a:xfrm>
              <a:off x="2880" y="2688"/>
              <a:ext cx="384" cy="291"/>
            </a:xfrm>
            <a:prstGeom prst="rect">
              <a:avLst/>
            </a:prstGeom>
            <a:noFill/>
            <a:ln w="158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D</a:t>
              </a:r>
            </a:p>
          </p:txBody>
        </p:sp>
        <p:sp>
          <p:nvSpPr>
            <p:cNvPr id="510006" name="Line 1078"/>
            <p:cNvSpPr>
              <a:spLocks noChangeShapeType="1"/>
            </p:cNvSpPr>
            <p:nvPr/>
          </p:nvSpPr>
          <p:spPr bwMode="auto">
            <a:xfrm flipH="1">
              <a:off x="2928" y="2987"/>
              <a:ext cx="96" cy="181"/>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sp>
          <p:nvSpPr>
            <p:cNvPr id="510007" name="Line 1079"/>
            <p:cNvSpPr>
              <a:spLocks noChangeShapeType="1"/>
            </p:cNvSpPr>
            <p:nvPr/>
          </p:nvSpPr>
          <p:spPr bwMode="auto">
            <a:xfrm>
              <a:off x="3120" y="2987"/>
              <a:ext cx="432" cy="181"/>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nvGrpSpPr>
          <p:cNvPr id="510008" name="Group 1080"/>
          <p:cNvGrpSpPr>
            <a:grpSpLocks/>
          </p:cNvGrpSpPr>
          <p:nvPr/>
        </p:nvGrpSpPr>
        <p:grpSpPr bwMode="auto">
          <a:xfrm>
            <a:off x="2121669" y="3186113"/>
            <a:ext cx="990600" cy="685800"/>
            <a:chOff x="1776" y="2256"/>
            <a:chExt cx="624" cy="432"/>
          </a:xfrm>
        </p:grpSpPr>
        <p:sp>
          <p:nvSpPr>
            <p:cNvPr id="510009" name="Text Box 1081"/>
            <p:cNvSpPr txBox="1">
              <a:spLocks noChangeArrowheads="1"/>
            </p:cNvSpPr>
            <p:nvPr/>
          </p:nvSpPr>
          <p:spPr bwMode="auto">
            <a:xfrm>
              <a:off x="1920" y="2256"/>
              <a:ext cx="384" cy="291"/>
            </a:xfrm>
            <a:prstGeom prst="rect">
              <a:avLst/>
            </a:prstGeom>
            <a:noFill/>
            <a:ln w="158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D</a:t>
              </a:r>
            </a:p>
          </p:txBody>
        </p:sp>
        <p:sp>
          <p:nvSpPr>
            <p:cNvPr id="510010" name="Line 1082"/>
            <p:cNvSpPr>
              <a:spLocks noChangeShapeType="1"/>
            </p:cNvSpPr>
            <p:nvPr/>
          </p:nvSpPr>
          <p:spPr bwMode="auto">
            <a:xfrm flipH="1">
              <a:off x="1776" y="2552"/>
              <a:ext cx="288" cy="136"/>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sp>
          <p:nvSpPr>
            <p:cNvPr id="510011" name="Line 1083"/>
            <p:cNvSpPr>
              <a:spLocks noChangeShapeType="1"/>
            </p:cNvSpPr>
            <p:nvPr/>
          </p:nvSpPr>
          <p:spPr bwMode="auto">
            <a:xfrm>
              <a:off x="2160" y="2552"/>
              <a:ext cx="240" cy="136"/>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nvGrpSpPr>
          <p:cNvPr id="510012" name="Group 1084"/>
          <p:cNvGrpSpPr>
            <a:grpSpLocks/>
          </p:cNvGrpSpPr>
          <p:nvPr/>
        </p:nvGrpSpPr>
        <p:grpSpPr bwMode="auto">
          <a:xfrm>
            <a:off x="3571056" y="3186113"/>
            <a:ext cx="609600" cy="685800"/>
            <a:chOff x="2688" y="2256"/>
            <a:chExt cx="384" cy="432"/>
          </a:xfrm>
        </p:grpSpPr>
        <p:sp>
          <p:nvSpPr>
            <p:cNvPr id="510013" name="Text Box 1085"/>
            <p:cNvSpPr txBox="1">
              <a:spLocks noChangeArrowheads="1"/>
            </p:cNvSpPr>
            <p:nvPr/>
          </p:nvSpPr>
          <p:spPr bwMode="auto">
            <a:xfrm>
              <a:off x="2688" y="2256"/>
              <a:ext cx="384" cy="291"/>
            </a:xfrm>
            <a:prstGeom prst="rect">
              <a:avLst/>
            </a:prstGeom>
            <a:noFill/>
            <a:ln w="158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D</a:t>
              </a:r>
            </a:p>
          </p:txBody>
        </p:sp>
        <p:sp>
          <p:nvSpPr>
            <p:cNvPr id="510014" name="Line 1086"/>
            <p:cNvSpPr>
              <a:spLocks noChangeShapeType="1"/>
            </p:cNvSpPr>
            <p:nvPr/>
          </p:nvSpPr>
          <p:spPr bwMode="auto">
            <a:xfrm>
              <a:off x="2880" y="2552"/>
              <a:ext cx="192" cy="136"/>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grpSp>
        <p:nvGrpSpPr>
          <p:cNvPr id="510015" name="Group 1087"/>
          <p:cNvGrpSpPr>
            <a:grpSpLocks/>
          </p:cNvGrpSpPr>
          <p:nvPr/>
        </p:nvGrpSpPr>
        <p:grpSpPr bwMode="auto">
          <a:xfrm>
            <a:off x="2656656" y="2424113"/>
            <a:ext cx="1219200" cy="760412"/>
            <a:chOff x="2112" y="1776"/>
            <a:chExt cx="768" cy="479"/>
          </a:xfrm>
        </p:grpSpPr>
        <p:sp>
          <p:nvSpPr>
            <p:cNvPr id="510016" name="Text Box 1088"/>
            <p:cNvSpPr txBox="1">
              <a:spLocks noChangeArrowheads="1"/>
            </p:cNvSpPr>
            <p:nvPr/>
          </p:nvSpPr>
          <p:spPr bwMode="auto">
            <a:xfrm>
              <a:off x="2304" y="1776"/>
              <a:ext cx="384" cy="291"/>
            </a:xfrm>
            <a:prstGeom prst="rect">
              <a:avLst/>
            </a:prstGeom>
            <a:noFill/>
            <a:ln w="158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pPr>
              <a:r>
                <a:rPr kumimoji="1" lang="en-US" altLang="zh-CN">
                  <a:latin typeface="Times New Roman" pitchFamily="18" charset="0"/>
                  <a:ea typeface="华文楷体" pitchFamily="2" charset="-122"/>
                  <a:cs typeface="Times New Roman" pitchFamily="18" charset="0"/>
                </a:rPr>
                <a:t>D</a:t>
              </a:r>
            </a:p>
          </p:txBody>
        </p:sp>
        <p:sp>
          <p:nvSpPr>
            <p:cNvPr id="510017" name="Line 1089"/>
            <p:cNvSpPr>
              <a:spLocks noChangeShapeType="1"/>
            </p:cNvSpPr>
            <p:nvPr/>
          </p:nvSpPr>
          <p:spPr bwMode="auto">
            <a:xfrm flipH="1">
              <a:off x="2112" y="2074"/>
              <a:ext cx="336" cy="181"/>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sp>
          <p:nvSpPr>
            <p:cNvPr id="510018" name="Line 1090"/>
            <p:cNvSpPr>
              <a:spLocks noChangeShapeType="1"/>
            </p:cNvSpPr>
            <p:nvPr/>
          </p:nvSpPr>
          <p:spPr bwMode="auto">
            <a:xfrm>
              <a:off x="2544" y="2074"/>
              <a:ext cx="336" cy="181"/>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华文楷体" pitchFamily="2" charset="-122"/>
                <a:cs typeface="Times New Roman" pitchFamily="18" charset="0"/>
              </a:endParaRPr>
            </a:p>
          </p:txBody>
        </p:sp>
      </p:grpSp>
      <p:sp>
        <p:nvSpPr>
          <p:cNvPr id="510019" name="Text Box 1091"/>
          <p:cNvSpPr txBox="1">
            <a:spLocks noChangeArrowheads="1"/>
          </p:cNvSpPr>
          <p:nvPr/>
        </p:nvSpPr>
        <p:spPr bwMode="auto">
          <a:xfrm>
            <a:off x="5857056" y="2881313"/>
            <a:ext cx="2819400" cy="230832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pPr>
            <a:r>
              <a:rPr kumimoji="1" lang="zh-CN" altLang="en-US">
                <a:latin typeface="Times New Roman" pitchFamily="18" charset="0"/>
                <a:ea typeface="华文楷体" pitchFamily="2" charset="-122"/>
                <a:cs typeface="Times New Roman" pitchFamily="18" charset="0"/>
              </a:rPr>
              <a:t>注意：两种策略的优、缺点刚好互补，但单用其中任一种都不实际，通常根据软件的特点将二者混用。</a:t>
            </a:r>
          </a:p>
        </p:txBody>
      </p:sp>
      <p:sp>
        <p:nvSpPr>
          <p:cNvPr id="2" name="标题 1"/>
          <p:cNvSpPr>
            <a:spLocks noGrp="1"/>
          </p:cNvSpPr>
          <p:nvPr>
            <p:ph type="title"/>
          </p:nvPr>
        </p:nvSpPr>
        <p:spPr/>
        <p:txBody>
          <a:bodyPr/>
          <a:lstStyle/>
          <a:p>
            <a:r>
              <a:rPr lang="en-US" altLang="zh-CN" dirty="0"/>
              <a:t>The Steps of Bottom-Up Testing (2)</a:t>
            </a:r>
            <a:endParaRPr lang="zh-CN" altLang="en-US" dirty="0"/>
          </a:p>
        </p:txBody>
      </p:sp>
    </p:spTree>
    <p:extLst>
      <p:ext uri="{BB962C8B-B14F-4D97-AF65-F5344CB8AC3E}">
        <p14:creationId xmlns:p14="http://schemas.microsoft.com/office/powerpoint/2010/main" val="2502236452"/>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09967"/>
                                        </p:tgtEl>
                                        <p:attrNameLst>
                                          <p:attrName>style.visibility</p:attrName>
                                        </p:attrNameLst>
                                      </p:cBhvr>
                                      <p:to>
                                        <p:strVal val="visible"/>
                                      </p:to>
                                    </p:set>
                                    <p:animEffect transition="in" filter="box(out)">
                                      <p:cBhvr>
                                        <p:cTn id="7" dur="500"/>
                                        <p:tgtEl>
                                          <p:spTgt spid="509967"/>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509994"/>
                                        </p:tgtEl>
                                        <p:attrNameLst>
                                          <p:attrName>style.visibility</p:attrName>
                                        </p:attrNameLst>
                                      </p:cBhvr>
                                      <p:to>
                                        <p:strVal val="visible"/>
                                      </p:to>
                                    </p:set>
                                    <p:animEffect transition="in" filter="box(out)">
                                      <p:cBhvr>
                                        <p:cTn id="11" dur="500"/>
                                        <p:tgtEl>
                                          <p:spTgt spid="509994"/>
                                        </p:tgtEl>
                                      </p:cBhvr>
                                    </p:animEffec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509964"/>
                                        </p:tgtEl>
                                        <p:attrNameLst>
                                          <p:attrName>style.visibility</p:attrName>
                                        </p:attrNameLst>
                                      </p:cBhvr>
                                      <p:to>
                                        <p:strVal val="visible"/>
                                      </p:to>
                                    </p:set>
                                    <p:animEffect transition="in" filter="box(out)">
                                      <p:cBhvr>
                                        <p:cTn id="16" dur="500"/>
                                        <p:tgtEl>
                                          <p:spTgt spid="509964"/>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par>
                          <p:cTn id="17" fill="hold" nodeType="afterGroup">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509995"/>
                                        </p:tgtEl>
                                        <p:attrNameLst>
                                          <p:attrName>style.visibility</p:attrName>
                                        </p:attrNameLst>
                                      </p:cBhvr>
                                      <p:to>
                                        <p:strVal val="visible"/>
                                      </p:to>
                                    </p:set>
                                    <p:animEffect transition="in" filter="box(out)">
                                      <p:cBhvr>
                                        <p:cTn id="20" dur="500"/>
                                        <p:tgtEl>
                                          <p:spTgt spid="509995"/>
                                        </p:tgtEl>
                                      </p:cBhvr>
                                    </p:animEffect>
                                  </p:childTnLst>
                                  <p:subTnLst>
                                    <p:audio>
                                      <p:cMediaNode>
                                        <p:cTn display="0" masterRel="sameClick">
                                          <p:stCondLst>
                                            <p:cond evt="begin" delay="0">
                                              <p:tn val="18"/>
                                            </p:cond>
                                          </p:stCondLst>
                                          <p:endCondLst>
                                            <p:cond evt="onStopAudio" delay="0">
                                              <p:tgtEl>
                                                <p:sldTgt/>
                                              </p:tgtEl>
                                            </p:cond>
                                          </p:endCondLst>
                                        </p:cTn>
                                        <p:tgtEl>
                                          <p:sndTgt r:embed="rId3" name="TYP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509965"/>
                                        </p:tgtEl>
                                        <p:attrNameLst>
                                          <p:attrName>style.visibility</p:attrName>
                                        </p:attrNameLst>
                                      </p:cBhvr>
                                      <p:to>
                                        <p:strVal val="visible"/>
                                      </p:to>
                                    </p:set>
                                    <p:animEffect transition="in" filter="box(out)">
                                      <p:cBhvr>
                                        <p:cTn id="25" dur="500"/>
                                        <p:tgtEl>
                                          <p:spTgt spid="509965"/>
                                        </p:tgtEl>
                                      </p:cBhvr>
                                    </p:animEffect>
                                  </p:childTnLst>
                                  <p:subTnLst>
                                    <p:audio>
                                      <p:cMediaNode>
                                        <p:cTn display="0" masterRel="sameClick">
                                          <p:stCondLst>
                                            <p:cond evt="begin" delay="0">
                                              <p:tn val="23"/>
                                            </p:cond>
                                          </p:stCondLst>
                                          <p:endCondLst>
                                            <p:cond evt="onStopAudio" delay="0">
                                              <p:tgtEl>
                                                <p:sldTgt/>
                                              </p:tgtEl>
                                            </p:cond>
                                          </p:endCondLst>
                                        </p:cTn>
                                        <p:tgtEl>
                                          <p:sndTgt r:embed="rId3" name="TYPE.WAV"/>
                                        </p:tgtEl>
                                      </p:cMediaNode>
                                    </p:audio>
                                  </p:subTnLst>
                                </p:cTn>
                              </p:par>
                            </p:childTnLst>
                          </p:cTn>
                        </p:par>
                        <p:par>
                          <p:cTn id="26" fill="hold" nodeType="afterGroup">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509966"/>
                                        </p:tgtEl>
                                        <p:attrNameLst>
                                          <p:attrName>style.visibility</p:attrName>
                                        </p:attrNameLst>
                                      </p:cBhvr>
                                      <p:to>
                                        <p:strVal val="visible"/>
                                      </p:to>
                                    </p:set>
                                    <p:animEffect transition="in" filter="box(out)">
                                      <p:cBhvr>
                                        <p:cTn id="29" dur="500"/>
                                        <p:tgtEl>
                                          <p:spTgt spid="509966"/>
                                        </p:tgtEl>
                                      </p:cBhvr>
                                    </p:animEffect>
                                  </p:childTnLst>
                                  <p:subTnLst>
                                    <p:audio>
                                      <p:cMediaNode>
                                        <p:cTn display="0" masterRel="sameClick">
                                          <p:stCondLst>
                                            <p:cond evt="begin" delay="0">
                                              <p:tn val="27"/>
                                            </p:cond>
                                          </p:stCondLst>
                                          <p:endCondLst>
                                            <p:cond evt="onStopAudio" delay="0">
                                              <p:tgtEl>
                                                <p:sldTgt/>
                                              </p:tgtEl>
                                            </p:cond>
                                          </p:endCondLst>
                                        </p:cTn>
                                        <p:tgtEl>
                                          <p:sndTgt r:embed="rId3" name="TYPE.WAV"/>
                                        </p:tgtEl>
                                      </p:cMediaNode>
                                    </p:audio>
                                  </p:subTnLst>
                                </p:cTn>
                              </p:par>
                            </p:childTnLst>
                          </p:cTn>
                        </p:par>
                        <p:par>
                          <p:cTn id="30" fill="hold" nodeType="afterGroup">
                            <p:stCondLst>
                              <p:cond delay="1000"/>
                            </p:stCondLst>
                            <p:childTnLst>
                              <p:par>
                                <p:cTn id="31" presetID="4" presetClass="entr" presetSubtype="32" fill="hold" grpId="0" nodeType="afterEffect">
                                  <p:stCondLst>
                                    <p:cond delay="0"/>
                                  </p:stCondLst>
                                  <p:childTnLst>
                                    <p:set>
                                      <p:cBhvr>
                                        <p:cTn id="32" dur="1" fill="hold">
                                          <p:stCondLst>
                                            <p:cond delay="0"/>
                                          </p:stCondLst>
                                        </p:cTn>
                                        <p:tgtEl>
                                          <p:spTgt spid="509996"/>
                                        </p:tgtEl>
                                        <p:attrNameLst>
                                          <p:attrName>style.visibility</p:attrName>
                                        </p:attrNameLst>
                                      </p:cBhvr>
                                      <p:to>
                                        <p:strVal val="visible"/>
                                      </p:to>
                                    </p:set>
                                    <p:animEffect transition="in" filter="box(out)">
                                      <p:cBhvr>
                                        <p:cTn id="33" dur="500"/>
                                        <p:tgtEl>
                                          <p:spTgt spid="509996"/>
                                        </p:tgtEl>
                                      </p:cBhvr>
                                    </p:animEffect>
                                  </p:childTnLst>
                                  <p:subTnLst>
                                    <p:audio>
                                      <p:cMediaNode>
                                        <p:cTn display="0" masterRel="sameClick">
                                          <p:stCondLst>
                                            <p:cond evt="begin" delay="0">
                                              <p:tn val="31"/>
                                            </p:cond>
                                          </p:stCondLst>
                                          <p:endCondLst>
                                            <p:cond evt="onStopAudio" delay="0">
                                              <p:tgtEl>
                                                <p:sldTgt/>
                                              </p:tgtEl>
                                            </p:cond>
                                          </p:endCondLst>
                                        </p:cTn>
                                        <p:tgtEl>
                                          <p:sndTgt r:embed="rId3"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509997"/>
                                        </p:tgtEl>
                                        <p:attrNameLst>
                                          <p:attrName>style.visibility</p:attrName>
                                        </p:attrNameLst>
                                      </p:cBhvr>
                                      <p:to>
                                        <p:strVal val="visible"/>
                                      </p:to>
                                    </p:set>
                                    <p:animEffect transition="in" filter="box(out)">
                                      <p:cBhvr>
                                        <p:cTn id="38" dur="500"/>
                                        <p:tgtEl>
                                          <p:spTgt spid="509997"/>
                                        </p:tgtEl>
                                      </p:cBhvr>
                                    </p:animEffect>
                                  </p:childTnLst>
                                  <p:subTnLst>
                                    <p:set>
                                      <p:cBhvr override="childStyle">
                                        <p:cTn dur="1" fill="hold" display="0" masterRel="nextClick" afterEffect="1"/>
                                        <p:tgtEl>
                                          <p:spTgt spid="509997"/>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3"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510001"/>
                                        </p:tgtEl>
                                        <p:attrNameLst>
                                          <p:attrName>style.visibility</p:attrName>
                                        </p:attrNameLst>
                                      </p:cBhvr>
                                      <p:to>
                                        <p:strVal val="visible"/>
                                      </p:to>
                                    </p:set>
                                    <p:animEffect transition="in" filter="box(out)">
                                      <p:cBhvr>
                                        <p:cTn id="43" dur="500"/>
                                        <p:tgtEl>
                                          <p:spTgt spid="510001"/>
                                        </p:tgtEl>
                                      </p:cBhvr>
                                    </p:animEffect>
                                  </p:childTnLst>
                                  <p:subTnLst>
                                    <p:set>
                                      <p:cBhvr override="childStyle">
                                        <p:cTn dur="1" fill="hold" display="0" masterRel="nextClick" afterEffect="1"/>
                                        <p:tgtEl>
                                          <p:spTgt spid="510001"/>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TYPE.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nodeType="clickEffect">
                                  <p:stCondLst>
                                    <p:cond delay="0"/>
                                  </p:stCondLst>
                                  <p:childTnLst>
                                    <p:set>
                                      <p:cBhvr>
                                        <p:cTn id="47" dur="1" fill="hold">
                                          <p:stCondLst>
                                            <p:cond delay="0"/>
                                          </p:stCondLst>
                                        </p:cTn>
                                        <p:tgtEl>
                                          <p:spTgt spid="510004"/>
                                        </p:tgtEl>
                                        <p:attrNameLst>
                                          <p:attrName>style.visibility</p:attrName>
                                        </p:attrNameLst>
                                      </p:cBhvr>
                                      <p:to>
                                        <p:strVal val="visible"/>
                                      </p:to>
                                    </p:set>
                                    <p:animEffect transition="in" filter="box(out)">
                                      <p:cBhvr>
                                        <p:cTn id="48" dur="500"/>
                                        <p:tgtEl>
                                          <p:spTgt spid="510004"/>
                                        </p:tgtEl>
                                      </p:cBhvr>
                                    </p:animEffect>
                                  </p:childTnLst>
                                  <p:subTnLst>
                                    <p:set>
                                      <p:cBhvr override="childStyle">
                                        <p:cTn dur="1" fill="hold" display="0" masterRel="nextClick" afterEffect="1"/>
                                        <p:tgtEl>
                                          <p:spTgt spid="510004"/>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TYPE.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nodeType="clickEffect">
                                  <p:stCondLst>
                                    <p:cond delay="0"/>
                                  </p:stCondLst>
                                  <p:childTnLst>
                                    <p:set>
                                      <p:cBhvr>
                                        <p:cTn id="52" dur="1" fill="hold">
                                          <p:stCondLst>
                                            <p:cond delay="0"/>
                                          </p:stCondLst>
                                        </p:cTn>
                                        <p:tgtEl>
                                          <p:spTgt spid="509972"/>
                                        </p:tgtEl>
                                        <p:attrNameLst>
                                          <p:attrName>style.visibility</p:attrName>
                                        </p:attrNameLst>
                                      </p:cBhvr>
                                      <p:to>
                                        <p:strVal val="visible"/>
                                      </p:to>
                                    </p:set>
                                    <p:animEffect transition="in" filter="box(out)">
                                      <p:cBhvr>
                                        <p:cTn id="53" dur="500"/>
                                        <p:tgtEl>
                                          <p:spTgt spid="509972"/>
                                        </p:tgtEl>
                                      </p:cBhvr>
                                    </p:animEffect>
                                  </p:childTnLst>
                                  <p:subTnLst>
                                    <p:audio>
                                      <p:cMediaNode>
                                        <p:cTn display="0" masterRel="sameClick">
                                          <p:stCondLst>
                                            <p:cond evt="begin" delay="0">
                                              <p:tn val="51"/>
                                            </p:cond>
                                          </p:stCondLst>
                                          <p:endCondLst>
                                            <p:cond evt="onStopAudio" delay="0">
                                              <p:tgtEl>
                                                <p:sldTgt/>
                                              </p:tgtEl>
                                            </p:cond>
                                          </p:endCondLst>
                                        </p:cTn>
                                        <p:tgtEl>
                                          <p:sndTgt r:embed="rId3" name="TYPE.WAV"/>
                                        </p:tgtEl>
                                      </p:cMediaNode>
                                    </p:audio>
                                  </p:subTnLst>
                                </p:cTn>
                              </p:par>
                            </p:childTnLst>
                          </p:cTn>
                        </p:par>
                        <p:par>
                          <p:cTn id="54" fill="hold" nodeType="afterGroup">
                            <p:stCondLst>
                              <p:cond delay="500"/>
                            </p:stCondLst>
                            <p:childTnLst>
                              <p:par>
                                <p:cTn id="55" presetID="4" presetClass="entr" presetSubtype="32" fill="hold" nodeType="afterEffect">
                                  <p:stCondLst>
                                    <p:cond delay="0"/>
                                  </p:stCondLst>
                                  <p:childTnLst>
                                    <p:set>
                                      <p:cBhvr>
                                        <p:cTn id="56" dur="1" fill="hold">
                                          <p:stCondLst>
                                            <p:cond delay="0"/>
                                          </p:stCondLst>
                                        </p:cTn>
                                        <p:tgtEl>
                                          <p:spTgt spid="509976"/>
                                        </p:tgtEl>
                                        <p:attrNameLst>
                                          <p:attrName>style.visibility</p:attrName>
                                        </p:attrNameLst>
                                      </p:cBhvr>
                                      <p:to>
                                        <p:strVal val="visible"/>
                                      </p:to>
                                    </p:set>
                                    <p:animEffect transition="in" filter="box(out)">
                                      <p:cBhvr>
                                        <p:cTn id="57" dur="500"/>
                                        <p:tgtEl>
                                          <p:spTgt spid="509976"/>
                                        </p:tgtEl>
                                      </p:cBhvr>
                                    </p:animEffect>
                                  </p:childTnLst>
                                  <p:subTnLst>
                                    <p:audio>
                                      <p:cMediaNode>
                                        <p:cTn display="0" masterRel="sameClick">
                                          <p:stCondLst>
                                            <p:cond evt="begin" delay="0">
                                              <p:tn val="55"/>
                                            </p:cond>
                                          </p:stCondLst>
                                          <p:endCondLst>
                                            <p:cond evt="onStopAudio" delay="0">
                                              <p:tgtEl>
                                                <p:sldTgt/>
                                              </p:tgtEl>
                                            </p:cond>
                                          </p:endCondLst>
                                        </p:cTn>
                                        <p:tgtEl>
                                          <p:sndTgt r:embed="rId3" name="TYPE.WAV"/>
                                        </p:tgtEl>
                                      </p:cMediaNode>
                                    </p:audio>
                                  </p:subTnLst>
                                </p:cTn>
                              </p:par>
                            </p:childTnLst>
                          </p:cTn>
                        </p:par>
                        <p:par>
                          <p:cTn id="58" fill="hold" nodeType="afterGroup">
                            <p:stCondLst>
                              <p:cond delay="1000"/>
                            </p:stCondLst>
                            <p:childTnLst>
                              <p:par>
                                <p:cTn id="59" presetID="4" presetClass="entr" presetSubtype="32" fill="hold" nodeType="afterEffect">
                                  <p:stCondLst>
                                    <p:cond delay="0"/>
                                  </p:stCondLst>
                                  <p:childTnLst>
                                    <p:set>
                                      <p:cBhvr>
                                        <p:cTn id="60" dur="1" fill="hold">
                                          <p:stCondLst>
                                            <p:cond delay="0"/>
                                          </p:stCondLst>
                                        </p:cTn>
                                        <p:tgtEl>
                                          <p:spTgt spid="509979"/>
                                        </p:tgtEl>
                                        <p:attrNameLst>
                                          <p:attrName>style.visibility</p:attrName>
                                        </p:attrNameLst>
                                      </p:cBhvr>
                                      <p:to>
                                        <p:strVal val="visible"/>
                                      </p:to>
                                    </p:set>
                                    <p:animEffect transition="in" filter="box(out)">
                                      <p:cBhvr>
                                        <p:cTn id="61" dur="500"/>
                                        <p:tgtEl>
                                          <p:spTgt spid="509979"/>
                                        </p:tgtEl>
                                      </p:cBhvr>
                                    </p:animEffect>
                                  </p:childTnLst>
                                  <p:subTnLst>
                                    <p:audio>
                                      <p:cMediaNode>
                                        <p:cTn display="0" masterRel="sameClick">
                                          <p:stCondLst>
                                            <p:cond evt="begin" delay="0">
                                              <p:tn val="59"/>
                                            </p:cond>
                                          </p:stCondLst>
                                          <p:endCondLst>
                                            <p:cond evt="onStopAudio" delay="0">
                                              <p:tgtEl>
                                                <p:sldTgt/>
                                              </p:tgtEl>
                                            </p:cond>
                                          </p:endCondLst>
                                        </p:cTn>
                                        <p:tgtEl>
                                          <p:sndTgt r:embed="rId3" name="TYPE.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nodeType="clickEffect">
                                  <p:stCondLst>
                                    <p:cond delay="0"/>
                                  </p:stCondLst>
                                  <p:childTnLst>
                                    <p:set>
                                      <p:cBhvr>
                                        <p:cTn id="65" dur="1" fill="hold">
                                          <p:stCondLst>
                                            <p:cond delay="0"/>
                                          </p:stCondLst>
                                        </p:cTn>
                                        <p:tgtEl>
                                          <p:spTgt spid="510008"/>
                                        </p:tgtEl>
                                        <p:attrNameLst>
                                          <p:attrName>style.visibility</p:attrName>
                                        </p:attrNameLst>
                                      </p:cBhvr>
                                      <p:to>
                                        <p:strVal val="visible"/>
                                      </p:to>
                                    </p:set>
                                    <p:animEffect transition="in" filter="box(out)">
                                      <p:cBhvr>
                                        <p:cTn id="66" dur="500"/>
                                        <p:tgtEl>
                                          <p:spTgt spid="510008"/>
                                        </p:tgtEl>
                                      </p:cBhvr>
                                    </p:animEffect>
                                  </p:childTnLst>
                                  <p:subTnLst>
                                    <p:set>
                                      <p:cBhvr override="childStyle">
                                        <p:cTn dur="1" fill="hold" display="0" masterRel="nextClick" afterEffect="1"/>
                                        <p:tgtEl>
                                          <p:spTgt spid="510008"/>
                                        </p:tgtEl>
                                        <p:attrNameLst>
                                          <p:attrName>style.visibility</p:attrName>
                                        </p:attrNameLst>
                                      </p:cBhvr>
                                      <p:to>
                                        <p:strVal val="hidden"/>
                                      </p:to>
                                    </p:set>
                                    <p:audio>
                                      <p:cMediaNode>
                                        <p:cTn display="0" masterRel="sameClick">
                                          <p:stCondLst>
                                            <p:cond evt="begin" delay="0">
                                              <p:tn val="64"/>
                                            </p:cond>
                                          </p:stCondLst>
                                          <p:endCondLst>
                                            <p:cond evt="onStopAudio" delay="0">
                                              <p:tgtEl>
                                                <p:sldTgt/>
                                              </p:tgtEl>
                                            </p:cond>
                                          </p:endCondLst>
                                        </p:cTn>
                                        <p:tgtEl>
                                          <p:sndTgt r:embed="rId3" name="TYPE.WAV"/>
                                        </p:tgtEl>
                                      </p:cMediaNode>
                                    </p:audio>
                                  </p:sub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nodeType="clickEffect">
                                  <p:stCondLst>
                                    <p:cond delay="0"/>
                                  </p:stCondLst>
                                  <p:childTnLst>
                                    <p:set>
                                      <p:cBhvr>
                                        <p:cTn id="70" dur="1" fill="hold">
                                          <p:stCondLst>
                                            <p:cond delay="0"/>
                                          </p:stCondLst>
                                        </p:cTn>
                                        <p:tgtEl>
                                          <p:spTgt spid="510012"/>
                                        </p:tgtEl>
                                        <p:attrNameLst>
                                          <p:attrName>style.visibility</p:attrName>
                                        </p:attrNameLst>
                                      </p:cBhvr>
                                      <p:to>
                                        <p:strVal val="visible"/>
                                      </p:to>
                                    </p:set>
                                    <p:animEffect transition="in" filter="box(out)">
                                      <p:cBhvr>
                                        <p:cTn id="71" dur="500"/>
                                        <p:tgtEl>
                                          <p:spTgt spid="510012"/>
                                        </p:tgtEl>
                                      </p:cBhvr>
                                    </p:animEffect>
                                  </p:childTnLst>
                                  <p:subTnLst>
                                    <p:set>
                                      <p:cBhvr override="childStyle">
                                        <p:cTn dur="1" fill="hold" display="0" masterRel="nextClick" afterEffect="1"/>
                                        <p:tgtEl>
                                          <p:spTgt spid="510012"/>
                                        </p:tgtEl>
                                        <p:attrNameLst>
                                          <p:attrName>style.visibility</p:attrName>
                                        </p:attrNameLst>
                                      </p:cBhvr>
                                      <p:to>
                                        <p:strVal val="hidden"/>
                                      </p:to>
                                    </p:set>
                                    <p:audio>
                                      <p:cMediaNode>
                                        <p:cTn display="0" masterRel="sameClick">
                                          <p:stCondLst>
                                            <p:cond evt="begin" delay="0">
                                              <p:tn val="69"/>
                                            </p:cond>
                                          </p:stCondLst>
                                          <p:endCondLst>
                                            <p:cond evt="onStopAudio" delay="0">
                                              <p:tgtEl>
                                                <p:sldTgt/>
                                              </p:tgtEl>
                                            </p:cond>
                                          </p:endCondLst>
                                        </p:cTn>
                                        <p:tgtEl>
                                          <p:sndTgt r:embed="rId3" name="TYPE.WAV"/>
                                        </p:tgtEl>
                                      </p:cMediaNode>
                                    </p:audio>
                                  </p:sub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nodeType="clickEffect">
                                  <p:stCondLst>
                                    <p:cond delay="0"/>
                                  </p:stCondLst>
                                  <p:childTnLst>
                                    <p:set>
                                      <p:cBhvr>
                                        <p:cTn id="75" dur="1" fill="hold">
                                          <p:stCondLst>
                                            <p:cond delay="0"/>
                                          </p:stCondLst>
                                        </p:cTn>
                                        <p:tgtEl>
                                          <p:spTgt spid="509983"/>
                                        </p:tgtEl>
                                        <p:attrNameLst>
                                          <p:attrName>style.visibility</p:attrName>
                                        </p:attrNameLst>
                                      </p:cBhvr>
                                      <p:to>
                                        <p:strVal val="visible"/>
                                      </p:to>
                                    </p:set>
                                    <p:animEffect transition="in" filter="box(out)">
                                      <p:cBhvr>
                                        <p:cTn id="76" dur="500"/>
                                        <p:tgtEl>
                                          <p:spTgt spid="509983"/>
                                        </p:tgtEl>
                                      </p:cBhvr>
                                    </p:animEffect>
                                  </p:childTnLst>
                                  <p:subTnLst>
                                    <p:audio>
                                      <p:cMediaNode>
                                        <p:cTn display="0" masterRel="sameClick">
                                          <p:stCondLst>
                                            <p:cond evt="begin" delay="0">
                                              <p:tn val="74"/>
                                            </p:cond>
                                          </p:stCondLst>
                                          <p:endCondLst>
                                            <p:cond evt="onStopAudio" delay="0">
                                              <p:tgtEl>
                                                <p:sldTgt/>
                                              </p:tgtEl>
                                            </p:cond>
                                          </p:endCondLst>
                                        </p:cTn>
                                        <p:tgtEl>
                                          <p:sndTgt r:embed="rId3" name="TYPE.WAV"/>
                                        </p:tgtEl>
                                      </p:cMediaNode>
                                    </p:audio>
                                  </p:subTnLst>
                                </p:cTn>
                              </p:par>
                            </p:childTnLst>
                          </p:cTn>
                        </p:par>
                        <p:par>
                          <p:cTn id="77" fill="hold" nodeType="afterGroup">
                            <p:stCondLst>
                              <p:cond delay="500"/>
                            </p:stCondLst>
                            <p:childTnLst>
                              <p:par>
                                <p:cTn id="78" presetID="4" presetClass="entr" presetSubtype="32" fill="hold" nodeType="afterEffect">
                                  <p:stCondLst>
                                    <p:cond delay="0"/>
                                  </p:stCondLst>
                                  <p:childTnLst>
                                    <p:set>
                                      <p:cBhvr>
                                        <p:cTn id="79" dur="1" fill="hold">
                                          <p:stCondLst>
                                            <p:cond delay="0"/>
                                          </p:stCondLst>
                                        </p:cTn>
                                        <p:tgtEl>
                                          <p:spTgt spid="509987"/>
                                        </p:tgtEl>
                                        <p:attrNameLst>
                                          <p:attrName>style.visibility</p:attrName>
                                        </p:attrNameLst>
                                      </p:cBhvr>
                                      <p:to>
                                        <p:strVal val="visible"/>
                                      </p:to>
                                    </p:set>
                                    <p:animEffect transition="in" filter="box(out)">
                                      <p:cBhvr>
                                        <p:cTn id="80" dur="500"/>
                                        <p:tgtEl>
                                          <p:spTgt spid="509987"/>
                                        </p:tgtEl>
                                      </p:cBhvr>
                                    </p:animEffect>
                                  </p:childTnLst>
                                  <p:subTnLst>
                                    <p:audio>
                                      <p:cMediaNode>
                                        <p:cTn display="0" masterRel="sameClick">
                                          <p:stCondLst>
                                            <p:cond evt="begin" delay="0">
                                              <p:tn val="78"/>
                                            </p:cond>
                                          </p:stCondLst>
                                          <p:endCondLst>
                                            <p:cond evt="onStopAudio" delay="0">
                                              <p:tgtEl>
                                                <p:sldTgt/>
                                              </p:tgtEl>
                                            </p:cond>
                                          </p:endCondLst>
                                        </p:cTn>
                                        <p:tgtEl>
                                          <p:sndTgt r:embed="rId3" name="TYPE.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32" fill="hold" nodeType="clickEffect">
                                  <p:stCondLst>
                                    <p:cond delay="0"/>
                                  </p:stCondLst>
                                  <p:childTnLst>
                                    <p:set>
                                      <p:cBhvr>
                                        <p:cTn id="84" dur="1" fill="hold">
                                          <p:stCondLst>
                                            <p:cond delay="0"/>
                                          </p:stCondLst>
                                        </p:cTn>
                                        <p:tgtEl>
                                          <p:spTgt spid="510015"/>
                                        </p:tgtEl>
                                        <p:attrNameLst>
                                          <p:attrName>style.visibility</p:attrName>
                                        </p:attrNameLst>
                                      </p:cBhvr>
                                      <p:to>
                                        <p:strVal val="visible"/>
                                      </p:to>
                                    </p:set>
                                    <p:animEffect transition="in" filter="box(out)">
                                      <p:cBhvr>
                                        <p:cTn id="85" dur="500"/>
                                        <p:tgtEl>
                                          <p:spTgt spid="510015"/>
                                        </p:tgtEl>
                                      </p:cBhvr>
                                    </p:animEffect>
                                  </p:childTnLst>
                                  <p:subTnLst>
                                    <p:set>
                                      <p:cBhvr override="childStyle">
                                        <p:cTn dur="1" fill="hold" display="0" masterRel="nextClick" afterEffect="1"/>
                                        <p:tgtEl>
                                          <p:spTgt spid="510015"/>
                                        </p:tgtEl>
                                        <p:attrNameLst>
                                          <p:attrName>style.visibility</p:attrName>
                                        </p:attrNameLst>
                                      </p:cBhvr>
                                      <p:to>
                                        <p:strVal val="hidden"/>
                                      </p:to>
                                    </p:set>
                                    <p:audio>
                                      <p:cMediaNode>
                                        <p:cTn display="0" masterRel="sameClick">
                                          <p:stCondLst>
                                            <p:cond evt="begin" delay="0">
                                              <p:tn val="83"/>
                                            </p:cond>
                                          </p:stCondLst>
                                          <p:endCondLst>
                                            <p:cond evt="onStopAudio" delay="0">
                                              <p:tgtEl>
                                                <p:sldTgt/>
                                              </p:tgtEl>
                                            </p:cond>
                                          </p:endCondLst>
                                        </p:cTn>
                                        <p:tgtEl>
                                          <p:sndTgt r:embed="rId3" name="TYPE.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32" fill="hold" nodeType="clickEffect">
                                  <p:stCondLst>
                                    <p:cond delay="0"/>
                                  </p:stCondLst>
                                  <p:childTnLst>
                                    <p:set>
                                      <p:cBhvr>
                                        <p:cTn id="89" dur="1" fill="hold">
                                          <p:stCondLst>
                                            <p:cond delay="0"/>
                                          </p:stCondLst>
                                        </p:cTn>
                                        <p:tgtEl>
                                          <p:spTgt spid="509990"/>
                                        </p:tgtEl>
                                        <p:attrNameLst>
                                          <p:attrName>style.visibility</p:attrName>
                                        </p:attrNameLst>
                                      </p:cBhvr>
                                      <p:to>
                                        <p:strVal val="visible"/>
                                      </p:to>
                                    </p:set>
                                    <p:animEffect transition="in" filter="box(out)">
                                      <p:cBhvr>
                                        <p:cTn id="90" dur="500"/>
                                        <p:tgtEl>
                                          <p:spTgt spid="509990"/>
                                        </p:tgtEl>
                                      </p:cBhvr>
                                    </p:animEffect>
                                  </p:childTnLst>
                                  <p:subTnLst>
                                    <p:audio>
                                      <p:cMediaNode>
                                        <p:cTn display="0" masterRel="sameClick">
                                          <p:stCondLst>
                                            <p:cond evt="begin" delay="0">
                                              <p:tn val="88"/>
                                            </p:cond>
                                          </p:stCondLst>
                                          <p:endCondLst>
                                            <p:cond evt="onStopAudio" delay="0">
                                              <p:tgtEl>
                                                <p:sldTgt/>
                                              </p:tgtEl>
                                            </p:cond>
                                          </p:endCondLst>
                                        </p:cTn>
                                        <p:tgtEl>
                                          <p:sndTgt r:embed="rId3" name="TYPE.WAV"/>
                                        </p:tgtEl>
                                      </p:cMediaNode>
                                    </p:audio>
                                  </p:subTnLst>
                                </p:cTn>
                              </p:par>
                            </p:childTnLst>
                          </p:cTn>
                        </p:par>
                      </p:childTnLst>
                    </p:cTn>
                  </p:par>
                  <p:par>
                    <p:cTn id="91" fill="hold" nodeType="clickPar">
                      <p:stCondLst>
                        <p:cond delay="indefinite"/>
                      </p:stCondLst>
                      <p:childTnLst>
                        <p:par>
                          <p:cTn id="92" fill="hold" nodeType="withGroup">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510019"/>
                                        </p:tgtEl>
                                        <p:attrNameLst>
                                          <p:attrName>style.visibility</p:attrName>
                                        </p:attrNameLst>
                                      </p:cBhvr>
                                      <p:to>
                                        <p:strVal val="visible"/>
                                      </p:to>
                                    </p:set>
                                    <p:animEffect transition="in" filter="checkerboard(across)">
                                      <p:cBhvr>
                                        <p:cTn id="95" dur="500"/>
                                        <p:tgtEl>
                                          <p:spTgt spid="510019"/>
                                        </p:tgtEl>
                                      </p:cBhvr>
                                    </p:animEffect>
                                  </p:childTnLst>
                                  <p:subTnLst>
                                    <p:audio>
                                      <p:cMediaNode>
                                        <p:cTn display="0" masterRel="sameClick">
                                          <p:stCondLst>
                                            <p:cond evt="begin" delay="0">
                                              <p:tn val="93"/>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64" grpId="0" animBg="1" autoUpdateAnimBg="0"/>
      <p:bldP spid="509965" grpId="0" animBg="1" autoUpdateAnimBg="0"/>
      <p:bldP spid="509966" grpId="0" animBg="1" autoUpdateAnimBg="0"/>
      <p:bldP spid="509994" grpId="0" animBg="1"/>
      <p:bldP spid="509995" grpId="0" animBg="1"/>
      <p:bldP spid="509996" grpId="0" animBg="1"/>
      <p:bldP spid="510019"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9" name="Rectangle 7"/>
          <p:cNvSpPr>
            <a:spLocks noRot="1" noChangeArrowheads="1"/>
          </p:cNvSpPr>
          <p:nvPr/>
        </p:nvSpPr>
        <p:spPr bwMode="auto">
          <a:xfrm>
            <a:off x="899592" y="1628800"/>
            <a:ext cx="80645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70C0"/>
              </a:buClr>
              <a:buFont typeface="Wingdings" panose="05000000000000000000" pitchFamily="2" charset="2"/>
              <a:buChar char="n"/>
            </a:pPr>
            <a:r>
              <a:rPr lang="en-US" altLang="zh-CN" sz="2400" dirty="0">
                <a:latin typeface="Times New Roman" pitchFamily="18" charset="0"/>
                <a:cs typeface="Times New Roman" pitchFamily="18" charset="0"/>
              </a:rPr>
              <a:t>The re-execution testing that has already been conducted to ensure that changes have not propagated unintended side effects.</a:t>
            </a:r>
          </a:p>
          <a:p>
            <a:pPr lvl="1">
              <a:lnSpc>
                <a:spcPct val="90000"/>
              </a:lnSpc>
              <a:spcBef>
                <a:spcPct val="20000"/>
              </a:spcBef>
              <a:buClr>
                <a:srgbClr val="0070C0"/>
              </a:buClr>
              <a:buFont typeface="Wingdings" panose="05000000000000000000" pitchFamily="2" charset="2"/>
              <a:buChar char="n"/>
            </a:pPr>
            <a:r>
              <a:rPr lang="en-US" altLang="zh-CN" sz="2200" dirty="0">
                <a:latin typeface="Times New Roman" pitchFamily="18" charset="0"/>
                <a:cs typeface="Times New Roman" pitchFamily="18" charset="0"/>
              </a:rPr>
              <a:t>A representative sample of tests that will exercise all software function.</a:t>
            </a:r>
          </a:p>
          <a:p>
            <a:pPr lvl="1">
              <a:lnSpc>
                <a:spcPct val="90000"/>
              </a:lnSpc>
              <a:spcBef>
                <a:spcPct val="20000"/>
              </a:spcBef>
              <a:buClr>
                <a:srgbClr val="0070C0"/>
              </a:buClr>
              <a:buFont typeface="Wingdings" panose="05000000000000000000" pitchFamily="2" charset="2"/>
              <a:buChar char="n"/>
            </a:pPr>
            <a:r>
              <a:rPr lang="en-US" altLang="zh-CN" sz="2200" dirty="0">
                <a:latin typeface="Times New Roman" pitchFamily="18" charset="0"/>
                <a:cs typeface="Times New Roman" pitchFamily="18" charset="0"/>
              </a:rPr>
              <a:t>Additional tests that focus on software functions that are likely to be affected by the change.</a:t>
            </a:r>
          </a:p>
          <a:p>
            <a:pPr lvl="1">
              <a:lnSpc>
                <a:spcPct val="90000"/>
              </a:lnSpc>
              <a:spcBef>
                <a:spcPct val="20000"/>
              </a:spcBef>
              <a:buClr>
                <a:srgbClr val="0070C0"/>
              </a:buClr>
              <a:buFont typeface="Wingdings" panose="05000000000000000000" pitchFamily="2" charset="2"/>
              <a:buChar char="n"/>
            </a:pPr>
            <a:r>
              <a:rPr lang="en-US" altLang="zh-CN" sz="2200" dirty="0">
                <a:latin typeface="Times New Roman" pitchFamily="18" charset="0"/>
                <a:cs typeface="Times New Roman" pitchFamily="18" charset="0"/>
              </a:rPr>
              <a:t>Tests that focus on the software components that have been changed.</a:t>
            </a:r>
          </a:p>
          <a:p>
            <a:pPr lvl="1">
              <a:lnSpc>
                <a:spcPct val="90000"/>
              </a:lnSpc>
              <a:spcBef>
                <a:spcPct val="20000"/>
              </a:spcBef>
              <a:buClr>
                <a:srgbClr val="0070C0"/>
              </a:buClr>
              <a:buFont typeface="Wingdings" panose="05000000000000000000" pitchFamily="2" charset="2"/>
              <a:buNone/>
            </a:pPr>
            <a:endParaRPr lang="en-US" altLang="ja-JP" sz="2400" dirty="0">
              <a:latin typeface="Times New Roman" pitchFamily="18" charset="0"/>
              <a:cs typeface="Times New Roman"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Regression </a:t>
            </a:r>
            <a:r>
              <a:rPr lang="en-US" altLang="ja-JP" dirty="0"/>
              <a:t>Testing</a:t>
            </a:r>
          </a:p>
        </p:txBody>
      </p:sp>
    </p:spTree>
    <p:extLst>
      <p:ext uri="{BB962C8B-B14F-4D97-AF65-F5344CB8AC3E}">
        <p14:creationId xmlns:p14="http://schemas.microsoft.com/office/powerpoint/2010/main" val="3335248749"/>
      </p:ext>
    </p:extLst>
  </p:cSld>
  <p:clrMapOvr>
    <a:masterClrMapping/>
  </p:clrMapOvr>
  <p:transition>
    <p:random/>
    <p:sndAc>
      <p:stSnd>
        <p:snd r:embed="rId3" name="projctor.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body" idx="1"/>
          </p:nvPr>
        </p:nvSpPr>
        <p:spPr>
          <a:xfrm>
            <a:off x="1115617" y="1484784"/>
            <a:ext cx="7560840" cy="4454525"/>
          </a:xfrm>
        </p:spPr>
        <p:txBody>
          <a:bodyPr/>
          <a:lstStyle/>
          <a:p>
            <a:pPr>
              <a:lnSpc>
                <a:spcPct val="80000"/>
              </a:lnSpc>
              <a:buFont typeface="Zapf Dingbats" charset="2"/>
              <a:buNone/>
            </a:pP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例</a:t>
            </a:r>
            <a:r>
              <a:rPr kumimoji="1" lang="zh-CN" altLang="zh-CN" b="0" dirty="0">
                <a:effectLst/>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zh-CN" b="0" dirty="0">
                <a:effectLst/>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0" dirty="0">
                <a:effectLst/>
                <a:latin typeface="Times New Roman" panose="02020603050405020304" pitchFamily="18" charset="0"/>
                <a:ea typeface="华文楷体" panose="02010600040101010101" pitchFamily="2" charset="-122"/>
                <a:cs typeface="Times New Roman" panose="02020603050405020304" pitchFamily="18" charset="0"/>
              </a:rPr>
              <a:t>摘自</a:t>
            </a:r>
            <a:r>
              <a:rPr kumimoji="1" lang="en-US" altLang="zh-CN" b="0" dirty="0" err="1">
                <a:effectLst/>
                <a:latin typeface="Times New Roman" panose="02020603050405020304" pitchFamily="18" charset="0"/>
                <a:ea typeface="华文楷体" panose="02010600040101010101" pitchFamily="2" charset="-122"/>
                <a:cs typeface="Times New Roman" panose="02020603050405020304" pitchFamily="18" charset="0"/>
              </a:rPr>
              <a:t>Pfleeger</a:t>
            </a:r>
            <a:r>
              <a:rPr kumimoji="1" lang="en-US" altLang="zh-CN" b="0" dirty="0">
                <a:effectLst/>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zh-CN" b="0" dirty="0">
                <a:effectLst/>
                <a:latin typeface="Times New Roman" panose="02020603050405020304" pitchFamily="18" charset="0"/>
                <a:ea typeface="华文楷体" panose="02010600040101010101" pitchFamily="2" charset="-122"/>
                <a:cs typeface="Times New Roman" panose="02020603050405020304" pitchFamily="18" charset="0"/>
              </a:rPr>
              <a:t>书中的“</a:t>
            </a:r>
            <a:r>
              <a:rPr kumimoji="1" lang="en-US" altLang="zh-CN" b="0" dirty="0">
                <a:effectLst/>
                <a:latin typeface="Times New Roman" panose="02020603050405020304" pitchFamily="18" charset="0"/>
                <a:ea typeface="华文楷体" panose="02010600040101010101" pitchFamily="2" charset="-122"/>
                <a:cs typeface="Times New Roman" panose="02020603050405020304" pitchFamily="18" charset="0"/>
              </a:rPr>
              <a:t>REAL-TIME EXAMPLE”]</a:t>
            </a:r>
          </a:p>
          <a:p>
            <a:pPr>
              <a:lnSpc>
                <a:spcPct val="80000"/>
              </a:lnSpc>
              <a:buFont typeface="Zapf Dingbats" charset="2"/>
              <a:buNone/>
            </a:pPr>
            <a:endParaRPr kumimoji="1" lang="en-US" altLang="zh-CN" b="0" dirty="0">
              <a:effectLst/>
              <a:latin typeface="Times New Roman" panose="02020603050405020304" pitchFamily="18" charset="0"/>
              <a:ea typeface="华文楷体" panose="02010600040101010101" pitchFamily="2" charset="-122"/>
              <a:cs typeface="Times New Roman" panose="02020603050405020304" pitchFamily="18" charset="0"/>
            </a:endParaRPr>
          </a:p>
          <a:p>
            <a:pPr>
              <a:lnSpc>
                <a:spcPct val="80000"/>
              </a:lnSpc>
              <a:buFont typeface="Zapf Dingbats" charset="2"/>
              <a:buNone/>
            </a:pP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European Space Agency (ESA) </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的</a:t>
            </a: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Ariane-5</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航空运载火箭在</a:t>
            </a: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June 4, 1996</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她第一次飞行中远程失控，造成火箭本身和</a:t>
            </a: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棵卫星损失，</a:t>
            </a: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$500 million</a:t>
            </a:r>
          </a:p>
          <a:p>
            <a:pPr>
              <a:lnSpc>
                <a:spcPct val="80000"/>
              </a:lnSpc>
              <a:buFont typeface="Zapf Dingbats" charset="2"/>
              <a:buNone/>
            </a:pPr>
            <a:endPar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80000"/>
              </a:lnSpc>
              <a:buFont typeface="Zapf Dingbats" charset="2"/>
              <a:buNone/>
            </a:pP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原因</a:t>
            </a:r>
            <a:r>
              <a:rPr kumimoji="1"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80000"/>
              </a:lnSpc>
              <a:buFont typeface="Zapf Dingbats" charset="2"/>
              <a:buNone/>
            </a:pP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0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其前身</a:t>
            </a: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Ariane-4</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声誉良好，在开发</a:t>
            </a: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Ariane-5</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时，忽略了一个需求细节， </a:t>
            </a: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Ariane-5</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与</a:t>
            </a: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Ariane-4</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的轨道不同。 </a:t>
            </a:r>
          </a:p>
        </p:txBody>
      </p:sp>
      <p:sp>
        <p:nvSpPr>
          <p:cNvPr id="3" name="标题 1"/>
          <p:cNvSpPr>
            <a:spLocks noGrp="1"/>
          </p:cNvSpPr>
          <p:nvPr>
            <p:ph type="title"/>
          </p:nvPr>
        </p:nvSpPr>
        <p:spPr>
          <a:xfrm>
            <a:off x="381000" y="228600"/>
            <a:ext cx="8229600" cy="914400"/>
          </a:xfrm>
        </p:spPr>
        <p:txBody>
          <a:bodyPr/>
          <a:lstStyle/>
          <a:p>
            <a:r>
              <a:rPr lang="en-US" altLang="zh-CN" dirty="0"/>
              <a:t>Three Examples</a:t>
            </a:r>
            <a:endParaRPr lang="zh-CN" altLang="en-US" dirty="0"/>
          </a:p>
        </p:txBody>
      </p:sp>
    </p:spTree>
    <p:extLst>
      <p:ext uri="{BB962C8B-B14F-4D97-AF65-F5344CB8AC3E}">
        <p14:creationId xmlns:p14="http://schemas.microsoft.com/office/powerpoint/2010/main" val="1758403676"/>
      </p:ext>
    </p:extLst>
  </p:cSld>
  <p:clrMapOvr>
    <a:masterClrMapping/>
  </p:clrMapOvr>
  <p:transition>
    <p:random/>
    <p:sndAc>
      <p:stSnd>
        <p:snd r:embed="rId3" name="projctor.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3" name="Rectangle 5"/>
          <p:cNvSpPr>
            <a:spLocks noRot="1" noChangeArrowheads="1"/>
          </p:cNvSpPr>
          <p:nvPr/>
        </p:nvSpPr>
        <p:spPr bwMode="auto">
          <a:xfrm>
            <a:off x="899988" y="1355576"/>
            <a:ext cx="80645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A common approach for creating “daily builds” for product software</a:t>
            </a:r>
            <a:endParaRPr lang="en-US" altLang="zh-CN" sz="2000" dirty="0">
              <a:latin typeface="Times New Roman" pitchFamily="18" charset="0"/>
              <a:cs typeface="Times New Roman" pitchFamily="18" charset="0"/>
            </a:endParaRPr>
          </a:p>
          <a:p>
            <a:pPr>
              <a:lnSpc>
                <a:spcPct val="90000"/>
              </a:lnSpc>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Smoke testing steps:</a:t>
            </a:r>
            <a:endParaRPr lang="en-US" altLang="zh-CN" sz="2000" dirty="0">
              <a:latin typeface="Times New Roman" pitchFamily="18" charset="0"/>
              <a:cs typeface="Times New Roman" pitchFamily="18" charset="0"/>
            </a:endParaRPr>
          </a:p>
          <a:p>
            <a:pPr lvl="1">
              <a:lnSpc>
                <a:spcPct val="90000"/>
              </a:lnSpc>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Software components that have been translated into code are integrated into a “build.” </a:t>
            </a:r>
            <a:endParaRPr lang="en-US" altLang="zh-CN" sz="2000" dirty="0">
              <a:latin typeface="Times New Roman" pitchFamily="18" charset="0"/>
              <a:cs typeface="Times New Roman" pitchFamily="18" charset="0"/>
            </a:endParaRPr>
          </a:p>
          <a:p>
            <a:pPr lvl="2">
              <a:lnSpc>
                <a:spcPct val="90000"/>
              </a:lnSpc>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A build includes all data files, libraries, reusable modules, and engineered components that are required to implement one or more product functions.</a:t>
            </a:r>
            <a:endParaRPr lang="en-US" altLang="zh-CN" sz="2000" dirty="0">
              <a:latin typeface="Times New Roman" pitchFamily="18" charset="0"/>
              <a:cs typeface="Times New Roman" pitchFamily="18" charset="0"/>
            </a:endParaRPr>
          </a:p>
          <a:p>
            <a:pPr lvl="1">
              <a:lnSpc>
                <a:spcPct val="90000"/>
              </a:lnSpc>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A series of tests is designed to expose errors that will keep the build from properly performing its function.</a:t>
            </a:r>
            <a:endParaRPr lang="en-US" altLang="zh-CN" sz="2000" dirty="0">
              <a:latin typeface="Times New Roman" pitchFamily="18" charset="0"/>
              <a:cs typeface="Times New Roman" pitchFamily="18" charset="0"/>
            </a:endParaRPr>
          </a:p>
          <a:p>
            <a:pPr lvl="2">
              <a:lnSpc>
                <a:spcPct val="90000"/>
              </a:lnSpc>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The intent should be to uncover “show stopper” errors that have the highest likelihood of throwing the software project behind schedule.</a:t>
            </a:r>
            <a:endParaRPr lang="en-US" altLang="zh-CN" sz="2000" dirty="0">
              <a:latin typeface="Times New Roman" pitchFamily="18" charset="0"/>
              <a:cs typeface="Times New Roman" pitchFamily="18" charset="0"/>
            </a:endParaRPr>
          </a:p>
          <a:p>
            <a:pPr lvl="1">
              <a:lnSpc>
                <a:spcPct val="90000"/>
              </a:lnSpc>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The build is integrated with other builds and the entire product (in its current form) is smoke tested daily. </a:t>
            </a:r>
            <a:endParaRPr lang="en-US" altLang="zh-CN" sz="2000" dirty="0">
              <a:latin typeface="Times New Roman" pitchFamily="18" charset="0"/>
              <a:cs typeface="Times New Roman" pitchFamily="18" charset="0"/>
            </a:endParaRPr>
          </a:p>
          <a:p>
            <a:pPr lvl="2">
              <a:lnSpc>
                <a:spcPct val="90000"/>
              </a:lnSpc>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The integration approach may be top down or bottom up.</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Smoke Testing</a:t>
            </a:r>
          </a:p>
        </p:txBody>
      </p:sp>
    </p:spTree>
    <p:extLst>
      <p:ext uri="{BB962C8B-B14F-4D97-AF65-F5344CB8AC3E}">
        <p14:creationId xmlns:p14="http://schemas.microsoft.com/office/powerpoint/2010/main" val="2883195653"/>
      </p:ext>
    </p:extLst>
  </p:cSld>
  <p:clrMapOvr>
    <a:masterClrMapping/>
  </p:clrMapOvr>
  <p:transition>
    <p:random/>
    <p:sndAc>
      <p:stSnd>
        <p:snd r:embed="rId3" name="projctor.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3" name="Rectangle 5"/>
          <p:cNvSpPr>
            <a:spLocks noRot="1" noChangeArrowheads="1"/>
          </p:cNvSpPr>
          <p:nvPr/>
        </p:nvSpPr>
        <p:spPr bwMode="auto">
          <a:xfrm>
            <a:off x="899988" y="1355576"/>
            <a:ext cx="80645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70C0"/>
              </a:buClr>
              <a:buFont typeface="Wingdings" panose="05000000000000000000" pitchFamily="2" charset="2"/>
              <a:buChar char="n"/>
            </a:pPr>
            <a:r>
              <a:rPr lang="en-US" altLang="zh-CN" sz="2400" dirty="0">
                <a:latin typeface="Times New Roman" pitchFamily="18" charset="0"/>
                <a:cs typeface="Times New Roman" pitchFamily="18" charset="0"/>
              </a:rPr>
              <a:t>Integration risk is minimized.</a:t>
            </a:r>
          </a:p>
          <a:p>
            <a:pPr>
              <a:lnSpc>
                <a:spcPct val="90000"/>
              </a:lnSpc>
              <a:spcBef>
                <a:spcPct val="20000"/>
              </a:spcBef>
              <a:buClr>
                <a:srgbClr val="0070C0"/>
              </a:buClr>
              <a:buFont typeface="Wingdings" panose="05000000000000000000" pitchFamily="2" charset="2"/>
              <a:buChar char="n"/>
            </a:pPr>
            <a:endParaRPr lang="en-US" altLang="zh-CN" sz="2400" dirty="0">
              <a:latin typeface="Times New Roman" pitchFamily="18" charset="0"/>
              <a:cs typeface="Times New Roman" pitchFamily="18" charset="0"/>
            </a:endParaRPr>
          </a:p>
          <a:p>
            <a:pPr>
              <a:lnSpc>
                <a:spcPct val="90000"/>
              </a:lnSpc>
              <a:spcBef>
                <a:spcPct val="20000"/>
              </a:spcBef>
              <a:buClr>
                <a:srgbClr val="0070C0"/>
              </a:buClr>
              <a:buFont typeface="Wingdings" panose="05000000000000000000" pitchFamily="2" charset="2"/>
              <a:buChar char="n"/>
            </a:pPr>
            <a:r>
              <a:rPr lang="en-US" altLang="zh-CN" sz="2400" dirty="0">
                <a:latin typeface="Times New Roman" pitchFamily="18" charset="0"/>
                <a:cs typeface="Times New Roman" pitchFamily="18" charset="0"/>
              </a:rPr>
              <a:t>The quality of the end product is improved.</a:t>
            </a:r>
          </a:p>
          <a:p>
            <a:pPr>
              <a:lnSpc>
                <a:spcPct val="90000"/>
              </a:lnSpc>
              <a:spcBef>
                <a:spcPct val="20000"/>
              </a:spcBef>
              <a:buClr>
                <a:srgbClr val="0070C0"/>
              </a:buClr>
              <a:buFont typeface="Wingdings" panose="05000000000000000000" pitchFamily="2" charset="2"/>
              <a:buChar char="n"/>
            </a:pPr>
            <a:endParaRPr lang="en-US" altLang="zh-CN" sz="2400" dirty="0">
              <a:latin typeface="Times New Roman" pitchFamily="18" charset="0"/>
              <a:cs typeface="Times New Roman" pitchFamily="18" charset="0"/>
            </a:endParaRPr>
          </a:p>
          <a:p>
            <a:pPr>
              <a:lnSpc>
                <a:spcPct val="90000"/>
              </a:lnSpc>
              <a:spcBef>
                <a:spcPct val="20000"/>
              </a:spcBef>
              <a:buClr>
                <a:srgbClr val="0070C0"/>
              </a:buClr>
              <a:buFont typeface="Wingdings" panose="05000000000000000000" pitchFamily="2" charset="2"/>
              <a:buChar char="n"/>
            </a:pPr>
            <a:r>
              <a:rPr lang="en-US" altLang="zh-CN" sz="2400" dirty="0">
                <a:latin typeface="Times New Roman" pitchFamily="18" charset="0"/>
                <a:cs typeface="Times New Roman" pitchFamily="18" charset="0"/>
              </a:rPr>
              <a:t>Error diagnosis and correction are simplified.</a:t>
            </a:r>
          </a:p>
          <a:p>
            <a:pPr>
              <a:lnSpc>
                <a:spcPct val="90000"/>
              </a:lnSpc>
              <a:spcBef>
                <a:spcPct val="20000"/>
              </a:spcBef>
              <a:buClr>
                <a:srgbClr val="0070C0"/>
              </a:buClr>
              <a:buFont typeface="Wingdings" panose="05000000000000000000" pitchFamily="2" charset="2"/>
              <a:buChar char="n"/>
            </a:pPr>
            <a:endParaRPr lang="en-US" altLang="zh-CN" sz="2400" dirty="0">
              <a:latin typeface="Times New Roman" pitchFamily="18" charset="0"/>
              <a:cs typeface="Times New Roman" pitchFamily="18" charset="0"/>
            </a:endParaRPr>
          </a:p>
          <a:p>
            <a:pPr>
              <a:lnSpc>
                <a:spcPct val="90000"/>
              </a:lnSpc>
              <a:spcBef>
                <a:spcPct val="20000"/>
              </a:spcBef>
              <a:buClr>
                <a:srgbClr val="0070C0"/>
              </a:buClr>
              <a:buFont typeface="Wingdings" panose="05000000000000000000" pitchFamily="2" charset="2"/>
              <a:buChar char="n"/>
            </a:pPr>
            <a:r>
              <a:rPr lang="en-US" altLang="zh-CN" sz="2400" dirty="0">
                <a:latin typeface="Times New Roman" pitchFamily="18" charset="0"/>
                <a:cs typeface="Times New Roman" pitchFamily="18" charset="0"/>
              </a:rPr>
              <a:t>Progress is easier to assess.</a:t>
            </a:r>
            <a:endParaRPr lang="en-US" altLang="ja-JP" sz="2400" dirty="0">
              <a:latin typeface="Times New Roman" pitchFamily="18" charset="0"/>
              <a:cs typeface="Times New Roman"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Smoke Testing</a:t>
            </a:r>
          </a:p>
        </p:txBody>
      </p:sp>
    </p:spTree>
    <p:extLst>
      <p:ext uri="{BB962C8B-B14F-4D97-AF65-F5344CB8AC3E}">
        <p14:creationId xmlns:p14="http://schemas.microsoft.com/office/powerpoint/2010/main" val="746351212"/>
      </p:ext>
    </p:extLst>
  </p:cSld>
  <p:clrMapOvr>
    <a:masterClrMapping/>
  </p:clrMapOvr>
  <p:transition>
    <p:random/>
    <p:sndAc>
      <p:stSnd>
        <p:snd r:embed="rId3" name="projctor.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6293" name="Group 63"/>
          <p:cNvGrpSpPr>
            <a:grpSpLocks/>
          </p:cNvGrpSpPr>
          <p:nvPr/>
        </p:nvGrpSpPr>
        <p:grpSpPr bwMode="auto">
          <a:xfrm>
            <a:off x="1547664" y="1652363"/>
            <a:ext cx="5330825" cy="4152901"/>
            <a:chOff x="1128" y="744"/>
            <a:chExt cx="3358" cy="2616"/>
          </a:xfrm>
        </p:grpSpPr>
        <p:sp>
          <p:nvSpPr>
            <p:cNvPr id="396294" name="Freeform 38"/>
            <p:cNvSpPr>
              <a:spLocks/>
            </p:cNvSpPr>
            <p:nvPr/>
          </p:nvSpPr>
          <p:spPr bwMode="auto">
            <a:xfrm>
              <a:off x="1128" y="1768"/>
              <a:ext cx="1273" cy="1353"/>
            </a:xfrm>
            <a:custGeom>
              <a:avLst/>
              <a:gdLst>
                <a:gd name="T0" fmla="*/ 946 w 1273"/>
                <a:gd name="T1" fmla="*/ 111 h 1353"/>
                <a:gd name="T2" fmla="*/ 875 w 1273"/>
                <a:gd name="T3" fmla="*/ 80 h 1353"/>
                <a:gd name="T4" fmla="*/ 819 w 1273"/>
                <a:gd name="T5" fmla="*/ 56 h 1353"/>
                <a:gd name="T6" fmla="*/ 779 w 1273"/>
                <a:gd name="T7" fmla="*/ 40 h 1353"/>
                <a:gd name="T8" fmla="*/ 755 w 1273"/>
                <a:gd name="T9" fmla="*/ 24 h 1353"/>
                <a:gd name="T10" fmla="*/ 716 w 1273"/>
                <a:gd name="T11" fmla="*/ 8 h 1353"/>
                <a:gd name="T12" fmla="*/ 652 w 1273"/>
                <a:gd name="T13" fmla="*/ 0 h 1353"/>
                <a:gd name="T14" fmla="*/ 620 w 1273"/>
                <a:gd name="T15" fmla="*/ 0 h 1353"/>
                <a:gd name="T16" fmla="*/ 549 w 1273"/>
                <a:gd name="T17" fmla="*/ 16 h 1353"/>
                <a:gd name="T18" fmla="*/ 501 w 1273"/>
                <a:gd name="T19" fmla="*/ 40 h 1353"/>
                <a:gd name="T20" fmla="*/ 445 w 1273"/>
                <a:gd name="T21" fmla="*/ 72 h 1353"/>
                <a:gd name="T22" fmla="*/ 350 w 1273"/>
                <a:gd name="T23" fmla="*/ 119 h 1353"/>
                <a:gd name="T24" fmla="*/ 302 w 1273"/>
                <a:gd name="T25" fmla="*/ 135 h 1353"/>
                <a:gd name="T26" fmla="*/ 207 w 1273"/>
                <a:gd name="T27" fmla="*/ 191 h 1353"/>
                <a:gd name="T28" fmla="*/ 159 w 1273"/>
                <a:gd name="T29" fmla="*/ 239 h 1353"/>
                <a:gd name="T30" fmla="*/ 119 w 1273"/>
                <a:gd name="T31" fmla="*/ 286 h 1353"/>
                <a:gd name="T32" fmla="*/ 87 w 1273"/>
                <a:gd name="T33" fmla="*/ 358 h 1353"/>
                <a:gd name="T34" fmla="*/ 72 w 1273"/>
                <a:gd name="T35" fmla="*/ 390 h 1353"/>
                <a:gd name="T36" fmla="*/ 72 w 1273"/>
                <a:gd name="T37" fmla="*/ 469 h 1353"/>
                <a:gd name="T38" fmla="*/ 80 w 1273"/>
                <a:gd name="T39" fmla="*/ 557 h 1353"/>
                <a:gd name="T40" fmla="*/ 87 w 1273"/>
                <a:gd name="T41" fmla="*/ 604 h 1353"/>
                <a:gd name="T42" fmla="*/ 87 w 1273"/>
                <a:gd name="T43" fmla="*/ 660 h 1353"/>
                <a:gd name="T44" fmla="*/ 72 w 1273"/>
                <a:gd name="T45" fmla="*/ 732 h 1353"/>
                <a:gd name="T46" fmla="*/ 56 w 1273"/>
                <a:gd name="T47" fmla="*/ 787 h 1353"/>
                <a:gd name="T48" fmla="*/ 32 w 1273"/>
                <a:gd name="T49" fmla="*/ 851 h 1353"/>
                <a:gd name="T50" fmla="*/ 0 w 1273"/>
                <a:gd name="T51" fmla="*/ 970 h 1353"/>
                <a:gd name="T52" fmla="*/ 0 w 1273"/>
                <a:gd name="T53" fmla="*/ 1042 h 1353"/>
                <a:gd name="T54" fmla="*/ 8 w 1273"/>
                <a:gd name="T55" fmla="*/ 1113 h 1353"/>
                <a:gd name="T56" fmla="*/ 32 w 1273"/>
                <a:gd name="T57" fmla="*/ 1185 h 1353"/>
                <a:gd name="T58" fmla="*/ 48 w 1273"/>
                <a:gd name="T59" fmla="*/ 1217 h 1353"/>
                <a:gd name="T60" fmla="*/ 87 w 1273"/>
                <a:gd name="T61" fmla="*/ 1257 h 1353"/>
                <a:gd name="T62" fmla="*/ 127 w 1273"/>
                <a:gd name="T63" fmla="*/ 1280 h 1353"/>
                <a:gd name="T64" fmla="*/ 183 w 1273"/>
                <a:gd name="T65" fmla="*/ 1288 h 1353"/>
                <a:gd name="T66" fmla="*/ 254 w 1273"/>
                <a:gd name="T67" fmla="*/ 1288 h 1353"/>
                <a:gd name="T68" fmla="*/ 358 w 1273"/>
                <a:gd name="T69" fmla="*/ 1288 h 1353"/>
                <a:gd name="T70" fmla="*/ 445 w 1273"/>
                <a:gd name="T71" fmla="*/ 1288 h 1353"/>
                <a:gd name="T72" fmla="*/ 533 w 1273"/>
                <a:gd name="T73" fmla="*/ 1288 h 1353"/>
                <a:gd name="T74" fmla="*/ 636 w 1273"/>
                <a:gd name="T75" fmla="*/ 1288 h 1353"/>
                <a:gd name="T76" fmla="*/ 739 w 1273"/>
                <a:gd name="T77" fmla="*/ 1296 h 1353"/>
                <a:gd name="T78" fmla="*/ 811 w 1273"/>
                <a:gd name="T79" fmla="*/ 1312 h 1353"/>
                <a:gd name="T80" fmla="*/ 851 w 1273"/>
                <a:gd name="T81" fmla="*/ 1320 h 1353"/>
                <a:gd name="T82" fmla="*/ 954 w 1273"/>
                <a:gd name="T83" fmla="*/ 1336 h 1353"/>
                <a:gd name="T84" fmla="*/ 1034 w 1273"/>
                <a:gd name="T85" fmla="*/ 1352 h 1353"/>
                <a:gd name="T86" fmla="*/ 1097 w 1273"/>
                <a:gd name="T87" fmla="*/ 1352 h 1353"/>
                <a:gd name="T88" fmla="*/ 1169 w 1273"/>
                <a:gd name="T89" fmla="*/ 1344 h 1353"/>
                <a:gd name="T90" fmla="*/ 1200 w 1273"/>
                <a:gd name="T91" fmla="*/ 1328 h 1353"/>
                <a:gd name="T92" fmla="*/ 1248 w 1273"/>
                <a:gd name="T93" fmla="*/ 1280 h 1353"/>
                <a:gd name="T94" fmla="*/ 1264 w 1273"/>
                <a:gd name="T95" fmla="*/ 1233 h 1353"/>
                <a:gd name="T96" fmla="*/ 1272 w 1273"/>
                <a:gd name="T97" fmla="*/ 1169 h 1353"/>
                <a:gd name="T98" fmla="*/ 1256 w 1273"/>
                <a:gd name="T99" fmla="*/ 1082 h 1353"/>
                <a:gd name="T100" fmla="*/ 1240 w 1273"/>
                <a:gd name="T101" fmla="*/ 1034 h 1353"/>
                <a:gd name="T102" fmla="*/ 1208 w 1273"/>
                <a:gd name="T103" fmla="*/ 938 h 1353"/>
                <a:gd name="T104" fmla="*/ 1185 w 1273"/>
                <a:gd name="T105" fmla="*/ 875 h 1353"/>
                <a:gd name="T106" fmla="*/ 1161 w 1273"/>
                <a:gd name="T107" fmla="*/ 811 h 1353"/>
                <a:gd name="T108" fmla="*/ 1145 w 1273"/>
                <a:gd name="T109" fmla="*/ 708 h 1353"/>
                <a:gd name="T110" fmla="*/ 1145 w 1273"/>
                <a:gd name="T111" fmla="*/ 636 h 1353"/>
                <a:gd name="T112" fmla="*/ 1137 w 1273"/>
                <a:gd name="T113" fmla="*/ 477 h 1353"/>
                <a:gd name="T114" fmla="*/ 1129 w 1273"/>
                <a:gd name="T115" fmla="*/ 398 h 1353"/>
                <a:gd name="T116" fmla="*/ 1105 w 1273"/>
                <a:gd name="T117" fmla="*/ 310 h 1353"/>
                <a:gd name="T118" fmla="*/ 1089 w 1273"/>
                <a:gd name="T119" fmla="*/ 278 h 1353"/>
                <a:gd name="T120" fmla="*/ 1018 w 1273"/>
                <a:gd name="T121" fmla="*/ 183 h 1353"/>
                <a:gd name="T122" fmla="*/ 946 w 1273"/>
                <a:gd name="T123" fmla="*/ 111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3"/>
                <a:gd name="T187" fmla="*/ 0 h 1353"/>
                <a:gd name="T188" fmla="*/ 1273 w 1273"/>
                <a:gd name="T189" fmla="*/ 1353 h 1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6295" name="Rectangle 39"/>
            <p:cNvSpPr>
              <a:spLocks noChangeArrowheads="1"/>
            </p:cNvSpPr>
            <p:nvPr/>
          </p:nvSpPr>
          <p:spPr bwMode="auto">
            <a:xfrm>
              <a:off x="2496" y="744"/>
              <a:ext cx="432" cy="304"/>
            </a:xfrm>
            <a:prstGeom prst="rect">
              <a:avLst/>
            </a:prstGeom>
            <a:solidFill>
              <a:schemeClr val="accent2"/>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6296" name="Rectangle 40"/>
            <p:cNvSpPr>
              <a:spLocks noChangeArrowheads="1"/>
            </p:cNvSpPr>
            <p:nvPr/>
          </p:nvSpPr>
          <p:spPr bwMode="auto">
            <a:xfrm>
              <a:off x="2016" y="1352"/>
              <a:ext cx="432" cy="304"/>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6297" name="Rectangle 41"/>
            <p:cNvSpPr>
              <a:spLocks noChangeArrowheads="1"/>
            </p:cNvSpPr>
            <p:nvPr/>
          </p:nvSpPr>
          <p:spPr bwMode="auto">
            <a:xfrm>
              <a:off x="1544" y="1968"/>
              <a:ext cx="432" cy="304"/>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6298" name="Rectangle 42"/>
            <p:cNvSpPr>
              <a:spLocks noChangeArrowheads="1"/>
            </p:cNvSpPr>
            <p:nvPr/>
          </p:nvSpPr>
          <p:spPr bwMode="auto">
            <a:xfrm>
              <a:off x="1240" y="2576"/>
              <a:ext cx="432" cy="304"/>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6299" name="Rectangle 43"/>
            <p:cNvSpPr>
              <a:spLocks noChangeArrowheads="1"/>
            </p:cNvSpPr>
            <p:nvPr/>
          </p:nvSpPr>
          <p:spPr bwMode="auto">
            <a:xfrm>
              <a:off x="1808" y="2576"/>
              <a:ext cx="432" cy="304"/>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6300" name="Rectangle 44"/>
            <p:cNvSpPr>
              <a:spLocks noChangeArrowheads="1"/>
            </p:cNvSpPr>
            <p:nvPr/>
          </p:nvSpPr>
          <p:spPr bwMode="auto">
            <a:xfrm>
              <a:off x="2560" y="1352"/>
              <a:ext cx="432" cy="304"/>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6301" name="Rectangle 45"/>
            <p:cNvSpPr>
              <a:spLocks noChangeArrowheads="1"/>
            </p:cNvSpPr>
            <p:nvPr/>
          </p:nvSpPr>
          <p:spPr bwMode="auto">
            <a:xfrm>
              <a:off x="3104" y="1352"/>
              <a:ext cx="432" cy="304"/>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396302" name="Line 46"/>
            <p:cNvSpPr>
              <a:spLocks noChangeShapeType="1"/>
            </p:cNvSpPr>
            <p:nvPr/>
          </p:nvSpPr>
          <p:spPr bwMode="auto">
            <a:xfrm flipH="1">
              <a:off x="1440" y="2280"/>
              <a:ext cx="328" cy="29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6303" name="Line 47"/>
            <p:cNvSpPr>
              <a:spLocks noChangeShapeType="1"/>
            </p:cNvSpPr>
            <p:nvPr/>
          </p:nvSpPr>
          <p:spPr bwMode="auto">
            <a:xfrm>
              <a:off x="1752" y="2280"/>
              <a:ext cx="280" cy="3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6304" name="Line 48"/>
            <p:cNvSpPr>
              <a:spLocks noChangeShapeType="1"/>
            </p:cNvSpPr>
            <p:nvPr/>
          </p:nvSpPr>
          <p:spPr bwMode="auto">
            <a:xfrm>
              <a:off x="2728" y="1056"/>
              <a:ext cx="24" cy="2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6305" name="Line 49"/>
            <p:cNvSpPr>
              <a:spLocks noChangeShapeType="1"/>
            </p:cNvSpPr>
            <p:nvPr/>
          </p:nvSpPr>
          <p:spPr bwMode="auto">
            <a:xfrm>
              <a:off x="2712" y="1072"/>
              <a:ext cx="616"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727090" name="Rectangle 50"/>
            <p:cNvSpPr>
              <a:spLocks noChangeArrowheads="1"/>
            </p:cNvSpPr>
            <p:nvPr/>
          </p:nvSpPr>
          <p:spPr bwMode="auto">
            <a:xfrm>
              <a:off x="3223" y="866"/>
              <a:ext cx="1084" cy="406"/>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Top modules are</a:t>
              </a:r>
            </a:p>
            <a:p>
              <a:pPr>
                <a:defRPr/>
              </a:pPr>
              <a:r>
                <a:rPr lang="en-US" altLang="ja-JP" sz="1800">
                  <a:latin typeface="Times New Roman" pitchFamily="18" charset="0"/>
                  <a:cs typeface="Times New Roman" pitchFamily="18" charset="0"/>
                </a:rPr>
                <a:t>tested with stubs</a:t>
              </a:r>
            </a:p>
          </p:txBody>
        </p:sp>
        <p:sp>
          <p:nvSpPr>
            <p:cNvPr id="727091" name="Rectangle 51"/>
            <p:cNvSpPr>
              <a:spLocks noChangeArrowheads="1"/>
            </p:cNvSpPr>
            <p:nvPr/>
          </p:nvSpPr>
          <p:spPr bwMode="auto">
            <a:xfrm>
              <a:off x="2383" y="2330"/>
              <a:ext cx="2103"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Worker modules are grouped into </a:t>
              </a:r>
            </a:p>
          </p:txBody>
        </p:sp>
        <p:sp>
          <p:nvSpPr>
            <p:cNvPr id="727092" name="Rectangle 52"/>
            <p:cNvSpPr>
              <a:spLocks noChangeArrowheads="1"/>
            </p:cNvSpPr>
            <p:nvPr/>
          </p:nvSpPr>
          <p:spPr bwMode="auto">
            <a:xfrm>
              <a:off x="2383" y="2474"/>
              <a:ext cx="1335" cy="231"/>
            </a:xfrm>
            <a:prstGeom prst="rect">
              <a:avLst/>
            </a:prstGeom>
            <a:noFill/>
            <a:ln w="127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builds and integrated</a:t>
              </a:r>
            </a:p>
          </p:txBody>
        </p:sp>
        <p:sp>
          <p:nvSpPr>
            <p:cNvPr id="727093" name="Rectangle 53"/>
            <p:cNvSpPr>
              <a:spLocks noChangeArrowheads="1"/>
            </p:cNvSpPr>
            <p:nvPr/>
          </p:nvSpPr>
          <p:spPr bwMode="auto">
            <a:xfrm>
              <a:off x="2639" y="762"/>
              <a:ext cx="218"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A</a:t>
              </a:r>
            </a:p>
          </p:txBody>
        </p:sp>
        <p:sp>
          <p:nvSpPr>
            <p:cNvPr id="727094" name="Rectangle 54"/>
            <p:cNvSpPr>
              <a:spLocks noChangeArrowheads="1"/>
            </p:cNvSpPr>
            <p:nvPr/>
          </p:nvSpPr>
          <p:spPr bwMode="auto">
            <a:xfrm>
              <a:off x="2143" y="1402"/>
              <a:ext cx="218"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B</a:t>
              </a:r>
            </a:p>
          </p:txBody>
        </p:sp>
        <p:sp>
          <p:nvSpPr>
            <p:cNvPr id="727095" name="Rectangle 55"/>
            <p:cNvSpPr>
              <a:spLocks noChangeArrowheads="1"/>
            </p:cNvSpPr>
            <p:nvPr/>
          </p:nvSpPr>
          <p:spPr bwMode="auto">
            <a:xfrm>
              <a:off x="1687" y="2018"/>
              <a:ext cx="218"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C</a:t>
              </a:r>
            </a:p>
          </p:txBody>
        </p:sp>
        <p:sp>
          <p:nvSpPr>
            <p:cNvPr id="727096" name="Rectangle 56"/>
            <p:cNvSpPr>
              <a:spLocks noChangeArrowheads="1"/>
            </p:cNvSpPr>
            <p:nvPr/>
          </p:nvSpPr>
          <p:spPr bwMode="auto">
            <a:xfrm>
              <a:off x="1351" y="2602"/>
              <a:ext cx="218"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D</a:t>
              </a:r>
            </a:p>
          </p:txBody>
        </p:sp>
        <p:sp>
          <p:nvSpPr>
            <p:cNvPr id="727097" name="Rectangle 57"/>
            <p:cNvSpPr>
              <a:spLocks noChangeArrowheads="1"/>
            </p:cNvSpPr>
            <p:nvPr/>
          </p:nvSpPr>
          <p:spPr bwMode="auto">
            <a:xfrm>
              <a:off x="1935" y="2602"/>
              <a:ext cx="210"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E</a:t>
              </a:r>
            </a:p>
          </p:txBody>
        </p:sp>
        <p:sp>
          <p:nvSpPr>
            <p:cNvPr id="727098" name="Rectangle 58"/>
            <p:cNvSpPr>
              <a:spLocks noChangeArrowheads="1"/>
            </p:cNvSpPr>
            <p:nvPr/>
          </p:nvSpPr>
          <p:spPr bwMode="auto">
            <a:xfrm>
              <a:off x="2687" y="1410"/>
              <a:ext cx="202"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F</a:t>
              </a:r>
            </a:p>
          </p:txBody>
        </p:sp>
        <p:sp>
          <p:nvSpPr>
            <p:cNvPr id="727099" name="Rectangle 59"/>
            <p:cNvSpPr>
              <a:spLocks noChangeArrowheads="1"/>
            </p:cNvSpPr>
            <p:nvPr/>
          </p:nvSpPr>
          <p:spPr bwMode="auto">
            <a:xfrm>
              <a:off x="3207" y="1410"/>
              <a:ext cx="226" cy="229"/>
            </a:xfrm>
            <a:prstGeom prst="rect">
              <a:avLst/>
            </a:prstGeom>
            <a:noFill/>
            <a:ln w="127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itchFamily="18" charset="0"/>
                  <a:cs typeface="Times New Roman" pitchFamily="18" charset="0"/>
                </a:rPr>
                <a:t>G</a:t>
              </a:r>
            </a:p>
          </p:txBody>
        </p:sp>
        <p:sp>
          <p:nvSpPr>
            <p:cNvPr id="727100" name="Rectangle 60"/>
            <p:cNvSpPr>
              <a:spLocks noChangeArrowheads="1"/>
            </p:cNvSpPr>
            <p:nvPr/>
          </p:nvSpPr>
          <p:spPr bwMode="auto">
            <a:xfrm>
              <a:off x="1375" y="3071"/>
              <a:ext cx="631"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a:latin typeface="Times New Roman" pitchFamily="18" charset="0"/>
                  <a:cs typeface="Times New Roman" pitchFamily="18" charset="0"/>
                </a:rPr>
                <a:t>cluster</a:t>
              </a:r>
              <a:endParaRPr lang="en-US" altLang="ja-JP" sz="2400">
                <a:solidFill>
                  <a:schemeClr val="bg1"/>
                </a:solidFill>
                <a:latin typeface="Times New Roman" pitchFamily="18" charset="0"/>
                <a:cs typeface="Times New Roman" pitchFamily="18" charset="0"/>
              </a:endParaRPr>
            </a:p>
          </p:txBody>
        </p:sp>
        <p:sp>
          <p:nvSpPr>
            <p:cNvPr id="396317" name="Line 61"/>
            <p:cNvSpPr>
              <a:spLocks noChangeShapeType="1"/>
            </p:cNvSpPr>
            <p:nvPr/>
          </p:nvSpPr>
          <p:spPr bwMode="auto">
            <a:xfrm flipH="1">
              <a:off x="2320" y="1072"/>
              <a:ext cx="384" cy="26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396318" name="Line 62"/>
            <p:cNvSpPr>
              <a:spLocks noChangeShapeType="1"/>
            </p:cNvSpPr>
            <p:nvPr/>
          </p:nvSpPr>
          <p:spPr bwMode="auto">
            <a:xfrm flipV="1">
              <a:off x="1816" y="1664"/>
              <a:ext cx="344" cy="3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grpSp>
      <p:sp>
        <p:nvSpPr>
          <p:cNvPr id="31"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Sandwich Testing</a:t>
            </a:r>
          </a:p>
        </p:txBody>
      </p:sp>
    </p:spTree>
    <p:extLst>
      <p:ext uri="{BB962C8B-B14F-4D97-AF65-F5344CB8AC3E}">
        <p14:creationId xmlns:p14="http://schemas.microsoft.com/office/powerpoint/2010/main" val="4056122739"/>
      </p:ext>
    </p:extLst>
  </p:cSld>
  <p:clrMapOvr>
    <a:masterClrMapping/>
  </p:clrMapOvr>
  <p:transition>
    <p:random/>
    <p:sndAc>
      <p:stSnd>
        <p:snd r:embed="rId3" name="projctor.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7" name="Rectangle 32"/>
          <p:cNvSpPr>
            <a:spLocks noRot="1" noChangeArrowheads="1"/>
          </p:cNvSpPr>
          <p:nvPr/>
        </p:nvSpPr>
        <p:spPr bwMode="auto">
          <a:xfrm>
            <a:off x="914400" y="1412776"/>
            <a:ext cx="769620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begins by evaluating the correctness and consistency of the OOA and OOD </a:t>
            </a:r>
            <a:r>
              <a:rPr lang="en-US" altLang="ja-JP" sz="2400" dirty="0" smtClean="0">
                <a:latin typeface="Times New Roman" pitchFamily="18" charset="0"/>
                <a:cs typeface="Times New Roman" pitchFamily="18" charset="0"/>
              </a:rPr>
              <a:t>models</a:t>
            </a:r>
          </a:p>
          <a:p>
            <a:pPr>
              <a:spcBef>
                <a:spcPct val="20000"/>
              </a:spcBef>
              <a:buClr>
                <a:srgbClr val="0070C0"/>
              </a:buClr>
              <a:buFont typeface="Wingdings" panose="05000000000000000000" pitchFamily="2" charset="2"/>
              <a:buChar char="n"/>
            </a:pPr>
            <a:endParaRPr lang="en-US" altLang="zh-CN" sz="2400" dirty="0">
              <a:latin typeface="Times New Roman" pitchFamily="18" charset="0"/>
              <a:cs typeface="Times New Roman"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testing strategy changes</a:t>
            </a:r>
            <a:endParaRPr lang="en-US" altLang="zh-CN" sz="24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the concept of the ‘unit’ broadens due to encapsulation</a:t>
            </a:r>
            <a:endParaRPr lang="en-US" altLang="zh-CN" sz="20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integration focuses on classes and their execution across a ‘thread’ or in the context of a usage scenario</a:t>
            </a:r>
            <a:endParaRPr lang="en-US" altLang="zh-CN" sz="20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validation uses conventional black box </a:t>
            </a:r>
            <a:r>
              <a:rPr lang="en-US" altLang="ja-JP" sz="2000" dirty="0" smtClean="0">
                <a:latin typeface="Times New Roman" pitchFamily="18" charset="0"/>
                <a:cs typeface="Times New Roman" pitchFamily="18" charset="0"/>
              </a:rPr>
              <a:t>methods</a:t>
            </a:r>
          </a:p>
          <a:p>
            <a:pPr lvl="1">
              <a:spcBef>
                <a:spcPct val="20000"/>
              </a:spcBef>
              <a:buClr>
                <a:srgbClr val="0070C0"/>
              </a:buClr>
              <a:buFont typeface="Wingdings" panose="05000000000000000000" pitchFamily="2" charset="2"/>
              <a:buChar char="n"/>
            </a:pPr>
            <a:endParaRPr lang="en-US" altLang="zh-CN" sz="2000" dirty="0">
              <a:latin typeface="Times New Roman" pitchFamily="18" charset="0"/>
              <a:cs typeface="Times New Roman"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test case design draws on conventional methods, but also encompasses special features</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Object-Oriented Testing</a:t>
            </a:r>
          </a:p>
        </p:txBody>
      </p:sp>
    </p:spTree>
    <p:extLst>
      <p:ext uri="{BB962C8B-B14F-4D97-AF65-F5344CB8AC3E}">
        <p14:creationId xmlns:p14="http://schemas.microsoft.com/office/powerpoint/2010/main" val="1441009322"/>
      </p:ext>
    </p:extLst>
  </p:cSld>
  <p:clrMapOvr>
    <a:masterClrMapping/>
  </p:clrMapOvr>
  <p:transition>
    <p:random/>
    <p:sndAc>
      <p:stSnd>
        <p:snd r:embed="rId3" name="projctor.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7"/>
          <p:cNvSpPr>
            <a:spLocks noRot="1" noChangeArrowheads="1"/>
          </p:cNvSpPr>
          <p:nvPr/>
        </p:nvSpPr>
        <p:spPr bwMode="auto">
          <a:xfrm>
            <a:off x="1043608" y="1340768"/>
            <a:ext cx="7334250"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itchFamily="2" charset="2"/>
              <a:buChar char="n"/>
            </a:pPr>
            <a:r>
              <a:rPr lang="en-US" altLang="ja-JP" sz="2400" dirty="0">
                <a:latin typeface="Times New Roman" pitchFamily="18" charset="0"/>
                <a:cs typeface="Times New Roman" pitchFamily="18" charset="0"/>
              </a:rPr>
              <a:t>class testing is the equivalent of unit testing</a:t>
            </a:r>
            <a:endParaRPr lang="en-US" altLang="zh-CN" sz="2400" dirty="0">
              <a:latin typeface="Times New Roman" pitchFamily="18" charset="0"/>
              <a:cs typeface="Times New Roman" pitchFamily="18" charset="0"/>
            </a:endParaRPr>
          </a:p>
          <a:p>
            <a:pPr marL="800100" lvl="1" indent="-342900">
              <a:spcBef>
                <a:spcPct val="20000"/>
              </a:spcBef>
              <a:buClr>
                <a:srgbClr val="0070C0"/>
              </a:buClr>
              <a:buFont typeface="Wingdings" pitchFamily="2" charset="2"/>
              <a:buChar char="n"/>
            </a:pPr>
            <a:r>
              <a:rPr lang="en-US" altLang="ja-JP" sz="2200" dirty="0">
                <a:latin typeface="Times New Roman" pitchFamily="18" charset="0"/>
                <a:cs typeface="Times New Roman" pitchFamily="18" charset="0"/>
              </a:rPr>
              <a:t>operations within the class are tested</a:t>
            </a:r>
            <a:endParaRPr lang="en-US" altLang="zh-CN" sz="2200" dirty="0">
              <a:latin typeface="Times New Roman" pitchFamily="18" charset="0"/>
              <a:cs typeface="Times New Roman" pitchFamily="18" charset="0"/>
            </a:endParaRPr>
          </a:p>
          <a:p>
            <a:pPr marL="800100" lvl="1" indent="-342900">
              <a:spcBef>
                <a:spcPct val="20000"/>
              </a:spcBef>
              <a:buClr>
                <a:srgbClr val="0070C0"/>
              </a:buClr>
              <a:buFont typeface="Wingdings" pitchFamily="2" charset="2"/>
              <a:buChar char="n"/>
            </a:pPr>
            <a:r>
              <a:rPr lang="en-US" altLang="ja-JP" sz="2200" dirty="0">
                <a:latin typeface="Times New Roman" pitchFamily="18" charset="0"/>
                <a:cs typeface="Times New Roman" pitchFamily="18" charset="0"/>
              </a:rPr>
              <a:t>the state behavior of the class is </a:t>
            </a:r>
            <a:r>
              <a:rPr lang="en-US" altLang="ja-JP" sz="2200" dirty="0" smtClean="0">
                <a:latin typeface="Times New Roman" pitchFamily="18" charset="0"/>
                <a:cs typeface="Times New Roman" pitchFamily="18" charset="0"/>
              </a:rPr>
              <a:t>examined</a:t>
            </a:r>
          </a:p>
          <a:p>
            <a:pPr marL="800100" lvl="1" indent="-342900">
              <a:spcBef>
                <a:spcPct val="20000"/>
              </a:spcBef>
              <a:buClr>
                <a:srgbClr val="0070C0"/>
              </a:buClr>
              <a:buFont typeface="Wingdings" pitchFamily="2" charset="2"/>
              <a:buChar char="n"/>
            </a:pPr>
            <a:endParaRPr lang="en-US" altLang="zh-CN" sz="2400" dirty="0" smtClean="0">
              <a:latin typeface="Times New Roman" pitchFamily="18" charset="0"/>
              <a:cs typeface="Times New Roman" pitchFamily="18" charset="0"/>
            </a:endParaRPr>
          </a:p>
          <a:p>
            <a:pPr>
              <a:spcBef>
                <a:spcPct val="20000"/>
              </a:spcBef>
              <a:buClr>
                <a:srgbClr val="0070C0"/>
              </a:buClr>
              <a:buFont typeface="Wingdings" pitchFamily="2" charset="2"/>
              <a:buChar char="n"/>
            </a:pPr>
            <a:r>
              <a:rPr lang="en-US" altLang="ja-JP" sz="2400" dirty="0" smtClean="0">
                <a:latin typeface="Times New Roman" pitchFamily="18" charset="0"/>
                <a:cs typeface="Times New Roman" pitchFamily="18" charset="0"/>
              </a:rPr>
              <a:t>integration </a:t>
            </a:r>
            <a:r>
              <a:rPr lang="en-US" altLang="ja-JP" sz="2400" dirty="0">
                <a:latin typeface="Times New Roman" pitchFamily="18" charset="0"/>
                <a:cs typeface="Times New Roman" pitchFamily="18" charset="0"/>
              </a:rPr>
              <a:t>applied three different strategies</a:t>
            </a:r>
            <a:endParaRPr lang="en-US" altLang="zh-CN" sz="2400" dirty="0">
              <a:latin typeface="Times New Roman" pitchFamily="18" charset="0"/>
              <a:cs typeface="Times New Roman" pitchFamily="18" charset="0"/>
            </a:endParaRPr>
          </a:p>
          <a:p>
            <a:pPr marL="800100" lvl="1" indent="-342900">
              <a:spcBef>
                <a:spcPct val="20000"/>
              </a:spcBef>
              <a:buClr>
                <a:srgbClr val="0070C0"/>
              </a:buClr>
              <a:buFont typeface="Wingdings" pitchFamily="2" charset="2"/>
              <a:buChar char="n"/>
            </a:pPr>
            <a:r>
              <a:rPr lang="en-US" altLang="ja-JP" sz="2200" dirty="0">
                <a:latin typeface="Times New Roman" pitchFamily="18" charset="0"/>
                <a:cs typeface="Times New Roman" pitchFamily="18" charset="0"/>
              </a:rPr>
              <a:t>thread-based testing—integrates the set of classes required to respond to one input or event</a:t>
            </a:r>
            <a:endParaRPr lang="en-US" altLang="zh-CN" sz="2200" dirty="0">
              <a:latin typeface="Times New Roman" pitchFamily="18" charset="0"/>
              <a:cs typeface="Times New Roman" pitchFamily="18" charset="0"/>
            </a:endParaRPr>
          </a:p>
          <a:p>
            <a:pPr marL="800100" lvl="1" indent="-342900">
              <a:spcBef>
                <a:spcPct val="20000"/>
              </a:spcBef>
              <a:buClr>
                <a:srgbClr val="0070C0"/>
              </a:buClr>
              <a:buFont typeface="Wingdings" pitchFamily="2" charset="2"/>
              <a:buChar char="n"/>
            </a:pPr>
            <a:r>
              <a:rPr lang="en-US" altLang="ja-JP" sz="2200" dirty="0">
                <a:latin typeface="Times New Roman" pitchFamily="18" charset="0"/>
                <a:cs typeface="Times New Roman" pitchFamily="18" charset="0"/>
              </a:rPr>
              <a:t>use-based testing—integrates the set of </a:t>
            </a:r>
            <a:endParaRPr lang="en-US" altLang="zh-CN" sz="2200" dirty="0">
              <a:latin typeface="Times New Roman" pitchFamily="18" charset="0"/>
              <a:cs typeface="Times New Roman" pitchFamily="18" charset="0"/>
            </a:endParaRPr>
          </a:p>
          <a:p>
            <a:pPr marL="800100" lvl="1" indent="-342900">
              <a:spcBef>
                <a:spcPct val="20000"/>
              </a:spcBef>
              <a:buClr>
                <a:srgbClr val="0070C0"/>
              </a:buClr>
              <a:buFont typeface="Wingdings" pitchFamily="2" charset="2"/>
              <a:buChar char="n"/>
            </a:pPr>
            <a:r>
              <a:rPr lang="en-US" altLang="zh-CN" sz="2200" dirty="0">
                <a:latin typeface="Times New Roman" pitchFamily="18" charset="0"/>
                <a:cs typeface="Times New Roman" pitchFamily="18" charset="0"/>
              </a:rPr>
              <a:t>   </a:t>
            </a:r>
            <a:r>
              <a:rPr lang="en-US" altLang="ja-JP" sz="2200" dirty="0">
                <a:latin typeface="Times New Roman" pitchFamily="18" charset="0"/>
                <a:cs typeface="Times New Roman" pitchFamily="18" charset="0"/>
              </a:rPr>
              <a:t>classes required to respond to one use case</a:t>
            </a:r>
            <a:endParaRPr lang="en-US" altLang="zh-CN" sz="2200" dirty="0">
              <a:latin typeface="Times New Roman" pitchFamily="18" charset="0"/>
              <a:cs typeface="Times New Roman" pitchFamily="18" charset="0"/>
            </a:endParaRPr>
          </a:p>
          <a:p>
            <a:pPr marL="800100" lvl="1" indent="-342900">
              <a:spcBef>
                <a:spcPct val="20000"/>
              </a:spcBef>
              <a:buClr>
                <a:srgbClr val="0070C0"/>
              </a:buClr>
              <a:buFont typeface="Wingdings" pitchFamily="2" charset="2"/>
              <a:buChar char="n"/>
            </a:pPr>
            <a:r>
              <a:rPr lang="en-US" altLang="ja-JP" sz="2200" dirty="0">
                <a:latin typeface="Times New Roman" pitchFamily="18" charset="0"/>
                <a:cs typeface="Times New Roman" pitchFamily="18" charset="0"/>
              </a:rPr>
              <a:t>cluster testing—integrates the set of classes required to demonstrate one collaboration</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Strategy</a:t>
            </a:r>
          </a:p>
        </p:txBody>
      </p:sp>
    </p:spTree>
    <p:extLst>
      <p:ext uri="{BB962C8B-B14F-4D97-AF65-F5344CB8AC3E}">
        <p14:creationId xmlns:p14="http://schemas.microsoft.com/office/powerpoint/2010/main" val="1982739279"/>
      </p:ext>
    </p:extLst>
  </p:cSld>
  <p:clrMapOvr>
    <a:masterClrMapping/>
  </p:clrMapOvr>
  <p:transition>
    <p:random/>
    <p:sndAc>
      <p:stSnd>
        <p:snd r:embed="rId3" name="projctor.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7" name="Rectangle 7"/>
          <p:cNvSpPr>
            <a:spLocks noRot="1" noChangeArrowheads="1"/>
          </p:cNvSpPr>
          <p:nvPr/>
        </p:nvSpPr>
        <p:spPr bwMode="auto">
          <a:xfrm>
            <a:off x="1043608" y="1412776"/>
            <a:ext cx="82454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Validation testing</a:t>
            </a:r>
            <a:endParaRPr lang="en-US" altLang="zh-CN" sz="1800" dirty="0">
              <a:latin typeface="Times New Roman" pitchFamily="18" charset="0"/>
              <a:cs typeface="Times New Roman" pitchFamily="18" charset="0"/>
            </a:endParaRPr>
          </a:p>
          <a:p>
            <a:pPr lvl="1">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Focus is on software requirements</a:t>
            </a:r>
            <a:endParaRPr lang="en-US" altLang="zh-CN" sz="1800" dirty="0">
              <a:latin typeface="Times New Roman" pitchFamily="18" charset="0"/>
              <a:cs typeface="Times New Roman" pitchFamily="18" charset="0"/>
            </a:endParaRPr>
          </a:p>
          <a:p>
            <a:pPr>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System testing</a:t>
            </a:r>
            <a:endParaRPr lang="en-US" altLang="zh-CN" sz="1800" dirty="0">
              <a:latin typeface="Times New Roman" pitchFamily="18" charset="0"/>
              <a:cs typeface="Times New Roman" pitchFamily="18" charset="0"/>
            </a:endParaRPr>
          </a:p>
          <a:p>
            <a:pPr lvl="1">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Focus is on system integration</a:t>
            </a:r>
            <a:endParaRPr lang="en-US" altLang="zh-CN" sz="1800" dirty="0">
              <a:latin typeface="Times New Roman" pitchFamily="18" charset="0"/>
              <a:cs typeface="Times New Roman" pitchFamily="18" charset="0"/>
            </a:endParaRPr>
          </a:p>
          <a:p>
            <a:pPr>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Alpha/Beta testing</a:t>
            </a:r>
            <a:endParaRPr lang="en-US" altLang="zh-CN" sz="1800" dirty="0">
              <a:latin typeface="Times New Roman" pitchFamily="18" charset="0"/>
              <a:cs typeface="Times New Roman" pitchFamily="18" charset="0"/>
            </a:endParaRPr>
          </a:p>
          <a:p>
            <a:pPr lvl="1">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Focus is on customer usage</a:t>
            </a:r>
            <a:endParaRPr lang="en-US" altLang="zh-CN" sz="1800" dirty="0">
              <a:latin typeface="Times New Roman" pitchFamily="18" charset="0"/>
              <a:cs typeface="Times New Roman" pitchFamily="18" charset="0"/>
            </a:endParaRPr>
          </a:p>
          <a:p>
            <a:pPr>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Recovery testing</a:t>
            </a:r>
            <a:endParaRPr lang="en-US" altLang="zh-CN" sz="1800" dirty="0">
              <a:latin typeface="Times New Roman" pitchFamily="18" charset="0"/>
              <a:cs typeface="Times New Roman" pitchFamily="18" charset="0"/>
            </a:endParaRPr>
          </a:p>
          <a:p>
            <a:pPr lvl="1">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forces the software to fail in a variety of ways and verifies that recovery is properly performed</a:t>
            </a:r>
            <a:endParaRPr lang="en-US" altLang="zh-CN" sz="1800" dirty="0">
              <a:latin typeface="Times New Roman" pitchFamily="18" charset="0"/>
              <a:cs typeface="Times New Roman" pitchFamily="18" charset="0"/>
            </a:endParaRPr>
          </a:p>
          <a:p>
            <a:pPr>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Security testing</a:t>
            </a:r>
            <a:endParaRPr lang="en-US" altLang="zh-CN" sz="1800" dirty="0">
              <a:latin typeface="Times New Roman" pitchFamily="18" charset="0"/>
              <a:cs typeface="Times New Roman" pitchFamily="18" charset="0"/>
            </a:endParaRPr>
          </a:p>
          <a:p>
            <a:pPr lvl="1">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verifies that protection mechanisms built into a system will, in fact, protect it from improper penetration</a:t>
            </a:r>
            <a:endParaRPr lang="en-US" altLang="zh-CN" sz="1800" dirty="0">
              <a:latin typeface="Times New Roman" pitchFamily="18" charset="0"/>
              <a:cs typeface="Times New Roman" pitchFamily="18" charset="0"/>
            </a:endParaRPr>
          </a:p>
          <a:p>
            <a:pPr>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Stress testing</a:t>
            </a:r>
            <a:endParaRPr lang="en-US" altLang="zh-CN" sz="1800" dirty="0">
              <a:latin typeface="Times New Roman" pitchFamily="18" charset="0"/>
              <a:cs typeface="Times New Roman" pitchFamily="18" charset="0"/>
            </a:endParaRPr>
          </a:p>
          <a:p>
            <a:pPr lvl="1">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 executes a system in a manner that demands resources in abnormal quantity, frequency, or volume</a:t>
            </a:r>
            <a:endParaRPr lang="en-US" altLang="zh-CN" sz="1800" dirty="0">
              <a:latin typeface="Times New Roman" pitchFamily="18" charset="0"/>
              <a:cs typeface="Times New Roman" pitchFamily="18" charset="0"/>
            </a:endParaRPr>
          </a:p>
          <a:p>
            <a:pPr>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Performance Testing</a:t>
            </a:r>
            <a:endParaRPr lang="en-US" altLang="zh-CN" sz="1800" dirty="0">
              <a:latin typeface="Times New Roman" pitchFamily="18" charset="0"/>
              <a:cs typeface="Times New Roman" pitchFamily="18" charset="0"/>
            </a:endParaRPr>
          </a:p>
          <a:p>
            <a:pPr lvl="1">
              <a:lnSpc>
                <a:spcPct val="90000"/>
              </a:lnSpc>
              <a:spcBef>
                <a:spcPts val="1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test the run-time performance of software within the context of an integrated system</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High Order Testing</a:t>
            </a:r>
          </a:p>
        </p:txBody>
      </p:sp>
    </p:spTree>
    <p:extLst>
      <p:ext uri="{BB962C8B-B14F-4D97-AF65-F5344CB8AC3E}">
        <p14:creationId xmlns:p14="http://schemas.microsoft.com/office/powerpoint/2010/main" val="4261796471"/>
      </p:ext>
    </p:extLst>
  </p:cSld>
  <p:clrMapOvr>
    <a:masterClrMapping/>
  </p:clrMapOvr>
  <p:transition>
    <p:random/>
    <p:sndAc>
      <p:stSnd>
        <p:snd r:embed="rId3" name="projctor.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4" name="Rectangle 4"/>
          <p:cNvSpPr>
            <a:spLocks noGrp="1" noChangeArrowheads="1"/>
          </p:cNvSpPr>
          <p:nvPr>
            <p:ph type="ctrTitle"/>
          </p:nvPr>
        </p:nvSpPr>
        <p:spPr>
          <a:xfrm>
            <a:off x="2609850" y="2274888"/>
            <a:ext cx="4626446" cy="533400"/>
          </a:xfrm>
        </p:spPr>
        <p:txBody>
          <a:bodyPr anchor="t"/>
          <a:lstStyle/>
          <a:p>
            <a:r>
              <a:rPr lang="en-US" altLang="zh-CN" sz="3600" dirty="0" smtClean="0">
                <a:latin typeface="Times New Roman" pitchFamily="18" charset="0"/>
                <a:cs typeface="Times New Roman" pitchFamily="18" charset="0"/>
              </a:rPr>
              <a:t>Acceptance Testing</a:t>
            </a:r>
            <a:endParaRPr lang="zh-CN" altLang="zh-CN" sz="3600" dirty="0">
              <a:latin typeface="Times New Roman" pitchFamily="18" charset="0"/>
              <a:cs typeface="Times New Roman" pitchFamily="18" charset="0"/>
            </a:endParaRPr>
          </a:p>
        </p:txBody>
      </p:sp>
    </p:spTree>
    <p:extLst>
      <p:ext uri="{BB962C8B-B14F-4D97-AF65-F5344CB8AC3E}">
        <p14:creationId xmlns:p14="http://schemas.microsoft.com/office/powerpoint/2010/main" val="1527975609"/>
      </p:ext>
    </p:extLst>
  </p:cSld>
  <p:clrMapOvr>
    <a:masterClrMapping/>
  </p:clrMapOvr>
  <p:transition>
    <p:random/>
    <p:sndAc>
      <p:stSnd>
        <p:snd r:embed="rId2" name="projctor.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1" name="Rectangle 5"/>
          <p:cNvSpPr>
            <a:spLocks noChangeArrowheads="1"/>
          </p:cNvSpPr>
          <p:nvPr/>
        </p:nvSpPr>
        <p:spPr bwMode="auto">
          <a:xfrm>
            <a:off x="3071813" y="24495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spcBef>
                <a:spcPct val="0"/>
              </a:spcBef>
            </a:pPr>
            <a:endParaRPr lang="zh-CN" altLang="en-US">
              <a:effectLst>
                <a:outerShdw blurRad="38100" dist="38100" dir="2700000" algn="tl">
                  <a:srgbClr val="FFFFFF"/>
                </a:outerShdw>
              </a:effectLst>
            </a:endParaRPr>
          </a:p>
          <a:p>
            <a:pPr algn="l">
              <a:lnSpc>
                <a:spcPct val="100000"/>
              </a:lnSpc>
              <a:spcBef>
                <a:spcPct val="0"/>
              </a:spcBef>
            </a:pPr>
            <a:endParaRPr lang="zh-CN" altLang="en-US">
              <a:effectLst>
                <a:outerShdw blurRad="38100" dist="38100" dir="2700000" algn="tl">
                  <a:srgbClr val="FFFFFF"/>
                </a:outerShdw>
              </a:effectLst>
            </a:endParaRPr>
          </a:p>
        </p:txBody>
      </p:sp>
      <p:sp>
        <p:nvSpPr>
          <p:cNvPr id="480263" name="Rectangle 7"/>
          <p:cNvSpPr>
            <a:spLocks noChangeArrowheads="1"/>
          </p:cNvSpPr>
          <p:nvPr/>
        </p:nvSpPr>
        <p:spPr bwMode="auto">
          <a:xfrm>
            <a:off x="3071813" y="30845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spcBef>
                <a:spcPct val="0"/>
              </a:spcBef>
            </a:pPr>
            <a:endParaRPr lang="zh-CN" altLang="en-US">
              <a:effectLst>
                <a:outerShdw blurRad="38100" dist="38100" dir="2700000" algn="tl">
                  <a:srgbClr val="FFFFFF"/>
                </a:outerShdw>
              </a:effectLst>
            </a:endParaRPr>
          </a:p>
          <a:p>
            <a:pPr algn="l">
              <a:lnSpc>
                <a:spcPct val="100000"/>
              </a:lnSpc>
              <a:spcBef>
                <a:spcPct val="0"/>
              </a:spcBef>
            </a:pPr>
            <a:endParaRPr lang="zh-CN" altLang="en-US">
              <a:effectLst>
                <a:outerShdw blurRad="38100" dist="38100" dir="2700000" algn="tl">
                  <a:srgbClr val="FFFFFF"/>
                </a:outerShdw>
              </a:effectLst>
            </a:endParaRPr>
          </a:p>
        </p:txBody>
      </p:sp>
      <p:sp>
        <p:nvSpPr>
          <p:cNvPr id="480265" name="Rectangle 9"/>
          <p:cNvSpPr>
            <a:spLocks noChangeArrowheads="1"/>
          </p:cNvSpPr>
          <p:nvPr/>
        </p:nvSpPr>
        <p:spPr bwMode="auto">
          <a:xfrm>
            <a:off x="3071813" y="37195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spcBef>
                <a:spcPct val="0"/>
              </a:spcBef>
            </a:pPr>
            <a:endParaRPr lang="zh-CN" altLang="en-US">
              <a:effectLst>
                <a:outerShdw blurRad="38100" dist="38100" dir="2700000" algn="tl">
                  <a:srgbClr val="FFFFFF"/>
                </a:outerShdw>
              </a:effectLst>
            </a:endParaRPr>
          </a:p>
          <a:p>
            <a:pPr algn="l">
              <a:lnSpc>
                <a:spcPct val="100000"/>
              </a:lnSpc>
              <a:spcBef>
                <a:spcPct val="0"/>
              </a:spcBef>
            </a:pPr>
            <a:endParaRPr lang="zh-CN" altLang="en-US">
              <a:effectLst>
                <a:outerShdw blurRad="38100" dist="38100" dir="2700000" algn="tl">
                  <a:srgbClr val="FFFFFF"/>
                </a:outerShdw>
              </a:effectLst>
            </a:endParaRPr>
          </a:p>
        </p:txBody>
      </p:sp>
      <p:sp>
        <p:nvSpPr>
          <p:cNvPr id="480279" name="Text Box 23"/>
          <p:cNvSpPr txBox="1">
            <a:spLocks noChangeArrowheads="1"/>
          </p:cNvSpPr>
          <p:nvPr/>
        </p:nvSpPr>
        <p:spPr bwMode="auto">
          <a:xfrm>
            <a:off x="407989" y="1648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 name="矩形 1"/>
          <p:cNvSpPr/>
          <p:nvPr/>
        </p:nvSpPr>
        <p:spPr>
          <a:xfrm>
            <a:off x="2286000" y="1680478"/>
            <a:ext cx="4572000" cy="3908762"/>
          </a:xfrm>
          <a:prstGeom prst="rect">
            <a:avLst/>
          </a:prstGeom>
        </p:spPr>
        <p:txBody>
          <a:bodyPr>
            <a:spAutoFit/>
          </a:bodyPr>
          <a:lstStyle/>
          <a:p>
            <a:pPr marL="342900" indent="-342900" eaLnBrk="1" hangingPunct="1">
              <a:buClr>
                <a:srgbClr val="0070C0"/>
              </a:buClr>
              <a:buFont typeface="Wingdings" pitchFamily="2" charset="2"/>
              <a:buChar char="n"/>
            </a:pPr>
            <a:r>
              <a:rPr lang="en-US" altLang="zh-CN" dirty="0">
                <a:latin typeface="Times New Roman" pitchFamily="18" charset="0"/>
                <a:cs typeface="Times New Roman" pitchFamily="18" charset="0"/>
              </a:rPr>
              <a:t>Validation Testing:</a:t>
            </a:r>
          </a:p>
          <a:p>
            <a:pPr marL="800100" lvl="1" indent="-342900" eaLnBrk="1" hangingPunct="1">
              <a:buClr>
                <a:srgbClr val="0070C0"/>
              </a:buClr>
              <a:buFont typeface="Wingdings" pitchFamily="2" charset="2"/>
              <a:buChar char="n"/>
            </a:pPr>
            <a:r>
              <a:rPr lang="en-US" altLang="zh-CN" sz="2200" dirty="0">
                <a:latin typeface="Times New Roman" pitchFamily="18" charset="0"/>
                <a:cs typeface="Times New Roman" pitchFamily="18" charset="0"/>
              </a:rPr>
              <a:t>Validation Test Criteria;</a:t>
            </a:r>
          </a:p>
          <a:p>
            <a:pPr marL="800100" lvl="1" indent="-342900" eaLnBrk="1" hangingPunct="1">
              <a:buClr>
                <a:srgbClr val="0070C0"/>
              </a:buClr>
              <a:buFont typeface="Wingdings" pitchFamily="2" charset="2"/>
              <a:buChar char="n"/>
            </a:pPr>
            <a:r>
              <a:rPr lang="en-US" altLang="zh-CN" sz="2200" dirty="0">
                <a:latin typeface="Times New Roman" pitchFamily="18" charset="0"/>
                <a:cs typeface="Times New Roman" pitchFamily="18" charset="0"/>
              </a:rPr>
              <a:t>Configuration Review;</a:t>
            </a:r>
          </a:p>
          <a:p>
            <a:pPr marL="800100" lvl="1" indent="-342900" eaLnBrk="1" hangingPunct="1">
              <a:buClr>
                <a:srgbClr val="0070C0"/>
              </a:buClr>
              <a:buFont typeface="Wingdings" pitchFamily="2" charset="2"/>
              <a:buChar char="n"/>
            </a:pPr>
            <a:r>
              <a:rPr lang="en-US" altLang="zh-CN" sz="2200" dirty="0">
                <a:latin typeface="Times New Roman" pitchFamily="18" charset="0"/>
                <a:cs typeface="Times New Roman" pitchFamily="18" charset="0"/>
              </a:rPr>
              <a:t>Alpha and Beta Testing</a:t>
            </a:r>
            <a:r>
              <a:rPr lang="en-US" altLang="zh-CN" sz="2200" dirty="0" smtClean="0">
                <a:latin typeface="Times New Roman" pitchFamily="18" charset="0"/>
                <a:cs typeface="Times New Roman" pitchFamily="18" charset="0"/>
              </a:rPr>
              <a:t>;</a:t>
            </a:r>
          </a:p>
          <a:p>
            <a:pPr marL="800100" lvl="1" indent="-342900" eaLnBrk="1" hangingPunct="1">
              <a:buClr>
                <a:srgbClr val="0070C0"/>
              </a:buClr>
              <a:buFont typeface="Wingdings" pitchFamily="2" charset="2"/>
              <a:buChar char="n"/>
            </a:pPr>
            <a:endParaRPr lang="en-US" altLang="zh-CN" sz="2200" dirty="0">
              <a:latin typeface="Times New Roman" pitchFamily="18" charset="0"/>
              <a:cs typeface="Times New Roman" pitchFamily="18" charset="0"/>
            </a:endParaRPr>
          </a:p>
          <a:p>
            <a:pPr marL="342900" indent="-342900" eaLnBrk="1" hangingPunct="1">
              <a:buClr>
                <a:srgbClr val="0070C0"/>
              </a:buClr>
              <a:buFont typeface="Wingdings" pitchFamily="2" charset="2"/>
              <a:buChar char="n"/>
            </a:pPr>
            <a:r>
              <a:rPr lang="en-US" altLang="zh-CN" dirty="0">
                <a:latin typeface="Times New Roman" pitchFamily="18" charset="0"/>
                <a:cs typeface="Times New Roman" pitchFamily="18" charset="0"/>
              </a:rPr>
              <a:t>System Testing:</a:t>
            </a:r>
          </a:p>
          <a:p>
            <a:pPr marL="800100" lvl="1" indent="-342900" eaLnBrk="1" hangingPunct="1">
              <a:buClr>
                <a:srgbClr val="0070C0"/>
              </a:buClr>
              <a:buFont typeface="Wingdings" pitchFamily="2" charset="2"/>
              <a:buChar char="n"/>
            </a:pPr>
            <a:r>
              <a:rPr lang="en-US" altLang="zh-CN" sz="2200" dirty="0">
                <a:latin typeface="Times New Roman" pitchFamily="18" charset="0"/>
                <a:cs typeface="Times New Roman" pitchFamily="18" charset="0"/>
              </a:rPr>
              <a:t>Recovery Testing;</a:t>
            </a:r>
          </a:p>
          <a:p>
            <a:pPr marL="800100" lvl="1" indent="-342900" eaLnBrk="1" hangingPunct="1">
              <a:buClr>
                <a:srgbClr val="0070C0"/>
              </a:buClr>
              <a:buFont typeface="Wingdings" pitchFamily="2" charset="2"/>
              <a:buChar char="n"/>
            </a:pPr>
            <a:r>
              <a:rPr lang="en-US" altLang="zh-CN" sz="2200" dirty="0">
                <a:latin typeface="Times New Roman" pitchFamily="18" charset="0"/>
                <a:cs typeface="Times New Roman" pitchFamily="18" charset="0"/>
              </a:rPr>
              <a:t>Security Testing;</a:t>
            </a:r>
          </a:p>
          <a:p>
            <a:pPr marL="800100" lvl="1" indent="-342900" eaLnBrk="1" hangingPunct="1">
              <a:buClr>
                <a:srgbClr val="0070C0"/>
              </a:buClr>
              <a:buFont typeface="Wingdings" pitchFamily="2" charset="2"/>
              <a:buChar char="n"/>
            </a:pPr>
            <a:r>
              <a:rPr lang="en-US" altLang="zh-CN" sz="2200" dirty="0">
                <a:latin typeface="Times New Roman" pitchFamily="18" charset="0"/>
                <a:cs typeface="Times New Roman" pitchFamily="18" charset="0"/>
              </a:rPr>
              <a:t>Stress Testing;</a:t>
            </a:r>
          </a:p>
          <a:p>
            <a:pPr marL="800100" lvl="1" indent="-342900" eaLnBrk="1" hangingPunct="1">
              <a:buClr>
                <a:srgbClr val="0070C0"/>
              </a:buClr>
              <a:buFont typeface="Wingdings" pitchFamily="2" charset="2"/>
              <a:buChar char="n"/>
            </a:pPr>
            <a:r>
              <a:rPr lang="en-US" altLang="zh-CN" sz="2200" dirty="0">
                <a:latin typeface="Times New Roman" pitchFamily="18" charset="0"/>
                <a:cs typeface="Times New Roman" pitchFamily="18" charset="0"/>
              </a:rPr>
              <a:t>Performance Testing;</a:t>
            </a:r>
          </a:p>
          <a:p>
            <a:pPr marL="800100" lvl="1" indent="-342900" eaLnBrk="1" hangingPunct="1">
              <a:buClr>
                <a:srgbClr val="0070C0"/>
              </a:buClr>
              <a:buFont typeface="Wingdings" pitchFamily="2" charset="2"/>
              <a:buChar char="n"/>
            </a:pPr>
            <a:endParaRPr lang="zh-CN" altLang="zh-CN" dirty="0">
              <a:latin typeface="Times New Roman" pitchFamily="18" charset="0"/>
              <a:cs typeface="Times New Roman" pitchFamily="18" charset="0"/>
            </a:endParaRPr>
          </a:p>
        </p:txBody>
      </p:sp>
      <p:sp>
        <p:nvSpPr>
          <p:cNvPr id="3" name="标题 2"/>
          <p:cNvSpPr>
            <a:spLocks noGrp="1"/>
          </p:cNvSpPr>
          <p:nvPr>
            <p:ph type="title"/>
          </p:nvPr>
        </p:nvSpPr>
        <p:spPr/>
        <p:txBody>
          <a:bodyPr/>
          <a:lstStyle/>
          <a:p>
            <a:r>
              <a:rPr lang="en-US" altLang="zh-CN" dirty="0"/>
              <a:t>Two Kinds of Acceptance Testing</a:t>
            </a:r>
            <a:endParaRPr lang="zh-CN" altLang="en-US" dirty="0"/>
          </a:p>
        </p:txBody>
      </p:sp>
    </p:spTree>
    <p:extLst>
      <p:ext uri="{BB962C8B-B14F-4D97-AF65-F5344CB8AC3E}">
        <p14:creationId xmlns:p14="http://schemas.microsoft.com/office/powerpoint/2010/main" val="34664210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Rectangle 4"/>
          <p:cNvSpPr>
            <a:spLocks noChangeArrowheads="1"/>
          </p:cNvSpPr>
          <p:nvPr/>
        </p:nvSpPr>
        <p:spPr bwMode="auto">
          <a:xfrm>
            <a:off x="3071813" y="24495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spcBef>
                <a:spcPct val="0"/>
              </a:spcBef>
            </a:pPr>
            <a:endParaRPr lang="zh-CN" altLang="en-US">
              <a:effectLst>
                <a:outerShdw blurRad="38100" dist="38100" dir="2700000" algn="tl">
                  <a:srgbClr val="FFFFFF"/>
                </a:outerShdw>
              </a:effectLst>
            </a:endParaRPr>
          </a:p>
          <a:p>
            <a:pPr algn="l">
              <a:lnSpc>
                <a:spcPct val="100000"/>
              </a:lnSpc>
              <a:spcBef>
                <a:spcPct val="0"/>
              </a:spcBef>
            </a:pPr>
            <a:endParaRPr lang="zh-CN" altLang="en-US">
              <a:effectLst>
                <a:outerShdw blurRad="38100" dist="38100" dir="2700000" algn="tl">
                  <a:srgbClr val="FFFFFF"/>
                </a:outerShdw>
              </a:effectLst>
            </a:endParaRPr>
          </a:p>
        </p:txBody>
      </p:sp>
      <p:sp>
        <p:nvSpPr>
          <p:cNvPr id="559109" name="Rectangle 5"/>
          <p:cNvSpPr>
            <a:spLocks noChangeArrowheads="1"/>
          </p:cNvSpPr>
          <p:nvPr/>
        </p:nvSpPr>
        <p:spPr bwMode="auto">
          <a:xfrm>
            <a:off x="3071813" y="30845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spcBef>
                <a:spcPct val="0"/>
              </a:spcBef>
            </a:pPr>
            <a:endParaRPr lang="zh-CN" altLang="en-US">
              <a:effectLst>
                <a:outerShdw blurRad="38100" dist="38100" dir="2700000" algn="tl">
                  <a:srgbClr val="FFFFFF"/>
                </a:outerShdw>
              </a:effectLst>
            </a:endParaRPr>
          </a:p>
          <a:p>
            <a:pPr algn="l">
              <a:lnSpc>
                <a:spcPct val="100000"/>
              </a:lnSpc>
              <a:spcBef>
                <a:spcPct val="0"/>
              </a:spcBef>
            </a:pPr>
            <a:endParaRPr lang="zh-CN" altLang="en-US">
              <a:effectLst>
                <a:outerShdw blurRad="38100" dist="38100" dir="2700000" algn="tl">
                  <a:srgbClr val="FFFFFF"/>
                </a:outerShdw>
              </a:effectLst>
            </a:endParaRPr>
          </a:p>
        </p:txBody>
      </p:sp>
      <p:sp>
        <p:nvSpPr>
          <p:cNvPr id="559110" name="Rectangle 6"/>
          <p:cNvSpPr>
            <a:spLocks noChangeArrowheads="1"/>
          </p:cNvSpPr>
          <p:nvPr/>
        </p:nvSpPr>
        <p:spPr bwMode="auto">
          <a:xfrm>
            <a:off x="3071813" y="37195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spcBef>
                <a:spcPct val="0"/>
              </a:spcBef>
            </a:pPr>
            <a:endParaRPr lang="zh-CN" altLang="en-US">
              <a:effectLst>
                <a:outerShdw blurRad="38100" dist="38100" dir="2700000" algn="tl">
                  <a:srgbClr val="FFFFFF"/>
                </a:outerShdw>
              </a:effectLst>
            </a:endParaRPr>
          </a:p>
          <a:p>
            <a:pPr algn="l">
              <a:lnSpc>
                <a:spcPct val="100000"/>
              </a:lnSpc>
              <a:spcBef>
                <a:spcPct val="0"/>
              </a:spcBef>
            </a:pPr>
            <a:endParaRPr lang="zh-CN" altLang="en-US">
              <a:effectLst>
                <a:outerShdw blurRad="38100" dist="38100" dir="2700000" algn="tl">
                  <a:srgbClr val="FFFFFF"/>
                </a:outerShdw>
              </a:effectLst>
            </a:endParaRPr>
          </a:p>
        </p:txBody>
      </p:sp>
      <p:sp>
        <p:nvSpPr>
          <p:cNvPr id="559111" name="Text Box 7"/>
          <p:cNvSpPr txBox="1">
            <a:spLocks noChangeArrowheads="1"/>
          </p:cNvSpPr>
          <p:nvPr/>
        </p:nvSpPr>
        <p:spPr bwMode="auto">
          <a:xfrm>
            <a:off x="407989" y="1648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 name="标题 1"/>
          <p:cNvSpPr>
            <a:spLocks noGrp="1"/>
          </p:cNvSpPr>
          <p:nvPr>
            <p:ph type="title"/>
          </p:nvPr>
        </p:nvSpPr>
        <p:spPr/>
        <p:txBody>
          <a:bodyPr/>
          <a:lstStyle/>
          <a:p>
            <a:r>
              <a:rPr lang="en-US" altLang="zh-CN" dirty="0"/>
              <a:t>Validation Test Criteria</a:t>
            </a:r>
            <a:endParaRPr lang="zh-CN" altLang="en-US" dirty="0"/>
          </a:p>
        </p:txBody>
      </p:sp>
      <p:sp>
        <p:nvSpPr>
          <p:cNvPr id="3" name="矩形 2"/>
          <p:cNvSpPr/>
          <p:nvPr/>
        </p:nvSpPr>
        <p:spPr>
          <a:xfrm>
            <a:off x="1331640" y="1484784"/>
            <a:ext cx="5958408" cy="3785652"/>
          </a:xfrm>
          <a:prstGeom prst="rect">
            <a:avLst/>
          </a:prstGeom>
        </p:spPr>
        <p:txBody>
          <a:bodyPr wrap="square">
            <a:spAutoFit/>
          </a:bodyPr>
          <a:lstStyle/>
          <a:p>
            <a:pPr marL="800100" lvl="1" indent="-342900" eaLnBrk="1" hangingPunct="1">
              <a:spcBef>
                <a:spcPct val="50000"/>
              </a:spcBef>
              <a:buClr>
                <a:srgbClr val="0070C0"/>
              </a:buClr>
              <a:buFont typeface="Wingdings" pitchFamily="2" charset="2"/>
              <a:buChar char="n"/>
            </a:pPr>
            <a:r>
              <a:rPr lang="en-US" altLang="zh-CN" dirty="0">
                <a:latin typeface="Times New Roman" pitchFamily="18" charset="0"/>
                <a:cs typeface="Times New Roman" pitchFamily="18" charset="0"/>
              </a:rPr>
              <a:t>All functional requirements are satisfied;</a:t>
            </a:r>
          </a:p>
          <a:p>
            <a:pPr marL="800100" lvl="1" indent="-342900" eaLnBrk="1" hangingPunct="1">
              <a:spcBef>
                <a:spcPct val="50000"/>
              </a:spcBef>
              <a:buClr>
                <a:srgbClr val="0070C0"/>
              </a:buClr>
              <a:buFont typeface="Wingdings" pitchFamily="2" charset="2"/>
              <a:buChar char="n"/>
            </a:pPr>
            <a:r>
              <a:rPr lang="zh-CN" altLang="en-US" dirty="0" smtClean="0">
                <a:latin typeface="Times New Roman" pitchFamily="18" charset="0"/>
                <a:cs typeface="Times New Roman" pitchFamily="18" charset="0"/>
              </a:rPr>
              <a:t>A</a:t>
            </a:r>
            <a:r>
              <a:rPr lang="en-US" altLang="zh-CN" dirty="0" err="1" smtClean="0">
                <a:latin typeface="Times New Roman" pitchFamily="18" charset="0"/>
                <a:cs typeface="Times New Roman" pitchFamily="18" charset="0"/>
              </a:rPr>
              <a:t>ll</a:t>
            </a:r>
            <a:r>
              <a:rPr lang="en-US" altLang="zh-CN" dirty="0" smtClean="0">
                <a:latin typeface="Times New Roman" pitchFamily="18" charset="0"/>
                <a:cs typeface="Times New Roman" pitchFamily="18" charset="0"/>
              </a:rPr>
              <a:t> behavioral characteristics are achieved;</a:t>
            </a:r>
          </a:p>
          <a:p>
            <a:pPr marL="800100" lvl="1" indent="-342900" eaLnBrk="1" hangingPunct="1">
              <a:spcBef>
                <a:spcPct val="50000"/>
              </a:spcBef>
              <a:buClr>
                <a:srgbClr val="0070C0"/>
              </a:buClr>
              <a:buFont typeface="Wingdings" pitchFamily="2" charset="2"/>
              <a:buChar char="n"/>
            </a:pPr>
            <a:r>
              <a:rPr lang="en-US" altLang="zh-CN" dirty="0" smtClean="0">
                <a:latin typeface="Times New Roman" pitchFamily="18" charset="0"/>
                <a:cs typeface="Times New Roman" pitchFamily="18" charset="0"/>
              </a:rPr>
              <a:t>All </a:t>
            </a:r>
            <a:r>
              <a:rPr lang="en-US" altLang="zh-CN" dirty="0">
                <a:latin typeface="Times New Roman" pitchFamily="18" charset="0"/>
                <a:cs typeface="Times New Roman" pitchFamily="18" charset="0"/>
              </a:rPr>
              <a:t>performance requirements are attained;</a:t>
            </a:r>
          </a:p>
          <a:p>
            <a:pPr marL="800100" lvl="1" indent="-342900" eaLnBrk="1" hangingPunct="1">
              <a:spcBef>
                <a:spcPct val="50000"/>
              </a:spcBef>
              <a:buClr>
                <a:srgbClr val="0070C0"/>
              </a:buClr>
              <a:buFont typeface="Wingdings" pitchFamily="2" charset="2"/>
              <a:buChar char="n"/>
            </a:pPr>
            <a:r>
              <a:rPr lang="en-US" altLang="zh-CN" dirty="0">
                <a:latin typeface="Times New Roman" pitchFamily="18" charset="0"/>
                <a:cs typeface="Times New Roman" pitchFamily="18" charset="0"/>
              </a:rPr>
              <a:t>All documentation is correct;</a:t>
            </a:r>
          </a:p>
          <a:p>
            <a:pPr marL="800100" lvl="1" indent="-342900" eaLnBrk="1" hangingPunct="1">
              <a:spcBef>
                <a:spcPct val="50000"/>
              </a:spcBef>
              <a:buClr>
                <a:srgbClr val="0070C0"/>
              </a:buClr>
              <a:buFont typeface="Wingdings" pitchFamily="2" charset="2"/>
              <a:buChar char="n"/>
            </a:pPr>
            <a:r>
              <a:rPr lang="zh-CN" altLang="en-US" dirty="0">
                <a:latin typeface="Times New Roman" pitchFamily="18" charset="0"/>
                <a:cs typeface="Times New Roman" pitchFamily="18" charset="0"/>
              </a:rPr>
              <a:t>U</a:t>
            </a:r>
            <a:r>
              <a:rPr lang="en-US" altLang="zh-CN" dirty="0" err="1">
                <a:latin typeface="Times New Roman" pitchFamily="18" charset="0"/>
                <a:cs typeface="Times New Roman" pitchFamily="18" charset="0"/>
              </a:rPr>
              <a:t>sability</a:t>
            </a:r>
            <a:r>
              <a:rPr lang="en-US" altLang="zh-CN" dirty="0">
                <a:latin typeface="Times New Roman" pitchFamily="18" charset="0"/>
                <a:cs typeface="Times New Roman" pitchFamily="18" charset="0"/>
              </a:rPr>
              <a:t> and other requirements are met;</a:t>
            </a:r>
            <a:endParaRPr lang="zh-CN"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312168675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2" name="Rectangle 4"/>
          <p:cNvSpPr>
            <a:spLocks noChangeArrowheads="1"/>
          </p:cNvSpPr>
          <p:nvPr/>
        </p:nvSpPr>
        <p:spPr bwMode="auto">
          <a:xfrm>
            <a:off x="3071813" y="24495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spcBef>
                <a:spcPct val="0"/>
              </a:spcBef>
            </a:pPr>
            <a:endParaRPr lang="zh-CN" altLang="en-US">
              <a:effectLst>
                <a:outerShdw blurRad="38100" dist="38100" dir="2700000" algn="tl">
                  <a:srgbClr val="FFFFFF"/>
                </a:outerShdw>
              </a:effectLst>
            </a:endParaRPr>
          </a:p>
          <a:p>
            <a:pPr algn="l">
              <a:lnSpc>
                <a:spcPct val="100000"/>
              </a:lnSpc>
              <a:spcBef>
                <a:spcPct val="0"/>
              </a:spcBef>
            </a:pPr>
            <a:endParaRPr lang="zh-CN" altLang="en-US">
              <a:effectLst>
                <a:outerShdw blurRad="38100" dist="38100" dir="2700000" algn="tl">
                  <a:srgbClr val="FFFFFF"/>
                </a:outerShdw>
              </a:effectLst>
            </a:endParaRPr>
          </a:p>
        </p:txBody>
      </p:sp>
      <p:sp>
        <p:nvSpPr>
          <p:cNvPr id="560133" name="Rectangle 5"/>
          <p:cNvSpPr>
            <a:spLocks noChangeArrowheads="1"/>
          </p:cNvSpPr>
          <p:nvPr/>
        </p:nvSpPr>
        <p:spPr bwMode="auto">
          <a:xfrm>
            <a:off x="3071813" y="30845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spcBef>
                <a:spcPct val="0"/>
              </a:spcBef>
            </a:pPr>
            <a:endParaRPr lang="zh-CN" altLang="en-US">
              <a:effectLst>
                <a:outerShdw blurRad="38100" dist="38100" dir="2700000" algn="tl">
                  <a:srgbClr val="FFFFFF"/>
                </a:outerShdw>
              </a:effectLst>
            </a:endParaRPr>
          </a:p>
          <a:p>
            <a:pPr algn="l">
              <a:lnSpc>
                <a:spcPct val="100000"/>
              </a:lnSpc>
              <a:spcBef>
                <a:spcPct val="0"/>
              </a:spcBef>
            </a:pPr>
            <a:endParaRPr lang="zh-CN" altLang="en-US">
              <a:effectLst>
                <a:outerShdw blurRad="38100" dist="38100" dir="2700000" algn="tl">
                  <a:srgbClr val="FFFFFF"/>
                </a:outerShdw>
              </a:effectLst>
            </a:endParaRPr>
          </a:p>
        </p:txBody>
      </p:sp>
      <p:sp>
        <p:nvSpPr>
          <p:cNvPr id="560134" name="Rectangle 6"/>
          <p:cNvSpPr>
            <a:spLocks noChangeArrowheads="1"/>
          </p:cNvSpPr>
          <p:nvPr/>
        </p:nvSpPr>
        <p:spPr bwMode="auto">
          <a:xfrm>
            <a:off x="3071813" y="37195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spcBef>
                <a:spcPct val="0"/>
              </a:spcBef>
            </a:pPr>
            <a:endParaRPr lang="zh-CN" altLang="en-US">
              <a:effectLst>
                <a:outerShdw blurRad="38100" dist="38100" dir="2700000" algn="tl">
                  <a:srgbClr val="FFFFFF"/>
                </a:outerShdw>
              </a:effectLst>
            </a:endParaRPr>
          </a:p>
          <a:p>
            <a:pPr algn="l">
              <a:lnSpc>
                <a:spcPct val="100000"/>
              </a:lnSpc>
              <a:spcBef>
                <a:spcPct val="0"/>
              </a:spcBef>
            </a:pPr>
            <a:endParaRPr lang="zh-CN" altLang="en-US">
              <a:effectLst>
                <a:outerShdw blurRad="38100" dist="38100" dir="2700000" algn="tl">
                  <a:srgbClr val="FFFFFF"/>
                </a:outerShdw>
              </a:effectLst>
            </a:endParaRPr>
          </a:p>
        </p:txBody>
      </p:sp>
      <p:sp>
        <p:nvSpPr>
          <p:cNvPr id="560135" name="Text Box 7"/>
          <p:cNvSpPr txBox="1">
            <a:spLocks noChangeArrowheads="1"/>
          </p:cNvSpPr>
          <p:nvPr/>
        </p:nvSpPr>
        <p:spPr bwMode="auto">
          <a:xfrm>
            <a:off x="407989" y="1648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 name="标题 1"/>
          <p:cNvSpPr>
            <a:spLocks noGrp="1"/>
          </p:cNvSpPr>
          <p:nvPr>
            <p:ph type="title"/>
          </p:nvPr>
        </p:nvSpPr>
        <p:spPr/>
        <p:txBody>
          <a:bodyPr/>
          <a:lstStyle/>
          <a:p>
            <a:r>
              <a:rPr lang="en-US" altLang="zh-CN" dirty="0"/>
              <a:t>Configuration Review ( Audit )</a:t>
            </a:r>
            <a:endParaRPr lang="zh-CN" altLang="en-US" dirty="0"/>
          </a:p>
        </p:txBody>
      </p:sp>
      <p:sp>
        <p:nvSpPr>
          <p:cNvPr id="3" name="矩形 2"/>
          <p:cNvSpPr/>
          <p:nvPr/>
        </p:nvSpPr>
        <p:spPr>
          <a:xfrm>
            <a:off x="1259632" y="1997839"/>
            <a:ext cx="6840760" cy="2231380"/>
          </a:xfrm>
          <a:prstGeom prst="rect">
            <a:avLst/>
          </a:prstGeom>
        </p:spPr>
        <p:txBody>
          <a:bodyPr wrap="square">
            <a:spAutoFit/>
          </a:bodyPr>
          <a:lstStyle/>
          <a:p>
            <a:pPr lvl="1" eaLnBrk="1" hangingPunct="1">
              <a:spcBef>
                <a:spcPct val="50000"/>
              </a:spcBef>
            </a:pPr>
            <a:r>
              <a:rPr lang="zh-CN" altLang="en-US" dirty="0">
                <a:latin typeface="Times New Roman" pitchFamily="18" charset="0"/>
                <a:cs typeface="Times New Roman" pitchFamily="18" charset="0"/>
              </a:rPr>
              <a:t>A</a:t>
            </a:r>
            <a:r>
              <a:rPr lang="en-US" altLang="zh-CN" dirty="0" err="1">
                <a:latin typeface="Times New Roman" pitchFamily="18" charset="0"/>
                <a:cs typeface="Times New Roman" pitchFamily="18" charset="0"/>
              </a:rPr>
              <a:t>ll</a:t>
            </a:r>
            <a:r>
              <a:rPr lang="en-US" altLang="zh-CN" dirty="0">
                <a:latin typeface="Times New Roman" pitchFamily="18" charset="0"/>
                <a:cs typeface="Times New Roman" pitchFamily="18" charset="0"/>
              </a:rPr>
              <a:t> elements of the software configuration have been:</a:t>
            </a:r>
          </a:p>
          <a:p>
            <a:pPr marL="800100" lvl="1" indent="-342900" eaLnBrk="1" hangingPunct="1">
              <a:spcBef>
                <a:spcPts val="1000"/>
              </a:spcBef>
              <a:buClr>
                <a:srgbClr val="0070C0"/>
              </a:buClr>
              <a:buFont typeface="Wingdings" pitchFamily="2" charset="2"/>
              <a:buChar char="n"/>
            </a:pPr>
            <a:r>
              <a:rPr lang="en-US" altLang="zh-CN" sz="2200" dirty="0">
                <a:latin typeface="Times New Roman" pitchFamily="18" charset="0"/>
                <a:cs typeface="Times New Roman" pitchFamily="18" charset="0"/>
              </a:rPr>
              <a:t>properly developed</a:t>
            </a:r>
          </a:p>
          <a:p>
            <a:pPr marL="800100" lvl="1" indent="-342900" eaLnBrk="1" hangingPunct="1">
              <a:spcBef>
                <a:spcPts val="1000"/>
              </a:spcBef>
              <a:buClr>
                <a:srgbClr val="0070C0"/>
              </a:buClr>
              <a:buFont typeface="Wingdings" pitchFamily="2" charset="2"/>
              <a:buChar char="n"/>
            </a:pPr>
            <a:r>
              <a:rPr lang="en-US" altLang="zh-CN" sz="2200" dirty="0">
                <a:latin typeface="Times New Roman" pitchFamily="18" charset="0"/>
                <a:cs typeface="Times New Roman" pitchFamily="18" charset="0"/>
              </a:rPr>
              <a:t>are cataloged</a:t>
            </a:r>
          </a:p>
          <a:p>
            <a:pPr marL="800100" lvl="1" indent="-342900" eaLnBrk="1" hangingPunct="1">
              <a:spcBef>
                <a:spcPts val="1000"/>
              </a:spcBef>
              <a:buClr>
                <a:srgbClr val="0070C0"/>
              </a:buClr>
              <a:buFont typeface="Wingdings" pitchFamily="2" charset="2"/>
              <a:buChar char="n"/>
            </a:pPr>
            <a:r>
              <a:rPr lang="en-US" altLang="zh-CN" sz="2200" dirty="0">
                <a:latin typeface="Times New Roman" pitchFamily="18" charset="0"/>
                <a:cs typeface="Times New Roman" pitchFamily="18" charset="0"/>
              </a:rPr>
              <a:t>have the necessary detail to bolster</a:t>
            </a:r>
            <a:endParaRPr lang="zh-CN" altLang="zh-CN" sz="2200" dirty="0">
              <a:latin typeface="Times New Roman" pitchFamily="18" charset="0"/>
              <a:cs typeface="Times New Roman" pitchFamily="18" charset="0"/>
            </a:endParaRPr>
          </a:p>
        </p:txBody>
      </p:sp>
    </p:spTree>
    <p:extLst>
      <p:ext uri="{BB962C8B-B14F-4D97-AF65-F5344CB8AC3E}">
        <p14:creationId xmlns:p14="http://schemas.microsoft.com/office/powerpoint/2010/main" val="37741171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829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B5687B5-C988-4281-8667-450E7E5F1A9E}" type="slidenum">
              <a:rPr lang="en-US" altLang="ja-JP" sz="1200">
                <a:solidFill>
                  <a:schemeClr val="bg1"/>
                </a:solidFill>
              </a:rPr>
              <a:pPr algn="r"/>
              <a:t>5</a:t>
            </a:fld>
            <a:endParaRPr lang="en-US" altLang="ja-JP" sz="900">
              <a:solidFill>
                <a:schemeClr val="bg1"/>
              </a:solidFill>
            </a:endParaRPr>
          </a:p>
        </p:txBody>
      </p:sp>
      <p:sp>
        <p:nvSpPr>
          <p:cNvPr id="382981" name="Rectangle 5"/>
          <p:cNvSpPr>
            <a:spLocks noChangeArrowheads="1"/>
          </p:cNvSpPr>
          <p:nvPr/>
        </p:nvSpPr>
        <p:spPr bwMode="auto">
          <a:xfrm>
            <a:off x="971600" y="1412776"/>
            <a:ext cx="84248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Software testing </a:t>
            </a:r>
            <a:endParaRPr lang="en-US" altLang="zh-CN" sz="2400" dirty="0" smtClean="0">
              <a:latin typeface="Times New Roman" pitchFamily="18" charset="0"/>
              <a:cs typeface="Times New Roman" pitchFamily="18" charset="0"/>
            </a:endParaRPr>
          </a:p>
          <a:p>
            <a:pPr>
              <a:buClr>
                <a:srgbClr val="0070C0"/>
              </a:buClr>
              <a:buFont typeface="Wingdings" panose="05000000000000000000" pitchFamily="2" charset="2"/>
              <a:buChar char="n"/>
            </a:pPr>
            <a:endParaRPr lang="en-US" altLang="zh-CN" sz="2400" dirty="0">
              <a:latin typeface="Times New Roman" pitchFamily="18" charset="0"/>
              <a:cs typeface="Times New Roman" pitchFamily="18" charset="0"/>
            </a:endParaRPr>
          </a:p>
          <a:p>
            <a:pPr>
              <a:buClr>
                <a:srgbClr val="0070C0"/>
              </a:buClr>
              <a:buFont typeface="Wingdings" panose="05000000000000000000" pitchFamily="2" charset="2"/>
              <a:buChar char="n"/>
            </a:pPr>
            <a:r>
              <a:rPr lang="en-US" altLang="zh-CN" sz="2400" dirty="0">
                <a:latin typeface="Times New Roman" pitchFamily="18" charset="0"/>
                <a:cs typeface="Times New Roman" pitchFamily="18" charset="0"/>
              </a:rPr>
              <a:t> Testing </a:t>
            </a:r>
            <a:r>
              <a:rPr lang="en-US" altLang="zh-CN" sz="2400" dirty="0" smtClean="0">
                <a:latin typeface="Times New Roman" pitchFamily="18" charset="0"/>
                <a:cs typeface="Times New Roman" pitchFamily="18" charset="0"/>
              </a:rPr>
              <a:t>strategy</a:t>
            </a:r>
          </a:p>
          <a:p>
            <a:pPr>
              <a:buClr>
                <a:srgbClr val="0070C0"/>
              </a:buClr>
              <a:buFont typeface="Wingdings" panose="05000000000000000000" pitchFamily="2" charset="2"/>
              <a:buChar char="n"/>
            </a:pPr>
            <a:endParaRPr lang="en-US" altLang="ja-JP" sz="2400" dirty="0">
              <a:latin typeface="Times New Roman" pitchFamily="18" charset="0"/>
              <a:cs typeface="Times New Roman" pitchFamily="18" charset="0"/>
            </a:endParaRPr>
          </a:p>
          <a:p>
            <a:pPr>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A testing strategy for conventional software </a:t>
            </a:r>
            <a:r>
              <a:rPr lang="en-US" altLang="zh-CN" sz="2400" dirty="0" smtClean="0">
                <a:latin typeface="Times New Roman" pitchFamily="18" charset="0"/>
                <a:cs typeface="Times New Roman" pitchFamily="18" charset="0"/>
              </a:rPr>
              <a:t>architecture</a:t>
            </a:r>
          </a:p>
          <a:p>
            <a:pPr>
              <a:buClr>
                <a:srgbClr val="0070C0"/>
              </a:buClr>
              <a:buFont typeface="Wingdings" panose="05000000000000000000" pitchFamily="2" charset="2"/>
              <a:buChar char="n"/>
            </a:pPr>
            <a:endParaRPr lang="en-US" altLang="ja-JP" sz="2400" dirty="0">
              <a:latin typeface="Times New Roman" pitchFamily="18" charset="0"/>
              <a:cs typeface="Times New Roman" pitchFamily="18" charset="0"/>
            </a:endParaRPr>
          </a:p>
          <a:p>
            <a:pPr>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A testing strategy for object-oriented </a:t>
            </a:r>
            <a:r>
              <a:rPr lang="en-US" altLang="zh-CN" sz="2400" dirty="0" smtClean="0">
                <a:latin typeface="Times New Roman" pitchFamily="18" charset="0"/>
                <a:cs typeface="Times New Roman" pitchFamily="18" charset="0"/>
              </a:rPr>
              <a:t>architectures</a:t>
            </a:r>
          </a:p>
          <a:p>
            <a:pPr>
              <a:buClr>
                <a:srgbClr val="0070C0"/>
              </a:buClr>
              <a:buFont typeface="Wingdings" panose="05000000000000000000" pitchFamily="2" charset="2"/>
              <a:buChar char="n"/>
            </a:pPr>
            <a:endParaRPr lang="en-US" altLang="zh-CN" sz="2400" dirty="0">
              <a:latin typeface="Times New Roman" pitchFamily="18" charset="0"/>
              <a:cs typeface="Times New Roman" pitchFamily="18" charset="0"/>
            </a:endParaRPr>
          </a:p>
          <a:p>
            <a:pPr>
              <a:buClr>
                <a:srgbClr val="0070C0"/>
              </a:buClr>
              <a:buFont typeface="Wingdings" panose="05000000000000000000" pitchFamily="2" charset="2"/>
              <a:buChar char="n"/>
            </a:pPr>
            <a:r>
              <a:rPr lang="en-US" altLang="zh-CN" sz="2400" dirty="0">
                <a:latin typeface="Times New Roman" pitchFamily="18" charset="0"/>
                <a:cs typeface="Times New Roman" pitchFamily="18" charset="0"/>
              </a:rPr>
              <a:t> Smoke test and high order </a:t>
            </a:r>
            <a:r>
              <a:rPr lang="en-US" altLang="zh-CN" sz="2400" dirty="0" smtClean="0">
                <a:latin typeface="Times New Roman" pitchFamily="18" charset="0"/>
                <a:cs typeface="Times New Roman" pitchFamily="18" charset="0"/>
              </a:rPr>
              <a:t>test</a:t>
            </a:r>
          </a:p>
          <a:p>
            <a:pPr>
              <a:buClr>
                <a:srgbClr val="0070C0"/>
              </a:buClr>
              <a:buFont typeface="Wingdings" panose="05000000000000000000" pitchFamily="2" charset="2"/>
              <a:buChar char="n"/>
            </a:pPr>
            <a:endParaRPr lang="en-US" altLang="ja-JP" sz="2400" dirty="0" smtClean="0">
              <a:latin typeface="Times New Roman" pitchFamily="18" charset="0"/>
              <a:cs typeface="Times New Roman" pitchFamily="18" charset="0"/>
            </a:endParaRPr>
          </a:p>
          <a:p>
            <a:pPr>
              <a:buClr>
                <a:srgbClr val="0070C0"/>
              </a:buClr>
              <a:buFont typeface="Wingdings" panose="05000000000000000000" pitchFamily="2" charset="2"/>
              <a:buChar char="n"/>
            </a:pPr>
            <a:r>
              <a:rPr lang="en-US" altLang="ja-JP" sz="2400" dirty="0" smtClean="0">
                <a:latin typeface="Times New Roman" pitchFamily="18" charset="0"/>
                <a:cs typeface="Times New Roman" pitchFamily="18" charset="0"/>
              </a:rPr>
              <a:t> </a:t>
            </a:r>
            <a:r>
              <a:rPr lang="en-US" altLang="zh-CN" sz="2400" dirty="0">
                <a:latin typeface="Times New Roman" pitchFamily="18" charset="0"/>
                <a:cs typeface="Times New Roman" pitchFamily="18" charset="0"/>
              </a:rPr>
              <a:t>Debugging </a:t>
            </a:r>
            <a:r>
              <a:rPr lang="en-US" altLang="zh-CN" sz="2400" dirty="0" smtClean="0">
                <a:latin typeface="Times New Roman" pitchFamily="18" charset="0"/>
                <a:cs typeface="Times New Roman" pitchFamily="18" charset="0"/>
              </a:rPr>
              <a:t>strategy</a:t>
            </a:r>
            <a:endParaRPr lang="en-US" altLang="zh-CN" sz="2400" dirty="0">
              <a:latin typeface="Times New Roman" pitchFamily="18" charset="0"/>
              <a:cs typeface="Times New Roman" pitchFamily="18" charset="0"/>
            </a:endParaRPr>
          </a:p>
          <a:p>
            <a:pPr lvl="1">
              <a:buClr>
                <a:srgbClr val="0070C0"/>
              </a:buClr>
              <a:buFont typeface="Wingdings" panose="05000000000000000000" pitchFamily="2" charset="2"/>
              <a:buNone/>
            </a:pPr>
            <a:endParaRPr lang="en-US" altLang="ja-JP" sz="2400" dirty="0">
              <a:latin typeface="Times New Roman" pitchFamily="18" charset="0"/>
              <a:cs typeface="Times New Roman" pitchFamily="18" charset="0"/>
            </a:endParaRPr>
          </a:p>
        </p:txBody>
      </p:sp>
      <p:pic>
        <p:nvPicPr>
          <p:cNvPr id="382983" name="Picture 7" descr="cont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3325" y="4041775"/>
            <a:ext cx="15906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Content</a:t>
            </a:r>
          </a:p>
        </p:txBody>
      </p:sp>
    </p:spTree>
    <p:extLst>
      <p:ext uri="{BB962C8B-B14F-4D97-AF65-F5344CB8AC3E}">
        <p14:creationId xmlns:p14="http://schemas.microsoft.com/office/powerpoint/2010/main" val="3988942443"/>
      </p:ext>
    </p:extLst>
  </p:cSld>
  <p:clrMapOvr>
    <a:masterClrMapping/>
  </p:clrMapOvr>
  <p:transition>
    <p:random/>
    <p:sndAc>
      <p:stSnd>
        <p:snd r:embed="rId3" name="projctor.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9" name="Rectangle 3"/>
          <p:cNvSpPr>
            <a:spLocks noGrp="1" noChangeArrowheads="1"/>
          </p:cNvSpPr>
          <p:nvPr>
            <p:ph type="body" idx="1"/>
          </p:nvPr>
        </p:nvSpPr>
        <p:spPr/>
        <p:txBody>
          <a:bodyPr/>
          <a:lstStyle/>
          <a:p>
            <a:pPr marL="342900" lvl="1" indent="-342900">
              <a:buClr>
                <a:srgbClr val="0070C0"/>
              </a:buClr>
              <a:buFont typeface="Wingdings" pitchFamily="2" charset="2"/>
              <a:buChar char="n"/>
            </a:pPr>
            <a:r>
              <a:rPr lang="en-US" altLang="ja-JP" dirty="0">
                <a:latin typeface="Times New Roman" pitchFamily="18" charset="0"/>
                <a:cs typeface="Times New Roman" pitchFamily="18" charset="0"/>
              </a:rPr>
              <a:t>Focus is on customer </a:t>
            </a:r>
            <a:r>
              <a:rPr lang="en-US" altLang="ja-JP" dirty="0" smtClean="0">
                <a:latin typeface="Times New Roman" pitchFamily="18" charset="0"/>
                <a:cs typeface="Times New Roman" pitchFamily="18" charset="0"/>
              </a:rPr>
              <a:t>usage</a:t>
            </a:r>
          </a:p>
          <a:p>
            <a:pPr marL="342900" lvl="1" indent="-342900">
              <a:buClr>
                <a:srgbClr val="0070C0"/>
              </a:buClr>
              <a:buFont typeface="Wingdings" pitchFamily="2" charset="2"/>
              <a:buChar char="n"/>
            </a:pPr>
            <a:endParaRPr lang="en-US" altLang="zh-CN" dirty="0" smtClean="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zh-CN" altLang="en-US" b="0" dirty="0" smtClean="0">
                <a:latin typeface="Times New Roman" pitchFamily="18" charset="0"/>
                <a:ea typeface="华文楷体" pitchFamily="2" charset="-122"/>
                <a:cs typeface="Times New Roman" pitchFamily="18" charset="0"/>
              </a:rPr>
              <a:t>软件</a:t>
            </a:r>
            <a:r>
              <a:rPr lang="zh-CN" altLang="en-US" b="0" dirty="0">
                <a:latin typeface="Times New Roman" pitchFamily="18" charset="0"/>
                <a:ea typeface="华文楷体" pitchFamily="2" charset="-122"/>
                <a:cs typeface="Times New Roman" pitchFamily="18" charset="0"/>
              </a:rPr>
              <a:t>是为多个用户开发</a:t>
            </a:r>
            <a:r>
              <a:rPr lang="zh-CN" altLang="en-US" b="0" dirty="0" smtClean="0">
                <a:latin typeface="Times New Roman" pitchFamily="18" charset="0"/>
                <a:ea typeface="华文楷体" pitchFamily="2" charset="-122"/>
                <a:cs typeface="Times New Roman" pitchFamily="18" charset="0"/>
              </a:rPr>
              <a:t>的</a:t>
            </a:r>
            <a:endParaRPr lang="en-US" altLang="zh-CN" b="0" dirty="0" smtClean="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endParaRPr lang="zh-CN" altLang="en-US" b="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b="0" i="1" dirty="0">
                <a:solidFill>
                  <a:srgbClr val="FF0000"/>
                </a:solidFill>
                <a:latin typeface="Times New Roman" pitchFamily="18" charset="0"/>
                <a:ea typeface="华文楷体" pitchFamily="2" charset="-122"/>
                <a:cs typeface="Times New Roman" pitchFamily="18" charset="0"/>
              </a:rPr>
              <a:t>α</a:t>
            </a:r>
            <a:r>
              <a:rPr lang="zh-CN" altLang="en-US" b="0" i="1" dirty="0">
                <a:solidFill>
                  <a:srgbClr val="FF0000"/>
                </a:solidFill>
                <a:latin typeface="Times New Roman" pitchFamily="18" charset="0"/>
                <a:ea typeface="华文楷体" pitchFamily="2" charset="-122"/>
                <a:cs typeface="Times New Roman" pitchFamily="18" charset="0"/>
              </a:rPr>
              <a:t>测试</a:t>
            </a:r>
            <a:r>
              <a:rPr lang="zh-CN" altLang="en-US" b="0" dirty="0">
                <a:latin typeface="Times New Roman" pitchFamily="18" charset="0"/>
                <a:ea typeface="华文楷体" pitchFamily="2" charset="-122"/>
                <a:cs typeface="Times New Roman" pitchFamily="18" charset="0"/>
              </a:rPr>
              <a:t>：一个用户以开发者的身份</a:t>
            </a:r>
            <a:r>
              <a:rPr lang="zh-CN" altLang="en-US" b="0" dirty="0" smtClean="0">
                <a:latin typeface="Times New Roman" pitchFamily="18" charset="0"/>
                <a:ea typeface="华文楷体" pitchFamily="2" charset="-122"/>
                <a:cs typeface="Times New Roman" pitchFamily="18" charset="0"/>
              </a:rPr>
              <a:t>实施，</a:t>
            </a:r>
            <a:endParaRPr lang="zh-CN" altLang="en-US" b="0" dirty="0">
              <a:latin typeface="Times New Roman" pitchFamily="18" charset="0"/>
              <a:ea typeface="华文楷体" pitchFamily="2" charset="-122"/>
              <a:cs typeface="Times New Roman" pitchFamily="18" charset="0"/>
            </a:endParaRPr>
          </a:p>
          <a:p>
            <a:pPr marL="0" indent="0">
              <a:buClr>
                <a:srgbClr val="0070C0"/>
              </a:buClr>
              <a:buNone/>
            </a:pPr>
            <a:r>
              <a:rPr lang="zh-CN" altLang="en-US" b="0" dirty="0" smtClean="0">
                <a:latin typeface="Times New Roman" pitchFamily="18" charset="0"/>
                <a:ea typeface="华文楷体" pitchFamily="2" charset="-122"/>
                <a:cs typeface="Times New Roman" pitchFamily="18" charset="0"/>
              </a:rPr>
              <a:t>    </a:t>
            </a:r>
            <a:r>
              <a:rPr lang="zh-CN" altLang="en-US" b="0" dirty="0">
                <a:latin typeface="Times New Roman" pitchFamily="18" charset="0"/>
                <a:ea typeface="华文楷体" pitchFamily="2" charset="-122"/>
                <a:cs typeface="Times New Roman" pitchFamily="18" charset="0"/>
              </a:rPr>
              <a:t>开发者通过用户来观察开发的软件，  是在受控的环境下进行的，在开发环境下</a:t>
            </a:r>
            <a:r>
              <a:rPr lang="zh-CN" altLang="en-US" b="0" dirty="0" smtClean="0">
                <a:latin typeface="Times New Roman" pitchFamily="18" charset="0"/>
                <a:ea typeface="华文楷体" pitchFamily="2" charset="-122"/>
                <a:cs typeface="Times New Roman" pitchFamily="18" charset="0"/>
              </a:rPr>
              <a:t>进行</a:t>
            </a:r>
            <a:endParaRPr lang="en-US" altLang="zh-CN" b="0" dirty="0" smtClean="0">
              <a:latin typeface="Times New Roman" pitchFamily="18" charset="0"/>
              <a:ea typeface="华文楷体" pitchFamily="2" charset="-122"/>
              <a:cs typeface="Times New Roman" pitchFamily="18" charset="0"/>
            </a:endParaRPr>
          </a:p>
          <a:p>
            <a:pPr marL="0" indent="0">
              <a:buClr>
                <a:srgbClr val="0070C0"/>
              </a:buClr>
              <a:buNone/>
            </a:pPr>
            <a:endParaRPr lang="zh-CN" altLang="en-US" b="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b="0" i="1" dirty="0">
                <a:solidFill>
                  <a:srgbClr val="FF0000"/>
                </a:solidFill>
                <a:latin typeface="Times New Roman" pitchFamily="18" charset="0"/>
                <a:ea typeface="华文楷体" pitchFamily="2" charset="-122"/>
                <a:cs typeface="Times New Roman" pitchFamily="18" charset="0"/>
              </a:rPr>
              <a:t>β</a:t>
            </a:r>
            <a:r>
              <a:rPr lang="zh-CN" altLang="en-US" b="0" i="1" dirty="0">
                <a:solidFill>
                  <a:srgbClr val="FF0000"/>
                </a:solidFill>
                <a:latin typeface="Times New Roman" pitchFamily="18" charset="0"/>
                <a:ea typeface="华文楷体" pitchFamily="2" charset="-122"/>
                <a:cs typeface="Times New Roman" pitchFamily="18" charset="0"/>
              </a:rPr>
              <a:t>测试</a:t>
            </a:r>
            <a:r>
              <a:rPr lang="zh-CN" altLang="en-US" b="0" dirty="0">
                <a:latin typeface="Times New Roman" pitchFamily="18" charset="0"/>
                <a:ea typeface="华文楷体" pitchFamily="2" charset="-122"/>
                <a:cs typeface="Times New Roman" pitchFamily="18" charset="0"/>
              </a:rPr>
              <a:t>：最终用户以一个或多个用户的身份进行的，开发者不在现场，在用户环境下进行</a:t>
            </a:r>
          </a:p>
        </p:txBody>
      </p:sp>
      <p:sp>
        <p:nvSpPr>
          <p:cNvPr id="2" name="标题 1"/>
          <p:cNvSpPr>
            <a:spLocks noGrp="1"/>
          </p:cNvSpPr>
          <p:nvPr>
            <p:ph type="title"/>
          </p:nvPr>
        </p:nvSpPr>
        <p:spPr/>
        <p:txBody>
          <a:bodyPr/>
          <a:lstStyle/>
          <a:p>
            <a:r>
              <a:rPr lang="en-US" altLang="zh-CN" dirty="0"/>
              <a:t>α</a:t>
            </a:r>
            <a:r>
              <a:rPr lang="zh-CN" altLang="en-US" dirty="0"/>
              <a:t>测试和</a:t>
            </a:r>
            <a:r>
              <a:rPr lang="en-US" altLang="zh-CN" dirty="0"/>
              <a:t>β</a:t>
            </a:r>
            <a:r>
              <a:rPr lang="zh-CN" altLang="en-US" dirty="0"/>
              <a:t>测试</a:t>
            </a:r>
          </a:p>
        </p:txBody>
      </p:sp>
    </p:spTree>
    <p:extLst>
      <p:ext uri="{BB962C8B-B14F-4D97-AF65-F5344CB8AC3E}">
        <p14:creationId xmlns:p14="http://schemas.microsoft.com/office/powerpoint/2010/main" val="449755407"/>
      </p:ext>
    </p:extLst>
  </p:cSld>
  <p:clrMapOvr>
    <a:masterClrMapping/>
  </p:clrMapOvr>
  <p:transition>
    <p:random/>
    <p:sndAc>
      <p:stSnd>
        <p:snd r:embed="rId2" name="projctor.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type="body" idx="1"/>
          </p:nvPr>
        </p:nvSpPr>
        <p:spPr/>
        <p:txBody>
          <a:bodyPr/>
          <a:lstStyle/>
          <a:p>
            <a:pPr marL="342900" lvl="1" indent="-342900">
              <a:buClr>
                <a:srgbClr val="0070C0"/>
              </a:buClr>
              <a:buFont typeface="Wingdings" pitchFamily="2" charset="2"/>
              <a:buChar char="n"/>
            </a:pPr>
            <a:r>
              <a:rPr lang="en-US" altLang="ja-JP" dirty="0">
                <a:latin typeface="Times New Roman" pitchFamily="18" charset="0"/>
                <a:ea typeface="华文楷体" pitchFamily="2" charset="-122"/>
                <a:cs typeface="Times New Roman" pitchFamily="18" charset="0"/>
              </a:rPr>
              <a:t>forces the software to fail in a variety of ways and verifies that recovery is properly performed</a:t>
            </a:r>
            <a:endParaRPr lang="en-US" altLang="zh-CN"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endParaRPr lang="en-US" altLang="zh-CN" b="0" dirty="0" smtClean="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zh-CN" altLang="en-US" b="0" dirty="0" smtClean="0">
                <a:latin typeface="Times New Roman" pitchFamily="18" charset="0"/>
                <a:ea typeface="华文楷体" pitchFamily="2" charset="-122"/>
                <a:cs typeface="Times New Roman" pitchFamily="18" charset="0"/>
              </a:rPr>
              <a:t>在</a:t>
            </a:r>
            <a:r>
              <a:rPr lang="zh-CN" altLang="en-US" b="0" dirty="0">
                <a:latin typeface="Times New Roman" pitchFamily="18" charset="0"/>
                <a:ea typeface="华文楷体" pitchFamily="2" charset="-122"/>
                <a:cs typeface="Times New Roman" pitchFamily="18" charset="0"/>
              </a:rPr>
              <a:t>系统出故障后，系统能否从故障中恢复过来，并在预定的时间间隔内从新开始</a:t>
            </a:r>
            <a:r>
              <a:rPr lang="zh-CN" altLang="en-US" b="0" dirty="0" smtClean="0">
                <a:latin typeface="Times New Roman" pitchFamily="18" charset="0"/>
                <a:ea typeface="华文楷体" pitchFamily="2" charset="-122"/>
                <a:cs typeface="Times New Roman" pitchFamily="18" charset="0"/>
              </a:rPr>
              <a:t>处理</a:t>
            </a:r>
            <a:endParaRPr lang="en-US" altLang="zh-CN" b="0" dirty="0" smtClean="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endParaRPr lang="zh-CN" altLang="en-US" b="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zh-CN" altLang="en-US" b="0" dirty="0">
                <a:latin typeface="Times New Roman" pitchFamily="18" charset="0"/>
                <a:ea typeface="华文楷体" pitchFamily="2" charset="-122"/>
                <a:cs typeface="Times New Roman" pitchFamily="18" charset="0"/>
              </a:rPr>
              <a:t>强使软件出现故障，系统应自动</a:t>
            </a:r>
            <a:r>
              <a:rPr lang="zh-CN" altLang="en-US" b="0" dirty="0" smtClean="0">
                <a:latin typeface="Times New Roman" pitchFamily="18" charset="0"/>
                <a:ea typeface="华文楷体" pitchFamily="2" charset="-122"/>
                <a:cs typeface="Times New Roman" pitchFamily="18" charset="0"/>
              </a:rPr>
              <a:t>恢复</a:t>
            </a:r>
            <a:endParaRPr lang="en-US" altLang="zh-CN" b="0" dirty="0" smtClean="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endParaRPr lang="zh-CN" altLang="en-US" b="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zh-CN" altLang="en-US" b="0" dirty="0">
                <a:latin typeface="Times New Roman" pitchFamily="18" charset="0"/>
                <a:ea typeface="华文楷体" pitchFamily="2" charset="-122"/>
                <a:cs typeface="Times New Roman" pitchFamily="18" charset="0"/>
              </a:rPr>
              <a:t>如需人工干预，应估算出修复的平均时间，确定出是否可接受</a:t>
            </a:r>
          </a:p>
        </p:txBody>
      </p:sp>
      <p:sp>
        <p:nvSpPr>
          <p:cNvPr id="2" name="标题 1"/>
          <p:cNvSpPr>
            <a:spLocks noGrp="1"/>
          </p:cNvSpPr>
          <p:nvPr>
            <p:ph type="title"/>
          </p:nvPr>
        </p:nvSpPr>
        <p:spPr/>
        <p:txBody>
          <a:bodyPr/>
          <a:lstStyle/>
          <a:p>
            <a:r>
              <a:rPr lang="zh-CN" altLang="en-US" dirty="0"/>
              <a:t>恢复测试（</a:t>
            </a:r>
            <a:r>
              <a:rPr lang="en-US" altLang="zh-CN" dirty="0"/>
              <a:t>recovery testing)</a:t>
            </a:r>
            <a:endParaRPr lang="zh-CN" altLang="en-US" dirty="0"/>
          </a:p>
        </p:txBody>
      </p:sp>
    </p:spTree>
    <p:extLst>
      <p:ext uri="{BB962C8B-B14F-4D97-AF65-F5344CB8AC3E}">
        <p14:creationId xmlns:p14="http://schemas.microsoft.com/office/powerpoint/2010/main" val="3600584308"/>
      </p:ext>
    </p:extLst>
  </p:cSld>
  <p:clrMapOvr>
    <a:masterClrMapping/>
  </p:clrMapOvr>
  <p:transition>
    <p:random/>
    <p:sndAc>
      <p:stSnd>
        <p:snd r:embed="rId2" name="projctor.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7" name="Rectangle 3"/>
          <p:cNvSpPr>
            <a:spLocks noGrp="1" noChangeArrowheads="1"/>
          </p:cNvSpPr>
          <p:nvPr>
            <p:ph type="body" idx="1"/>
          </p:nvPr>
        </p:nvSpPr>
        <p:spPr/>
        <p:txBody>
          <a:bodyPr/>
          <a:lstStyle/>
          <a:p>
            <a:pPr marL="342900" lvl="1" indent="-342900">
              <a:spcBef>
                <a:spcPts val="500"/>
              </a:spcBef>
              <a:buClr>
                <a:srgbClr val="0070C0"/>
              </a:buClr>
              <a:buFont typeface="Wingdings" pitchFamily="2" charset="2"/>
              <a:buChar char="n"/>
            </a:pPr>
            <a:r>
              <a:rPr lang="en-US" altLang="ja-JP" dirty="0">
                <a:latin typeface="Times New Roman" pitchFamily="18" charset="0"/>
                <a:ea typeface="华文楷体" pitchFamily="2" charset="-122"/>
                <a:cs typeface="Times New Roman" pitchFamily="18" charset="0"/>
              </a:rPr>
              <a:t>verifies that protection mechanisms built into a system will, in fact, protect it from improper penetration</a:t>
            </a:r>
            <a:endParaRPr lang="en-US" altLang="zh-CN" dirty="0">
              <a:latin typeface="Times New Roman" pitchFamily="18" charset="0"/>
              <a:ea typeface="华文楷体" pitchFamily="2" charset="-122"/>
              <a:cs typeface="Times New Roman" pitchFamily="18" charset="0"/>
            </a:endParaRPr>
          </a:p>
          <a:p>
            <a:pPr>
              <a:spcBef>
                <a:spcPts val="500"/>
              </a:spcBef>
              <a:buClr>
                <a:srgbClr val="0070C0"/>
              </a:buClr>
              <a:buFont typeface="Wingdings" pitchFamily="2" charset="2"/>
              <a:buChar char="n"/>
            </a:pPr>
            <a:endParaRPr lang="en-US" altLang="zh-CN" b="0" dirty="0" smtClean="0">
              <a:latin typeface="Times New Roman" pitchFamily="18" charset="0"/>
              <a:ea typeface="华文楷体" pitchFamily="2" charset="-122"/>
              <a:cs typeface="Times New Roman" pitchFamily="18" charset="0"/>
            </a:endParaRPr>
          </a:p>
          <a:p>
            <a:pPr>
              <a:spcBef>
                <a:spcPts val="500"/>
              </a:spcBef>
              <a:buClr>
                <a:srgbClr val="0070C0"/>
              </a:buClr>
              <a:buFont typeface="Wingdings" pitchFamily="2" charset="2"/>
              <a:buChar char="n"/>
            </a:pPr>
            <a:r>
              <a:rPr lang="zh-CN" altLang="en-US" b="0" dirty="0" smtClean="0">
                <a:latin typeface="Times New Roman" pitchFamily="18" charset="0"/>
                <a:ea typeface="华文楷体" pitchFamily="2" charset="-122"/>
                <a:cs typeface="Times New Roman" pitchFamily="18" charset="0"/>
              </a:rPr>
              <a:t>系统</a:t>
            </a:r>
            <a:r>
              <a:rPr lang="zh-CN" altLang="en-US" b="0" dirty="0">
                <a:latin typeface="Times New Roman" pitchFamily="18" charset="0"/>
                <a:ea typeface="华文楷体" pitchFamily="2" charset="-122"/>
                <a:cs typeface="Times New Roman" pitchFamily="18" charset="0"/>
              </a:rPr>
              <a:t>的预防机制（预防非法入侵:窃贼，报复，非法牟利……</a:t>
            </a:r>
            <a:r>
              <a:rPr lang="zh-CN" altLang="en-US" b="0" dirty="0" smtClean="0">
                <a:latin typeface="Times New Roman" pitchFamily="18" charset="0"/>
                <a:ea typeface="华文楷体" pitchFamily="2" charset="-122"/>
                <a:cs typeface="Times New Roman" pitchFamily="18" charset="0"/>
              </a:rPr>
              <a:t>)</a:t>
            </a:r>
            <a:endParaRPr lang="en-US" altLang="zh-CN" b="0" dirty="0" smtClean="0">
              <a:latin typeface="Times New Roman" pitchFamily="18" charset="0"/>
              <a:ea typeface="华文楷体" pitchFamily="2" charset="-122"/>
              <a:cs typeface="Times New Roman" pitchFamily="18" charset="0"/>
            </a:endParaRPr>
          </a:p>
          <a:p>
            <a:pPr>
              <a:spcBef>
                <a:spcPts val="500"/>
              </a:spcBef>
              <a:buClr>
                <a:srgbClr val="0070C0"/>
              </a:buClr>
              <a:buFont typeface="Wingdings" pitchFamily="2" charset="2"/>
              <a:buChar char="n"/>
            </a:pPr>
            <a:endParaRPr lang="zh-CN" altLang="en-US" b="0" dirty="0">
              <a:latin typeface="Times New Roman" pitchFamily="18" charset="0"/>
              <a:ea typeface="华文楷体" pitchFamily="2" charset="-122"/>
              <a:cs typeface="Times New Roman" pitchFamily="18" charset="0"/>
            </a:endParaRPr>
          </a:p>
          <a:p>
            <a:pPr>
              <a:spcBef>
                <a:spcPts val="500"/>
              </a:spcBef>
              <a:buClr>
                <a:srgbClr val="0070C0"/>
              </a:buClr>
              <a:buFont typeface="Wingdings" pitchFamily="2" charset="2"/>
              <a:buChar char="n"/>
            </a:pPr>
            <a:r>
              <a:rPr lang="zh-CN" altLang="en-US" b="0" dirty="0">
                <a:latin typeface="Times New Roman" pitchFamily="18" charset="0"/>
                <a:ea typeface="华文楷体" pitchFamily="2" charset="-122"/>
                <a:cs typeface="Times New Roman" pitchFamily="18" charset="0"/>
              </a:rPr>
              <a:t>安全性测试，验证系统的预防</a:t>
            </a:r>
            <a:r>
              <a:rPr lang="zh-CN" altLang="en-US" b="0" dirty="0" smtClean="0">
                <a:latin typeface="Times New Roman" pitchFamily="18" charset="0"/>
                <a:ea typeface="华文楷体" pitchFamily="2" charset="-122"/>
                <a:cs typeface="Times New Roman" pitchFamily="18" charset="0"/>
              </a:rPr>
              <a:t>机制</a:t>
            </a:r>
            <a:endParaRPr lang="en-US" altLang="zh-CN" b="0" dirty="0" smtClean="0">
              <a:latin typeface="Times New Roman" pitchFamily="18" charset="0"/>
              <a:ea typeface="华文楷体" pitchFamily="2" charset="-122"/>
              <a:cs typeface="Times New Roman" pitchFamily="18" charset="0"/>
            </a:endParaRPr>
          </a:p>
          <a:p>
            <a:pPr>
              <a:spcBef>
                <a:spcPts val="500"/>
              </a:spcBef>
              <a:buClr>
                <a:srgbClr val="0070C0"/>
              </a:buClr>
              <a:buFont typeface="Wingdings" pitchFamily="2" charset="2"/>
              <a:buChar char="n"/>
            </a:pPr>
            <a:endParaRPr lang="zh-CN" altLang="en-US" b="0" dirty="0">
              <a:latin typeface="Times New Roman" pitchFamily="18" charset="0"/>
              <a:ea typeface="华文楷体" pitchFamily="2" charset="-122"/>
              <a:cs typeface="Times New Roman" pitchFamily="18" charset="0"/>
            </a:endParaRPr>
          </a:p>
          <a:p>
            <a:pPr>
              <a:spcBef>
                <a:spcPts val="500"/>
              </a:spcBef>
              <a:buClr>
                <a:srgbClr val="0070C0"/>
              </a:buClr>
              <a:buFont typeface="Wingdings" pitchFamily="2" charset="2"/>
              <a:buChar char="n"/>
            </a:pPr>
            <a:r>
              <a:rPr lang="zh-CN" altLang="en-US" b="0" dirty="0">
                <a:latin typeface="Times New Roman" pitchFamily="18" charset="0"/>
                <a:ea typeface="华文楷体" pitchFamily="2" charset="-122"/>
                <a:cs typeface="Times New Roman" pitchFamily="18" charset="0"/>
              </a:rPr>
              <a:t>测试者扮演期望侵入系统的角色，通过一切可能的措施侵入</a:t>
            </a:r>
            <a:r>
              <a:rPr lang="zh-CN" altLang="en-US" b="0" dirty="0" smtClean="0">
                <a:latin typeface="Times New Roman" pitchFamily="18" charset="0"/>
                <a:ea typeface="华文楷体" pitchFamily="2" charset="-122"/>
                <a:cs typeface="Times New Roman" pitchFamily="18" charset="0"/>
              </a:rPr>
              <a:t>系统</a:t>
            </a:r>
            <a:endParaRPr lang="en-US" altLang="zh-CN" b="0" dirty="0" smtClean="0">
              <a:latin typeface="Times New Roman" pitchFamily="18" charset="0"/>
              <a:ea typeface="华文楷体" pitchFamily="2" charset="-122"/>
              <a:cs typeface="Times New Roman" pitchFamily="18" charset="0"/>
            </a:endParaRPr>
          </a:p>
          <a:p>
            <a:pPr>
              <a:spcBef>
                <a:spcPts val="500"/>
              </a:spcBef>
              <a:buClr>
                <a:srgbClr val="0070C0"/>
              </a:buClr>
              <a:buFont typeface="Wingdings" pitchFamily="2" charset="2"/>
              <a:buChar char="n"/>
            </a:pPr>
            <a:endParaRPr lang="zh-CN" altLang="en-US" b="0" dirty="0">
              <a:latin typeface="Times New Roman" pitchFamily="18" charset="0"/>
              <a:ea typeface="华文楷体" pitchFamily="2" charset="-122"/>
              <a:cs typeface="Times New Roman" pitchFamily="18" charset="0"/>
            </a:endParaRPr>
          </a:p>
          <a:p>
            <a:pPr>
              <a:spcBef>
                <a:spcPts val="500"/>
              </a:spcBef>
              <a:buClr>
                <a:srgbClr val="0070C0"/>
              </a:buClr>
              <a:buFont typeface="Wingdings" pitchFamily="2" charset="2"/>
              <a:buChar char="n"/>
            </a:pPr>
            <a:r>
              <a:rPr lang="zh-CN" altLang="en-US" b="0" dirty="0">
                <a:latin typeface="Times New Roman" pitchFamily="18" charset="0"/>
                <a:ea typeface="华文楷体" pitchFamily="2" charset="-122"/>
                <a:cs typeface="Times New Roman" pitchFamily="18" charset="0"/>
              </a:rPr>
              <a:t>测试开销可能很大</a:t>
            </a:r>
          </a:p>
        </p:txBody>
      </p:sp>
      <p:sp>
        <p:nvSpPr>
          <p:cNvPr id="2" name="标题 1"/>
          <p:cNvSpPr>
            <a:spLocks noGrp="1"/>
          </p:cNvSpPr>
          <p:nvPr>
            <p:ph type="title"/>
          </p:nvPr>
        </p:nvSpPr>
        <p:spPr/>
        <p:txBody>
          <a:bodyPr/>
          <a:lstStyle/>
          <a:p>
            <a:r>
              <a:rPr lang="zh-CN" altLang="en-US" dirty="0"/>
              <a:t>安全性测试（</a:t>
            </a:r>
            <a:r>
              <a:rPr lang="en-US" altLang="zh-CN" dirty="0"/>
              <a:t>security testing)</a:t>
            </a:r>
            <a:endParaRPr lang="zh-CN" altLang="en-US" dirty="0"/>
          </a:p>
        </p:txBody>
      </p:sp>
    </p:spTree>
    <p:extLst>
      <p:ext uri="{BB962C8B-B14F-4D97-AF65-F5344CB8AC3E}">
        <p14:creationId xmlns:p14="http://schemas.microsoft.com/office/powerpoint/2010/main" val="4202904627"/>
      </p:ext>
    </p:extLst>
  </p:cSld>
  <p:clrMapOvr>
    <a:masterClrMapping/>
  </p:clrMapOvr>
  <p:transition>
    <p:random/>
    <p:sndAc>
      <p:stSnd>
        <p:snd r:embed="rId2" name="projctor.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type="body" idx="1"/>
          </p:nvPr>
        </p:nvSpPr>
        <p:spPr/>
        <p:txBody>
          <a:bodyPr/>
          <a:lstStyle/>
          <a:p>
            <a:pPr>
              <a:buClr>
                <a:srgbClr val="0070C0"/>
              </a:buClr>
              <a:buFont typeface="Wingdings" pitchFamily="2" charset="2"/>
              <a:buChar char="n"/>
            </a:pPr>
            <a:r>
              <a:rPr lang="en-US" altLang="ja-JP" b="0" dirty="0">
                <a:latin typeface="Times New Roman" pitchFamily="18" charset="0"/>
                <a:ea typeface="华文楷体" pitchFamily="2" charset="-122"/>
                <a:cs typeface="Times New Roman" pitchFamily="18" charset="0"/>
              </a:rPr>
              <a:t>executes a system in a manner that demands resources in abnormal quantity, frequency, or </a:t>
            </a:r>
            <a:r>
              <a:rPr lang="en-US" altLang="ja-JP" b="0" dirty="0" smtClean="0">
                <a:latin typeface="Times New Roman" pitchFamily="18" charset="0"/>
                <a:ea typeface="华文楷体" pitchFamily="2" charset="-122"/>
                <a:cs typeface="Times New Roman" pitchFamily="18" charset="0"/>
              </a:rPr>
              <a:t>volume</a:t>
            </a:r>
          </a:p>
          <a:p>
            <a:pPr>
              <a:buClr>
                <a:srgbClr val="0070C0"/>
              </a:buClr>
              <a:buFont typeface="Wingdings" pitchFamily="2" charset="2"/>
              <a:buChar char="n"/>
            </a:pPr>
            <a:endParaRPr lang="en-US" altLang="zh-CN" b="0" dirty="0" smtClean="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zh-CN" altLang="en-US" b="0" dirty="0" smtClean="0">
                <a:latin typeface="Times New Roman" pitchFamily="18" charset="0"/>
                <a:ea typeface="华文楷体" pitchFamily="2" charset="-122"/>
                <a:cs typeface="Times New Roman" pitchFamily="18" charset="0"/>
              </a:rPr>
              <a:t>在</a:t>
            </a:r>
            <a:r>
              <a:rPr lang="zh-CN" altLang="en-US" b="0" dirty="0">
                <a:latin typeface="Times New Roman" pitchFamily="18" charset="0"/>
                <a:ea typeface="华文楷体" pitchFamily="2" charset="-122"/>
                <a:cs typeface="Times New Roman" pitchFamily="18" charset="0"/>
              </a:rPr>
              <a:t>一个非正常数量，频率或容量方式下</a:t>
            </a:r>
            <a:r>
              <a:rPr lang="zh-CN" altLang="en-US" b="0" dirty="0" smtClean="0">
                <a:latin typeface="Times New Roman" pitchFamily="18" charset="0"/>
                <a:ea typeface="华文楷体" pitchFamily="2" charset="-122"/>
                <a:cs typeface="Times New Roman" pitchFamily="18" charset="0"/>
              </a:rPr>
              <a:t>运行系统</a:t>
            </a:r>
            <a:endParaRPr lang="en-US" altLang="zh-CN" b="0" dirty="0" smtClean="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endParaRPr lang="zh-CN" altLang="en-US" b="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zh-CN" altLang="en-US" b="0" dirty="0">
                <a:latin typeface="Times New Roman" pitchFamily="18" charset="0"/>
                <a:ea typeface="华文楷体" pitchFamily="2" charset="-122"/>
                <a:cs typeface="Times New Roman" pitchFamily="18" charset="0"/>
              </a:rPr>
              <a:t>测试者想办法破坏程序</a:t>
            </a:r>
          </a:p>
          <a:p>
            <a:pPr>
              <a:buFont typeface="Zapf Dingbats" charset="2"/>
              <a:buNone/>
            </a:pPr>
            <a:r>
              <a:rPr lang="zh-CN" altLang="en-US" sz="2000" b="0" dirty="0">
                <a:latin typeface="Times New Roman" pitchFamily="18" charset="0"/>
                <a:ea typeface="华文楷体" pitchFamily="2" charset="-122"/>
                <a:cs typeface="Times New Roman" pitchFamily="18" charset="0"/>
              </a:rPr>
              <a:t> </a:t>
            </a:r>
            <a:r>
              <a:rPr lang="en-US" altLang="zh-CN" sz="2000" b="0" dirty="0">
                <a:latin typeface="Times New Roman" pitchFamily="18" charset="0"/>
                <a:ea typeface="华文楷体" pitchFamily="2" charset="-122"/>
                <a:cs typeface="Times New Roman" pitchFamily="18" charset="0"/>
              </a:rPr>
              <a:t> </a:t>
            </a:r>
            <a:r>
              <a:rPr lang="en-US" altLang="zh-CN" sz="2000" b="0" dirty="0" smtClean="0">
                <a:latin typeface="Times New Roman" pitchFamily="18" charset="0"/>
                <a:ea typeface="华文楷体" pitchFamily="2" charset="-122"/>
                <a:cs typeface="Times New Roman" pitchFamily="18" charset="0"/>
              </a:rPr>
              <a:t>   </a:t>
            </a:r>
            <a:r>
              <a:rPr lang="zh-CN" altLang="en-US" sz="2000" b="0" dirty="0" smtClean="0">
                <a:latin typeface="Times New Roman" pitchFamily="18" charset="0"/>
                <a:ea typeface="华文楷体" pitchFamily="2" charset="-122"/>
                <a:cs typeface="Times New Roman" pitchFamily="18" charset="0"/>
              </a:rPr>
              <a:t>1</a:t>
            </a:r>
            <a:r>
              <a:rPr lang="en-US" altLang="zh-CN" sz="2000" b="0" dirty="0" smtClean="0">
                <a:latin typeface="Times New Roman" pitchFamily="18" charset="0"/>
                <a:ea typeface="华文楷体" pitchFamily="2" charset="-122"/>
                <a:cs typeface="Times New Roman" pitchFamily="18" charset="0"/>
              </a:rPr>
              <a:t>. </a:t>
            </a:r>
            <a:r>
              <a:rPr lang="zh-CN" altLang="en-US" sz="2000" b="0" dirty="0" smtClean="0">
                <a:latin typeface="Times New Roman" pitchFamily="18" charset="0"/>
                <a:ea typeface="华文楷体" pitchFamily="2" charset="-122"/>
                <a:cs typeface="Times New Roman" pitchFamily="18" charset="0"/>
              </a:rPr>
              <a:t>运行要求</a:t>
            </a:r>
            <a:r>
              <a:rPr lang="zh-CN" altLang="en-US" sz="2000" b="0" dirty="0">
                <a:latin typeface="Times New Roman" pitchFamily="18" charset="0"/>
                <a:ea typeface="华文楷体" pitchFamily="2" charset="-122"/>
                <a:cs typeface="Times New Roman" pitchFamily="18" charset="0"/>
              </a:rPr>
              <a:t>最大内存或其他资源的程序</a:t>
            </a:r>
          </a:p>
          <a:p>
            <a:pPr>
              <a:buFont typeface="Zapf Dingbats" charset="2"/>
              <a:buNone/>
            </a:pPr>
            <a:r>
              <a:rPr lang="zh-CN" altLang="en-US" sz="2000" b="0" dirty="0">
                <a:latin typeface="Times New Roman" pitchFamily="18" charset="0"/>
                <a:ea typeface="华文楷体" pitchFamily="2" charset="-122"/>
                <a:cs typeface="Times New Roman" pitchFamily="18" charset="0"/>
              </a:rPr>
              <a:t> </a:t>
            </a:r>
            <a:r>
              <a:rPr lang="zh-CN" altLang="en-US" sz="2000" b="0" dirty="0" smtClean="0">
                <a:latin typeface="Times New Roman" pitchFamily="18" charset="0"/>
                <a:ea typeface="华文楷体" pitchFamily="2" charset="-122"/>
                <a:cs typeface="Times New Roman" pitchFamily="18" charset="0"/>
              </a:rPr>
              <a:t>    2</a:t>
            </a:r>
            <a:r>
              <a:rPr lang="en-US" altLang="zh-CN" sz="2000" b="0" dirty="0" smtClean="0">
                <a:latin typeface="Times New Roman" pitchFamily="18" charset="0"/>
                <a:ea typeface="华文楷体" pitchFamily="2" charset="-122"/>
                <a:cs typeface="Times New Roman" pitchFamily="18" charset="0"/>
              </a:rPr>
              <a:t>. </a:t>
            </a:r>
            <a:r>
              <a:rPr lang="zh-CN" altLang="en-US" sz="2000" b="0" dirty="0" smtClean="0">
                <a:latin typeface="Times New Roman" pitchFamily="18" charset="0"/>
                <a:ea typeface="华文楷体" pitchFamily="2" charset="-122"/>
                <a:cs typeface="Times New Roman" pitchFamily="18" charset="0"/>
              </a:rPr>
              <a:t>按</a:t>
            </a:r>
            <a:r>
              <a:rPr lang="zh-CN" altLang="en-US" sz="2000" b="0" dirty="0">
                <a:latin typeface="Times New Roman" pitchFamily="18" charset="0"/>
                <a:ea typeface="华文楷体" pitchFamily="2" charset="-122"/>
                <a:cs typeface="Times New Roman" pitchFamily="18" charset="0"/>
              </a:rPr>
              <a:t>大小递增的顺序改变输入数据的速率，看系统怎样响应</a:t>
            </a:r>
          </a:p>
          <a:p>
            <a:pPr>
              <a:buFont typeface="Zapf Dingbats" charset="2"/>
              <a:buNone/>
            </a:pPr>
            <a:r>
              <a:rPr lang="zh-CN" altLang="en-US" sz="2000" b="0" dirty="0">
                <a:latin typeface="Times New Roman" pitchFamily="18" charset="0"/>
                <a:ea typeface="华文楷体" pitchFamily="2" charset="-122"/>
                <a:cs typeface="Times New Roman" pitchFamily="18" charset="0"/>
              </a:rPr>
              <a:t> …………..</a:t>
            </a:r>
          </a:p>
          <a:p>
            <a:endParaRPr lang="zh-CN" altLang="en-US" b="0" dirty="0">
              <a:latin typeface="Times New Roman" pitchFamily="18" charset="0"/>
              <a:ea typeface="华文楷体" pitchFamily="2" charset="-122"/>
              <a:cs typeface="Times New Roman" pitchFamily="18" charset="0"/>
            </a:endParaRPr>
          </a:p>
        </p:txBody>
      </p:sp>
      <p:sp>
        <p:nvSpPr>
          <p:cNvPr id="2" name="标题 1"/>
          <p:cNvSpPr>
            <a:spLocks noGrp="1"/>
          </p:cNvSpPr>
          <p:nvPr>
            <p:ph type="title"/>
          </p:nvPr>
        </p:nvSpPr>
        <p:spPr/>
        <p:txBody>
          <a:bodyPr/>
          <a:lstStyle/>
          <a:p>
            <a:r>
              <a:rPr lang="zh-CN" altLang="en-US" dirty="0"/>
              <a:t>压力测试（</a:t>
            </a:r>
            <a:r>
              <a:rPr lang="en-US" altLang="zh-CN" dirty="0"/>
              <a:t>stress testing)</a:t>
            </a:r>
            <a:endParaRPr lang="zh-CN" altLang="en-US" dirty="0"/>
          </a:p>
        </p:txBody>
      </p:sp>
    </p:spTree>
    <p:extLst>
      <p:ext uri="{BB962C8B-B14F-4D97-AF65-F5344CB8AC3E}">
        <p14:creationId xmlns:p14="http://schemas.microsoft.com/office/powerpoint/2010/main" val="3004472902"/>
      </p:ext>
    </p:extLst>
  </p:cSld>
  <p:clrMapOvr>
    <a:masterClrMapping/>
  </p:clrMapOvr>
  <p:transition>
    <p:random/>
    <p:sndAc>
      <p:stSnd>
        <p:snd r:embed="rId2" name="projctor.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5" name="Rectangle 3"/>
          <p:cNvSpPr>
            <a:spLocks noGrp="1" noChangeArrowheads="1"/>
          </p:cNvSpPr>
          <p:nvPr>
            <p:ph type="body" idx="1"/>
          </p:nvPr>
        </p:nvSpPr>
        <p:spPr>
          <a:xfrm>
            <a:off x="1066800" y="1508720"/>
            <a:ext cx="7543800" cy="4800600"/>
          </a:xfrm>
        </p:spPr>
        <p:txBody>
          <a:bodyPr/>
          <a:lstStyle/>
          <a:p>
            <a:pPr marL="342900" lvl="1" indent="-342900">
              <a:buClr>
                <a:srgbClr val="0070C0"/>
              </a:buClr>
              <a:buFont typeface="Wingdings" pitchFamily="2" charset="2"/>
              <a:buChar char="n"/>
            </a:pPr>
            <a:r>
              <a:rPr lang="en-US" altLang="ja-JP" dirty="0">
                <a:latin typeface="Times New Roman" pitchFamily="18" charset="0"/>
                <a:ea typeface="华文楷体" pitchFamily="2" charset="-122"/>
                <a:cs typeface="Times New Roman" pitchFamily="18" charset="0"/>
              </a:rPr>
              <a:t>test the run-time performance of software within the context of an integrated </a:t>
            </a:r>
            <a:r>
              <a:rPr lang="en-US" altLang="ja-JP" dirty="0" smtClean="0">
                <a:latin typeface="Times New Roman" pitchFamily="18" charset="0"/>
                <a:ea typeface="华文楷体" pitchFamily="2" charset="-122"/>
                <a:cs typeface="Times New Roman" pitchFamily="18" charset="0"/>
              </a:rPr>
              <a:t>system</a:t>
            </a:r>
            <a:endParaRPr lang="en-US" altLang="ja-JP"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endParaRPr lang="en-US" altLang="zh-CN" b="0" dirty="0" smtClean="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zh-CN" altLang="en-US" b="0" dirty="0" smtClean="0">
                <a:latin typeface="Times New Roman" pitchFamily="18" charset="0"/>
                <a:ea typeface="华文楷体" pitchFamily="2" charset="-122"/>
                <a:cs typeface="Times New Roman" pitchFamily="18" charset="0"/>
              </a:rPr>
              <a:t>测试</a:t>
            </a:r>
            <a:r>
              <a:rPr lang="zh-CN" altLang="en-US" b="0" dirty="0">
                <a:latin typeface="Times New Roman" pitchFamily="18" charset="0"/>
                <a:ea typeface="华文楷体" pitchFamily="2" charset="-122"/>
                <a:cs typeface="Times New Roman" pitchFamily="18" charset="0"/>
              </a:rPr>
              <a:t>软件被组装进系统的环境下运行时的</a:t>
            </a:r>
            <a:r>
              <a:rPr lang="zh-CN" altLang="en-US" b="0" dirty="0" smtClean="0">
                <a:latin typeface="Times New Roman" pitchFamily="18" charset="0"/>
                <a:ea typeface="华文楷体" pitchFamily="2" charset="-122"/>
                <a:cs typeface="Times New Roman" pitchFamily="18" charset="0"/>
              </a:rPr>
              <a:t>性能</a:t>
            </a:r>
            <a:endParaRPr lang="en-US" altLang="zh-CN" b="0" dirty="0" smtClean="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endParaRPr lang="zh-CN" altLang="en-US" b="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zh-CN" altLang="en-US" b="0" dirty="0">
                <a:latin typeface="Times New Roman" pitchFamily="18" charset="0"/>
                <a:ea typeface="华文楷体" pitchFamily="2" charset="-122"/>
                <a:cs typeface="Times New Roman" pitchFamily="18" charset="0"/>
              </a:rPr>
              <a:t>性能测试覆盖测试过程中的每一步</a:t>
            </a:r>
          </a:p>
        </p:txBody>
      </p:sp>
      <p:sp>
        <p:nvSpPr>
          <p:cNvPr id="2" name="标题 1"/>
          <p:cNvSpPr>
            <a:spLocks noGrp="1"/>
          </p:cNvSpPr>
          <p:nvPr>
            <p:ph type="title"/>
          </p:nvPr>
        </p:nvSpPr>
        <p:spPr/>
        <p:txBody>
          <a:bodyPr/>
          <a:lstStyle/>
          <a:p>
            <a:r>
              <a:rPr lang="zh-CN" altLang="en-US" dirty="0"/>
              <a:t>性能测试(</a:t>
            </a:r>
            <a:r>
              <a:rPr lang="en-US" altLang="zh-CN" dirty="0"/>
              <a:t>performance testing)</a:t>
            </a:r>
            <a:endParaRPr lang="zh-CN" altLang="en-US" dirty="0"/>
          </a:p>
        </p:txBody>
      </p:sp>
    </p:spTree>
    <p:extLst>
      <p:ext uri="{BB962C8B-B14F-4D97-AF65-F5344CB8AC3E}">
        <p14:creationId xmlns:p14="http://schemas.microsoft.com/office/powerpoint/2010/main" val="2244225135"/>
      </p:ext>
    </p:extLst>
  </p:cSld>
  <p:clrMapOvr>
    <a:masterClrMapping/>
  </p:clrMapOvr>
  <p:transition>
    <p:random/>
    <p:sndAc>
      <p:stSnd>
        <p:snd r:embed="rId2" name="projctor.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2" name="Rectangle 4"/>
          <p:cNvSpPr>
            <a:spLocks noGrp="1" noChangeArrowheads="1"/>
          </p:cNvSpPr>
          <p:nvPr>
            <p:ph type="ctrTitle"/>
          </p:nvPr>
        </p:nvSpPr>
        <p:spPr>
          <a:xfrm>
            <a:off x="3454400" y="2274888"/>
            <a:ext cx="2235200" cy="533400"/>
          </a:xfrm>
        </p:spPr>
        <p:txBody>
          <a:bodyPr anchor="t"/>
          <a:lstStyle/>
          <a:p>
            <a:r>
              <a:rPr lang="en-US" altLang="zh-CN" sz="3600" dirty="0">
                <a:latin typeface="Times New Roman" pitchFamily="18" charset="0"/>
                <a:cs typeface="Times New Roman" pitchFamily="18" charset="0"/>
              </a:rPr>
              <a:t>Debugging</a:t>
            </a:r>
            <a:endParaRPr lang="zh-CN" altLang="zh-CN" sz="3600" dirty="0">
              <a:latin typeface="Times New Roman" pitchFamily="18" charset="0"/>
              <a:cs typeface="Times New Roman" pitchFamily="18" charset="0"/>
            </a:endParaRPr>
          </a:p>
        </p:txBody>
      </p:sp>
      <p:sp>
        <p:nvSpPr>
          <p:cNvPr id="503813" name="Rectangle 5"/>
          <p:cNvSpPr>
            <a:spLocks noGrp="1" noChangeArrowheads="1"/>
          </p:cNvSpPr>
          <p:nvPr>
            <p:ph type="subTitle" idx="1"/>
          </p:nvPr>
        </p:nvSpPr>
        <p:spPr>
          <a:xfrm>
            <a:off x="1371600" y="3835400"/>
            <a:ext cx="6400800" cy="1557338"/>
          </a:xfrm>
        </p:spPr>
        <p:txBody>
          <a:bodyPr/>
          <a:lstStyle/>
          <a:p>
            <a:endParaRPr lang="zh-CN" altLang="en-US"/>
          </a:p>
        </p:txBody>
      </p:sp>
    </p:spTree>
    <p:extLst>
      <p:ext uri="{BB962C8B-B14F-4D97-AF65-F5344CB8AC3E}">
        <p14:creationId xmlns:p14="http://schemas.microsoft.com/office/powerpoint/2010/main" val="1040203686"/>
      </p:ext>
    </p:extLst>
  </p:cSld>
  <p:clrMapOvr>
    <a:masterClrMapping/>
  </p:clrMapOvr>
  <p:transition>
    <p:random/>
    <p:sndAc>
      <p:stSnd>
        <p:snd r:embed="rId2" name="projctor.wav"/>
      </p:st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6" name="Text Box 6"/>
          <p:cNvSpPr txBox="1">
            <a:spLocks noChangeArrowheads="1"/>
          </p:cNvSpPr>
          <p:nvPr/>
        </p:nvSpPr>
        <p:spPr bwMode="auto">
          <a:xfrm>
            <a:off x="971600" y="1484784"/>
            <a:ext cx="770485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buClr>
                <a:srgbClr val="0070C0"/>
              </a:buClr>
              <a:buFont typeface="Wingdings" pitchFamily="2" charset="2"/>
              <a:buChar char="n"/>
            </a:pPr>
            <a:r>
              <a:rPr kumimoji="1" lang="en-US" altLang="zh-CN" dirty="0">
                <a:latin typeface="Times New Roman" pitchFamily="18" charset="0"/>
                <a:ea typeface="华文楷体" pitchFamily="2" charset="-122"/>
                <a:cs typeface="Times New Roman" pitchFamily="18" charset="0"/>
              </a:rPr>
              <a:t>Failure</a:t>
            </a:r>
            <a:r>
              <a:rPr kumimoji="1" lang="zh-CN" altLang="zh-CN" dirty="0">
                <a:latin typeface="Times New Roman" pitchFamily="18" charset="0"/>
                <a:ea typeface="华文楷体" pitchFamily="2" charset="-122"/>
                <a:cs typeface="Times New Roman" pitchFamily="18" charset="0"/>
              </a:rPr>
              <a:t>（</a:t>
            </a:r>
            <a:r>
              <a:rPr kumimoji="1" lang="zh-CN" altLang="en-US" dirty="0">
                <a:latin typeface="Times New Roman" pitchFamily="18" charset="0"/>
                <a:ea typeface="华文楷体" pitchFamily="2" charset="-122"/>
                <a:cs typeface="Times New Roman" pitchFamily="18" charset="0"/>
              </a:rPr>
              <a:t>外错误）</a:t>
            </a:r>
            <a:r>
              <a:rPr kumimoji="1" lang="en-US" altLang="zh-CN" dirty="0">
                <a:latin typeface="Times New Roman" pitchFamily="18" charset="0"/>
                <a:ea typeface="华文楷体" pitchFamily="2" charset="-122"/>
                <a:cs typeface="Times New Roman" pitchFamily="18" charset="0"/>
              </a:rPr>
              <a:t>is the departure of a system from its required behavior</a:t>
            </a:r>
            <a:r>
              <a:rPr kumimoji="1" lang="en-US" altLang="zh-CN" dirty="0" smtClean="0">
                <a:latin typeface="Times New Roman" pitchFamily="18" charset="0"/>
                <a:ea typeface="华文楷体" pitchFamily="2" charset="-122"/>
                <a:cs typeface="Times New Roman" pitchFamily="18" charset="0"/>
              </a:rPr>
              <a:t>.</a:t>
            </a:r>
          </a:p>
          <a:p>
            <a:pPr marL="342900" indent="-342900" algn="just" eaLnBrk="1" hangingPunct="1">
              <a:buClr>
                <a:srgbClr val="0070C0"/>
              </a:buClr>
              <a:buFont typeface="Wingdings" pitchFamily="2" charset="2"/>
              <a:buChar char="n"/>
            </a:pPr>
            <a:endParaRPr kumimoji="1" lang="en-US" altLang="zh-CN" dirty="0">
              <a:latin typeface="Times New Roman" pitchFamily="18" charset="0"/>
              <a:ea typeface="华文楷体" pitchFamily="2" charset="-122"/>
              <a:cs typeface="Times New Roman" pitchFamily="18" charset="0"/>
            </a:endParaRPr>
          </a:p>
          <a:p>
            <a:pPr marL="342900" indent="-342900" algn="just" eaLnBrk="1" hangingPunct="1">
              <a:buClr>
                <a:srgbClr val="0070C0"/>
              </a:buClr>
              <a:buFont typeface="Wingdings" pitchFamily="2" charset="2"/>
              <a:buChar char="n"/>
            </a:pPr>
            <a:r>
              <a:rPr kumimoji="1" lang="en-US" altLang="zh-CN" dirty="0">
                <a:latin typeface="Times New Roman" pitchFamily="18" charset="0"/>
                <a:ea typeface="华文楷体" pitchFamily="2" charset="-122"/>
                <a:cs typeface="Times New Roman" pitchFamily="18" charset="0"/>
              </a:rPr>
              <a:t>Fault</a:t>
            </a:r>
            <a:r>
              <a:rPr kumimoji="1" lang="zh-CN" altLang="zh-CN" dirty="0">
                <a:latin typeface="Times New Roman" pitchFamily="18" charset="0"/>
                <a:ea typeface="华文楷体" pitchFamily="2" charset="-122"/>
                <a:cs typeface="Times New Roman" pitchFamily="18" charset="0"/>
              </a:rPr>
              <a:t>（</a:t>
            </a:r>
            <a:r>
              <a:rPr kumimoji="1" lang="zh-CN" altLang="en-US" dirty="0">
                <a:latin typeface="Times New Roman" pitchFamily="18" charset="0"/>
                <a:ea typeface="华文楷体" pitchFamily="2" charset="-122"/>
                <a:cs typeface="Times New Roman" pitchFamily="18" charset="0"/>
              </a:rPr>
              <a:t>故障、内错误、</a:t>
            </a:r>
            <a:r>
              <a:rPr kumimoji="1" lang="en-US" altLang="zh-CN" dirty="0">
                <a:latin typeface="Times New Roman" pitchFamily="18" charset="0"/>
                <a:ea typeface="华文楷体" pitchFamily="2" charset="-122"/>
                <a:cs typeface="Times New Roman" pitchFamily="18" charset="0"/>
              </a:rPr>
              <a:t>error</a:t>
            </a:r>
            <a:r>
              <a:rPr kumimoji="1" lang="zh-CN" altLang="zh-CN" dirty="0">
                <a:latin typeface="Times New Roman" pitchFamily="18" charset="0"/>
                <a:ea typeface="华文楷体" pitchFamily="2" charset="-122"/>
                <a:cs typeface="Times New Roman" pitchFamily="18" charset="0"/>
              </a:rPr>
              <a:t>、</a:t>
            </a:r>
            <a:r>
              <a:rPr kumimoji="1" lang="en-US" altLang="zh-CN" dirty="0">
                <a:latin typeface="Times New Roman" pitchFamily="18" charset="0"/>
                <a:ea typeface="华文楷体" pitchFamily="2" charset="-122"/>
                <a:cs typeface="Times New Roman" pitchFamily="18" charset="0"/>
              </a:rPr>
              <a:t>bug</a:t>
            </a:r>
            <a:r>
              <a:rPr kumimoji="1" lang="zh-CN" altLang="zh-CN" dirty="0">
                <a:latin typeface="Times New Roman" pitchFamily="18" charset="0"/>
                <a:ea typeface="华文楷体" pitchFamily="2" charset="-122"/>
                <a:cs typeface="Times New Roman" pitchFamily="18" charset="0"/>
              </a:rPr>
              <a:t>）</a:t>
            </a:r>
            <a:r>
              <a:rPr kumimoji="1" lang="en-US" altLang="zh-CN" dirty="0">
                <a:latin typeface="Times New Roman" pitchFamily="18" charset="0"/>
                <a:ea typeface="华文楷体" pitchFamily="2" charset="-122"/>
                <a:cs typeface="Times New Roman" pitchFamily="18" charset="0"/>
              </a:rPr>
              <a:t>is resulted by human error in some software product</a:t>
            </a:r>
            <a:r>
              <a:rPr kumimoji="1" lang="en-US" altLang="zh-CN" dirty="0" smtClean="0">
                <a:latin typeface="Times New Roman" pitchFamily="18" charset="0"/>
                <a:ea typeface="华文楷体" pitchFamily="2" charset="-122"/>
                <a:cs typeface="Times New Roman" pitchFamily="18" charset="0"/>
              </a:rPr>
              <a:t>.</a:t>
            </a:r>
          </a:p>
          <a:p>
            <a:pPr marL="342900" indent="-342900" algn="just" eaLnBrk="1" hangingPunct="1">
              <a:buClr>
                <a:srgbClr val="0070C0"/>
              </a:buClr>
              <a:buFont typeface="Wingdings" pitchFamily="2" charset="2"/>
              <a:buChar char="n"/>
            </a:pPr>
            <a:endParaRPr kumimoji="1" lang="en-US" altLang="zh-CN" dirty="0">
              <a:latin typeface="Times New Roman" pitchFamily="18" charset="0"/>
              <a:ea typeface="华文楷体" pitchFamily="2" charset="-122"/>
              <a:cs typeface="Times New Roman" pitchFamily="18" charset="0"/>
            </a:endParaRPr>
          </a:p>
          <a:p>
            <a:pPr marL="342900" indent="-342900" algn="just" eaLnBrk="1" hangingPunct="1">
              <a:lnSpc>
                <a:spcPct val="100000"/>
              </a:lnSpc>
              <a:buClr>
                <a:srgbClr val="0070C0"/>
              </a:buClr>
              <a:buFont typeface="Wingdings" pitchFamily="2" charset="2"/>
              <a:buChar char="n"/>
            </a:pPr>
            <a:r>
              <a:rPr kumimoji="1" lang="en-US" altLang="zh-CN" dirty="0" smtClean="0">
                <a:latin typeface="Times New Roman" pitchFamily="18" charset="0"/>
                <a:ea typeface="华文楷体" pitchFamily="2" charset="-122"/>
                <a:cs typeface="Times New Roman" pitchFamily="18" charset="0"/>
              </a:rPr>
              <a:t>A </a:t>
            </a:r>
            <a:r>
              <a:rPr kumimoji="1" lang="en-US" altLang="zh-CN" dirty="0">
                <a:latin typeface="Times New Roman" pitchFamily="18" charset="0"/>
                <a:ea typeface="华文楷体" pitchFamily="2" charset="-122"/>
                <a:cs typeface="Times New Roman" pitchFamily="18" charset="0"/>
              </a:rPr>
              <a:t>program’s failure is clear symptom of the presence of a fault ; but not every fault corresponds to a failure , since the conditions under which a fault results in system failure may never be met.</a:t>
            </a:r>
          </a:p>
        </p:txBody>
      </p:sp>
      <p:sp>
        <p:nvSpPr>
          <p:cNvPr id="2" name="标题 1"/>
          <p:cNvSpPr>
            <a:spLocks noGrp="1"/>
          </p:cNvSpPr>
          <p:nvPr>
            <p:ph type="title"/>
          </p:nvPr>
        </p:nvSpPr>
        <p:spPr/>
        <p:txBody>
          <a:bodyPr/>
          <a:lstStyle/>
          <a:p>
            <a:r>
              <a:rPr lang="en-US" altLang="zh-CN" dirty="0"/>
              <a:t>Failure and Fault</a:t>
            </a:r>
            <a:endParaRPr lang="zh-CN" altLang="en-US" dirty="0"/>
          </a:p>
        </p:txBody>
      </p:sp>
    </p:spTree>
    <p:extLst>
      <p:ext uri="{BB962C8B-B14F-4D97-AF65-F5344CB8AC3E}">
        <p14:creationId xmlns:p14="http://schemas.microsoft.com/office/powerpoint/2010/main" val="4051371613"/>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006"/>
                                        </p:tgtEl>
                                        <p:attrNameLst>
                                          <p:attrName>style.visibility</p:attrName>
                                        </p:attrNameLst>
                                      </p:cBhvr>
                                      <p:to>
                                        <p:strVal val="visible"/>
                                      </p:to>
                                    </p:set>
                                    <p:animEffect transition="in" filter="checkerboard(across)">
                                      <p:cBhvr>
                                        <p:cTn id="7" dur="500"/>
                                        <p:tgtEl>
                                          <p:spTgt spid="51200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83"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3564" y="2722563"/>
            <a:ext cx="3170237" cy="3143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481284" name="Rectangle 4"/>
          <p:cNvSpPr>
            <a:spLocks noChangeArrowheads="1"/>
          </p:cNvSpPr>
          <p:nvPr/>
        </p:nvSpPr>
        <p:spPr bwMode="auto">
          <a:xfrm>
            <a:off x="1115616" y="1676415"/>
            <a:ext cx="436209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342900" indent="-342900" algn="l" eaLnBrk="1" hangingPunct="1">
              <a:buClr>
                <a:srgbClr val="0070C0"/>
              </a:buClr>
              <a:buFont typeface="Wingdings" pitchFamily="2" charset="2"/>
              <a:buChar char="n"/>
            </a:pPr>
            <a:r>
              <a:rPr lang="zh-CN" altLang="zh-CN" dirty="0">
                <a:latin typeface="Times New Roman" pitchFamily="18" charset="0"/>
                <a:ea typeface="华文楷体" pitchFamily="2" charset="-122"/>
                <a:cs typeface="Times New Roman" pitchFamily="18" charset="0"/>
              </a:rPr>
              <a:t> </a:t>
            </a:r>
            <a:r>
              <a:rPr lang="en-US" altLang="zh-CN" dirty="0">
                <a:latin typeface="Times New Roman" pitchFamily="18" charset="0"/>
                <a:ea typeface="华文楷体" pitchFamily="2" charset="-122"/>
                <a:cs typeface="Times New Roman" pitchFamily="18" charset="0"/>
              </a:rPr>
              <a:t>A Diagnostic Process</a:t>
            </a:r>
            <a:r>
              <a:rPr lang="en-US" altLang="zh-CN" dirty="0" smtClean="0">
                <a:latin typeface="Times New Roman" pitchFamily="18" charset="0"/>
                <a:ea typeface="华文楷体" pitchFamily="2" charset="-122"/>
                <a:cs typeface="Times New Roman" pitchFamily="18" charset="0"/>
              </a:rPr>
              <a:t>:</a:t>
            </a:r>
          </a:p>
          <a:p>
            <a:pPr marL="342900" indent="-342900" algn="l" eaLnBrk="1" hangingPunct="1">
              <a:buClr>
                <a:srgbClr val="0070C0"/>
              </a:buClr>
              <a:buFont typeface="Wingdings" pitchFamily="2" charset="2"/>
              <a:buChar char="n"/>
            </a:pPr>
            <a:endParaRPr lang="en-US" altLang="zh-CN" dirty="0" smtClean="0">
              <a:latin typeface="Times New Roman" pitchFamily="18" charset="0"/>
              <a:ea typeface="华文楷体" pitchFamily="2" charset="-122"/>
              <a:cs typeface="Times New Roman" pitchFamily="18" charset="0"/>
            </a:endParaRPr>
          </a:p>
          <a:p>
            <a:pPr marL="342900" indent="-342900" algn="l" eaLnBrk="1" hangingPunct="1">
              <a:buClr>
                <a:srgbClr val="0070C0"/>
              </a:buClr>
              <a:buFont typeface="Wingdings" pitchFamily="2" charset="2"/>
              <a:buChar char="n"/>
            </a:pPr>
            <a:endParaRPr lang="en-US" altLang="zh-CN" dirty="0">
              <a:latin typeface="Times New Roman" pitchFamily="18" charset="0"/>
              <a:ea typeface="华文楷体" pitchFamily="2" charset="-122"/>
              <a:cs typeface="Times New Roman" pitchFamily="18" charset="0"/>
            </a:endParaRPr>
          </a:p>
          <a:p>
            <a:pPr marL="342900" indent="-342900" algn="l" eaLnBrk="1" hangingPunct="1">
              <a:buClr>
                <a:srgbClr val="0070C0"/>
              </a:buClr>
              <a:buFont typeface="Wingdings" pitchFamily="2" charset="2"/>
              <a:buChar char="n"/>
            </a:pPr>
            <a:r>
              <a:rPr lang="zh-CN" altLang="zh-CN" dirty="0">
                <a:latin typeface="Times New Roman" pitchFamily="18" charset="0"/>
                <a:ea typeface="华文楷体" pitchFamily="2" charset="-122"/>
                <a:cs typeface="Times New Roman" pitchFamily="18" charset="0"/>
              </a:rPr>
              <a:t> </a:t>
            </a:r>
            <a:r>
              <a:rPr lang="en-US" altLang="zh-CN" dirty="0">
                <a:latin typeface="Times New Roman" pitchFamily="18" charset="0"/>
                <a:ea typeface="华文楷体" pitchFamily="2" charset="-122"/>
                <a:cs typeface="Times New Roman" pitchFamily="18" charset="0"/>
              </a:rPr>
              <a:t>Debugging Approaches:</a:t>
            </a:r>
          </a:p>
          <a:p>
            <a:pPr marL="800100" lvl="1" indent="-342900" algn="l" eaLnBrk="1" hangingPunct="1">
              <a:buClr>
                <a:srgbClr val="0070C0"/>
              </a:buClr>
              <a:buFont typeface="Wingdings" pitchFamily="2" charset="2"/>
              <a:buChar char="n"/>
            </a:pPr>
            <a:r>
              <a:rPr lang="en-US" altLang="zh-CN" sz="2200" dirty="0">
                <a:latin typeface="Times New Roman" pitchFamily="18" charset="0"/>
                <a:ea typeface="华文楷体" pitchFamily="2" charset="-122"/>
                <a:cs typeface="Times New Roman" pitchFamily="18" charset="0"/>
              </a:rPr>
              <a:t> Brute Force（</a:t>
            </a:r>
            <a:r>
              <a:rPr lang="zh-CN" altLang="en-US" sz="2200" dirty="0">
                <a:latin typeface="Times New Roman" pitchFamily="18" charset="0"/>
                <a:ea typeface="华文楷体" pitchFamily="2" charset="-122"/>
                <a:cs typeface="Times New Roman" pitchFamily="18" charset="0"/>
              </a:rPr>
              <a:t>强力）;</a:t>
            </a:r>
          </a:p>
          <a:p>
            <a:pPr marL="800100" lvl="1" indent="-342900" algn="l" eaLnBrk="1" hangingPunct="1">
              <a:buClr>
                <a:srgbClr val="0070C0"/>
              </a:buClr>
              <a:buFont typeface="Wingdings" pitchFamily="2" charset="2"/>
              <a:buChar char="n"/>
            </a:pPr>
            <a:r>
              <a:rPr lang="en-US" altLang="zh-CN" sz="2200" dirty="0">
                <a:latin typeface="Times New Roman" pitchFamily="18" charset="0"/>
                <a:ea typeface="华文楷体" pitchFamily="2" charset="-122"/>
                <a:cs typeface="Times New Roman" pitchFamily="18" charset="0"/>
              </a:rPr>
              <a:t> Backtracking（</a:t>
            </a:r>
            <a:r>
              <a:rPr lang="zh-CN" altLang="en-US" sz="2200" dirty="0">
                <a:latin typeface="Times New Roman" pitchFamily="18" charset="0"/>
                <a:ea typeface="华文楷体" pitchFamily="2" charset="-122"/>
                <a:cs typeface="Times New Roman" pitchFamily="18" charset="0"/>
              </a:rPr>
              <a:t>反向跟踪）;</a:t>
            </a:r>
          </a:p>
          <a:p>
            <a:pPr marL="800100" lvl="1" indent="-342900" algn="l" eaLnBrk="1" hangingPunct="1">
              <a:buClr>
                <a:srgbClr val="0070C0"/>
              </a:buClr>
              <a:buFont typeface="Wingdings" pitchFamily="2" charset="2"/>
              <a:buChar char="n"/>
            </a:pPr>
            <a:r>
              <a:rPr lang="en-US" altLang="zh-CN" sz="2200" dirty="0">
                <a:latin typeface="Times New Roman" pitchFamily="18" charset="0"/>
                <a:ea typeface="华文楷体" pitchFamily="2" charset="-122"/>
                <a:cs typeface="Times New Roman" pitchFamily="18" charset="0"/>
              </a:rPr>
              <a:t> Cause Elimination（</a:t>
            </a:r>
            <a:r>
              <a:rPr lang="zh-CN" altLang="en-US" sz="2200" dirty="0">
                <a:latin typeface="Times New Roman" pitchFamily="18" charset="0"/>
                <a:ea typeface="华文楷体" pitchFamily="2" charset="-122"/>
                <a:cs typeface="Times New Roman" pitchFamily="18" charset="0"/>
              </a:rPr>
              <a:t>排除）;</a:t>
            </a:r>
          </a:p>
        </p:txBody>
      </p:sp>
      <p:sp>
        <p:nvSpPr>
          <p:cNvPr id="2" name="标题 1"/>
          <p:cNvSpPr>
            <a:spLocks noGrp="1"/>
          </p:cNvSpPr>
          <p:nvPr>
            <p:ph type="title"/>
          </p:nvPr>
        </p:nvSpPr>
        <p:spPr/>
        <p:txBody>
          <a:bodyPr/>
          <a:lstStyle/>
          <a:p>
            <a:r>
              <a:rPr lang="en-US" altLang="zh-CN" dirty="0"/>
              <a:t>The Art of Debugging</a:t>
            </a:r>
            <a:endParaRPr lang="zh-CN" altLang="en-US" dirty="0"/>
          </a:p>
        </p:txBody>
      </p:sp>
    </p:spTree>
    <p:extLst>
      <p:ext uri="{BB962C8B-B14F-4D97-AF65-F5344CB8AC3E}">
        <p14:creationId xmlns:p14="http://schemas.microsoft.com/office/powerpoint/2010/main" val="264698475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2306" name="Group 2"/>
          <p:cNvGrpSpPr>
            <a:grpSpLocks/>
          </p:cNvGrpSpPr>
          <p:nvPr/>
        </p:nvGrpSpPr>
        <p:grpSpPr bwMode="auto">
          <a:xfrm>
            <a:off x="1797050" y="2603500"/>
            <a:ext cx="5786438" cy="2801938"/>
            <a:chOff x="1132" y="1400"/>
            <a:chExt cx="3645" cy="1765"/>
          </a:xfrm>
        </p:grpSpPr>
        <p:grpSp>
          <p:nvGrpSpPr>
            <p:cNvPr id="482307" name="Group 3"/>
            <p:cNvGrpSpPr>
              <a:grpSpLocks/>
            </p:cNvGrpSpPr>
            <p:nvPr/>
          </p:nvGrpSpPr>
          <p:grpSpPr bwMode="auto">
            <a:xfrm>
              <a:off x="1422" y="1400"/>
              <a:ext cx="3355" cy="956"/>
              <a:chOff x="1422" y="1400"/>
              <a:chExt cx="3355" cy="956"/>
            </a:xfrm>
          </p:grpSpPr>
          <p:sp>
            <p:nvSpPr>
              <p:cNvPr id="482308" name="Freeform 4"/>
              <p:cNvSpPr>
                <a:spLocks/>
              </p:cNvSpPr>
              <p:nvPr/>
            </p:nvSpPr>
            <p:spPr bwMode="auto">
              <a:xfrm>
                <a:off x="1422" y="1400"/>
                <a:ext cx="1971" cy="712"/>
              </a:xfrm>
              <a:custGeom>
                <a:avLst/>
                <a:gdLst>
                  <a:gd name="T0" fmla="*/ 1018 w 1971"/>
                  <a:gd name="T1" fmla="*/ 0 h 712"/>
                  <a:gd name="T2" fmla="*/ 1970 w 1971"/>
                  <a:gd name="T3" fmla="*/ 0 h 712"/>
                  <a:gd name="T4" fmla="*/ 1829 w 1971"/>
                  <a:gd name="T5" fmla="*/ 19 h 712"/>
                  <a:gd name="T6" fmla="*/ 1703 w 1971"/>
                  <a:gd name="T7" fmla="*/ 50 h 712"/>
                  <a:gd name="T8" fmla="*/ 1595 w 1971"/>
                  <a:gd name="T9" fmla="*/ 92 h 712"/>
                  <a:gd name="T10" fmla="*/ 1493 w 1971"/>
                  <a:gd name="T11" fmla="*/ 138 h 712"/>
                  <a:gd name="T12" fmla="*/ 1389 w 1971"/>
                  <a:gd name="T13" fmla="*/ 207 h 712"/>
                  <a:gd name="T14" fmla="*/ 1303 w 1971"/>
                  <a:gd name="T15" fmla="*/ 278 h 712"/>
                  <a:gd name="T16" fmla="*/ 1228 w 1971"/>
                  <a:gd name="T17" fmla="*/ 359 h 712"/>
                  <a:gd name="T18" fmla="*/ 1159 w 1971"/>
                  <a:gd name="T19" fmla="*/ 463 h 712"/>
                  <a:gd name="T20" fmla="*/ 1113 w 1971"/>
                  <a:gd name="T21" fmla="*/ 549 h 712"/>
                  <a:gd name="T22" fmla="*/ 1073 w 1971"/>
                  <a:gd name="T23" fmla="*/ 640 h 712"/>
                  <a:gd name="T24" fmla="*/ 1053 w 1971"/>
                  <a:gd name="T25" fmla="*/ 711 h 712"/>
                  <a:gd name="T26" fmla="*/ 0 w 1971"/>
                  <a:gd name="T27" fmla="*/ 711 h 712"/>
                  <a:gd name="T28" fmla="*/ 18 w 1971"/>
                  <a:gd name="T29" fmla="*/ 651 h 712"/>
                  <a:gd name="T30" fmla="*/ 42 w 1971"/>
                  <a:gd name="T31" fmla="*/ 587 h 712"/>
                  <a:gd name="T32" fmla="*/ 68 w 1971"/>
                  <a:gd name="T33" fmla="*/ 529 h 712"/>
                  <a:gd name="T34" fmla="*/ 88 w 1971"/>
                  <a:gd name="T35" fmla="*/ 484 h 712"/>
                  <a:gd name="T36" fmla="*/ 124 w 1971"/>
                  <a:gd name="T37" fmla="*/ 425 h 712"/>
                  <a:gd name="T38" fmla="*/ 172 w 1971"/>
                  <a:gd name="T39" fmla="*/ 359 h 712"/>
                  <a:gd name="T40" fmla="*/ 216 w 1971"/>
                  <a:gd name="T41" fmla="*/ 312 h 712"/>
                  <a:gd name="T42" fmla="*/ 269 w 1971"/>
                  <a:gd name="T43" fmla="*/ 262 h 712"/>
                  <a:gd name="T44" fmla="*/ 300 w 1971"/>
                  <a:gd name="T45" fmla="*/ 236 h 712"/>
                  <a:gd name="T46" fmla="*/ 340 w 1971"/>
                  <a:gd name="T47" fmla="*/ 202 h 712"/>
                  <a:gd name="T48" fmla="*/ 384 w 1971"/>
                  <a:gd name="T49" fmla="*/ 172 h 712"/>
                  <a:gd name="T50" fmla="*/ 446 w 1971"/>
                  <a:gd name="T51" fmla="*/ 134 h 712"/>
                  <a:gd name="T52" fmla="*/ 493 w 1971"/>
                  <a:gd name="T53" fmla="*/ 110 h 712"/>
                  <a:gd name="T54" fmla="*/ 532 w 1971"/>
                  <a:gd name="T55" fmla="*/ 92 h 712"/>
                  <a:gd name="T56" fmla="*/ 581 w 1971"/>
                  <a:gd name="T57" fmla="*/ 71 h 712"/>
                  <a:gd name="T58" fmla="*/ 636 w 1971"/>
                  <a:gd name="T59" fmla="*/ 52 h 712"/>
                  <a:gd name="T60" fmla="*/ 687 w 1971"/>
                  <a:gd name="T61" fmla="*/ 36 h 712"/>
                  <a:gd name="T62" fmla="*/ 755 w 1971"/>
                  <a:gd name="T63" fmla="*/ 19 h 712"/>
                  <a:gd name="T64" fmla="*/ 826 w 1971"/>
                  <a:gd name="T65" fmla="*/ 8 h 712"/>
                  <a:gd name="T66" fmla="*/ 886 w 1971"/>
                  <a:gd name="T67" fmla="*/ 3 h 712"/>
                  <a:gd name="T68" fmla="*/ 947 w 1971"/>
                  <a:gd name="T69" fmla="*/ 0 h 712"/>
                  <a:gd name="T70" fmla="*/ 1018 w 1971"/>
                  <a:gd name="T71" fmla="*/ 0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71" h="712">
                    <a:moveTo>
                      <a:pt x="1018" y="0"/>
                    </a:moveTo>
                    <a:lnTo>
                      <a:pt x="1970" y="0"/>
                    </a:lnTo>
                    <a:lnTo>
                      <a:pt x="1829" y="19"/>
                    </a:lnTo>
                    <a:lnTo>
                      <a:pt x="1703" y="50"/>
                    </a:lnTo>
                    <a:lnTo>
                      <a:pt x="1595" y="92"/>
                    </a:lnTo>
                    <a:lnTo>
                      <a:pt x="1493" y="138"/>
                    </a:lnTo>
                    <a:lnTo>
                      <a:pt x="1389" y="207"/>
                    </a:lnTo>
                    <a:lnTo>
                      <a:pt x="1303" y="278"/>
                    </a:lnTo>
                    <a:lnTo>
                      <a:pt x="1228" y="359"/>
                    </a:lnTo>
                    <a:lnTo>
                      <a:pt x="1159" y="463"/>
                    </a:lnTo>
                    <a:lnTo>
                      <a:pt x="1113" y="549"/>
                    </a:lnTo>
                    <a:lnTo>
                      <a:pt x="1073" y="640"/>
                    </a:lnTo>
                    <a:lnTo>
                      <a:pt x="1053" y="711"/>
                    </a:lnTo>
                    <a:lnTo>
                      <a:pt x="0" y="711"/>
                    </a:lnTo>
                    <a:lnTo>
                      <a:pt x="18" y="651"/>
                    </a:lnTo>
                    <a:lnTo>
                      <a:pt x="42" y="587"/>
                    </a:lnTo>
                    <a:lnTo>
                      <a:pt x="68" y="529"/>
                    </a:lnTo>
                    <a:lnTo>
                      <a:pt x="88" y="484"/>
                    </a:lnTo>
                    <a:lnTo>
                      <a:pt x="124" y="425"/>
                    </a:lnTo>
                    <a:lnTo>
                      <a:pt x="172" y="359"/>
                    </a:lnTo>
                    <a:lnTo>
                      <a:pt x="216" y="312"/>
                    </a:lnTo>
                    <a:lnTo>
                      <a:pt x="269" y="262"/>
                    </a:lnTo>
                    <a:lnTo>
                      <a:pt x="300" y="236"/>
                    </a:lnTo>
                    <a:lnTo>
                      <a:pt x="340" y="202"/>
                    </a:lnTo>
                    <a:lnTo>
                      <a:pt x="384" y="172"/>
                    </a:lnTo>
                    <a:lnTo>
                      <a:pt x="446" y="134"/>
                    </a:lnTo>
                    <a:lnTo>
                      <a:pt x="493" y="110"/>
                    </a:lnTo>
                    <a:lnTo>
                      <a:pt x="532" y="92"/>
                    </a:lnTo>
                    <a:lnTo>
                      <a:pt x="581" y="71"/>
                    </a:lnTo>
                    <a:lnTo>
                      <a:pt x="636" y="52"/>
                    </a:lnTo>
                    <a:lnTo>
                      <a:pt x="687" y="36"/>
                    </a:lnTo>
                    <a:lnTo>
                      <a:pt x="755" y="19"/>
                    </a:lnTo>
                    <a:lnTo>
                      <a:pt x="826" y="8"/>
                    </a:lnTo>
                    <a:lnTo>
                      <a:pt x="886" y="3"/>
                    </a:lnTo>
                    <a:lnTo>
                      <a:pt x="947" y="0"/>
                    </a:lnTo>
                    <a:lnTo>
                      <a:pt x="1018" y="0"/>
                    </a:lnTo>
                  </a:path>
                </a:pathLst>
              </a:custGeom>
              <a:solidFill>
                <a:srgbClr val="8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rgbClr val="00B050"/>
                  </a:solidFill>
                </a:endParaRPr>
              </a:p>
            </p:txBody>
          </p:sp>
          <p:sp>
            <p:nvSpPr>
              <p:cNvPr id="482309" name="Freeform 5"/>
              <p:cNvSpPr>
                <a:spLocks/>
              </p:cNvSpPr>
              <p:nvPr/>
            </p:nvSpPr>
            <p:spPr bwMode="auto">
              <a:xfrm>
                <a:off x="2431" y="1400"/>
                <a:ext cx="2346" cy="956"/>
              </a:xfrm>
              <a:custGeom>
                <a:avLst/>
                <a:gdLst>
                  <a:gd name="T0" fmla="*/ 972 w 2346"/>
                  <a:gd name="T1" fmla="*/ 0 h 956"/>
                  <a:gd name="T2" fmla="*/ 1030 w 2346"/>
                  <a:gd name="T3" fmla="*/ 0 h 956"/>
                  <a:gd name="T4" fmla="*/ 1123 w 2346"/>
                  <a:gd name="T5" fmla="*/ 4 h 956"/>
                  <a:gd name="T6" fmla="*/ 1229 w 2346"/>
                  <a:gd name="T7" fmla="*/ 15 h 956"/>
                  <a:gd name="T8" fmla="*/ 1306 w 2346"/>
                  <a:gd name="T9" fmla="*/ 34 h 956"/>
                  <a:gd name="T10" fmla="*/ 1386 w 2346"/>
                  <a:gd name="T11" fmla="*/ 57 h 956"/>
                  <a:gd name="T12" fmla="*/ 1452 w 2346"/>
                  <a:gd name="T13" fmla="*/ 83 h 956"/>
                  <a:gd name="T14" fmla="*/ 1505 w 2346"/>
                  <a:gd name="T15" fmla="*/ 109 h 956"/>
                  <a:gd name="T16" fmla="*/ 1576 w 2346"/>
                  <a:gd name="T17" fmla="*/ 147 h 956"/>
                  <a:gd name="T18" fmla="*/ 1638 w 2346"/>
                  <a:gd name="T19" fmla="*/ 185 h 956"/>
                  <a:gd name="T20" fmla="*/ 1695 w 2346"/>
                  <a:gd name="T21" fmla="*/ 226 h 956"/>
                  <a:gd name="T22" fmla="*/ 1755 w 2346"/>
                  <a:gd name="T23" fmla="*/ 278 h 956"/>
                  <a:gd name="T24" fmla="*/ 1812 w 2346"/>
                  <a:gd name="T25" fmla="*/ 337 h 956"/>
                  <a:gd name="T26" fmla="*/ 1848 w 2346"/>
                  <a:gd name="T27" fmla="*/ 378 h 956"/>
                  <a:gd name="T28" fmla="*/ 1879 w 2346"/>
                  <a:gd name="T29" fmla="*/ 420 h 956"/>
                  <a:gd name="T30" fmla="*/ 1905 w 2346"/>
                  <a:gd name="T31" fmla="*/ 463 h 956"/>
                  <a:gd name="T32" fmla="*/ 1925 w 2346"/>
                  <a:gd name="T33" fmla="*/ 499 h 956"/>
                  <a:gd name="T34" fmla="*/ 1941 w 2346"/>
                  <a:gd name="T35" fmla="*/ 528 h 956"/>
                  <a:gd name="T36" fmla="*/ 1956 w 2346"/>
                  <a:gd name="T37" fmla="*/ 565 h 956"/>
                  <a:gd name="T38" fmla="*/ 1971 w 2346"/>
                  <a:gd name="T39" fmla="*/ 604 h 956"/>
                  <a:gd name="T40" fmla="*/ 1985 w 2346"/>
                  <a:gd name="T41" fmla="*/ 652 h 956"/>
                  <a:gd name="T42" fmla="*/ 2005 w 2346"/>
                  <a:gd name="T43" fmla="*/ 709 h 956"/>
                  <a:gd name="T44" fmla="*/ 2345 w 2346"/>
                  <a:gd name="T45" fmla="*/ 709 h 956"/>
                  <a:gd name="T46" fmla="*/ 1532 w 2346"/>
                  <a:gd name="T47" fmla="*/ 955 h 956"/>
                  <a:gd name="T48" fmla="*/ 555 w 2346"/>
                  <a:gd name="T49" fmla="*/ 709 h 956"/>
                  <a:gd name="T50" fmla="*/ 939 w 2346"/>
                  <a:gd name="T51" fmla="*/ 709 h 956"/>
                  <a:gd name="T52" fmla="*/ 926 w 2346"/>
                  <a:gd name="T53" fmla="*/ 671 h 956"/>
                  <a:gd name="T54" fmla="*/ 908 w 2346"/>
                  <a:gd name="T55" fmla="*/ 627 h 956"/>
                  <a:gd name="T56" fmla="*/ 888 w 2346"/>
                  <a:gd name="T57" fmla="*/ 579 h 956"/>
                  <a:gd name="T58" fmla="*/ 871 w 2346"/>
                  <a:gd name="T59" fmla="*/ 530 h 956"/>
                  <a:gd name="T60" fmla="*/ 844 w 2346"/>
                  <a:gd name="T61" fmla="*/ 488 h 956"/>
                  <a:gd name="T62" fmla="*/ 824 w 2346"/>
                  <a:gd name="T63" fmla="*/ 450 h 956"/>
                  <a:gd name="T64" fmla="*/ 778 w 2346"/>
                  <a:gd name="T65" fmla="*/ 383 h 956"/>
                  <a:gd name="T66" fmla="*/ 732 w 2346"/>
                  <a:gd name="T67" fmla="*/ 326 h 956"/>
                  <a:gd name="T68" fmla="*/ 692 w 2346"/>
                  <a:gd name="T69" fmla="*/ 287 h 956"/>
                  <a:gd name="T70" fmla="*/ 659 w 2346"/>
                  <a:gd name="T71" fmla="*/ 253 h 956"/>
                  <a:gd name="T72" fmla="*/ 619 w 2346"/>
                  <a:gd name="T73" fmla="*/ 221 h 956"/>
                  <a:gd name="T74" fmla="*/ 588 w 2346"/>
                  <a:gd name="T75" fmla="*/ 196 h 956"/>
                  <a:gd name="T76" fmla="*/ 548 w 2346"/>
                  <a:gd name="T77" fmla="*/ 169 h 956"/>
                  <a:gd name="T78" fmla="*/ 515 w 2346"/>
                  <a:gd name="T79" fmla="*/ 147 h 956"/>
                  <a:gd name="T80" fmla="*/ 477 w 2346"/>
                  <a:gd name="T81" fmla="*/ 127 h 956"/>
                  <a:gd name="T82" fmla="*/ 440 w 2346"/>
                  <a:gd name="T83" fmla="*/ 109 h 956"/>
                  <a:gd name="T84" fmla="*/ 393 w 2346"/>
                  <a:gd name="T85" fmla="*/ 88 h 956"/>
                  <a:gd name="T86" fmla="*/ 354 w 2346"/>
                  <a:gd name="T87" fmla="*/ 72 h 956"/>
                  <a:gd name="T88" fmla="*/ 309 w 2346"/>
                  <a:gd name="T89" fmla="*/ 56 h 956"/>
                  <a:gd name="T90" fmla="*/ 265 w 2346"/>
                  <a:gd name="T91" fmla="*/ 42 h 956"/>
                  <a:gd name="T92" fmla="*/ 221 w 2346"/>
                  <a:gd name="T93" fmla="*/ 30 h 956"/>
                  <a:gd name="T94" fmla="*/ 177 w 2346"/>
                  <a:gd name="T95" fmla="*/ 20 h 956"/>
                  <a:gd name="T96" fmla="*/ 130 w 2346"/>
                  <a:gd name="T97" fmla="*/ 13 h 956"/>
                  <a:gd name="T98" fmla="*/ 88 w 2346"/>
                  <a:gd name="T99" fmla="*/ 7 h 956"/>
                  <a:gd name="T100" fmla="*/ 53 w 2346"/>
                  <a:gd name="T101" fmla="*/ 4 h 956"/>
                  <a:gd name="T102" fmla="*/ 0 w 2346"/>
                  <a:gd name="T103" fmla="*/ 0 h 956"/>
                  <a:gd name="T104" fmla="*/ 972 w 2346"/>
                  <a:gd name="T105"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6" h="956">
                    <a:moveTo>
                      <a:pt x="972" y="0"/>
                    </a:moveTo>
                    <a:lnTo>
                      <a:pt x="1030" y="0"/>
                    </a:lnTo>
                    <a:lnTo>
                      <a:pt x="1123" y="4"/>
                    </a:lnTo>
                    <a:lnTo>
                      <a:pt x="1229" y="15"/>
                    </a:lnTo>
                    <a:lnTo>
                      <a:pt x="1306" y="34"/>
                    </a:lnTo>
                    <a:lnTo>
                      <a:pt x="1386" y="57"/>
                    </a:lnTo>
                    <a:lnTo>
                      <a:pt x="1452" y="83"/>
                    </a:lnTo>
                    <a:lnTo>
                      <a:pt x="1505" y="109"/>
                    </a:lnTo>
                    <a:lnTo>
                      <a:pt x="1576" y="147"/>
                    </a:lnTo>
                    <a:lnTo>
                      <a:pt x="1638" y="185"/>
                    </a:lnTo>
                    <a:lnTo>
                      <a:pt x="1695" y="226"/>
                    </a:lnTo>
                    <a:lnTo>
                      <a:pt x="1755" y="278"/>
                    </a:lnTo>
                    <a:lnTo>
                      <a:pt x="1812" y="337"/>
                    </a:lnTo>
                    <a:lnTo>
                      <a:pt x="1848" y="378"/>
                    </a:lnTo>
                    <a:lnTo>
                      <a:pt x="1879" y="420"/>
                    </a:lnTo>
                    <a:lnTo>
                      <a:pt x="1905" y="463"/>
                    </a:lnTo>
                    <a:lnTo>
                      <a:pt x="1925" y="499"/>
                    </a:lnTo>
                    <a:lnTo>
                      <a:pt x="1941" y="528"/>
                    </a:lnTo>
                    <a:lnTo>
                      <a:pt x="1956" y="565"/>
                    </a:lnTo>
                    <a:lnTo>
                      <a:pt x="1971" y="604"/>
                    </a:lnTo>
                    <a:lnTo>
                      <a:pt x="1985" y="652"/>
                    </a:lnTo>
                    <a:lnTo>
                      <a:pt x="2005" y="709"/>
                    </a:lnTo>
                    <a:lnTo>
                      <a:pt x="2345" y="709"/>
                    </a:lnTo>
                    <a:lnTo>
                      <a:pt x="1532" y="955"/>
                    </a:lnTo>
                    <a:lnTo>
                      <a:pt x="555" y="709"/>
                    </a:lnTo>
                    <a:lnTo>
                      <a:pt x="939" y="709"/>
                    </a:lnTo>
                    <a:lnTo>
                      <a:pt x="926" y="671"/>
                    </a:lnTo>
                    <a:lnTo>
                      <a:pt x="908" y="627"/>
                    </a:lnTo>
                    <a:lnTo>
                      <a:pt x="888" y="579"/>
                    </a:lnTo>
                    <a:lnTo>
                      <a:pt x="871" y="530"/>
                    </a:lnTo>
                    <a:lnTo>
                      <a:pt x="844" y="488"/>
                    </a:lnTo>
                    <a:lnTo>
                      <a:pt x="824" y="450"/>
                    </a:lnTo>
                    <a:lnTo>
                      <a:pt x="778" y="383"/>
                    </a:lnTo>
                    <a:lnTo>
                      <a:pt x="732" y="326"/>
                    </a:lnTo>
                    <a:lnTo>
                      <a:pt x="692" y="287"/>
                    </a:lnTo>
                    <a:lnTo>
                      <a:pt x="659" y="253"/>
                    </a:lnTo>
                    <a:lnTo>
                      <a:pt x="619" y="221"/>
                    </a:lnTo>
                    <a:lnTo>
                      <a:pt x="588" y="196"/>
                    </a:lnTo>
                    <a:lnTo>
                      <a:pt x="548" y="169"/>
                    </a:lnTo>
                    <a:lnTo>
                      <a:pt x="515" y="147"/>
                    </a:lnTo>
                    <a:lnTo>
                      <a:pt x="477" y="127"/>
                    </a:lnTo>
                    <a:lnTo>
                      <a:pt x="440" y="109"/>
                    </a:lnTo>
                    <a:lnTo>
                      <a:pt x="393" y="88"/>
                    </a:lnTo>
                    <a:lnTo>
                      <a:pt x="354" y="72"/>
                    </a:lnTo>
                    <a:lnTo>
                      <a:pt x="309" y="56"/>
                    </a:lnTo>
                    <a:lnTo>
                      <a:pt x="265" y="42"/>
                    </a:lnTo>
                    <a:lnTo>
                      <a:pt x="221" y="30"/>
                    </a:lnTo>
                    <a:lnTo>
                      <a:pt x="177" y="20"/>
                    </a:lnTo>
                    <a:lnTo>
                      <a:pt x="130" y="13"/>
                    </a:lnTo>
                    <a:lnTo>
                      <a:pt x="88" y="7"/>
                    </a:lnTo>
                    <a:lnTo>
                      <a:pt x="53" y="4"/>
                    </a:lnTo>
                    <a:lnTo>
                      <a:pt x="0" y="0"/>
                    </a:lnTo>
                    <a:lnTo>
                      <a:pt x="972" y="0"/>
                    </a:lnTo>
                  </a:path>
                </a:pathLst>
              </a:custGeom>
              <a:solidFill>
                <a:srgbClr val="FF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rgbClr val="00B050"/>
                  </a:solidFill>
                </a:endParaRPr>
              </a:p>
            </p:txBody>
          </p:sp>
        </p:grpSp>
        <p:grpSp>
          <p:nvGrpSpPr>
            <p:cNvPr id="482310" name="Group 6"/>
            <p:cNvGrpSpPr>
              <a:grpSpLocks/>
            </p:cNvGrpSpPr>
            <p:nvPr/>
          </p:nvGrpSpPr>
          <p:grpSpPr bwMode="auto">
            <a:xfrm>
              <a:off x="1132" y="2209"/>
              <a:ext cx="3355" cy="956"/>
              <a:chOff x="1132" y="2209"/>
              <a:chExt cx="3355" cy="956"/>
            </a:xfrm>
          </p:grpSpPr>
          <p:sp>
            <p:nvSpPr>
              <p:cNvPr id="482311" name="Freeform 7"/>
              <p:cNvSpPr>
                <a:spLocks/>
              </p:cNvSpPr>
              <p:nvPr/>
            </p:nvSpPr>
            <p:spPr bwMode="auto">
              <a:xfrm>
                <a:off x="1132" y="2209"/>
                <a:ext cx="2346" cy="956"/>
              </a:xfrm>
              <a:custGeom>
                <a:avLst/>
                <a:gdLst>
                  <a:gd name="T0" fmla="*/ 1373 w 2346"/>
                  <a:gd name="T1" fmla="*/ 955 h 956"/>
                  <a:gd name="T2" fmla="*/ 1315 w 2346"/>
                  <a:gd name="T3" fmla="*/ 955 h 956"/>
                  <a:gd name="T4" fmla="*/ 1222 w 2346"/>
                  <a:gd name="T5" fmla="*/ 951 h 956"/>
                  <a:gd name="T6" fmla="*/ 1116 w 2346"/>
                  <a:gd name="T7" fmla="*/ 940 h 956"/>
                  <a:gd name="T8" fmla="*/ 1039 w 2346"/>
                  <a:gd name="T9" fmla="*/ 921 h 956"/>
                  <a:gd name="T10" fmla="*/ 959 w 2346"/>
                  <a:gd name="T11" fmla="*/ 898 h 956"/>
                  <a:gd name="T12" fmla="*/ 893 w 2346"/>
                  <a:gd name="T13" fmla="*/ 872 h 956"/>
                  <a:gd name="T14" fmla="*/ 840 w 2346"/>
                  <a:gd name="T15" fmla="*/ 846 h 956"/>
                  <a:gd name="T16" fmla="*/ 769 w 2346"/>
                  <a:gd name="T17" fmla="*/ 808 h 956"/>
                  <a:gd name="T18" fmla="*/ 707 w 2346"/>
                  <a:gd name="T19" fmla="*/ 770 h 956"/>
                  <a:gd name="T20" fmla="*/ 650 w 2346"/>
                  <a:gd name="T21" fmla="*/ 729 h 956"/>
                  <a:gd name="T22" fmla="*/ 590 w 2346"/>
                  <a:gd name="T23" fmla="*/ 677 h 956"/>
                  <a:gd name="T24" fmla="*/ 533 w 2346"/>
                  <a:gd name="T25" fmla="*/ 618 h 956"/>
                  <a:gd name="T26" fmla="*/ 497 w 2346"/>
                  <a:gd name="T27" fmla="*/ 577 h 956"/>
                  <a:gd name="T28" fmla="*/ 466 w 2346"/>
                  <a:gd name="T29" fmla="*/ 535 h 956"/>
                  <a:gd name="T30" fmla="*/ 440 w 2346"/>
                  <a:gd name="T31" fmla="*/ 492 h 956"/>
                  <a:gd name="T32" fmla="*/ 420 w 2346"/>
                  <a:gd name="T33" fmla="*/ 456 h 956"/>
                  <a:gd name="T34" fmla="*/ 404 w 2346"/>
                  <a:gd name="T35" fmla="*/ 427 h 956"/>
                  <a:gd name="T36" fmla="*/ 389 w 2346"/>
                  <a:gd name="T37" fmla="*/ 390 h 956"/>
                  <a:gd name="T38" fmla="*/ 374 w 2346"/>
                  <a:gd name="T39" fmla="*/ 351 h 956"/>
                  <a:gd name="T40" fmla="*/ 360 w 2346"/>
                  <a:gd name="T41" fmla="*/ 303 h 956"/>
                  <a:gd name="T42" fmla="*/ 340 w 2346"/>
                  <a:gd name="T43" fmla="*/ 246 h 956"/>
                  <a:gd name="T44" fmla="*/ 0 w 2346"/>
                  <a:gd name="T45" fmla="*/ 246 h 956"/>
                  <a:gd name="T46" fmla="*/ 813 w 2346"/>
                  <a:gd name="T47" fmla="*/ 0 h 956"/>
                  <a:gd name="T48" fmla="*/ 1792 w 2346"/>
                  <a:gd name="T49" fmla="*/ 246 h 956"/>
                  <a:gd name="T50" fmla="*/ 1406 w 2346"/>
                  <a:gd name="T51" fmla="*/ 246 h 956"/>
                  <a:gd name="T52" fmla="*/ 1419 w 2346"/>
                  <a:gd name="T53" fmla="*/ 284 h 956"/>
                  <a:gd name="T54" fmla="*/ 1437 w 2346"/>
                  <a:gd name="T55" fmla="*/ 328 h 956"/>
                  <a:gd name="T56" fmla="*/ 1457 w 2346"/>
                  <a:gd name="T57" fmla="*/ 376 h 956"/>
                  <a:gd name="T58" fmla="*/ 1474 w 2346"/>
                  <a:gd name="T59" fmla="*/ 425 h 956"/>
                  <a:gd name="T60" fmla="*/ 1501 w 2346"/>
                  <a:gd name="T61" fmla="*/ 467 h 956"/>
                  <a:gd name="T62" fmla="*/ 1521 w 2346"/>
                  <a:gd name="T63" fmla="*/ 505 h 956"/>
                  <a:gd name="T64" fmla="*/ 1567 w 2346"/>
                  <a:gd name="T65" fmla="*/ 572 h 956"/>
                  <a:gd name="T66" fmla="*/ 1613 w 2346"/>
                  <a:gd name="T67" fmla="*/ 629 h 956"/>
                  <a:gd name="T68" fmla="*/ 1653 w 2346"/>
                  <a:gd name="T69" fmla="*/ 669 h 956"/>
                  <a:gd name="T70" fmla="*/ 1686 w 2346"/>
                  <a:gd name="T71" fmla="*/ 702 h 956"/>
                  <a:gd name="T72" fmla="*/ 1726 w 2346"/>
                  <a:gd name="T73" fmla="*/ 734 h 956"/>
                  <a:gd name="T74" fmla="*/ 1759 w 2346"/>
                  <a:gd name="T75" fmla="*/ 759 h 956"/>
                  <a:gd name="T76" fmla="*/ 1799 w 2346"/>
                  <a:gd name="T77" fmla="*/ 786 h 956"/>
                  <a:gd name="T78" fmla="*/ 1832 w 2346"/>
                  <a:gd name="T79" fmla="*/ 808 h 956"/>
                  <a:gd name="T80" fmla="*/ 1870 w 2346"/>
                  <a:gd name="T81" fmla="*/ 828 h 956"/>
                  <a:gd name="T82" fmla="*/ 1905 w 2346"/>
                  <a:gd name="T83" fmla="*/ 846 h 956"/>
                  <a:gd name="T84" fmla="*/ 1952 w 2346"/>
                  <a:gd name="T85" fmla="*/ 867 h 956"/>
                  <a:gd name="T86" fmla="*/ 1991 w 2346"/>
                  <a:gd name="T87" fmla="*/ 883 h 956"/>
                  <a:gd name="T88" fmla="*/ 2036 w 2346"/>
                  <a:gd name="T89" fmla="*/ 899 h 956"/>
                  <a:gd name="T90" fmla="*/ 2080 w 2346"/>
                  <a:gd name="T91" fmla="*/ 913 h 956"/>
                  <a:gd name="T92" fmla="*/ 2124 w 2346"/>
                  <a:gd name="T93" fmla="*/ 925 h 956"/>
                  <a:gd name="T94" fmla="*/ 2168 w 2346"/>
                  <a:gd name="T95" fmla="*/ 935 h 956"/>
                  <a:gd name="T96" fmla="*/ 2215 w 2346"/>
                  <a:gd name="T97" fmla="*/ 942 h 956"/>
                  <a:gd name="T98" fmla="*/ 2257 w 2346"/>
                  <a:gd name="T99" fmla="*/ 948 h 956"/>
                  <a:gd name="T100" fmla="*/ 2292 w 2346"/>
                  <a:gd name="T101" fmla="*/ 951 h 956"/>
                  <a:gd name="T102" fmla="*/ 2345 w 2346"/>
                  <a:gd name="T103" fmla="*/ 955 h 956"/>
                  <a:gd name="T104" fmla="*/ 1373 w 2346"/>
                  <a:gd name="T105" fmla="*/ 955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6" h="956">
                    <a:moveTo>
                      <a:pt x="1373" y="955"/>
                    </a:moveTo>
                    <a:lnTo>
                      <a:pt x="1315" y="955"/>
                    </a:lnTo>
                    <a:lnTo>
                      <a:pt x="1222" y="951"/>
                    </a:lnTo>
                    <a:lnTo>
                      <a:pt x="1116" y="940"/>
                    </a:lnTo>
                    <a:lnTo>
                      <a:pt x="1039" y="921"/>
                    </a:lnTo>
                    <a:lnTo>
                      <a:pt x="959" y="898"/>
                    </a:lnTo>
                    <a:lnTo>
                      <a:pt x="893" y="872"/>
                    </a:lnTo>
                    <a:lnTo>
                      <a:pt x="840" y="846"/>
                    </a:lnTo>
                    <a:lnTo>
                      <a:pt x="769" y="808"/>
                    </a:lnTo>
                    <a:lnTo>
                      <a:pt x="707" y="770"/>
                    </a:lnTo>
                    <a:lnTo>
                      <a:pt x="650" y="729"/>
                    </a:lnTo>
                    <a:lnTo>
                      <a:pt x="590" y="677"/>
                    </a:lnTo>
                    <a:lnTo>
                      <a:pt x="533" y="618"/>
                    </a:lnTo>
                    <a:lnTo>
                      <a:pt x="497" y="577"/>
                    </a:lnTo>
                    <a:lnTo>
                      <a:pt x="466" y="535"/>
                    </a:lnTo>
                    <a:lnTo>
                      <a:pt x="440" y="492"/>
                    </a:lnTo>
                    <a:lnTo>
                      <a:pt x="420" y="456"/>
                    </a:lnTo>
                    <a:lnTo>
                      <a:pt x="404" y="427"/>
                    </a:lnTo>
                    <a:lnTo>
                      <a:pt x="389" y="390"/>
                    </a:lnTo>
                    <a:lnTo>
                      <a:pt x="374" y="351"/>
                    </a:lnTo>
                    <a:lnTo>
                      <a:pt x="360" y="303"/>
                    </a:lnTo>
                    <a:lnTo>
                      <a:pt x="340" y="246"/>
                    </a:lnTo>
                    <a:lnTo>
                      <a:pt x="0" y="246"/>
                    </a:lnTo>
                    <a:lnTo>
                      <a:pt x="813" y="0"/>
                    </a:lnTo>
                    <a:lnTo>
                      <a:pt x="1792" y="246"/>
                    </a:lnTo>
                    <a:lnTo>
                      <a:pt x="1406" y="246"/>
                    </a:lnTo>
                    <a:lnTo>
                      <a:pt x="1419" y="284"/>
                    </a:lnTo>
                    <a:lnTo>
                      <a:pt x="1437" y="328"/>
                    </a:lnTo>
                    <a:lnTo>
                      <a:pt x="1457" y="376"/>
                    </a:lnTo>
                    <a:lnTo>
                      <a:pt x="1474" y="425"/>
                    </a:lnTo>
                    <a:lnTo>
                      <a:pt x="1501" y="467"/>
                    </a:lnTo>
                    <a:lnTo>
                      <a:pt x="1521" y="505"/>
                    </a:lnTo>
                    <a:lnTo>
                      <a:pt x="1567" y="572"/>
                    </a:lnTo>
                    <a:lnTo>
                      <a:pt x="1613" y="629"/>
                    </a:lnTo>
                    <a:lnTo>
                      <a:pt x="1653" y="669"/>
                    </a:lnTo>
                    <a:lnTo>
                      <a:pt x="1686" y="702"/>
                    </a:lnTo>
                    <a:lnTo>
                      <a:pt x="1726" y="734"/>
                    </a:lnTo>
                    <a:lnTo>
                      <a:pt x="1759" y="759"/>
                    </a:lnTo>
                    <a:lnTo>
                      <a:pt x="1799" y="786"/>
                    </a:lnTo>
                    <a:lnTo>
                      <a:pt x="1832" y="808"/>
                    </a:lnTo>
                    <a:lnTo>
                      <a:pt x="1870" y="828"/>
                    </a:lnTo>
                    <a:lnTo>
                      <a:pt x="1905" y="846"/>
                    </a:lnTo>
                    <a:lnTo>
                      <a:pt x="1952" y="867"/>
                    </a:lnTo>
                    <a:lnTo>
                      <a:pt x="1991" y="883"/>
                    </a:lnTo>
                    <a:lnTo>
                      <a:pt x="2036" y="899"/>
                    </a:lnTo>
                    <a:lnTo>
                      <a:pt x="2080" y="913"/>
                    </a:lnTo>
                    <a:lnTo>
                      <a:pt x="2124" y="925"/>
                    </a:lnTo>
                    <a:lnTo>
                      <a:pt x="2168" y="935"/>
                    </a:lnTo>
                    <a:lnTo>
                      <a:pt x="2215" y="942"/>
                    </a:lnTo>
                    <a:lnTo>
                      <a:pt x="2257" y="948"/>
                    </a:lnTo>
                    <a:lnTo>
                      <a:pt x="2292" y="951"/>
                    </a:lnTo>
                    <a:lnTo>
                      <a:pt x="2345" y="955"/>
                    </a:lnTo>
                    <a:lnTo>
                      <a:pt x="1373" y="955"/>
                    </a:lnTo>
                  </a:path>
                </a:pathLst>
              </a:custGeom>
              <a:solidFill>
                <a:srgbClr val="8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rgbClr val="00B050"/>
                  </a:solidFill>
                </a:endParaRPr>
              </a:p>
            </p:txBody>
          </p:sp>
          <p:sp>
            <p:nvSpPr>
              <p:cNvPr id="482312" name="Freeform 8"/>
              <p:cNvSpPr>
                <a:spLocks/>
              </p:cNvSpPr>
              <p:nvPr/>
            </p:nvSpPr>
            <p:spPr bwMode="auto">
              <a:xfrm>
                <a:off x="2516" y="2453"/>
                <a:ext cx="1971" cy="712"/>
              </a:xfrm>
              <a:custGeom>
                <a:avLst/>
                <a:gdLst>
                  <a:gd name="T0" fmla="*/ 952 w 1971"/>
                  <a:gd name="T1" fmla="*/ 711 h 712"/>
                  <a:gd name="T2" fmla="*/ 0 w 1971"/>
                  <a:gd name="T3" fmla="*/ 711 h 712"/>
                  <a:gd name="T4" fmla="*/ 141 w 1971"/>
                  <a:gd name="T5" fmla="*/ 692 h 712"/>
                  <a:gd name="T6" fmla="*/ 267 w 1971"/>
                  <a:gd name="T7" fmla="*/ 661 h 712"/>
                  <a:gd name="T8" fmla="*/ 378 w 1971"/>
                  <a:gd name="T9" fmla="*/ 619 h 712"/>
                  <a:gd name="T10" fmla="*/ 479 w 1971"/>
                  <a:gd name="T11" fmla="*/ 573 h 712"/>
                  <a:gd name="T12" fmla="*/ 581 w 1971"/>
                  <a:gd name="T13" fmla="*/ 504 h 712"/>
                  <a:gd name="T14" fmla="*/ 667 w 1971"/>
                  <a:gd name="T15" fmla="*/ 433 h 712"/>
                  <a:gd name="T16" fmla="*/ 742 w 1971"/>
                  <a:gd name="T17" fmla="*/ 352 h 712"/>
                  <a:gd name="T18" fmla="*/ 811 w 1971"/>
                  <a:gd name="T19" fmla="*/ 248 h 712"/>
                  <a:gd name="T20" fmla="*/ 857 w 1971"/>
                  <a:gd name="T21" fmla="*/ 162 h 712"/>
                  <a:gd name="T22" fmla="*/ 897 w 1971"/>
                  <a:gd name="T23" fmla="*/ 71 h 712"/>
                  <a:gd name="T24" fmla="*/ 917 w 1971"/>
                  <a:gd name="T25" fmla="*/ 0 h 712"/>
                  <a:gd name="T26" fmla="*/ 1970 w 1971"/>
                  <a:gd name="T27" fmla="*/ 0 h 712"/>
                  <a:gd name="T28" fmla="*/ 1952 w 1971"/>
                  <a:gd name="T29" fmla="*/ 60 h 712"/>
                  <a:gd name="T30" fmla="*/ 1928 w 1971"/>
                  <a:gd name="T31" fmla="*/ 124 h 712"/>
                  <a:gd name="T32" fmla="*/ 1902 w 1971"/>
                  <a:gd name="T33" fmla="*/ 182 h 712"/>
                  <a:gd name="T34" fmla="*/ 1882 w 1971"/>
                  <a:gd name="T35" fmla="*/ 227 h 712"/>
                  <a:gd name="T36" fmla="*/ 1846 w 1971"/>
                  <a:gd name="T37" fmla="*/ 286 h 712"/>
                  <a:gd name="T38" fmla="*/ 1798 w 1971"/>
                  <a:gd name="T39" fmla="*/ 352 h 712"/>
                  <a:gd name="T40" fmla="*/ 1754 w 1971"/>
                  <a:gd name="T41" fmla="*/ 399 h 712"/>
                  <a:gd name="T42" fmla="*/ 1701 w 1971"/>
                  <a:gd name="T43" fmla="*/ 449 h 712"/>
                  <a:gd name="T44" fmla="*/ 1670 w 1971"/>
                  <a:gd name="T45" fmla="*/ 475 h 712"/>
                  <a:gd name="T46" fmla="*/ 1630 w 1971"/>
                  <a:gd name="T47" fmla="*/ 509 h 712"/>
                  <a:gd name="T48" fmla="*/ 1586 w 1971"/>
                  <a:gd name="T49" fmla="*/ 539 h 712"/>
                  <a:gd name="T50" fmla="*/ 1524 w 1971"/>
                  <a:gd name="T51" fmla="*/ 577 h 712"/>
                  <a:gd name="T52" fmla="*/ 1478 w 1971"/>
                  <a:gd name="T53" fmla="*/ 601 h 712"/>
                  <a:gd name="T54" fmla="*/ 1438 w 1971"/>
                  <a:gd name="T55" fmla="*/ 619 h 712"/>
                  <a:gd name="T56" fmla="*/ 1389 w 1971"/>
                  <a:gd name="T57" fmla="*/ 640 h 712"/>
                  <a:gd name="T58" fmla="*/ 1334 w 1971"/>
                  <a:gd name="T59" fmla="*/ 659 h 712"/>
                  <a:gd name="T60" fmla="*/ 1283 w 1971"/>
                  <a:gd name="T61" fmla="*/ 675 h 712"/>
                  <a:gd name="T62" fmla="*/ 1215 w 1971"/>
                  <a:gd name="T63" fmla="*/ 692 h 712"/>
                  <a:gd name="T64" fmla="*/ 1144 w 1971"/>
                  <a:gd name="T65" fmla="*/ 703 h 712"/>
                  <a:gd name="T66" fmla="*/ 1084 w 1971"/>
                  <a:gd name="T67" fmla="*/ 708 h 712"/>
                  <a:gd name="T68" fmla="*/ 1023 w 1971"/>
                  <a:gd name="T69" fmla="*/ 711 h 712"/>
                  <a:gd name="T70" fmla="*/ 952 w 1971"/>
                  <a:gd name="T71"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71" h="712">
                    <a:moveTo>
                      <a:pt x="952" y="711"/>
                    </a:moveTo>
                    <a:lnTo>
                      <a:pt x="0" y="711"/>
                    </a:lnTo>
                    <a:lnTo>
                      <a:pt x="141" y="692"/>
                    </a:lnTo>
                    <a:lnTo>
                      <a:pt x="267" y="661"/>
                    </a:lnTo>
                    <a:lnTo>
                      <a:pt x="378" y="619"/>
                    </a:lnTo>
                    <a:lnTo>
                      <a:pt x="479" y="573"/>
                    </a:lnTo>
                    <a:lnTo>
                      <a:pt x="581" y="504"/>
                    </a:lnTo>
                    <a:lnTo>
                      <a:pt x="667" y="433"/>
                    </a:lnTo>
                    <a:lnTo>
                      <a:pt x="742" y="352"/>
                    </a:lnTo>
                    <a:lnTo>
                      <a:pt x="811" y="248"/>
                    </a:lnTo>
                    <a:lnTo>
                      <a:pt x="857" y="162"/>
                    </a:lnTo>
                    <a:lnTo>
                      <a:pt x="897" y="71"/>
                    </a:lnTo>
                    <a:lnTo>
                      <a:pt x="917" y="0"/>
                    </a:lnTo>
                    <a:lnTo>
                      <a:pt x="1970" y="0"/>
                    </a:lnTo>
                    <a:lnTo>
                      <a:pt x="1952" y="60"/>
                    </a:lnTo>
                    <a:lnTo>
                      <a:pt x="1928" y="124"/>
                    </a:lnTo>
                    <a:lnTo>
                      <a:pt x="1902" y="182"/>
                    </a:lnTo>
                    <a:lnTo>
                      <a:pt x="1882" y="227"/>
                    </a:lnTo>
                    <a:lnTo>
                      <a:pt x="1846" y="286"/>
                    </a:lnTo>
                    <a:lnTo>
                      <a:pt x="1798" y="352"/>
                    </a:lnTo>
                    <a:lnTo>
                      <a:pt x="1754" y="399"/>
                    </a:lnTo>
                    <a:lnTo>
                      <a:pt x="1701" y="449"/>
                    </a:lnTo>
                    <a:lnTo>
                      <a:pt x="1670" y="475"/>
                    </a:lnTo>
                    <a:lnTo>
                      <a:pt x="1630" y="509"/>
                    </a:lnTo>
                    <a:lnTo>
                      <a:pt x="1586" y="539"/>
                    </a:lnTo>
                    <a:lnTo>
                      <a:pt x="1524" y="577"/>
                    </a:lnTo>
                    <a:lnTo>
                      <a:pt x="1478" y="601"/>
                    </a:lnTo>
                    <a:lnTo>
                      <a:pt x="1438" y="619"/>
                    </a:lnTo>
                    <a:lnTo>
                      <a:pt x="1389" y="640"/>
                    </a:lnTo>
                    <a:lnTo>
                      <a:pt x="1334" y="659"/>
                    </a:lnTo>
                    <a:lnTo>
                      <a:pt x="1283" y="675"/>
                    </a:lnTo>
                    <a:lnTo>
                      <a:pt x="1215" y="692"/>
                    </a:lnTo>
                    <a:lnTo>
                      <a:pt x="1144" y="703"/>
                    </a:lnTo>
                    <a:lnTo>
                      <a:pt x="1084" y="708"/>
                    </a:lnTo>
                    <a:lnTo>
                      <a:pt x="1023" y="711"/>
                    </a:lnTo>
                    <a:lnTo>
                      <a:pt x="952" y="711"/>
                    </a:lnTo>
                  </a:path>
                </a:pathLst>
              </a:custGeom>
              <a:solidFill>
                <a:srgbClr val="FF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rgbClr val="00B050"/>
                  </a:solidFill>
                </a:endParaRPr>
              </a:p>
            </p:txBody>
          </p:sp>
        </p:grpSp>
      </p:grpSp>
      <p:pic>
        <p:nvPicPr>
          <p:cNvPr id="482314"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3326" y="1731963"/>
            <a:ext cx="1698625" cy="1568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482315"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2788" y="2098676"/>
            <a:ext cx="2298700" cy="14446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48231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1538" y="1852613"/>
            <a:ext cx="1219200" cy="1657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482317" name="Rectangle 13"/>
          <p:cNvSpPr>
            <a:spLocks noChangeArrowheads="1"/>
          </p:cNvSpPr>
          <p:nvPr/>
        </p:nvSpPr>
        <p:spPr bwMode="auto">
          <a:xfrm>
            <a:off x="1903414" y="1446213"/>
            <a:ext cx="1335301"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spcBef>
                <a:spcPct val="0"/>
              </a:spcBef>
            </a:pPr>
            <a:r>
              <a:rPr lang="en-US" altLang="zh-CN" dirty="0">
                <a:solidFill>
                  <a:srgbClr val="00B050"/>
                </a:solidFill>
              </a:rPr>
              <a:t>test cases</a:t>
            </a:r>
          </a:p>
        </p:txBody>
      </p:sp>
      <p:sp>
        <p:nvSpPr>
          <p:cNvPr id="482318" name="Rectangle 14"/>
          <p:cNvSpPr>
            <a:spLocks noChangeArrowheads="1"/>
          </p:cNvSpPr>
          <p:nvPr/>
        </p:nvSpPr>
        <p:spPr bwMode="auto">
          <a:xfrm>
            <a:off x="7072313" y="3541713"/>
            <a:ext cx="985846"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spcBef>
                <a:spcPct val="0"/>
              </a:spcBef>
            </a:pPr>
            <a:r>
              <a:rPr lang="en-US" altLang="zh-CN">
                <a:solidFill>
                  <a:srgbClr val="00B050"/>
                </a:solidFill>
              </a:rPr>
              <a:t>results</a:t>
            </a:r>
          </a:p>
        </p:txBody>
      </p:sp>
      <p:sp>
        <p:nvSpPr>
          <p:cNvPr id="482319" name="Oval 15"/>
          <p:cNvSpPr>
            <a:spLocks noChangeArrowheads="1"/>
          </p:cNvSpPr>
          <p:nvPr/>
        </p:nvSpPr>
        <p:spPr bwMode="auto">
          <a:xfrm>
            <a:off x="5549900" y="4178300"/>
            <a:ext cx="2044700" cy="1409700"/>
          </a:xfrm>
          <a:prstGeom prst="ellipse">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folHlink"/>
                </a:solidFill>
                <a:round/>
                <a:headEnd/>
                <a:tailEnd/>
              </a14:hiddenLine>
            </a:ext>
          </a:extLst>
        </p:spPr>
        <p:txBody>
          <a:bodyPr wrap="none" anchor="ctr"/>
          <a:lstStyle/>
          <a:p>
            <a:endParaRPr lang="zh-CN" altLang="en-US">
              <a:solidFill>
                <a:srgbClr val="00B050"/>
              </a:solidFill>
            </a:endParaRPr>
          </a:p>
        </p:txBody>
      </p:sp>
      <p:sp>
        <p:nvSpPr>
          <p:cNvPr id="482320" name="Rectangle 16"/>
          <p:cNvSpPr>
            <a:spLocks noChangeArrowheads="1"/>
          </p:cNvSpPr>
          <p:nvPr/>
        </p:nvSpPr>
        <p:spPr bwMode="auto">
          <a:xfrm>
            <a:off x="5688014" y="4621213"/>
            <a:ext cx="1550103"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spcBef>
                <a:spcPct val="0"/>
              </a:spcBef>
            </a:pPr>
            <a:r>
              <a:rPr lang="en-US" altLang="zh-CN">
                <a:solidFill>
                  <a:srgbClr val="00B050"/>
                </a:solidFill>
              </a:rPr>
              <a:t>Debugging</a:t>
            </a:r>
          </a:p>
        </p:txBody>
      </p:sp>
      <p:sp>
        <p:nvSpPr>
          <p:cNvPr id="482321" name="AutoShape 17"/>
          <p:cNvSpPr>
            <a:spLocks noChangeArrowheads="1"/>
          </p:cNvSpPr>
          <p:nvPr/>
        </p:nvSpPr>
        <p:spPr bwMode="auto">
          <a:xfrm flipH="1">
            <a:off x="4330700" y="4432300"/>
            <a:ext cx="1092200" cy="190500"/>
          </a:xfrm>
          <a:prstGeom prst="rightArrow">
            <a:avLst>
              <a:gd name="adj1" fmla="val 50000"/>
              <a:gd name="adj2" fmla="val 286693"/>
            </a:avLst>
          </a:prstGeom>
          <a:solidFill>
            <a:schemeClr val="tx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rgbClr val="00B050"/>
              </a:solidFill>
            </a:endParaRPr>
          </a:p>
        </p:txBody>
      </p:sp>
      <p:sp>
        <p:nvSpPr>
          <p:cNvPr id="482322" name="AutoShape 18"/>
          <p:cNvSpPr>
            <a:spLocks noChangeArrowheads="1"/>
          </p:cNvSpPr>
          <p:nvPr/>
        </p:nvSpPr>
        <p:spPr bwMode="auto">
          <a:xfrm flipH="1">
            <a:off x="4381500" y="5168900"/>
            <a:ext cx="1092200" cy="215900"/>
          </a:xfrm>
          <a:prstGeom prst="rightArrow">
            <a:avLst>
              <a:gd name="adj1" fmla="val 50000"/>
              <a:gd name="adj2" fmla="val 252965"/>
            </a:avLst>
          </a:prstGeom>
          <a:solidFill>
            <a:schemeClr val="tx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rgbClr val="00B050"/>
              </a:solidFill>
            </a:endParaRPr>
          </a:p>
        </p:txBody>
      </p:sp>
      <p:sp>
        <p:nvSpPr>
          <p:cNvPr id="482323" name="Rectangle 19"/>
          <p:cNvSpPr>
            <a:spLocks noChangeArrowheads="1"/>
          </p:cNvSpPr>
          <p:nvPr/>
        </p:nvSpPr>
        <p:spPr bwMode="auto">
          <a:xfrm>
            <a:off x="3159125" y="4168775"/>
            <a:ext cx="1378582"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75000"/>
              </a:lnSpc>
              <a:spcBef>
                <a:spcPct val="0"/>
              </a:spcBef>
            </a:pPr>
            <a:r>
              <a:rPr lang="en-US" altLang="zh-CN" dirty="0">
                <a:solidFill>
                  <a:srgbClr val="00B050"/>
                </a:solidFill>
              </a:rPr>
              <a:t>suspected</a:t>
            </a:r>
          </a:p>
          <a:p>
            <a:pPr>
              <a:lnSpc>
                <a:spcPct val="75000"/>
              </a:lnSpc>
              <a:spcBef>
                <a:spcPct val="0"/>
              </a:spcBef>
            </a:pPr>
            <a:r>
              <a:rPr lang="en-US" altLang="zh-CN" dirty="0">
                <a:solidFill>
                  <a:srgbClr val="00B050"/>
                </a:solidFill>
              </a:rPr>
              <a:t>causes</a:t>
            </a:r>
          </a:p>
        </p:txBody>
      </p:sp>
      <p:sp>
        <p:nvSpPr>
          <p:cNvPr id="482324" name="Rectangle 20"/>
          <p:cNvSpPr>
            <a:spLocks noChangeArrowheads="1"/>
          </p:cNvSpPr>
          <p:nvPr/>
        </p:nvSpPr>
        <p:spPr bwMode="auto">
          <a:xfrm>
            <a:off x="3240089" y="5032375"/>
            <a:ext cx="1359345"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75000"/>
              </a:lnSpc>
              <a:spcBef>
                <a:spcPct val="0"/>
              </a:spcBef>
            </a:pPr>
            <a:r>
              <a:rPr lang="en-US" altLang="zh-CN">
                <a:solidFill>
                  <a:srgbClr val="00B050"/>
                </a:solidFill>
              </a:rPr>
              <a:t>identified</a:t>
            </a:r>
          </a:p>
          <a:p>
            <a:pPr>
              <a:lnSpc>
                <a:spcPct val="75000"/>
              </a:lnSpc>
              <a:spcBef>
                <a:spcPct val="0"/>
              </a:spcBef>
            </a:pPr>
            <a:r>
              <a:rPr lang="en-US" altLang="zh-CN">
                <a:solidFill>
                  <a:srgbClr val="00B050"/>
                </a:solidFill>
              </a:rPr>
              <a:t>causes</a:t>
            </a:r>
          </a:p>
        </p:txBody>
      </p:sp>
      <p:sp>
        <p:nvSpPr>
          <p:cNvPr id="482325" name="Rectangle 21"/>
          <p:cNvSpPr>
            <a:spLocks noChangeArrowheads="1"/>
          </p:cNvSpPr>
          <p:nvPr/>
        </p:nvSpPr>
        <p:spPr bwMode="auto">
          <a:xfrm>
            <a:off x="1843088" y="4638676"/>
            <a:ext cx="1548500"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75000"/>
              </a:lnSpc>
              <a:spcBef>
                <a:spcPct val="0"/>
              </a:spcBef>
            </a:pPr>
            <a:r>
              <a:rPr lang="en-US" altLang="zh-CN" dirty="0">
                <a:solidFill>
                  <a:srgbClr val="00B050"/>
                </a:solidFill>
              </a:rPr>
              <a:t>corrections</a:t>
            </a:r>
          </a:p>
        </p:txBody>
      </p:sp>
      <p:sp>
        <p:nvSpPr>
          <p:cNvPr id="482326" name="Rectangle 22"/>
          <p:cNvSpPr>
            <a:spLocks noChangeArrowheads="1"/>
          </p:cNvSpPr>
          <p:nvPr/>
        </p:nvSpPr>
        <p:spPr bwMode="auto">
          <a:xfrm>
            <a:off x="1563689" y="3940175"/>
            <a:ext cx="1447511"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75000"/>
              </a:lnSpc>
              <a:spcBef>
                <a:spcPct val="0"/>
              </a:spcBef>
            </a:pPr>
            <a:r>
              <a:rPr lang="en-US" altLang="zh-CN" dirty="0">
                <a:solidFill>
                  <a:srgbClr val="00B050"/>
                </a:solidFill>
              </a:rPr>
              <a:t>regression</a:t>
            </a:r>
          </a:p>
          <a:p>
            <a:pPr>
              <a:lnSpc>
                <a:spcPct val="75000"/>
              </a:lnSpc>
              <a:spcBef>
                <a:spcPct val="0"/>
              </a:spcBef>
            </a:pPr>
            <a:r>
              <a:rPr lang="en-US" altLang="zh-CN" dirty="0">
                <a:solidFill>
                  <a:srgbClr val="00B050"/>
                </a:solidFill>
              </a:rPr>
              <a:t>tests</a:t>
            </a:r>
          </a:p>
        </p:txBody>
      </p:sp>
      <p:sp>
        <p:nvSpPr>
          <p:cNvPr id="482327" name="Rectangle 23"/>
          <p:cNvSpPr>
            <a:spLocks noChangeArrowheads="1"/>
          </p:cNvSpPr>
          <p:nvPr/>
        </p:nvSpPr>
        <p:spPr bwMode="auto">
          <a:xfrm>
            <a:off x="2873376" y="3648075"/>
            <a:ext cx="1199045"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75000"/>
              </a:lnSpc>
              <a:spcBef>
                <a:spcPct val="0"/>
              </a:spcBef>
            </a:pPr>
            <a:r>
              <a:rPr lang="en-US" altLang="zh-CN">
                <a:solidFill>
                  <a:srgbClr val="00B050"/>
                </a:solidFill>
              </a:rPr>
              <a:t>new test</a:t>
            </a:r>
          </a:p>
          <a:p>
            <a:pPr>
              <a:lnSpc>
                <a:spcPct val="75000"/>
              </a:lnSpc>
              <a:spcBef>
                <a:spcPct val="0"/>
              </a:spcBef>
            </a:pPr>
            <a:r>
              <a:rPr lang="en-US" altLang="zh-CN">
                <a:solidFill>
                  <a:srgbClr val="00B050"/>
                </a:solidFill>
              </a:rPr>
              <a:t>cases</a:t>
            </a:r>
          </a:p>
        </p:txBody>
      </p:sp>
      <p:sp>
        <p:nvSpPr>
          <p:cNvPr id="482328" name="Rectangle 24"/>
          <p:cNvSpPr>
            <a:spLocks noChangeArrowheads="1"/>
          </p:cNvSpPr>
          <p:nvPr/>
        </p:nvSpPr>
        <p:spPr bwMode="auto">
          <a:xfrm>
            <a:off x="4724401" y="2943225"/>
            <a:ext cx="1801813"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algn="l">
              <a:lnSpc>
                <a:spcPct val="100000"/>
              </a:lnSpc>
              <a:spcBef>
                <a:spcPct val="0"/>
              </a:spcBef>
            </a:pPr>
            <a:r>
              <a:rPr lang="en-US" altLang="zh-CN">
                <a:solidFill>
                  <a:srgbClr val="00B050"/>
                </a:solidFill>
              </a:rPr>
              <a:t>Execution of cases</a:t>
            </a:r>
          </a:p>
        </p:txBody>
      </p:sp>
      <p:sp>
        <p:nvSpPr>
          <p:cNvPr id="2" name="标题 1"/>
          <p:cNvSpPr>
            <a:spLocks noGrp="1"/>
          </p:cNvSpPr>
          <p:nvPr>
            <p:ph type="title"/>
          </p:nvPr>
        </p:nvSpPr>
        <p:spPr/>
        <p:txBody>
          <a:bodyPr/>
          <a:lstStyle/>
          <a:p>
            <a:r>
              <a:rPr lang="en-US" altLang="zh-CN" dirty="0"/>
              <a:t>The Debugging Process</a:t>
            </a:r>
            <a:endParaRPr lang="zh-CN" altLang="en-US" dirty="0"/>
          </a:p>
        </p:txBody>
      </p:sp>
    </p:spTree>
    <p:extLst>
      <p:ext uri="{BB962C8B-B14F-4D97-AF65-F5344CB8AC3E}">
        <p14:creationId xmlns:p14="http://schemas.microsoft.com/office/powerpoint/2010/main" val="346072096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Debugging Process</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59</a:t>
            </a:fld>
            <a:endParaRPr lang="en-US" altLang="zh-CN"/>
          </a:p>
        </p:txBody>
      </p:sp>
      <p:pic>
        <p:nvPicPr>
          <p:cNvPr id="122881" name="Picture 1" descr="C:\Users\Tiger\AppData\Roaming\Tencent\Users\51580860\QQ\WinTemp\RichOle\[S6Y3A0XJQS5GVQ7N7(W%]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268760"/>
            <a:ext cx="5652120" cy="525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058384"/>
      </p:ext>
    </p:extLst>
  </p:cSld>
  <p:clrMapOvr>
    <a:masterClrMapping/>
  </p:clrMapOvr>
  <p:transition>
    <p:random/>
    <p:sndAc>
      <p:stSnd>
        <p:snd r:embed="rId2" name="projctor.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8400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A32B4E0-EF70-4C1B-B007-D1012753773D}" type="slidenum">
              <a:rPr lang="en-US" altLang="ja-JP" sz="1200">
                <a:solidFill>
                  <a:schemeClr val="bg1"/>
                </a:solidFill>
              </a:rPr>
              <a:pPr algn="r"/>
              <a:t>6</a:t>
            </a:fld>
            <a:endParaRPr lang="en-US" altLang="ja-JP" sz="900">
              <a:solidFill>
                <a:schemeClr val="bg1"/>
              </a:solidFill>
            </a:endParaRPr>
          </a:p>
        </p:txBody>
      </p:sp>
      <p:sp>
        <p:nvSpPr>
          <p:cNvPr id="702472" name="Rectangle 8"/>
          <p:cNvSpPr>
            <a:spLocks noChangeArrowheads="1"/>
          </p:cNvSpPr>
          <p:nvPr/>
        </p:nvSpPr>
        <p:spPr bwMode="auto">
          <a:xfrm>
            <a:off x="1254124" y="1484784"/>
            <a:ext cx="6937375" cy="1197764"/>
          </a:xfrm>
          <a:prstGeom prst="rect">
            <a:avLst/>
          </a:prstGeom>
          <a:noFill/>
          <a:ln w="25400">
            <a:noFill/>
            <a:miter lim="800000"/>
            <a:headEnd/>
            <a:tailEnd/>
          </a:ln>
          <a:effectLst/>
        </p:spPr>
        <p:txBody>
          <a:bodyPr wrap="square" lIns="90487" tIns="44450" rIns="90487" bIns="44450">
            <a:spAutoFit/>
          </a:bodyPr>
          <a:lstStyle/>
          <a:p>
            <a:pPr>
              <a:defRPr/>
            </a:pPr>
            <a:r>
              <a:rPr lang="en-US" altLang="ja-JP" dirty="0">
                <a:latin typeface="Times New Roman" pitchFamily="18" charset="0"/>
                <a:cs typeface="Times New Roman" pitchFamily="18" charset="0"/>
              </a:rPr>
              <a:t>Testing is the process of exercising </a:t>
            </a:r>
            <a:r>
              <a:rPr lang="en-US" altLang="ja-JP" dirty="0" smtClean="0">
                <a:latin typeface="Times New Roman" pitchFamily="18" charset="0"/>
                <a:cs typeface="Times New Roman" pitchFamily="18" charset="0"/>
              </a:rPr>
              <a:t>a program </a:t>
            </a:r>
            <a:r>
              <a:rPr lang="en-US" altLang="ja-JP" dirty="0">
                <a:latin typeface="Times New Roman" pitchFamily="18" charset="0"/>
                <a:cs typeface="Times New Roman" pitchFamily="18" charset="0"/>
              </a:rPr>
              <a:t>with the specific intent of </a:t>
            </a:r>
            <a:r>
              <a:rPr lang="en-US" altLang="ja-JP" dirty="0" smtClean="0">
                <a:latin typeface="Times New Roman" pitchFamily="18" charset="0"/>
                <a:cs typeface="Times New Roman" pitchFamily="18" charset="0"/>
              </a:rPr>
              <a:t>finding errors </a:t>
            </a:r>
            <a:r>
              <a:rPr lang="en-US" altLang="ja-JP" dirty="0">
                <a:latin typeface="Times New Roman" pitchFamily="18" charset="0"/>
                <a:cs typeface="Times New Roman" pitchFamily="18" charset="0"/>
              </a:rPr>
              <a:t>prior to delivery to the end user.</a:t>
            </a:r>
          </a:p>
        </p:txBody>
      </p:sp>
      <p:pic>
        <p:nvPicPr>
          <p:cNvPr id="384006" name="Picture 9" descr="tes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995859"/>
            <a:ext cx="38877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eaLnBrk="1" hangingPunct="1">
              <a:lnSpc>
                <a:spcPct val="150000"/>
              </a:lnSpc>
              <a:defRPr/>
            </a:pPr>
            <a:r>
              <a:rPr lang="en-US" altLang="ja-JP" dirty="0"/>
              <a:t>Software Testing</a:t>
            </a:r>
            <a:endParaRPr lang="en-US" altLang="zh-CN" dirty="0"/>
          </a:p>
        </p:txBody>
      </p:sp>
    </p:spTree>
    <p:extLst>
      <p:ext uri="{BB962C8B-B14F-4D97-AF65-F5344CB8AC3E}">
        <p14:creationId xmlns:p14="http://schemas.microsoft.com/office/powerpoint/2010/main" val="2175328198"/>
      </p:ext>
    </p:extLst>
  </p:cSld>
  <p:clrMapOvr>
    <a:masterClrMapping/>
  </p:clrMapOvr>
  <p:transition>
    <p:random/>
    <p:sndAc>
      <p:stSnd>
        <p:snd r:embed="rId3" name="projctor.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5509" name="Group 34"/>
          <p:cNvGrpSpPr>
            <a:grpSpLocks/>
          </p:cNvGrpSpPr>
          <p:nvPr/>
        </p:nvGrpSpPr>
        <p:grpSpPr bwMode="auto">
          <a:xfrm>
            <a:off x="1150938" y="1811436"/>
            <a:ext cx="6632575" cy="3633788"/>
            <a:chOff x="847" y="806"/>
            <a:chExt cx="4178" cy="2289"/>
          </a:xfrm>
        </p:grpSpPr>
        <p:sp>
          <p:nvSpPr>
            <p:cNvPr id="405510" name="Freeform 28"/>
            <p:cNvSpPr>
              <a:spLocks/>
            </p:cNvSpPr>
            <p:nvPr/>
          </p:nvSpPr>
          <p:spPr bwMode="auto">
            <a:xfrm>
              <a:off x="2463" y="806"/>
              <a:ext cx="1748" cy="1773"/>
            </a:xfrm>
            <a:custGeom>
              <a:avLst/>
              <a:gdLst>
                <a:gd name="T0" fmla="*/ 690 w 1748"/>
                <a:gd name="T1" fmla="*/ 236 h 1773"/>
                <a:gd name="T2" fmla="*/ 754 w 1748"/>
                <a:gd name="T3" fmla="*/ 247 h 1773"/>
                <a:gd name="T4" fmla="*/ 802 w 1748"/>
                <a:gd name="T5" fmla="*/ 256 h 1773"/>
                <a:gd name="T6" fmla="*/ 854 w 1748"/>
                <a:gd name="T7" fmla="*/ 269 h 1773"/>
                <a:gd name="T8" fmla="*/ 906 w 1748"/>
                <a:gd name="T9" fmla="*/ 283 h 1773"/>
                <a:gd name="T10" fmla="*/ 966 w 1748"/>
                <a:gd name="T11" fmla="*/ 302 h 1773"/>
                <a:gd name="T12" fmla="*/ 1022 w 1748"/>
                <a:gd name="T13" fmla="*/ 323 h 1773"/>
                <a:gd name="T14" fmla="*/ 1078 w 1748"/>
                <a:gd name="T15" fmla="*/ 344 h 1773"/>
                <a:gd name="T16" fmla="*/ 1126 w 1748"/>
                <a:gd name="T17" fmla="*/ 368 h 1773"/>
                <a:gd name="T18" fmla="*/ 1175 w 1748"/>
                <a:gd name="T19" fmla="*/ 392 h 1773"/>
                <a:gd name="T20" fmla="*/ 1227 w 1748"/>
                <a:gd name="T21" fmla="*/ 423 h 1773"/>
                <a:gd name="T22" fmla="*/ 1273 w 1748"/>
                <a:gd name="T23" fmla="*/ 452 h 1773"/>
                <a:gd name="T24" fmla="*/ 1348 w 1748"/>
                <a:gd name="T25" fmla="*/ 505 h 1773"/>
                <a:gd name="T26" fmla="*/ 1411 w 1748"/>
                <a:gd name="T27" fmla="*/ 556 h 1773"/>
                <a:gd name="T28" fmla="*/ 1461 w 1748"/>
                <a:gd name="T29" fmla="*/ 606 h 1773"/>
                <a:gd name="T30" fmla="*/ 1514 w 1748"/>
                <a:gd name="T31" fmla="*/ 663 h 1773"/>
                <a:gd name="T32" fmla="*/ 1563 w 1748"/>
                <a:gd name="T33" fmla="*/ 724 h 1773"/>
                <a:gd name="T34" fmla="*/ 1607 w 1748"/>
                <a:gd name="T35" fmla="*/ 783 h 1773"/>
                <a:gd name="T36" fmla="*/ 1645 w 1748"/>
                <a:gd name="T37" fmla="*/ 850 h 1773"/>
                <a:gd name="T38" fmla="*/ 1676 w 1748"/>
                <a:gd name="T39" fmla="*/ 922 h 1773"/>
                <a:gd name="T40" fmla="*/ 1710 w 1748"/>
                <a:gd name="T41" fmla="*/ 1011 h 1773"/>
                <a:gd name="T42" fmla="*/ 1730 w 1748"/>
                <a:gd name="T43" fmla="*/ 1098 h 1773"/>
                <a:gd name="T44" fmla="*/ 1746 w 1748"/>
                <a:gd name="T45" fmla="*/ 1212 h 1773"/>
                <a:gd name="T46" fmla="*/ 1746 w 1748"/>
                <a:gd name="T47" fmla="*/ 1307 h 1773"/>
                <a:gd name="T48" fmla="*/ 1734 w 1748"/>
                <a:gd name="T49" fmla="*/ 1397 h 1773"/>
                <a:gd name="T50" fmla="*/ 1715 w 1748"/>
                <a:gd name="T51" fmla="*/ 1487 h 1773"/>
                <a:gd name="T52" fmla="*/ 1679 w 1748"/>
                <a:gd name="T53" fmla="*/ 1588 h 1773"/>
                <a:gd name="T54" fmla="*/ 1638 w 1748"/>
                <a:gd name="T55" fmla="*/ 1680 h 1773"/>
                <a:gd name="T56" fmla="*/ 1570 w 1748"/>
                <a:gd name="T57" fmla="*/ 1772 h 1773"/>
                <a:gd name="T58" fmla="*/ 1083 w 1748"/>
                <a:gd name="T59" fmla="*/ 1486 h 1773"/>
                <a:gd name="T60" fmla="*/ 1115 w 1748"/>
                <a:gd name="T61" fmla="*/ 1415 h 1773"/>
                <a:gd name="T62" fmla="*/ 1136 w 1748"/>
                <a:gd name="T63" fmla="*/ 1346 h 1773"/>
                <a:gd name="T64" fmla="*/ 1143 w 1748"/>
                <a:gd name="T65" fmla="*/ 1278 h 1773"/>
                <a:gd name="T66" fmla="*/ 1140 w 1748"/>
                <a:gd name="T67" fmla="*/ 1205 h 1773"/>
                <a:gd name="T68" fmla="*/ 1123 w 1748"/>
                <a:gd name="T69" fmla="*/ 1124 h 1773"/>
                <a:gd name="T70" fmla="*/ 1092 w 1748"/>
                <a:gd name="T71" fmla="*/ 1051 h 1773"/>
                <a:gd name="T72" fmla="*/ 1054 w 1748"/>
                <a:gd name="T73" fmla="*/ 986 h 1773"/>
                <a:gd name="T74" fmla="*/ 1017 w 1748"/>
                <a:gd name="T75" fmla="*/ 940 h 1773"/>
                <a:gd name="T76" fmla="*/ 978 w 1748"/>
                <a:gd name="T77" fmla="*/ 900 h 1773"/>
                <a:gd name="T78" fmla="*/ 934 w 1748"/>
                <a:gd name="T79" fmla="*/ 863 h 1773"/>
                <a:gd name="T80" fmla="*/ 889 w 1748"/>
                <a:gd name="T81" fmla="*/ 829 h 1773"/>
                <a:gd name="T82" fmla="*/ 830 w 1748"/>
                <a:gd name="T83" fmla="*/ 797 h 1773"/>
                <a:gd name="T84" fmla="*/ 781 w 1748"/>
                <a:gd name="T85" fmla="*/ 773 h 1773"/>
                <a:gd name="T86" fmla="*/ 720 w 1748"/>
                <a:gd name="T87" fmla="*/ 748 h 1773"/>
                <a:gd name="T88" fmla="*/ 667 w 1748"/>
                <a:gd name="T89" fmla="*/ 733 h 1773"/>
                <a:gd name="T90" fmla="*/ 589 w 1748"/>
                <a:gd name="T91" fmla="*/ 721 h 1773"/>
                <a:gd name="T92" fmla="*/ 513 w 1748"/>
                <a:gd name="T93" fmla="*/ 715 h 1773"/>
                <a:gd name="T94" fmla="*/ 492 w 1748"/>
                <a:gd name="T95" fmla="*/ 973 h 1773"/>
                <a:gd name="T96" fmla="*/ 491 w 1748"/>
                <a:gd name="T97" fmla="*/ 0 h 1773"/>
                <a:gd name="T98" fmla="*/ 517 w 1748"/>
                <a:gd name="T99" fmla="*/ 223 h 1773"/>
                <a:gd name="T100" fmla="*/ 595 w 1748"/>
                <a:gd name="T101" fmla="*/ 226 h 1773"/>
                <a:gd name="T102" fmla="*/ 665 w 1748"/>
                <a:gd name="T103" fmla="*/ 233 h 17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48"/>
                <a:gd name="T157" fmla="*/ 0 h 1773"/>
                <a:gd name="T158" fmla="*/ 1748 w 1748"/>
                <a:gd name="T159" fmla="*/ 1773 h 177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48" h="1773">
                  <a:moveTo>
                    <a:pt x="665" y="233"/>
                  </a:moveTo>
                  <a:lnTo>
                    <a:pt x="690" y="236"/>
                  </a:lnTo>
                  <a:lnTo>
                    <a:pt x="722" y="240"/>
                  </a:lnTo>
                  <a:lnTo>
                    <a:pt x="754" y="247"/>
                  </a:lnTo>
                  <a:lnTo>
                    <a:pt x="776" y="251"/>
                  </a:lnTo>
                  <a:lnTo>
                    <a:pt x="802" y="256"/>
                  </a:lnTo>
                  <a:lnTo>
                    <a:pt x="828" y="263"/>
                  </a:lnTo>
                  <a:lnTo>
                    <a:pt x="854" y="269"/>
                  </a:lnTo>
                  <a:lnTo>
                    <a:pt x="878" y="274"/>
                  </a:lnTo>
                  <a:lnTo>
                    <a:pt x="906" y="283"/>
                  </a:lnTo>
                  <a:lnTo>
                    <a:pt x="938" y="294"/>
                  </a:lnTo>
                  <a:lnTo>
                    <a:pt x="966" y="302"/>
                  </a:lnTo>
                  <a:lnTo>
                    <a:pt x="991" y="312"/>
                  </a:lnTo>
                  <a:lnTo>
                    <a:pt x="1022" y="323"/>
                  </a:lnTo>
                  <a:lnTo>
                    <a:pt x="1051" y="333"/>
                  </a:lnTo>
                  <a:lnTo>
                    <a:pt x="1078" y="344"/>
                  </a:lnTo>
                  <a:lnTo>
                    <a:pt x="1103" y="357"/>
                  </a:lnTo>
                  <a:lnTo>
                    <a:pt x="1126" y="368"/>
                  </a:lnTo>
                  <a:lnTo>
                    <a:pt x="1149" y="381"/>
                  </a:lnTo>
                  <a:lnTo>
                    <a:pt x="1175" y="392"/>
                  </a:lnTo>
                  <a:lnTo>
                    <a:pt x="1202" y="408"/>
                  </a:lnTo>
                  <a:lnTo>
                    <a:pt x="1227" y="423"/>
                  </a:lnTo>
                  <a:lnTo>
                    <a:pt x="1251" y="438"/>
                  </a:lnTo>
                  <a:lnTo>
                    <a:pt x="1273" y="452"/>
                  </a:lnTo>
                  <a:lnTo>
                    <a:pt x="1310" y="477"/>
                  </a:lnTo>
                  <a:lnTo>
                    <a:pt x="1348" y="505"/>
                  </a:lnTo>
                  <a:lnTo>
                    <a:pt x="1377" y="526"/>
                  </a:lnTo>
                  <a:lnTo>
                    <a:pt x="1411" y="556"/>
                  </a:lnTo>
                  <a:lnTo>
                    <a:pt x="1434" y="580"/>
                  </a:lnTo>
                  <a:lnTo>
                    <a:pt x="1461" y="606"/>
                  </a:lnTo>
                  <a:lnTo>
                    <a:pt x="1490" y="635"/>
                  </a:lnTo>
                  <a:lnTo>
                    <a:pt x="1514" y="663"/>
                  </a:lnTo>
                  <a:lnTo>
                    <a:pt x="1538" y="694"/>
                  </a:lnTo>
                  <a:lnTo>
                    <a:pt x="1563" y="724"/>
                  </a:lnTo>
                  <a:lnTo>
                    <a:pt x="1586" y="756"/>
                  </a:lnTo>
                  <a:lnTo>
                    <a:pt x="1607" y="783"/>
                  </a:lnTo>
                  <a:lnTo>
                    <a:pt x="1627" y="817"/>
                  </a:lnTo>
                  <a:lnTo>
                    <a:pt x="1645" y="850"/>
                  </a:lnTo>
                  <a:lnTo>
                    <a:pt x="1661" y="885"/>
                  </a:lnTo>
                  <a:lnTo>
                    <a:pt x="1676" y="922"/>
                  </a:lnTo>
                  <a:lnTo>
                    <a:pt x="1696" y="969"/>
                  </a:lnTo>
                  <a:lnTo>
                    <a:pt x="1710" y="1011"/>
                  </a:lnTo>
                  <a:lnTo>
                    <a:pt x="1723" y="1055"/>
                  </a:lnTo>
                  <a:lnTo>
                    <a:pt x="1730" y="1098"/>
                  </a:lnTo>
                  <a:lnTo>
                    <a:pt x="1739" y="1148"/>
                  </a:lnTo>
                  <a:lnTo>
                    <a:pt x="1746" y="1212"/>
                  </a:lnTo>
                  <a:lnTo>
                    <a:pt x="1747" y="1259"/>
                  </a:lnTo>
                  <a:lnTo>
                    <a:pt x="1746" y="1307"/>
                  </a:lnTo>
                  <a:lnTo>
                    <a:pt x="1740" y="1354"/>
                  </a:lnTo>
                  <a:lnTo>
                    <a:pt x="1734" y="1397"/>
                  </a:lnTo>
                  <a:lnTo>
                    <a:pt x="1727" y="1441"/>
                  </a:lnTo>
                  <a:lnTo>
                    <a:pt x="1715" y="1487"/>
                  </a:lnTo>
                  <a:lnTo>
                    <a:pt x="1699" y="1537"/>
                  </a:lnTo>
                  <a:lnTo>
                    <a:pt x="1679" y="1588"/>
                  </a:lnTo>
                  <a:lnTo>
                    <a:pt x="1659" y="1635"/>
                  </a:lnTo>
                  <a:lnTo>
                    <a:pt x="1638" y="1680"/>
                  </a:lnTo>
                  <a:lnTo>
                    <a:pt x="1604" y="1727"/>
                  </a:lnTo>
                  <a:lnTo>
                    <a:pt x="1570" y="1772"/>
                  </a:lnTo>
                  <a:lnTo>
                    <a:pt x="1055" y="1531"/>
                  </a:lnTo>
                  <a:lnTo>
                    <a:pt x="1083" y="1486"/>
                  </a:lnTo>
                  <a:lnTo>
                    <a:pt x="1102" y="1452"/>
                  </a:lnTo>
                  <a:lnTo>
                    <a:pt x="1115" y="1415"/>
                  </a:lnTo>
                  <a:lnTo>
                    <a:pt x="1127" y="1379"/>
                  </a:lnTo>
                  <a:lnTo>
                    <a:pt x="1136" y="1346"/>
                  </a:lnTo>
                  <a:lnTo>
                    <a:pt x="1139" y="1310"/>
                  </a:lnTo>
                  <a:lnTo>
                    <a:pt x="1143" y="1278"/>
                  </a:lnTo>
                  <a:lnTo>
                    <a:pt x="1143" y="1244"/>
                  </a:lnTo>
                  <a:lnTo>
                    <a:pt x="1140" y="1205"/>
                  </a:lnTo>
                  <a:lnTo>
                    <a:pt x="1133" y="1167"/>
                  </a:lnTo>
                  <a:lnTo>
                    <a:pt x="1123" y="1124"/>
                  </a:lnTo>
                  <a:lnTo>
                    <a:pt x="1111" y="1089"/>
                  </a:lnTo>
                  <a:lnTo>
                    <a:pt x="1092" y="1051"/>
                  </a:lnTo>
                  <a:lnTo>
                    <a:pt x="1075" y="1018"/>
                  </a:lnTo>
                  <a:lnTo>
                    <a:pt x="1054" y="986"/>
                  </a:lnTo>
                  <a:lnTo>
                    <a:pt x="1035" y="962"/>
                  </a:lnTo>
                  <a:lnTo>
                    <a:pt x="1017" y="940"/>
                  </a:lnTo>
                  <a:lnTo>
                    <a:pt x="998" y="920"/>
                  </a:lnTo>
                  <a:lnTo>
                    <a:pt x="978" y="900"/>
                  </a:lnTo>
                  <a:lnTo>
                    <a:pt x="954" y="878"/>
                  </a:lnTo>
                  <a:lnTo>
                    <a:pt x="934" y="863"/>
                  </a:lnTo>
                  <a:lnTo>
                    <a:pt x="911" y="845"/>
                  </a:lnTo>
                  <a:lnTo>
                    <a:pt x="889" y="829"/>
                  </a:lnTo>
                  <a:lnTo>
                    <a:pt x="862" y="813"/>
                  </a:lnTo>
                  <a:lnTo>
                    <a:pt x="830" y="797"/>
                  </a:lnTo>
                  <a:lnTo>
                    <a:pt x="804" y="782"/>
                  </a:lnTo>
                  <a:lnTo>
                    <a:pt x="781" y="773"/>
                  </a:lnTo>
                  <a:lnTo>
                    <a:pt x="749" y="757"/>
                  </a:lnTo>
                  <a:lnTo>
                    <a:pt x="720" y="748"/>
                  </a:lnTo>
                  <a:lnTo>
                    <a:pt x="694" y="741"/>
                  </a:lnTo>
                  <a:lnTo>
                    <a:pt x="667" y="733"/>
                  </a:lnTo>
                  <a:lnTo>
                    <a:pt x="627" y="726"/>
                  </a:lnTo>
                  <a:lnTo>
                    <a:pt x="589" y="721"/>
                  </a:lnTo>
                  <a:lnTo>
                    <a:pt x="551" y="717"/>
                  </a:lnTo>
                  <a:lnTo>
                    <a:pt x="513" y="715"/>
                  </a:lnTo>
                  <a:lnTo>
                    <a:pt x="492" y="714"/>
                  </a:lnTo>
                  <a:lnTo>
                    <a:pt x="492" y="973"/>
                  </a:lnTo>
                  <a:lnTo>
                    <a:pt x="0" y="493"/>
                  </a:lnTo>
                  <a:lnTo>
                    <a:pt x="491" y="0"/>
                  </a:lnTo>
                  <a:lnTo>
                    <a:pt x="491" y="222"/>
                  </a:lnTo>
                  <a:lnTo>
                    <a:pt x="517" y="223"/>
                  </a:lnTo>
                  <a:lnTo>
                    <a:pt x="555" y="224"/>
                  </a:lnTo>
                  <a:lnTo>
                    <a:pt x="595" y="226"/>
                  </a:lnTo>
                  <a:lnTo>
                    <a:pt x="633" y="229"/>
                  </a:lnTo>
                  <a:lnTo>
                    <a:pt x="665" y="233"/>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5511" name="Freeform 29"/>
            <p:cNvSpPr>
              <a:spLocks/>
            </p:cNvSpPr>
            <p:nvPr/>
          </p:nvSpPr>
          <p:spPr bwMode="auto">
            <a:xfrm>
              <a:off x="1954" y="2113"/>
              <a:ext cx="2321" cy="982"/>
            </a:xfrm>
            <a:custGeom>
              <a:avLst/>
              <a:gdLst>
                <a:gd name="T0" fmla="*/ 1190 w 2321"/>
                <a:gd name="T1" fmla="*/ 966 h 982"/>
                <a:gd name="T2" fmla="*/ 1254 w 2321"/>
                <a:gd name="T3" fmla="*/ 957 h 982"/>
                <a:gd name="T4" fmla="*/ 1303 w 2321"/>
                <a:gd name="T5" fmla="*/ 947 h 982"/>
                <a:gd name="T6" fmla="*/ 1356 w 2321"/>
                <a:gd name="T7" fmla="*/ 935 h 982"/>
                <a:gd name="T8" fmla="*/ 1406 w 2321"/>
                <a:gd name="T9" fmla="*/ 920 h 982"/>
                <a:gd name="T10" fmla="*/ 1467 w 2321"/>
                <a:gd name="T11" fmla="*/ 902 h 982"/>
                <a:gd name="T12" fmla="*/ 1524 w 2321"/>
                <a:gd name="T13" fmla="*/ 882 h 982"/>
                <a:gd name="T14" fmla="*/ 1580 w 2321"/>
                <a:gd name="T15" fmla="*/ 859 h 982"/>
                <a:gd name="T16" fmla="*/ 1626 w 2321"/>
                <a:gd name="T17" fmla="*/ 835 h 982"/>
                <a:gd name="T18" fmla="*/ 1675 w 2321"/>
                <a:gd name="T19" fmla="*/ 811 h 982"/>
                <a:gd name="T20" fmla="*/ 1728 w 2321"/>
                <a:gd name="T21" fmla="*/ 781 h 982"/>
                <a:gd name="T22" fmla="*/ 1774 w 2321"/>
                <a:gd name="T23" fmla="*/ 753 h 982"/>
                <a:gd name="T24" fmla="*/ 1845 w 2321"/>
                <a:gd name="T25" fmla="*/ 705 h 982"/>
                <a:gd name="T26" fmla="*/ 1911 w 2321"/>
                <a:gd name="T27" fmla="*/ 648 h 982"/>
                <a:gd name="T28" fmla="*/ 1962 w 2321"/>
                <a:gd name="T29" fmla="*/ 599 h 982"/>
                <a:gd name="T30" fmla="*/ 2016 w 2321"/>
                <a:gd name="T31" fmla="*/ 545 h 982"/>
                <a:gd name="T32" fmla="*/ 2070 w 2321"/>
                <a:gd name="T33" fmla="*/ 480 h 982"/>
                <a:gd name="T34" fmla="*/ 2075 w 2321"/>
                <a:gd name="T35" fmla="*/ 0 h 982"/>
                <a:gd name="T36" fmla="*/ 1548 w 2321"/>
                <a:gd name="T37" fmla="*/ 235 h 982"/>
                <a:gd name="T38" fmla="*/ 1502 w 2321"/>
                <a:gd name="T39" fmla="*/ 284 h 982"/>
                <a:gd name="T40" fmla="*/ 1454 w 2321"/>
                <a:gd name="T41" fmla="*/ 327 h 982"/>
                <a:gd name="T42" fmla="*/ 1413 w 2321"/>
                <a:gd name="T43" fmla="*/ 361 h 982"/>
                <a:gd name="T44" fmla="*/ 1362 w 2321"/>
                <a:gd name="T45" fmla="*/ 392 h 982"/>
                <a:gd name="T46" fmla="*/ 1305 w 2321"/>
                <a:gd name="T47" fmla="*/ 425 h 982"/>
                <a:gd name="T48" fmla="*/ 1249 w 2321"/>
                <a:gd name="T49" fmla="*/ 449 h 982"/>
                <a:gd name="T50" fmla="*/ 1194 w 2321"/>
                <a:gd name="T51" fmla="*/ 465 h 982"/>
                <a:gd name="T52" fmla="*/ 1128 w 2321"/>
                <a:gd name="T53" fmla="*/ 481 h 982"/>
                <a:gd name="T54" fmla="*/ 1051 w 2321"/>
                <a:gd name="T55" fmla="*/ 489 h 982"/>
                <a:gd name="T56" fmla="*/ 920 w 2321"/>
                <a:gd name="T57" fmla="*/ 492 h 982"/>
                <a:gd name="T58" fmla="*/ 812 w 2321"/>
                <a:gd name="T59" fmla="*/ 476 h 982"/>
                <a:gd name="T60" fmla="*/ 698 w 2321"/>
                <a:gd name="T61" fmla="*/ 444 h 982"/>
                <a:gd name="T62" fmla="*/ 597 w 2321"/>
                <a:gd name="T63" fmla="*/ 398 h 982"/>
                <a:gd name="T64" fmla="*/ 0 w 2321"/>
                <a:gd name="T65" fmla="*/ 620 h 982"/>
                <a:gd name="T66" fmla="*/ 55 w 2321"/>
                <a:gd name="T67" fmla="*/ 666 h 982"/>
                <a:gd name="T68" fmla="*/ 108 w 2321"/>
                <a:gd name="T69" fmla="*/ 707 h 982"/>
                <a:gd name="T70" fmla="*/ 165 w 2321"/>
                <a:gd name="T71" fmla="*/ 750 h 982"/>
                <a:gd name="T72" fmla="*/ 224 w 2321"/>
                <a:gd name="T73" fmla="*/ 785 h 982"/>
                <a:gd name="T74" fmla="*/ 290 w 2321"/>
                <a:gd name="T75" fmla="*/ 820 h 982"/>
                <a:gd name="T76" fmla="*/ 354 w 2321"/>
                <a:gd name="T77" fmla="*/ 851 h 982"/>
                <a:gd name="T78" fmla="*/ 414 w 2321"/>
                <a:gd name="T79" fmla="*/ 877 h 982"/>
                <a:gd name="T80" fmla="*/ 490 w 2321"/>
                <a:gd name="T81" fmla="*/ 905 h 982"/>
                <a:gd name="T82" fmla="*/ 564 w 2321"/>
                <a:gd name="T83" fmla="*/ 927 h 982"/>
                <a:gd name="T84" fmla="*/ 632 w 2321"/>
                <a:gd name="T85" fmla="*/ 945 h 982"/>
                <a:gd name="T86" fmla="*/ 701 w 2321"/>
                <a:gd name="T87" fmla="*/ 959 h 982"/>
                <a:gd name="T88" fmla="*/ 781 w 2321"/>
                <a:gd name="T89" fmla="*/ 971 h 982"/>
                <a:gd name="T90" fmla="*/ 865 w 2321"/>
                <a:gd name="T91" fmla="*/ 978 h 982"/>
                <a:gd name="T92" fmla="*/ 940 w 2321"/>
                <a:gd name="T93" fmla="*/ 981 h 982"/>
                <a:gd name="T94" fmla="*/ 1018 w 2321"/>
                <a:gd name="T95" fmla="*/ 980 h 982"/>
                <a:gd name="T96" fmla="*/ 1096 w 2321"/>
                <a:gd name="T97" fmla="*/ 977 h 982"/>
                <a:gd name="T98" fmla="*/ 1165 w 2321"/>
                <a:gd name="T99" fmla="*/ 969 h 9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321"/>
                <a:gd name="T151" fmla="*/ 0 h 982"/>
                <a:gd name="T152" fmla="*/ 2321 w 2321"/>
                <a:gd name="T153" fmla="*/ 982 h 9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321" h="982">
                  <a:moveTo>
                    <a:pt x="1165" y="969"/>
                  </a:moveTo>
                  <a:lnTo>
                    <a:pt x="1190" y="966"/>
                  </a:lnTo>
                  <a:lnTo>
                    <a:pt x="1222" y="962"/>
                  </a:lnTo>
                  <a:lnTo>
                    <a:pt x="1254" y="957"/>
                  </a:lnTo>
                  <a:lnTo>
                    <a:pt x="1277" y="952"/>
                  </a:lnTo>
                  <a:lnTo>
                    <a:pt x="1303" y="947"/>
                  </a:lnTo>
                  <a:lnTo>
                    <a:pt x="1329" y="941"/>
                  </a:lnTo>
                  <a:lnTo>
                    <a:pt x="1356" y="935"/>
                  </a:lnTo>
                  <a:lnTo>
                    <a:pt x="1379" y="929"/>
                  </a:lnTo>
                  <a:lnTo>
                    <a:pt x="1406" y="920"/>
                  </a:lnTo>
                  <a:lnTo>
                    <a:pt x="1439" y="912"/>
                  </a:lnTo>
                  <a:lnTo>
                    <a:pt x="1467" y="902"/>
                  </a:lnTo>
                  <a:lnTo>
                    <a:pt x="1494" y="892"/>
                  </a:lnTo>
                  <a:lnTo>
                    <a:pt x="1524" y="882"/>
                  </a:lnTo>
                  <a:lnTo>
                    <a:pt x="1553" y="870"/>
                  </a:lnTo>
                  <a:lnTo>
                    <a:pt x="1580" y="859"/>
                  </a:lnTo>
                  <a:lnTo>
                    <a:pt x="1603" y="846"/>
                  </a:lnTo>
                  <a:lnTo>
                    <a:pt x="1626" y="835"/>
                  </a:lnTo>
                  <a:lnTo>
                    <a:pt x="1649" y="823"/>
                  </a:lnTo>
                  <a:lnTo>
                    <a:pt x="1675" y="811"/>
                  </a:lnTo>
                  <a:lnTo>
                    <a:pt x="1703" y="797"/>
                  </a:lnTo>
                  <a:lnTo>
                    <a:pt x="1728" y="781"/>
                  </a:lnTo>
                  <a:lnTo>
                    <a:pt x="1753" y="766"/>
                  </a:lnTo>
                  <a:lnTo>
                    <a:pt x="1774" y="753"/>
                  </a:lnTo>
                  <a:lnTo>
                    <a:pt x="1812" y="728"/>
                  </a:lnTo>
                  <a:lnTo>
                    <a:pt x="1845" y="705"/>
                  </a:lnTo>
                  <a:lnTo>
                    <a:pt x="1878" y="678"/>
                  </a:lnTo>
                  <a:lnTo>
                    <a:pt x="1911" y="648"/>
                  </a:lnTo>
                  <a:lnTo>
                    <a:pt x="1935" y="625"/>
                  </a:lnTo>
                  <a:lnTo>
                    <a:pt x="1962" y="599"/>
                  </a:lnTo>
                  <a:lnTo>
                    <a:pt x="1991" y="572"/>
                  </a:lnTo>
                  <a:lnTo>
                    <a:pt x="2016" y="545"/>
                  </a:lnTo>
                  <a:lnTo>
                    <a:pt x="2040" y="515"/>
                  </a:lnTo>
                  <a:lnTo>
                    <a:pt x="2070" y="480"/>
                  </a:lnTo>
                  <a:lnTo>
                    <a:pt x="2320" y="597"/>
                  </a:lnTo>
                  <a:lnTo>
                    <a:pt x="2075" y="0"/>
                  </a:lnTo>
                  <a:lnTo>
                    <a:pt x="1282" y="113"/>
                  </a:lnTo>
                  <a:lnTo>
                    <a:pt x="1548" y="235"/>
                  </a:lnTo>
                  <a:lnTo>
                    <a:pt x="1526" y="261"/>
                  </a:lnTo>
                  <a:lnTo>
                    <a:pt x="1502" y="284"/>
                  </a:lnTo>
                  <a:lnTo>
                    <a:pt x="1478" y="307"/>
                  </a:lnTo>
                  <a:lnTo>
                    <a:pt x="1454" y="327"/>
                  </a:lnTo>
                  <a:lnTo>
                    <a:pt x="1434" y="343"/>
                  </a:lnTo>
                  <a:lnTo>
                    <a:pt x="1413" y="361"/>
                  </a:lnTo>
                  <a:lnTo>
                    <a:pt x="1389" y="376"/>
                  </a:lnTo>
                  <a:lnTo>
                    <a:pt x="1362" y="392"/>
                  </a:lnTo>
                  <a:lnTo>
                    <a:pt x="1330" y="410"/>
                  </a:lnTo>
                  <a:lnTo>
                    <a:pt x="1305" y="425"/>
                  </a:lnTo>
                  <a:lnTo>
                    <a:pt x="1282" y="434"/>
                  </a:lnTo>
                  <a:lnTo>
                    <a:pt x="1249" y="449"/>
                  </a:lnTo>
                  <a:lnTo>
                    <a:pt x="1220" y="459"/>
                  </a:lnTo>
                  <a:lnTo>
                    <a:pt x="1194" y="465"/>
                  </a:lnTo>
                  <a:lnTo>
                    <a:pt x="1167" y="473"/>
                  </a:lnTo>
                  <a:lnTo>
                    <a:pt x="1128" y="481"/>
                  </a:lnTo>
                  <a:lnTo>
                    <a:pt x="1090" y="486"/>
                  </a:lnTo>
                  <a:lnTo>
                    <a:pt x="1051" y="489"/>
                  </a:lnTo>
                  <a:lnTo>
                    <a:pt x="995" y="491"/>
                  </a:lnTo>
                  <a:lnTo>
                    <a:pt x="920" y="492"/>
                  </a:lnTo>
                  <a:lnTo>
                    <a:pt x="863" y="486"/>
                  </a:lnTo>
                  <a:lnTo>
                    <a:pt x="812" y="476"/>
                  </a:lnTo>
                  <a:lnTo>
                    <a:pt x="752" y="462"/>
                  </a:lnTo>
                  <a:lnTo>
                    <a:pt x="698" y="444"/>
                  </a:lnTo>
                  <a:lnTo>
                    <a:pt x="645" y="423"/>
                  </a:lnTo>
                  <a:lnTo>
                    <a:pt x="597" y="398"/>
                  </a:lnTo>
                  <a:lnTo>
                    <a:pt x="550" y="364"/>
                  </a:lnTo>
                  <a:lnTo>
                    <a:pt x="0" y="620"/>
                  </a:lnTo>
                  <a:lnTo>
                    <a:pt x="23" y="641"/>
                  </a:lnTo>
                  <a:lnTo>
                    <a:pt x="55" y="666"/>
                  </a:lnTo>
                  <a:lnTo>
                    <a:pt x="81" y="686"/>
                  </a:lnTo>
                  <a:lnTo>
                    <a:pt x="108" y="707"/>
                  </a:lnTo>
                  <a:lnTo>
                    <a:pt x="134" y="727"/>
                  </a:lnTo>
                  <a:lnTo>
                    <a:pt x="165" y="750"/>
                  </a:lnTo>
                  <a:lnTo>
                    <a:pt x="194" y="768"/>
                  </a:lnTo>
                  <a:lnTo>
                    <a:pt x="224" y="785"/>
                  </a:lnTo>
                  <a:lnTo>
                    <a:pt x="257" y="802"/>
                  </a:lnTo>
                  <a:lnTo>
                    <a:pt x="290" y="820"/>
                  </a:lnTo>
                  <a:lnTo>
                    <a:pt x="323" y="838"/>
                  </a:lnTo>
                  <a:lnTo>
                    <a:pt x="354" y="851"/>
                  </a:lnTo>
                  <a:lnTo>
                    <a:pt x="384" y="865"/>
                  </a:lnTo>
                  <a:lnTo>
                    <a:pt x="414" y="877"/>
                  </a:lnTo>
                  <a:lnTo>
                    <a:pt x="453" y="892"/>
                  </a:lnTo>
                  <a:lnTo>
                    <a:pt x="490" y="905"/>
                  </a:lnTo>
                  <a:lnTo>
                    <a:pt x="532" y="918"/>
                  </a:lnTo>
                  <a:lnTo>
                    <a:pt x="564" y="927"/>
                  </a:lnTo>
                  <a:lnTo>
                    <a:pt x="596" y="936"/>
                  </a:lnTo>
                  <a:lnTo>
                    <a:pt x="632" y="945"/>
                  </a:lnTo>
                  <a:lnTo>
                    <a:pt x="666" y="952"/>
                  </a:lnTo>
                  <a:lnTo>
                    <a:pt x="701" y="959"/>
                  </a:lnTo>
                  <a:lnTo>
                    <a:pt x="741" y="965"/>
                  </a:lnTo>
                  <a:lnTo>
                    <a:pt x="781" y="971"/>
                  </a:lnTo>
                  <a:lnTo>
                    <a:pt x="822" y="975"/>
                  </a:lnTo>
                  <a:lnTo>
                    <a:pt x="865" y="978"/>
                  </a:lnTo>
                  <a:lnTo>
                    <a:pt x="897" y="979"/>
                  </a:lnTo>
                  <a:lnTo>
                    <a:pt x="940" y="981"/>
                  </a:lnTo>
                  <a:lnTo>
                    <a:pt x="984" y="981"/>
                  </a:lnTo>
                  <a:lnTo>
                    <a:pt x="1018" y="980"/>
                  </a:lnTo>
                  <a:lnTo>
                    <a:pt x="1055" y="979"/>
                  </a:lnTo>
                  <a:lnTo>
                    <a:pt x="1096" y="977"/>
                  </a:lnTo>
                  <a:lnTo>
                    <a:pt x="1133" y="973"/>
                  </a:lnTo>
                  <a:lnTo>
                    <a:pt x="1165" y="969"/>
                  </a:lnTo>
                </a:path>
              </a:pathLst>
            </a:custGeom>
            <a:solidFill>
              <a:schemeClr val="accent2"/>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5512" name="Freeform 30"/>
            <p:cNvSpPr>
              <a:spLocks/>
            </p:cNvSpPr>
            <p:nvPr/>
          </p:nvSpPr>
          <p:spPr bwMode="auto">
            <a:xfrm>
              <a:off x="1553" y="1045"/>
              <a:ext cx="1175" cy="1754"/>
            </a:xfrm>
            <a:custGeom>
              <a:avLst/>
              <a:gdLst>
                <a:gd name="T0" fmla="*/ 1149 w 1175"/>
                <a:gd name="T1" fmla="*/ 3 h 1754"/>
                <a:gd name="T2" fmla="*/ 1089 w 1175"/>
                <a:gd name="T3" fmla="*/ 13 h 1754"/>
                <a:gd name="T4" fmla="*/ 1037 w 1175"/>
                <a:gd name="T5" fmla="*/ 24 h 1754"/>
                <a:gd name="T6" fmla="*/ 985 w 1175"/>
                <a:gd name="T7" fmla="*/ 35 h 1754"/>
                <a:gd name="T8" fmla="*/ 935 w 1175"/>
                <a:gd name="T9" fmla="*/ 50 h 1754"/>
                <a:gd name="T10" fmla="*/ 875 w 1175"/>
                <a:gd name="T11" fmla="*/ 70 h 1754"/>
                <a:gd name="T12" fmla="*/ 818 w 1175"/>
                <a:gd name="T13" fmla="*/ 90 h 1754"/>
                <a:gd name="T14" fmla="*/ 763 w 1175"/>
                <a:gd name="T15" fmla="*/ 112 h 1754"/>
                <a:gd name="T16" fmla="*/ 715 w 1175"/>
                <a:gd name="T17" fmla="*/ 135 h 1754"/>
                <a:gd name="T18" fmla="*/ 666 w 1175"/>
                <a:gd name="T19" fmla="*/ 160 h 1754"/>
                <a:gd name="T20" fmla="*/ 614 w 1175"/>
                <a:gd name="T21" fmla="*/ 191 h 1754"/>
                <a:gd name="T22" fmla="*/ 567 w 1175"/>
                <a:gd name="T23" fmla="*/ 219 h 1754"/>
                <a:gd name="T24" fmla="*/ 494 w 1175"/>
                <a:gd name="T25" fmla="*/ 272 h 1754"/>
                <a:gd name="T26" fmla="*/ 430 w 1175"/>
                <a:gd name="T27" fmla="*/ 325 h 1754"/>
                <a:gd name="T28" fmla="*/ 380 w 1175"/>
                <a:gd name="T29" fmla="*/ 373 h 1754"/>
                <a:gd name="T30" fmla="*/ 327 w 1175"/>
                <a:gd name="T31" fmla="*/ 429 h 1754"/>
                <a:gd name="T32" fmla="*/ 278 w 1175"/>
                <a:gd name="T33" fmla="*/ 491 h 1754"/>
                <a:gd name="T34" fmla="*/ 234 w 1175"/>
                <a:gd name="T35" fmla="*/ 550 h 1754"/>
                <a:gd name="T36" fmla="*/ 197 w 1175"/>
                <a:gd name="T37" fmla="*/ 618 h 1754"/>
                <a:gd name="T38" fmla="*/ 165 w 1175"/>
                <a:gd name="T39" fmla="*/ 690 h 1754"/>
                <a:gd name="T40" fmla="*/ 132 w 1175"/>
                <a:gd name="T41" fmla="*/ 779 h 1754"/>
                <a:gd name="T42" fmla="*/ 112 w 1175"/>
                <a:gd name="T43" fmla="*/ 865 h 1754"/>
                <a:gd name="T44" fmla="*/ 96 w 1175"/>
                <a:gd name="T45" fmla="*/ 978 h 1754"/>
                <a:gd name="T46" fmla="*/ 96 w 1175"/>
                <a:gd name="T47" fmla="*/ 1075 h 1754"/>
                <a:gd name="T48" fmla="*/ 108 w 1175"/>
                <a:gd name="T49" fmla="*/ 1165 h 1754"/>
                <a:gd name="T50" fmla="*/ 127 w 1175"/>
                <a:gd name="T51" fmla="*/ 1255 h 1754"/>
                <a:gd name="T52" fmla="*/ 162 w 1175"/>
                <a:gd name="T53" fmla="*/ 1355 h 1754"/>
                <a:gd name="T54" fmla="*/ 205 w 1175"/>
                <a:gd name="T55" fmla="*/ 1448 h 1754"/>
                <a:gd name="T56" fmla="*/ 264 w 1175"/>
                <a:gd name="T57" fmla="*/ 1537 h 1754"/>
                <a:gd name="T58" fmla="*/ 805 w 1175"/>
                <a:gd name="T59" fmla="*/ 1753 h 1754"/>
                <a:gd name="T60" fmla="*/ 792 w 1175"/>
                <a:gd name="T61" fmla="*/ 1289 h 1754"/>
                <a:gd name="T62" fmla="*/ 743 w 1175"/>
                <a:gd name="T63" fmla="*/ 1216 h 1754"/>
                <a:gd name="T64" fmla="*/ 714 w 1175"/>
                <a:gd name="T65" fmla="*/ 1146 h 1754"/>
                <a:gd name="T66" fmla="*/ 703 w 1175"/>
                <a:gd name="T67" fmla="*/ 1078 h 1754"/>
                <a:gd name="T68" fmla="*/ 699 w 1175"/>
                <a:gd name="T69" fmla="*/ 1011 h 1754"/>
                <a:gd name="T70" fmla="*/ 707 w 1175"/>
                <a:gd name="T71" fmla="*/ 934 h 1754"/>
                <a:gd name="T72" fmla="*/ 730 w 1175"/>
                <a:gd name="T73" fmla="*/ 857 h 1754"/>
                <a:gd name="T74" fmla="*/ 764 w 1175"/>
                <a:gd name="T75" fmla="*/ 785 h 1754"/>
                <a:gd name="T76" fmla="*/ 805 w 1175"/>
                <a:gd name="T77" fmla="*/ 729 h 1754"/>
                <a:gd name="T78" fmla="*/ 842 w 1175"/>
                <a:gd name="T79" fmla="*/ 687 h 1754"/>
                <a:gd name="T80" fmla="*/ 887 w 1175"/>
                <a:gd name="T81" fmla="*/ 646 h 1754"/>
                <a:gd name="T82" fmla="*/ 929 w 1175"/>
                <a:gd name="T83" fmla="*/ 611 h 1754"/>
                <a:gd name="T84" fmla="*/ 977 w 1175"/>
                <a:gd name="T85" fmla="*/ 580 h 1754"/>
                <a:gd name="T86" fmla="*/ 1036 w 1175"/>
                <a:gd name="T87" fmla="*/ 549 h 1754"/>
                <a:gd name="T88" fmla="*/ 1092 w 1175"/>
                <a:gd name="T89" fmla="*/ 524 h 1754"/>
                <a:gd name="T90" fmla="*/ 1174 w 1175"/>
                <a:gd name="T91" fmla="*/ 502 h 17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75"/>
                <a:gd name="T139" fmla="*/ 0 h 1754"/>
                <a:gd name="T140" fmla="*/ 1175 w 1175"/>
                <a:gd name="T141" fmla="*/ 1754 h 17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75" h="1754">
                  <a:moveTo>
                    <a:pt x="1174" y="0"/>
                  </a:moveTo>
                  <a:lnTo>
                    <a:pt x="1149" y="3"/>
                  </a:lnTo>
                  <a:lnTo>
                    <a:pt x="1123" y="6"/>
                  </a:lnTo>
                  <a:lnTo>
                    <a:pt x="1089" y="13"/>
                  </a:lnTo>
                  <a:lnTo>
                    <a:pt x="1064" y="17"/>
                  </a:lnTo>
                  <a:lnTo>
                    <a:pt x="1037" y="24"/>
                  </a:lnTo>
                  <a:lnTo>
                    <a:pt x="1012" y="30"/>
                  </a:lnTo>
                  <a:lnTo>
                    <a:pt x="985" y="35"/>
                  </a:lnTo>
                  <a:lnTo>
                    <a:pt x="960" y="42"/>
                  </a:lnTo>
                  <a:lnTo>
                    <a:pt x="935" y="50"/>
                  </a:lnTo>
                  <a:lnTo>
                    <a:pt x="903" y="60"/>
                  </a:lnTo>
                  <a:lnTo>
                    <a:pt x="875" y="70"/>
                  </a:lnTo>
                  <a:lnTo>
                    <a:pt x="847" y="79"/>
                  </a:lnTo>
                  <a:lnTo>
                    <a:pt x="818" y="90"/>
                  </a:lnTo>
                  <a:lnTo>
                    <a:pt x="789" y="102"/>
                  </a:lnTo>
                  <a:lnTo>
                    <a:pt x="763" y="112"/>
                  </a:lnTo>
                  <a:lnTo>
                    <a:pt x="738" y="124"/>
                  </a:lnTo>
                  <a:lnTo>
                    <a:pt x="715" y="135"/>
                  </a:lnTo>
                  <a:lnTo>
                    <a:pt x="692" y="148"/>
                  </a:lnTo>
                  <a:lnTo>
                    <a:pt x="666" y="160"/>
                  </a:lnTo>
                  <a:lnTo>
                    <a:pt x="639" y="175"/>
                  </a:lnTo>
                  <a:lnTo>
                    <a:pt x="614" y="191"/>
                  </a:lnTo>
                  <a:lnTo>
                    <a:pt x="590" y="206"/>
                  </a:lnTo>
                  <a:lnTo>
                    <a:pt x="567" y="219"/>
                  </a:lnTo>
                  <a:lnTo>
                    <a:pt x="530" y="243"/>
                  </a:lnTo>
                  <a:lnTo>
                    <a:pt x="494" y="272"/>
                  </a:lnTo>
                  <a:lnTo>
                    <a:pt x="465" y="294"/>
                  </a:lnTo>
                  <a:lnTo>
                    <a:pt x="430" y="325"/>
                  </a:lnTo>
                  <a:lnTo>
                    <a:pt x="406" y="347"/>
                  </a:lnTo>
                  <a:lnTo>
                    <a:pt x="380" y="373"/>
                  </a:lnTo>
                  <a:lnTo>
                    <a:pt x="351" y="402"/>
                  </a:lnTo>
                  <a:lnTo>
                    <a:pt x="327" y="429"/>
                  </a:lnTo>
                  <a:lnTo>
                    <a:pt x="304" y="461"/>
                  </a:lnTo>
                  <a:lnTo>
                    <a:pt x="278" y="491"/>
                  </a:lnTo>
                  <a:lnTo>
                    <a:pt x="254" y="523"/>
                  </a:lnTo>
                  <a:lnTo>
                    <a:pt x="234" y="550"/>
                  </a:lnTo>
                  <a:lnTo>
                    <a:pt x="216" y="584"/>
                  </a:lnTo>
                  <a:lnTo>
                    <a:pt x="197" y="618"/>
                  </a:lnTo>
                  <a:lnTo>
                    <a:pt x="181" y="652"/>
                  </a:lnTo>
                  <a:lnTo>
                    <a:pt x="165" y="690"/>
                  </a:lnTo>
                  <a:lnTo>
                    <a:pt x="145" y="737"/>
                  </a:lnTo>
                  <a:lnTo>
                    <a:pt x="132" y="779"/>
                  </a:lnTo>
                  <a:lnTo>
                    <a:pt x="119" y="823"/>
                  </a:lnTo>
                  <a:lnTo>
                    <a:pt x="112" y="865"/>
                  </a:lnTo>
                  <a:lnTo>
                    <a:pt x="103" y="916"/>
                  </a:lnTo>
                  <a:lnTo>
                    <a:pt x="96" y="978"/>
                  </a:lnTo>
                  <a:lnTo>
                    <a:pt x="95" y="1026"/>
                  </a:lnTo>
                  <a:lnTo>
                    <a:pt x="96" y="1075"/>
                  </a:lnTo>
                  <a:lnTo>
                    <a:pt x="101" y="1122"/>
                  </a:lnTo>
                  <a:lnTo>
                    <a:pt x="108" y="1165"/>
                  </a:lnTo>
                  <a:lnTo>
                    <a:pt x="115" y="1209"/>
                  </a:lnTo>
                  <a:lnTo>
                    <a:pt x="127" y="1255"/>
                  </a:lnTo>
                  <a:lnTo>
                    <a:pt x="142" y="1304"/>
                  </a:lnTo>
                  <a:lnTo>
                    <a:pt x="162" y="1355"/>
                  </a:lnTo>
                  <a:lnTo>
                    <a:pt x="182" y="1403"/>
                  </a:lnTo>
                  <a:lnTo>
                    <a:pt x="205" y="1448"/>
                  </a:lnTo>
                  <a:lnTo>
                    <a:pt x="232" y="1494"/>
                  </a:lnTo>
                  <a:lnTo>
                    <a:pt x="264" y="1537"/>
                  </a:lnTo>
                  <a:lnTo>
                    <a:pt x="0" y="1657"/>
                  </a:lnTo>
                  <a:lnTo>
                    <a:pt x="805" y="1753"/>
                  </a:lnTo>
                  <a:lnTo>
                    <a:pt x="1101" y="1156"/>
                  </a:lnTo>
                  <a:lnTo>
                    <a:pt x="792" y="1289"/>
                  </a:lnTo>
                  <a:lnTo>
                    <a:pt x="762" y="1250"/>
                  </a:lnTo>
                  <a:lnTo>
                    <a:pt x="743" y="1216"/>
                  </a:lnTo>
                  <a:lnTo>
                    <a:pt x="726" y="1182"/>
                  </a:lnTo>
                  <a:lnTo>
                    <a:pt x="714" y="1146"/>
                  </a:lnTo>
                  <a:lnTo>
                    <a:pt x="706" y="1112"/>
                  </a:lnTo>
                  <a:lnTo>
                    <a:pt x="703" y="1078"/>
                  </a:lnTo>
                  <a:lnTo>
                    <a:pt x="699" y="1045"/>
                  </a:lnTo>
                  <a:lnTo>
                    <a:pt x="699" y="1011"/>
                  </a:lnTo>
                  <a:lnTo>
                    <a:pt x="702" y="973"/>
                  </a:lnTo>
                  <a:lnTo>
                    <a:pt x="707" y="934"/>
                  </a:lnTo>
                  <a:lnTo>
                    <a:pt x="718" y="891"/>
                  </a:lnTo>
                  <a:lnTo>
                    <a:pt x="730" y="857"/>
                  </a:lnTo>
                  <a:lnTo>
                    <a:pt x="748" y="818"/>
                  </a:lnTo>
                  <a:lnTo>
                    <a:pt x="764" y="785"/>
                  </a:lnTo>
                  <a:lnTo>
                    <a:pt x="787" y="754"/>
                  </a:lnTo>
                  <a:lnTo>
                    <a:pt x="805" y="729"/>
                  </a:lnTo>
                  <a:lnTo>
                    <a:pt x="823" y="708"/>
                  </a:lnTo>
                  <a:lnTo>
                    <a:pt x="842" y="687"/>
                  </a:lnTo>
                  <a:lnTo>
                    <a:pt x="863" y="667"/>
                  </a:lnTo>
                  <a:lnTo>
                    <a:pt x="887" y="646"/>
                  </a:lnTo>
                  <a:lnTo>
                    <a:pt x="907" y="631"/>
                  </a:lnTo>
                  <a:lnTo>
                    <a:pt x="929" y="611"/>
                  </a:lnTo>
                  <a:lnTo>
                    <a:pt x="952" y="596"/>
                  </a:lnTo>
                  <a:lnTo>
                    <a:pt x="977" y="580"/>
                  </a:lnTo>
                  <a:lnTo>
                    <a:pt x="1009" y="563"/>
                  </a:lnTo>
                  <a:lnTo>
                    <a:pt x="1036" y="549"/>
                  </a:lnTo>
                  <a:lnTo>
                    <a:pt x="1058" y="539"/>
                  </a:lnTo>
                  <a:lnTo>
                    <a:pt x="1092" y="524"/>
                  </a:lnTo>
                  <a:lnTo>
                    <a:pt x="1123" y="514"/>
                  </a:lnTo>
                  <a:lnTo>
                    <a:pt x="1174" y="502"/>
                  </a:lnTo>
                  <a:lnTo>
                    <a:pt x="1174" y="0"/>
                  </a:lnTo>
                </a:path>
              </a:pathLst>
            </a:custGeom>
            <a:solidFill>
              <a:srgbClr val="008000"/>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5513" name="Freeform 31"/>
            <p:cNvSpPr>
              <a:spLocks/>
            </p:cNvSpPr>
            <p:nvPr/>
          </p:nvSpPr>
          <p:spPr bwMode="auto">
            <a:xfrm>
              <a:off x="2463" y="806"/>
              <a:ext cx="1748" cy="1588"/>
            </a:xfrm>
            <a:custGeom>
              <a:avLst/>
              <a:gdLst>
                <a:gd name="T0" fmla="*/ 690 w 1748"/>
                <a:gd name="T1" fmla="*/ 236 h 1588"/>
                <a:gd name="T2" fmla="*/ 754 w 1748"/>
                <a:gd name="T3" fmla="*/ 247 h 1588"/>
                <a:gd name="T4" fmla="*/ 802 w 1748"/>
                <a:gd name="T5" fmla="*/ 256 h 1588"/>
                <a:gd name="T6" fmla="*/ 854 w 1748"/>
                <a:gd name="T7" fmla="*/ 269 h 1588"/>
                <a:gd name="T8" fmla="*/ 906 w 1748"/>
                <a:gd name="T9" fmla="*/ 283 h 1588"/>
                <a:gd name="T10" fmla="*/ 966 w 1748"/>
                <a:gd name="T11" fmla="*/ 301 h 1588"/>
                <a:gd name="T12" fmla="*/ 1022 w 1748"/>
                <a:gd name="T13" fmla="*/ 322 h 1588"/>
                <a:gd name="T14" fmla="*/ 1078 w 1748"/>
                <a:gd name="T15" fmla="*/ 344 h 1588"/>
                <a:gd name="T16" fmla="*/ 1126 w 1748"/>
                <a:gd name="T17" fmla="*/ 368 h 1588"/>
                <a:gd name="T18" fmla="*/ 1175 w 1748"/>
                <a:gd name="T19" fmla="*/ 392 h 1588"/>
                <a:gd name="T20" fmla="*/ 1227 w 1748"/>
                <a:gd name="T21" fmla="*/ 423 h 1588"/>
                <a:gd name="T22" fmla="*/ 1273 w 1748"/>
                <a:gd name="T23" fmla="*/ 452 h 1588"/>
                <a:gd name="T24" fmla="*/ 1348 w 1748"/>
                <a:gd name="T25" fmla="*/ 504 h 1588"/>
                <a:gd name="T26" fmla="*/ 1411 w 1748"/>
                <a:gd name="T27" fmla="*/ 556 h 1588"/>
                <a:gd name="T28" fmla="*/ 1461 w 1748"/>
                <a:gd name="T29" fmla="*/ 606 h 1588"/>
                <a:gd name="T30" fmla="*/ 1514 w 1748"/>
                <a:gd name="T31" fmla="*/ 663 h 1588"/>
                <a:gd name="T32" fmla="*/ 1563 w 1748"/>
                <a:gd name="T33" fmla="*/ 723 h 1588"/>
                <a:gd name="T34" fmla="*/ 1607 w 1748"/>
                <a:gd name="T35" fmla="*/ 783 h 1588"/>
                <a:gd name="T36" fmla="*/ 1645 w 1748"/>
                <a:gd name="T37" fmla="*/ 850 h 1588"/>
                <a:gd name="T38" fmla="*/ 1676 w 1748"/>
                <a:gd name="T39" fmla="*/ 921 h 1588"/>
                <a:gd name="T40" fmla="*/ 1710 w 1748"/>
                <a:gd name="T41" fmla="*/ 1011 h 1588"/>
                <a:gd name="T42" fmla="*/ 1730 w 1748"/>
                <a:gd name="T43" fmla="*/ 1097 h 1588"/>
                <a:gd name="T44" fmla="*/ 1746 w 1748"/>
                <a:gd name="T45" fmla="*/ 1211 h 1588"/>
                <a:gd name="T46" fmla="*/ 1746 w 1748"/>
                <a:gd name="T47" fmla="*/ 1306 h 1588"/>
                <a:gd name="T48" fmla="*/ 1734 w 1748"/>
                <a:gd name="T49" fmla="*/ 1396 h 1588"/>
                <a:gd name="T50" fmla="*/ 1715 w 1748"/>
                <a:gd name="T51" fmla="*/ 1487 h 1588"/>
                <a:gd name="T52" fmla="*/ 1679 w 1748"/>
                <a:gd name="T53" fmla="*/ 1587 h 1588"/>
                <a:gd name="T54" fmla="*/ 1128 w 1748"/>
                <a:gd name="T55" fmla="*/ 1361 h 1588"/>
                <a:gd name="T56" fmla="*/ 1143 w 1748"/>
                <a:gd name="T57" fmla="*/ 1278 h 1588"/>
                <a:gd name="T58" fmla="*/ 1140 w 1748"/>
                <a:gd name="T59" fmla="*/ 1204 h 1588"/>
                <a:gd name="T60" fmla="*/ 1123 w 1748"/>
                <a:gd name="T61" fmla="*/ 1123 h 1588"/>
                <a:gd name="T62" fmla="*/ 1092 w 1748"/>
                <a:gd name="T63" fmla="*/ 1051 h 1588"/>
                <a:gd name="T64" fmla="*/ 1054 w 1748"/>
                <a:gd name="T65" fmla="*/ 985 h 1588"/>
                <a:gd name="T66" fmla="*/ 1017 w 1748"/>
                <a:gd name="T67" fmla="*/ 939 h 1588"/>
                <a:gd name="T68" fmla="*/ 978 w 1748"/>
                <a:gd name="T69" fmla="*/ 899 h 1588"/>
                <a:gd name="T70" fmla="*/ 934 w 1748"/>
                <a:gd name="T71" fmla="*/ 863 h 1588"/>
                <a:gd name="T72" fmla="*/ 889 w 1748"/>
                <a:gd name="T73" fmla="*/ 829 h 1588"/>
                <a:gd name="T74" fmla="*/ 830 w 1748"/>
                <a:gd name="T75" fmla="*/ 797 h 1588"/>
                <a:gd name="T76" fmla="*/ 781 w 1748"/>
                <a:gd name="T77" fmla="*/ 772 h 1588"/>
                <a:gd name="T78" fmla="*/ 720 w 1748"/>
                <a:gd name="T79" fmla="*/ 747 h 1588"/>
                <a:gd name="T80" fmla="*/ 667 w 1748"/>
                <a:gd name="T81" fmla="*/ 732 h 1588"/>
                <a:gd name="T82" fmla="*/ 589 w 1748"/>
                <a:gd name="T83" fmla="*/ 720 h 1588"/>
                <a:gd name="T84" fmla="*/ 513 w 1748"/>
                <a:gd name="T85" fmla="*/ 714 h 1588"/>
                <a:gd name="T86" fmla="*/ 492 w 1748"/>
                <a:gd name="T87" fmla="*/ 972 h 1588"/>
                <a:gd name="T88" fmla="*/ 491 w 1748"/>
                <a:gd name="T89" fmla="*/ 0 h 1588"/>
                <a:gd name="T90" fmla="*/ 517 w 1748"/>
                <a:gd name="T91" fmla="*/ 223 h 1588"/>
                <a:gd name="T92" fmla="*/ 595 w 1748"/>
                <a:gd name="T93" fmla="*/ 226 h 1588"/>
                <a:gd name="T94" fmla="*/ 665 w 1748"/>
                <a:gd name="T95" fmla="*/ 233 h 15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748"/>
                <a:gd name="T145" fmla="*/ 0 h 1588"/>
                <a:gd name="T146" fmla="*/ 1748 w 1748"/>
                <a:gd name="T147" fmla="*/ 1588 h 15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748" h="1588">
                  <a:moveTo>
                    <a:pt x="665" y="233"/>
                  </a:moveTo>
                  <a:lnTo>
                    <a:pt x="690" y="236"/>
                  </a:lnTo>
                  <a:lnTo>
                    <a:pt x="722" y="240"/>
                  </a:lnTo>
                  <a:lnTo>
                    <a:pt x="754" y="247"/>
                  </a:lnTo>
                  <a:lnTo>
                    <a:pt x="776" y="251"/>
                  </a:lnTo>
                  <a:lnTo>
                    <a:pt x="802" y="256"/>
                  </a:lnTo>
                  <a:lnTo>
                    <a:pt x="828" y="263"/>
                  </a:lnTo>
                  <a:lnTo>
                    <a:pt x="854" y="269"/>
                  </a:lnTo>
                  <a:lnTo>
                    <a:pt x="878" y="274"/>
                  </a:lnTo>
                  <a:lnTo>
                    <a:pt x="906" y="283"/>
                  </a:lnTo>
                  <a:lnTo>
                    <a:pt x="938" y="294"/>
                  </a:lnTo>
                  <a:lnTo>
                    <a:pt x="966" y="301"/>
                  </a:lnTo>
                  <a:lnTo>
                    <a:pt x="991" y="311"/>
                  </a:lnTo>
                  <a:lnTo>
                    <a:pt x="1022" y="322"/>
                  </a:lnTo>
                  <a:lnTo>
                    <a:pt x="1051" y="333"/>
                  </a:lnTo>
                  <a:lnTo>
                    <a:pt x="1078" y="344"/>
                  </a:lnTo>
                  <a:lnTo>
                    <a:pt x="1103" y="357"/>
                  </a:lnTo>
                  <a:lnTo>
                    <a:pt x="1126" y="368"/>
                  </a:lnTo>
                  <a:lnTo>
                    <a:pt x="1149" y="381"/>
                  </a:lnTo>
                  <a:lnTo>
                    <a:pt x="1175" y="392"/>
                  </a:lnTo>
                  <a:lnTo>
                    <a:pt x="1202" y="408"/>
                  </a:lnTo>
                  <a:lnTo>
                    <a:pt x="1227" y="423"/>
                  </a:lnTo>
                  <a:lnTo>
                    <a:pt x="1251" y="438"/>
                  </a:lnTo>
                  <a:lnTo>
                    <a:pt x="1273" y="452"/>
                  </a:lnTo>
                  <a:lnTo>
                    <a:pt x="1310" y="477"/>
                  </a:lnTo>
                  <a:lnTo>
                    <a:pt x="1348" y="504"/>
                  </a:lnTo>
                  <a:lnTo>
                    <a:pt x="1377" y="525"/>
                  </a:lnTo>
                  <a:lnTo>
                    <a:pt x="1411" y="556"/>
                  </a:lnTo>
                  <a:lnTo>
                    <a:pt x="1434" y="580"/>
                  </a:lnTo>
                  <a:lnTo>
                    <a:pt x="1461" y="606"/>
                  </a:lnTo>
                  <a:lnTo>
                    <a:pt x="1490" y="635"/>
                  </a:lnTo>
                  <a:lnTo>
                    <a:pt x="1514" y="663"/>
                  </a:lnTo>
                  <a:lnTo>
                    <a:pt x="1538" y="694"/>
                  </a:lnTo>
                  <a:lnTo>
                    <a:pt x="1563" y="723"/>
                  </a:lnTo>
                  <a:lnTo>
                    <a:pt x="1586" y="755"/>
                  </a:lnTo>
                  <a:lnTo>
                    <a:pt x="1607" y="783"/>
                  </a:lnTo>
                  <a:lnTo>
                    <a:pt x="1627" y="817"/>
                  </a:lnTo>
                  <a:lnTo>
                    <a:pt x="1645" y="850"/>
                  </a:lnTo>
                  <a:lnTo>
                    <a:pt x="1661" y="885"/>
                  </a:lnTo>
                  <a:lnTo>
                    <a:pt x="1676" y="921"/>
                  </a:lnTo>
                  <a:lnTo>
                    <a:pt x="1696" y="968"/>
                  </a:lnTo>
                  <a:lnTo>
                    <a:pt x="1710" y="1011"/>
                  </a:lnTo>
                  <a:lnTo>
                    <a:pt x="1723" y="1055"/>
                  </a:lnTo>
                  <a:lnTo>
                    <a:pt x="1730" y="1097"/>
                  </a:lnTo>
                  <a:lnTo>
                    <a:pt x="1739" y="1147"/>
                  </a:lnTo>
                  <a:lnTo>
                    <a:pt x="1746" y="1211"/>
                  </a:lnTo>
                  <a:lnTo>
                    <a:pt x="1747" y="1259"/>
                  </a:lnTo>
                  <a:lnTo>
                    <a:pt x="1746" y="1306"/>
                  </a:lnTo>
                  <a:lnTo>
                    <a:pt x="1740" y="1353"/>
                  </a:lnTo>
                  <a:lnTo>
                    <a:pt x="1734" y="1396"/>
                  </a:lnTo>
                  <a:lnTo>
                    <a:pt x="1727" y="1441"/>
                  </a:lnTo>
                  <a:lnTo>
                    <a:pt x="1715" y="1487"/>
                  </a:lnTo>
                  <a:lnTo>
                    <a:pt x="1699" y="1536"/>
                  </a:lnTo>
                  <a:lnTo>
                    <a:pt x="1679" y="1587"/>
                  </a:lnTo>
                  <a:lnTo>
                    <a:pt x="1565" y="1300"/>
                  </a:lnTo>
                  <a:lnTo>
                    <a:pt x="1128" y="1361"/>
                  </a:lnTo>
                  <a:lnTo>
                    <a:pt x="1139" y="1309"/>
                  </a:lnTo>
                  <a:lnTo>
                    <a:pt x="1143" y="1278"/>
                  </a:lnTo>
                  <a:lnTo>
                    <a:pt x="1143" y="1244"/>
                  </a:lnTo>
                  <a:lnTo>
                    <a:pt x="1140" y="1204"/>
                  </a:lnTo>
                  <a:lnTo>
                    <a:pt x="1133" y="1166"/>
                  </a:lnTo>
                  <a:lnTo>
                    <a:pt x="1123" y="1123"/>
                  </a:lnTo>
                  <a:lnTo>
                    <a:pt x="1111" y="1089"/>
                  </a:lnTo>
                  <a:lnTo>
                    <a:pt x="1092" y="1051"/>
                  </a:lnTo>
                  <a:lnTo>
                    <a:pt x="1075" y="1018"/>
                  </a:lnTo>
                  <a:lnTo>
                    <a:pt x="1054" y="985"/>
                  </a:lnTo>
                  <a:lnTo>
                    <a:pt x="1035" y="961"/>
                  </a:lnTo>
                  <a:lnTo>
                    <a:pt x="1017" y="939"/>
                  </a:lnTo>
                  <a:lnTo>
                    <a:pt x="998" y="919"/>
                  </a:lnTo>
                  <a:lnTo>
                    <a:pt x="978" y="899"/>
                  </a:lnTo>
                  <a:lnTo>
                    <a:pt x="954" y="878"/>
                  </a:lnTo>
                  <a:lnTo>
                    <a:pt x="934" y="863"/>
                  </a:lnTo>
                  <a:lnTo>
                    <a:pt x="911" y="845"/>
                  </a:lnTo>
                  <a:lnTo>
                    <a:pt x="889" y="829"/>
                  </a:lnTo>
                  <a:lnTo>
                    <a:pt x="862" y="813"/>
                  </a:lnTo>
                  <a:lnTo>
                    <a:pt x="830" y="797"/>
                  </a:lnTo>
                  <a:lnTo>
                    <a:pt x="804" y="782"/>
                  </a:lnTo>
                  <a:lnTo>
                    <a:pt x="781" y="772"/>
                  </a:lnTo>
                  <a:lnTo>
                    <a:pt x="749" y="756"/>
                  </a:lnTo>
                  <a:lnTo>
                    <a:pt x="720" y="747"/>
                  </a:lnTo>
                  <a:lnTo>
                    <a:pt x="694" y="740"/>
                  </a:lnTo>
                  <a:lnTo>
                    <a:pt x="667" y="732"/>
                  </a:lnTo>
                  <a:lnTo>
                    <a:pt x="627" y="725"/>
                  </a:lnTo>
                  <a:lnTo>
                    <a:pt x="589" y="720"/>
                  </a:lnTo>
                  <a:lnTo>
                    <a:pt x="551" y="716"/>
                  </a:lnTo>
                  <a:lnTo>
                    <a:pt x="513" y="714"/>
                  </a:lnTo>
                  <a:lnTo>
                    <a:pt x="492" y="713"/>
                  </a:lnTo>
                  <a:lnTo>
                    <a:pt x="492" y="972"/>
                  </a:lnTo>
                  <a:lnTo>
                    <a:pt x="0" y="493"/>
                  </a:lnTo>
                  <a:lnTo>
                    <a:pt x="491" y="0"/>
                  </a:lnTo>
                  <a:lnTo>
                    <a:pt x="491" y="222"/>
                  </a:lnTo>
                  <a:lnTo>
                    <a:pt x="517" y="223"/>
                  </a:lnTo>
                  <a:lnTo>
                    <a:pt x="555" y="224"/>
                  </a:lnTo>
                  <a:lnTo>
                    <a:pt x="595" y="226"/>
                  </a:lnTo>
                  <a:lnTo>
                    <a:pt x="633" y="229"/>
                  </a:lnTo>
                  <a:lnTo>
                    <a:pt x="665" y="233"/>
                  </a:lnTo>
                </a:path>
              </a:pathLst>
            </a:custGeom>
            <a:solidFill>
              <a:schemeClr val="accent2"/>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745504" name="Rectangle 32"/>
            <p:cNvSpPr>
              <a:spLocks noChangeArrowheads="1"/>
            </p:cNvSpPr>
            <p:nvPr/>
          </p:nvSpPr>
          <p:spPr bwMode="auto">
            <a:xfrm>
              <a:off x="3671" y="1042"/>
              <a:ext cx="1354" cy="987"/>
            </a:xfrm>
            <a:prstGeom prst="rect">
              <a:avLst/>
            </a:prstGeom>
            <a:noFill/>
            <a:ln w="25400">
              <a:noFill/>
              <a:miter lim="800000"/>
              <a:headEnd/>
              <a:tailEnd/>
            </a:ln>
            <a:effectLst/>
          </p:spPr>
          <p:txBody>
            <a:bodyPr wrap="none" lIns="90487" tIns="44450" rIns="90487" bIns="44450">
              <a:spAutoFit/>
            </a:bodyPr>
            <a:lstStyle/>
            <a:p>
              <a:pPr>
                <a:lnSpc>
                  <a:spcPct val="80000"/>
                </a:lnSpc>
                <a:defRPr/>
              </a:pPr>
              <a:r>
                <a:rPr lang="en-US" altLang="ja-JP" sz="2400" b="1">
                  <a:solidFill>
                    <a:srgbClr val="FF0000"/>
                  </a:solidFill>
                  <a:latin typeface="Times New Roman" pitchFamily="18" charset="0"/>
                  <a:cs typeface="Times New Roman" pitchFamily="18" charset="0"/>
                </a:rPr>
                <a:t>time required</a:t>
              </a:r>
            </a:p>
            <a:p>
              <a:pPr>
                <a:lnSpc>
                  <a:spcPct val="80000"/>
                </a:lnSpc>
                <a:defRPr/>
              </a:pPr>
              <a:r>
                <a:rPr lang="en-US" altLang="ja-JP" sz="2400" b="1">
                  <a:solidFill>
                    <a:srgbClr val="FF0000"/>
                  </a:solidFill>
                  <a:latin typeface="Times New Roman" pitchFamily="18" charset="0"/>
                  <a:cs typeface="Times New Roman" pitchFamily="18" charset="0"/>
                </a:rPr>
                <a:t>to diagnose the</a:t>
              </a:r>
            </a:p>
            <a:p>
              <a:pPr>
                <a:lnSpc>
                  <a:spcPct val="80000"/>
                </a:lnSpc>
                <a:defRPr/>
              </a:pPr>
              <a:r>
                <a:rPr lang="en-US" altLang="ja-JP" sz="2400" b="1">
                  <a:solidFill>
                    <a:srgbClr val="FF0000"/>
                  </a:solidFill>
                  <a:latin typeface="Times New Roman" pitchFamily="18" charset="0"/>
                  <a:cs typeface="Times New Roman" pitchFamily="18" charset="0"/>
                </a:rPr>
                <a:t>symptom and</a:t>
              </a:r>
            </a:p>
            <a:p>
              <a:pPr>
                <a:lnSpc>
                  <a:spcPct val="80000"/>
                </a:lnSpc>
                <a:defRPr/>
              </a:pPr>
              <a:r>
                <a:rPr lang="en-US" altLang="ja-JP" sz="2400" b="1">
                  <a:solidFill>
                    <a:srgbClr val="FF0000"/>
                  </a:solidFill>
                  <a:latin typeface="Times New Roman" pitchFamily="18" charset="0"/>
                  <a:cs typeface="Times New Roman" pitchFamily="18" charset="0"/>
                </a:rPr>
                <a:t>determine the</a:t>
              </a:r>
            </a:p>
            <a:p>
              <a:pPr>
                <a:lnSpc>
                  <a:spcPct val="80000"/>
                </a:lnSpc>
                <a:defRPr/>
              </a:pPr>
              <a:r>
                <a:rPr lang="en-US" altLang="ja-JP" sz="2400" b="1">
                  <a:solidFill>
                    <a:srgbClr val="FF0000"/>
                  </a:solidFill>
                  <a:latin typeface="Times New Roman" pitchFamily="18" charset="0"/>
                  <a:cs typeface="Times New Roman" pitchFamily="18" charset="0"/>
                </a:rPr>
                <a:t>cause</a:t>
              </a:r>
            </a:p>
          </p:txBody>
        </p:sp>
        <p:sp>
          <p:nvSpPr>
            <p:cNvPr id="745505" name="Rectangle 33"/>
            <p:cNvSpPr>
              <a:spLocks noChangeArrowheads="1"/>
            </p:cNvSpPr>
            <p:nvPr/>
          </p:nvSpPr>
          <p:spPr bwMode="auto">
            <a:xfrm>
              <a:off x="847" y="1458"/>
              <a:ext cx="1705" cy="801"/>
            </a:xfrm>
            <a:prstGeom prst="rect">
              <a:avLst/>
            </a:prstGeom>
            <a:noFill/>
            <a:ln w="25400">
              <a:noFill/>
              <a:miter lim="800000"/>
              <a:headEnd/>
              <a:tailEnd/>
            </a:ln>
            <a:effectLst/>
          </p:spPr>
          <p:txBody>
            <a:bodyPr wrap="none" lIns="90487" tIns="44450" rIns="90487" bIns="44450">
              <a:spAutoFit/>
            </a:bodyPr>
            <a:lstStyle/>
            <a:p>
              <a:pPr>
                <a:lnSpc>
                  <a:spcPct val="80000"/>
                </a:lnSpc>
                <a:defRPr/>
              </a:pPr>
              <a:r>
                <a:rPr lang="en-US" altLang="ja-JP" sz="2400" b="1" dirty="0">
                  <a:solidFill>
                    <a:srgbClr val="FF0000"/>
                  </a:solidFill>
                  <a:latin typeface="Times New Roman" pitchFamily="18" charset="0"/>
                  <a:cs typeface="Times New Roman" pitchFamily="18" charset="0"/>
                </a:rPr>
                <a:t>time required</a:t>
              </a:r>
            </a:p>
            <a:p>
              <a:pPr>
                <a:lnSpc>
                  <a:spcPct val="80000"/>
                </a:lnSpc>
                <a:defRPr/>
              </a:pPr>
              <a:r>
                <a:rPr lang="en-US" altLang="ja-JP" sz="2400" b="1" dirty="0">
                  <a:solidFill>
                    <a:srgbClr val="FF0000"/>
                  </a:solidFill>
                  <a:latin typeface="Times New Roman" pitchFamily="18" charset="0"/>
                  <a:cs typeface="Times New Roman" pitchFamily="18" charset="0"/>
                </a:rPr>
                <a:t>to correct the error</a:t>
              </a:r>
            </a:p>
            <a:p>
              <a:pPr>
                <a:lnSpc>
                  <a:spcPct val="80000"/>
                </a:lnSpc>
                <a:defRPr/>
              </a:pPr>
              <a:r>
                <a:rPr lang="en-US" altLang="ja-JP" sz="2400" b="1" dirty="0">
                  <a:solidFill>
                    <a:srgbClr val="FF0000"/>
                  </a:solidFill>
                  <a:latin typeface="Times New Roman" pitchFamily="18" charset="0"/>
                  <a:cs typeface="Times New Roman" pitchFamily="18" charset="0"/>
                </a:rPr>
                <a:t>and conduct</a:t>
              </a:r>
            </a:p>
            <a:p>
              <a:pPr>
                <a:lnSpc>
                  <a:spcPct val="80000"/>
                </a:lnSpc>
                <a:defRPr/>
              </a:pPr>
              <a:r>
                <a:rPr lang="en-US" altLang="ja-JP" sz="2400" b="1" dirty="0">
                  <a:solidFill>
                    <a:srgbClr val="FF0000"/>
                  </a:solidFill>
                  <a:latin typeface="Times New Roman" pitchFamily="18" charset="0"/>
                  <a:cs typeface="Times New Roman" pitchFamily="18" charset="0"/>
                </a:rPr>
                <a:t>regression tests</a:t>
              </a:r>
            </a:p>
          </p:txBody>
        </p:sp>
      </p:grpSp>
      <p:sp>
        <p:nvSpPr>
          <p:cNvPr id="12"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Debugging Effort</a:t>
            </a:r>
          </a:p>
        </p:txBody>
      </p:sp>
    </p:spTree>
    <p:extLst>
      <p:ext uri="{BB962C8B-B14F-4D97-AF65-F5344CB8AC3E}">
        <p14:creationId xmlns:p14="http://schemas.microsoft.com/office/powerpoint/2010/main" val="3052955781"/>
      </p:ext>
    </p:extLst>
  </p:cSld>
  <p:clrMapOvr>
    <a:masterClrMapping/>
  </p:clrMapOvr>
  <p:transition>
    <p:random/>
    <p:sndAc>
      <p:stSnd>
        <p:snd r:embed="rId3" name="projctor.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Clr>
                <a:srgbClr val="0070C0"/>
              </a:buClr>
              <a:buFont typeface="Wingdings" pitchFamily="2" charset="2"/>
              <a:buChar char="n"/>
            </a:pPr>
            <a:r>
              <a:rPr lang="en-US" altLang="zh-CN" b="0" dirty="0" smtClean="0"/>
              <a:t>the cause will </a:t>
            </a:r>
            <a:r>
              <a:rPr lang="en-US" altLang="zh-CN" b="0" dirty="0"/>
              <a:t>be found and corrected </a:t>
            </a:r>
            <a:endParaRPr lang="en-US" altLang="zh-CN" b="0" dirty="0" smtClean="0"/>
          </a:p>
          <a:p>
            <a:pPr>
              <a:buClr>
                <a:srgbClr val="0070C0"/>
              </a:buClr>
              <a:buFont typeface="Wingdings" pitchFamily="2" charset="2"/>
              <a:buChar char="n"/>
            </a:pPr>
            <a:endParaRPr lang="en-US" altLang="zh-CN" b="0" dirty="0" smtClean="0"/>
          </a:p>
          <a:p>
            <a:pPr>
              <a:buClr>
                <a:srgbClr val="0070C0"/>
              </a:buClr>
              <a:buFont typeface="Wingdings" pitchFamily="2" charset="2"/>
              <a:buChar char="n"/>
            </a:pPr>
            <a:r>
              <a:rPr lang="en-US" altLang="zh-CN" b="0" dirty="0" smtClean="0"/>
              <a:t>the </a:t>
            </a:r>
            <a:r>
              <a:rPr lang="en-US" altLang="zh-CN" b="0" dirty="0"/>
              <a:t>cause will not be found. In the latter </a:t>
            </a:r>
            <a:r>
              <a:rPr lang="en-US" altLang="zh-CN" b="0" dirty="0" smtClean="0"/>
              <a:t>case, the </a:t>
            </a:r>
            <a:r>
              <a:rPr lang="en-US" altLang="zh-CN" b="0" dirty="0"/>
              <a:t>person performing debugging may suspect a cause, design a test case to </a:t>
            </a:r>
            <a:r>
              <a:rPr lang="en-US" altLang="zh-CN" b="0" dirty="0" smtClean="0"/>
              <a:t>help </a:t>
            </a:r>
            <a:r>
              <a:rPr lang="en-US" altLang="zh-CN" b="0" dirty="0" smtClean="0"/>
              <a:t>that </a:t>
            </a:r>
            <a:r>
              <a:rPr lang="en-US" altLang="zh-CN" b="0" dirty="0"/>
              <a:t>suspicion, and work toward error correction in an iterative fashion.</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61</a:t>
            </a:fld>
            <a:endParaRPr lang="en-US" altLang="zh-CN"/>
          </a:p>
        </p:txBody>
      </p:sp>
      <p:sp>
        <p:nvSpPr>
          <p:cNvPr id="5" name="标题 4"/>
          <p:cNvSpPr>
            <a:spLocks noGrp="1"/>
          </p:cNvSpPr>
          <p:nvPr>
            <p:ph type="title"/>
          </p:nvPr>
        </p:nvSpPr>
        <p:spPr/>
        <p:txBody>
          <a:bodyPr/>
          <a:lstStyle/>
          <a:p>
            <a:r>
              <a:rPr lang="en-US" altLang="zh-CN" dirty="0" smtClean="0"/>
              <a:t>Outcome of the </a:t>
            </a:r>
            <a:r>
              <a:rPr lang="en-US" altLang="zh-CN" dirty="0"/>
              <a:t>Debugging Process</a:t>
            </a:r>
            <a:endParaRPr lang="zh-CN" altLang="en-US" dirty="0"/>
          </a:p>
        </p:txBody>
      </p:sp>
    </p:spTree>
    <p:extLst>
      <p:ext uri="{BB962C8B-B14F-4D97-AF65-F5344CB8AC3E}">
        <p14:creationId xmlns:p14="http://schemas.microsoft.com/office/powerpoint/2010/main" val="3262697489"/>
      </p:ext>
    </p:extLst>
  </p:cSld>
  <p:clrMapOvr>
    <a:masterClrMapping/>
  </p:clrMapOvr>
  <p:transition>
    <p:random/>
    <p:sndAc>
      <p:stSnd>
        <p:snd r:embed="rId2" name="projctor.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0653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AD28271-8DE3-4B82-8A74-E2A44F3CAA00}" type="slidenum">
              <a:rPr lang="en-US" altLang="ja-JP" sz="1200">
                <a:solidFill>
                  <a:schemeClr val="bg1"/>
                </a:solidFill>
              </a:rPr>
              <a:pPr algn="r"/>
              <a:t>62</a:t>
            </a:fld>
            <a:endParaRPr lang="en-US" altLang="ja-JP" sz="900">
              <a:solidFill>
                <a:schemeClr val="bg1"/>
              </a:solidFill>
            </a:endParaRPr>
          </a:p>
        </p:txBody>
      </p:sp>
      <p:grpSp>
        <p:nvGrpSpPr>
          <p:cNvPr id="406533" name="Group 87"/>
          <p:cNvGrpSpPr>
            <a:grpSpLocks/>
          </p:cNvGrpSpPr>
          <p:nvPr/>
        </p:nvGrpSpPr>
        <p:grpSpPr bwMode="auto">
          <a:xfrm>
            <a:off x="1180033" y="1738089"/>
            <a:ext cx="6548438" cy="4073525"/>
            <a:chOff x="655" y="658"/>
            <a:chExt cx="4125" cy="2566"/>
          </a:xfrm>
        </p:grpSpPr>
        <p:sp>
          <p:nvSpPr>
            <p:cNvPr id="747533" name="Rectangle 13"/>
            <p:cNvSpPr>
              <a:spLocks noChangeArrowheads="1"/>
            </p:cNvSpPr>
            <p:nvPr/>
          </p:nvSpPr>
          <p:spPr bwMode="auto">
            <a:xfrm>
              <a:off x="1568" y="824"/>
              <a:ext cx="224" cy="192"/>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47534" name="Rectangle 14"/>
            <p:cNvSpPr>
              <a:spLocks noChangeArrowheads="1"/>
            </p:cNvSpPr>
            <p:nvPr/>
          </p:nvSpPr>
          <p:spPr bwMode="auto">
            <a:xfrm>
              <a:off x="1240" y="1232"/>
              <a:ext cx="224" cy="192"/>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47535" name="Rectangle 15"/>
            <p:cNvSpPr>
              <a:spLocks noChangeArrowheads="1"/>
            </p:cNvSpPr>
            <p:nvPr/>
          </p:nvSpPr>
          <p:spPr bwMode="auto">
            <a:xfrm>
              <a:off x="1560" y="1232"/>
              <a:ext cx="224" cy="192"/>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47536" name="Rectangle 16"/>
            <p:cNvSpPr>
              <a:spLocks noChangeArrowheads="1"/>
            </p:cNvSpPr>
            <p:nvPr/>
          </p:nvSpPr>
          <p:spPr bwMode="auto">
            <a:xfrm>
              <a:off x="1872" y="1232"/>
              <a:ext cx="224" cy="192"/>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47537" name="Rectangle 17"/>
            <p:cNvSpPr>
              <a:spLocks noChangeArrowheads="1"/>
            </p:cNvSpPr>
            <p:nvPr/>
          </p:nvSpPr>
          <p:spPr bwMode="auto">
            <a:xfrm>
              <a:off x="936" y="1712"/>
              <a:ext cx="224" cy="192"/>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47538" name="Rectangle 18"/>
            <p:cNvSpPr>
              <a:spLocks noChangeArrowheads="1"/>
            </p:cNvSpPr>
            <p:nvPr/>
          </p:nvSpPr>
          <p:spPr bwMode="auto">
            <a:xfrm>
              <a:off x="1256" y="1712"/>
              <a:ext cx="224" cy="192"/>
            </a:xfrm>
            <a:prstGeom prst="rect">
              <a:avLst/>
            </a:prstGeom>
            <a:solidFill>
              <a:srgbClr val="AD278D"/>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47539" name="Rectangle 19"/>
            <p:cNvSpPr>
              <a:spLocks noChangeArrowheads="1"/>
            </p:cNvSpPr>
            <p:nvPr/>
          </p:nvSpPr>
          <p:spPr bwMode="auto">
            <a:xfrm>
              <a:off x="1560" y="1704"/>
              <a:ext cx="224" cy="192"/>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47540" name="Rectangle 20"/>
            <p:cNvSpPr>
              <a:spLocks noChangeArrowheads="1"/>
            </p:cNvSpPr>
            <p:nvPr/>
          </p:nvSpPr>
          <p:spPr bwMode="auto">
            <a:xfrm>
              <a:off x="1240" y="2184"/>
              <a:ext cx="224" cy="192"/>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47541" name="Rectangle 21"/>
            <p:cNvSpPr>
              <a:spLocks noChangeArrowheads="1"/>
            </p:cNvSpPr>
            <p:nvPr/>
          </p:nvSpPr>
          <p:spPr bwMode="auto">
            <a:xfrm>
              <a:off x="1560" y="2184"/>
              <a:ext cx="224" cy="192"/>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47542" name="Rectangle 22"/>
            <p:cNvSpPr>
              <a:spLocks noChangeArrowheads="1"/>
            </p:cNvSpPr>
            <p:nvPr/>
          </p:nvSpPr>
          <p:spPr bwMode="auto">
            <a:xfrm>
              <a:off x="1872" y="2184"/>
              <a:ext cx="224" cy="192"/>
            </a:xfrm>
            <a:prstGeom prst="rect">
              <a:avLst/>
            </a:prstGeom>
            <a:solidFill>
              <a:srgbClr val="D1039B"/>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47543" name="Rectangle 23"/>
            <p:cNvSpPr>
              <a:spLocks noChangeArrowheads="1"/>
            </p:cNvSpPr>
            <p:nvPr/>
          </p:nvSpPr>
          <p:spPr bwMode="auto">
            <a:xfrm>
              <a:off x="1888" y="1704"/>
              <a:ext cx="224" cy="192"/>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747544" name="Rectangle 24"/>
            <p:cNvSpPr>
              <a:spLocks noChangeArrowheads="1"/>
            </p:cNvSpPr>
            <p:nvPr/>
          </p:nvSpPr>
          <p:spPr bwMode="auto">
            <a:xfrm>
              <a:off x="2200" y="1696"/>
              <a:ext cx="224" cy="192"/>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406546" name="Line 25"/>
            <p:cNvSpPr>
              <a:spLocks noChangeShapeType="1"/>
            </p:cNvSpPr>
            <p:nvPr/>
          </p:nvSpPr>
          <p:spPr bwMode="auto">
            <a:xfrm flipH="1">
              <a:off x="1352" y="1016"/>
              <a:ext cx="328" cy="22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latin typeface="Times New Roman" pitchFamily="18" charset="0"/>
                <a:cs typeface="Times New Roman" pitchFamily="18" charset="0"/>
              </a:endParaRPr>
            </a:p>
          </p:txBody>
        </p:sp>
        <p:sp>
          <p:nvSpPr>
            <p:cNvPr id="406547" name="Line 26"/>
            <p:cNvSpPr>
              <a:spLocks noChangeShapeType="1"/>
            </p:cNvSpPr>
            <p:nvPr/>
          </p:nvSpPr>
          <p:spPr bwMode="auto">
            <a:xfrm>
              <a:off x="1668" y="1024"/>
              <a:ext cx="8" cy="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latin typeface="Times New Roman" pitchFamily="18" charset="0"/>
                <a:cs typeface="Times New Roman" pitchFamily="18" charset="0"/>
              </a:endParaRPr>
            </a:p>
          </p:txBody>
        </p:sp>
        <p:sp>
          <p:nvSpPr>
            <p:cNvPr id="406548" name="Line 27"/>
            <p:cNvSpPr>
              <a:spLocks noChangeShapeType="1"/>
            </p:cNvSpPr>
            <p:nvPr/>
          </p:nvSpPr>
          <p:spPr bwMode="auto">
            <a:xfrm>
              <a:off x="1664" y="1016"/>
              <a:ext cx="320" cy="2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latin typeface="Times New Roman" pitchFamily="18" charset="0"/>
                <a:cs typeface="Times New Roman" pitchFamily="18" charset="0"/>
              </a:endParaRPr>
            </a:p>
          </p:txBody>
        </p:sp>
        <p:sp>
          <p:nvSpPr>
            <p:cNvPr id="406549" name="Line 28"/>
            <p:cNvSpPr>
              <a:spLocks noChangeShapeType="1"/>
            </p:cNvSpPr>
            <p:nvPr/>
          </p:nvSpPr>
          <p:spPr bwMode="auto">
            <a:xfrm flipH="1">
              <a:off x="1056" y="1432"/>
              <a:ext cx="304" cy="28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latin typeface="Times New Roman" pitchFamily="18" charset="0"/>
                <a:cs typeface="Times New Roman" pitchFamily="18" charset="0"/>
              </a:endParaRPr>
            </a:p>
          </p:txBody>
        </p:sp>
        <p:sp>
          <p:nvSpPr>
            <p:cNvPr id="406550" name="Line 29"/>
            <p:cNvSpPr>
              <a:spLocks noChangeShapeType="1"/>
            </p:cNvSpPr>
            <p:nvPr/>
          </p:nvSpPr>
          <p:spPr bwMode="auto">
            <a:xfrm>
              <a:off x="1356" y="1432"/>
              <a:ext cx="8" cy="28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latin typeface="Times New Roman" pitchFamily="18" charset="0"/>
                <a:cs typeface="Times New Roman" pitchFamily="18" charset="0"/>
              </a:endParaRPr>
            </a:p>
          </p:txBody>
        </p:sp>
        <p:sp>
          <p:nvSpPr>
            <p:cNvPr id="406551" name="Line 30"/>
            <p:cNvSpPr>
              <a:spLocks noChangeShapeType="1"/>
            </p:cNvSpPr>
            <p:nvPr/>
          </p:nvSpPr>
          <p:spPr bwMode="auto">
            <a:xfrm flipH="1">
              <a:off x="1660" y="1432"/>
              <a:ext cx="16" cy="26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latin typeface="Times New Roman" pitchFamily="18" charset="0"/>
                <a:cs typeface="Times New Roman" pitchFamily="18" charset="0"/>
              </a:endParaRPr>
            </a:p>
          </p:txBody>
        </p:sp>
        <p:sp>
          <p:nvSpPr>
            <p:cNvPr id="406552" name="Line 31"/>
            <p:cNvSpPr>
              <a:spLocks noChangeShapeType="1"/>
            </p:cNvSpPr>
            <p:nvPr/>
          </p:nvSpPr>
          <p:spPr bwMode="auto">
            <a:xfrm>
              <a:off x="1672" y="1432"/>
              <a:ext cx="344" cy="28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latin typeface="Times New Roman" pitchFamily="18" charset="0"/>
                <a:cs typeface="Times New Roman" pitchFamily="18" charset="0"/>
              </a:endParaRPr>
            </a:p>
          </p:txBody>
        </p:sp>
        <p:sp>
          <p:nvSpPr>
            <p:cNvPr id="406553" name="Line 32"/>
            <p:cNvSpPr>
              <a:spLocks noChangeShapeType="1"/>
            </p:cNvSpPr>
            <p:nvPr/>
          </p:nvSpPr>
          <p:spPr bwMode="auto">
            <a:xfrm>
              <a:off x="1660" y="1888"/>
              <a:ext cx="8" cy="28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latin typeface="Times New Roman" pitchFamily="18" charset="0"/>
                <a:cs typeface="Times New Roman" pitchFamily="18" charset="0"/>
              </a:endParaRPr>
            </a:p>
          </p:txBody>
        </p:sp>
        <p:sp>
          <p:nvSpPr>
            <p:cNvPr id="406554" name="Line 33"/>
            <p:cNvSpPr>
              <a:spLocks noChangeShapeType="1"/>
            </p:cNvSpPr>
            <p:nvPr/>
          </p:nvSpPr>
          <p:spPr bwMode="auto">
            <a:xfrm flipH="1">
              <a:off x="1696" y="1904"/>
              <a:ext cx="312" cy="28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latin typeface="Times New Roman" pitchFamily="18" charset="0"/>
                <a:cs typeface="Times New Roman" pitchFamily="18" charset="0"/>
              </a:endParaRPr>
            </a:p>
          </p:txBody>
        </p:sp>
        <p:sp>
          <p:nvSpPr>
            <p:cNvPr id="406555" name="Line 34"/>
            <p:cNvSpPr>
              <a:spLocks noChangeShapeType="1"/>
            </p:cNvSpPr>
            <p:nvPr/>
          </p:nvSpPr>
          <p:spPr bwMode="auto">
            <a:xfrm>
              <a:off x="2016" y="1432"/>
              <a:ext cx="272" cy="2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latin typeface="Times New Roman" pitchFamily="18" charset="0"/>
                <a:cs typeface="Times New Roman" pitchFamily="18" charset="0"/>
              </a:endParaRPr>
            </a:p>
          </p:txBody>
        </p:sp>
        <p:sp>
          <p:nvSpPr>
            <p:cNvPr id="406556" name="Line 35"/>
            <p:cNvSpPr>
              <a:spLocks noChangeShapeType="1"/>
            </p:cNvSpPr>
            <p:nvPr/>
          </p:nvSpPr>
          <p:spPr bwMode="auto">
            <a:xfrm flipH="1">
              <a:off x="2012" y="1896"/>
              <a:ext cx="16" cy="2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latin typeface="Times New Roman" pitchFamily="18" charset="0"/>
                <a:cs typeface="Times New Roman" pitchFamily="18" charset="0"/>
              </a:endParaRPr>
            </a:p>
          </p:txBody>
        </p:sp>
        <p:sp>
          <p:nvSpPr>
            <p:cNvPr id="747556" name="Rectangle 36"/>
            <p:cNvSpPr>
              <a:spLocks noChangeArrowheads="1"/>
            </p:cNvSpPr>
            <p:nvPr/>
          </p:nvSpPr>
          <p:spPr bwMode="auto">
            <a:xfrm>
              <a:off x="655" y="2423"/>
              <a:ext cx="715" cy="250"/>
            </a:xfrm>
            <a:prstGeom prst="rect">
              <a:avLst/>
            </a:prstGeom>
            <a:noFill/>
            <a:ln w="25400">
              <a:noFill/>
              <a:miter lim="800000"/>
              <a:headEnd/>
              <a:tailEnd/>
            </a:ln>
            <a:effectLst/>
          </p:spPr>
          <p:txBody>
            <a:bodyPr wrap="none" lIns="90487" tIns="44450" rIns="90487" bIns="44450">
              <a:spAutoFit/>
            </a:bodyPr>
            <a:lstStyle/>
            <a:p>
              <a:pPr>
                <a:defRPr/>
              </a:pPr>
              <a:r>
                <a:rPr lang="en-US" altLang="ja-JP" sz="2000">
                  <a:latin typeface="Times New Roman" pitchFamily="18" charset="0"/>
                  <a:cs typeface="Times New Roman" pitchFamily="18" charset="0"/>
                </a:rPr>
                <a:t>symptom</a:t>
              </a:r>
            </a:p>
          </p:txBody>
        </p:sp>
        <p:sp>
          <p:nvSpPr>
            <p:cNvPr id="406558" name="Line 37"/>
            <p:cNvSpPr>
              <a:spLocks noChangeShapeType="1"/>
            </p:cNvSpPr>
            <p:nvPr/>
          </p:nvSpPr>
          <p:spPr bwMode="auto">
            <a:xfrm flipH="1">
              <a:off x="1900" y="2312"/>
              <a:ext cx="88" cy="3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latin typeface="Times New Roman" pitchFamily="18" charset="0"/>
                <a:cs typeface="Times New Roman" pitchFamily="18" charset="0"/>
              </a:endParaRPr>
            </a:p>
          </p:txBody>
        </p:sp>
        <p:sp>
          <p:nvSpPr>
            <p:cNvPr id="747558" name="Rectangle 38"/>
            <p:cNvSpPr>
              <a:spLocks noChangeArrowheads="1"/>
            </p:cNvSpPr>
            <p:nvPr/>
          </p:nvSpPr>
          <p:spPr bwMode="auto">
            <a:xfrm>
              <a:off x="1935" y="2615"/>
              <a:ext cx="474" cy="250"/>
            </a:xfrm>
            <a:prstGeom prst="rect">
              <a:avLst/>
            </a:prstGeom>
            <a:noFill/>
            <a:ln w="25400">
              <a:noFill/>
              <a:miter lim="800000"/>
              <a:headEnd/>
              <a:tailEnd/>
            </a:ln>
            <a:effectLst/>
          </p:spPr>
          <p:txBody>
            <a:bodyPr wrap="none" lIns="90487" tIns="44450" rIns="90487" bIns="44450">
              <a:spAutoFit/>
            </a:bodyPr>
            <a:lstStyle/>
            <a:p>
              <a:pPr>
                <a:defRPr/>
              </a:pPr>
              <a:r>
                <a:rPr lang="en-US" altLang="ja-JP" sz="2000">
                  <a:latin typeface="Times New Roman" pitchFamily="18" charset="0"/>
                  <a:cs typeface="Times New Roman" pitchFamily="18" charset="0"/>
                </a:rPr>
                <a:t>cause</a:t>
              </a:r>
            </a:p>
          </p:txBody>
        </p:sp>
        <p:sp>
          <p:nvSpPr>
            <p:cNvPr id="747559" name="Rectangle 39"/>
            <p:cNvSpPr>
              <a:spLocks noChangeArrowheads="1"/>
            </p:cNvSpPr>
            <p:nvPr/>
          </p:nvSpPr>
          <p:spPr bwMode="auto">
            <a:xfrm>
              <a:off x="2855" y="658"/>
              <a:ext cx="1759"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symptom and cause may be </a:t>
              </a:r>
            </a:p>
          </p:txBody>
        </p:sp>
        <p:sp>
          <p:nvSpPr>
            <p:cNvPr id="747560" name="Rectangle 40"/>
            <p:cNvSpPr>
              <a:spLocks noChangeArrowheads="1"/>
            </p:cNvSpPr>
            <p:nvPr/>
          </p:nvSpPr>
          <p:spPr bwMode="auto">
            <a:xfrm>
              <a:off x="2855" y="802"/>
              <a:ext cx="1601" cy="406"/>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geographically separated </a:t>
              </a:r>
            </a:p>
            <a:p>
              <a:pPr>
                <a:defRPr/>
              </a:pPr>
              <a:endParaRPr lang="ja-JP" altLang="en-US" sz="1800" dirty="0">
                <a:latin typeface="Times New Roman" pitchFamily="18" charset="0"/>
                <a:cs typeface="Times New Roman" pitchFamily="18" charset="0"/>
              </a:endParaRPr>
            </a:p>
          </p:txBody>
        </p:sp>
        <p:sp>
          <p:nvSpPr>
            <p:cNvPr id="747561" name="Rectangle 41"/>
            <p:cNvSpPr>
              <a:spLocks noChangeArrowheads="1"/>
            </p:cNvSpPr>
            <p:nvPr/>
          </p:nvSpPr>
          <p:spPr bwMode="auto">
            <a:xfrm>
              <a:off x="2855" y="946"/>
              <a:ext cx="115" cy="406"/>
            </a:xfrm>
            <a:prstGeom prst="rect">
              <a:avLst/>
            </a:prstGeom>
            <a:noFill/>
            <a:ln w="25400">
              <a:noFill/>
              <a:miter lim="800000"/>
              <a:headEnd/>
              <a:tailEnd/>
            </a:ln>
            <a:effectLst/>
          </p:spPr>
          <p:txBody>
            <a:bodyPr wrap="none" lIns="90487" tIns="44450" rIns="90487" bIns="44450">
              <a:spAutoFit/>
            </a:bodyPr>
            <a:lstStyle/>
            <a:p>
              <a:pPr>
                <a:defRPr/>
              </a:pPr>
              <a:endParaRPr lang="ja-JP" altLang="en-US" sz="1800">
                <a:latin typeface="Times New Roman" pitchFamily="18" charset="0"/>
                <a:cs typeface="Times New Roman" pitchFamily="18" charset="0"/>
              </a:endParaRPr>
            </a:p>
            <a:p>
              <a:pPr>
                <a:defRPr/>
              </a:pPr>
              <a:endParaRPr lang="ja-JP" altLang="en-US" sz="1800">
                <a:latin typeface="Times New Roman" pitchFamily="18" charset="0"/>
                <a:cs typeface="Times New Roman" pitchFamily="18" charset="0"/>
              </a:endParaRPr>
            </a:p>
          </p:txBody>
        </p:sp>
        <p:sp>
          <p:nvSpPr>
            <p:cNvPr id="747562" name="Rectangle 42"/>
            <p:cNvSpPr>
              <a:spLocks noChangeArrowheads="1"/>
            </p:cNvSpPr>
            <p:nvPr/>
          </p:nvSpPr>
          <p:spPr bwMode="auto">
            <a:xfrm>
              <a:off x="2855" y="1090"/>
              <a:ext cx="1925"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symptom may disappear when </a:t>
              </a:r>
            </a:p>
          </p:txBody>
        </p:sp>
        <p:sp>
          <p:nvSpPr>
            <p:cNvPr id="747563" name="Rectangle 43"/>
            <p:cNvSpPr>
              <a:spLocks noChangeArrowheads="1"/>
            </p:cNvSpPr>
            <p:nvPr/>
          </p:nvSpPr>
          <p:spPr bwMode="auto">
            <a:xfrm>
              <a:off x="2855" y="1234"/>
              <a:ext cx="1541" cy="406"/>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another problem is fixed</a:t>
              </a:r>
            </a:p>
            <a:p>
              <a:pPr>
                <a:defRPr/>
              </a:pPr>
              <a:endParaRPr lang="ja-JP" altLang="en-US" sz="1800">
                <a:latin typeface="Times New Roman" pitchFamily="18" charset="0"/>
                <a:cs typeface="Times New Roman" pitchFamily="18" charset="0"/>
              </a:endParaRPr>
            </a:p>
          </p:txBody>
        </p:sp>
        <p:sp>
          <p:nvSpPr>
            <p:cNvPr id="747564" name="Rectangle 44"/>
            <p:cNvSpPr>
              <a:spLocks noChangeArrowheads="1"/>
            </p:cNvSpPr>
            <p:nvPr/>
          </p:nvSpPr>
          <p:spPr bwMode="auto">
            <a:xfrm>
              <a:off x="2855" y="1378"/>
              <a:ext cx="115" cy="406"/>
            </a:xfrm>
            <a:prstGeom prst="rect">
              <a:avLst/>
            </a:prstGeom>
            <a:noFill/>
            <a:ln w="25400">
              <a:noFill/>
              <a:miter lim="800000"/>
              <a:headEnd/>
              <a:tailEnd/>
            </a:ln>
            <a:effectLst/>
          </p:spPr>
          <p:txBody>
            <a:bodyPr wrap="none" lIns="90487" tIns="44450" rIns="90487" bIns="44450">
              <a:spAutoFit/>
            </a:bodyPr>
            <a:lstStyle/>
            <a:p>
              <a:pPr>
                <a:defRPr/>
              </a:pPr>
              <a:endParaRPr lang="ja-JP" altLang="en-US" sz="1800">
                <a:latin typeface="Times New Roman" pitchFamily="18" charset="0"/>
                <a:cs typeface="Times New Roman" pitchFamily="18" charset="0"/>
              </a:endParaRPr>
            </a:p>
            <a:p>
              <a:pPr>
                <a:defRPr/>
              </a:pPr>
              <a:endParaRPr lang="ja-JP" altLang="en-US" sz="1800">
                <a:latin typeface="Times New Roman" pitchFamily="18" charset="0"/>
                <a:cs typeface="Times New Roman" pitchFamily="18" charset="0"/>
              </a:endParaRPr>
            </a:p>
          </p:txBody>
        </p:sp>
        <p:sp>
          <p:nvSpPr>
            <p:cNvPr id="747565" name="Rectangle 45"/>
            <p:cNvSpPr>
              <a:spLocks noChangeArrowheads="1"/>
            </p:cNvSpPr>
            <p:nvPr/>
          </p:nvSpPr>
          <p:spPr bwMode="auto">
            <a:xfrm>
              <a:off x="2855" y="1522"/>
              <a:ext cx="1432"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cause may be due to a </a:t>
              </a:r>
            </a:p>
          </p:txBody>
        </p:sp>
        <p:sp>
          <p:nvSpPr>
            <p:cNvPr id="747566" name="Rectangle 46"/>
            <p:cNvSpPr>
              <a:spLocks noChangeArrowheads="1"/>
            </p:cNvSpPr>
            <p:nvPr/>
          </p:nvSpPr>
          <p:spPr bwMode="auto">
            <a:xfrm>
              <a:off x="2855" y="1666"/>
              <a:ext cx="1678" cy="406"/>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combination of non-errors </a:t>
              </a:r>
            </a:p>
            <a:p>
              <a:pPr>
                <a:defRPr/>
              </a:pPr>
              <a:endParaRPr lang="ja-JP" altLang="en-US" sz="1800">
                <a:latin typeface="Times New Roman" pitchFamily="18" charset="0"/>
                <a:cs typeface="Times New Roman" pitchFamily="18" charset="0"/>
              </a:endParaRPr>
            </a:p>
          </p:txBody>
        </p:sp>
        <p:sp>
          <p:nvSpPr>
            <p:cNvPr id="747567" name="Rectangle 47"/>
            <p:cNvSpPr>
              <a:spLocks noChangeArrowheads="1"/>
            </p:cNvSpPr>
            <p:nvPr/>
          </p:nvSpPr>
          <p:spPr bwMode="auto">
            <a:xfrm>
              <a:off x="2855" y="1810"/>
              <a:ext cx="115" cy="406"/>
            </a:xfrm>
            <a:prstGeom prst="rect">
              <a:avLst/>
            </a:prstGeom>
            <a:noFill/>
            <a:ln w="25400">
              <a:noFill/>
              <a:miter lim="800000"/>
              <a:headEnd/>
              <a:tailEnd/>
            </a:ln>
            <a:effectLst/>
          </p:spPr>
          <p:txBody>
            <a:bodyPr wrap="none" lIns="90487" tIns="44450" rIns="90487" bIns="44450">
              <a:spAutoFit/>
            </a:bodyPr>
            <a:lstStyle/>
            <a:p>
              <a:pPr>
                <a:defRPr/>
              </a:pPr>
              <a:endParaRPr lang="ja-JP" altLang="en-US" sz="1800">
                <a:latin typeface="Times New Roman" pitchFamily="18" charset="0"/>
                <a:cs typeface="Times New Roman" pitchFamily="18" charset="0"/>
              </a:endParaRPr>
            </a:p>
            <a:p>
              <a:pPr>
                <a:defRPr/>
              </a:pPr>
              <a:endParaRPr lang="ja-JP" altLang="en-US" sz="1800">
                <a:latin typeface="Times New Roman" pitchFamily="18" charset="0"/>
                <a:cs typeface="Times New Roman" pitchFamily="18" charset="0"/>
              </a:endParaRPr>
            </a:p>
          </p:txBody>
        </p:sp>
        <p:sp>
          <p:nvSpPr>
            <p:cNvPr id="747568" name="Rectangle 48"/>
            <p:cNvSpPr>
              <a:spLocks noChangeArrowheads="1"/>
            </p:cNvSpPr>
            <p:nvPr/>
          </p:nvSpPr>
          <p:spPr bwMode="auto">
            <a:xfrm>
              <a:off x="2855" y="1954"/>
              <a:ext cx="1872"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cause may be due to a system </a:t>
              </a:r>
            </a:p>
          </p:txBody>
        </p:sp>
        <p:sp>
          <p:nvSpPr>
            <p:cNvPr id="747569" name="Rectangle 49"/>
            <p:cNvSpPr>
              <a:spLocks noChangeArrowheads="1"/>
            </p:cNvSpPr>
            <p:nvPr/>
          </p:nvSpPr>
          <p:spPr bwMode="auto">
            <a:xfrm>
              <a:off x="2855" y="2098"/>
              <a:ext cx="1109" cy="406"/>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or compiler error</a:t>
              </a:r>
            </a:p>
            <a:p>
              <a:pPr>
                <a:defRPr/>
              </a:pPr>
              <a:endParaRPr lang="ja-JP" altLang="en-US" sz="1800" dirty="0">
                <a:latin typeface="Times New Roman" pitchFamily="18" charset="0"/>
                <a:cs typeface="Times New Roman" pitchFamily="18" charset="0"/>
              </a:endParaRPr>
            </a:p>
          </p:txBody>
        </p:sp>
        <p:sp>
          <p:nvSpPr>
            <p:cNvPr id="747570" name="Rectangle 50"/>
            <p:cNvSpPr>
              <a:spLocks noChangeArrowheads="1"/>
            </p:cNvSpPr>
            <p:nvPr/>
          </p:nvSpPr>
          <p:spPr bwMode="auto">
            <a:xfrm>
              <a:off x="2855" y="2242"/>
              <a:ext cx="115" cy="406"/>
            </a:xfrm>
            <a:prstGeom prst="rect">
              <a:avLst/>
            </a:prstGeom>
            <a:noFill/>
            <a:ln w="25400">
              <a:noFill/>
              <a:miter lim="800000"/>
              <a:headEnd/>
              <a:tailEnd/>
            </a:ln>
            <a:effectLst/>
          </p:spPr>
          <p:txBody>
            <a:bodyPr wrap="none" lIns="90487" tIns="44450" rIns="90487" bIns="44450">
              <a:spAutoFit/>
            </a:bodyPr>
            <a:lstStyle/>
            <a:p>
              <a:pPr>
                <a:defRPr/>
              </a:pPr>
              <a:endParaRPr lang="ja-JP" altLang="en-US" sz="1800">
                <a:latin typeface="Times New Roman" pitchFamily="18" charset="0"/>
                <a:cs typeface="Times New Roman" pitchFamily="18" charset="0"/>
              </a:endParaRPr>
            </a:p>
            <a:p>
              <a:pPr>
                <a:defRPr/>
              </a:pPr>
              <a:endParaRPr lang="ja-JP" altLang="en-US" sz="1800">
                <a:latin typeface="Times New Roman" pitchFamily="18" charset="0"/>
                <a:cs typeface="Times New Roman" pitchFamily="18" charset="0"/>
              </a:endParaRPr>
            </a:p>
          </p:txBody>
        </p:sp>
        <p:sp>
          <p:nvSpPr>
            <p:cNvPr id="747571" name="Rectangle 51"/>
            <p:cNvSpPr>
              <a:spLocks noChangeArrowheads="1"/>
            </p:cNvSpPr>
            <p:nvPr/>
          </p:nvSpPr>
          <p:spPr bwMode="auto">
            <a:xfrm>
              <a:off x="2855" y="2386"/>
              <a:ext cx="1331"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cause may be due to </a:t>
              </a:r>
            </a:p>
          </p:txBody>
        </p:sp>
        <p:sp>
          <p:nvSpPr>
            <p:cNvPr id="747572" name="Rectangle 52"/>
            <p:cNvSpPr>
              <a:spLocks noChangeArrowheads="1"/>
            </p:cNvSpPr>
            <p:nvPr/>
          </p:nvSpPr>
          <p:spPr bwMode="auto">
            <a:xfrm>
              <a:off x="2855" y="2530"/>
              <a:ext cx="1694"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assumptions that everyone </a:t>
              </a:r>
            </a:p>
          </p:txBody>
        </p:sp>
        <p:sp>
          <p:nvSpPr>
            <p:cNvPr id="747573" name="Rectangle 53"/>
            <p:cNvSpPr>
              <a:spLocks noChangeArrowheads="1"/>
            </p:cNvSpPr>
            <p:nvPr/>
          </p:nvSpPr>
          <p:spPr bwMode="auto">
            <a:xfrm>
              <a:off x="2855" y="2674"/>
              <a:ext cx="592" cy="406"/>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believes</a:t>
              </a:r>
            </a:p>
            <a:p>
              <a:pPr>
                <a:defRPr/>
              </a:pPr>
              <a:endParaRPr lang="ja-JP" altLang="en-US" sz="1800">
                <a:latin typeface="Times New Roman" pitchFamily="18" charset="0"/>
                <a:cs typeface="Times New Roman" pitchFamily="18" charset="0"/>
              </a:endParaRPr>
            </a:p>
          </p:txBody>
        </p:sp>
        <p:sp>
          <p:nvSpPr>
            <p:cNvPr id="747574" name="Rectangle 54"/>
            <p:cNvSpPr>
              <a:spLocks noChangeArrowheads="1"/>
            </p:cNvSpPr>
            <p:nvPr/>
          </p:nvSpPr>
          <p:spPr bwMode="auto">
            <a:xfrm>
              <a:off x="2855" y="2818"/>
              <a:ext cx="115" cy="406"/>
            </a:xfrm>
            <a:prstGeom prst="rect">
              <a:avLst/>
            </a:prstGeom>
            <a:noFill/>
            <a:ln w="25400">
              <a:noFill/>
              <a:miter lim="800000"/>
              <a:headEnd/>
              <a:tailEnd/>
            </a:ln>
            <a:effectLst/>
          </p:spPr>
          <p:txBody>
            <a:bodyPr wrap="none" lIns="90487" tIns="44450" rIns="90487" bIns="44450">
              <a:spAutoFit/>
            </a:bodyPr>
            <a:lstStyle/>
            <a:p>
              <a:pPr>
                <a:defRPr/>
              </a:pPr>
              <a:endParaRPr lang="ja-JP" altLang="en-US" sz="1800">
                <a:latin typeface="Times New Roman" pitchFamily="18" charset="0"/>
                <a:cs typeface="Times New Roman" pitchFamily="18" charset="0"/>
              </a:endParaRPr>
            </a:p>
            <a:p>
              <a:pPr>
                <a:defRPr/>
              </a:pPr>
              <a:endParaRPr lang="ja-JP" altLang="en-US" sz="1800">
                <a:latin typeface="Times New Roman" pitchFamily="18" charset="0"/>
                <a:cs typeface="Times New Roman" pitchFamily="18" charset="0"/>
              </a:endParaRPr>
            </a:p>
          </p:txBody>
        </p:sp>
        <p:sp>
          <p:nvSpPr>
            <p:cNvPr id="747575" name="Rectangle 55"/>
            <p:cNvSpPr>
              <a:spLocks noChangeArrowheads="1"/>
            </p:cNvSpPr>
            <p:nvPr/>
          </p:nvSpPr>
          <p:spPr bwMode="auto">
            <a:xfrm>
              <a:off x="2855" y="2962"/>
              <a:ext cx="1832"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symptom may be intermittent</a:t>
              </a:r>
            </a:p>
          </p:txBody>
        </p:sp>
        <p:grpSp>
          <p:nvGrpSpPr>
            <p:cNvPr id="406577" name="Group 56"/>
            <p:cNvGrpSpPr>
              <a:grpSpLocks/>
            </p:cNvGrpSpPr>
            <p:nvPr/>
          </p:nvGrpSpPr>
          <p:grpSpPr bwMode="auto">
            <a:xfrm>
              <a:off x="2700" y="724"/>
              <a:ext cx="96" cy="104"/>
              <a:chOff x="2700" y="724"/>
              <a:chExt cx="96" cy="104"/>
            </a:xfrm>
          </p:grpSpPr>
          <p:sp>
            <p:nvSpPr>
              <p:cNvPr id="406606" name="Rectangle 57"/>
              <p:cNvSpPr>
                <a:spLocks noChangeArrowheads="1"/>
              </p:cNvSpPr>
              <p:nvPr/>
            </p:nvSpPr>
            <p:spPr bwMode="auto">
              <a:xfrm>
                <a:off x="2716" y="740"/>
                <a:ext cx="80" cy="88"/>
              </a:xfrm>
              <a:prstGeom prst="rect">
                <a:avLst/>
              </a:prstGeom>
              <a:solidFill>
                <a:srgbClr val="000000"/>
              </a:solidFill>
              <a:ln w="12700">
                <a:solidFill>
                  <a:srgbClr val="000000"/>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6607" name="Rectangle 58"/>
              <p:cNvSpPr>
                <a:spLocks noChangeArrowheads="1"/>
              </p:cNvSpPr>
              <p:nvPr/>
            </p:nvSpPr>
            <p:spPr bwMode="auto">
              <a:xfrm>
                <a:off x="2700" y="724"/>
                <a:ext cx="80" cy="88"/>
              </a:xfrm>
              <a:prstGeom prst="rect">
                <a:avLst/>
              </a:prstGeom>
              <a:solidFill>
                <a:srgbClr val="FFFFFF"/>
              </a:solidFill>
              <a:ln w="12700">
                <a:solidFill>
                  <a:srgbClr val="000000"/>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grpSp>
          <p:nvGrpSpPr>
            <p:cNvPr id="406578" name="Group 59"/>
            <p:cNvGrpSpPr>
              <a:grpSpLocks/>
            </p:cNvGrpSpPr>
            <p:nvPr/>
          </p:nvGrpSpPr>
          <p:grpSpPr bwMode="auto">
            <a:xfrm>
              <a:off x="2700" y="1148"/>
              <a:ext cx="96" cy="112"/>
              <a:chOff x="2700" y="1148"/>
              <a:chExt cx="96" cy="112"/>
            </a:xfrm>
          </p:grpSpPr>
          <p:sp>
            <p:nvSpPr>
              <p:cNvPr id="406604" name="Rectangle 60"/>
              <p:cNvSpPr>
                <a:spLocks noChangeArrowheads="1"/>
              </p:cNvSpPr>
              <p:nvPr/>
            </p:nvSpPr>
            <p:spPr bwMode="auto">
              <a:xfrm>
                <a:off x="2716" y="1172"/>
                <a:ext cx="80" cy="88"/>
              </a:xfrm>
              <a:prstGeom prst="rect">
                <a:avLst/>
              </a:prstGeom>
              <a:solidFill>
                <a:srgbClr val="000000"/>
              </a:solidFill>
              <a:ln w="12700">
                <a:solidFill>
                  <a:srgbClr val="000000"/>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6605" name="Rectangle 61"/>
              <p:cNvSpPr>
                <a:spLocks noChangeArrowheads="1"/>
              </p:cNvSpPr>
              <p:nvPr/>
            </p:nvSpPr>
            <p:spPr bwMode="auto">
              <a:xfrm>
                <a:off x="2700" y="1148"/>
                <a:ext cx="80" cy="88"/>
              </a:xfrm>
              <a:prstGeom prst="rect">
                <a:avLst/>
              </a:prstGeom>
              <a:solidFill>
                <a:srgbClr val="FFFFFF"/>
              </a:solidFill>
              <a:ln w="12700">
                <a:solidFill>
                  <a:srgbClr val="000000"/>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grpSp>
          <p:nvGrpSpPr>
            <p:cNvPr id="406579" name="Group 62"/>
            <p:cNvGrpSpPr>
              <a:grpSpLocks/>
            </p:cNvGrpSpPr>
            <p:nvPr/>
          </p:nvGrpSpPr>
          <p:grpSpPr bwMode="auto">
            <a:xfrm>
              <a:off x="2700" y="1580"/>
              <a:ext cx="96" cy="104"/>
              <a:chOff x="2700" y="1580"/>
              <a:chExt cx="96" cy="104"/>
            </a:xfrm>
          </p:grpSpPr>
          <p:sp>
            <p:nvSpPr>
              <p:cNvPr id="406602" name="Rectangle 63"/>
              <p:cNvSpPr>
                <a:spLocks noChangeArrowheads="1"/>
              </p:cNvSpPr>
              <p:nvPr/>
            </p:nvSpPr>
            <p:spPr bwMode="auto">
              <a:xfrm>
                <a:off x="2716" y="1596"/>
                <a:ext cx="80" cy="88"/>
              </a:xfrm>
              <a:prstGeom prst="rect">
                <a:avLst/>
              </a:prstGeom>
              <a:solidFill>
                <a:srgbClr val="000000"/>
              </a:solidFill>
              <a:ln w="12700">
                <a:solidFill>
                  <a:srgbClr val="000000"/>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6603" name="Rectangle 64"/>
              <p:cNvSpPr>
                <a:spLocks noChangeArrowheads="1"/>
              </p:cNvSpPr>
              <p:nvPr/>
            </p:nvSpPr>
            <p:spPr bwMode="auto">
              <a:xfrm>
                <a:off x="2700" y="1580"/>
                <a:ext cx="80" cy="88"/>
              </a:xfrm>
              <a:prstGeom prst="rect">
                <a:avLst/>
              </a:prstGeom>
              <a:solidFill>
                <a:srgbClr val="FFFFFF"/>
              </a:solidFill>
              <a:ln w="12700">
                <a:solidFill>
                  <a:srgbClr val="000000"/>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grpSp>
          <p:nvGrpSpPr>
            <p:cNvPr id="406580" name="Group 65"/>
            <p:cNvGrpSpPr>
              <a:grpSpLocks/>
            </p:cNvGrpSpPr>
            <p:nvPr/>
          </p:nvGrpSpPr>
          <p:grpSpPr bwMode="auto">
            <a:xfrm>
              <a:off x="2700" y="2020"/>
              <a:ext cx="96" cy="104"/>
              <a:chOff x="2700" y="2020"/>
              <a:chExt cx="96" cy="104"/>
            </a:xfrm>
          </p:grpSpPr>
          <p:sp>
            <p:nvSpPr>
              <p:cNvPr id="406600" name="Rectangle 66"/>
              <p:cNvSpPr>
                <a:spLocks noChangeArrowheads="1"/>
              </p:cNvSpPr>
              <p:nvPr/>
            </p:nvSpPr>
            <p:spPr bwMode="auto">
              <a:xfrm>
                <a:off x="2716" y="2036"/>
                <a:ext cx="80" cy="88"/>
              </a:xfrm>
              <a:prstGeom prst="rect">
                <a:avLst/>
              </a:prstGeom>
              <a:solidFill>
                <a:srgbClr val="000000"/>
              </a:solidFill>
              <a:ln w="12700">
                <a:solidFill>
                  <a:srgbClr val="000000"/>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6601" name="Rectangle 67"/>
              <p:cNvSpPr>
                <a:spLocks noChangeArrowheads="1"/>
              </p:cNvSpPr>
              <p:nvPr/>
            </p:nvSpPr>
            <p:spPr bwMode="auto">
              <a:xfrm>
                <a:off x="2700" y="2020"/>
                <a:ext cx="80" cy="88"/>
              </a:xfrm>
              <a:prstGeom prst="rect">
                <a:avLst/>
              </a:prstGeom>
              <a:solidFill>
                <a:srgbClr val="FFFFFF"/>
              </a:solidFill>
              <a:ln w="12700">
                <a:solidFill>
                  <a:srgbClr val="000000"/>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grpSp>
          <p:nvGrpSpPr>
            <p:cNvPr id="406581" name="Group 68"/>
            <p:cNvGrpSpPr>
              <a:grpSpLocks/>
            </p:cNvGrpSpPr>
            <p:nvPr/>
          </p:nvGrpSpPr>
          <p:grpSpPr bwMode="auto">
            <a:xfrm>
              <a:off x="2700" y="2444"/>
              <a:ext cx="96" cy="104"/>
              <a:chOff x="2700" y="2444"/>
              <a:chExt cx="96" cy="104"/>
            </a:xfrm>
          </p:grpSpPr>
          <p:sp>
            <p:nvSpPr>
              <p:cNvPr id="406598" name="Rectangle 69"/>
              <p:cNvSpPr>
                <a:spLocks noChangeArrowheads="1"/>
              </p:cNvSpPr>
              <p:nvPr/>
            </p:nvSpPr>
            <p:spPr bwMode="auto">
              <a:xfrm>
                <a:off x="2716" y="2460"/>
                <a:ext cx="80" cy="88"/>
              </a:xfrm>
              <a:prstGeom prst="rect">
                <a:avLst/>
              </a:prstGeom>
              <a:solidFill>
                <a:srgbClr val="000000"/>
              </a:solidFill>
              <a:ln w="12700">
                <a:solidFill>
                  <a:srgbClr val="000000"/>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6599" name="Rectangle 70"/>
              <p:cNvSpPr>
                <a:spLocks noChangeArrowheads="1"/>
              </p:cNvSpPr>
              <p:nvPr/>
            </p:nvSpPr>
            <p:spPr bwMode="auto">
              <a:xfrm>
                <a:off x="2700" y="2444"/>
                <a:ext cx="80" cy="88"/>
              </a:xfrm>
              <a:prstGeom prst="rect">
                <a:avLst/>
              </a:prstGeom>
              <a:solidFill>
                <a:srgbClr val="FFFFFF"/>
              </a:solidFill>
              <a:ln w="12700">
                <a:solidFill>
                  <a:srgbClr val="000000"/>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grpSp>
          <p:nvGrpSpPr>
            <p:cNvPr id="406582" name="Group 71"/>
            <p:cNvGrpSpPr>
              <a:grpSpLocks/>
            </p:cNvGrpSpPr>
            <p:nvPr/>
          </p:nvGrpSpPr>
          <p:grpSpPr bwMode="auto">
            <a:xfrm>
              <a:off x="2700" y="3012"/>
              <a:ext cx="96" cy="112"/>
              <a:chOff x="2700" y="3012"/>
              <a:chExt cx="96" cy="112"/>
            </a:xfrm>
          </p:grpSpPr>
          <p:sp>
            <p:nvSpPr>
              <p:cNvPr id="406596" name="Rectangle 72"/>
              <p:cNvSpPr>
                <a:spLocks noChangeArrowheads="1"/>
              </p:cNvSpPr>
              <p:nvPr/>
            </p:nvSpPr>
            <p:spPr bwMode="auto">
              <a:xfrm>
                <a:off x="2716" y="3036"/>
                <a:ext cx="80" cy="88"/>
              </a:xfrm>
              <a:prstGeom prst="rect">
                <a:avLst/>
              </a:prstGeom>
              <a:solidFill>
                <a:srgbClr val="000000"/>
              </a:solidFill>
              <a:ln w="12700">
                <a:solidFill>
                  <a:srgbClr val="000000"/>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6597" name="Rectangle 73"/>
              <p:cNvSpPr>
                <a:spLocks noChangeArrowheads="1"/>
              </p:cNvSpPr>
              <p:nvPr/>
            </p:nvSpPr>
            <p:spPr bwMode="auto">
              <a:xfrm>
                <a:off x="2700" y="3012"/>
                <a:ext cx="80" cy="88"/>
              </a:xfrm>
              <a:prstGeom prst="rect">
                <a:avLst/>
              </a:prstGeom>
              <a:solidFill>
                <a:srgbClr val="FFFFFF"/>
              </a:solidFill>
              <a:ln w="12700">
                <a:solidFill>
                  <a:srgbClr val="000000"/>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sp>
          <p:nvSpPr>
            <p:cNvPr id="406583" name="Line 74"/>
            <p:cNvSpPr>
              <a:spLocks noChangeShapeType="1"/>
            </p:cNvSpPr>
            <p:nvPr/>
          </p:nvSpPr>
          <p:spPr bwMode="auto">
            <a:xfrm flipH="1">
              <a:off x="1376" y="1032"/>
              <a:ext cx="320" cy="1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406584" name="Line 75"/>
            <p:cNvSpPr>
              <a:spLocks noChangeShapeType="1"/>
            </p:cNvSpPr>
            <p:nvPr/>
          </p:nvSpPr>
          <p:spPr bwMode="auto">
            <a:xfrm>
              <a:off x="1696" y="1024"/>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406585" name="Line 76"/>
            <p:cNvSpPr>
              <a:spLocks noChangeShapeType="1"/>
            </p:cNvSpPr>
            <p:nvPr/>
          </p:nvSpPr>
          <p:spPr bwMode="auto">
            <a:xfrm>
              <a:off x="1696" y="1040"/>
              <a:ext cx="304" cy="1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406586" name="Line 77"/>
            <p:cNvSpPr>
              <a:spLocks noChangeShapeType="1"/>
            </p:cNvSpPr>
            <p:nvPr/>
          </p:nvSpPr>
          <p:spPr bwMode="auto">
            <a:xfrm flipH="1">
              <a:off x="1064" y="1440"/>
              <a:ext cx="288"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406587" name="Line 78"/>
            <p:cNvSpPr>
              <a:spLocks noChangeShapeType="1"/>
            </p:cNvSpPr>
            <p:nvPr/>
          </p:nvSpPr>
          <p:spPr bwMode="auto">
            <a:xfrm>
              <a:off x="1368" y="1440"/>
              <a:ext cx="16"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406588" name="Line 79"/>
            <p:cNvSpPr>
              <a:spLocks noChangeShapeType="1"/>
            </p:cNvSpPr>
            <p:nvPr/>
          </p:nvSpPr>
          <p:spPr bwMode="auto">
            <a:xfrm flipH="1">
              <a:off x="1672" y="1440"/>
              <a:ext cx="16"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406589" name="Line 80"/>
            <p:cNvSpPr>
              <a:spLocks noChangeShapeType="1"/>
            </p:cNvSpPr>
            <p:nvPr/>
          </p:nvSpPr>
          <p:spPr bwMode="auto">
            <a:xfrm>
              <a:off x="1688" y="1440"/>
              <a:ext cx="320" cy="2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406590" name="Line 81"/>
            <p:cNvSpPr>
              <a:spLocks noChangeShapeType="1"/>
            </p:cNvSpPr>
            <p:nvPr/>
          </p:nvSpPr>
          <p:spPr bwMode="auto">
            <a:xfrm>
              <a:off x="2032" y="1448"/>
              <a:ext cx="256" cy="2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406591" name="Line 82"/>
            <p:cNvSpPr>
              <a:spLocks noChangeShapeType="1"/>
            </p:cNvSpPr>
            <p:nvPr/>
          </p:nvSpPr>
          <p:spPr bwMode="auto">
            <a:xfrm flipH="1">
              <a:off x="1360" y="1920"/>
              <a:ext cx="16"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406592" name="Line 83"/>
            <p:cNvSpPr>
              <a:spLocks noChangeShapeType="1"/>
            </p:cNvSpPr>
            <p:nvPr/>
          </p:nvSpPr>
          <p:spPr bwMode="auto">
            <a:xfrm>
              <a:off x="1664" y="1912"/>
              <a:ext cx="0"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406593" name="Line 84"/>
            <p:cNvSpPr>
              <a:spLocks noChangeShapeType="1"/>
            </p:cNvSpPr>
            <p:nvPr/>
          </p:nvSpPr>
          <p:spPr bwMode="auto">
            <a:xfrm>
              <a:off x="1672" y="1912"/>
              <a:ext cx="328"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sp>
          <p:nvSpPr>
            <p:cNvPr id="406594" name="Arc 85"/>
            <p:cNvSpPr>
              <a:spLocks/>
            </p:cNvSpPr>
            <p:nvPr/>
          </p:nvSpPr>
          <p:spPr bwMode="auto">
            <a:xfrm>
              <a:off x="1057" y="1849"/>
              <a:ext cx="280" cy="60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99"/>
                    <a:pt x="9623" y="41"/>
                    <a:pt x="21522" y="-1"/>
                  </a:cubicBezTo>
                </a:path>
                <a:path w="21600" h="21599" stroke="0" extrusionOk="0">
                  <a:moveTo>
                    <a:pt x="0" y="21599"/>
                  </a:moveTo>
                  <a:cubicBezTo>
                    <a:pt x="0" y="9699"/>
                    <a:pt x="9623" y="41"/>
                    <a:pt x="21522" y="-1"/>
                  </a:cubicBezTo>
                  <a:lnTo>
                    <a:pt x="21600" y="21599"/>
                  </a:lnTo>
                  <a:close/>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6595" name="Arc 86"/>
            <p:cNvSpPr>
              <a:spLocks/>
            </p:cNvSpPr>
            <p:nvPr/>
          </p:nvSpPr>
          <p:spPr bwMode="auto">
            <a:xfrm>
              <a:off x="2032" y="2313"/>
              <a:ext cx="240" cy="3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sp>
        <p:nvSpPr>
          <p:cNvPr id="80"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Symptoms &amp; Causes</a:t>
            </a:r>
          </a:p>
        </p:txBody>
      </p:sp>
    </p:spTree>
    <p:extLst>
      <p:ext uri="{BB962C8B-B14F-4D97-AF65-F5344CB8AC3E}">
        <p14:creationId xmlns:p14="http://schemas.microsoft.com/office/powerpoint/2010/main" val="1388488096"/>
      </p:ext>
    </p:extLst>
  </p:cSld>
  <p:clrMapOvr>
    <a:masterClrMapping/>
  </p:clrMapOvr>
  <p:transition>
    <p:random/>
    <p:sndAc>
      <p:stSnd>
        <p:snd r:embed="rId3" name="projctor.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spcBef>
                <a:spcPts val="0"/>
              </a:spcBef>
              <a:buNone/>
            </a:pPr>
            <a:r>
              <a:rPr lang="en-US" altLang="zh-CN" sz="2200" dirty="0" smtClean="0"/>
              <a:t>1. </a:t>
            </a:r>
            <a:r>
              <a:rPr lang="en-US" altLang="zh-CN" sz="2200" b="0" dirty="0" smtClean="0"/>
              <a:t>The symptom and the cause may be geographically remote. That is, the symptom may appear in one part of a program, while the cause may actually be located at a site that is far removed. Highly coupled components exacerbate this situation.</a:t>
            </a:r>
          </a:p>
          <a:p>
            <a:pPr marL="0" indent="0">
              <a:spcBef>
                <a:spcPts val="0"/>
              </a:spcBef>
              <a:buNone/>
            </a:pPr>
            <a:endParaRPr lang="en-US" altLang="zh-CN" sz="2200" b="0" dirty="0" smtClean="0"/>
          </a:p>
          <a:p>
            <a:pPr marL="0" indent="0">
              <a:spcBef>
                <a:spcPts val="0"/>
              </a:spcBef>
              <a:buNone/>
            </a:pPr>
            <a:r>
              <a:rPr lang="en-US" altLang="zh-CN" sz="2200" dirty="0" smtClean="0"/>
              <a:t>2. </a:t>
            </a:r>
            <a:r>
              <a:rPr lang="en-US" altLang="zh-CN" sz="2200" b="0" dirty="0" smtClean="0"/>
              <a:t>The symptom may disappear (temporarily) when another error </a:t>
            </a:r>
            <a:r>
              <a:rPr lang="en-US" altLang="zh-CN" sz="2200" b="0" dirty="0" smtClean="0"/>
              <a:t>is corrected</a:t>
            </a:r>
            <a:r>
              <a:rPr lang="en-US" altLang="zh-CN" sz="2200" b="0" dirty="0" smtClean="0"/>
              <a:t>.</a:t>
            </a:r>
          </a:p>
          <a:p>
            <a:pPr marL="0" indent="0">
              <a:spcBef>
                <a:spcPts val="0"/>
              </a:spcBef>
              <a:buNone/>
            </a:pPr>
            <a:endParaRPr lang="en-US" altLang="zh-CN" sz="2200" b="0" dirty="0" smtClean="0"/>
          </a:p>
          <a:p>
            <a:pPr marL="0" indent="0">
              <a:spcBef>
                <a:spcPts val="0"/>
              </a:spcBef>
              <a:buNone/>
            </a:pPr>
            <a:r>
              <a:rPr lang="en-US" altLang="zh-CN" sz="2200" dirty="0" smtClean="0"/>
              <a:t>3. </a:t>
            </a:r>
            <a:r>
              <a:rPr lang="en-US" altLang="zh-CN" sz="2200" b="0" dirty="0" smtClean="0"/>
              <a:t>The symptom may actually be caused by </a:t>
            </a:r>
            <a:r>
              <a:rPr lang="en-US" altLang="zh-CN" sz="2200" b="0" dirty="0" err="1" smtClean="0"/>
              <a:t>nonerrors</a:t>
            </a:r>
            <a:r>
              <a:rPr lang="en-US" altLang="zh-CN" sz="2200" b="0" dirty="0" smtClean="0"/>
              <a:t> (e.g., round-off inaccuracies).</a:t>
            </a:r>
          </a:p>
          <a:p>
            <a:pPr marL="0" indent="0">
              <a:spcBef>
                <a:spcPts val="0"/>
              </a:spcBef>
              <a:buNone/>
            </a:pPr>
            <a:endParaRPr lang="en-US" altLang="zh-CN" sz="2200" b="0" dirty="0" smtClean="0"/>
          </a:p>
          <a:p>
            <a:pPr marL="0" indent="0">
              <a:spcBef>
                <a:spcPts val="0"/>
              </a:spcBef>
              <a:buNone/>
            </a:pPr>
            <a:r>
              <a:rPr lang="en-US" altLang="zh-CN" sz="2200" dirty="0" smtClean="0"/>
              <a:t>4. </a:t>
            </a:r>
            <a:r>
              <a:rPr lang="en-US" altLang="zh-CN" sz="2200" b="0" dirty="0" smtClean="0"/>
              <a:t>The symptom may be caused by human error that is not easily traced</a:t>
            </a:r>
            <a:endParaRPr lang="zh-CN" altLang="en-US" sz="2200"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63</a:t>
            </a:fld>
            <a:endParaRPr lang="en-US" altLang="zh-CN"/>
          </a:p>
        </p:txBody>
      </p:sp>
      <p:sp>
        <p:nvSpPr>
          <p:cNvPr id="5" name="标题 4"/>
          <p:cNvSpPr>
            <a:spLocks noGrp="1"/>
          </p:cNvSpPr>
          <p:nvPr>
            <p:ph type="title"/>
          </p:nvPr>
        </p:nvSpPr>
        <p:spPr/>
        <p:txBody>
          <a:bodyPr/>
          <a:lstStyle/>
          <a:p>
            <a:r>
              <a:rPr lang="en-US" altLang="ja-JP" dirty="0"/>
              <a:t>Symptoms &amp; </a:t>
            </a:r>
            <a:r>
              <a:rPr lang="en-US" altLang="ja-JP" dirty="0" smtClean="0"/>
              <a:t>Causes</a:t>
            </a:r>
            <a:endParaRPr lang="zh-CN" altLang="en-US" dirty="0"/>
          </a:p>
        </p:txBody>
      </p:sp>
    </p:spTree>
    <p:extLst>
      <p:ext uri="{BB962C8B-B14F-4D97-AF65-F5344CB8AC3E}">
        <p14:creationId xmlns:p14="http://schemas.microsoft.com/office/powerpoint/2010/main" val="1566950211"/>
      </p:ext>
    </p:extLst>
  </p:cSld>
  <p:clrMapOvr>
    <a:masterClrMapping/>
  </p:clrMapOvr>
  <p:transition>
    <p:random/>
    <p:sndAc>
      <p:stSnd>
        <p:snd r:embed="rId2" name="projctor.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dirty="0"/>
              <a:t>Symptoms &amp; Causes</a:t>
            </a:r>
            <a:endParaRPr lang="zh-CN" altLang="en-US" dirty="0"/>
          </a:p>
        </p:txBody>
      </p:sp>
      <p:sp>
        <p:nvSpPr>
          <p:cNvPr id="3" name="内容占位符 2"/>
          <p:cNvSpPr>
            <a:spLocks noGrp="1"/>
          </p:cNvSpPr>
          <p:nvPr>
            <p:ph idx="1"/>
          </p:nvPr>
        </p:nvSpPr>
        <p:spPr/>
        <p:txBody>
          <a:bodyPr/>
          <a:lstStyle/>
          <a:p>
            <a:pPr marL="0" indent="0">
              <a:buNone/>
            </a:pPr>
            <a:r>
              <a:rPr lang="en-US" altLang="zh-CN" sz="2200" dirty="0"/>
              <a:t>5. </a:t>
            </a:r>
            <a:r>
              <a:rPr lang="en-US" altLang="zh-CN" sz="2200" b="0" dirty="0"/>
              <a:t>The symptom may be a result of timing problems, rather than </a:t>
            </a:r>
            <a:r>
              <a:rPr lang="en-US" altLang="zh-CN" sz="2200" b="0" dirty="0" smtClean="0"/>
              <a:t>processing problems.</a:t>
            </a:r>
          </a:p>
          <a:p>
            <a:pPr marL="0" indent="0">
              <a:buNone/>
            </a:pPr>
            <a:endParaRPr lang="en-US" altLang="zh-CN" sz="2200" b="0" dirty="0"/>
          </a:p>
          <a:p>
            <a:pPr marL="0" indent="0">
              <a:buNone/>
            </a:pPr>
            <a:r>
              <a:rPr lang="en-US" altLang="zh-CN" sz="2200" dirty="0"/>
              <a:t>6. </a:t>
            </a:r>
            <a:r>
              <a:rPr lang="en-US" altLang="zh-CN" sz="2200" b="0" dirty="0"/>
              <a:t>It may be </a:t>
            </a:r>
            <a:r>
              <a:rPr lang="en-US" altLang="zh-CN" sz="2200" b="0" dirty="0" smtClean="0"/>
              <a:t>difficult </a:t>
            </a:r>
            <a:r>
              <a:rPr lang="en-US" altLang="zh-CN" sz="2200" b="0" dirty="0"/>
              <a:t>to accurately reproduce input conditions (e.g., a </a:t>
            </a:r>
            <a:r>
              <a:rPr lang="en-US" altLang="zh-CN" sz="2200" b="0" dirty="0" smtClean="0"/>
              <a:t>real-time </a:t>
            </a:r>
            <a:r>
              <a:rPr lang="en-US" altLang="zh-CN" sz="2200" b="0" dirty="0"/>
              <a:t>application in which input ordering is indeterminate</a:t>
            </a:r>
            <a:r>
              <a:rPr lang="en-US" altLang="zh-CN" sz="2200" b="0" dirty="0" smtClean="0"/>
              <a:t>).</a:t>
            </a:r>
          </a:p>
          <a:p>
            <a:pPr marL="0" indent="0">
              <a:buNone/>
            </a:pPr>
            <a:endParaRPr lang="en-US" altLang="zh-CN" sz="2200" b="0" dirty="0"/>
          </a:p>
          <a:p>
            <a:pPr marL="0" indent="0">
              <a:buNone/>
            </a:pPr>
            <a:r>
              <a:rPr lang="en-US" altLang="zh-CN" sz="2200" dirty="0"/>
              <a:t>7. </a:t>
            </a:r>
            <a:r>
              <a:rPr lang="en-US" altLang="zh-CN" sz="2200" b="0" dirty="0"/>
              <a:t>The symptom may be intermittent. This is particularly common in </a:t>
            </a:r>
            <a:r>
              <a:rPr lang="en-US" altLang="zh-CN" sz="2200" b="0" dirty="0" smtClean="0"/>
              <a:t>embedded systems </a:t>
            </a:r>
            <a:r>
              <a:rPr lang="en-US" altLang="zh-CN" sz="2200" b="0" dirty="0"/>
              <a:t>that couple hardware and software inextricably</a:t>
            </a:r>
            <a:r>
              <a:rPr lang="en-US" altLang="zh-CN" sz="2200" b="0" dirty="0" smtClean="0"/>
              <a:t>.</a:t>
            </a:r>
          </a:p>
          <a:p>
            <a:pPr marL="0" indent="0">
              <a:buNone/>
            </a:pPr>
            <a:endParaRPr lang="en-US" altLang="zh-CN" sz="2200" b="0" dirty="0"/>
          </a:p>
          <a:p>
            <a:pPr marL="0" indent="0">
              <a:buNone/>
            </a:pPr>
            <a:r>
              <a:rPr lang="en-US" altLang="zh-CN" sz="2200" dirty="0"/>
              <a:t>8. </a:t>
            </a:r>
            <a:r>
              <a:rPr lang="en-US" altLang="zh-CN" sz="2200" b="0" dirty="0"/>
              <a:t>The symptom may be due to causes that are distributed across a </a:t>
            </a:r>
            <a:r>
              <a:rPr lang="en-US" altLang="zh-CN" sz="2200" b="0" dirty="0" smtClean="0"/>
              <a:t>number of </a:t>
            </a:r>
            <a:r>
              <a:rPr lang="en-US" altLang="zh-CN" sz="2200" b="0" dirty="0"/>
              <a:t>tasks running on different processors.</a:t>
            </a:r>
            <a:endParaRPr lang="zh-CN" altLang="en-US" sz="2200"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64</a:t>
            </a:fld>
            <a:endParaRPr lang="en-US" altLang="zh-CN"/>
          </a:p>
        </p:txBody>
      </p:sp>
    </p:spTree>
    <p:extLst>
      <p:ext uri="{BB962C8B-B14F-4D97-AF65-F5344CB8AC3E}">
        <p14:creationId xmlns:p14="http://schemas.microsoft.com/office/powerpoint/2010/main" val="884466121"/>
      </p:ext>
    </p:extLst>
  </p:cSld>
  <p:clrMapOvr>
    <a:masterClrMapping/>
  </p:clrMapOvr>
  <p:transition>
    <p:random/>
    <p:sndAc>
      <p:stSnd>
        <p:snd r:embed="rId2" name="projctor.wav"/>
      </p:st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7557" name="Group 115"/>
          <p:cNvGrpSpPr>
            <a:grpSpLocks/>
          </p:cNvGrpSpPr>
          <p:nvPr/>
        </p:nvGrpSpPr>
        <p:grpSpPr bwMode="auto">
          <a:xfrm>
            <a:off x="1562100" y="1455067"/>
            <a:ext cx="6121400" cy="4497388"/>
            <a:chOff x="984" y="648"/>
            <a:chExt cx="3856" cy="2833"/>
          </a:xfrm>
        </p:grpSpPr>
        <p:sp>
          <p:nvSpPr>
            <p:cNvPr id="749649" name="Rectangle 81"/>
            <p:cNvSpPr>
              <a:spLocks noChangeArrowheads="1"/>
            </p:cNvSpPr>
            <p:nvPr/>
          </p:nvSpPr>
          <p:spPr bwMode="auto">
            <a:xfrm>
              <a:off x="984" y="648"/>
              <a:ext cx="3856" cy="2136"/>
            </a:xfrm>
            <a:prstGeom prst="rect">
              <a:avLst/>
            </a:prstGeom>
            <a:solidFill>
              <a:srgbClr val="AD278D"/>
            </a:solidFill>
            <a:ln w="25400">
              <a:noFill/>
              <a:miter lim="800000"/>
              <a:headEnd/>
              <a:tailEnd/>
            </a:ln>
            <a:effectLst>
              <a:outerShdw dist="107763" dir="2700000" algn="ctr" rotWithShape="0">
                <a:schemeClr val="bg2"/>
              </a:outerShdw>
            </a:effectLst>
          </p:spPr>
          <p:txBody>
            <a:bodyPr wrap="none" anchor="ctr"/>
            <a:lstStyle/>
            <a:p>
              <a:pPr>
                <a:defRPr/>
              </a:pPr>
              <a:endParaRPr lang="zh-CN" altLang="en-US">
                <a:latin typeface="Times New Roman" pitchFamily="18" charset="0"/>
                <a:cs typeface="Times New Roman" pitchFamily="18" charset="0"/>
              </a:endParaRPr>
            </a:p>
          </p:txBody>
        </p:sp>
        <p:sp>
          <p:nvSpPr>
            <p:cNvPr id="407559" name="Freeform 82"/>
            <p:cNvSpPr>
              <a:spLocks/>
            </p:cNvSpPr>
            <p:nvPr/>
          </p:nvSpPr>
          <p:spPr bwMode="auto">
            <a:xfrm>
              <a:off x="1488" y="1016"/>
              <a:ext cx="2481" cy="1513"/>
            </a:xfrm>
            <a:custGeom>
              <a:avLst/>
              <a:gdLst>
                <a:gd name="T0" fmla="*/ 0 w 2481"/>
                <a:gd name="T1" fmla="*/ 1512 h 1513"/>
                <a:gd name="T2" fmla="*/ 232 w 2481"/>
                <a:gd name="T3" fmla="*/ 1296 h 1513"/>
                <a:gd name="T4" fmla="*/ 648 w 2481"/>
                <a:gd name="T5" fmla="*/ 1224 h 1513"/>
                <a:gd name="T6" fmla="*/ 992 w 2481"/>
                <a:gd name="T7" fmla="*/ 984 h 1513"/>
                <a:gd name="T8" fmla="*/ 1400 w 2481"/>
                <a:gd name="T9" fmla="*/ 824 h 1513"/>
                <a:gd name="T10" fmla="*/ 1688 w 2481"/>
                <a:gd name="T11" fmla="*/ 592 h 1513"/>
                <a:gd name="T12" fmla="*/ 2000 w 2481"/>
                <a:gd name="T13" fmla="*/ 480 h 1513"/>
                <a:gd name="T14" fmla="*/ 2480 w 2481"/>
                <a:gd name="T15" fmla="*/ 0 h 1513"/>
                <a:gd name="T16" fmla="*/ 0 60000 65536"/>
                <a:gd name="T17" fmla="*/ 0 60000 65536"/>
                <a:gd name="T18" fmla="*/ 0 60000 65536"/>
                <a:gd name="T19" fmla="*/ 0 60000 65536"/>
                <a:gd name="T20" fmla="*/ 0 60000 65536"/>
                <a:gd name="T21" fmla="*/ 0 60000 65536"/>
                <a:gd name="T22" fmla="*/ 0 60000 65536"/>
                <a:gd name="T23" fmla="*/ 0 60000 65536"/>
                <a:gd name="T24" fmla="*/ 0 w 2481"/>
                <a:gd name="T25" fmla="*/ 0 h 1513"/>
                <a:gd name="T26" fmla="*/ 2481 w 2481"/>
                <a:gd name="T27" fmla="*/ 1513 h 15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7560" name="Freeform 83"/>
            <p:cNvSpPr>
              <a:spLocks/>
            </p:cNvSpPr>
            <p:nvPr/>
          </p:nvSpPr>
          <p:spPr bwMode="auto">
            <a:xfrm>
              <a:off x="1480" y="1008"/>
              <a:ext cx="2481" cy="1513"/>
            </a:xfrm>
            <a:custGeom>
              <a:avLst/>
              <a:gdLst>
                <a:gd name="T0" fmla="*/ 0 w 2481"/>
                <a:gd name="T1" fmla="*/ 1512 h 1513"/>
                <a:gd name="T2" fmla="*/ 232 w 2481"/>
                <a:gd name="T3" fmla="*/ 1296 h 1513"/>
                <a:gd name="T4" fmla="*/ 648 w 2481"/>
                <a:gd name="T5" fmla="*/ 1224 h 1513"/>
                <a:gd name="T6" fmla="*/ 992 w 2481"/>
                <a:gd name="T7" fmla="*/ 984 h 1513"/>
                <a:gd name="T8" fmla="*/ 1400 w 2481"/>
                <a:gd name="T9" fmla="*/ 824 h 1513"/>
                <a:gd name="T10" fmla="*/ 1688 w 2481"/>
                <a:gd name="T11" fmla="*/ 592 h 1513"/>
                <a:gd name="T12" fmla="*/ 2000 w 2481"/>
                <a:gd name="T13" fmla="*/ 480 h 1513"/>
                <a:gd name="T14" fmla="*/ 2480 w 2481"/>
                <a:gd name="T15" fmla="*/ 0 h 1513"/>
                <a:gd name="T16" fmla="*/ 0 60000 65536"/>
                <a:gd name="T17" fmla="*/ 0 60000 65536"/>
                <a:gd name="T18" fmla="*/ 0 60000 65536"/>
                <a:gd name="T19" fmla="*/ 0 60000 65536"/>
                <a:gd name="T20" fmla="*/ 0 60000 65536"/>
                <a:gd name="T21" fmla="*/ 0 60000 65536"/>
                <a:gd name="T22" fmla="*/ 0 60000 65536"/>
                <a:gd name="T23" fmla="*/ 0 60000 65536"/>
                <a:gd name="T24" fmla="*/ 0 w 2481"/>
                <a:gd name="T25" fmla="*/ 0 h 1513"/>
                <a:gd name="T26" fmla="*/ 2481 w 2481"/>
                <a:gd name="T27" fmla="*/ 1513 h 15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nvGrpSpPr>
            <p:cNvPr id="407561" name="Group 84"/>
            <p:cNvGrpSpPr>
              <a:grpSpLocks/>
            </p:cNvGrpSpPr>
            <p:nvPr/>
          </p:nvGrpSpPr>
          <p:grpSpPr bwMode="auto">
            <a:xfrm>
              <a:off x="1424" y="744"/>
              <a:ext cx="89" cy="1736"/>
              <a:chOff x="1424" y="744"/>
              <a:chExt cx="89" cy="1736"/>
            </a:xfrm>
          </p:grpSpPr>
          <p:sp>
            <p:nvSpPr>
              <p:cNvPr id="407590" name="Freeform 85"/>
              <p:cNvSpPr>
                <a:spLocks/>
              </p:cNvSpPr>
              <p:nvPr/>
            </p:nvSpPr>
            <p:spPr bwMode="auto">
              <a:xfrm>
                <a:off x="1424" y="744"/>
                <a:ext cx="89" cy="185"/>
              </a:xfrm>
              <a:custGeom>
                <a:avLst/>
                <a:gdLst>
                  <a:gd name="T0" fmla="*/ 44 w 89"/>
                  <a:gd name="T1" fmla="*/ 0 h 185"/>
                  <a:gd name="T2" fmla="*/ 88 w 89"/>
                  <a:gd name="T3" fmla="*/ 184 h 185"/>
                  <a:gd name="T4" fmla="*/ 44 w 89"/>
                  <a:gd name="T5" fmla="*/ 184 h 185"/>
                  <a:gd name="T6" fmla="*/ 0 w 89"/>
                  <a:gd name="T7" fmla="*/ 184 h 185"/>
                  <a:gd name="T8" fmla="*/ 44 w 89"/>
                  <a:gd name="T9" fmla="*/ 0 h 185"/>
                  <a:gd name="T10" fmla="*/ 0 60000 65536"/>
                  <a:gd name="T11" fmla="*/ 0 60000 65536"/>
                  <a:gd name="T12" fmla="*/ 0 60000 65536"/>
                  <a:gd name="T13" fmla="*/ 0 60000 65536"/>
                  <a:gd name="T14" fmla="*/ 0 60000 65536"/>
                  <a:gd name="T15" fmla="*/ 0 w 89"/>
                  <a:gd name="T16" fmla="*/ 0 h 185"/>
                  <a:gd name="T17" fmla="*/ 89 w 89"/>
                  <a:gd name="T18" fmla="*/ 185 h 185"/>
                </a:gdLst>
                <a:ahLst/>
                <a:cxnLst>
                  <a:cxn ang="T10">
                    <a:pos x="T0" y="T1"/>
                  </a:cxn>
                  <a:cxn ang="T11">
                    <a:pos x="T2" y="T3"/>
                  </a:cxn>
                  <a:cxn ang="T12">
                    <a:pos x="T4" y="T5"/>
                  </a:cxn>
                  <a:cxn ang="T13">
                    <a:pos x="T6" y="T7"/>
                  </a:cxn>
                  <a:cxn ang="T14">
                    <a:pos x="T8" y="T9"/>
                  </a:cxn>
                </a:cxnLst>
                <a:rect l="T15" t="T16" r="T17" b="T18"/>
                <a:pathLst>
                  <a:path w="89" h="185">
                    <a:moveTo>
                      <a:pt x="44" y="0"/>
                    </a:moveTo>
                    <a:lnTo>
                      <a:pt x="88" y="184"/>
                    </a:lnTo>
                    <a:lnTo>
                      <a:pt x="44" y="184"/>
                    </a:lnTo>
                    <a:lnTo>
                      <a:pt x="0" y="184"/>
                    </a:lnTo>
                    <a:lnTo>
                      <a:pt x="44" y="0"/>
                    </a:lnTo>
                  </a:path>
                </a:pathLst>
              </a:custGeom>
              <a:solidFill>
                <a:srgbClr val="000000"/>
              </a:solidFill>
              <a:ln w="25400" cap="rnd">
                <a:solidFill>
                  <a:schemeClr val="tx1"/>
                </a:solidFill>
                <a:round/>
                <a:headEnd/>
                <a:tailE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7591" name="Line 86"/>
              <p:cNvSpPr>
                <a:spLocks noChangeShapeType="1"/>
              </p:cNvSpPr>
              <p:nvPr/>
            </p:nvSpPr>
            <p:spPr bwMode="auto">
              <a:xfrm>
                <a:off x="1472" y="936"/>
                <a:ext cx="0" cy="1544"/>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grpSp>
        <p:grpSp>
          <p:nvGrpSpPr>
            <p:cNvPr id="407562" name="Group 87"/>
            <p:cNvGrpSpPr>
              <a:grpSpLocks/>
            </p:cNvGrpSpPr>
            <p:nvPr/>
          </p:nvGrpSpPr>
          <p:grpSpPr bwMode="auto">
            <a:xfrm>
              <a:off x="1472" y="2464"/>
              <a:ext cx="3089" cy="89"/>
              <a:chOff x="1472" y="2464"/>
              <a:chExt cx="3089" cy="89"/>
            </a:xfrm>
          </p:grpSpPr>
          <p:sp>
            <p:nvSpPr>
              <p:cNvPr id="407588" name="Freeform 88"/>
              <p:cNvSpPr>
                <a:spLocks/>
              </p:cNvSpPr>
              <p:nvPr/>
            </p:nvSpPr>
            <p:spPr bwMode="auto">
              <a:xfrm>
                <a:off x="4376" y="2464"/>
                <a:ext cx="185" cy="89"/>
              </a:xfrm>
              <a:custGeom>
                <a:avLst/>
                <a:gdLst>
                  <a:gd name="T0" fmla="*/ 184 w 185"/>
                  <a:gd name="T1" fmla="*/ 44 h 89"/>
                  <a:gd name="T2" fmla="*/ 0 w 185"/>
                  <a:gd name="T3" fmla="*/ 88 h 89"/>
                  <a:gd name="T4" fmla="*/ 0 w 185"/>
                  <a:gd name="T5" fmla="*/ 44 h 89"/>
                  <a:gd name="T6" fmla="*/ 0 w 185"/>
                  <a:gd name="T7" fmla="*/ 0 h 89"/>
                  <a:gd name="T8" fmla="*/ 184 w 185"/>
                  <a:gd name="T9" fmla="*/ 44 h 89"/>
                  <a:gd name="T10" fmla="*/ 0 60000 65536"/>
                  <a:gd name="T11" fmla="*/ 0 60000 65536"/>
                  <a:gd name="T12" fmla="*/ 0 60000 65536"/>
                  <a:gd name="T13" fmla="*/ 0 60000 65536"/>
                  <a:gd name="T14" fmla="*/ 0 60000 65536"/>
                  <a:gd name="T15" fmla="*/ 0 w 185"/>
                  <a:gd name="T16" fmla="*/ 0 h 89"/>
                  <a:gd name="T17" fmla="*/ 185 w 185"/>
                  <a:gd name="T18" fmla="*/ 89 h 89"/>
                </a:gdLst>
                <a:ahLst/>
                <a:cxnLst>
                  <a:cxn ang="T10">
                    <a:pos x="T0" y="T1"/>
                  </a:cxn>
                  <a:cxn ang="T11">
                    <a:pos x="T2" y="T3"/>
                  </a:cxn>
                  <a:cxn ang="T12">
                    <a:pos x="T4" y="T5"/>
                  </a:cxn>
                  <a:cxn ang="T13">
                    <a:pos x="T6" y="T7"/>
                  </a:cxn>
                  <a:cxn ang="T14">
                    <a:pos x="T8" y="T9"/>
                  </a:cxn>
                </a:cxnLst>
                <a:rect l="T15" t="T16" r="T17" b="T18"/>
                <a:pathLst>
                  <a:path w="185" h="89">
                    <a:moveTo>
                      <a:pt x="184" y="44"/>
                    </a:moveTo>
                    <a:lnTo>
                      <a:pt x="0" y="88"/>
                    </a:lnTo>
                    <a:lnTo>
                      <a:pt x="0" y="44"/>
                    </a:lnTo>
                    <a:lnTo>
                      <a:pt x="0" y="0"/>
                    </a:lnTo>
                    <a:lnTo>
                      <a:pt x="184" y="44"/>
                    </a:lnTo>
                  </a:path>
                </a:pathLst>
              </a:custGeom>
              <a:solidFill>
                <a:srgbClr val="000000"/>
              </a:solidFill>
              <a:ln w="25400" cap="rnd">
                <a:solidFill>
                  <a:schemeClr val="tx1"/>
                </a:solidFill>
                <a:round/>
                <a:headEnd/>
                <a:tailE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7589" name="Line 89"/>
              <p:cNvSpPr>
                <a:spLocks noChangeShapeType="1"/>
              </p:cNvSpPr>
              <p:nvPr/>
            </p:nvSpPr>
            <p:spPr bwMode="auto">
              <a:xfrm>
                <a:off x="1472" y="2512"/>
                <a:ext cx="2896"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itchFamily="18" charset="0"/>
                  <a:cs typeface="Times New Roman" pitchFamily="18" charset="0"/>
                </a:endParaRPr>
              </a:p>
            </p:txBody>
          </p:sp>
        </p:grpSp>
        <p:sp>
          <p:nvSpPr>
            <p:cNvPr id="749658" name="Rectangle 90"/>
            <p:cNvSpPr>
              <a:spLocks noChangeArrowheads="1"/>
            </p:cNvSpPr>
            <p:nvPr/>
          </p:nvSpPr>
          <p:spPr bwMode="auto">
            <a:xfrm>
              <a:off x="1079" y="1122"/>
              <a:ext cx="567"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damage</a:t>
              </a:r>
            </a:p>
          </p:txBody>
        </p:sp>
        <p:sp>
          <p:nvSpPr>
            <p:cNvPr id="749659" name="Rectangle 91"/>
            <p:cNvSpPr>
              <a:spLocks noChangeArrowheads="1"/>
            </p:cNvSpPr>
            <p:nvPr/>
          </p:nvSpPr>
          <p:spPr bwMode="auto">
            <a:xfrm>
              <a:off x="1679" y="2274"/>
              <a:ext cx="382"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mild</a:t>
              </a:r>
            </a:p>
          </p:txBody>
        </p:sp>
        <p:sp>
          <p:nvSpPr>
            <p:cNvPr id="749660" name="Rectangle 92"/>
            <p:cNvSpPr>
              <a:spLocks noChangeArrowheads="1"/>
            </p:cNvSpPr>
            <p:nvPr/>
          </p:nvSpPr>
          <p:spPr bwMode="auto">
            <a:xfrm>
              <a:off x="2079" y="2194"/>
              <a:ext cx="656"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annoying</a:t>
              </a:r>
            </a:p>
          </p:txBody>
        </p:sp>
        <p:sp>
          <p:nvSpPr>
            <p:cNvPr id="749661" name="Rectangle 93"/>
            <p:cNvSpPr>
              <a:spLocks noChangeArrowheads="1"/>
            </p:cNvSpPr>
            <p:nvPr/>
          </p:nvSpPr>
          <p:spPr bwMode="auto">
            <a:xfrm>
              <a:off x="2439" y="1930"/>
              <a:ext cx="705"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disturbing</a:t>
              </a:r>
            </a:p>
          </p:txBody>
        </p:sp>
        <p:sp>
          <p:nvSpPr>
            <p:cNvPr id="749662" name="Rectangle 94"/>
            <p:cNvSpPr>
              <a:spLocks noChangeArrowheads="1"/>
            </p:cNvSpPr>
            <p:nvPr/>
          </p:nvSpPr>
          <p:spPr bwMode="auto">
            <a:xfrm>
              <a:off x="2887" y="1762"/>
              <a:ext cx="527"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serious</a:t>
              </a:r>
            </a:p>
          </p:txBody>
        </p:sp>
        <p:sp>
          <p:nvSpPr>
            <p:cNvPr id="749663" name="Rectangle 95"/>
            <p:cNvSpPr>
              <a:spLocks noChangeArrowheads="1"/>
            </p:cNvSpPr>
            <p:nvPr/>
          </p:nvSpPr>
          <p:spPr bwMode="auto">
            <a:xfrm>
              <a:off x="3119" y="1562"/>
              <a:ext cx="584"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extreme</a:t>
              </a:r>
            </a:p>
          </p:txBody>
        </p:sp>
        <p:sp>
          <p:nvSpPr>
            <p:cNvPr id="749664" name="Rectangle 96"/>
            <p:cNvSpPr>
              <a:spLocks noChangeArrowheads="1"/>
            </p:cNvSpPr>
            <p:nvPr/>
          </p:nvSpPr>
          <p:spPr bwMode="auto">
            <a:xfrm>
              <a:off x="3471" y="1402"/>
              <a:ext cx="818"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catastrophic</a:t>
              </a:r>
            </a:p>
          </p:txBody>
        </p:sp>
        <p:sp>
          <p:nvSpPr>
            <p:cNvPr id="749665" name="Rectangle 97"/>
            <p:cNvSpPr>
              <a:spLocks noChangeArrowheads="1"/>
            </p:cNvSpPr>
            <p:nvPr/>
          </p:nvSpPr>
          <p:spPr bwMode="auto">
            <a:xfrm>
              <a:off x="3967" y="906"/>
              <a:ext cx="713"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infectious</a:t>
              </a:r>
            </a:p>
          </p:txBody>
        </p:sp>
        <p:sp>
          <p:nvSpPr>
            <p:cNvPr id="407571" name="Oval 98"/>
            <p:cNvSpPr>
              <a:spLocks noChangeArrowheads="1"/>
            </p:cNvSpPr>
            <p:nvPr/>
          </p:nvSpPr>
          <p:spPr bwMode="auto">
            <a:xfrm>
              <a:off x="1676" y="2276"/>
              <a:ext cx="40" cy="48"/>
            </a:xfrm>
            <a:prstGeom prst="ellipse">
              <a:avLst/>
            </a:prstGeom>
            <a:solidFill>
              <a:schemeClr val="tx2"/>
            </a:solidFill>
            <a:ln w="12700">
              <a:solidFill>
                <a:srgbClr val="000000"/>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7572" name="Oval 99"/>
            <p:cNvSpPr>
              <a:spLocks noChangeArrowheads="1"/>
            </p:cNvSpPr>
            <p:nvPr/>
          </p:nvSpPr>
          <p:spPr bwMode="auto">
            <a:xfrm>
              <a:off x="2108" y="2188"/>
              <a:ext cx="40" cy="48"/>
            </a:xfrm>
            <a:prstGeom prst="ellipse">
              <a:avLst/>
            </a:prstGeom>
            <a:solidFill>
              <a:schemeClr val="tx2"/>
            </a:solidFill>
            <a:ln w="12700">
              <a:solidFill>
                <a:srgbClr val="000000"/>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7573" name="Oval 100"/>
            <p:cNvSpPr>
              <a:spLocks noChangeArrowheads="1"/>
            </p:cNvSpPr>
            <p:nvPr/>
          </p:nvSpPr>
          <p:spPr bwMode="auto">
            <a:xfrm>
              <a:off x="2444" y="1956"/>
              <a:ext cx="48" cy="40"/>
            </a:xfrm>
            <a:prstGeom prst="ellipse">
              <a:avLst/>
            </a:prstGeom>
            <a:solidFill>
              <a:schemeClr val="tx2"/>
            </a:solidFill>
            <a:ln w="12700">
              <a:solidFill>
                <a:srgbClr val="000000"/>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7574" name="Oval 101"/>
            <p:cNvSpPr>
              <a:spLocks noChangeArrowheads="1"/>
            </p:cNvSpPr>
            <p:nvPr/>
          </p:nvSpPr>
          <p:spPr bwMode="auto">
            <a:xfrm>
              <a:off x="2860" y="1796"/>
              <a:ext cx="48" cy="40"/>
            </a:xfrm>
            <a:prstGeom prst="ellipse">
              <a:avLst/>
            </a:prstGeom>
            <a:solidFill>
              <a:schemeClr val="tx2"/>
            </a:solidFill>
            <a:ln w="12700">
              <a:solidFill>
                <a:srgbClr val="000000"/>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7575" name="Oval 102"/>
            <p:cNvSpPr>
              <a:spLocks noChangeArrowheads="1"/>
            </p:cNvSpPr>
            <p:nvPr/>
          </p:nvSpPr>
          <p:spPr bwMode="auto">
            <a:xfrm>
              <a:off x="3132" y="1580"/>
              <a:ext cx="40" cy="40"/>
            </a:xfrm>
            <a:prstGeom prst="ellipse">
              <a:avLst/>
            </a:prstGeom>
            <a:solidFill>
              <a:schemeClr val="tx2"/>
            </a:solidFill>
            <a:ln w="12700">
              <a:solidFill>
                <a:srgbClr val="000000"/>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7576" name="Oval 103"/>
            <p:cNvSpPr>
              <a:spLocks noChangeArrowheads="1"/>
            </p:cNvSpPr>
            <p:nvPr/>
          </p:nvSpPr>
          <p:spPr bwMode="auto">
            <a:xfrm>
              <a:off x="3436" y="1452"/>
              <a:ext cx="48" cy="40"/>
            </a:xfrm>
            <a:prstGeom prst="ellipse">
              <a:avLst/>
            </a:prstGeom>
            <a:solidFill>
              <a:schemeClr val="tx2"/>
            </a:solidFill>
            <a:ln w="12700">
              <a:solidFill>
                <a:srgbClr val="000000"/>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7577" name="Oval 104"/>
            <p:cNvSpPr>
              <a:spLocks noChangeArrowheads="1"/>
            </p:cNvSpPr>
            <p:nvPr/>
          </p:nvSpPr>
          <p:spPr bwMode="auto">
            <a:xfrm>
              <a:off x="3924" y="980"/>
              <a:ext cx="40" cy="48"/>
            </a:xfrm>
            <a:prstGeom prst="ellipse">
              <a:avLst/>
            </a:prstGeom>
            <a:solidFill>
              <a:schemeClr val="tx2"/>
            </a:solidFill>
            <a:ln w="12700">
              <a:solidFill>
                <a:srgbClr val="000000"/>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749673" name="Rectangle 105"/>
            <p:cNvSpPr>
              <a:spLocks noChangeArrowheads="1"/>
            </p:cNvSpPr>
            <p:nvPr/>
          </p:nvSpPr>
          <p:spPr bwMode="auto">
            <a:xfrm>
              <a:off x="3383" y="2530"/>
              <a:ext cx="704"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Bug Type</a:t>
              </a:r>
            </a:p>
          </p:txBody>
        </p:sp>
        <p:sp>
          <p:nvSpPr>
            <p:cNvPr id="407579" name="Freeform 106"/>
            <p:cNvSpPr>
              <a:spLocks/>
            </p:cNvSpPr>
            <p:nvPr/>
          </p:nvSpPr>
          <p:spPr bwMode="auto">
            <a:xfrm>
              <a:off x="3560" y="1088"/>
              <a:ext cx="593" cy="73"/>
            </a:xfrm>
            <a:custGeom>
              <a:avLst/>
              <a:gdLst>
                <a:gd name="T0" fmla="*/ 0 w 593"/>
                <a:gd name="T1" fmla="*/ 0 h 73"/>
                <a:gd name="T2" fmla="*/ 248 w 593"/>
                <a:gd name="T3" fmla="*/ 0 h 73"/>
                <a:gd name="T4" fmla="*/ 144 w 593"/>
                <a:gd name="T5" fmla="*/ 72 h 73"/>
                <a:gd name="T6" fmla="*/ 592 w 593"/>
                <a:gd name="T7" fmla="*/ 72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48" y="0"/>
                  </a:lnTo>
                  <a:lnTo>
                    <a:pt x="144" y="72"/>
                  </a:lnTo>
                  <a:lnTo>
                    <a:pt x="592" y="72"/>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7580" name="Freeform 107"/>
            <p:cNvSpPr>
              <a:spLocks/>
            </p:cNvSpPr>
            <p:nvPr/>
          </p:nvSpPr>
          <p:spPr bwMode="auto">
            <a:xfrm>
              <a:off x="3552" y="1080"/>
              <a:ext cx="593" cy="73"/>
            </a:xfrm>
            <a:custGeom>
              <a:avLst/>
              <a:gdLst>
                <a:gd name="T0" fmla="*/ 0 w 593"/>
                <a:gd name="T1" fmla="*/ 0 h 73"/>
                <a:gd name="T2" fmla="*/ 248 w 593"/>
                <a:gd name="T3" fmla="*/ 0 h 73"/>
                <a:gd name="T4" fmla="*/ 144 w 593"/>
                <a:gd name="T5" fmla="*/ 72 h 73"/>
                <a:gd name="T6" fmla="*/ 592 w 593"/>
                <a:gd name="T7" fmla="*/ 72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48" y="0"/>
                  </a:lnTo>
                  <a:lnTo>
                    <a:pt x="144" y="72"/>
                  </a:lnTo>
                  <a:lnTo>
                    <a:pt x="592" y="72"/>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7581" name="Freeform 108"/>
            <p:cNvSpPr>
              <a:spLocks/>
            </p:cNvSpPr>
            <p:nvPr/>
          </p:nvSpPr>
          <p:spPr bwMode="auto">
            <a:xfrm>
              <a:off x="3448" y="1120"/>
              <a:ext cx="593" cy="73"/>
            </a:xfrm>
            <a:custGeom>
              <a:avLst/>
              <a:gdLst>
                <a:gd name="T0" fmla="*/ 0 w 593"/>
                <a:gd name="T1" fmla="*/ 0 h 73"/>
                <a:gd name="T2" fmla="*/ 256 w 593"/>
                <a:gd name="T3" fmla="*/ 0 h 73"/>
                <a:gd name="T4" fmla="*/ 144 w 593"/>
                <a:gd name="T5" fmla="*/ 72 h 73"/>
                <a:gd name="T6" fmla="*/ 592 w 593"/>
                <a:gd name="T7" fmla="*/ 72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56" y="0"/>
                  </a:lnTo>
                  <a:lnTo>
                    <a:pt x="144" y="72"/>
                  </a:lnTo>
                  <a:lnTo>
                    <a:pt x="592" y="72"/>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07582" name="Freeform 109"/>
            <p:cNvSpPr>
              <a:spLocks/>
            </p:cNvSpPr>
            <p:nvPr/>
          </p:nvSpPr>
          <p:spPr bwMode="auto">
            <a:xfrm>
              <a:off x="3440" y="1112"/>
              <a:ext cx="593" cy="73"/>
            </a:xfrm>
            <a:custGeom>
              <a:avLst/>
              <a:gdLst>
                <a:gd name="T0" fmla="*/ 0 w 593"/>
                <a:gd name="T1" fmla="*/ 0 h 73"/>
                <a:gd name="T2" fmla="*/ 256 w 593"/>
                <a:gd name="T3" fmla="*/ 0 h 73"/>
                <a:gd name="T4" fmla="*/ 144 w 593"/>
                <a:gd name="T5" fmla="*/ 72 h 73"/>
                <a:gd name="T6" fmla="*/ 592 w 593"/>
                <a:gd name="T7" fmla="*/ 72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56" y="0"/>
                  </a:lnTo>
                  <a:lnTo>
                    <a:pt x="144" y="72"/>
                  </a:lnTo>
                  <a:lnTo>
                    <a:pt x="592" y="72"/>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749678" name="Rectangle 110"/>
            <p:cNvSpPr>
              <a:spLocks noChangeArrowheads="1"/>
            </p:cNvSpPr>
            <p:nvPr/>
          </p:nvSpPr>
          <p:spPr bwMode="auto">
            <a:xfrm>
              <a:off x="1423" y="2810"/>
              <a:ext cx="1089"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i="1" u="sng">
                  <a:latin typeface="Times New Roman" pitchFamily="18" charset="0"/>
                  <a:cs typeface="Times New Roman" pitchFamily="18" charset="0"/>
                </a:rPr>
                <a:t>Bug Categories:</a:t>
              </a:r>
            </a:p>
          </p:txBody>
        </p:sp>
        <p:sp>
          <p:nvSpPr>
            <p:cNvPr id="749679" name="Rectangle 111"/>
            <p:cNvSpPr>
              <a:spLocks noChangeArrowheads="1"/>
            </p:cNvSpPr>
            <p:nvPr/>
          </p:nvSpPr>
          <p:spPr bwMode="auto">
            <a:xfrm>
              <a:off x="2551" y="2810"/>
              <a:ext cx="1501" cy="231"/>
            </a:xfrm>
            <a:prstGeom prst="rect">
              <a:avLst/>
            </a:prstGeom>
            <a:noFill/>
            <a:ln w="25400">
              <a:noFill/>
              <a:miter lim="800000"/>
              <a:headEnd/>
              <a:tailEnd/>
            </a:ln>
            <a:effectLst/>
          </p:spPr>
          <p:txBody>
            <a:bodyPr wrap="none" lIns="90487" tIns="44450" rIns="90487" bIns="44450">
              <a:spAutoFit/>
            </a:bodyPr>
            <a:lstStyle/>
            <a:p>
              <a:pPr>
                <a:defRPr/>
              </a:pPr>
              <a:r>
                <a:rPr lang="ja-JP" altLang="en-US" sz="1800">
                  <a:latin typeface="Times New Roman" pitchFamily="18" charset="0"/>
                  <a:cs typeface="Times New Roman" pitchFamily="18" charset="0"/>
                </a:rPr>
                <a:t>  </a:t>
              </a:r>
              <a:r>
                <a:rPr lang="en-US" altLang="ja-JP" sz="1800">
                  <a:latin typeface="Times New Roman" pitchFamily="18" charset="0"/>
                  <a:cs typeface="Times New Roman" pitchFamily="18" charset="0"/>
                </a:rPr>
                <a:t>function-related bugs, </a:t>
              </a:r>
            </a:p>
          </p:txBody>
        </p:sp>
        <p:sp>
          <p:nvSpPr>
            <p:cNvPr id="749680" name="Rectangle 112"/>
            <p:cNvSpPr>
              <a:spLocks noChangeArrowheads="1"/>
            </p:cNvSpPr>
            <p:nvPr/>
          </p:nvSpPr>
          <p:spPr bwMode="auto">
            <a:xfrm>
              <a:off x="1415" y="2962"/>
              <a:ext cx="2753"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system-related bugs, data bugs, coding bugs, </a:t>
              </a:r>
            </a:p>
          </p:txBody>
        </p:sp>
        <p:sp>
          <p:nvSpPr>
            <p:cNvPr id="749681" name="Rectangle 113"/>
            <p:cNvSpPr>
              <a:spLocks noChangeArrowheads="1"/>
            </p:cNvSpPr>
            <p:nvPr/>
          </p:nvSpPr>
          <p:spPr bwMode="auto">
            <a:xfrm>
              <a:off x="1415" y="3106"/>
              <a:ext cx="2712"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a:latin typeface="Times New Roman" pitchFamily="18" charset="0"/>
                  <a:cs typeface="Times New Roman" pitchFamily="18" charset="0"/>
                </a:rPr>
                <a:t>design bugs, documentation bugs, standards </a:t>
              </a:r>
            </a:p>
          </p:txBody>
        </p:sp>
        <p:sp>
          <p:nvSpPr>
            <p:cNvPr id="749682" name="Rectangle 114"/>
            <p:cNvSpPr>
              <a:spLocks noChangeArrowheads="1"/>
            </p:cNvSpPr>
            <p:nvPr/>
          </p:nvSpPr>
          <p:spPr bwMode="auto">
            <a:xfrm>
              <a:off x="1415" y="3250"/>
              <a:ext cx="1000" cy="231"/>
            </a:xfrm>
            <a:prstGeom prst="rect">
              <a:avLst/>
            </a:prstGeom>
            <a:noFill/>
            <a:ln w="25400">
              <a:noFill/>
              <a:miter lim="800000"/>
              <a:headEnd/>
              <a:tailEnd/>
            </a:ln>
            <a:effectLst/>
          </p:spPr>
          <p:txBody>
            <a:bodyPr wrap="none" lIns="90487" tIns="44450" rIns="90487" bIns="44450">
              <a:spAutoFit/>
            </a:bodyPr>
            <a:lstStyle/>
            <a:p>
              <a:pPr>
                <a:defRPr/>
              </a:pPr>
              <a:r>
                <a:rPr lang="en-US" altLang="ja-JP" sz="1800" dirty="0">
                  <a:latin typeface="Times New Roman" pitchFamily="18" charset="0"/>
                  <a:cs typeface="Times New Roman" pitchFamily="18" charset="0"/>
                </a:rPr>
                <a:t>violations, etc.</a:t>
              </a:r>
            </a:p>
          </p:txBody>
        </p:sp>
      </p:grpSp>
      <p:sp>
        <p:nvSpPr>
          <p:cNvPr id="40"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Consequences of Bugs</a:t>
            </a:r>
          </a:p>
        </p:txBody>
      </p:sp>
    </p:spTree>
    <p:extLst>
      <p:ext uri="{BB962C8B-B14F-4D97-AF65-F5344CB8AC3E}">
        <p14:creationId xmlns:p14="http://schemas.microsoft.com/office/powerpoint/2010/main" val="2229071644"/>
      </p:ext>
    </p:extLst>
  </p:cSld>
  <p:clrMapOvr>
    <a:masterClrMapping/>
  </p:clrMapOvr>
  <p:transition>
    <p:random/>
    <p:sndAc>
      <p:stSnd>
        <p:snd r:embed="rId3" name="projctor.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Debugging Strategies</a:t>
            </a:r>
            <a:endParaRPr lang="zh-CN" altLang="en-US" dirty="0"/>
          </a:p>
        </p:txBody>
      </p:sp>
      <p:sp>
        <p:nvSpPr>
          <p:cNvPr id="3" name="内容占位符 2"/>
          <p:cNvSpPr>
            <a:spLocks noGrp="1"/>
          </p:cNvSpPr>
          <p:nvPr>
            <p:ph idx="1"/>
          </p:nvPr>
        </p:nvSpPr>
        <p:spPr/>
        <p:txBody>
          <a:bodyPr/>
          <a:lstStyle/>
          <a:p>
            <a:pPr>
              <a:buClr>
                <a:srgbClr val="0070C0"/>
              </a:buClr>
              <a:buFont typeface="Wingdings" pitchFamily="2" charset="2"/>
              <a:buChar char="n"/>
            </a:pPr>
            <a:endParaRPr lang="en-US" altLang="zh-CN" b="0" dirty="0" smtClean="0"/>
          </a:p>
          <a:p>
            <a:pPr>
              <a:buClr>
                <a:srgbClr val="0070C0"/>
              </a:buClr>
              <a:buFont typeface="Wingdings" pitchFamily="2" charset="2"/>
              <a:buChar char="n"/>
            </a:pPr>
            <a:r>
              <a:rPr lang="en-US" altLang="zh-CN" b="0" dirty="0" smtClean="0"/>
              <a:t>debugging </a:t>
            </a:r>
            <a:r>
              <a:rPr lang="en-US" altLang="zh-CN" b="0" dirty="0"/>
              <a:t>has one overriding </a:t>
            </a:r>
            <a:r>
              <a:rPr lang="en-US" altLang="zh-CN" b="0" dirty="0" smtClean="0"/>
              <a:t>objective—to find </a:t>
            </a:r>
            <a:r>
              <a:rPr lang="en-US" altLang="zh-CN" b="0" dirty="0"/>
              <a:t>and correct the cause of a software error or defect. </a:t>
            </a:r>
            <a:endParaRPr lang="en-US" altLang="zh-CN" b="0" dirty="0" smtClean="0"/>
          </a:p>
          <a:p>
            <a:pPr>
              <a:buClr>
                <a:srgbClr val="0070C0"/>
              </a:buClr>
              <a:buFont typeface="Wingdings" pitchFamily="2" charset="2"/>
              <a:buChar char="n"/>
            </a:pPr>
            <a:endParaRPr lang="en-US" altLang="zh-CN" b="0" dirty="0" smtClean="0"/>
          </a:p>
          <a:p>
            <a:pPr>
              <a:buClr>
                <a:srgbClr val="0070C0"/>
              </a:buClr>
              <a:buFont typeface="Wingdings" pitchFamily="2" charset="2"/>
              <a:buChar char="n"/>
            </a:pPr>
            <a:r>
              <a:rPr lang="en-US" altLang="zh-CN" b="0" dirty="0" smtClean="0"/>
              <a:t>The objective is realized </a:t>
            </a:r>
            <a:r>
              <a:rPr lang="en-US" altLang="zh-CN" b="0" dirty="0"/>
              <a:t>by a combination of systematic evaluation, intuition, and luck</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66</a:t>
            </a:fld>
            <a:endParaRPr lang="en-US" altLang="zh-CN"/>
          </a:p>
        </p:txBody>
      </p:sp>
    </p:spTree>
    <p:extLst>
      <p:ext uri="{BB962C8B-B14F-4D97-AF65-F5344CB8AC3E}">
        <p14:creationId xmlns:p14="http://schemas.microsoft.com/office/powerpoint/2010/main" val="2807104511"/>
      </p:ext>
    </p:extLst>
  </p:cSld>
  <p:clrMapOvr>
    <a:masterClrMapping/>
  </p:clrMapOvr>
  <p:transition>
    <p:random/>
    <p:sndAc>
      <p:stSnd>
        <p:snd r:embed="rId2" name="projctor.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4" name="Rectangle 4"/>
          <p:cNvSpPr>
            <a:spLocks noChangeArrowheads="1"/>
          </p:cNvSpPr>
          <p:nvPr/>
        </p:nvSpPr>
        <p:spPr bwMode="auto">
          <a:xfrm>
            <a:off x="1954635" y="2114550"/>
            <a:ext cx="4158189"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342900" indent="-342900" algn="l">
              <a:lnSpc>
                <a:spcPct val="100000"/>
              </a:lnSpc>
              <a:spcBef>
                <a:spcPct val="0"/>
              </a:spcBef>
              <a:buClr>
                <a:srgbClr val="0070C0"/>
              </a:buClr>
              <a:buFont typeface="Wingdings" pitchFamily="2" charset="2"/>
              <a:buChar char="n"/>
            </a:pPr>
            <a:r>
              <a:rPr lang="en-US" altLang="zh-CN" dirty="0">
                <a:effectLst>
                  <a:outerShdw blurRad="38100" dist="38100" dir="2700000" algn="tl">
                    <a:srgbClr val="FFFFFF"/>
                  </a:outerShdw>
                </a:effectLst>
                <a:latin typeface="Times New Roman" pitchFamily="18" charset="0"/>
                <a:ea typeface="华文楷体" pitchFamily="2" charset="-122"/>
                <a:cs typeface="Times New Roman" pitchFamily="18" charset="0"/>
              </a:rPr>
              <a:t>brute force（</a:t>
            </a:r>
            <a:r>
              <a:rPr lang="zh-CN" altLang="en-US" dirty="0">
                <a:effectLst>
                  <a:outerShdw blurRad="38100" dist="38100" dir="2700000" algn="tl">
                    <a:srgbClr val="FFFFFF"/>
                  </a:outerShdw>
                </a:effectLst>
                <a:latin typeface="Times New Roman" pitchFamily="18" charset="0"/>
                <a:ea typeface="华文楷体" pitchFamily="2" charset="-122"/>
                <a:cs typeface="Times New Roman" pitchFamily="18" charset="0"/>
              </a:rPr>
              <a:t>强力） / </a:t>
            </a:r>
            <a:r>
              <a:rPr lang="en-US" altLang="zh-CN" dirty="0">
                <a:effectLst>
                  <a:outerShdw blurRad="38100" dist="38100" dir="2700000" algn="tl">
                    <a:srgbClr val="FFFFFF"/>
                  </a:outerShdw>
                </a:effectLst>
                <a:latin typeface="Times New Roman" pitchFamily="18" charset="0"/>
                <a:ea typeface="华文楷体" pitchFamily="2" charset="-122"/>
                <a:cs typeface="Times New Roman" pitchFamily="18" charset="0"/>
              </a:rPr>
              <a:t>testing</a:t>
            </a:r>
          </a:p>
          <a:p>
            <a:pPr marL="342900" indent="-342900" algn="l">
              <a:lnSpc>
                <a:spcPct val="100000"/>
              </a:lnSpc>
              <a:spcBef>
                <a:spcPct val="0"/>
              </a:spcBef>
              <a:buClr>
                <a:srgbClr val="0070C0"/>
              </a:buClr>
              <a:buFont typeface="Wingdings" pitchFamily="2" charset="2"/>
              <a:buChar char="n"/>
            </a:pPr>
            <a:endParaRPr lang="zh-CN" altLang="en-US" dirty="0">
              <a:effectLst>
                <a:outerShdw blurRad="38100" dist="38100" dir="2700000" algn="tl">
                  <a:srgbClr val="FFFFFF"/>
                </a:outerShdw>
              </a:effectLst>
              <a:latin typeface="Times New Roman" pitchFamily="18" charset="0"/>
              <a:ea typeface="华文楷体" pitchFamily="2" charset="-122"/>
              <a:cs typeface="Times New Roman" pitchFamily="18" charset="0"/>
            </a:endParaRPr>
          </a:p>
        </p:txBody>
      </p:sp>
      <p:sp>
        <p:nvSpPr>
          <p:cNvPr id="486405" name="Rectangle 5"/>
          <p:cNvSpPr>
            <a:spLocks noChangeArrowheads="1"/>
          </p:cNvSpPr>
          <p:nvPr/>
        </p:nvSpPr>
        <p:spPr bwMode="auto">
          <a:xfrm>
            <a:off x="1954635" y="2432050"/>
            <a:ext cx="528990"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342900" indent="-342900" algn="l">
              <a:lnSpc>
                <a:spcPct val="100000"/>
              </a:lnSpc>
              <a:spcBef>
                <a:spcPct val="0"/>
              </a:spcBef>
              <a:buClr>
                <a:srgbClr val="0070C0"/>
              </a:buClr>
              <a:buFont typeface="Wingdings" pitchFamily="2" charset="2"/>
              <a:buChar char="n"/>
            </a:pPr>
            <a:endParaRPr lang="zh-CN" altLang="en-US">
              <a:effectLst>
                <a:outerShdw blurRad="38100" dist="38100" dir="2700000" algn="tl">
                  <a:srgbClr val="FFFFFF"/>
                </a:outerShdw>
              </a:effectLst>
              <a:latin typeface="Times New Roman" pitchFamily="18" charset="0"/>
              <a:ea typeface="华文楷体" pitchFamily="2" charset="-122"/>
              <a:cs typeface="Times New Roman" pitchFamily="18" charset="0"/>
            </a:endParaRPr>
          </a:p>
          <a:p>
            <a:pPr marL="342900" indent="-342900" algn="l">
              <a:lnSpc>
                <a:spcPct val="100000"/>
              </a:lnSpc>
              <a:spcBef>
                <a:spcPct val="0"/>
              </a:spcBef>
              <a:buClr>
                <a:srgbClr val="0070C0"/>
              </a:buClr>
              <a:buFont typeface="Wingdings" pitchFamily="2" charset="2"/>
              <a:buChar char="n"/>
            </a:pPr>
            <a:endParaRPr lang="zh-CN" altLang="en-US">
              <a:effectLst>
                <a:outerShdw blurRad="38100" dist="38100" dir="2700000" algn="tl">
                  <a:srgbClr val="FFFFFF"/>
                </a:outerShdw>
              </a:effectLst>
              <a:latin typeface="Times New Roman" pitchFamily="18" charset="0"/>
              <a:ea typeface="华文楷体" pitchFamily="2" charset="-122"/>
              <a:cs typeface="Times New Roman" pitchFamily="18" charset="0"/>
            </a:endParaRPr>
          </a:p>
        </p:txBody>
      </p:sp>
      <p:sp>
        <p:nvSpPr>
          <p:cNvPr id="486406" name="Rectangle 6"/>
          <p:cNvSpPr>
            <a:spLocks noChangeArrowheads="1"/>
          </p:cNvSpPr>
          <p:nvPr/>
        </p:nvSpPr>
        <p:spPr bwMode="auto">
          <a:xfrm>
            <a:off x="1954635" y="2749550"/>
            <a:ext cx="4090862"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342900" indent="-342900" algn="l">
              <a:lnSpc>
                <a:spcPct val="100000"/>
              </a:lnSpc>
              <a:spcBef>
                <a:spcPct val="0"/>
              </a:spcBef>
              <a:buClr>
                <a:srgbClr val="0070C0"/>
              </a:buClr>
              <a:buFont typeface="Wingdings" pitchFamily="2" charset="2"/>
              <a:buChar char="n"/>
            </a:pPr>
            <a:r>
              <a:rPr lang="en-US" altLang="zh-CN">
                <a:effectLst>
                  <a:outerShdw blurRad="38100" dist="38100" dir="2700000" algn="tl">
                    <a:srgbClr val="FFFFFF"/>
                  </a:outerShdw>
                </a:effectLst>
                <a:latin typeface="Times New Roman" pitchFamily="18" charset="0"/>
                <a:ea typeface="华文楷体" pitchFamily="2" charset="-122"/>
                <a:cs typeface="Times New Roman" pitchFamily="18" charset="0"/>
              </a:rPr>
              <a:t>Back tracking（</a:t>
            </a:r>
            <a:r>
              <a:rPr lang="zh-CN" altLang="en-US">
                <a:effectLst>
                  <a:outerShdw blurRad="38100" dist="38100" dir="2700000" algn="tl">
                    <a:srgbClr val="FFFFFF"/>
                  </a:outerShdw>
                </a:effectLst>
                <a:latin typeface="Times New Roman" pitchFamily="18" charset="0"/>
                <a:ea typeface="华文楷体" pitchFamily="2" charset="-122"/>
                <a:cs typeface="Times New Roman" pitchFamily="18" charset="0"/>
              </a:rPr>
              <a:t>反向跟踪）</a:t>
            </a:r>
          </a:p>
          <a:p>
            <a:pPr marL="342900" indent="-342900" algn="l">
              <a:lnSpc>
                <a:spcPct val="100000"/>
              </a:lnSpc>
              <a:spcBef>
                <a:spcPct val="0"/>
              </a:spcBef>
              <a:buClr>
                <a:srgbClr val="0070C0"/>
              </a:buClr>
              <a:buFont typeface="Wingdings" pitchFamily="2" charset="2"/>
              <a:buChar char="n"/>
            </a:pPr>
            <a:endParaRPr lang="zh-CN" altLang="en-US">
              <a:effectLst>
                <a:outerShdw blurRad="38100" dist="38100" dir="2700000" algn="tl">
                  <a:srgbClr val="FFFFFF"/>
                </a:outerShdw>
              </a:effectLst>
              <a:latin typeface="Times New Roman" pitchFamily="18" charset="0"/>
              <a:ea typeface="华文楷体" pitchFamily="2" charset="-122"/>
              <a:cs typeface="Times New Roman" pitchFamily="18" charset="0"/>
            </a:endParaRPr>
          </a:p>
        </p:txBody>
      </p:sp>
      <p:sp>
        <p:nvSpPr>
          <p:cNvPr id="486407" name="Rectangle 7"/>
          <p:cNvSpPr>
            <a:spLocks noChangeArrowheads="1"/>
          </p:cNvSpPr>
          <p:nvPr/>
        </p:nvSpPr>
        <p:spPr bwMode="auto">
          <a:xfrm>
            <a:off x="1954635" y="3067050"/>
            <a:ext cx="528990"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342900" indent="-342900" algn="l">
              <a:lnSpc>
                <a:spcPct val="100000"/>
              </a:lnSpc>
              <a:spcBef>
                <a:spcPct val="0"/>
              </a:spcBef>
              <a:buClr>
                <a:srgbClr val="0070C0"/>
              </a:buClr>
              <a:buFont typeface="Wingdings" pitchFamily="2" charset="2"/>
              <a:buChar char="n"/>
            </a:pPr>
            <a:endParaRPr lang="zh-CN" altLang="en-US">
              <a:effectLst>
                <a:outerShdw blurRad="38100" dist="38100" dir="2700000" algn="tl">
                  <a:srgbClr val="FFFFFF"/>
                </a:outerShdw>
              </a:effectLst>
              <a:latin typeface="Times New Roman" pitchFamily="18" charset="0"/>
              <a:ea typeface="华文楷体" pitchFamily="2" charset="-122"/>
              <a:cs typeface="Times New Roman" pitchFamily="18" charset="0"/>
            </a:endParaRPr>
          </a:p>
          <a:p>
            <a:pPr marL="342900" indent="-342900" algn="l">
              <a:lnSpc>
                <a:spcPct val="100000"/>
              </a:lnSpc>
              <a:spcBef>
                <a:spcPct val="0"/>
              </a:spcBef>
              <a:buClr>
                <a:srgbClr val="0070C0"/>
              </a:buClr>
              <a:buFont typeface="Wingdings" pitchFamily="2" charset="2"/>
              <a:buChar char="n"/>
            </a:pPr>
            <a:endParaRPr lang="zh-CN" altLang="en-US">
              <a:effectLst>
                <a:outerShdw blurRad="38100" dist="38100" dir="2700000" algn="tl">
                  <a:srgbClr val="FFFFFF"/>
                </a:outerShdw>
              </a:effectLst>
              <a:latin typeface="Times New Roman" pitchFamily="18" charset="0"/>
              <a:ea typeface="华文楷体" pitchFamily="2" charset="-122"/>
              <a:cs typeface="Times New Roman" pitchFamily="18" charset="0"/>
            </a:endParaRPr>
          </a:p>
        </p:txBody>
      </p:sp>
      <p:sp>
        <p:nvSpPr>
          <p:cNvPr id="486408" name="Rectangle 8"/>
          <p:cNvSpPr>
            <a:spLocks noChangeArrowheads="1"/>
          </p:cNvSpPr>
          <p:nvPr/>
        </p:nvSpPr>
        <p:spPr bwMode="auto">
          <a:xfrm>
            <a:off x="1954636" y="3384550"/>
            <a:ext cx="2938304"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342900" indent="-342900" algn="l">
              <a:lnSpc>
                <a:spcPct val="100000"/>
              </a:lnSpc>
              <a:spcBef>
                <a:spcPct val="0"/>
              </a:spcBef>
              <a:buClr>
                <a:srgbClr val="0070C0"/>
              </a:buClr>
              <a:buFont typeface="Wingdings" pitchFamily="2" charset="2"/>
              <a:buChar char="n"/>
            </a:pPr>
            <a:r>
              <a:rPr lang="en-US" altLang="zh-CN">
                <a:effectLst>
                  <a:outerShdw blurRad="38100" dist="38100" dir="2700000" algn="tl">
                    <a:srgbClr val="FFFFFF"/>
                  </a:outerShdw>
                </a:effectLst>
                <a:latin typeface="Times New Roman" pitchFamily="18" charset="0"/>
                <a:ea typeface="华文楷体" pitchFamily="2" charset="-122"/>
                <a:cs typeface="Times New Roman" pitchFamily="18" charset="0"/>
              </a:rPr>
              <a:t>Induction（</a:t>
            </a:r>
            <a:r>
              <a:rPr lang="zh-CN" altLang="en-US">
                <a:effectLst>
                  <a:outerShdw blurRad="38100" dist="38100" dir="2700000" algn="tl">
                    <a:srgbClr val="FFFFFF"/>
                  </a:outerShdw>
                </a:effectLst>
                <a:latin typeface="Times New Roman" pitchFamily="18" charset="0"/>
                <a:ea typeface="华文楷体" pitchFamily="2" charset="-122"/>
                <a:cs typeface="Times New Roman" pitchFamily="18" charset="0"/>
              </a:rPr>
              <a:t>归纳）</a:t>
            </a:r>
          </a:p>
          <a:p>
            <a:pPr marL="342900" indent="-342900" algn="l">
              <a:lnSpc>
                <a:spcPct val="100000"/>
              </a:lnSpc>
              <a:spcBef>
                <a:spcPct val="0"/>
              </a:spcBef>
              <a:buClr>
                <a:srgbClr val="0070C0"/>
              </a:buClr>
              <a:buFont typeface="Wingdings" pitchFamily="2" charset="2"/>
              <a:buChar char="n"/>
            </a:pPr>
            <a:endParaRPr lang="zh-CN" altLang="en-US">
              <a:effectLst>
                <a:outerShdw blurRad="38100" dist="38100" dir="2700000" algn="tl">
                  <a:srgbClr val="FFFFFF"/>
                </a:outerShdw>
              </a:effectLst>
              <a:latin typeface="Times New Roman" pitchFamily="18" charset="0"/>
              <a:ea typeface="华文楷体" pitchFamily="2" charset="-122"/>
              <a:cs typeface="Times New Roman" pitchFamily="18" charset="0"/>
            </a:endParaRPr>
          </a:p>
        </p:txBody>
      </p:sp>
      <p:sp>
        <p:nvSpPr>
          <p:cNvPr id="486409" name="Rectangle 9"/>
          <p:cNvSpPr>
            <a:spLocks noChangeArrowheads="1"/>
          </p:cNvSpPr>
          <p:nvPr/>
        </p:nvSpPr>
        <p:spPr bwMode="auto">
          <a:xfrm>
            <a:off x="1954635" y="3702050"/>
            <a:ext cx="528990"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342900" indent="-342900" algn="l">
              <a:lnSpc>
                <a:spcPct val="100000"/>
              </a:lnSpc>
              <a:spcBef>
                <a:spcPct val="0"/>
              </a:spcBef>
              <a:buClr>
                <a:srgbClr val="0070C0"/>
              </a:buClr>
              <a:buFont typeface="Wingdings" pitchFamily="2" charset="2"/>
              <a:buChar char="n"/>
            </a:pPr>
            <a:endParaRPr lang="zh-CN" altLang="en-US">
              <a:effectLst>
                <a:outerShdw blurRad="38100" dist="38100" dir="2700000" algn="tl">
                  <a:srgbClr val="FFFFFF"/>
                </a:outerShdw>
              </a:effectLst>
              <a:latin typeface="Times New Roman" pitchFamily="18" charset="0"/>
              <a:ea typeface="华文楷体" pitchFamily="2" charset="-122"/>
              <a:cs typeface="Times New Roman" pitchFamily="18" charset="0"/>
            </a:endParaRPr>
          </a:p>
          <a:p>
            <a:pPr marL="342900" indent="-342900" algn="l">
              <a:lnSpc>
                <a:spcPct val="100000"/>
              </a:lnSpc>
              <a:spcBef>
                <a:spcPct val="0"/>
              </a:spcBef>
              <a:buClr>
                <a:srgbClr val="0070C0"/>
              </a:buClr>
              <a:buFont typeface="Wingdings" pitchFamily="2" charset="2"/>
              <a:buChar char="n"/>
            </a:pPr>
            <a:endParaRPr lang="zh-CN" altLang="en-US">
              <a:effectLst>
                <a:outerShdw blurRad="38100" dist="38100" dir="2700000" algn="tl">
                  <a:srgbClr val="FFFFFF"/>
                </a:outerShdw>
              </a:effectLst>
              <a:latin typeface="Times New Roman" pitchFamily="18" charset="0"/>
              <a:ea typeface="华文楷体" pitchFamily="2" charset="-122"/>
              <a:cs typeface="Times New Roman" pitchFamily="18" charset="0"/>
            </a:endParaRPr>
          </a:p>
        </p:txBody>
      </p:sp>
      <p:sp>
        <p:nvSpPr>
          <p:cNvPr id="486410" name="Rectangle 10"/>
          <p:cNvSpPr>
            <a:spLocks noChangeArrowheads="1"/>
          </p:cNvSpPr>
          <p:nvPr/>
        </p:nvSpPr>
        <p:spPr bwMode="auto">
          <a:xfrm>
            <a:off x="1954636" y="4019550"/>
            <a:ext cx="3040896"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342900" indent="-342900" algn="l">
              <a:lnSpc>
                <a:spcPct val="100000"/>
              </a:lnSpc>
              <a:spcBef>
                <a:spcPct val="0"/>
              </a:spcBef>
              <a:buClr>
                <a:srgbClr val="0070C0"/>
              </a:buClr>
              <a:buFont typeface="Wingdings" pitchFamily="2" charset="2"/>
              <a:buChar char="n"/>
            </a:pPr>
            <a:r>
              <a:rPr lang="en-US" altLang="zh-CN">
                <a:effectLst>
                  <a:outerShdw blurRad="38100" dist="38100" dir="2700000" algn="tl">
                    <a:srgbClr val="FFFFFF"/>
                  </a:outerShdw>
                </a:effectLst>
                <a:latin typeface="Times New Roman" pitchFamily="18" charset="0"/>
                <a:ea typeface="华文楷体" pitchFamily="2" charset="-122"/>
                <a:cs typeface="Times New Roman" pitchFamily="18" charset="0"/>
              </a:rPr>
              <a:t>Deduction（</a:t>
            </a:r>
            <a:r>
              <a:rPr lang="zh-CN" altLang="en-US">
                <a:effectLst>
                  <a:outerShdw blurRad="38100" dist="38100" dir="2700000" algn="tl">
                    <a:srgbClr val="FFFFFF"/>
                  </a:outerShdw>
                </a:effectLst>
                <a:latin typeface="Times New Roman" pitchFamily="18" charset="0"/>
                <a:ea typeface="华文楷体" pitchFamily="2" charset="-122"/>
                <a:cs typeface="Times New Roman" pitchFamily="18" charset="0"/>
              </a:rPr>
              <a:t>推理）</a:t>
            </a:r>
          </a:p>
        </p:txBody>
      </p:sp>
      <p:sp>
        <p:nvSpPr>
          <p:cNvPr id="2" name="标题 1"/>
          <p:cNvSpPr>
            <a:spLocks noGrp="1"/>
          </p:cNvSpPr>
          <p:nvPr>
            <p:ph type="title"/>
          </p:nvPr>
        </p:nvSpPr>
        <p:spPr/>
        <p:txBody>
          <a:bodyPr/>
          <a:lstStyle/>
          <a:p>
            <a:r>
              <a:rPr lang="en-US" altLang="zh-CN" dirty="0"/>
              <a:t>Debugging Techniques</a:t>
            </a:r>
            <a:endParaRPr lang="zh-CN" altLang="en-US" dirty="0"/>
          </a:p>
        </p:txBody>
      </p:sp>
    </p:spTree>
    <p:extLst>
      <p:ext uri="{BB962C8B-B14F-4D97-AF65-F5344CB8AC3E}">
        <p14:creationId xmlns:p14="http://schemas.microsoft.com/office/powerpoint/2010/main" val="4158995171"/>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Automated Debugging.</a:t>
            </a:r>
            <a:endParaRPr lang="zh-CN" altLang="en-US" dirty="0"/>
          </a:p>
        </p:txBody>
      </p:sp>
      <p:sp>
        <p:nvSpPr>
          <p:cNvPr id="3" name="内容占位符 2"/>
          <p:cNvSpPr>
            <a:spLocks noGrp="1"/>
          </p:cNvSpPr>
          <p:nvPr>
            <p:ph idx="1"/>
          </p:nvPr>
        </p:nvSpPr>
        <p:spPr>
          <a:xfrm>
            <a:off x="1066800" y="1371600"/>
            <a:ext cx="8041704" cy="4800600"/>
          </a:xfrm>
        </p:spPr>
        <p:txBody>
          <a:bodyPr/>
          <a:lstStyle/>
          <a:p>
            <a:pPr>
              <a:buClr>
                <a:srgbClr val="0070C0"/>
              </a:buClr>
              <a:buFont typeface="Wingdings" pitchFamily="2" charset="2"/>
              <a:buChar char="n"/>
            </a:pPr>
            <a:r>
              <a:rPr lang="en-US" altLang="zh-CN" b="0" dirty="0"/>
              <a:t>Integrated development environments (IDEs) provide a way to capture </a:t>
            </a:r>
            <a:r>
              <a:rPr lang="en-US" altLang="zh-CN" b="0" dirty="0" smtClean="0"/>
              <a:t>some of </a:t>
            </a:r>
            <a:r>
              <a:rPr lang="en-US" altLang="zh-CN" b="0" dirty="0"/>
              <a:t>the </a:t>
            </a:r>
            <a:r>
              <a:rPr lang="en-US" altLang="zh-CN" b="0" dirty="0" smtClean="0"/>
              <a:t>language-specific predetermined errors</a:t>
            </a:r>
            <a:r>
              <a:rPr lang="en-US" altLang="zh-CN" b="0" dirty="0"/>
              <a:t> (e.g., missing </a:t>
            </a:r>
            <a:r>
              <a:rPr lang="en-US" altLang="zh-CN" b="0" dirty="0" smtClean="0"/>
              <a:t>end-of-statement characters</a:t>
            </a:r>
            <a:r>
              <a:rPr lang="en-US" altLang="zh-CN" b="0" dirty="0"/>
              <a:t>, </a:t>
            </a:r>
            <a:r>
              <a:rPr lang="en-US" altLang="zh-CN" b="0" dirty="0" smtClean="0"/>
              <a:t>undefined </a:t>
            </a:r>
            <a:r>
              <a:rPr lang="en-US" altLang="zh-CN" b="0" dirty="0"/>
              <a:t>variables, and so on) without requiring </a:t>
            </a:r>
            <a:r>
              <a:rPr lang="en-US" altLang="zh-CN" b="0" dirty="0" smtClean="0"/>
              <a:t>compilation</a:t>
            </a:r>
          </a:p>
          <a:p>
            <a:pPr>
              <a:buClr>
                <a:srgbClr val="0070C0"/>
              </a:buClr>
              <a:buFont typeface="Wingdings" pitchFamily="2" charset="2"/>
              <a:buChar char="n"/>
            </a:pPr>
            <a:endParaRPr lang="en-US" altLang="zh-CN" b="0" dirty="0" smtClean="0"/>
          </a:p>
          <a:p>
            <a:pPr>
              <a:buClr>
                <a:srgbClr val="0070C0"/>
              </a:buClr>
              <a:buFont typeface="Wingdings" pitchFamily="2" charset="2"/>
              <a:buChar char="n"/>
            </a:pPr>
            <a:r>
              <a:rPr lang="en-US" altLang="zh-CN" b="0" dirty="0" smtClean="0"/>
              <a:t>A wide </a:t>
            </a:r>
            <a:r>
              <a:rPr lang="en-US" altLang="zh-CN" b="0" dirty="0"/>
              <a:t>variety of debugging compilers, dynamic debugging aids (“tracers”), </a:t>
            </a:r>
            <a:r>
              <a:rPr lang="en-US" altLang="zh-CN" b="0" dirty="0" smtClean="0"/>
              <a:t>automatic test-case </a:t>
            </a:r>
            <a:r>
              <a:rPr lang="en-US" altLang="zh-CN" b="0" dirty="0"/>
              <a:t>generators, and cross-reference mapping </a:t>
            </a:r>
            <a:r>
              <a:rPr lang="en-US" altLang="zh-CN" b="0" dirty="0" smtClean="0"/>
              <a:t>tools</a:t>
            </a:r>
          </a:p>
          <a:p>
            <a:pPr>
              <a:buClr>
                <a:srgbClr val="0070C0"/>
              </a:buClr>
              <a:buFont typeface="Wingdings" pitchFamily="2" charset="2"/>
              <a:buChar char="n"/>
            </a:pPr>
            <a:endParaRPr lang="en-US" altLang="zh-CN" b="0" dirty="0"/>
          </a:p>
          <a:p>
            <a:pPr>
              <a:buClr>
                <a:srgbClr val="0070C0"/>
              </a:buClr>
              <a:buFont typeface="Wingdings" pitchFamily="2" charset="2"/>
              <a:buChar char="n"/>
            </a:pPr>
            <a:r>
              <a:rPr lang="en-US" altLang="zh-CN" b="0" dirty="0" smtClean="0"/>
              <a:t>tools </a:t>
            </a:r>
            <a:r>
              <a:rPr lang="en-US" altLang="zh-CN" b="0" dirty="0"/>
              <a:t>are not a substitute for careful evaluation based on a </a:t>
            </a:r>
            <a:r>
              <a:rPr lang="en-US" altLang="zh-CN" b="0" dirty="0" smtClean="0"/>
              <a:t>complete design </a:t>
            </a:r>
            <a:r>
              <a:rPr lang="en-US" altLang="zh-CN" b="0" dirty="0"/>
              <a:t>model and clear source code.</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68</a:t>
            </a:fld>
            <a:endParaRPr lang="en-US" altLang="zh-CN"/>
          </a:p>
        </p:txBody>
      </p:sp>
    </p:spTree>
    <p:extLst>
      <p:ext uri="{BB962C8B-B14F-4D97-AF65-F5344CB8AC3E}">
        <p14:creationId xmlns:p14="http://schemas.microsoft.com/office/powerpoint/2010/main" val="2265527979"/>
      </p:ext>
    </p:extLst>
  </p:cSld>
  <p:clrMapOvr>
    <a:masterClrMapping/>
  </p:clrMapOvr>
  <p:transition>
    <p:random/>
    <p:sndAc>
      <p:stSnd>
        <p:snd r:embed="rId2" name="projctor.wav"/>
      </p:st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Debugging Tools</a:t>
            </a:r>
            <a:endParaRPr lang="zh-CN" altLang="en-US" dirty="0"/>
          </a:p>
        </p:txBody>
      </p:sp>
      <p:sp>
        <p:nvSpPr>
          <p:cNvPr id="3" name="内容占位符 2"/>
          <p:cNvSpPr>
            <a:spLocks noGrp="1"/>
          </p:cNvSpPr>
          <p:nvPr>
            <p:ph idx="1"/>
          </p:nvPr>
        </p:nvSpPr>
        <p:spPr/>
        <p:txBody>
          <a:bodyPr/>
          <a:lstStyle/>
          <a:p>
            <a:pPr>
              <a:buClr>
                <a:srgbClr val="0070C0"/>
              </a:buClr>
              <a:buFont typeface="Wingdings" pitchFamily="2" charset="2"/>
              <a:buChar char="n"/>
            </a:pPr>
            <a:r>
              <a:rPr lang="en-US" altLang="zh-CN" dirty="0" smtClean="0"/>
              <a:t>Objective</a:t>
            </a:r>
            <a:r>
              <a:rPr lang="en-US" altLang="zh-CN" dirty="0"/>
              <a:t>: </a:t>
            </a:r>
            <a:r>
              <a:rPr lang="en-US" altLang="zh-CN" b="0" dirty="0"/>
              <a:t>These tools provide </a:t>
            </a:r>
            <a:r>
              <a:rPr lang="en-US" altLang="zh-CN" b="0" dirty="0" smtClean="0"/>
              <a:t>automated assistance </a:t>
            </a:r>
            <a:r>
              <a:rPr lang="en-US" altLang="zh-CN" b="0" dirty="0"/>
              <a:t>for those who must debug </a:t>
            </a:r>
            <a:r>
              <a:rPr lang="en-US" altLang="zh-CN" b="0" dirty="0" smtClean="0"/>
              <a:t>software problems</a:t>
            </a:r>
            <a:r>
              <a:rPr lang="en-US" altLang="zh-CN" b="0" dirty="0"/>
              <a:t>. The intent is to provide insight that may be </a:t>
            </a:r>
            <a:r>
              <a:rPr lang="en-US" altLang="zh-CN" b="0" dirty="0" smtClean="0"/>
              <a:t>difficult to </a:t>
            </a:r>
            <a:r>
              <a:rPr lang="en-US" altLang="zh-CN" b="0" dirty="0"/>
              <a:t>obtain if approaching the debugging process manually</a:t>
            </a:r>
            <a:r>
              <a:rPr lang="en-US" altLang="zh-CN" b="0" dirty="0" smtClean="0"/>
              <a:t>.</a:t>
            </a:r>
          </a:p>
          <a:p>
            <a:pPr>
              <a:buClr>
                <a:srgbClr val="0070C0"/>
              </a:buClr>
              <a:buFont typeface="Wingdings" pitchFamily="2" charset="2"/>
              <a:buChar char="n"/>
            </a:pPr>
            <a:endParaRPr lang="en-US" altLang="zh-CN" b="0" dirty="0"/>
          </a:p>
          <a:p>
            <a:pPr>
              <a:buClr>
                <a:srgbClr val="0070C0"/>
              </a:buClr>
              <a:buFont typeface="Wingdings" pitchFamily="2" charset="2"/>
              <a:buChar char="n"/>
            </a:pPr>
            <a:r>
              <a:rPr lang="en-US" altLang="zh-CN" dirty="0"/>
              <a:t>Mechanics: </a:t>
            </a:r>
            <a:r>
              <a:rPr lang="en-US" altLang="zh-CN" b="0" dirty="0"/>
              <a:t>Most debugging tools are </a:t>
            </a:r>
            <a:r>
              <a:rPr lang="en-US" altLang="zh-CN" b="0" dirty="0" smtClean="0"/>
              <a:t>programming language </a:t>
            </a:r>
            <a:r>
              <a:rPr lang="en-US" altLang="zh-CN" b="0" dirty="0"/>
              <a:t>and environment </a:t>
            </a:r>
            <a:r>
              <a:rPr lang="en-US" altLang="zh-CN" b="0" dirty="0" smtClean="0"/>
              <a:t>specific.</a:t>
            </a:r>
            <a:endParaRPr lang="en-US" altLang="zh-CN" b="0"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69</a:t>
            </a:fld>
            <a:endParaRPr lang="en-US" altLang="zh-CN"/>
          </a:p>
        </p:txBody>
      </p:sp>
    </p:spTree>
    <p:extLst>
      <p:ext uri="{BB962C8B-B14F-4D97-AF65-F5344CB8AC3E}">
        <p14:creationId xmlns:p14="http://schemas.microsoft.com/office/powerpoint/2010/main" val="2498942218"/>
      </p:ext>
    </p:extLst>
  </p:cSld>
  <p:clrMapOvr>
    <a:masterClrMapping/>
  </p:clrMapOvr>
  <p:transition>
    <p:random/>
    <p:sndAc>
      <p:stSnd>
        <p:snd r:embed="rId2" name="projctor.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8400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A32B4E0-EF70-4C1B-B007-D1012753773D}" type="slidenum">
              <a:rPr lang="en-US" altLang="ja-JP" sz="1200">
                <a:solidFill>
                  <a:schemeClr val="bg1"/>
                </a:solidFill>
              </a:rPr>
              <a:pPr algn="r"/>
              <a:t>7</a:t>
            </a:fld>
            <a:endParaRPr lang="en-US" altLang="ja-JP" sz="900">
              <a:solidFill>
                <a:schemeClr val="bg1"/>
              </a:solidFill>
            </a:endParaRPr>
          </a:p>
        </p:txBody>
      </p:sp>
      <p:sp>
        <p:nvSpPr>
          <p:cNvPr id="702472" name="Rectangle 8"/>
          <p:cNvSpPr>
            <a:spLocks noChangeArrowheads="1"/>
          </p:cNvSpPr>
          <p:nvPr/>
        </p:nvSpPr>
        <p:spPr bwMode="auto">
          <a:xfrm>
            <a:off x="971600" y="1628800"/>
            <a:ext cx="7848872" cy="1197764"/>
          </a:xfrm>
          <a:prstGeom prst="rect">
            <a:avLst/>
          </a:prstGeom>
          <a:noFill/>
          <a:ln w="25400">
            <a:noFill/>
            <a:miter lim="800000"/>
            <a:headEnd/>
            <a:tailEnd/>
          </a:ln>
          <a:effectLst/>
        </p:spPr>
        <p:txBody>
          <a:bodyPr wrap="square" lIns="90487" tIns="44450" rIns="90487" bIns="44450">
            <a:spAutoFit/>
          </a:bodyPr>
          <a:lstStyle/>
          <a:p>
            <a:r>
              <a:rPr lang="en-US" altLang="zh-CN" dirty="0">
                <a:latin typeface="Times New Roman" pitchFamily="18" charset="0"/>
                <a:cs typeface="Times New Roman" pitchFamily="18" charset="0"/>
              </a:rPr>
              <a:t>Software testing is a critical element of software quality assurance and represents the ultimate review of specification, design, and code generation.</a:t>
            </a:r>
          </a:p>
        </p:txBody>
      </p:sp>
      <p:pic>
        <p:nvPicPr>
          <p:cNvPr id="384006" name="Picture 9" descr="tes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140968"/>
            <a:ext cx="38877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eaLnBrk="1" hangingPunct="1">
              <a:lnSpc>
                <a:spcPct val="150000"/>
              </a:lnSpc>
              <a:defRPr/>
            </a:pPr>
            <a:r>
              <a:rPr lang="en-US" altLang="ja-JP" dirty="0"/>
              <a:t>Software Testing</a:t>
            </a:r>
            <a:endParaRPr lang="en-US" altLang="zh-CN" dirty="0"/>
          </a:p>
        </p:txBody>
      </p:sp>
    </p:spTree>
    <p:extLst>
      <p:ext uri="{BB962C8B-B14F-4D97-AF65-F5344CB8AC3E}">
        <p14:creationId xmlns:p14="http://schemas.microsoft.com/office/powerpoint/2010/main" val="815276658"/>
      </p:ext>
    </p:extLst>
  </p:cSld>
  <p:clrMapOvr>
    <a:masterClrMapping/>
  </p:clrMapOvr>
  <p:transition>
    <p:random/>
    <p:sndAc>
      <p:stSnd>
        <p:snd r:embed="rId3" name="projctor.wav"/>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Debugging Tools</a:t>
            </a:r>
            <a:endParaRPr lang="zh-CN" altLang="en-US" dirty="0"/>
          </a:p>
        </p:txBody>
      </p:sp>
      <p:sp>
        <p:nvSpPr>
          <p:cNvPr id="3" name="内容占位符 2"/>
          <p:cNvSpPr>
            <a:spLocks noGrp="1"/>
          </p:cNvSpPr>
          <p:nvPr>
            <p:ph idx="1"/>
          </p:nvPr>
        </p:nvSpPr>
        <p:spPr/>
        <p:txBody>
          <a:bodyPr/>
          <a:lstStyle/>
          <a:p>
            <a:pPr>
              <a:buClr>
                <a:srgbClr val="0070C0"/>
              </a:buClr>
              <a:buFont typeface="Wingdings" pitchFamily="2" charset="2"/>
              <a:buChar char="n"/>
            </a:pPr>
            <a:r>
              <a:rPr lang="en-US" altLang="zh-CN" dirty="0" smtClean="0"/>
              <a:t>Representative </a:t>
            </a:r>
            <a:r>
              <a:rPr lang="en-US" altLang="zh-CN" dirty="0"/>
              <a:t>Tools: </a:t>
            </a:r>
            <a:endParaRPr lang="en-US" altLang="zh-CN" dirty="0" smtClean="0"/>
          </a:p>
          <a:p>
            <a:pPr>
              <a:buClr>
                <a:srgbClr val="0070C0"/>
              </a:buClr>
              <a:buFont typeface="Wingdings" pitchFamily="2" charset="2"/>
              <a:buChar char="n"/>
            </a:pPr>
            <a:endParaRPr lang="en-US" altLang="zh-CN" dirty="0"/>
          </a:p>
          <a:p>
            <a:pPr>
              <a:buClr>
                <a:srgbClr val="0070C0"/>
              </a:buClr>
              <a:buFont typeface="Wingdings" pitchFamily="2" charset="2"/>
              <a:buChar char="n"/>
            </a:pPr>
            <a:r>
              <a:rPr lang="en-US" altLang="zh-CN" sz="2200" b="0" i="1" dirty="0"/>
              <a:t>Borland </a:t>
            </a:r>
            <a:r>
              <a:rPr lang="en-US" altLang="zh-CN" sz="2200" b="0" i="1" dirty="0" err="1" smtClean="0"/>
              <a:t>Silkt</a:t>
            </a:r>
            <a:endParaRPr lang="en-US" altLang="zh-CN" sz="2200" b="0" i="1" dirty="0"/>
          </a:p>
          <a:p>
            <a:pPr>
              <a:buClr>
                <a:srgbClr val="0070C0"/>
              </a:buClr>
              <a:buFont typeface="Wingdings" pitchFamily="2" charset="2"/>
              <a:buChar char="n"/>
            </a:pPr>
            <a:endParaRPr lang="en-US" altLang="zh-CN" sz="2200" b="0" i="1" dirty="0" smtClean="0"/>
          </a:p>
          <a:p>
            <a:pPr>
              <a:buClr>
                <a:srgbClr val="0070C0"/>
              </a:buClr>
              <a:buFont typeface="Wingdings" pitchFamily="2" charset="2"/>
              <a:buChar char="n"/>
            </a:pPr>
            <a:r>
              <a:rPr lang="en-US" altLang="zh-CN" sz="2200" b="0" i="1" dirty="0" err="1" smtClean="0"/>
              <a:t>Coverty</a:t>
            </a:r>
            <a:r>
              <a:rPr lang="en-US" altLang="zh-CN" sz="2200" b="0" i="1" dirty="0" smtClean="0"/>
              <a:t> </a:t>
            </a:r>
            <a:r>
              <a:rPr lang="en-US" altLang="zh-CN" sz="2200" b="0" i="1" dirty="0"/>
              <a:t>Development Testing Platform </a:t>
            </a:r>
            <a:endParaRPr lang="en-US" altLang="zh-CN" sz="2200" b="0" i="1" dirty="0" smtClean="0"/>
          </a:p>
          <a:p>
            <a:pPr>
              <a:buClr>
                <a:srgbClr val="0070C0"/>
              </a:buClr>
              <a:buFont typeface="Wingdings" pitchFamily="2" charset="2"/>
              <a:buChar char="n"/>
            </a:pPr>
            <a:endParaRPr lang="en-US" altLang="zh-CN" sz="2200" b="0" i="1" dirty="0" smtClean="0"/>
          </a:p>
          <a:p>
            <a:pPr>
              <a:buClr>
                <a:srgbClr val="0070C0"/>
              </a:buClr>
              <a:buFont typeface="Wingdings" pitchFamily="2" charset="2"/>
              <a:buChar char="n"/>
            </a:pPr>
            <a:r>
              <a:rPr lang="en-US" altLang="zh-CN" sz="2200" b="0" i="1" dirty="0" smtClean="0"/>
              <a:t>C++Test</a:t>
            </a:r>
          </a:p>
          <a:p>
            <a:pPr>
              <a:buClr>
                <a:srgbClr val="0070C0"/>
              </a:buClr>
              <a:buFont typeface="Wingdings" pitchFamily="2" charset="2"/>
              <a:buChar char="n"/>
            </a:pPr>
            <a:endParaRPr lang="en-US" altLang="zh-CN" sz="2200" b="0" i="1" dirty="0" smtClean="0"/>
          </a:p>
          <a:p>
            <a:pPr>
              <a:buClr>
                <a:srgbClr val="0070C0"/>
              </a:buClr>
              <a:buFont typeface="Wingdings" pitchFamily="2" charset="2"/>
              <a:buChar char="n"/>
            </a:pPr>
            <a:r>
              <a:rPr lang="en-US" altLang="zh-CN" sz="2200" b="0" i="1" dirty="0" err="1" smtClean="0"/>
              <a:t>CodeMedic</a:t>
            </a:r>
            <a:endParaRPr lang="en-US" altLang="zh-CN" sz="2200" b="0" i="1" dirty="0"/>
          </a:p>
          <a:p>
            <a:pPr>
              <a:buClr>
                <a:srgbClr val="0070C0"/>
              </a:buClr>
              <a:buFont typeface="Wingdings" pitchFamily="2" charset="2"/>
              <a:buChar char="n"/>
            </a:pPr>
            <a:endParaRPr lang="en-US" altLang="zh-CN" sz="2200" b="0" dirty="0"/>
          </a:p>
          <a:p>
            <a:pPr>
              <a:buClr>
                <a:srgbClr val="0070C0"/>
              </a:buClr>
              <a:buFont typeface="Wingdings" pitchFamily="2" charset="2"/>
              <a:buChar char="n"/>
            </a:pPr>
            <a:r>
              <a:rPr lang="en-US" altLang="zh-CN" sz="2200" b="0" i="1" dirty="0" smtClean="0"/>
              <a:t>GNATS</a:t>
            </a:r>
            <a:endParaRPr lang="zh-CN" altLang="en-US" sz="2200"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70</a:t>
            </a:fld>
            <a:endParaRPr lang="en-US" altLang="zh-CN"/>
          </a:p>
        </p:txBody>
      </p:sp>
    </p:spTree>
    <p:extLst>
      <p:ext uri="{BB962C8B-B14F-4D97-AF65-F5344CB8AC3E}">
        <p14:creationId xmlns:p14="http://schemas.microsoft.com/office/powerpoint/2010/main" val="79422001"/>
      </p:ext>
    </p:extLst>
  </p:cSld>
  <p:clrMapOvr>
    <a:masterClrMapping/>
  </p:clrMapOvr>
  <p:transition>
    <p:random/>
    <p:sndAc>
      <p:stSnd>
        <p:snd r:embed="rId2" name="projctor.wav"/>
      </p:stSnd>
    </p:sndAc>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Correcting the Error</a:t>
            </a:r>
            <a:endParaRPr lang="zh-CN" altLang="en-US" dirty="0"/>
          </a:p>
        </p:txBody>
      </p:sp>
      <p:sp>
        <p:nvSpPr>
          <p:cNvPr id="3" name="内容占位符 2"/>
          <p:cNvSpPr>
            <a:spLocks noGrp="1"/>
          </p:cNvSpPr>
          <p:nvPr>
            <p:ph idx="1"/>
          </p:nvPr>
        </p:nvSpPr>
        <p:spPr/>
        <p:txBody>
          <a:bodyPr/>
          <a:lstStyle/>
          <a:p>
            <a:pPr>
              <a:buClr>
                <a:srgbClr val="0070C0"/>
              </a:buClr>
              <a:buFont typeface="Wingdings" pitchFamily="2" charset="2"/>
              <a:buChar char="n"/>
            </a:pPr>
            <a:endParaRPr lang="en-US" altLang="zh-CN" b="0" dirty="0" smtClean="0"/>
          </a:p>
          <a:p>
            <a:pPr>
              <a:buClr>
                <a:srgbClr val="0070C0"/>
              </a:buClr>
              <a:buFont typeface="Wingdings" pitchFamily="2" charset="2"/>
              <a:buChar char="n"/>
            </a:pPr>
            <a:r>
              <a:rPr lang="en-US" altLang="zh-CN" b="0" dirty="0" smtClean="0"/>
              <a:t>Is </a:t>
            </a:r>
            <a:r>
              <a:rPr lang="en-US" altLang="zh-CN" b="0" dirty="0"/>
              <a:t>the cause of the bug reproduced in another part of the program</a:t>
            </a:r>
            <a:r>
              <a:rPr lang="en-US" altLang="zh-CN" b="0" dirty="0" smtClean="0"/>
              <a:t>?</a:t>
            </a:r>
          </a:p>
          <a:p>
            <a:pPr>
              <a:buClr>
                <a:srgbClr val="0070C0"/>
              </a:buClr>
              <a:buFont typeface="Wingdings" pitchFamily="2" charset="2"/>
              <a:buChar char="n"/>
            </a:pPr>
            <a:endParaRPr lang="en-US" altLang="zh-CN" b="0" dirty="0" smtClean="0"/>
          </a:p>
          <a:p>
            <a:pPr>
              <a:buClr>
                <a:srgbClr val="0070C0"/>
              </a:buClr>
              <a:buFont typeface="Wingdings" pitchFamily="2" charset="2"/>
              <a:buChar char="n"/>
            </a:pPr>
            <a:r>
              <a:rPr lang="en-US" altLang="zh-CN" b="0" dirty="0"/>
              <a:t>What “next bug” might be introduced by the </a:t>
            </a:r>
            <a:r>
              <a:rPr lang="en-US" altLang="zh-CN" b="0" dirty="0" smtClean="0"/>
              <a:t>fix </a:t>
            </a:r>
            <a:r>
              <a:rPr lang="en-US" altLang="zh-CN" b="0" dirty="0"/>
              <a:t>I'm about to make</a:t>
            </a:r>
            <a:r>
              <a:rPr lang="en-US" altLang="zh-CN" b="0" dirty="0" smtClean="0"/>
              <a:t>?</a:t>
            </a:r>
          </a:p>
          <a:p>
            <a:pPr>
              <a:buClr>
                <a:srgbClr val="0070C0"/>
              </a:buClr>
              <a:buFont typeface="Wingdings" pitchFamily="2" charset="2"/>
              <a:buChar char="n"/>
            </a:pPr>
            <a:endParaRPr lang="en-US" altLang="zh-CN" b="0" dirty="0" smtClean="0"/>
          </a:p>
          <a:p>
            <a:pPr>
              <a:buClr>
                <a:srgbClr val="0070C0"/>
              </a:buClr>
              <a:buFont typeface="Wingdings" pitchFamily="2" charset="2"/>
              <a:buChar char="n"/>
            </a:pPr>
            <a:r>
              <a:rPr lang="en-US" altLang="zh-CN" b="0" dirty="0"/>
              <a:t>What could we have done to prevent this bug in the </a:t>
            </a:r>
            <a:r>
              <a:rPr lang="en-US" altLang="zh-CN" b="0" dirty="0" smtClean="0"/>
              <a:t>first </a:t>
            </a:r>
            <a:r>
              <a:rPr lang="en-US" altLang="zh-CN" b="0" dirty="0"/>
              <a:t>place?</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71</a:t>
            </a:fld>
            <a:endParaRPr lang="en-US" altLang="zh-CN"/>
          </a:p>
        </p:txBody>
      </p:sp>
    </p:spTree>
    <p:extLst>
      <p:ext uri="{BB962C8B-B14F-4D97-AF65-F5344CB8AC3E}">
        <p14:creationId xmlns:p14="http://schemas.microsoft.com/office/powerpoint/2010/main" val="949978591"/>
      </p:ext>
    </p:extLst>
  </p:cSld>
  <p:clrMapOvr>
    <a:masterClrMapping/>
  </p:clrMapOvr>
  <p:transition>
    <p:random/>
    <p:sndAc>
      <p:stSnd>
        <p:snd r:embed="rId2" name="projctor.wav"/>
      </p:st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0960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2E31A41-1C83-42D4-B202-13B9FC0CAD57}" type="slidenum">
              <a:rPr lang="en-US" altLang="ja-JP" sz="1200">
                <a:solidFill>
                  <a:schemeClr val="bg1"/>
                </a:solidFill>
              </a:rPr>
              <a:pPr algn="r"/>
              <a:t>72</a:t>
            </a:fld>
            <a:endParaRPr lang="en-US" altLang="ja-JP" sz="900">
              <a:solidFill>
                <a:schemeClr val="bg1"/>
              </a:solidFill>
            </a:endParaRPr>
          </a:p>
        </p:txBody>
      </p:sp>
      <p:grpSp>
        <p:nvGrpSpPr>
          <p:cNvPr id="409605" name="Group 33"/>
          <p:cNvGrpSpPr>
            <a:grpSpLocks/>
          </p:cNvGrpSpPr>
          <p:nvPr/>
        </p:nvGrpSpPr>
        <p:grpSpPr bwMode="auto">
          <a:xfrm>
            <a:off x="1193617" y="1735015"/>
            <a:ext cx="6884988" cy="3341688"/>
            <a:chOff x="836" y="840"/>
            <a:chExt cx="4337" cy="2105"/>
          </a:xfrm>
        </p:grpSpPr>
        <p:sp>
          <p:nvSpPr>
            <p:cNvPr id="753671" name="Rectangle 7"/>
            <p:cNvSpPr>
              <a:spLocks noChangeArrowheads="1"/>
            </p:cNvSpPr>
            <p:nvPr/>
          </p:nvSpPr>
          <p:spPr bwMode="auto">
            <a:xfrm>
              <a:off x="1084" y="856"/>
              <a:ext cx="2176"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dirty="0">
                  <a:latin typeface="Times New Roman" pitchFamily="18" charset="0"/>
                  <a:cs typeface="Times New Roman" pitchFamily="18" charset="0"/>
                </a:rPr>
                <a:t>Don't run off half-cocked, </a:t>
              </a:r>
            </a:p>
          </p:txBody>
        </p:sp>
        <p:sp>
          <p:nvSpPr>
            <p:cNvPr id="753672" name="Rectangle 8"/>
            <p:cNvSpPr>
              <a:spLocks noChangeArrowheads="1"/>
            </p:cNvSpPr>
            <p:nvPr/>
          </p:nvSpPr>
          <p:spPr bwMode="auto">
            <a:xfrm>
              <a:off x="3452" y="856"/>
              <a:ext cx="525"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u="sng" dirty="0">
                  <a:solidFill>
                    <a:srgbClr val="FF0000"/>
                  </a:solidFill>
                  <a:latin typeface="Times New Roman" pitchFamily="18" charset="0"/>
                  <a:cs typeface="Times New Roman" pitchFamily="18" charset="0"/>
                </a:rPr>
                <a:t>think</a:t>
              </a:r>
            </a:p>
          </p:txBody>
        </p:sp>
        <p:sp>
          <p:nvSpPr>
            <p:cNvPr id="753673" name="Rectangle 9"/>
            <p:cNvSpPr>
              <a:spLocks noChangeArrowheads="1"/>
            </p:cNvSpPr>
            <p:nvPr/>
          </p:nvSpPr>
          <p:spPr bwMode="auto">
            <a:xfrm>
              <a:off x="3916" y="856"/>
              <a:ext cx="927" cy="289"/>
            </a:xfrm>
            <a:prstGeom prst="rect">
              <a:avLst/>
            </a:prstGeom>
            <a:noFill/>
            <a:ln w="25400">
              <a:noFill/>
              <a:miter lim="800000"/>
              <a:headEnd/>
              <a:tailEnd/>
            </a:ln>
            <a:effectLst/>
          </p:spPr>
          <p:txBody>
            <a:bodyPr wrap="none" lIns="90487" tIns="44450" rIns="90487" bIns="44450">
              <a:spAutoFit/>
            </a:bodyPr>
            <a:lstStyle/>
            <a:p>
              <a:pPr>
                <a:defRPr/>
              </a:pPr>
              <a:r>
                <a:rPr lang="ja-JP" altLang="en-US" sz="2400">
                  <a:latin typeface="Times New Roman" pitchFamily="18" charset="0"/>
                  <a:cs typeface="Times New Roman" pitchFamily="18" charset="0"/>
                </a:rPr>
                <a:t> </a:t>
              </a:r>
              <a:r>
                <a:rPr lang="en-US" altLang="ja-JP" sz="2400">
                  <a:latin typeface="Times New Roman" pitchFamily="18" charset="0"/>
                  <a:cs typeface="Times New Roman" pitchFamily="18" charset="0"/>
                </a:rPr>
                <a:t>about the </a:t>
              </a:r>
            </a:p>
          </p:txBody>
        </p:sp>
        <p:sp>
          <p:nvSpPr>
            <p:cNvPr id="753674" name="Rectangle 10"/>
            <p:cNvSpPr>
              <a:spLocks noChangeArrowheads="1"/>
            </p:cNvSpPr>
            <p:nvPr/>
          </p:nvSpPr>
          <p:spPr bwMode="auto">
            <a:xfrm>
              <a:off x="1084" y="1056"/>
              <a:ext cx="1953" cy="522"/>
            </a:xfrm>
            <a:prstGeom prst="rect">
              <a:avLst/>
            </a:prstGeom>
            <a:noFill/>
            <a:ln w="25400">
              <a:noFill/>
              <a:miter lim="800000"/>
              <a:headEnd/>
              <a:tailEnd/>
            </a:ln>
            <a:effectLst/>
          </p:spPr>
          <p:txBody>
            <a:bodyPr wrap="none" lIns="90487" tIns="44450" rIns="90487" bIns="44450">
              <a:spAutoFit/>
            </a:bodyPr>
            <a:lstStyle/>
            <a:p>
              <a:pPr>
                <a:defRPr/>
              </a:pPr>
              <a:r>
                <a:rPr lang="en-US" altLang="ja-JP" sz="2400" dirty="0">
                  <a:latin typeface="Times New Roman" pitchFamily="18" charset="0"/>
                  <a:cs typeface="Times New Roman" pitchFamily="18" charset="0"/>
                </a:rPr>
                <a:t>symptom you're seeing.</a:t>
              </a:r>
            </a:p>
            <a:p>
              <a:pPr>
                <a:defRPr/>
              </a:pPr>
              <a:endParaRPr lang="ja-JP" altLang="en-US" sz="2400" dirty="0">
                <a:latin typeface="Times New Roman" pitchFamily="18" charset="0"/>
                <a:cs typeface="Times New Roman" pitchFamily="18" charset="0"/>
              </a:endParaRPr>
            </a:p>
          </p:txBody>
        </p:sp>
        <p:sp>
          <p:nvSpPr>
            <p:cNvPr id="753675" name="Rectangle 11"/>
            <p:cNvSpPr>
              <a:spLocks noChangeArrowheads="1"/>
            </p:cNvSpPr>
            <p:nvPr/>
          </p:nvSpPr>
          <p:spPr bwMode="auto">
            <a:xfrm>
              <a:off x="1084" y="1256"/>
              <a:ext cx="115" cy="522"/>
            </a:xfrm>
            <a:prstGeom prst="rect">
              <a:avLst/>
            </a:prstGeom>
            <a:noFill/>
            <a:ln w="25400">
              <a:noFill/>
              <a:miter lim="800000"/>
              <a:headEnd/>
              <a:tailEnd/>
            </a:ln>
            <a:effectLst/>
          </p:spPr>
          <p:txBody>
            <a:bodyPr wrap="none" lIns="90487" tIns="44450" rIns="90487" bIns="44450">
              <a:spAutoFit/>
            </a:bodyPr>
            <a:lstStyle/>
            <a:p>
              <a:pPr>
                <a:defRPr/>
              </a:pPr>
              <a:endParaRPr lang="ja-JP" altLang="en-US" sz="2400">
                <a:latin typeface="Times New Roman" pitchFamily="18" charset="0"/>
                <a:cs typeface="Times New Roman" pitchFamily="18" charset="0"/>
              </a:endParaRPr>
            </a:p>
            <a:p>
              <a:pPr>
                <a:defRPr/>
              </a:pPr>
              <a:endParaRPr lang="ja-JP" altLang="en-US" sz="2400">
                <a:latin typeface="Times New Roman" pitchFamily="18" charset="0"/>
                <a:cs typeface="Times New Roman" pitchFamily="18" charset="0"/>
              </a:endParaRPr>
            </a:p>
          </p:txBody>
        </p:sp>
        <p:sp>
          <p:nvSpPr>
            <p:cNvPr id="753676" name="Rectangle 12"/>
            <p:cNvSpPr>
              <a:spLocks noChangeArrowheads="1"/>
            </p:cNvSpPr>
            <p:nvPr/>
          </p:nvSpPr>
          <p:spPr bwMode="auto">
            <a:xfrm>
              <a:off x="1084" y="1456"/>
              <a:ext cx="842"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u="sng" dirty="0">
                  <a:solidFill>
                    <a:srgbClr val="FF0000"/>
                  </a:solidFill>
                  <a:latin typeface="Times New Roman" pitchFamily="18" charset="0"/>
                  <a:cs typeface="Times New Roman" pitchFamily="18" charset="0"/>
                </a:rPr>
                <a:t>Use tools</a:t>
              </a:r>
            </a:p>
          </p:txBody>
        </p:sp>
        <p:sp>
          <p:nvSpPr>
            <p:cNvPr id="753677" name="Rectangle 13"/>
            <p:cNvSpPr>
              <a:spLocks noChangeArrowheads="1"/>
            </p:cNvSpPr>
            <p:nvPr/>
          </p:nvSpPr>
          <p:spPr bwMode="auto">
            <a:xfrm>
              <a:off x="1956" y="1456"/>
              <a:ext cx="2734" cy="289"/>
            </a:xfrm>
            <a:prstGeom prst="rect">
              <a:avLst/>
            </a:prstGeom>
            <a:noFill/>
            <a:ln w="25400">
              <a:noFill/>
              <a:miter lim="800000"/>
              <a:headEnd/>
              <a:tailEnd/>
            </a:ln>
            <a:effectLst/>
          </p:spPr>
          <p:txBody>
            <a:bodyPr wrap="none" lIns="90487" tIns="44450" rIns="90487" bIns="44450">
              <a:spAutoFit/>
            </a:bodyPr>
            <a:lstStyle/>
            <a:p>
              <a:pPr>
                <a:defRPr/>
              </a:pPr>
              <a:r>
                <a:rPr lang="ja-JP" altLang="en-US" sz="2400" dirty="0">
                  <a:latin typeface="Times New Roman" pitchFamily="18" charset="0"/>
                  <a:cs typeface="Times New Roman" pitchFamily="18" charset="0"/>
                </a:rPr>
                <a:t> </a:t>
              </a:r>
              <a:r>
                <a:rPr lang="en-US" altLang="ja-JP" sz="2400" dirty="0">
                  <a:latin typeface="Times New Roman" pitchFamily="18" charset="0"/>
                  <a:cs typeface="Times New Roman" pitchFamily="18" charset="0"/>
                </a:rPr>
                <a:t>(e.g., dynamic debugger) to gain </a:t>
              </a:r>
            </a:p>
          </p:txBody>
        </p:sp>
        <p:sp>
          <p:nvSpPr>
            <p:cNvPr id="753678" name="Rectangle 14"/>
            <p:cNvSpPr>
              <a:spLocks noChangeArrowheads="1"/>
            </p:cNvSpPr>
            <p:nvPr/>
          </p:nvSpPr>
          <p:spPr bwMode="auto">
            <a:xfrm>
              <a:off x="1084" y="1656"/>
              <a:ext cx="1137" cy="522"/>
            </a:xfrm>
            <a:prstGeom prst="rect">
              <a:avLst/>
            </a:prstGeom>
            <a:noFill/>
            <a:ln w="25400">
              <a:noFill/>
              <a:miter lim="800000"/>
              <a:headEnd/>
              <a:tailEnd/>
            </a:ln>
            <a:effectLst/>
          </p:spPr>
          <p:txBody>
            <a:bodyPr wrap="none" lIns="90487" tIns="44450" rIns="90487" bIns="44450">
              <a:spAutoFit/>
            </a:bodyPr>
            <a:lstStyle/>
            <a:p>
              <a:pPr>
                <a:defRPr/>
              </a:pPr>
              <a:r>
                <a:rPr lang="en-US" altLang="ja-JP" sz="2400">
                  <a:latin typeface="Times New Roman" pitchFamily="18" charset="0"/>
                  <a:cs typeface="Times New Roman" pitchFamily="18" charset="0"/>
                </a:rPr>
                <a:t>more insight.</a:t>
              </a:r>
            </a:p>
            <a:p>
              <a:pPr>
                <a:defRPr/>
              </a:pPr>
              <a:endParaRPr lang="ja-JP" altLang="en-US" sz="2400">
                <a:latin typeface="Times New Roman" pitchFamily="18" charset="0"/>
                <a:cs typeface="Times New Roman" pitchFamily="18" charset="0"/>
              </a:endParaRPr>
            </a:p>
          </p:txBody>
        </p:sp>
        <p:sp>
          <p:nvSpPr>
            <p:cNvPr id="753679" name="Rectangle 15"/>
            <p:cNvSpPr>
              <a:spLocks noChangeArrowheads="1"/>
            </p:cNvSpPr>
            <p:nvPr/>
          </p:nvSpPr>
          <p:spPr bwMode="auto">
            <a:xfrm>
              <a:off x="1084" y="1856"/>
              <a:ext cx="115" cy="522"/>
            </a:xfrm>
            <a:prstGeom prst="rect">
              <a:avLst/>
            </a:prstGeom>
            <a:noFill/>
            <a:ln w="25400">
              <a:noFill/>
              <a:miter lim="800000"/>
              <a:headEnd/>
              <a:tailEnd/>
            </a:ln>
            <a:effectLst/>
          </p:spPr>
          <p:txBody>
            <a:bodyPr wrap="none" lIns="90487" tIns="44450" rIns="90487" bIns="44450">
              <a:spAutoFit/>
            </a:bodyPr>
            <a:lstStyle/>
            <a:p>
              <a:pPr>
                <a:defRPr/>
              </a:pPr>
              <a:endParaRPr lang="ja-JP" altLang="en-US" sz="2400">
                <a:latin typeface="Times New Roman" pitchFamily="18" charset="0"/>
                <a:cs typeface="Times New Roman" pitchFamily="18" charset="0"/>
              </a:endParaRPr>
            </a:p>
            <a:p>
              <a:pPr>
                <a:defRPr/>
              </a:pPr>
              <a:endParaRPr lang="ja-JP" altLang="en-US" sz="2400">
                <a:latin typeface="Times New Roman" pitchFamily="18" charset="0"/>
                <a:cs typeface="Times New Roman" pitchFamily="18" charset="0"/>
              </a:endParaRPr>
            </a:p>
          </p:txBody>
        </p:sp>
        <p:sp>
          <p:nvSpPr>
            <p:cNvPr id="753680" name="Rectangle 16"/>
            <p:cNvSpPr>
              <a:spLocks noChangeArrowheads="1"/>
            </p:cNvSpPr>
            <p:nvPr/>
          </p:nvSpPr>
          <p:spPr bwMode="auto">
            <a:xfrm>
              <a:off x="1084" y="2056"/>
              <a:ext cx="1433"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dirty="0">
                  <a:latin typeface="Times New Roman" pitchFamily="18" charset="0"/>
                  <a:cs typeface="Times New Roman" pitchFamily="18" charset="0"/>
                </a:rPr>
                <a:t>If at an impasse, </a:t>
              </a:r>
            </a:p>
          </p:txBody>
        </p:sp>
        <p:sp>
          <p:nvSpPr>
            <p:cNvPr id="753681" name="Rectangle 17"/>
            <p:cNvSpPr>
              <a:spLocks noChangeArrowheads="1"/>
            </p:cNvSpPr>
            <p:nvPr/>
          </p:nvSpPr>
          <p:spPr bwMode="auto">
            <a:xfrm>
              <a:off x="2516" y="2043"/>
              <a:ext cx="733"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u="sng" dirty="0">
                  <a:solidFill>
                    <a:srgbClr val="FF0000"/>
                  </a:solidFill>
                  <a:latin typeface="Times New Roman" pitchFamily="18" charset="0"/>
                  <a:cs typeface="Times New Roman" pitchFamily="18" charset="0"/>
                </a:rPr>
                <a:t>get help</a:t>
              </a:r>
            </a:p>
          </p:txBody>
        </p:sp>
        <p:sp>
          <p:nvSpPr>
            <p:cNvPr id="753682" name="Rectangle 18"/>
            <p:cNvSpPr>
              <a:spLocks noChangeArrowheads="1"/>
            </p:cNvSpPr>
            <p:nvPr/>
          </p:nvSpPr>
          <p:spPr bwMode="auto">
            <a:xfrm>
              <a:off x="3268" y="2043"/>
              <a:ext cx="1675" cy="522"/>
            </a:xfrm>
            <a:prstGeom prst="rect">
              <a:avLst/>
            </a:prstGeom>
            <a:noFill/>
            <a:ln w="25400">
              <a:noFill/>
              <a:miter lim="800000"/>
              <a:headEnd/>
              <a:tailEnd/>
            </a:ln>
            <a:effectLst/>
          </p:spPr>
          <p:txBody>
            <a:bodyPr wrap="none" lIns="90487" tIns="44450" rIns="90487" bIns="44450">
              <a:spAutoFit/>
            </a:bodyPr>
            <a:lstStyle/>
            <a:p>
              <a:pPr>
                <a:defRPr/>
              </a:pPr>
              <a:r>
                <a:rPr lang="ja-JP" altLang="en-US" sz="2400">
                  <a:latin typeface="Times New Roman" pitchFamily="18" charset="0"/>
                  <a:cs typeface="Times New Roman" pitchFamily="18" charset="0"/>
                </a:rPr>
                <a:t> </a:t>
              </a:r>
              <a:r>
                <a:rPr lang="en-US" altLang="ja-JP" sz="2400">
                  <a:latin typeface="Times New Roman" pitchFamily="18" charset="0"/>
                  <a:cs typeface="Times New Roman" pitchFamily="18" charset="0"/>
                </a:rPr>
                <a:t>from someone else.</a:t>
              </a:r>
            </a:p>
            <a:p>
              <a:pPr>
                <a:defRPr/>
              </a:pPr>
              <a:endParaRPr lang="ja-JP" altLang="en-US" sz="2400">
                <a:latin typeface="Times New Roman" pitchFamily="18" charset="0"/>
                <a:cs typeface="Times New Roman" pitchFamily="18" charset="0"/>
              </a:endParaRPr>
            </a:p>
          </p:txBody>
        </p:sp>
        <p:sp>
          <p:nvSpPr>
            <p:cNvPr id="753683" name="Rectangle 19"/>
            <p:cNvSpPr>
              <a:spLocks noChangeArrowheads="1"/>
            </p:cNvSpPr>
            <p:nvPr/>
          </p:nvSpPr>
          <p:spPr bwMode="auto">
            <a:xfrm>
              <a:off x="1084" y="2256"/>
              <a:ext cx="115" cy="522"/>
            </a:xfrm>
            <a:prstGeom prst="rect">
              <a:avLst/>
            </a:prstGeom>
            <a:noFill/>
            <a:ln w="25400">
              <a:noFill/>
              <a:miter lim="800000"/>
              <a:headEnd/>
              <a:tailEnd/>
            </a:ln>
            <a:effectLst/>
          </p:spPr>
          <p:txBody>
            <a:bodyPr wrap="none" lIns="90487" tIns="44450" rIns="90487" bIns="44450">
              <a:spAutoFit/>
            </a:bodyPr>
            <a:lstStyle/>
            <a:p>
              <a:pPr>
                <a:defRPr/>
              </a:pPr>
              <a:endParaRPr lang="ja-JP" altLang="en-US" sz="2400">
                <a:latin typeface="Times New Roman" pitchFamily="18" charset="0"/>
                <a:cs typeface="Times New Roman" pitchFamily="18" charset="0"/>
              </a:endParaRPr>
            </a:p>
            <a:p>
              <a:pPr>
                <a:defRPr/>
              </a:pPr>
              <a:endParaRPr lang="ja-JP" altLang="en-US" sz="2400">
                <a:latin typeface="Times New Roman" pitchFamily="18" charset="0"/>
                <a:cs typeface="Times New Roman" pitchFamily="18" charset="0"/>
              </a:endParaRPr>
            </a:p>
          </p:txBody>
        </p:sp>
        <p:sp>
          <p:nvSpPr>
            <p:cNvPr id="753684" name="Rectangle 20"/>
            <p:cNvSpPr>
              <a:spLocks noChangeArrowheads="1"/>
            </p:cNvSpPr>
            <p:nvPr/>
          </p:nvSpPr>
          <p:spPr bwMode="auto">
            <a:xfrm>
              <a:off x="1084" y="2456"/>
              <a:ext cx="1793"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a:latin typeface="Times New Roman" pitchFamily="18" charset="0"/>
                  <a:cs typeface="Times New Roman" pitchFamily="18" charset="0"/>
                </a:rPr>
                <a:t>Be absolutely sure to </a:t>
              </a:r>
            </a:p>
          </p:txBody>
        </p:sp>
        <p:sp>
          <p:nvSpPr>
            <p:cNvPr id="753685" name="Rectangle 21"/>
            <p:cNvSpPr>
              <a:spLocks noChangeArrowheads="1"/>
            </p:cNvSpPr>
            <p:nvPr/>
          </p:nvSpPr>
          <p:spPr bwMode="auto">
            <a:xfrm>
              <a:off x="2946" y="2456"/>
              <a:ext cx="1966"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u="sng" dirty="0">
                  <a:solidFill>
                    <a:srgbClr val="FF0000"/>
                  </a:solidFill>
                  <a:latin typeface="Times New Roman" pitchFamily="18" charset="0"/>
                  <a:cs typeface="Times New Roman" pitchFamily="18" charset="0"/>
                </a:rPr>
                <a:t>conduct regression tests</a:t>
              </a:r>
            </a:p>
          </p:txBody>
        </p:sp>
        <p:sp>
          <p:nvSpPr>
            <p:cNvPr id="753686" name="Rectangle 22"/>
            <p:cNvSpPr>
              <a:spLocks noChangeArrowheads="1"/>
            </p:cNvSpPr>
            <p:nvPr/>
          </p:nvSpPr>
          <p:spPr bwMode="auto">
            <a:xfrm>
              <a:off x="5004" y="2456"/>
              <a:ext cx="169" cy="289"/>
            </a:xfrm>
            <a:prstGeom prst="rect">
              <a:avLst/>
            </a:prstGeom>
            <a:noFill/>
            <a:ln w="25400">
              <a:noFill/>
              <a:miter lim="800000"/>
              <a:headEnd/>
              <a:tailEnd/>
            </a:ln>
            <a:effec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ja-JP" altLang="en-US" sz="2400">
                  <a:latin typeface="Times New Roman" pitchFamily="18" charset="0"/>
                  <a:cs typeface="Times New Roman" pitchFamily="18" charset="0"/>
                </a:rPr>
                <a:t> </a:t>
              </a:r>
            </a:p>
          </p:txBody>
        </p:sp>
        <p:sp>
          <p:nvSpPr>
            <p:cNvPr id="753687" name="Rectangle 23"/>
            <p:cNvSpPr>
              <a:spLocks noChangeArrowheads="1"/>
            </p:cNvSpPr>
            <p:nvPr/>
          </p:nvSpPr>
          <p:spPr bwMode="auto">
            <a:xfrm>
              <a:off x="1084" y="2656"/>
              <a:ext cx="2210"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a:latin typeface="Times New Roman" pitchFamily="18" charset="0"/>
                  <a:cs typeface="Times New Roman" pitchFamily="18" charset="0"/>
                </a:rPr>
                <a:t>when you do "fix" the bug.</a:t>
              </a:r>
            </a:p>
          </p:txBody>
        </p:sp>
        <p:sp>
          <p:nvSpPr>
            <p:cNvPr id="753688" name="Rectangle 24"/>
            <p:cNvSpPr>
              <a:spLocks noChangeArrowheads="1"/>
            </p:cNvSpPr>
            <p:nvPr/>
          </p:nvSpPr>
          <p:spPr bwMode="auto">
            <a:xfrm>
              <a:off x="836" y="840"/>
              <a:ext cx="261" cy="522"/>
            </a:xfrm>
            <a:prstGeom prst="rect">
              <a:avLst/>
            </a:prstGeom>
            <a:noFill/>
            <a:ln w="25400">
              <a:noFill/>
              <a:miter lim="800000"/>
              <a:headEnd/>
              <a:tailEnd/>
            </a:ln>
            <a:effectLst/>
          </p:spPr>
          <p:txBody>
            <a:bodyPr wrap="none" lIns="90487" tIns="44450" rIns="90487" bIns="44450">
              <a:spAutoFit/>
            </a:bodyPr>
            <a:lstStyle/>
            <a:p>
              <a:pPr>
                <a:defRPr/>
              </a:pPr>
              <a:r>
                <a:rPr lang="en-US" altLang="ja-JP" sz="2400">
                  <a:latin typeface="Times New Roman" pitchFamily="18" charset="0"/>
                  <a:cs typeface="Times New Roman" pitchFamily="18" charset="0"/>
                </a:rPr>
                <a:t>1.</a:t>
              </a:r>
            </a:p>
            <a:p>
              <a:pPr>
                <a:defRPr/>
              </a:pPr>
              <a:endParaRPr lang="ja-JP" altLang="en-US" sz="2400">
                <a:latin typeface="Times New Roman" pitchFamily="18" charset="0"/>
                <a:cs typeface="Times New Roman" pitchFamily="18" charset="0"/>
              </a:endParaRPr>
            </a:p>
          </p:txBody>
        </p:sp>
        <p:sp>
          <p:nvSpPr>
            <p:cNvPr id="753689" name="Rectangle 25"/>
            <p:cNvSpPr>
              <a:spLocks noChangeArrowheads="1"/>
            </p:cNvSpPr>
            <p:nvPr/>
          </p:nvSpPr>
          <p:spPr bwMode="auto">
            <a:xfrm>
              <a:off x="836" y="1040"/>
              <a:ext cx="115" cy="522"/>
            </a:xfrm>
            <a:prstGeom prst="rect">
              <a:avLst/>
            </a:prstGeom>
            <a:noFill/>
            <a:ln w="25400">
              <a:noFill/>
              <a:miter lim="800000"/>
              <a:headEnd/>
              <a:tailEnd/>
            </a:ln>
            <a:effectLst/>
          </p:spPr>
          <p:txBody>
            <a:bodyPr wrap="none" lIns="90487" tIns="44450" rIns="90487" bIns="44450">
              <a:spAutoFit/>
            </a:bodyPr>
            <a:lstStyle/>
            <a:p>
              <a:pPr>
                <a:defRPr/>
              </a:pPr>
              <a:endParaRPr lang="ja-JP" altLang="en-US" sz="2400">
                <a:latin typeface="Times New Roman" pitchFamily="18" charset="0"/>
                <a:cs typeface="Times New Roman" pitchFamily="18" charset="0"/>
              </a:endParaRPr>
            </a:p>
            <a:p>
              <a:pPr>
                <a:defRPr/>
              </a:pPr>
              <a:endParaRPr lang="ja-JP" altLang="en-US" sz="2400">
                <a:latin typeface="Times New Roman" pitchFamily="18" charset="0"/>
                <a:cs typeface="Times New Roman" pitchFamily="18" charset="0"/>
              </a:endParaRPr>
            </a:p>
          </p:txBody>
        </p:sp>
        <p:sp>
          <p:nvSpPr>
            <p:cNvPr id="753690" name="Rectangle 26"/>
            <p:cNvSpPr>
              <a:spLocks noChangeArrowheads="1"/>
            </p:cNvSpPr>
            <p:nvPr/>
          </p:nvSpPr>
          <p:spPr bwMode="auto">
            <a:xfrm>
              <a:off x="836" y="1240"/>
              <a:ext cx="115" cy="522"/>
            </a:xfrm>
            <a:prstGeom prst="rect">
              <a:avLst/>
            </a:prstGeom>
            <a:noFill/>
            <a:ln w="25400">
              <a:noFill/>
              <a:miter lim="800000"/>
              <a:headEnd/>
              <a:tailEnd/>
            </a:ln>
            <a:effectLst/>
          </p:spPr>
          <p:txBody>
            <a:bodyPr wrap="none" lIns="90487" tIns="44450" rIns="90487" bIns="44450">
              <a:spAutoFit/>
            </a:bodyPr>
            <a:lstStyle/>
            <a:p>
              <a:pPr>
                <a:defRPr/>
              </a:pPr>
              <a:endParaRPr lang="ja-JP" altLang="en-US" sz="2400">
                <a:latin typeface="Times New Roman" pitchFamily="18" charset="0"/>
                <a:cs typeface="Times New Roman" pitchFamily="18" charset="0"/>
              </a:endParaRPr>
            </a:p>
            <a:p>
              <a:pPr>
                <a:defRPr/>
              </a:pPr>
              <a:endParaRPr lang="ja-JP" altLang="en-US" sz="2400">
                <a:latin typeface="Times New Roman" pitchFamily="18" charset="0"/>
                <a:cs typeface="Times New Roman" pitchFamily="18" charset="0"/>
              </a:endParaRPr>
            </a:p>
          </p:txBody>
        </p:sp>
        <p:sp>
          <p:nvSpPr>
            <p:cNvPr id="753691" name="Rectangle 27"/>
            <p:cNvSpPr>
              <a:spLocks noChangeArrowheads="1"/>
            </p:cNvSpPr>
            <p:nvPr/>
          </p:nvSpPr>
          <p:spPr bwMode="auto">
            <a:xfrm>
              <a:off x="836" y="1440"/>
              <a:ext cx="261" cy="522"/>
            </a:xfrm>
            <a:prstGeom prst="rect">
              <a:avLst/>
            </a:prstGeom>
            <a:noFill/>
            <a:ln w="25400">
              <a:noFill/>
              <a:miter lim="800000"/>
              <a:headEnd/>
              <a:tailEnd/>
            </a:ln>
            <a:effectLst/>
          </p:spPr>
          <p:txBody>
            <a:bodyPr wrap="none" lIns="90487" tIns="44450" rIns="90487" bIns="44450">
              <a:spAutoFit/>
            </a:bodyPr>
            <a:lstStyle/>
            <a:p>
              <a:pPr>
                <a:defRPr/>
              </a:pPr>
              <a:r>
                <a:rPr lang="en-US" altLang="ja-JP" sz="2400">
                  <a:latin typeface="Times New Roman" pitchFamily="18" charset="0"/>
                  <a:cs typeface="Times New Roman" pitchFamily="18" charset="0"/>
                </a:rPr>
                <a:t>2.</a:t>
              </a:r>
            </a:p>
            <a:p>
              <a:pPr>
                <a:defRPr/>
              </a:pPr>
              <a:endParaRPr lang="ja-JP" altLang="en-US" sz="2400">
                <a:latin typeface="Times New Roman" pitchFamily="18" charset="0"/>
                <a:cs typeface="Times New Roman" pitchFamily="18" charset="0"/>
              </a:endParaRPr>
            </a:p>
          </p:txBody>
        </p:sp>
        <p:sp>
          <p:nvSpPr>
            <p:cNvPr id="753692" name="Rectangle 28"/>
            <p:cNvSpPr>
              <a:spLocks noChangeArrowheads="1"/>
            </p:cNvSpPr>
            <p:nvPr/>
          </p:nvSpPr>
          <p:spPr bwMode="auto">
            <a:xfrm>
              <a:off x="836" y="1640"/>
              <a:ext cx="115" cy="522"/>
            </a:xfrm>
            <a:prstGeom prst="rect">
              <a:avLst/>
            </a:prstGeom>
            <a:noFill/>
            <a:ln w="25400">
              <a:noFill/>
              <a:miter lim="800000"/>
              <a:headEnd/>
              <a:tailEnd/>
            </a:ln>
            <a:effectLst/>
          </p:spPr>
          <p:txBody>
            <a:bodyPr wrap="none" lIns="90487" tIns="44450" rIns="90487" bIns="44450">
              <a:spAutoFit/>
            </a:bodyPr>
            <a:lstStyle/>
            <a:p>
              <a:pPr>
                <a:defRPr/>
              </a:pPr>
              <a:endParaRPr lang="ja-JP" altLang="en-US" sz="2400">
                <a:latin typeface="Times New Roman" pitchFamily="18" charset="0"/>
                <a:cs typeface="Times New Roman" pitchFamily="18" charset="0"/>
              </a:endParaRPr>
            </a:p>
            <a:p>
              <a:pPr>
                <a:defRPr/>
              </a:pPr>
              <a:endParaRPr lang="ja-JP" altLang="en-US" sz="2400">
                <a:latin typeface="Times New Roman" pitchFamily="18" charset="0"/>
                <a:cs typeface="Times New Roman" pitchFamily="18" charset="0"/>
              </a:endParaRPr>
            </a:p>
          </p:txBody>
        </p:sp>
        <p:sp>
          <p:nvSpPr>
            <p:cNvPr id="753693" name="Rectangle 29"/>
            <p:cNvSpPr>
              <a:spLocks noChangeArrowheads="1"/>
            </p:cNvSpPr>
            <p:nvPr/>
          </p:nvSpPr>
          <p:spPr bwMode="auto">
            <a:xfrm>
              <a:off x="836" y="1840"/>
              <a:ext cx="115" cy="522"/>
            </a:xfrm>
            <a:prstGeom prst="rect">
              <a:avLst/>
            </a:prstGeom>
            <a:noFill/>
            <a:ln w="25400">
              <a:noFill/>
              <a:miter lim="800000"/>
              <a:headEnd/>
              <a:tailEnd/>
            </a:ln>
            <a:effectLst/>
          </p:spPr>
          <p:txBody>
            <a:bodyPr wrap="none" lIns="90487" tIns="44450" rIns="90487" bIns="44450">
              <a:spAutoFit/>
            </a:bodyPr>
            <a:lstStyle/>
            <a:p>
              <a:pPr>
                <a:defRPr/>
              </a:pPr>
              <a:endParaRPr lang="ja-JP" altLang="en-US" sz="2400">
                <a:latin typeface="Times New Roman" pitchFamily="18" charset="0"/>
                <a:cs typeface="Times New Roman" pitchFamily="18" charset="0"/>
              </a:endParaRPr>
            </a:p>
            <a:p>
              <a:pPr>
                <a:defRPr/>
              </a:pPr>
              <a:endParaRPr lang="ja-JP" altLang="en-US" sz="2400">
                <a:latin typeface="Times New Roman" pitchFamily="18" charset="0"/>
                <a:cs typeface="Times New Roman" pitchFamily="18" charset="0"/>
              </a:endParaRPr>
            </a:p>
          </p:txBody>
        </p:sp>
        <p:sp>
          <p:nvSpPr>
            <p:cNvPr id="753694" name="Rectangle 30"/>
            <p:cNvSpPr>
              <a:spLocks noChangeArrowheads="1"/>
            </p:cNvSpPr>
            <p:nvPr/>
          </p:nvSpPr>
          <p:spPr bwMode="auto">
            <a:xfrm>
              <a:off x="836" y="2040"/>
              <a:ext cx="261" cy="522"/>
            </a:xfrm>
            <a:prstGeom prst="rect">
              <a:avLst/>
            </a:prstGeom>
            <a:noFill/>
            <a:ln w="25400">
              <a:noFill/>
              <a:miter lim="800000"/>
              <a:headEnd/>
              <a:tailEnd/>
            </a:ln>
            <a:effectLst/>
          </p:spPr>
          <p:txBody>
            <a:bodyPr wrap="none" lIns="90487" tIns="44450" rIns="90487" bIns="44450">
              <a:spAutoFit/>
            </a:bodyPr>
            <a:lstStyle/>
            <a:p>
              <a:pPr>
                <a:defRPr/>
              </a:pPr>
              <a:r>
                <a:rPr lang="en-US" altLang="ja-JP" sz="2400">
                  <a:latin typeface="Times New Roman" pitchFamily="18" charset="0"/>
                  <a:cs typeface="Times New Roman" pitchFamily="18" charset="0"/>
                </a:rPr>
                <a:t>3.</a:t>
              </a:r>
            </a:p>
            <a:p>
              <a:pPr>
                <a:defRPr/>
              </a:pPr>
              <a:endParaRPr lang="ja-JP" altLang="en-US" sz="2400">
                <a:latin typeface="Times New Roman" pitchFamily="18" charset="0"/>
                <a:cs typeface="Times New Roman" pitchFamily="18" charset="0"/>
              </a:endParaRPr>
            </a:p>
          </p:txBody>
        </p:sp>
        <p:sp>
          <p:nvSpPr>
            <p:cNvPr id="753695" name="Rectangle 31"/>
            <p:cNvSpPr>
              <a:spLocks noChangeArrowheads="1"/>
            </p:cNvSpPr>
            <p:nvPr/>
          </p:nvSpPr>
          <p:spPr bwMode="auto">
            <a:xfrm>
              <a:off x="836" y="2240"/>
              <a:ext cx="115" cy="522"/>
            </a:xfrm>
            <a:prstGeom prst="rect">
              <a:avLst/>
            </a:prstGeom>
            <a:noFill/>
            <a:ln w="25400">
              <a:noFill/>
              <a:miter lim="800000"/>
              <a:headEnd/>
              <a:tailEnd/>
            </a:ln>
            <a:effectLst/>
          </p:spPr>
          <p:txBody>
            <a:bodyPr wrap="none" lIns="90487" tIns="44450" rIns="90487" bIns="44450">
              <a:spAutoFit/>
            </a:bodyPr>
            <a:lstStyle/>
            <a:p>
              <a:pPr>
                <a:defRPr/>
              </a:pPr>
              <a:endParaRPr lang="ja-JP" altLang="en-US" sz="2400">
                <a:latin typeface="Times New Roman" pitchFamily="18" charset="0"/>
                <a:cs typeface="Times New Roman" pitchFamily="18" charset="0"/>
              </a:endParaRPr>
            </a:p>
            <a:p>
              <a:pPr>
                <a:defRPr/>
              </a:pPr>
              <a:endParaRPr lang="ja-JP" altLang="en-US" sz="2400">
                <a:latin typeface="Times New Roman" pitchFamily="18" charset="0"/>
                <a:cs typeface="Times New Roman" pitchFamily="18" charset="0"/>
              </a:endParaRPr>
            </a:p>
          </p:txBody>
        </p:sp>
        <p:sp>
          <p:nvSpPr>
            <p:cNvPr id="753696" name="Rectangle 32"/>
            <p:cNvSpPr>
              <a:spLocks noChangeArrowheads="1"/>
            </p:cNvSpPr>
            <p:nvPr/>
          </p:nvSpPr>
          <p:spPr bwMode="auto">
            <a:xfrm>
              <a:off x="836" y="2440"/>
              <a:ext cx="261"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a:latin typeface="Times New Roman" pitchFamily="18" charset="0"/>
                  <a:cs typeface="Times New Roman" pitchFamily="18" charset="0"/>
                </a:rPr>
                <a:t>4.</a:t>
              </a:r>
            </a:p>
          </p:txBody>
        </p:sp>
      </p:grpSp>
      <p:sp>
        <p:nvSpPr>
          <p:cNvPr id="32"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Debugging: Final Thoughts</a:t>
            </a:r>
          </a:p>
        </p:txBody>
      </p:sp>
    </p:spTree>
    <p:extLst>
      <p:ext uri="{BB962C8B-B14F-4D97-AF65-F5344CB8AC3E}">
        <p14:creationId xmlns:p14="http://schemas.microsoft.com/office/powerpoint/2010/main" val="2407163525"/>
      </p:ext>
    </p:extLst>
  </p:cSld>
  <p:clrMapOvr>
    <a:masterClrMapping/>
  </p:clrMapOvr>
  <p:transition>
    <p:random/>
    <p:sndAc>
      <p:stSnd>
        <p:snd r:embed="rId3" name="projctor.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687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562B12A-FD27-4130-8074-58D9FBA8B8CE}" type="slidenum">
              <a:rPr lang="en-US" altLang="ja-JP" sz="1200">
                <a:solidFill>
                  <a:schemeClr val="bg1"/>
                </a:solidFill>
              </a:rPr>
              <a:pPr algn="r"/>
              <a:t>73</a:t>
            </a:fld>
            <a:endParaRPr lang="en-US" altLang="ja-JP" sz="900">
              <a:solidFill>
                <a:schemeClr val="bg1"/>
              </a:solidFill>
            </a:endParaRPr>
          </a:p>
        </p:txBody>
      </p:sp>
      <p:sp>
        <p:nvSpPr>
          <p:cNvPr id="36872"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smtClean="0"/>
              <a:t>Exercise</a:t>
            </a:r>
            <a:endParaRPr lang="en-US" altLang="ja-JP" sz="2800" b="1" dirty="0"/>
          </a:p>
        </p:txBody>
      </p:sp>
      <p:pic>
        <p:nvPicPr>
          <p:cNvPr id="36873" name="Picture 12" descr="correc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5"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5" name="Picture 1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6" name="Picture 22"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7" name="Picture 2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8" name="Picture 2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Picture 33"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0" name="Picture 3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1" name="Text Box 71"/>
          <p:cNvSpPr txBox="1">
            <a:spLocks noChangeArrowheads="1"/>
          </p:cNvSpPr>
          <p:nvPr/>
        </p:nvSpPr>
        <p:spPr bwMode="auto">
          <a:xfrm>
            <a:off x="0" y="728663"/>
            <a:ext cx="9144000"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FontTx/>
              <a:buAutoNum type="arabicPeriod"/>
            </a:pPr>
            <a:r>
              <a:rPr lang="en-US" altLang="ja-JP" sz="1600" dirty="0"/>
              <a:t>What is the normal order of activities in which traditional software testing is organized</a:t>
            </a:r>
            <a:r>
              <a:rPr lang="en-US" altLang="ja-JP" sz="1600" dirty="0" smtClean="0"/>
              <a:t>?</a:t>
            </a:r>
            <a:r>
              <a:rPr lang="en-US" altLang="zh-CN" sz="1600" dirty="0" smtClean="0"/>
              <a:t> </a:t>
            </a:r>
            <a:r>
              <a:rPr lang="ja-JP" altLang="en-US" sz="1600" dirty="0"/>
              <a:t>　　　　　　</a:t>
            </a:r>
            <a:endParaRPr lang="en-US" altLang="ja-JP" sz="1600" dirty="0"/>
          </a:p>
          <a:p>
            <a:pPr lvl="1">
              <a:buFontTx/>
              <a:buAutoNum type="alphaLcPeriod"/>
            </a:pPr>
            <a:r>
              <a:rPr lang="en-US" altLang="zh-CN" sz="1600" dirty="0"/>
              <a:t>integration testing, unit testing, system testing, validation testing</a:t>
            </a:r>
          </a:p>
          <a:p>
            <a:pPr lvl="1">
              <a:buFontTx/>
              <a:buAutoNum type="alphaLcPeriod"/>
            </a:pPr>
            <a:r>
              <a:rPr lang="en-US" altLang="zh-CN" sz="1600" dirty="0"/>
              <a:t>validation testing, unit testing, integration testing, system testing </a:t>
            </a:r>
          </a:p>
          <a:p>
            <a:pPr lvl="1">
              <a:buFontTx/>
              <a:buAutoNum type="alphaLcPeriod"/>
            </a:pPr>
            <a:r>
              <a:rPr lang="en-US" altLang="zh-CN" sz="1600" dirty="0"/>
              <a:t>unit testing, integration testing, validation testing, system testing</a:t>
            </a:r>
          </a:p>
          <a:p>
            <a:pPr lvl="1">
              <a:buFontTx/>
              <a:buAutoNum type="alphaLcPeriod"/>
            </a:pPr>
            <a:r>
              <a:rPr lang="en-US" altLang="zh-CN" sz="1600" dirty="0"/>
              <a:t>system testing, validation testing, integration testing, unit testing</a:t>
            </a:r>
            <a:endParaRPr lang="en-US" altLang="ja-JP" sz="1600" dirty="0"/>
          </a:p>
          <a:p>
            <a:pPr>
              <a:buFontTx/>
              <a:buAutoNum type="arabicPeriod"/>
            </a:pPr>
            <a:r>
              <a:rPr lang="en-US" altLang="ja-JP" sz="1600" dirty="0"/>
              <a:t>Which of the following strategic issues needs to be addressed in a successful software testing process?</a:t>
            </a:r>
            <a:r>
              <a:rPr lang="en-US" altLang="zh-CN" sz="1600" dirty="0"/>
              <a:t>                                                                                              </a:t>
            </a:r>
            <a:r>
              <a:rPr lang="en-US" altLang="zh-CN" sz="1600" dirty="0" smtClean="0"/>
              <a:t>                       </a:t>
            </a:r>
            <a:endParaRPr lang="en-US" altLang="ja-JP" sz="1600" dirty="0"/>
          </a:p>
          <a:p>
            <a:pPr lvl="1">
              <a:buFontTx/>
              <a:buAutoNum type="alphaLcPeriod"/>
            </a:pPr>
            <a:r>
              <a:rPr lang="en-US" altLang="zh-CN" sz="1600" dirty="0"/>
              <a:t>conduct formal technical reviews prior to testing</a:t>
            </a:r>
          </a:p>
          <a:p>
            <a:pPr lvl="1">
              <a:buFontTx/>
              <a:buAutoNum type="alphaLcPeriod"/>
            </a:pPr>
            <a:r>
              <a:rPr lang="en-US" altLang="zh-CN" sz="1600" dirty="0"/>
              <a:t>specify requirements in a quantifiable manner</a:t>
            </a:r>
          </a:p>
          <a:p>
            <a:pPr lvl="1">
              <a:buFontTx/>
              <a:buAutoNum type="alphaLcPeriod"/>
            </a:pPr>
            <a:r>
              <a:rPr lang="en-US" altLang="zh-CN" sz="1600" dirty="0"/>
              <a:t>use independent test teams</a:t>
            </a:r>
          </a:p>
          <a:p>
            <a:pPr lvl="1">
              <a:buFontTx/>
              <a:buAutoNum type="alphaLcPeriod"/>
            </a:pPr>
            <a:r>
              <a:rPr lang="en-US" altLang="zh-CN" sz="1600" dirty="0"/>
              <a:t>wait till code is written prior to writing the test plan</a:t>
            </a:r>
          </a:p>
          <a:p>
            <a:pPr lvl="1">
              <a:buFontTx/>
              <a:buAutoNum type="alphaLcPeriod"/>
            </a:pPr>
            <a:r>
              <a:rPr lang="en-US" altLang="ja-JP" sz="1600" dirty="0"/>
              <a:t>answers a and </a:t>
            </a:r>
            <a:r>
              <a:rPr lang="en-US" altLang="zh-CN" sz="1600" dirty="0"/>
              <a:t>b</a:t>
            </a:r>
            <a:endParaRPr lang="en-US" altLang="ja-JP" sz="1600" dirty="0"/>
          </a:p>
          <a:p>
            <a:pPr>
              <a:buFontTx/>
              <a:buAutoNum type="arabicPeriod"/>
            </a:pPr>
            <a:r>
              <a:rPr lang="en-US" altLang="ja-JP" sz="1600" dirty="0"/>
              <a:t>Which of the following need to be assessed during unit testing?</a:t>
            </a:r>
            <a:r>
              <a:rPr lang="en-US" altLang="zh-CN" sz="1600" dirty="0"/>
              <a:t>  </a:t>
            </a:r>
            <a:endParaRPr lang="en-US" altLang="ja-JP" sz="1600" dirty="0"/>
          </a:p>
          <a:p>
            <a:pPr lvl="1">
              <a:buFontTx/>
              <a:buAutoNum type="alphaLcPeriod"/>
            </a:pPr>
            <a:r>
              <a:rPr lang="en-US" altLang="zh-CN" sz="1600" dirty="0"/>
              <a:t>algorithmic performance</a:t>
            </a:r>
          </a:p>
          <a:p>
            <a:pPr lvl="1">
              <a:buFontTx/>
              <a:buAutoNum type="alphaLcPeriod"/>
            </a:pPr>
            <a:r>
              <a:rPr lang="en-US" altLang="zh-CN" sz="1600" dirty="0"/>
              <a:t>code stability</a:t>
            </a:r>
          </a:p>
          <a:p>
            <a:pPr lvl="1">
              <a:buFontTx/>
              <a:buAutoNum type="alphaLcPeriod"/>
            </a:pPr>
            <a:r>
              <a:rPr lang="en-US" altLang="zh-CN" sz="1600" dirty="0"/>
              <a:t>error handling</a:t>
            </a:r>
          </a:p>
          <a:p>
            <a:pPr lvl="1">
              <a:buFontTx/>
              <a:buAutoNum type="alphaLcPeriod"/>
            </a:pPr>
            <a:r>
              <a:rPr lang="en-US" altLang="zh-CN" sz="1600" dirty="0"/>
              <a:t>execution paths</a:t>
            </a:r>
          </a:p>
          <a:p>
            <a:pPr lvl="1">
              <a:buFontTx/>
              <a:buAutoNum type="alphaLcPeriod"/>
            </a:pPr>
            <a:r>
              <a:rPr lang="en-US" altLang="ja-JP" sz="1600" dirty="0"/>
              <a:t>both </a:t>
            </a:r>
            <a:r>
              <a:rPr lang="en-US" altLang="zh-CN" sz="1600" dirty="0"/>
              <a:t>c</a:t>
            </a:r>
            <a:r>
              <a:rPr lang="en-US" altLang="ja-JP" sz="1600" dirty="0"/>
              <a:t> and d</a:t>
            </a:r>
          </a:p>
          <a:p>
            <a:pPr>
              <a:buFontTx/>
              <a:buAutoNum type="arabicPeriod"/>
            </a:pPr>
            <a:r>
              <a:rPr lang="en-US" altLang="ja-JP" sz="1600" dirty="0"/>
              <a:t>Drivers and stubs are not needed for unit testing because the modules are tested independently of one another.</a:t>
            </a:r>
            <a:r>
              <a:rPr lang="en-US" altLang="zh-CN" sz="1600" dirty="0"/>
              <a:t>                                                                           </a:t>
            </a:r>
            <a:endParaRPr lang="en-US" altLang="ja-JP" sz="1600" dirty="0"/>
          </a:p>
          <a:p>
            <a:pPr lvl="1">
              <a:buFontTx/>
              <a:buAutoNum type="alphaLcPeriod"/>
            </a:pPr>
            <a:r>
              <a:rPr lang="en-US" altLang="zh-CN" sz="1600" dirty="0"/>
              <a:t>True</a:t>
            </a:r>
          </a:p>
          <a:p>
            <a:pPr lvl="1">
              <a:buFontTx/>
              <a:buAutoNum type="alphaLcPeriod"/>
            </a:pPr>
            <a:r>
              <a:rPr lang="en-US" altLang="zh-CN" sz="1600" dirty="0"/>
              <a:t>False</a:t>
            </a:r>
            <a:endParaRPr lang="en-US" altLang="ja-JP" sz="1600" dirty="0"/>
          </a:p>
        </p:txBody>
      </p:sp>
    </p:spTree>
    <p:controls>
      <mc:AlternateContent xmlns:mc="http://schemas.openxmlformats.org/markup-compatibility/2006">
        <mc:Choice xmlns:v="urn:schemas-microsoft-com:vml" Requires="v">
          <p:control spid="115846" name="HTMLOption1" r:id="rId2" imgW="257040" imgH="276120"/>
        </mc:Choice>
        <mc:Fallback>
          <p:control name="HTMLOption1" r:id="rId2" imgW="257040" imgH="276120">
            <p:pic>
              <p:nvPicPr>
                <p:cNvPr id="2" name="HTMLOption1"/>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5847" name="DefaultOcx" r:id="rId3" imgW="257040" imgH="276120"/>
        </mc:Choice>
        <mc:Fallback>
          <p:control name="DefaultOcx" r:id="rId3" imgW="257040" imgH="276120">
            <p:pic>
              <p:nvPicPr>
                <p:cNvPr id="3" name="DefaultOcx"/>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5848" name="HTMLOption2" r:id="rId4" imgW="257040" imgH="276120"/>
        </mc:Choice>
        <mc:Fallback>
          <p:control name="HTMLOption2" r:id="rId4" imgW="257040" imgH="276120">
            <p:pic>
              <p:nvPicPr>
                <p:cNvPr id="4" name="HTMLOption2"/>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5849" name="HTMLOption3" r:id="rId5" imgW="257040" imgH="276120"/>
        </mc:Choice>
        <mc:Fallback>
          <p:control name="HTMLOption3" r:id="rId5" imgW="257040" imgH="276120">
            <p:pic>
              <p:nvPicPr>
                <p:cNvPr id="5" name="HTMLOption3"/>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48131167"/>
      </p:ext>
    </p:extLst>
  </p:cSld>
  <p:clrMapOvr>
    <a:masterClrMapping/>
  </p:clrMapOvr>
  <p:transition>
    <p:random/>
    <p:sndAc>
      <p:stSnd>
        <p:snd r:embed="rId8" name="projctor.wav"/>
      </p:stSnd>
    </p:sndAc>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789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12DDE88-5153-40ED-B464-9F664639EB4D}" type="slidenum">
              <a:rPr lang="en-US" altLang="ja-JP" sz="1200">
                <a:solidFill>
                  <a:schemeClr val="bg1"/>
                </a:solidFill>
              </a:rPr>
              <a:pPr algn="r"/>
              <a:t>74</a:t>
            </a:fld>
            <a:endParaRPr lang="en-US" altLang="ja-JP" sz="900">
              <a:solidFill>
                <a:schemeClr val="bg1"/>
              </a:solidFill>
            </a:endParaRPr>
          </a:p>
        </p:txBody>
      </p:sp>
      <p:sp>
        <p:nvSpPr>
          <p:cNvPr id="37896"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smtClean="0"/>
              <a:t>Exercise</a:t>
            </a:r>
            <a:endParaRPr lang="en-US" altLang="ja-JP" sz="2800" b="1" dirty="0"/>
          </a:p>
        </p:txBody>
      </p:sp>
      <p:pic>
        <p:nvPicPr>
          <p:cNvPr id="37897" name="Picture 12" descr="correc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15"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1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0" name="Picture 22"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1" name="Picture 2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2" name="Picture 2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Picture 33"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Picture 3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5" name="Text Box 71"/>
          <p:cNvSpPr txBox="1">
            <a:spLocks noChangeArrowheads="1"/>
          </p:cNvSpPr>
          <p:nvPr/>
        </p:nvSpPr>
        <p:spPr bwMode="auto">
          <a:xfrm>
            <a:off x="0" y="728663"/>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600" dirty="0"/>
              <a:t>5. </a:t>
            </a:r>
            <a:r>
              <a:rPr lang="en-US" altLang="ja-JP" sz="1600" dirty="0"/>
              <a:t>Top-down integration testing has as it‘s major advantage(s) that</a:t>
            </a:r>
            <a:r>
              <a:rPr lang="ja-JP" altLang="en-US" sz="1600" dirty="0"/>
              <a:t>　　　</a:t>
            </a:r>
            <a:r>
              <a:rPr lang="ja-JP" altLang="zh-CN" sz="1600" dirty="0"/>
              <a:t> </a:t>
            </a:r>
            <a:r>
              <a:rPr lang="ja-JP" altLang="en-US" sz="1600" dirty="0"/>
              <a:t> </a:t>
            </a:r>
            <a:r>
              <a:rPr lang="ja-JP" altLang="zh-CN" sz="1600" dirty="0"/>
              <a:t> </a:t>
            </a:r>
            <a:r>
              <a:rPr lang="ja-JP" altLang="en-US" sz="1600" dirty="0"/>
              <a:t> </a:t>
            </a:r>
            <a:r>
              <a:rPr lang="ja-JP" altLang="zh-CN" sz="1600" dirty="0"/>
              <a:t> </a:t>
            </a:r>
            <a:r>
              <a:rPr lang="ja-JP" altLang="en-US" sz="1600" dirty="0"/>
              <a:t> </a:t>
            </a:r>
            <a:endParaRPr lang="en-US" altLang="ja-JP" sz="1600" dirty="0"/>
          </a:p>
          <a:p>
            <a:pPr lvl="1">
              <a:buFontTx/>
              <a:buAutoNum type="alphaLcPeriod"/>
            </a:pPr>
            <a:r>
              <a:rPr lang="en-US" altLang="zh-CN" sz="1600" dirty="0"/>
              <a:t>low level modules never need testing </a:t>
            </a:r>
          </a:p>
          <a:p>
            <a:pPr lvl="1">
              <a:buFontTx/>
              <a:buAutoNum type="alphaLcPeriod"/>
            </a:pPr>
            <a:r>
              <a:rPr lang="en-US" altLang="zh-CN" sz="1600" dirty="0"/>
              <a:t>major decision points are tested early </a:t>
            </a:r>
          </a:p>
          <a:p>
            <a:pPr lvl="1">
              <a:buFontTx/>
              <a:buAutoNum type="alphaLcPeriod"/>
            </a:pPr>
            <a:r>
              <a:rPr lang="en-US" altLang="zh-CN" sz="1600" dirty="0"/>
              <a:t>no drivers need to be written</a:t>
            </a:r>
          </a:p>
          <a:p>
            <a:pPr lvl="1">
              <a:buFontTx/>
              <a:buAutoNum type="alphaLcPeriod"/>
            </a:pPr>
            <a:r>
              <a:rPr lang="en-US" altLang="ja-JP" sz="1600" dirty="0"/>
              <a:t>no stubs need to be written</a:t>
            </a:r>
            <a:endParaRPr lang="en-US" altLang="zh-CN" sz="1600" dirty="0"/>
          </a:p>
          <a:p>
            <a:pPr lvl="1">
              <a:buFontTx/>
              <a:buAutoNum type="alphaLcPeriod"/>
            </a:pPr>
            <a:r>
              <a:rPr lang="en-US" altLang="zh-CN" sz="1600" dirty="0"/>
              <a:t>both b and c</a:t>
            </a:r>
            <a:endParaRPr lang="en-US" altLang="ja-JP" sz="1600" dirty="0"/>
          </a:p>
          <a:p>
            <a:r>
              <a:rPr lang="en-US" altLang="zh-CN" sz="1600" dirty="0"/>
              <a:t>6. </a:t>
            </a:r>
            <a:r>
              <a:rPr lang="en-US" altLang="ja-JP" sz="1600" dirty="0"/>
              <a:t>Bottom-up integration testing has as it's major advantage(s) that</a:t>
            </a:r>
            <a:r>
              <a:rPr lang="en-US" altLang="zh-CN" sz="1600" dirty="0"/>
              <a:t>           </a:t>
            </a:r>
            <a:endParaRPr lang="en-US" altLang="ja-JP" sz="1600" dirty="0"/>
          </a:p>
          <a:p>
            <a:pPr lvl="1">
              <a:buFontTx/>
              <a:buAutoNum type="alphaLcPeriod"/>
            </a:pPr>
            <a:r>
              <a:rPr lang="en-US" altLang="zh-CN" sz="1600" dirty="0"/>
              <a:t>major decision points are tested early</a:t>
            </a:r>
          </a:p>
          <a:p>
            <a:pPr lvl="1">
              <a:buFontTx/>
              <a:buAutoNum type="alphaLcPeriod"/>
            </a:pPr>
            <a:r>
              <a:rPr lang="en-US" altLang="zh-CN" sz="1600" dirty="0"/>
              <a:t>no drivers need to be written </a:t>
            </a:r>
          </a:p>
          <a:p>
            <a:pPr lvl="1">
              <a:buFontTx/>
              <a:buAutoNum type="alphaLcPeriod"/>
            </a:pPr>
            <a:r>
              <a:rPr lang="en-US" altLang="ja-JP" sz="1600" dirty="0"/>
              <a:t>no stubs need to be written</a:t>
            </a:r>
            <a:endParaRPr lang="en-US" altLang="zh-CN" sz="1600" dirty="0"/>
          </a:p>
          <a:p>
            <a:pPr lvl="1">
              <a:buFontTx/>
              <a:buAutoNum type="alphaLcPeriod"/>
            </a:pPr>
            <a:r>
              <a:rPr lang="en-US" altLang="ja-JP" sz="1600" dirty="0"/>
              <a:t>regression testing is not required</a:t>
            </a:r>
          </a:p>
          <a:p>
            <a:r>
              <a:rPr lang="en-US" altLang="zh-CN" sz="1600" dirty="0"/>
              <a:t>7. The OO testing integration strategy involves testing                               </a:t>
            </a:r>
          </a:p>
          <a:p>
            <a:pPr lvl="1">
              <a:buFontTx/>
              <a:buAutoNum type="alphaLcPeriod"/>
            </a:pPr>
            <a:r>
              <a:rPr lang="en-US" altLang="zh-CN" sz="1600" dirty="0"/>
              <a:t>groups of classes that collaborate or communicate in some way</a:t>
            </a:r>
          </a:p>
          <a:p>
            <a:pPr lvl="1">
              <a:buFontTx/>
              <a:buAutoNum type="alphaLcPeriod"/>
            </a:pPr>
            <a:r>
              <a:rPr lang="en-US" altLang="zh-CN" sz="1600" dirty="0"/>
              <a:t>single operations as they are added to the evolving class implementation</a:t>
            </a:r>
          </a:p>
          <a:p>
            <a:pPr lvl="1">
              <a:buFontTx/>
              <a:buAutoNum type="alphaLcPeriod"/>
            </a:pPr>
            <a:r>
              <a:rPr lang="en-US" altLang="zh-CN" sz="1600" dirty="0"/>
              <a:t>operator programs derived from use-case scenarios</a:t>
            </a:r>
          </a:p>
          <a:p>
            <a:pPr lvl="1">
              <a:buFontTx/>
              <a:buAutoNum type="alphaLcPeriod"/>
            </a:pPr>
            <a:r>
              <a:rPr lang="en-US" altLang="zh-CN" sz="1600" dirty="0"/>
              <a:t>none of the above</a:t>
            </a:r>
            <a:endParaRPr lang="en-US" altLang="ja-JP" sz="1600" dirty="0"/>
          </a:p>
          <a:p>
            <a:r>
              <a:rPr lang="en-US" altLang="zh-CN" sz="1600" dirty="0"/>
              <a:t>8. Which of the following is an approach to debugging?                              </a:t>
            </a:r>
          </a:p>
          <a:p>
            <a:r>
              <a:rPr lang="en-US" altLang="zh-CN" sz="1600" dirty="0"/>
              <a:t>        a. backtracking</a:t>
            </a:r>
          </a:p>
          <a:p>
            <a:r>
              <a:rPr lang="en-US" altLang="zh-CN" sz="1600" dirty="0"/>
              <a:t>        b. cause elimination</a:t>
            </a:r>
          </a:p>
          <a:p>
            <a:r>
              <a:rPr lang="en-US" altLang="zh-CN" sz="1600" dirty="0"/>
              <a:t>        c. brute force                                       </a:t>
            </a:r>
          </a:p>
          <a:p>
            <a:r>
              <a:rPr lang="en-US" altLang="zh-CN" sz="1600" dirty="0"/>
              <a:t>        d. code restructuring</a:t>
            </a:r>
          </a:p>
          <a:p>
            <a:r>
              <a:rPr lang="en-US" altLang="zh-CN" sz="1600" dirty="0"/>
              <a:t>        e. a, b and c</a:t>
            </a:r>
          </a:p>
          <a:p>
            <a:r>
              <a:rPr lang="en-US" altLang="zh-CN" sz="1600" dirty="0"/>
              <a:t>        </a:t>
            </a:r>
            <a:endParaRPr lang="en-US" altLang="ja-JP" sz="1600" dirty="0"/>
          </a:p>
        </p:txBody>
      </p:sp>
    </p:spTree>
    <p:controls>
      <mc:AlternateContent xmlns:mc="http://schemas.openxmlformats.org/markup-compatibility/2006">
        <mc:Choice xmlns:v="urn:schemas-microsoft-com:vml" Requires="v">
          <p:control spid="116870" name="HTMLOption1" r:id="rId2" imgW="257040" imgH="276120"/>
        </mc:Choice>
        <mc:Fallback>
          <p:control name="HTMLOption1" r:id="rId2" imgW="257040" imgH="276120">
            <p:pic>
              <p:nvPicPr>
                <p:cNvPr id="2" name="HTMLOption1"/>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6871" name="DefaultOcx" r:id="rId3" imgW="257040" imgH="276120"/>
        </mc:Choice>
        <mc:Fallback>
          <p:control name="DefaultOcx" r:id="rId3" imgW="257040" imgH="276120">
            <p:pic>
              <p:nvPicPr>
                <p:cNvPr id="3" name="DefaultOcx"/>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6872" name="HTMLOption2" r:id="rId4" imgW="257040" imgH="276120"/>
        </mc:Choice>
        <mc:Fallback>
          <p:control name="HTMLOption2" r:id="rId4" imgW="257040" imgH="276120">
            <p:pic>
              <p:nvPicPr>
                <p:cNvPr id="4" name="HTMLOption2"/>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6873" name="HTMLOption3" r:id="rId5" imgW="257040" imgH="276120"/>
        </mc:Choice>
        <mc:Fallback>
          <p:control name="HTMLOption3" r:id="rId5" imgW="257040" imgH="276120">
            <p:pic>
              <p:nvPicPr>
                <p:cNvPr id="5" name="HTMLOption3"/>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53001573"/>
      </p:ext>
    </p:extLst>
  </p:cSld>
  <p:clrMapOvr>
    <a:masterClrMapping/>
  </p:clrMapOvr>
  <p:transition>
    <p:random/>
    <p:sndAc>
      <p:stSnd>
        <p:snd r:embed="rId8" name="projctor.wav"/>
      </p:stSnd>
    </p:sndAc>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75</a:t>
            </a:fld>
            <a:endParaRPr lang="en-US" altLang="zh-CN"/>
          </a:p>
        </p:txBody>
      </p:sp>
      <p:sp>
        <p:nvSpPr>
          <p:cNvPr id="3" name="矩形 2"/>
          <p:cNvSpPr/>
          <p:nvPr/>
        </p:nvSpPr>
        <p:spPr>
          <a:xfrm>
            <a:off x="2699792" y="1628800"/>
            <a:ext cx="1382110" cy="3416320"/>
          </a:xfrm>
          <a:prstGeom prst="rect">
            <a:avLst/>
          </a:prstGeom>
        </p:spPr>
        <p:txBody>
          <a:bodyPr wrap="none">
            <a:spAutoFit/>
          </a:bodyPr>
          <a:lstStyle/>
          <a:p>
            <a:r>
              <a:rPr lang="en-US" altLang="zh-CN" dirty="0" err="1" smtClean="0"/>
              <a:t>Answer:c</a:t>
            </a:r>
            <a:endParaRPr lang="en-US" altLang="zh-CN" dirty="0" smtClean="0"/>
          </a:p>
          <a:p>
            <a:r>
              <a:rPr lang="en-US" altLang="zh-CN" dirty="0" err="1" smtClean="0"/>
              <a:t>Answer:e</a:t>
            </a:r>
            <a:endParaRPr lang="en-US" altLang="zh-CN" dirty="0" smtClean="0"/>
          </a:p>
          <a:p>
            <a:r>
              <a:rPr lang="en-US" altLang="zh-CN" dirty="0" err="1" smtClean="0"/>
              <a:t>Answer:e</a:t>
            </a:r>
            <a:endParaRPr lang="en-US" altLang="zh-CN" dirty="0" smtClean="0"/>
          </a:p>
          <a:p>
            <a:r>
              <a:rPr lang="en-US" altLang="zh-CN" dirty="0" err="1" smtClean="0"/>
              <a:t>Answer:b</a:t>
            </a:r>
            <a:endParaRPr lang="en-US" altLang="zh-CN" dirty="0" smtClean="0"/>
          </a:p>
          <a:p>
            <a:r>
              <a:rPr lang="en-US" altLang="zh-CN" dirty="0" err="1" smtClean="0"/>
              <a:t>Answer:e</a:t>
            </a:r>
            <a:endParaRPr lang="en-US" altLang="zh-CN" dirty="0" smtClean="0"/>
          </a:p>
          <a:p>
            <a:r>
              <a:rPr lang="en-US" altLang="zh-CN" dirty="0" err="1" smtClean="0"/>
              <a:t>Answer:c</a:t>
            </a:r>
            <a:endParaRPr lang="en-US" altLang="zh-CN" dirty="0" smtClean="0"/>
          </a:p>
          <a:p>
            <a:r>
              <a:rPr lang="en-US" altLang="zh-CN" dirty="0" err="1" smtClean="0"/>
              <a:t>Answer:a</a:t>
            </a:r>
            <a:endParaRPr lang="en-US" altLang="zh-CN" dirty="0" smtClean="0"/>
          </a:p>
          <a:p>
            <a:r>
              <a:rPr lang="en-US" altLang="zh-CN" dirty="0" err="1" smtClean="0"/>
              <a:t>Answer:e</a:t>
            </a:r>
            <a:endParaRPr lang="en-US" altLang="zh-CN" dirty="0" smtClean="0"/>
          </a:p>
          <a:p>
            <a:endParaRPr lang="en-US" altLang="zh-CN" dirty="0"/>
          </a:p>
        </p:txBody>
      </p:sp>
    </p:spTree>
    <p:extLst>
      <p:ext uri="{BB962C8B-B14F-4D97-AF65-F5344CB8AC3E}">
        <p14:creationId xmlns:p14="http://schemas.microsoft.com/office/powerpoint/2010/main" val="4140306678"/>
      </p:ext>
    </p:extLst>
  </p:cSld>
  <p:clrMapOvr>
    <a:masterClrMapping/>
  </p:clrMapOvr>
  <p:transition>
    <p:random/>
    <p:sndAc>
      <p:stSnd>
        <p:snd r:embed="rId2" name="projctor.wav"/>
      </p:stSnd>
    </p:sndAc>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7843" name="Rectangle 3"/>
          <p:cNvSpPr>
            <a:spLocks noGrp="1" noChangeArrowheads="1"/>
          </p:cNvSpPr>
          <p:nvPr>
            <p:ph type="body" idx="1"/>
          </p:nvPr>
        </p:nvSpPr>
        <p:spPr>
          <a:xfrm>
            <a:off x="1084262" y="1628800"/>
            <a:ext cx="7376170" cy="3657600"/>
          </a:xfrm>
        </p:spPr>
        <p:txBody>
          <a:bodyPr/>
          <a:lstStyle/>
          <a:p>
            <a:pPr>
              <a:buClr>
                <a:srgbClr val="0070C0"/>
              </a:buClr>
              <a:buFont typeface="Wingdings" pitchFamily="2" charset="2"/>
              <a:buChar char="n"/>
            </a:pPr>
            <a:r>
              <a:rPr lang="en-US" altLang="zh-CN" b="0" dirty="0">
                <a:latin typeface="Times New Roman" pitchFamily="18" charset="0"/>
                <a:ea typeface="华文楷体" pitchFamily="2" charset="-122"/>
                <a:cs typeface="Times New Roman" pitchFamily="18" charset="0"/>
              </a:rPr>
              <a:t> Testing is a process of executing a program with the intent of finding an error.</a:t>
            </a:r>
          </a:p>
          <a:p>
            <a:pPr>
              <a:buClr>
                <a:srgbClr val="0070C0"/>
              </a:buClr>
              <a:buFont typeface="Wingdings" pitchFamily="2" charset="2"/>
              <a:buChar char="n"/>
            </a:pPr>
            <a:endParaRPr lang="en-US" altLang="zh-CN" b="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b="0" dirty="0">
                <a:latin typeface="Times New Roman" pitchFamily="18" charset="0"/>
                <a:ea typeface="华文楷体" pitchFamily="2" charset="-122"/>
                <a:cs typeface="Times New Roman" pitchFamily="18" charset="0"/>
              </a:rPr>
              <a:t> A good test case is one that has a high probability of finding an as-yet （</a:t>
            </a:r>
            <a:r>
              <a:rPr lang="zh-CN" altLang="en-US" b="0" dirty="0">
                <a:latin typeface="Times New Roman" pitchFamily="18" charset="0"/>
                <a:ea typeface="华文楷体" pitchFamily="2" charset="-122"/>
                <a:cs typeface="Times New Roman" pitchFamily="18" charset="0"/>
              </a:rPr>
              <a:t>至今为止）</a:t>
            </a:r>
            <a:r>
              <a:rPr lang="en-US" altLang="zh-CN" b="0" dirty="0">
                <a:latin typeface="Times New Roman" pitchFamily="18" charset="0"/>
                <a:ea typeface="华文楷体" pitchFamily="2" charset="-122"/>
                <a:cs typeface="Times New Roman" pitchFamily="18" charset="0"/>
              </a:rPr>
              <a:t>undiscovered error.</a:t>
            </a:r>
          </a:p>
          <a:p>
            <a:pPr>
              <a:buClr>
                <a:srgbClr val="0070C0"/>
              </a:buClr>
              <a:buFont typeface="Wingdings" pitchFamily="2" charset="2"/>
              <a:buChar char="n"/>
            </a:pPr>
            <a:endParaRPr lang="en-US" altLang="zh-CN" b="0" dirty="0">
              <a:latin typeface="Times New Roman" pitchFamily="18" charset="0"/>
              <a:ea typeface="华文楷体" pitchFamily="2" charset="-122"/>
              <a:cs typeface="Times New Roman" pitchFamily="18" charset="0"/>
            </a:endParaRPr>
          </a:p>
          <a:p>
            <a:pPr>
              <a:buClr>
                <a:srgbClr val="0070C0"/>
              </a:buClr>
              <a:buFont typeface="Wingdings" pitchFamily="2" charset="2"/>
              <a:buChar char="n"/>
            </a:pPr>
            <a:r>
              <a:rPr lang="en-US" altLang="zh-CN" b="0" dirty="0">
                <a:latin typeface="Times New Roman" pitchFamily="18" charset="0"/>
                <a:ea typeface="华文楷体" pitchFamily="2" charset="-122"/>
                <a:cs typeface="Times New Roman" pitchFamily="18" charset="0"/>
              </a:rPr>
              <a:t> A successful test is one that uncovers an as-yet undiscovered error.</a:t>
            </a:r>
          </a:p>
        </p:txBody>
      </p:sp>
      <p:sp>
        <p:nvSpPr>
          <p:cNvPr id="2" name="标题 1"/>
          <p:cNvSpPr>
            <a:spLocks noGrp="1"/>
          </p:cNvSpPr>
          <p:nvPr>
            <p:ph type="title"/>
          </p:nvPr>
        </p:nvSpPr>
        <p:spPr/>
        <p:txBody>
          <a:bodyPr/>
          <a:lstStyle/>
          <a:p>
            <a:pPr>
              <a:lnSpc>
                <a:spcPct val="150000"/>
              </a:lnSpc>
            </a:pPr>
            <a:r>
              <a:rPr lang="en-US" altLang="zh-CN" dirty="0"/>
              <a:t>Why? Testing Objectives</a:t>
            </a:r>
            <a:endParaRPr lang="en-US" altLang="ja-JP" dirty="0"/>
          </a:p>
        </p:txBody>
      </p:sp>
    </p:spTree>
    <p:extLst>
      <p:ext uri="{BB962C8B-B14F-4D97-AF65-F5344CB8AC3E}">
        <p14:creationId xmlns:p14="http://schemas.microsoft.com/office/powerpoint/2010/main" val="3877462872"/>
      </p:ext>
    </p:extLst>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 calcmode="lin" valueType="num">
                                      <p:cBhvr additive="base">
                                        <p:cTn id="7" dur="500" fill="hold"/>
                                        <p:tgtEl>
                                          <p:spTgt spid="547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7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7843">
                                            <p:txEl>
                                              <p:pRg st="2" end="2"/>
                                            </p:txEl>
                                          </p:spTgt>
                                        </p:tgtEl>
                                        <p:attrNameLst>
                                          <p:attrName>style.visibility</p:attrName>
                                        </p:attrNameLst>
                                      </p:cBhvr>
                                      <p:to>
                                        <p:strVal val="visible"/>
                                      </p:to>
                                    </p:set>
                                    <p:anim calcmode="lin" valueType="num">
                                      <p:cBhvr additive="base">
                                        <p:cTn id="13" dur="500" fill="hold"/>
                                        <p:tgtEl>
                                          <p:spTgt spid="5478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7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7843">
                                            <p:txEl>
                                              <p:pRg st="4" end="4"/>
                                            </p:txEl>
                                          </p:spTgt>
                                        </p:tgtEl>
                                        <p:attrNameLst>
                                          <p:attrName>style.visibility</p:attrName>
                                        </p:attrNameLst>
                                      </p:cBhvr>
                                      <p:to>
                                        <p:strVal val="visible"/>
                                      </p:to>
                                    </p:set>
                                    <p:anim calcmode="lin" valueType="num">
                                      <p:cBhvr additive="base">
                                        <p:cTn id="19" dur="500" fill="hold"/>
                                        <p:tgtEl>
                                          <p:spTgt spid="54784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78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1699"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539552" y="1772816"/>
            <a:ext cx="8229600" cy="3338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p:txBody>
          <a:bodyPr/>
          <a:lstStyle/>
          <a:p>
            <a:r>
              <a:rPr lang="en-US" altLang="zh-CN" dirty="0"/>
              <a:t>The Flow of Software Testing</a:t>
            </a:r>
            <a:endParaRPr lang="zh-CN" altLang="en-US" dirty="0"/>
          </a:p>
        </p:txBody>
      </p:sp>
    </p:spTree>
    <p:extLst>
      <p:ext uri="{BB962C8B-B14F-4D97-AF65-F5344CB8AC3E}">
        <p14:creationId xmlns:p14="http://schemas.microsoft.com/office/powerpoint/2010/main" val="781769539"/>
      </p:ext>
    </p:extLst>
  </p:cSld>
  <p:clrMapOvr>
    <a:masterClrMapping/>
  </p:clrMapOvr>
  <p:transition>
    <p:random/>
    <p:sndAc>
      <p:stSnd>
        <p:snd r:embed="rId3" name="projctor.wav"/>
      </p:stSnd>
    </p:sndAc>
  </p:transition>
</p:sld>
</file>

<file path=ppt/theme/theme1.xml><?xml version="1.0" encoding="utf-8"?>
<a:theme xmlns:a="http://schemas.openxmlformats.org/drawingml/2006/main" name="LlosengCh01E2[1]">
  <a:themeElements>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Ch01E2[1]">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lnDef>
  </a:objectDefaults>
  <a:extraClrSchemeLst>
    <a:extraClrScheme>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Ch01E2[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Ch01E2[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Ch01E2[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Ch01E2[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Ch01E2[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Ch01E2[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Settings\hmlisa\Application Data\Microsoft\Templates\LlosengCh01E2[1].pot</Template>
  <TotalTime>414</TotalTime>
  <Words>3615</Words>
  <Application>Microsoft Office PowerPoint</Application>
  <PresentationFormat>全屏显示(4:3)</PresentationFormat>
  <Paragraphs>686</Paragraphs>
  <Slides>75</Slides>
  <Notes>33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75</vt:i4>
      </vt:variant>
    </vt:vector>
  </HeadingPairs>
  <TitlesOfParts>
    <vt:vector size="88" baseType="lpstr">
      <vt:lpstr>Futura</vt:lpstr>
      <vt:lpstr>MS PGothic</vt:lpstr>
      <vt:lpstr>华文楷体</vt:lpstr>
      <vt:lpstr>宋体</vt:lpstr>
      <vt:lpstr>Arial</vt:lpstr>
      <vt:lpstr>Helvetica</vt:lpstr>
      <vt:lpstr>Times</vt:lpstr>
      <vt:lpstr>Times New Roman</vt:lpstr>
      <vt:lpstr>Wingdings</vt:lpstr>
      <vt:lpstr>Zapf Dingbats</vt:lpstr>
      <vt:lpstr>LlosengCh01E2[1]</vt:lpstr>
      <vt:lpstr>剪辑</vt:lpstr>
      <vt:lpstr>幻灯片</vt:lpstr>
      <vt:lpstr>   Testing Strategies  </vt:lpstr>
      <vt:lpstr>Three Examples</vt:lpstr>
      <vt:lpstr>Three Examples</vt:lpstr>
      <vt:lpstr>Three Examples</vt:lpstr>
      <vt:lpstr>PowerPoint 演示文稿</vt:lpstr>
      <vt:lpstr>PowerPoint 演示文稿</vt:lpstr>
      <vt:lpstr>PowerPoint 演示文稿</vt:lpstr>
      <vt:lpstr>Why? Testing Objectives</vt:lpstr>
      <vt:lpstr>The Flow of Software Testing</vt:lpstr>
      <vt:lpstr>PowerPoint 演示文稿</vt:lpstr>
      <vt:lpstr>Testing Principles</vt:lpstr>
      <vt:lpstr>Some Words Related to Testing</vt:lpstr>
      <vt:lpstr>Verification and Validation</vt:lpstr>
      <vt:lpstr>Software Quality Assurance (SQA)</vt:lpstr>
      <vt:lpstr>PowerPoint 演示文稿</vt:lpstr>
      <vt:lpstr>Organizing for Software Testing</vt:lpstr>
      <vt:lpstr>Software Testing Strategy and Steps</vt:lpstr>
      <vt:lpstr>Software Testing Strategy and Steps</vt:lpstr>
      <vt:lpstr>Software Testing Strategy and Steps</vt:lpstr>
      <vt:lpstr>PowerPoint 演示文稿</vt:lpstr>
      <vt:lpstr>PowerPoint 演示文稿</vt:lpstr>
      <vt:lpstr>Criteria for Completion of Testing</vt:lpstr>
      <vt:lpstr>PowerPoint 演示文稿</vt:lpstr>
      <vt:lpstr>PowerPoint 演示文稿</vt:lpstr>
      <vt:lpstr>Unit Testing </vt:lpstr>
      <vt:lpstr>Questions!</vt:lpstr>
      <vt:lpstr>PowerPoint 演示文稿</vt:lpstr>
      <vt:lpstr>PowerPoint 演示文稿</vt:lpstr>
      <vt:lpstr>PowerPoint 演示文稿</vt:lpstr>
      <vt:lpstr>Integration Testing</vt:lpstr>
      <vt:lpstr>PowerPoint 演示文稿</vt:lpstr>
      <vt:lpstr>PowerPoint 演示文稿</vt:lpstr>
      <vt:lpstr>The Steps of Top Down Testing (1) </vt:lpstr>
      <vt:lpstr>The Steps of Top Down Testing (2)</vt:lpstr>
      <vt:lpstr>Notes</vt:lpstr>
      <vt:lpstr>PowerPoint 演示文稿</vt:lpstr>
      <vt:lpstr>The Steps of Bottom-Up Testing (1)</vt:lpstr>
      <vt:lpstr>The Steps of Bottom-Up Testing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Acceptance Testing</vt:lpstr>
      <vt:lpstr>Two Kinds of Acceptance Testing</vt:lpstr>
      <vt:lpstr>Validation Test Criteria</vt:lpstr>
      <vt:lpstr>Configuration Review ( Audit )</vt:lpstr>
      <vt:lpstr>α测试和β测试</vt:lpstr>
      <vt:lpstr>恢复测试（recovery testing)</vt:lpstr>
      <vt:lpstr>安全性测试（security testing)</vt:lpstr>
      <vt:lpstr>压力测试（stress testing)</vt:lpstr>
      <vt:lpstr>性能测试(performance testing)</vt:lpstr>
      <vt:lpstr>Debugging</vt:lpstr>
      <vt:lpstr>Failure and Fault</vt:lpstr>
      <vt:lpstr>The Art of Debugging</vt:lpstr>
      <vt:lpstr>The Debugging Process</vt:lpstr>
      <vt:lpstr>The Debugging Process</vt:lpstr>
      <vt:lpstr>PowerPoint 演示文稿</vt:lpstr>
      <vt:lpstr>Outcome of the Debugging Process</vt:lpstr>
      <vt:lpstr>PowerPoint 演示文稿</vt:lpstr>
      <vt:lpstr>Symptoms &amp; Causes</vt:lpstr>
      <vt:lpstr>Symptoms &amp; Causes</vt:lpstr>
      <vt:lpstr>PowerPoint 演示文稿</vt:lpstr>
      <vt:lpstr>Debugging Strategies</vt:lpstr>
      <vt:lpstr>Debugging Techniques</vt:lpstr>
      <vt:lpstr>Automated Debugging.</vt:lpstr>
      <vt:lpstr>Debugging Tools</vt:lpstr>
      <vt:lpstr>Debugging Tools</vt:lpstr>
      <vt:lpstr>Correcting the Error</vt:lpstr>
      <vt:lpstr>PowerPoint 演示文稿</vt:lpstr>
      <vt:lpstr>PowerPoint 演示文稿</vt:lpstr>
      <vt:lpstr>PowerPoint 演示文稿</vt:lpstr>
      <vt:lpstr>PowerPoint 演示文稿</vt:lpstr>
    </vt:vector>
  </TitlesOfParts>
  <Company>Sichuan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Lisa</dc:creator>
  <cp:lastModifiedBy>wolfitT</cp:lastModifiedBy>
  <cp:revision>669</cp:revision>
  <dcterms:created xsi:type="dcterms:W3CDTF">2008-02-25T20:13:00Z</dcterms:created>
  <dcterms:modified xsi:type="dcterms:W3CDTF">2018-11-26T08:05:05Z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