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6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2"/>
  </p:handoutMasterIdLst>
  <p:sldIdLst>
    <p:sldId id="271" r:id="rId4"/>
    <p:sldId id="257" r:id="rId6"/>
    <p:sldId id="258" r:id="rId7"/>
    <p:sldId id="259" r:id="rId8"/>
    <p:sldId id="262" r:id="rId9"/>
    <p:sldId id="275" r:id="rId10"/>
    <p:sldId id="286" r:id="rId11"/>
    <p:sldId id="263" r:id="rId12"/>
    <p:sldId id="265" r:id="rId13"/>
    <p:sldId id="264" r:id="rId14"/>
    <p:sldId id="266" r:id="rId15"/>
    <p:sldId id="276" r:id="rId16"/>
    <p:sldId id="272" r:id="rId17"/>
    <p:sldId id="274" r:id="rId18"/>
    <p:sldId id="273" r:id="rId19"/>
    <p:sldId id="296" r:id="rId20"/>
    <p:sldId id="26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16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1" phldr="0"/>
      <dgm:spPr/>
    </dgm:pt>
    <dgm:pt modelId="{3F25DA44-7F3E-4C17-A40B-7F663FDBEA65}">
      <dgm:prSet phldrT="[文本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字符区域切割 </a:t>
          </a:r>
          <a:r>
            <a:rPr lang="en-US" altLang="zh-CN"/>
            <a:t>40X40</a:t>
          </a:r>
          <a:r>
            <a:rPr lang="en-US" altLang="zh-CN"/>
            <a:t/>
          </a:r>
          <a:endParaRPr lang="en-US" altLang="zh-CN"/>
        </a:p>
      </dgm:t>
    </dgm:pt>
    <dgm:pt modelId="{EE9066D1-3403-4469-8E8C-0D40A82430F2}" cxnId="{B04DD7C3-579B-4EA9-BE39-C73DB96A95A8}" type="parTrans">
      <dgm:prSet/>
      <dgm:spPr/>
    </dgm:pt>
    <dgm:pt modelId="{8EC5AF5E-9C9F-410A-A755-A3EA5186F948}" cxnId="{B04DD7C3-579B-4EA9-BE39-C73DB96A95A8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0"/>
      <dgm:spPr>
        <a:solidFill>
          <a:srgbClr val="FFA3A3"/>
        </a:solidFill>
      </dgm:spPr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滤波、二值化、</a:t>
          </a:r>
          <a:r>
            <a:rPr lang="zh-CN" altLang="en-US"/>
            <a:t>形态学</a:t>
          </a:r>
          <a:r>
            <a:rPr lang="zh-CN" altLang="en-US"/>
            <a:t>变换</a:t>
          </a:r>
          <a:r>
            <a:rPr lang="zh-CN" altLang="en-US"/>
            <a:t/>
          </a:r>
          <a:endParaRPr lang="zh-CN" altLang="en-US"/>
        </a:p>
      </dgm:t>
    </dgm:pt>
    <dgm:pt modelId="{1E934BFE-4D40-486C-8784-F698A10C4CF5}" cxnId="{2CC5EA85-00E0-4957-9DE8-BF5663693014}" type="parTrans">
      <dgm:prSet/>
      <dgm:spPr/>
    </dgm:pt>
    <dgm:pt modelId="{EC1AFF77-9232-4EEB-95CB-85CEAB3B1FC0}" cxnId="{2CC5EA85-00E0-4957-9DE8-BF5663693014}" type="sibTrans">
      <dgm:prSet/>
      <dgm:spPr/>
      <dgm:t>
        <a:bodyPr/>
        <a:p>
          <a:endParaRPr lang="zh-CN" altLang="en-US"/>
        </a:p>
      </dgm:t>
    </dgm:pt>
    <dgm:pt modelId="{5D2805DF-5A1C-427C-9DE2-41EF5EA73E91}">
      <dgm:prSet phldr="0" custT="0"/>
      <dgm:spPr>
        <a:solidFill>
          <a:srgbClr val="FFA3A3"/>
        </a:solidFill>
      </dgm:spPr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连通域</a:t>
          </a:r>
          <a:r>
            <a:rPr lang="zh-CN" altLang="en-US">
              <a:sym typeface="+mn-ea"/>
            </a:rPr>
            <a:t>去噪</a:t>
          </a:r>
          <a:r>
            <a:rPr lang="zh-CN" altLang="en-US"/>
            <a:t/>
          </a:r>
          <a:endParaRPr lang="zh-CN" altLang="en-US"/>
        </a:p>
      </dgm:t>
    </dgm:pt>
    <dgm:pt modelId="{4AFBB358-4374-4D0F-A19B-453ADB6B2B70}" cxnId="{04D38496-7B80-4EB5-B07F-E709B7CA53B1}" type="parTrans">
      <dgm:prSet/>
      <dgm:spPr/>
    </dgm:pt>
    <dgm:pt modelId="{186EA4E3-3E81-4FA0-BE23-89CD0EB02B84}" cxnId="{04D38496-7B80-4EB5-B07F-E709B7CA53B1}" type="sibTrans">
      <dgm:prSet/>
      <dgm:spPr/>
    </dgm:pt>
    <dgm:pt modelId="{37B86CFA-59B5-46FA-8A6B-9FB187CE14DF}">
      <dgm:prSet phldrT="[文本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归一化</a:t>
          </a:r>
          <a:r>
            <a:rPr lang="zh-CN" altLang="en-US"/>
            <a:t/>
          </a:r>
          <a:endParaRPr lang="zh-CN" altLang="en-US"/>
        </a:p>
      </dgm:t>
    </dgm:pt>
    <dgm:pt modelId="{9DABF4F3-A9E6-40B1-A863-AC9409CC14BB}" cxnId="{4B62A0E1-556F-4D4F-9852-D651D4B16E12}" type="parTrans">
      <dgm:prSet/>
      <dgm:spPr/>
    </dgm:pt>
    <dgm:pt modelId="{18EFF3C3-47F9-402B-A3F3-E9310EA281B4}" cxnId="{4B62A0E1-556F-4D4F-9852-D651D4B16E12}" type="sibTrans">
      <dgm:prSet/>
      <dgm:spPr/>
    </dgm:pt>
    <dgm:pt modelId="{11E7BD8E-3CE1-4EC5-93B8-311F8BD1492F}">
      <dgm:prSet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CNN</a:t>
          </a:r>
          <a:r>
            <a:rPr lang="zh-CN" altLang="en-US"/>
            <a:t>网络</a:t>
          </a:r>
          <a:r>
            <a:rPr lang="zh-CN" altLang="en-US"/>
            <a:t/>
          </a:r>
          <a:endParaRPr lang="zh-CN" altLang="en-US"/>
        </a:p>
      </dgm:t>
    </dgm:pt>
    <dgm:pt modelId="{2BBD719C-5AAD-471C-8900-CDD2DBD1B197}" cxnId="{3240C3D6-DF6A-4610-ADB0-846AE2514106}" type="parTrans">
      <dgm:prSet/>
      <dgm:spPr/>
    </dgm:pt>
    <dgm:pt modelId="{B2A4C1CC-A25C-4C89-B592-8E147BEACC6C}" cxnId="{3240C3D6-DF6A-4610-ADB0-846AE2514106}" type="sibTrans">
      <dgm:prSet/>
      <dgm:spPr/>
    </dgm:pt>
    <dgm:pt modelId="{67E16B3A-30B4-41FF-90FD-D42B60E7050F}">
      <dgm:prSet phldr="0" custT="0"/>
      <dgm:spPr>
        <a:solidFill>
          <a:srgbClr val="92D050"/>
        </a:solidFill>
      </dgm:spPr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99.978%</a:t>
          </a:r>
          <a:r>
            <a:rPr lang="en-US"/>
            <a:t/>
          </a:r>
          <a:endParaRPr lang="en-US"/>
        </a:p>
      </dgm:t>
    </dgm:pt>
    <dgm:pt modelId="{7FD1C024-D957-4F55-A579-0EA2E22F54B4}" cxnId="{BE7C09D4-860B-443F-9E9E-21C8C567F651}" type="parTrans">
      <dgm:prSet/>
      <dgm:spPr/>
    </dgm:pt>
    <dgm:pt modelId="{C93E9E92-72A0-49CB-B6AA-8F13891EDC84}" cxnId="{BE7C09D4-860B-443F-9E9E-21C8C567F651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6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5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6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5"/>
      <dgm:spPr/>
    </dgm:pt>
    <dgm:pt modelId="{5AFF040D-0639-4120-9E39-DA822CF9F321}" type="pres">
      <dgm:prSet presAssocID="{EC1AFF77-9232-4EEB-95CB-85CEAB3B1FC0}" presName="connectorText" presStyleCnt="0"/>
      <dgm:spPr/>
    </dgm:pt>
    <dgm:pt modelId="{16051E3E-E838-49BD-B09F-2C2C7E470A1F}" type="pres">
      <dgm:prSet presAssocID="{5D2805DF-5A1C-427C-9DE2-41EF5EA73E91}" presName="node" presStyleLbl="node1" presStyleIdx="2" presStyleCnt="6">
        <dgm:presLayoutVars>
          <dgm:bulletEnabled val="1"/>
        </dgm:presLayoutVars>
      </dgm:prSet>
      <dgm:spPr/>
    </dgm:pt>
    <dgm:pt modelId="{0C376AF9-5741-40C6-9DB2-D459805AFDB8}" type="pres">
      <dgm:prSet presAssocID="{186EA4E3-3E81-4FA0-BE23-89CD0EB02B84}" presName="sibTrans" presStyleLbl="sibTrans2D1" presStyleIdx="2" presStyleCnt="5"/>
      <dgm:spPr/>
    </dgm:pt>
    <dgm:pt modelId="{2A522C01-9E7C-481C-9B31-77CC1226FB0B}" type="pres">
      <dgm:prSet presAssocID="{186EA4E3-3E81-4FA0-BE23-89CD0EB02B84}" presName="connectorText" presStyleCnt="0"/>
      <dgm:spPr/>
    </dgm:pt>
    <dgm:pt modelId="{A1E15D63-E1FF-4A28-A04F-A2B65927BC31}" type="pres">
      <dgm:prSet presAssocID="{37B86CFA-59B5-46FA-8A6B-9FB187CE14DF}" presName="node" presStyleLbl="node1" presStyleIdx="3" presStyleCnt="6">
        <dgm:presLayoutVars>
          <dgm:bulletEnabled val="1"/>
        </dgm:presLayoutVars>
      </dgm:prSet>
      <dgm:spPr/>
    </dgm:pt>
    <dgm:pt modelId="{6F59427F-CFB8-4D64-AE1A-155CBDACCD5D}" type="pres">
      <dgm:prSet presAssocID="{18EFF3C3-47F9-402B-A3F3-E9310EA281B4}" presName="sibTrans" presStyleLbl="sibTrans2D1" presStyleIdx="3" presStyleCnt="5"/>
      <dgm:spPr/>
    </dgm:pt>
    <dgm:pt modelId="{BFADB9A2-9E81-4690-AB12-D3EFE96F3602}" type="pres">
      <dgm:prSet presAssocID="{18EFF3C3-47F9-402B-A3F3-E9310EA281B4}" presName="connectorText" presStyleCnt="0"/>
      <dgm:spPr/>
    </dgm:pt>
    <dgm:pt modelId="{CD017AC7-3641-4CC8-B3A1-AAFFDBBB7168}" type="pres">
      <dgm:prSet presAssocID="{11E7BD8E-3CE1-4EC5-93B8-311F8BD1492F}" presName="node" presStyleLbl="node1" presStyleIdx="4" presStyleCnt="6">
        <dgm:presLayoutVars>
          <dgm:bulletEnabled val="1"/>
        </dgm:presLayoutVars>
      </dgm:prSet>
      <dgm:spPr/>
    </dgm:pt>
    <dgm:pt modelId="{8C93988B-A60B-424F-A0FF-9B4859E430C1}" type="pres">
      <dgm:prSet presAssocID="{B2A4C1CC-A25C-4C89-B592-8E147BEACC6C}" presName="sibTrans" presStyleLbl="sibTrans2D1" presStyleIdx="4" presStyleCnt="5"/>
      <dgm:spPr/>
    </dgm:pt>
    <dgm:pt modelId="{96648D7B-4F88-46E5-B910-FB756A21D14B}" type="pres">
      <dgm:prSet presAssocID="{B2A4C1CC-A25C-4C89-B592-8E147BEACC6C}" presName="connectorText" presStyleCnt="0"/>
      <dgm:spPr/>
    </dgm:pt>
    <dgm:pt modelId="{799B5F74-58A6-4CBE-A88F-32696112863A}" type="pres">
      <dgm:prSet presAssocID="{67E16B3A-30B4-41FF-90FD-D42B60E7050F}" presName="node" presStyleLbl="node1" presStyleIdx="5" presStyleCnt="6">
        <dgm:presLayoutVars>
          <dgm:bulletEnabled val="1"/>
        </dgm:presLayoutVars>
      </dgm:prSet>
      <dgm:spPr/>
    </dgm:pt>
  </dgm:ptLst>
  <dgm:cxnLst>
    <dgm:cxn modelId="{B04DD7C3-579B-4EA9-BE39-C73DB96A95A8}" srcId="{8EB1D179-D23D-41D4-AEEF-E4B9FEB06903}" destId="{3F25DA44-7F3E-4C17-A40B-7F663FDBEA65}" srcOrd="0" destOrd="0" parTransId="{EE9066D1-3403-4469-8E8C-0D40A82430F2}" sibTransId="{8EC5AF5E-9C9F-410A-A755-A3EA5186F948}"/>
    <dgm:cxn modelId="{2CC5EA85-00E0-4957-9DE8-BF5663693014}" srcId="{8EB1D179-D23D-41D4-AEEF-E4B9FEB06903}" destId="{2E2F4D3A-969C-4DB2-9FA9-5C4A40369351}" srcOrd="1" destOrd="0" parTransId="{1E934BFE-4D40-486C-8784-F698A10C4CF5}" sibTransId="{EC1AFF77-9232-4EEB-95CB-85CEAB3B1FC0}"/>
    <dgm:cxn modelId="{04D38496-7B80-4EB5-B07F-E709B7CA53B1}" srcId="{8EB1D179-D23D-41D4-AEEF-E4B9FEB06903}" destId="{5D2805DF-5A1C-427C-9DE2-41EF5EA73E91}" srcOrd="2" destOrd="0" parTransId="{4AFBB358-4374-4D0F-A19B-453ADB6B2B70}" sibTransId="{186EA4E3-3E81-4FA0-BE23-89CD0EB02B84}"/>
    <dgm:cxn modelId="{4B62A0E1-556F-4D4F-9852-D651D4B16E12}" srcId="{8EB1D179-D23D-41D4-AEEF-E4B9FEB06903}" destId="{37B86CFA-59B5-46FA-8A6B-9FB187CE14DF}" srcOrd="3" destOrd="0" parTransId="{9DABF4F3-A9E6-40B1-A863-AC9409CC14BB}" sibTransId="{18EFF3C3-47F9-402B-A3F3-E9310EA281B4}"/>
    <dgm:cxn modelId="{3240C3D6-DF6A-4610-ADB0-846AE2514106}" srcId="{8EB1D179-D23D-41D4-AEEF-E4B9FEB06903}" destId="{11E7BD8E-3CE1-4EC5-93B8-311F8BD1492F}" srcOrd="4" destOrd="0" parTransId="{2BBD719C-5AAD-471C-8900-CDD2DBD1B197}" sibTransId="{B2A4C1CC-A25C-4C89-B592-8E147BEACC6C}"/>
    <dgm:cxn modelId="{BE7C09D4-860B-443F-9E9E-21C8C567F651}" srcId="{8EB1D179-D23D-41D4-AEEF-E4B9FEB06903}" destId="{67E16B3A-30B4-41FF-90FD-D42B60E7050F}" srcOrd="5" destOrd="0" parTransId="{7FD1C024-D957-4F55-A579-0EA2E22F54B4}" sibTransId="{C93E9E92-72A0-49CB-B6AA-8F13891EDC84}"/>
    <dgm:cxn modelId="{39A7D634-0348-4564-BDFD-230B3B9B23C1}" type="presOf" srcId="{8EB1D179-D23D-41D4-AEEF-E4B9FEB06903}" destId="{BF708676-7EFC-4C81-9D3A-3E677EAC1C7B}" srcOrd="0" destOrd="0" presId="urn:microsoft.com/office/officeart/2005/8/layout/process1"/>
    <dgm:cxn modelId="{94F6EEA8-3D2E-4C5C-B449-746633FFBFB8}" type="presParOf" srcId="{BF708676-7EFC-4C81-9D3A-3E677EAC1C7B}" destId="{111DEAC9-5D4C-4A6A-A44E-082A26F60596}" srcOrd="0" destOrd="0" presId="urn:microsoft.com/office/officeart/2005/8/layout/process1"/>
    <dgm:cxn modelId="{3CD7EADA-80F7-438C-9F2D-C95E8FD8B32E}" type="presOf" srcId="{3F25DA44-7F3E-4C17-A40B-7F663FDBEA65}" destId="{111DEAC9-5D4C-4A6A-A44E-082A26F60596}" srcOrd="0" destOrd="0" presId="urn:microsoft.com/office/officeart/2005/8/layout/process1"/>
    <dgm:cxn modelId="{F2D41AB7-6427-4D55-A62D-7D4500283EE2}" type="presParOf" srcId="{BF708676-7EFC-4C81-9D3A-3E677EAC1C7B}" destId="{8A5CF0CE-3323-464D-9C63-05C1BDB053F5}" srcOrd="1" destOrd="0" presId="urn:microsoft.com/office/officeart/2005/8/layout/process1"/>
    <dgm:cxn modelId="{D20E9DF0-A68F-4DD8-95B7-BD598926C99E}" type="presOf" srcId="{8EC5AF5E-9C9F-410A-A755-A3EA5186F948}" destId="{8A5CF0CE-3323-464D-9C63-05C1BDB053F5}" srcOrd="0" destOrd="0" presId="urn:microsoft.com/office/officeart/2005/8/layout/process1"/>
    <dgm:cxn modelId="{F5A162AB-A254-4FA9-A09A-B2C5CA007FD1}" type="presParOf" srcId="{8A5CF0CE-3323-464D-9C63-05C1BDB053F5}" destId="{5FA465F6-7607-499F-BFB2-52F4E071FB67}" srcOrd="0" destOrd="1" presId="urn:microsoft.com/office/officeart/2005/8/layout/process1"/>
    <dgm:cxn modelId="{918AC9C6-2E03-4301-BA1E-7492B5FABDE6}" type="presOf" srcId="{8EC5AF5E-9C9F-410A-A755-A3EA5186F948}" destId="{5FA465F6-7607-499F-BFB2-52F4E071FB67}" srcOrd="1" destOrd="0" presId="urn:microsoft.com/office/officeart/2005/8/layout/process1"/>
    <dgm:cxn modelId="{95EA5163-8B9B-4ECA-A16F-DF7FD84D4868}" type="presParOf" srcId="{BF708676-7EFC-4C81-9D3A-3E677EAC1C7B}" destId="{552FB8E7-A5FB-4CC3-94C3-CE0BDF19F9F1}" srcOrd="2" destOrd="0" presId="urn:microsoft.com/office/officeart/2005/8/layout/process1"/>
    <dgm:cxn modelId="{0A1FF055-27A3-4C31-9B82-7F85AA7C17A6}" type="presOf" srcId="{2E2F4D3A-969C-4DB2-9FA9-5C4A40369351}" destId="{552FB8E7-A5FB-4CC3-94C3-CE0BDF19F9F1}" srcOrd="0" destOrd="0" presId="urn:microsoft.com/office/officeart/2005/8/layout/process1"/>
    <dgm:cxn modelId="{3DF29EEC-5ABB-4494-BF70-A90ADDCA11F6}" type="presParOf" srcId="{BF708676-7EFC-4C81-9D3A-3E677EAC1C7B}" destId="{353C3794-50AA-4D44-83C9-CE28317C3317}" srcOrd="3" destOrd="0" presId="urn:microsoft.com/office/officeart/2005/8/layout/process1"/>
    <dgm:cxn modelId="{C22D2820-005D-42C0-B673-2C4E286049C8}" type="presOf" srcId="{EC1AFF77-9232-4EEB-95CB-85CEAB3B1FC0}" destId="{353C3794-50AA-4D44-83C9-CE28317C3317}" srcOrd="0" destOrd="0" presId="urn:microsoft.com/office/officeart/2005/8/layout/process1"/>
    <dgm:cxn modelId="{42586A23-91CF-4352-8EA3-6545F56BAAF8}" type="presParOf" srcId="{353C3794-50AA-4D44-83C9-CE28317C3317}" destId="{5AFF040D-0639-4120-9E39-DA822CF9F321}" srcOrd="0" destOrd="3" presId="urn:microsoft.com/office/officeart/2005/8/layout/process1"/>
    <dgm:cxn modelId="{87401BE6-5E1F-4C80-A0C9-1D5553DB9E93}" type="presOf" srcId="{EC1AFF77-9232-4EEB-95CB-85CEAB3B1FC0}" destId="{5AFF040D-0639-4120-9E39-DA822CF9F321}" srcOrd="1" destOrd="0" presId="urn:microsoft.com/office/officeart/2005/8/layout/process1"/>
    <dgm:cxn modelId="{EAC1B9EB-E568-4EDA-B436-83AE23E3F6E7}" type="presParOf" srcId="{BF708676-7EFC-4C81-9D3A-3E677EAC1C7B}" destId="{16051E3E-E838-49BD-B09F-2C2C7E470A1F}" srcOrd="4" destOrd="0" presId="urn:microsoft.com/office/officeart/2005/8/layout/process1"/>
    <dgm:cxn modelId="{A9770F1C-4E95-4341-8F00-DFD4C1B1199F}" type="presOf" srcId="{5D2805DF-5A1C-427C-9DE2-41EF5EA73E91}" destId="{16051E3E-E838-49BD-B09F-2C2C7E470A1F}" srcOrd="0" destOrd="0" presId="urn:microsoft.com/office/officeart/2005/8/layout/process1"/>
    <dgm:cxn modelId="{4762CB3D-B135-4D10-BDA8-77517CEE8FDC}" type="presParOf" srcId="{BF708676-7EFC-4C81-9D3A-3E677EAC1C7B}" destId="{0C376AF9-5741-40C6-9DB2-D459805AFDB8}" srcOrd="5" destOrd="0" presId="urn:microsoft.com/office/officeart/2005/8/layout/process1"/>
    <dgm:cxn modelId="{E06DF284-D6F1-4986-BAEB-DEA20C0B1D0C}" type="presOf" srcId="{186EA4E3-3E81-4FA0-BE23-89CD0EB02B84}" destId="{0C376AF9-5741-40C6-9DB2-D459805AFDB8}" srcOrd="0" destOrd="0" presId="urn:microsoft.com/office/officeart/2005/8/layout/process1"/>
    <dgm:cxn modelId="{7A8FAFC6-CF4F-4935-9461-C7FB95547C84}" type="presParOf" srcId="{0C376AF9-5741-40C6-9DB2-D459805AFDB8}" destId="{2A522C01-9E7C-481C-9B31-77CC1226FB0B}" srcOrd="0" destOrd="5" presId="urn:microsoft.com/office/officeart/2005/8/layout/process1"/>
    <dgm:cxn modelId="{C5CC4036-5459-4144-BDD9-9BB34FD8547A}" type="presOf" srcId="{186EA4E3-3E81-4FA0-BE23-89CD0EB02B84}" destId="{2A522C01-9E7C-481C-9B31-77CC1226FB0B}" srcOrd="1" destOrd="0" presId="urn:microsoft.com/office/officeart/2005/8/layout/process1"/>
    <dgm:cxn modelId="{74100598-B71A-47E7-9B4D-ECBDBF941AE0}" type="presParOf" srcId="{BF708676-7EFC-4C81-9D3A-3E677EAC1C7B}" destId="{A1E15D63-E1FF-4A28-A04F-A2B65927BC31}" srcOrd="6" destOrd="0" presId="urn:microsoft.com/office/officeart/2005/8/layout/process1"/>
    <dgm:cxn modelId="{FB68D97D-6440-48B1-B8E5-886400AD29EF}" type="presOf" srcId="{37B86CFA-59B5-46FA-8A6B-9FB187CE14DF}" destId="{A1E15D63-E1FF-4A28-A04F-A2B65927BC31}" srcOrd="0" destOrd="0" presId="urn:microsoft.com/office/officeart/2005/8/layout/process1"/>
    <dgm:cxn modelId="{267BCE56-B82D-44EA-A0A9-5960819A99AF}" type="presParOf" srcId="{BF708676-7EFC-4C81-9D3A-3E677EAC1C7B}" destId="{6F59427F-CFB8-4D64-AE1A-155CBDACCD5D}" srcOrd="7" destOrd="0" presId="urn:microsoft.com/office/officeart/2005/8/layout/process1"/>
    <dgm:cxn modelId="{4A2F8FC4-3749-4C10-8459-B29025FFA711}" type="presOf" srcId="{18EFF3C3-47F9-402B-A3F3-E9310EA281B4}" destId="{6F59427F-CFB8-4D64-AE1A-155CBDACCD5D}" srcOrd="0" destOrd="0" presId="urn:microsoft.com/office/officeart/2005/8/layout/process1"/>
    <dgm:cxn modelId="{89B35709-ED22-4DA6-8D17-579E9CD1D3FD}" type="presParOf" srcId="{6F59427F-CFB8-4D64-AE1A-155CBDACCD5D}" destId="{BFADB9A2-9E81-4690-AB12-D3EFE96F3602}" srcOrd="0" destOrd="7" presId="urn:microsoft.com/office/officeart/2005/8/layout/process1"/>
    <dgm:cxn modelId="{9F3046A8-591D-4DD7-9EED-E84FF84DA0F3}" type="presOf" srcId="{18EFF3C3-47F9-402B-A3F3-E9310EA281B4}" destId="{BFADB9A2-9E81-4690-AB12-D3EFE96F3602}" srcOrd="1" destOrd="0" presId="urn:microsoft.com/office/officeart/2005/8/layout/process1"/>
    <dgm:cxn modelId="{BC59D4BD-C40D-48CD-8460-D74F8EDB7C28}" type="presParOf" srcId="{BF708676-7EFC-4C81-9D3A-3E677EAC1C7B}" destId="{CD017AC7-3641-4CC8-B3A1-AAFFDBBB7168}" srcOrd="8" destOrd="0" presId="urn:microsoft.com/office/officeart/2005/8/layout/process1"/>
    <dgm:cxn modelId="{79B67A4D-BDA4-49E1-B7EE-D7413889E4FC}" type="presOf" srcId="{11E7BD8E-3CE1-4EC5-93B8-311F8BD1492F}" destId="{CD017AC7-3641-4CC8-B3A1-AAFFDBBB7168}" srcOrd="0" destOrd="0" presId="urn:microsoft.com/office/officeart/2005/8/layout/process1"/>
    <dgm:cxn modelId="{C7777F24-AA2A-47B1-BC28-B2C4C1C5672D}" type="presParOf" srcId="{BF708676-7EFC-4C81-9D3A-3E677EAC1C7B}" destId="{8C93988B-A60B-424F-A0FF-9B4859E430C1}" srcOrd="9" destOrd="0" presId="urn:microsoft.com/office/officeart/2005/8/layout/process1"/>
    <dgm:cxn modelId="{80E42E7C-F775-428A-8BC1-2F4ADD7AFA84}" type="presOf" srcId="{B2A4C1CC-A25C-4C89-B592-8E147BEACC6C}" destId="{8C93988B-A60B-424F-A0FF-9B4859E430C1}" srcOrd="0" destOrd="0" presId="urn:microsoft.com/office/officeart/2005/8/layout/process1"/>
    <dgm:cxn modelId="{73DBE304-242E-4612-B2AF-C6A992B69821}" type="presParOf" srcId="{8C93988B-A60B-424F-A0FF-9B4859E430C1}" destId="{96648D7B-4F88-46E5-B910-FB756A21D14B}" srcOrd="0" destOrd="9" presId="urn:microsoft.com/office/officeart/2005/8/layout/process1"/>
    <dgm:cxn modelId="{F1A05EB5-72D1-4383-AE46-3419BC0CB824}" type="presOf" srcId="{B2A4C1CC-A25C-4C89-B592-8E147BEACC6C}" destId="{96648D7B-4F88-46E5-B910-FB756A21D14B}" srcOrd="1" destOrd="0" presId="urn:microsoft.com/office/officeart/2005/8/layout/process1"/>
    <dgm:cxn modelId="{22E0E84C-2BE0-4C0C-A7CB-BEC7A3DE950F}" type="presParOf" srcId="{BF708676-7EFC-4C81-9D3A-3E677EAC1C7B}" destId="{799B5F74-58A6-4CBE-A88F-32696112863A}" srcOrd="10" destOrd="0" presId="urn:microsoft.com/office/officeart/2005/8/layout/process1"/>
    <dgm:cxn modelId="{FC5C058C-E901-42AC-AA52-FA4328C85894}" type="presOf" srcId="{67E16B3A-30B4-41FF-90FD-D42B60E7050F}" destId="{799B5F74-58A6-4CBE-A88F-32696112863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132060" cy="5129530"/>
        <a:chOff x="0" y="0"/>
        <a:chExt cx="10132060" cy="5129530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2054543"/>
          <a:ext cx="1266508" cy="10204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字符区域切割 </a:t>
          </a:r>
          <a:r>
            <a:rPr lang="en-US" altLang="zh-CN"/>
            <a:t>40X40</a:t>
          </a:r>
          <a:endParaRPr lang="en-US" altLang="zh-CN"/>
        </a:p>
      </dsp:txBody>
      <dsp:txXfrm>
        <a:off x="0" y="2054543"/>
        <a:ext cx="1266508" cy="1020445"/>
      </dsp:txXfrm>
    </dsp:sp>
    <dsp:sp modelId="{8A5CF0CE-3323-464D-9C63-05C1BDB053F5}">
      <dsp:nvSpPr>
        <dsp:cNvPr id="4" name="右箭头 3"/>
        <dsp:cNvSpPr/>
      </dsp:nvSpPr>
      <dsp:spPr bwMode="white">
        <a:xfrm>
          <a:off x="1385559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85559" y="2407718"/>
        <a:ext cx="268500" cy="314094"/>
      </dsp:txXfrm>
    </dsp:sp>
    <dsp:sp modelId="{552FB8E7-A5FB-4CC3-94C3-CE0BDF19F9F1}">
      <dsp:nvSpPr>
        <dsp:cNvPr id="6" name="圆角矩形 5"/>
        <dsp:cNvSpPr/>
      </dsp:nvSpPr>
      <dsp:spPr bwMode="white">
        <a:xfrm>
          <a:off x="1773110" y="2054543"/>
          <a:ext cx="1266508" cy="1020445"/>
        </a:xfrm>
        <a:prstGeom prst="roundRect">
          <a:avLst>
            <a:gd name="adj" fmla="val 10000"/>
          </a:avLst>
        </a:prstGeom>
        <a:solidFill>
          <a:srgbClr val="FFA3A3"/>
        </a:solidFill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滤波、二值化、形态学变换</a:t>
          </a:r>
          <a:endParaRPr lang="zh-CN" altLang="en-US"/>
        </a:p>
      </dsp:txBody>
      <dsp:txXfrm>
        <a:off x="1773110" y="2054543"/>
        <a:ext cx="1266508" cy="1020445"/>
      </dsp:txXfrm>
    </dsp:sp>
    <dsp:sp modelId="{353C3794-50AA-4D44-83C9-CE28317C3317}">
      <dsp:nvSpPr>
        <dsp:cNvPr id="7" name="右箭头 6"/>
        <dsp:cNvSpPr/>
      </dsp:nvSpPr>
      <dsp:spPr bwMode="white">
        <a:xfrm>
          <a:off x="3158670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58670" y="2407718"/>
        <a:ext cx="268500" cy="314094"/>
      </dsp:txXfrm>
    </dsp:sp>
    <dsp:sp modelId="{16051E3E-E838-49BD-B09F-2C2C7E470A1F}">
      <dsp:nvSpPr>
        <dsp:cNvPr id="13" name="圆角矩形 12"/>
        <dsp:cNvSpPr/>
      </dsp:nvSpPr>
      <dsp:spPr bwMode="white">
        <a:xfrm>
          <a:off x="3546221" y="2054543"/>
          <a:ext cx="1266508" cy="1020445"/>
        </a:xfrm>
        <a:prstGeom prst="roundRect">
          <a:avLst>
            <a:gd name="adj" fmla="val 10000"/>
          </a:avLst>
        </a:prstGeom>
        <a:solidFill>
          <a:srgbClr val="FFA3A3"/>
        </a:solidFill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连通域去噪</a:t>
          </a:r>
          <a:endParaRPr lang="zh-CN" altLang="en-US"/>
        </a:p>
      </dsp:txBody>
      <dsp:txXfrm>
        <a:off x="3546221" y="2054543"/>
        <a:ext cx="1266508" cy="1020445"/>
      </dsp:txXfrm>
    </dsp:sp>
    <dsp:sp modelId="{0C376AF9-5741-40C6-9DB2-D459805AFDB8}">
      <dsp:nvSpPr>
        <dsp:cNvPr id="14" name="右箭头 13"/>
        <dsp:cNvSpPr/>
      </dsp:nvSpPr>
      <dsp:spPr bwMode="white">
        <a:xfrm>
          <a:off x="4931780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31780" y="2407718"/>
        <a:ext cx="268500" cy="314094"/>
      </dsp:txXfrm>
    </dsp:sp>
    <dsp:sp modelId="{A1E15D63-E1FF-4A28-A04F-A2B65927BC31}">
      <dsp:nvSpPr>
        <dsp:cNvPr id="9" name="圆角矩形 8"/>
        <dsp:cNvSpPr/>
      </dsp:nvSpPr>
      <dsp:spPr bwMode="white">
        <a:xfrm>
          <a:off x="5319332" y="2054543"/>
          <a:ext cx="1266508" cy="10204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归一化</a:t>
          </a:r>
          <a:endParaRPr lang="zh-CN" altLang="en-US"/>
        </a:p>
      </dsp:txBody>
      <dsp:txXfrm>
        <a:off x="5319332" y="2054543"/>
        <a:ext cx="1266508" cy="1020445"/>
      </dsp:txXfrm>
    </dsp:sp>
    <dsp:sp modelId="{6F59427F-CFB8-4D64-AE1A-155CBDACCD5D}">
      <dsp:nvSpPr>
        <dsp:cNvPr id="10" name="右箭头 9"/>
        <dsp:cNvSpPr/>
      </dsp:nvSpPr>
      <dsp:spPr bwMode="white">
        <a:xfrm>
          <a:off x="6704891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04891" y="2407718"/>
        <a:ext cx="268500" cy="314094"/>
      </dsp:txXfrm>
    </dsp:sp>
    <dsp:sp modelId="{CD017AC7-3641-4CC8-B3A1-AAFFDBBB7168}">
      <dsp:nvSpPr>
        <dsp:cNvPr id="12" name="圆角矩形 11"/>
        <dsp:cNvSpPr/>
      </dsp:nvSpPr>
      <dsp:spPr bwMode="white">
        <a:xfrm>
          <a:off x="7092442" y="2054543"/>
          <a:ext cx="1266508" cy="10204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CNN</a:t>
          </a:r>
          <a:r>
            <a:rPr lang="zh-CN" altLang="en-US"/>
            <a:t>网络</a:t>
          </a:r>
          <a:endParaRPr lang="zh-CN" altLang="en-US"/>
        </a:p>
      </dsp:txBody>
      <dsp:txXfrm>
        <a:off x="7092442" y="2054543"/>
        <a:ext cx="1266508" cy="1020445"/>
      </dsp:txXfrm>
    </dsp:sp>
    <dsp:sp modelId="{8C93988B-A60B-424F-A0FF-9B4859E430C1}">
      <dsp:nvSpPr>
        <dsp:cNvPr id="16" name="右箭头 15"/>
        <dsp:cNvSpPr/>
      </dsp:nvSpPr>
      <dsp:spPr bwMode="white">
        <a:xfrm>
          <a:off x="8478001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60000"/>
          </a:schemeClr>
        </a:lnRef>
        <a:fillRef idx="1">
          <a:schemeClr val="accent6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478001" y="2407718"/>
        <a:ext cx="268500" cy="314094"/>
      </dsp:txXfrm>
    </dsp:sp>
    <dsp:sp modelId="{799B5F74-58A6-4CBE-A88F-32696112863A}">
      <dsp:nvSpPr>
        <dsp:cNvPr id="18" name="圆角矩形 17"/>
        <dsp:cNvSpPr/>
      </dsp:nvSpPr>
      <dsp:spPr bwMode="white">
        <a:xfrm>
          <a:off x="8865553" y="2054543"/>
          <a:ext cx="1266508" cy="1020445"/>
        </a:xfrm>
        <a:prstGeom prst="roundRect">
          <a:avLst>
            <a:gd name="adj" fmla="val 10000"/>
          </a:avLst>
        </a:prstGeom>
        <a:solidFill>
          <a:srgbClr val="92D050"/>
        </a:solidFill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99.978%</a:t>
          </a:r>
          <a:endParaRPr lang="en-US"/>
        </a:p>
      </dsp:txBody>
      <dsp:txXfrm>
        <a:off x="8865553" y="2054543"/>
        <a:ext cx="1266508" cy="1020445"/>
      </dsp:txXfrm>
    </dsp:sp>
    <dsp:sp modelId="{5FA465F6-7607-499F-BFB2-52F4E071FB67}">
      <dsp:nvSpPr>
        <dsp:cNvPr id="5" name="右箭头 4"/>
        <dsp:cNvSpPr/>
      </dsp:nvSpPr>
      <dsp:spPr bwMode="white">
        <a:xfrm>
          <a:off x="1385559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85559" y="2407718"/>
        <a:ext cx="268500" cy="314094"/>
      </dsp:txXfrm>
    </dsp:sp>
    <dsp:sp modelId="{5AFF040D-0639-4120-9E39-DA822CF9F321}">
      <dsp:nvSpPr>
        <dsp:cNvPr id="8" name="右箭头 7"/>
        <dsp:cNvSpPr/>
      </dsp:nvSpPr>
      <dsp:spPr bwMode="white">
        <a:xfrm>
          <a:off x="3158670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58670" y="2407718"/>
        <a:ext cx="268500" cy="314094"/>
      </dsp:txXfrm>
    </dsp:sp>
    <dsp:sp modelId="{2A522C01-9E7C-481C-9B31-77CC1226FB0B}">
      <dsp:nvSpPr>
        <dsp:cNvPr id="15" name="右箭头 14"/>
        <dsp:cNvSpPr/>
      </dsp:nvSpPr>
      <dsp:spPr bwMode="white">
        <a:xfrm>
          <a:off x="4931780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931780" y="2407718"/>
        <a:ext cx="268500" cy="314094"/>
      </dsp:txXfrm>
    </dsp:sp>
    <dsp:sp modelId="{BFADB9A2-9E81-4690-AB12-D3EFE96F3602}">
      <dsp:nvSpPr>
        <dsp:cNvPr id="11" name="右箭头 10"/>
        <dsp:cNvSpPr/>
      </dsp:nvSpPr>
      <dsp:spPr bwMode="white">
        <a:xfrm>
          <a:off x="6704891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704891" y="2407718"/>
        <a:ext cx="268500" cy="314094"/>
      </dsp:txXfrm>
    </dsp:sp>
    <dsp:sp modelId="{96648D7B-4F88-46E5-B910-FB756A21D14B}">
      <dsp:nvSpPr>
        <dsp:cNvPr id="17" name="右箭头 16"/>
        <dsp:cNvSpPr/>
      </dsp:nvSpPr>
      <dsp:spPr bwMode="white">
        <a:xfrm>
          <a:off x="8478001" y="2407718"/>
          <a:ext cx="268500" cy="314094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8478001" y="2407718"/>
        <a:ext cx="268500" cy="31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1195B-83DD-40CD-B552-C649BE2EA0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tIns="0" bIns="0"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2"/>
            </p:custDataLst>
          </p:nvPr>
        </p:nvCxnSpPr>
        <p:spPr>
          <a:xfrm>
            <a:off x="3500094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7856310" y="259996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3791712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3825222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5"/>
            </p:custDataLst>
          </p:nvPr>
        </p:nvGrpSpPr>
        <p:grpSpPr>
          <a:xfrm>
            <a:off x="2733911" y="1332857"/>
            <a:ext cx="6724178" cy="2476829"/>
            <a:chOff x="2068948" y="4281158"/>
            <a:chExt cx="4027053" cy="1535489"/>
          </a:xfrm>
        </p:grpSpPr>
        <p:cxnSp>
          <p:nvCxnSpPr>
            <p:cNvPr id="15" name="直接连接符 14"/>
            <p:cNvCxnSpPr/>
            <p:nvPr>
              <p:custDataLst>
                <p:tags r:id="rId6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>
            <p:custDataLst>
              <p:tags r:id="rId9"/>
            </p:custDataLst>
          </p:nvPr>
        </p:nvGrpSpPr>
        <p:grpSpPr>
          <a:xfrm flipV="1">
            <a:off x="2733911" y="3790319"/>
            <a:ext cx="6724178" cy="1848480"/>
            <a:chOff x="2068948" y="4281158"/>
            <a:chExt cx="4027053" cy="1535489"/>
          </a:xfrm>
        </p:grpSpPr>
        <p:cxnSp>
          <p:nvCxnSpPr>
            <p:cNvPr id="26" name="直接连接符 25"/>
            <p:cNvCxnSpPr/>
            <p:nvPr>
              <p:custDataLst>
                <p:tags r:id="rId10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11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12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3183853" y="3861395"/>
            <a:ext cx="5824293" cy="566188"/>
          </a:xfrm>
        </p:spPr>
        <p:txBody>
          <a:bodyPr tIns="0" bIns="46800" anchor="t"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3183853" y="2163248"/>
            <a:ext cx="5824293" cy="1321059"/>
          </a:xfrm>
        </p:spPr>
        <p:txBody>
          <a:bodyPr tIns="0" bIns="46800" anchor="ctr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8"/>
            </p:custDataLst>
          </p:nvPr>
        </p:nvSpPr>
        <p:spPr>
          <a:xfrm>
            <a:off x="4737462" y="4519913"/>
            <a:ext cx="2717075" cy="468003"/>
          </a:xfrm>
        </p:spPr>
        <p:txBody>
          <a:bodyPr vert="horz" tIns="0" bIns="46800" anchor="ctr">
            <a:norm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9"/>
            </p:custDataLst>
          </p:nvPr>
        </p:nvSpPr>
        <p:spPr>
          <a:xfrm>
            <a:off x="4737462" y="5023195"/>
            <a:ext cx="2717075" cy="468003"/>
          </a:xfrm>
        </p:spPr>
        <p:txBody>
          <a:bodyPr vert="horz" tIns="0" bIns="46800" anchor="ctr">
            <a:norm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" y="0"/>
            <a:ext cx="888274" cy="7445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1312434" y="6152606"/>
            <a:ext cx="879566" cy="7053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76000" y="334800"/>
            <a:ext cx="10440000" cy="1121860"/>
          </a:xfrm>
        </p:spPr>
        <p:txBody>
          <a:bodyPr lIns="0" tIns="46800" rIns="90000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876000" y="1791460"/>
            <a:ext cx="10440000" cy="43808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0" y="6030"/>
            <a:ext cx="12192000" cy="3825222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2733911" y="1360153"/>
            <a:ext cx="6724178" cy="2476829"/>
            <a:chOff x="2068948" y="4281158"/>
            <a:chExt cx="4027053" cy="1535489"/>
          </a:xfrm>
        </p:grpSpPr>
        <p:cxnSp>
          <p:nvCxnSpPr>
            <p:cNvPr id="10" name="直接连接符 9"/>
            <p:cNvCxnSpPr/>
            <p:nvPr>
              <p:custDataLst>
                <p:tags r:id="rId4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5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6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 flipV="1">
            <a:off x="2733911" y="3813822"/>
            <a:ext cx="6724178" cy="1617002"/>
            <a:chOff x="2068948" y="4281158"/>
            <a:chExt cx="4027053" cy="1535489"/>
          </a:xfrm>
        </p:grpSpPr>
        <p:cxnSp>
          <p:nvCxnSpPr>
            <p:cNvPr id="15" name="直接连接符 14"/>
            <p:cNvCxnSpPr/>
            <p:nvPr>
              <p:custDataLst>
                <p:tags r:id="rId8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9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0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3138050" y="2670006"/>
            <a:ext cx="6059114" cy="1053513"/>
          </a:xfrm>
        </p:spPr>
        <p:txBody>
          <a:bodyPr bIns="46800"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3138351" y="3978910"/>
            <a:ext cx="6056904" cy="1168400"/>
          </a:xfrm>
        </p:spPr>
        <p:txBody>
          <a:bodyPr bIns="46800" anchor="t"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1340" cy="685800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-21266"/>
            <a:ext cx="5145206" cy="6879266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 rot="16200000">
            <a:off x="2175591" y="2271122"/>
            <a:ext cx="3462403" cy="2476829"/>
            <a:chOff x="2068948" y="4281158"/>
            <a:chExt cx="4027053" cy="1535489"/>
          </a:xfrm>
        </p:grpSpPr>
        <p:cxnSp>
          <p:nvCxnSpPr>
            <p:cNvPr id="16" name="直接连接符 15"/>
            <p:cNvCxnSpPr/>
            <p:nvPr>
              <p:custDataLst>
                <p:tags r:id="rId6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7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8"/>
              </p:custDataLst>
            </p:nvPr>
          </p:nvCxnSpPr>
          <p:spPr>
            <a:xfrm>
              <a:off x="2068948" y="4300636"/>
              <a:ext cx="4027053" cy="735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 rot="16200000" flipV="1">
            <a:off x="5986606" y="936931"/>
            <a:ext cx="3462405" cy="5145205"/>
            <a:chOff x="2068951" y="4281158"/>
            <a:chExt cx="4027053" cy="1535489"/>
          </a:xfrm>
        </p:grpSpPr>
        <p:cxnSp>
          <p:nvCxnSpPr>
            <p:cNvPr id="20" name="直接连接符 19"/>
            <p:cNvCxnSpPr/>
            <p:nvPr>
              <p:custDataLst>
                <p:tags r:id="rId10"/>
              </p:custDataLst>
            </p:nvPr>
          </p:nvCxnSpPr>
          <p:spPr>
            <a:xfrm flipV="1">
              <a:off x="2079581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1"/>
              </p:custDataLst>
            </p:nvPr>
          </p:nvCxnSpPr>
          <p:spPr>
            <a:xfrm flipV="1">
              <a:off x="6096000" y="4281158"/>
              <a:ext cx="0" cy="153548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2"/>
              </p:custDataLst>
            </p:nvPr>
          </p:nvCxnSpPr>
          <p:spPr>
            <a:xfrm>
              <a:off x="2068951" y="4289455"/>
              <a:ext cx="4027053" cy="735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日期占位符 3"/>
          <p:cNvSpPr>
            <a:spLocks noGrp="1"/>
          </p:cNvSpPr>
          <p:nvPr>
            <p:ph type="dt" sz="half" idx="19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5303012" y="2743103"/>
            <a:ext cx="4474650" cy="1371795"/>
          </a:xfrm>
        </p:spPr>
        <p:txBody>
          <a:bodyPr lIns="0" bIns="468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345975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7977333" y="2997522"/>
            <a:ext cx="765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865888"/>
            <a:ext cx="732276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3.xml"/><Relationship Id="rId3" Type="http://schemas.openxmlformats.org/officeDocument/2006/relationships/image" Target="../media/image8.png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7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3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image" Target="../media/image3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9.xml"/><Relationship Id="rId3" Type="http://schemas.openxmlformats.org/officeDocument/2006/relationships/image" Target="../media/image4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4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3.xml"/><Relationship Id="rId2" Type="http://schemas.openxmlformats.org/officeDocument/2006/relationships/image" Target="../media/image7.png"/><Relationship Id="rId1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38050" y="2261701"/>
            <a:ext cx="6059114" cy="1053513"/>
          </a:xfrm>
        </p:spPr>
        <p:txBody>
          <a:bodyPr>
            <a:normAutofit fontScale="9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ym typeface="+mn-lt"/>
              </a:rPr>
              <a:t>SCUAI</a:t>
            </a:r>
            <a:r>
              <a:rPr lang="zh-CN" altLang="en-US">
                <a:sym typeface="+mn-lt"/>
              </a:rPr>
              <a:t>挑战赛</a:t>
            </a:r>
            <a:endParaRPr lang="zh-CN" altLang="en-US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dirty="0">
                <a:sym typeface="+mn-lt"/>
              </a:rPr>
              <a:t>明年回家种田 </a:t>
            </a:r>
            <a:r>
              <a:rPr lang="en-US" altLang="zh-CN" dirty="0">
                <a:sym typeface="+mn-lt"/>
              </a:rPr>
              <a:t>· </a:t>
            </a:r>
            <a:r>
              <a:rPr lang="zh-CN" altLang="en-US" dirty="0">
                <a:sym typeface="+mn-lt"/>
              </a:rPr>
              <a:t>何长鸿</a:t>
            </a:r>
            <a:endParaRPr lang="zh-CN" altLang="en-US" dirty="0">
              <a:sym typeface="+mn-lt"/>
            </a:endParaRPr>
          </a:p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>
                <a:sym typeface="+mn-lt"/>
              </a:rPr>
              <a:t>计算机学院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3329">
        <p:random/>
      </p:transition>
    </mc:Choice>
    <mc:Fallback>
      <p:transition advTm="93329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验证码识别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级联卷积神经网络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8675" y="1456690"/>
            <a:ext cx="10515600" cy="4184650"/>
          </a:xfrm>
        </p:spPr>
        <p:txBody>
          <a:bodyPr>
            <a:normAutofit lnSpcReduction="10000"/>
          </a:bodyPr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一、模型思想</a:t>
            </a:r>
            <a:endParaRPr lang="zh-CN" altLang="en-US" sz="2000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更小的卷积核（</a:t>
            </a:r>
            <a:r>
              <a:rPr lang="en-US" altLang="zh-CN" sz="1665" dirty="0">
                <a:sym typeface="+mn-lt"/>
              </a:rPr>
              <a:t>3X3</a:t>
            </a:r>
            <a:r>
              <a:rPr lang="zh-CN" altLang="en-US" sz="1665" dirty="0">
                <a:sym typeface="+mn-lt"/>
              </a:rPr>
              <a:t>）</a:t>
            </a:r>
            <a:endParaRPr lang="zh-CN" altLang="en-US" sz="166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级联的卷积层</a:t>
            </a:r>
            <a:endParaRPr lang="zh-CN" altLang="en-US" sz="1665" dirty="0"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二、合理性</a:t>
            </a:r>
            <a:endParaRPr lang="zh-CN" altLang="en-US" sz="2000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使用卷积核，提取相邻像素区域的特征</a:t>
            </a:r>
            <a:endParaRPr lang="zh-CN" altLang="en-US" sz="166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减少训练参数</a:t>
            </a:r>
            <a:endParaRPr lang="zh-CN" altLang="en-US" sz="166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扩大感受域</a:t>
            </a:r>
            <a:endParaRPr lang="zh-CN" altLang="en-US" dirty="0"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三、数据特点</a:t>
            </a:r>
            <a:endParaRPr lang="zh-CN" altLang="en-US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40X40像素，特征简单，易退化（使用更浅的网络）</a:t>
            </a:r>
            <a:endParaRPr lang="zh-CN" altLang="en-US" sz="1665" dirty="0">
              <a:sym typeface="+mn-lt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zh-CN" altLang="en-US" sz="166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9320" y="5950585"/>
            <a:ext cx="6634480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dirty="0">
                <a:sym typeface="+mn-lt"/>
              </a:rPr>
              <a:t>《基于卷积神经网络的图像验证码识别》，</a:t>
            </a:r>
            <a:r>
              <a:rPr lang="en-US" altLang="zh-CN" dirty="0">
                <a:sym typeface="+mn-lt"/>
              </a:rPr>
              <a:t>2018</a:t>
            </a:r>
            <a:r>
              <a:rPr lang="zh-CN" altLang="en-US" dirty="0">
                <a:sym typeface="+mn-lt"/>
              </a:rPr>
              <a:t>，秦波顾乃杰）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lt"/>
              </a:rPr>
              <a:t>短文本情感分类</a:t>
            </a:r>
            <a:endParaRPr lang="zh-CN" altLang="en-US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dirty="0">
                <a:sym typeface="+mn-lt"/>
              </a:rPr>
              <a:t>基于</a:t>
            </a:r>
            <a:r>
              <a:rPr lang="en-US" altLang="zh-CN" dirty="0">
                <a:sym typeface="+mn-lt"/>
              </a:rPr>
              <a:t>BiRNN-LSTM</a:t>
            </a:r>
            <a:r>
              <a:rPr lang="zh-CN" altLang="en-US" dirty="0">
                <a:sym typeface="+mn-lt"/>
              </a:rPr>
              <a:t>及</a:t>
            </a:r>
            <a:r>
              <a:rPr lang="en-US" altLang="zh-CN" dirty="0">
                <a:sym typeface="+mn-lt"/>
              </a:rPr>
              <a:t>Word2Vec</a:t>
            </a:r>
            <a:r>
              <a:rPr lang="zh-CN" altLang="en-US" dirty="0">
                <a:sym typeface="+mn-lt"/>
              </a:rPr>
              <a:t>的分类模型</a:t>
            </a:r>
            <a:endParaRPr lang="zh-CN" altLang="en-US" dirty="0"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394847" y="1640648"/>
            <a:ext cx="1227053" cy="106687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pc="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Stage2</a:t>
            </a:r>
            <a:endParaRPr lang="en-US" altLang="zh-CN" spc="1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情感分类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数据处理流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8675" y="1825625"/>
            <a:ext cx="10515600" cy="4324985"/>
          </a:xfrm>
        </p:spPr>
        <p:txBody>
          <a:bodyPr>
            <a:normAutofit lnSpcReduction="10000"/>
          </a:bodyPr>
          <a:p>
            <a:pPr algn="just">
              <a:lnSpc>
                <a:spcPct val="120000"/>
              </a:lnSpc>
            </a:pPr>
            <a:endParaRPr lang="zh-CN" altLang="en-US" sz="1655" dirty="0">
              <a:sym typeface="+mn-lt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zh-CN" altLang="en-US" sz="1660" dirty="0">
              <a:sym typeface="+mn-lt"/>
            </a:endParaRPr>
          </a:p>
        </p:txBody>
      </p:sp>
      <p:pic>
        <p:nvPicPr>
          <p:cNvPr id="5" name="ECB019B1-382A-4266-B25C-5B523AA43C14-2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56690"/>
            <a:ext cx="10058400" cy="4163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情感分类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预处理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8675" y="1825625"/>
            <a:ext cx="10515600" cy="3606800"/>
          </a:xfrm>
        </p:spPr>
        <p:txBody>
          <a:bodyPr>
            <a:normAutofit/>
          </a:bodyPr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一、分词</a:t>
            </a:r>
            <a:endParaRPr lang="zh-CN" altLang="en-US" sz="2000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去停用词：特殊符号</a:t>
            </a:r>
            <a:endParaRPr lang="zh-CN" altLang="en-US" sz="1665" dirty="0"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二、数据扩充</a:t>
            </a:r>
            <a:endParaRPr lang="zh-CN" altLang="en-US" sz="2000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搜狗新闻数据集，用于训练词向量</a:t>
            </a:r>
            <a:endParaRPr lang="zh-CN" altLang="en-US" dirty="0"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三、数据特征</a:t>
            </a:r>
            <a:endParaRPr lang="zh-CN" altLang="en-US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文本长度较短（保留</a:t>
            </a:r>
            <a:r>
              <a:rPr lang="en-US" altLang="zh-CN" sz="1665" dirty="0">
                <a:sym typeface="+mn-lt"/>
              </a:rPr>
              <a:t>30</a:t>
            </a:r>
            <a:r>
              <a:rPr lang="zh-CN" altLang="en-US" sz="1665" dirty="0">
                <a:sym typeface="+mn-lt"/>
              </a:rPr>
              <a:t>词）</a:t>
            </a:r>
            <a:endParaRPr lang="zh-CN" altLang="en-US" sz="166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部分样本情感特征难以主观确定（难以分析预测错误原因）</a:t>
            </a:r>
            <a:endParaRPr lang="zh-CN" altLang="en-US" sz="1665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情感分类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方案选择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8675" y="1825625"/>
            <a:ext cx="10515600" cy="3606800"/>
          </a:xfrm>
        </p:spPr>
        <p:txBody>
          <a:bodyPr>
            <a:normAutofit/>
          </a:bodyPr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一、文本表达</a:t>
            </a:r>
            <a:endParaRPr lang="zh-CN" altLang="en-US" sz="2000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65" dirty="0">
                <a:sym typeface="+mn-lt"/>
              </a:rPr>
              <a:t>One-hot - </a:t>
            </a:r>
            <a:r>
              <a:rPr lang="zh-CN" altLang="en-US" sz="1665" dirty="0">
                <a:sym typeface="+mn-lt"/>
              </a:rPr>
              <a:t>维度爆炸</a:t>
            </a:r>
            <a:r>
              <a:rPr lang="en-US" altLang="zh-CN" sz="1665" dirty="0">
                <a:sym typeface="+mn-lt"/>
              </a:rPr>
              <a:t>, </a:t>
            </a:r>
            <a:r>
              <a:rPr lang="zh-CN" altLang="en-US" sz="1665" dirty="0">
                <a:sym typeface="+mn-lt"/>
              </a:rPr>
              <a:t>语义无关</a:t>
            </a:r>
            <a:endParaRPr lang="zh-CN" altLang="en-US" sz="166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65" dirty="0">
                <a:sym typeface="+mn-lt"/>
              </a:rPr>
              <a:t>tokens - </a:t>
            </a:r>
            <a:r>
              <a:rPr lang="zh-CN" altLang="en-US" sz="1665" dirty="0">
                <a:sym typeface="+mn-lt"/>
              </a:rPr>
              <a:t>表达简单，语义无关</a:t>
            </a:r>
            <a:endParaRPr lang="en-US" altLang="zh-CN" sz="166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65" dirty="0">
                <a:sym typeface="+mn-lt"/>
              </a:rPr>
              <a:t>Word vectors - </a:t>
            </a:r>
            <a:r>
              <a:rPr lang="zh-CN" altLang="en-US" sz="1665" dirty="0">
                <a:sym typeface="+mn-lt"/>
              </a:rPr>
              <a:t>语义相关</a:t>
            </a:r>
            <a:endParaRPr lang="zh-CN" altLang="en-US" sz="1665" dirty="0"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990" dirty="0">
                <a:sym typeface="+mn-lt"/>
              </a:rPr>
              <a:t>二、主流文本处理模型</a:t>
            </a:r>
            <a:endParaRPr lang="zh-CN" altLang="en-US" sz="1990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55" dirty="0">
                <a:sym typeface="+mn-lt"/>
              </a:rPr>
              <a:t>CNN - </a:t>
            </a:r>
            <a:r>
              <a:rPr lang="zh-CN" altLang="en-US" sz="1655" dirty="0">
                <a:sym typeface="+mn-lt"/>
              </a:rPr>
              <a:t>无法利用词汇顺序信息</a:t>
            </a:r>
            <a:endParaRPr lang="zh-CN" altLang="en-US" sz="165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55" dirty="0">
                <a:sym typeface="+mn-lt"/>
              </a:rPr>
              <a:t>RNN - </a:t>
            </a:r>
            <a:r>
              <a:rPr lang="zh-CN" altLang="en-US" sz="1655" dirty="0">
                <a:sym typeface="+mn-lt"/>
              </a:rPr>
              <a:t>短距离单向依赖</a:t>
            </a:r>
            <a:endParaRPr lang="zh-CN" altLang="en-US" sz="165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65" dirty="0">
                <a:sym typeface="+mn-lt"/>
              </a:rPr>
              <a:t>BiRNN - </a:t>
            </a:r>
            <a:r>
              <a:rPr lang="zh-CN" altLang="en-US" sz="1665" dirty="0">
                <a:sym typeface="+mn-lt"/>
              </a:rPr>
              <a:t>短距离双向依赖</a:t>
            </a:r>
            <a:endParaRPr lang="zh-CN" altLang="en-US" sz="166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65" dirty="0">
                <a:sym typeface="+mn-lt"/>
              </a:rPr>
              <a:t>LSTM - </a:t>
            </a:r>
            <a:r>
              <a:rPr lang="zh-CN" altLang="en-US" sz="1665" dirty="0">
                <a:sym typeface="+mn-lt"/>
              </a:rPr>
              <a:t>长距离依赖</a:t>
            </a:r>
            <a:endParaRPr lang="zh-CN" altLang="en-US" sz="1665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情感分类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模型介绍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8675" y="1825625"/>
            <a:ext cx="10515600" cy="4324985"/>
          </a:xfrm>
        </p:spPr>
        <p:txBody>
          <a:bodyPr>
            <a:normAutofit lnSpcReduction="10000"/>
          </a:bodyPr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一、使用第三方预训练词向量（向量长度</a:t>
            </a:r>
            <a:r>
              <a:rPr lang="en-US" altLang="zh-CN" sz="2000" dirty="0">
                <a:sym typeface="+mn-lt"/>
              </a:rPr>
              <a:t>400</a:t>
            </a:r>
            <a:r>
              <a:rPr lang="zh-CN" altLang="en-US" sz="2000" dirty="0">
                <a:sym typeface="+mn-lt"/>
              </a:rPr>
              <a:t>）</a:t>
            </a:r>
            <a:endParaRPr lang="zh-CN" altLang="en-US" sz="2000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内存占用过大</a:t>
            </a:r>
            <a:endParaRPr lang="zh-CN" altLang="en-US" sz="166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5" dirty="0">
                <a:sym typeface="+mn-lt"/>
              </a:rPr>
              <a:t>训练速度慢</a:t>
            </a:r>
            <a:endParaRPr lang="zh-CN" altLang="en-US" sz="1665" dirty="0"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995" dirty="0">
                <a:sym typeface="+mn-lt"/>
              </a:rPr>
              <a:t>二、使用赛题数据集</a:t>
            </a:r>
            <a:r>
              <a:rPr lang="en-US" altLang="zh-CN" sz="1995" dirty="0">
                <a:sym typeface="+mn-lt"/>
              </a:rPr>
              <a:t>+</a:t>
            </a:r>
            <a:r>
              <a:rPr lang="zh-CN" altLang="en-US" sz="1995" dirty="0">
                <a:sym typeface="+mn-lt"/>
              </a:rPr>
              <a:t>搜狗新闻语料训练词向量</a:t>
            </a:r>
            <a:endParaRPr lang="zh-CN" altLang="en-US" sz="199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60" dirty="0">
                <a:sym typeface="+mn-lt"/>
              </a:rPr>
              <a:t>效果相对稳定</a:t>
            </a:r>
            <a:endParaRPr lang="zh-CN" altLang="en-US" sz="1660" dirty="0">
              <a:sym typeface="+mn-lt"/>
            </a:endParaRPr>
          </a:p>
          <a:p>
            <a:pPr lvl="0" algn="just">
              <a:lnSpc>
                <a:spcPct val="120000"/>
              </a:lnSpc>
            </a:pPr>
            <a:r>
              <a:rPr lang="zh-CN" altLang="en-US" sz="1990" dirty="0">
                <a:sym typeface="+mn-lt"/>
              </a:rPr>
              <a:t>三、最终采用神经网络模型结构</a:t>
            </a:r>
            <a:endParaRPr lang="zh-CN" altLang="en-US" sz="1990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1655" dirty="0">
                <a:solidFill>
                  <a:srgbClr val="FF0000"/>
                </a:solidFill>
                <a:sym typeface="+mn-lt"/>
              </a:rPr>
              <a:t>嵌入层</a:t>
            </a:r>
            <a:r>
              <a:rPr lang="zh-CN" altLang="en-US" sz="1655" dirty="0">
                <a:sym typeface="+mn-lt"/>
              </a:rPr>
              <a:t> </a:t>
            </a:r>
            <a:r>
              <a:rPr lang="en-US" altLang="zh-CN" sz="1655" dirty="0">
                <a:sym typeface="+mn-lt"/>
              </a:rPr>
              <a:t>- </a:t>
            </a:r>
            <a:r>
              <a:rPr lang="en-US" altLang="zh-CN" sz="1655" dirty="0">
                <a:solidFill>
                  <a:srgbClr val="FF0000"/>
                </a:solidFill>
                <a:sym typeface="+mn-lt"/>
              </a:rPr>
              <a:t>Dropout(0.2)</a:t>
            </a:r>
            <a:r>
              <a:rPr lang="en-US" altLang="zh-CN" sz="1655" dirty="0">
                <a:sym typeface="+mn-lt"/>
              </a:rPr>
              <a:t> - </a:t>
            </a:r>
            <a:r>
              <a:rPr lang="zh-CN" altLang="en-US" sz="1655" dirty="0">
                <a:solidFill>
                  <a:srgbClr val="FF0000"/>
                </a:solidFill>
                <a:sym typeface="+mn-lt"/>
              </a:rPr>
              <a:t>LSTM单元的双向RNN结构（</a:t>
            </a:r>
            <a:r>
              <a:rPr lang="en-US" altLang="zh-CN" sz="1655" dirty="0">
                <a:solidFill>
                  <a:srgbClr val="FF0000"/>
                </a:solidFill>
                <a:sym typeface="+mn-lt"/>
              </a:rPr>
              <a:t>units=64</a:t>
            </a:r>
            <a:r>
              <a:rPr lang="zh-CN" altLang="en-US" sz="1655" dirty="0">
                <a:solidFill>
                  <a:srgbClr val="FF0000"/>
                </a:solidFill>
                <a:sym typeface="+mn-lt"/>
              </a:rPr>
              <a:t>）</a:t>
            </a:r>
            <a:r>
              <a:rPr lang="zh-CN" altLang="en-US" sz="1655" dirty="0">
                <a:sym typeface="+mn-lt"/>
              </a:rPr>
              <a:t> </a:t>
            </a:r>
            <a:r>
              <a:rPr lang="en-US" altLang="zh-CN" sz="1655" dirty="0">
                <a:sym typeface="+mn-lt"/>
              </a:rPr>
              <a:t>-  </a:t>
            </a:r>
            <a:r>
              <a:rPr lang="en-US" altLang="zh-CN" sz="1655" dirty="0">
                <a:solidFill>
                  <a:srgbClr val="FF0000"/>
                </a:solidFill>
                <a:sym typeface="+mn-lt"/>
              </a:rPr>
              <a:t>Dropout(0.5)</a:t>
            </a:r>
            <a:r>
              <a:rPr lang="en-US" altLang="zh-CN" sz="1655" dirty="0">
                <a:sym typeface="+mn-lt"/>
              </a:rPr>
              <a:t> - </a:t>
            </a:r>
            <a:r>
              <a:rPr lang="zh-CN" altLang="en-US" sz="1655" dirty="0">
                <a:solidFill>
                  <a:srgbClr val="FF0000"/>
                </a:solidFill>
                <a:sym typeface="+mn-lt"/>
              </a:rPr>
              <a:t>Softmax三分类输出</a:t>
            </a:r>
            <a:endParaRPr lang="zh-CN" altLang="en-US" sz="1655" dirty="0">
              <a:solidFill>
                <a:srgbClr val="FF0000"/>
              </a:solidFill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55" dirty="0">
                <a:sym typeface="+mn-lt"/>
              </a:rPr>
              <a:t>Units</a:t>
            </a:r>
            <a:r>
              <a:rPr lang="zh-CN" altLang="en-US" sz="1655" dirty="0">
                <a:sym typeface="+mn-lt"/>
              </a:rPr>
              <a:t>过大导致模型训练用时更长，更容易过拟合</a:t>
            </a:r>
            <a:endParaRPr lang="zh-CN" altLang="en-US" sz="1655" dirty="0">
              <a:sym typeface="+mn-lt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55" dirty="0">
                <a:sym typeface="+mn-lt"/>
              </a:rPr>
              <a:t>Dropout</a:t>
            </a:r>
            <a:r>
              <a:rPr lang="zh-CN" altLang="en-US" sz="1655" dirty="0">
                <a:sym typeface="+mn-lt"/>
              </a:rPr>
              <a:t>作用</a:t>
            </a:r>
            <a:endParaRPr lang="zh-CN" altLang="en-US" sz="1655" dirty="0">
              <a:sym typeface="+mn-lt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zh-CN" altLang="en-US" sz="166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一些训练参数调整</a:t>
            </a:r>
            <a:endParaRPr lang="zh-CN" altLang="en-US" sz="3600" dirty="0"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28675" y="1825625"/>
            <a:ext cx="10515600" cy="4324985"/>
          </a:xfrm>
        </p:spPr>
        <p:txBody>
          <a:bodyPr>
            <a:normAutofit lnSpcReduction="10000"/>
          </a:bodyPr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一、过拟合判断（</a:t>
            </a:r>
            <a:r>
              <a:rPr lang="en-US" altLang="zh-CN" sz="2000" dirty="0">
                <a:sym typeface="+mn-lt"/>
              </a:rPr>
              <a:t>RNN</a:t>
            </a:r>
            <a:r>
              <a:rPr lang="zh-CN" altLang="en-US" sz="2000" dirty="0">
                <a:sym typeface="+mn-lt"/>
              </a:rPr>
              <a:t>）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二、</a:t>
            </a:r>
            <a:r>
              <a:rPr lang="en-US" altLang="zh-CN" sz="2000" dirty="0">
                <a:sym typeface="+mn-lt"/>
              </a:rPr>
              <a:t>Batch_size</a:t>
            </a:r>
            <a:r>
              <a:rPr lang="zh-CN" altLang="en-US" sz="2000" dirty="0">
                <a:sym typeface="+mn-lt"/>
              </a:rPr>
              <a:t>对准确度的影响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ym typeface="+mn-lt"/>
              </a:rPr>
              <a:t>三、</a:t>
            </a:r>
            <a:r>
              <a:rPr lang="en-US" altLang="zh-CN" sz="2000" dirty="0">
                <a:sym typeface="+mn-lt"/>
              </a:rPr>
              <a:t>MAX_LEN</a:t>
            </a:r>
            <a:r>
              <a:rPr lang="zh-CN" altLang="en-US" sz="2000" dirty="0">
                <a:sym typeface="+mn-lt"/>
              </a:rPr>
              <a:t>（句子分词保留长度）的确定</a:t>
            </a:r>
            <a:endParaRPr lang="zh-CN" altLang="en-US" sz="2000" dirty="0"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53121" y="2788725"/>
            <a:ext cx="4474650" cy="1371795"/>
          </a:xfrm>
        </p:spPr>
        <p:txBody>
          <a:bodyPr>
            <a:normAutofit fontScale="90000"/>
          </a:bodyPr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99856" y="1598108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fontScale="85000" lnSpcReduction="10000"/>
          </a:bodyPr>
          <a:lstStyle/>
          <a:p>
            <a:r>
              <a:rPr lang="en-US" altLang="ko-KR" sz="2000" dirty="0"/>
              <a:t>01</a:t>
            </a:r>
            <a:endParaRPr lang="en-US" altLang="ko-KR" sz="20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210177" y="1516220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lvl="0"/>
            <a:r>
              <a:rPr lang="zh-CN" altLang="en-US" sz="2400">
                <a:solidFill>
                  <a:srgbClr val="529BA0"/>
                </a:solidFill>
                <a:sym typeface="+mn-lt"/>
              </a:rPr>
              <a:t>概要</a:t>
            </a:r>
            <a:endParaRPr lang="zh-CN" altLang="en-US" sz="2400">
              <a:solidFill>
                <a:srgbClr val="529BA0"/>
              </a:solidFill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99856" y="2567932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/>
              <a:t>02</a:t>
            </a:r>
            <a:endParaRPr lang="en-US" altLang="ko-KR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799856" y="3532797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03</a:t>
            </a:r>
            <a:endParaRPr lang="en-US" altLang="ko-KR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99856" y="4497660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r>
              <a:rPr lang="en-US" altLang="ko-KR" dirty="0"/>
              <a:t>04</a:t>
            </a:r>
            <a:endParaRPr lang="en-US" altLang="ko-KR" dirty="0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43856" y="1977086"/>
            <a:ext cx="2625252" cy="8240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/>
          <a:p>
            <a:pPr marL="0" marR="0" lvl="0" indent="0" algn="ctr" defTabSz="914400" rtl="0" eaLnBrk="1" fontAlgn="auto" latinLnBrk="1" hangingPunct="1">
              <a:buClrTx/>
              <a:buSzTx/>
              <a:buFontTx/>
              <a:buNone/>
              <a:defRPr/>
            </a:pPr>
            <a:r>
              <a:rPr lang="zh-CN" altLang="en-US" sz="4000">
                <a:latin typeface="+mj-lt"/>
                <a:ea typeface="+mj-ea"/>
                <a:cs typeface="+mj-cs"/>
              </a:rPr>
              <a:t>目录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758627" y="1644739"/>
            <a:ext cx="2595712" cy="0"/>
          </a:xfrm>
          <a:prstGeom prst="line">
            <a:avLst/>
          </a:prstGeom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534915" y="1687564"/>
            <a:ext cx="1043135" cy="260232"/>
          </a:xfrm>
          <a:prstGeom prst="rect">
            <a:avLst/>
          </a:prstGeom>
          <a:noFill/>
          <a:effectLst>
            <a:innerShdw blurRad="63500" dist="50800">
              <a:sysClr val="windowText" lastClr="000000">
                <a:alpha val="50000"/>
              </a:sysClr>
            </a:innerShdw>
          </a:effectLst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kumimoji="0" lang="en-US" altLang="zh-CN" sz="105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762051" y="2924944"/>
            <a:ext cx="2592288" cy="0"/>
          </a:xfrm>
          <a:prstGeom prst="line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4691844" y="1960657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4691844" y="2950471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>
            <a:off x="4691844" y="3940285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4808066" y="5481166"/>
            <a:ext cx="269729" cy="260231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/>
          <a:p>
            <a:endParaRPr lang="en-US" altLang="ko-KR" dirty="0"/>
          </a:p>
        </p:txBody>
      </p:sp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4700054" y="4898840"/>
            <a:ext cx="57164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5210177" y="2488785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研究过程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0" name="文本框 29"/>
          <p:cNvSpPr txBox="1"/>
          <p:nvPr>
            <p:custDataLst>
              <p:tags r:id="rId16"/>
            </p:custDataLst>
          </p:nvPr>
        </p:nvSpPr>
        <p:spPr>
          <a:xfrm>
            <a:off x="5210177" y="3454316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数据处理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5210177" y="4412871"/>
            <a:ext cx="1440160" cy="43157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r>
              <a:rPr lang="zh-CN" altLang="en-US" sz="2400">
                <a:solidFill>
                  <a:schemeClr val="accent1"/>
                </a:solidFill>
                <a:sym typeface="+mn-lt"/>
              </a:rPr>
              <a:t>模型特点</a:t>
            </a:r>
            <a:endParaRPr lang="zh-CN" altLang="en-US" sz="2400">
              <a:solidFill>
                <a:schemeClr val="accent1"/>
              </a:solidFill>
              <a:sym typeface="+mn-lt"/>
            </a:endParaRPr>
          </a:p>
        </p:txBody>
      </p:sp>
    </p:spTree>
    <p:custDataLst>
      <p:tags r:id="rId18"/>
    </p:custDataLst>
  </p:cSld>
  <p:clrMapOvr>
    <a:masterClrMapping/>
  </p:clrMapOvr>
  <p:transition advTm="13124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4"/>
          <p:cNvSpPr txBox="1"/>
          <p:nvPr>
            <p:custDataLst>
              <p:tags r:id="rId1"/>
            </p:custDataLst>
          </p:nvPr>
        </p:nvSpPr>
        <p:spPr>
          <a:xfrm>
            <a:off x="1725568" y="1844676"/>
            <a:ext cx="8740864" cy="328229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开发环境：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Python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28600" indent="-2286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模型框架：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Keras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28600" indent="-2286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采纳模型：级联卷积神经网络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(Stage1)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双向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RNN-LSTM	(Stage2/3)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indent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1494790" y="1958972"/>
            <a:ext cx="0" cy="3168000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概要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advTm="56219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ym typeface="+mn-lt"/>
              </a:rPr>
              <a:t>验证码识别</a:t>
            </a:r>
            <a:endParaRPr lang="zh-CN" altLang="en-US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dirty="0">
                <a:sym typeface="+mn-lt"/>
              </a:rPr>
              <a:t>基于</a:t>
            </a:r>
            <a:r>
              <a:rPr lang="en-US" altLang="zh-CN" dirty="0">
                <a:sym typeface="+mn-lt"/>
              </a:rPr>
              <a:t>CNN</a:t>
            </a:r>
            <a:r>
              <a:rPr lang="zh-CN" altLang="en-US" dirty="0">
                <a:sym typeface="+mn-lt"/>
              </a:rPr>
              <a:t>的参数微调</a:t>
            </a:r>
            <a:endParaRPr lang="zh-CN" altLang="en-US" dirty="0"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394847" y="1640648"/>
            <a:ext cx="1227053" cy="1066877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p>
            <a:pPr marL="0" indent="0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pc="1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Stage1</a:t>
            </a:r>
            <a:endParaRPr lang="en-US" altLang="zh-CN" spc="1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7860">
        <p:random/>
      </p:transition>
    </mc:Choice>
    <mc:Fallback>
      <p:transition advTm="786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验证码识别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预处理</a:t>
            </a:r>
            <a:endParaRPr lang="zh-CN" altLang="en-US" sz="3600" dirty="0">
              <a:sym typeface="+mn-lt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184275" y="1456690"/>
          <a:ext cx="10132060" cy="512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下弧形箭头 7"/>
          <p:cNvSpPr/>
          <p:nvPr/>
        </p:nvSpPr>
        <p:spPr>
          <a:xfrm>
            <a:off x="1636395" y="4670425"/>
            <a:ext cx="5746750" cy="9683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7730" y="2237105"/>
            <a:ext cx="4704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准确率（</a:t>
            </a:r>
            <a:r>
              <a:rPr lang="en-US" altLang="zh-CN" sz="2400">
                <a:solidFill>
                  <a:srgbClr val="FF0000"/>
                </a:solidFill>
              </a:rPr>
              <a:t>99.7%</a:t>
            </a:r>
            <a:r>
              <a:rPr lang="zh-CN" altLang="en-US" sz="2400">
                <a:solidFill>
                  <a:srgbClr val="FF0000"/>
                </a:solidFill>
              </a:rPr>
              <a:t>）：特征信息丢失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18300000">
            <a:off x="3725545" y="2874010"/>
            <a:ext cx="628650" cy="3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4100000">
            <a:off x="4761230" y="2874010"/>
            <a:ext cx="628650" cy="3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 advTm="180876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验证码识别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有效区域切割</a:t>
            </a:r>
            <a:endParaRPr lang="zh-CN" altLang="en-US" sz="3600" dirty="0">
              <a:sym typeface="+mn-lt"/>
            </a:endParaRPr>
          </a:p>
        </p:txBody>
      </p:sp>
      <p:sp>
        <p:nvSpPr>
          <p:cNvPr id="13" name="文本框 4"/>
          <p:cNvSpPr txBox="1"/>
          <p:nvPr>
            <p:custDataLst>
              <p:tags r:id="rId2"/>
            </p:custDataLst>
          </p:nvPr>
        </p:nvSpPr>
        <p:spPr>
          <a:xfrm>
            <a:off x="614045" y="1675765"/>
            <a:ext cx="8740775" cy="10077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按像素坐标切割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indent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2537460"/>
            <a:ext cx="11067415" cy="34074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2578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验证码识别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预处理尝试</a:t>
            </a:r>
            <a:endParaRPr lang="zh-CN" altLang="en-US" sz="3600" dirty="0">
              <a:sym typeface="+mn-lt"/>
            </a:endParaRPr>
          </a:p>
        </p:txBody>
      </p:sp>
      <p:sp>
        <p:nvSpPr>
          <p:cNvPr id="13" name="文本框 4"/>
          <p:cNvSpPr txBox="1"/>
          <p:nvPr>
            <p:custDataLst>
              <p:tags r:id="rId2"/>
            </p:custDataLst>
          </p:nvPr>
        </p:nvSpPr>
        <p:spPr>
          <a:xfrm>
            <a:off x="614045" y="1675765"/>
            <a:ext cx="3742055" cy="39795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二值化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28600" indent="-2286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滤波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28600" indent="-2286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基于连通域去噪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28600" indent="-22860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······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indent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1527810"/>
            <a:ext cx="7350125" cy="46361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advTm="2578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验证码识别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序列卷积神经网络</a:t>
            </a:r>
            <a:endParaRPr lang="zh-CN" altLang="en-US" sz="3600" dirty="0"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85" y="3745865"/>
            <a:ext cx="6469380" cy="25984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05" y="1873250"/>
            <a:ext cx="9061450" cy="14560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sz="3600" dirty="0">
                <a:sym typeface="+mn-lt"/>
              </a:rPr>
              <a:t>验证码识别</a:t>
            </a:r>
            <a:r>
              <a:rPr lang="en-US" altLang="zh-CN" sz="3600" dirty="0">
                <a:sym typeface="+mn-lt"/>
              </a:rPr>
              <a:t>-</a:t>
            </a:r>
            <a:r>
              <a:rPr lang="zh-CN" altLang="en-US" sz="3600" dirty="0">
                <a:sym typeface="+mn-lt"/>
              </a:rPr>
              <a:t>共享层实现一对多输出（</a:t>
            </a:r>
            <a:r>
              <a:rPr lang="en-US" altLang="zh-CN" sz="3600" dirty="0">
                <a:sym typeface="+mn-lt"/>
              </a:rPr>
              <a:t>2</a:t>
            </a:r>
            <a:r>
              <a:rPr lang="zh-CN" altLang="en-US" sz="3600" dirty="0">
                <a:sym typeface="+mn-lt"/>
              </a:rPr>
              <a:t>）</a:t>
            </a:r>
            <a:endParaRPr lang="zh-CN" altLang="en-US" sz="3600" dirty="0">
              <a:sym typeface="+mn-lt"/>
            </a:endParaRPr>
          </a:p>
        </p:txBody>
      </p:sp>
      <p:pic>
        <p:nvPicPr>
          <p:cNvPr id="4" name="ECB019B1-382A-4266-B25C-5B523AA43C14-1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20215"/>
            <a:ext cx="10058400" cy="4563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BEAUTIFY_FLAG" val="#wm#"/>
  <p:tag name="KSO_WM_TAG_VERSION" val="1.0"/>
  <p:tag name="KSO_WM_TEMPLATE_INDEX" val="20191457"/>
  <p:tag name="KSO_WM_TEMPLATE_CATEGORY" val="custom"/>
  <p:tag name="KSO_WM_TEMPLATE_THUMBS_INDEX" val="1、15"/>
</p:tagLst>
</file>

<file path=ppt/tags/tag1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457_3*a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04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VALUE" val="36"/>
  <p:tag name="KSO_WM_UNIT_HIGHLIGHT" val="0"/>
  <p:tag name="KSO_WM_UNIT_COMPATIBLE" val="0"/>
  <p:tag name="KSO_WM_UNIT_TYPE" val="b"/>
  <p:tag name="KSO_WM_UNIT_INDEX" val="1"/>
  <p:tag name="KSO_WM_UNIT_ID" val="custom20191457_3*b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0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91457"/>
  <p:tag name="KSO_WM_SLIDE_ID" val="custom20191457_3"/>
  <p:tag name="KSO_WM_SLIDE_INDEX" val="3"/>
  <p:tag name="KSO_WM_TEMPLATE_SUBCATEGORY" val="combine"/>
  <p:tag name="KSO_WM_SLIDE_SUBTYPE" val="pureTxt"/>
</p:tagLst>
</file>

<file path=ppt/tags/tag10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</p:tagLst>
</file>

<file path=ppt/tags/tag10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</p:tagLst>
</file>

<file path=ppt/tags/tag10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</p:tagLst>
</file>

<file path=ppt/tags/tag109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1"/>
  <p:tag name="KSO_WM_UNIT_ID" val="custom20184567_2*l_h_i*1_4_1"/>
  <p:tag name="KSO_WM_UNIT_LAYERLEVEL" val="1_1_1"/>
  <p:tag name="KSO_WM_DIAGRAM_GROUP_CODE" val="l1-1"/>
  <p:tag name="KSO_WM_BEAUTIFY_FLAG" val="#wm#"/>
</p:tagLst>
</file>

<file path=ppt/tags/tag11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113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1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</p:tagLst>
</file>

<file path=ppt/tags/tag11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</p:tagLst>
</file>

<file path=ppt/tags/tag11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</p:tagLst>
</file>

<file path=ppt/tags/tag11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5_1"/>
  <p:tag name="KSO_WM_UNIT_ID" val="custom20184567_2*l_h_i*1_5_1"/>
  <p:tag name="KSO_WM_UNIT_LAYERLEVEL" val="1_1_1"/>
  <p:tag name="KSO_WM_DIAGRAM_GROUP_CODE" val="l1-1"/>
  <p:tag name="KSO_WM_BEAUTIFY_FLAG" val="#wm#"/>
</p:tagLst>
</file>

<file path=ppt/tags/tag119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4_2"/>
  <p:tag name="KSO_WM_UNIT_ID" val="custom20184567_2*l_h_i*1_4_2"/>
  <p:tag name="KSO_WM_UNIT_LAYERLEVEL" val="1_1_1"/>
  <p:tag name="KSO_WM_DIAGRAM_GROUP_CODE" val="l1-1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</p:tagLst>
</file>

<file path=ppt/tags/tag1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</p:tagLst>
</file>

<file path=ppt/tags/tag1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4_1"/>
  <p:tag name="KSO_WM_UNIT_ID" val="custom20184567_2*l_h_f*1_4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成果应用"/>
</p:tagLst>
</file>

<file path=ppt/tags/tag123.xml><?xml version="1.0" encoding="utf-8"?>
<p:tagLst xmlns:p="http://schemas.openxmlformats.org/presentationml/2006/main">
  <p:tag name="KSO_WM_TEMPLATE_CATEGORY" val="custom"/>
  <p:tag name="KSO_WM_TEMPLATE_INDEX" val="2019145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124.xml><?xml version="1.0" encoding="utf-8"?>
<p:tagLst xmlns:p="http://schemas.openxmlformats.org/presentationml/2006/main">
  <p:tag name="KSO_WM_TEMPLATE_CATEGORY" val="custom"/>
  <p:tag name="KSO_WM_TEMPLATE_INDEX" val="20191457"/>
  <p:tag name="KSO_WM_UNIT_TYPE" val="f"/>
  <p:tag name="KSO_WM_UNIT_INDEX" val="1"/>
  <p:tag name="KSO_WM_UNIT_ID" val="custom20191457_7*f*1"/>
  <p:tag name="KSO_WM_UNIT_LAYERLEVEL" val="1"/>
  <p:tag name="KSO_WM_UNIT_VALUE" val="189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DIAGRAM_ISNUMVISUAL" val="0"/>
  <p:tag name="KSO_WM_UNIT_DIAGRAM_ISREFERUNIT" val="0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91457_7*i*1"/>
  <p:tag name="KSO_WM_TEMPLATE_CATEGORY" val="custom"/>
  <p:tag name="KSO_WM_TEMPLATE_INDEX" val="20191457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TEMPLATE_CATEGORY" val="custom"/>
  <p:tag name="KSO_WM_TEMPLATE_INDEX" val="20191457"/>
  <p:tag name="KSO_WM_UNIT_TYPE" val="a"/>
  <p:tag name="KSO_WM_UNIT_INDEX" val="1"/>
  <p:tag name="KSO_WM_UNIT_ID" val="custom20191457_7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</p:tagLst>
</file>

<file path=ppt/tags/tag127.xml><?xml version="1.0" encoding="utf-8"?>
<p:tagLst xmlns:p="http://schemas.openxmlformats.org/presentationml/2006/main">
  <p:tag name="KSO_WM_SLIDE_SIZE" val="821*357"/>
  <p:tag name="KSO_WM_SLIDE_POSITION" val="70*46"/>
  <p:tag name="KSO_WM_SLIDE_LAYOUT_CNT" val="1_1"/>
  <p:tag name="KSO_WM_SLIDE_LAYOUT" val="a_f"/>
  <p:tag name="KSO_WM_BEAUTIFY_FLAG" val="#wm#"/>
  <p:tag name="KSO_WM_SLIDE_TYPE" val="text"/>
  <p:tag name="KSO_WM_SLIDE_ITEM_CNT" val="0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91457_7"/>
  <p:tag name="KSO_WM_SLIDE_INDEX" val="7"/>
  <p:tag name="KSO_WM_TEMPLATE_SUBCATEGORY" val="combine"/>
  <p:tag name="KSO_WM_SLIDE_SUBTYPE" val="pureTxt"/>
</p:tagLst>
</file>

<file path=ppt/tags/tag1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457_3*a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VALUE" val="36"/>
  <p:tag name="KSO_WM_UNIT_HIGHLIGHT" val="0"/>
  <p:tag name="KSO_WM_UNIT_COMPATIBLE" val="0"/>
  <p:tag name="KSO_WM_UNIT_TYPE" val="b"/>
  <p:tag name="KSO_WM_UNIT_INDEX" val="1"/>
  <p:tag name="KSO_WM_UNIT_ID" val="custom20191457_3*b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/01"/>
  <p:tag name="KSO_WM_UNIT_VALUE" val="12"/>
  <p:tag name="KSO_WM_UNIT_HIGHLIGHT" val="0"/>
  <p:tag name="KSO_WM_UNIT_COMPATIBLE" val="0"/>
  <p:tag name="KSO_WM_UNIT_TYPE" val="e"/>
  <p:tag name="KSO_WM_UNIT_INDEX" val="1"/>
  <p:tag name="KSO_WM_UNIT_ID" val="custom20191457_3*e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31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91457"/>
  <p:tag name="KSO_WM_SLIDE_ID" val="custom20191457_3"/>
  <p:tag name="KSO_WM_SLIDE_INDEX" val="3"/>
  <p:tag name="KSO_WM_TEMPLATE_SUBCATEGORY" val="combine"/>
  <p:tag name="KSO_WM_SLIDE_SUBTYPE" val="pureTxt"/>
</p:tagLst>
</file>

<file path=ppt/tags/tag13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3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3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35.xml><?xml version="1.0" encoding="utf-8"?>
<p:tagLst xmlns:p="http://schemas.openxmlformats.org/presentationml/2006/main">
  <p:tag name="KSO_WM_TEMPLATE_CATEGORY" val="custom"/>
  <p:tag name="KSO_WM_TEMPLATE_INDEX" val="20191457"/>
  <p:tag name="KSO_WM_UNIT_TYPE" val="f"/>
  <p:tag name="KSO_WM_UNIT_INDEX" val="1"/>
  <p:tag name="KSO_WM_UNIT_ID" val="custom20191457_7*f*1"/>
  <p:tag name="KSO_WM_UNIT_LAYERLEVEL" val="1"/>
  <p:tag name="KSO_WM_UNIT_VALUE" val="189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DIAGRAM_ISNUMVISUAL" val="0"/>
  <p:tag name="KSO_WM_UNIT_DIAGRAM_ISREFERUNIT" val="0"/>
</p:tagLst>
</file>

<file path=ppt/tags/tag13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3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38.xml><?xml version="1.0" encoding="utf-8"?>
<p:tagLst xmlns:p="http://schemas.openxmlformats.org/presentationml/2006/main">
  <p:tag name="KSO_WM_TEMPLATE_CATEGORY" val="custom"/>
  <p:tag name="KSO_WM_TEMPLATE_INDEX" val="20191457"/>
  <p:tag name="KSO_WM_UNIT_TYPE" val="f"/>
  <p:tag name="KSO_WM_UNIT_INDEX" val="1"/>
  <p:tag name="KSO_WM_UNIT_ID" val="custom20191457_7*f*1"/>
  <p:tag name="KSO_WM_UNIT_LAYERLEVEL" val="1"/>
  <p:tag name="KSO_WM_UNIT_VALUE" val="189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DIAGRAM_ISNUMVISUAL" val="0"/>
  <p:tag name="KSO_WM_UNIT_DIAGRAM_ISREFERUNIT" val="0"/>
</p:tagLst>
</file>

<file path=ppt/tags/tag13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4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4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4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4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4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4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457_3*a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48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VALUE" val="36"/>
  <p:tag name="KSO_WM_UNIT_HIGHLIGHT" val="0"/>
  <p:tag name="KSO_WM_UNIT_COMPATIBLE" val="0"/>
  <p:tag name="KSO_WM_UNIT_TYPE" val="b"/>
  <p:tag name="KSO_WM_UNIT_INDEX" val="1"/>
  <p:tag name="KSO_WM_UNIT_ID" val="custom20191457_3*b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49.xml><?xml version="1.0" encoding="utf-8"?>
<p:tagLst xmlns:p="http://schemas.openxmlformats.org/presentationml/2006/main">
  <p:tag name="KSO_WM_UNIT_PRESET_TEXT" val="/01"/>
  <p:tag name="KSO_WM_UNIT_VALUE" val="12"/>
  <p:tag name="KSO_WM_UNIT_HIGHLIGHT" val="0"/>
  <p:tag name="KSO_WM_UNIT_COMPATIBLE" val="0"/>
  <p:tag name="KSO_WM_UNIT_TYPE" val="e"/>
  <p:tag name="KSO_WM_UNIT_INDEX" val="1"/>
  <p:tag name="KSO_WM_UNIT_ID" val="custom20191457_3*e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91457"/>
  <p:tag name="KSO_WM_SLIDE_ID" val="custom20191457_3"/>
  <p:tag name="KSO_WM_SLIDE_INDEX" val="3"/>
  <p:tag name="KSO_WM_TEMPLATE_SUBCATEGORY" val="combine"/>
  <p:tag name="KSO_WM_SLIDE_SUBTYPE" val="pureTxt"/>
</p:tagLst>
</file>

<file path=ppt/tags/tag15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52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5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5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55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56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5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58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5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6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6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6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TYPE" val="a"/>
  <p:tag name="KSO_WM_UNIT_ID" val="custom20184567_4*a*1"/>
</p:tagLst>
</file>

<file path=ppt/tags/tag16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TYPE" val="f"/>
  <p:tag name="KSO_WM_UNIT_ID" val="custom20184567_4*f*1"/>
</p:tagLst>
</file>

<file path=ppt/tags/tag16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91457"/>
  <p:tag name="KSO_WM_SLIDE_ID" val="custom20184567_4"/>
  <p:tag name="KSO_WM_SLIDE_INDEX" val="4"/>
  <p:tag name="KSO_WM_TEMPLATE_SUBCATEGORY" val="combine"/>
  <p:tag name="KSO_WM_SLIDE_SUBTYPE" val="pureTxt"/>
</p:tagLst>
</file>

<file path=ppt/tags/tag166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1457_15*a*1"/>
  <p:tag name="KSO_WM_TEMPLATE_CATEGORY" val="custom"/>
  <p:tag name="KSO_WM_TEMPLATE_INDEX" val="2019145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67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background20180962_10"/>
  <p:tag name="KSO_WM_TEMPLATE_CATEGORY" val="custom"/>
  <p:tag name="KSO_WM_TEMPLATE_INDEX" val="20191457"/>
  <p:tag name="KSO_WM_SLIDE_ID" val="custom20191457_15"/>
  <p:tag name="KSO_WM_SLIDE_INDEX" val="15"/>
  <p:tag name="KSO_WM_TEMPLATE_SUBCATEGORY" val="combine"/>
  <p:tag name="KSO_WM_SLIDE_SUBTYPE" val="picTx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1457"/>
</p:tagLst>
</file>

<file path=ppt/tags/tag98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91457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1">
      <a:dk1>
        <a:srgbClr val="000000"/>
      </a:dk1>
      <a:lt1>
        <a:srgbClr val="FFFFFF"/>
      </a:lt1>
      <a:dk2>
        <a:srgbClr val="59657B"/>
      </a:dk2>
      <a:lt2>
        <a:srgbClr val="F0F0F0"/>
      </a:lt2>
      <a:accent1>
        <a:srgbClr val="4472C4"/>
      </a:accent1>
      <a:accent2>
        <a:srgbClr val="59657B"/>
      </a:accent2>
      <a:accent3>
        <a:srgbClr val="4472C4"/>
      </a:accent3>
      <a:accent4>
        <a:srgbClr val="59657B"/>
      </a:accent4>
      <a:accent5>
        <a:srgbClr val="4472C4"/>
      </a:accent5>
      <a:accent6>
        <a:srgbClr val="59657B"/>
      </a:accent6>
      <a:hlink>
        <a:srgbClr val="4472C4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ODE5NDkxODUyMSIsCiAgICJJbWFnZSIgOiAiaVZCT1J3MEtHZ29BQUFBTlNVaEVVZ0FBQkg4QUFBSkFDQVlBQUFBVTE4ckFBQUFBQ1hCSVdYTUFBQXNUQUFBTEV3RUFtcHdZQUFBZ0FFbEVRVlI0bk96ZGVYeGNaYUgvOGM5ekpwTzBTYnJRRlJBcSsyS2h0RE9GVWtFcHE0QzBDQWdxb29KQTJWd3VlT1dLL0M1V1JSQ3ZLeURRZ29pSUN4VHdJaFZRTHFVS1dGdWFsQmJMVWlpTGJIYWorNUpsNXZuOWthUzBkRytUbkN5ZjkrczFyek05T1RQbmU0WWx5YmZQOHh5UU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tsVENHa0hrQ1JKa3RRNklqRXdlc0t1QkE0Z3NqdXdPN0FiTUFEb0RsUUNGWTJQQkZnT3JHaDhMQ09HTjBqaWF4UjVGY0tySlBGNXhwNzBjaURFVkM1SWtyUkZMSDhrU1pLa0RpcWVmaytHbnVYRENQRXdBc09KSEFyczFNeW5XUWo4ZzhBL0tNUy9zMlQxazJIOEdiWE5mQTVKMG5hdy9KRWtTWkk2a0RqNndYSmlPSVlRUHdHTUJQcXNjMERQVXRpMUF2cVVRZTh1MExzTWVwVkIxeElvVGFBc2FkaUdBTFZGcUNrMGJGY1ZZSEVOTEtpQmhhc2J0bSt0aEFXcjN4OWhLZkF3TWZ3dm9lemhNTzdZSmExejVaS2tqYkg4a1NSSmtqcUFlTjZFUEVtOEJQZ1VVTDdtQ3grc2dIMTd3dTZWc0hzMzJLRzBlVSs4ckE1ZVhRYXZMb2ZaUzJIT01vaHJab0hWRVhtQUREL25scFArNnZRd1NVcUg1WThrU1pMVVRzVXZQMVRHNnZvekNPRVNZQmdBR1JyS25vTjJnSU42TjMvWnN6bkw2dURaUlREalhaaTFHT3FLVFYrWlJZdzNrVjE5WjdqcGpPV3RHMHFTT2pmTEgwbVNKS21kaWFmZmsyR0g4ck1nZmh2NElBQjl1c0JIKzhPSCswRzNiTG9CbTZ3dXdEL213Vi9ud3RzckcvWUZGaEREOTZpdHVDWGNjZVI2YzhZa1NjM1A4a2VTSkVscUp5SXhjTUdmVGlIR3E0SDlBZmhRVHpoNkp4allzMkdkbnJZb0FuT1d3c1Izb0dwaDA5NDNpR0VNSDZpNE00dzVzajdGZEpMVTRiWFI3dzZTSkVtUzFoWXZtckFIaFhnYmNDUUFlM2VIVHd5QXZicW5HMnhydmJrQy92Z3ZtTEdvYWM4enhPU2NjT3ZIbjBremxpUjFaSlkva2lSSlVoc1d4NHhKZUR2L0pRTGZKOUtWRDVURGFiczFqUGhwenovTnY3SU03bnNkWGw0S1VBOWNTMW5tZStHR0UydFNUaVpKSFU1Ny9uWWhTWklrZFdqeDNEOTlrRXp4THVCd01zQ0p1OEx4SDRDU0pPMW96U05HK050Y3VQZGZrZHI2QU15aVdEd3ozSGJ5ekxTalNWSkhZdmtqU1pJa3RVSHhnajk5RklyM0Urbk5CeXZnQzN2REI4bzMvOEwyYUdFTjNEVUhubHNNZ1ZVVTQrZkNyYVB1U3p1V0pIVVVsaitTSkVsU0d4TkhUN2dJNHZWQUNjZnNES2Q5RUpJTy9xTjdCQjU5Qys3L1Y4T0lJUGd1TzFlTkNXUEdGRGZ6U2tuU1puVHc3eUNTSkVsUys5RzR2cy8xd0NWa2tzam45Z3dNNzV0MnJOWTFhekdNZXpHeXVoQUkvSUdheWpPOUpid2tiUi9MSDBtU0pLa05hQ3greGdMbjBUMExGKzBIZTNSTE8xWTY1cTZDbno4UGMxZEQ1Q0hxS2srekFKS2tiV2Y1STBtU0pLVnNuZUtuWnlsODdRRG8xeVh0V09sYVZnYy9uZ1Z2cjdRQWtxVHQxRUZ1RXlCSmtpUzFUNUVZTEg0Mm9Gc1dMaHNJTzVkRDRFU3l5KytMcDk5VG1uWXNTV3FQTEg4a1NaS2tOSTMrMHhWWS9Helkrd3VnSGJyY2tIWWtTV3FQblBZbFNaSWtwU1NPbnZCeGlBOVNtb0VyRGd6czNFRnY1YjY5RnRmQzkyYkEwam9nWGhqR2pScWJkaVJKYWs4YytTTkpraVNsSUY3MHdMNFFmd2NFenRuTDRtZFRlcGJDaGZ0QkJnamNHRWMvZUhqYWtTU3BQYkg4a1NSSmtscFpIUDFnT1lYa0QwQTNUdHdGY3IzVGp0VDI3ZGtOUHJNbnhGQkM0TDU0M2dQOTA0NGtTZTJGNVk4a1NaTFUrc1lBKy9PaG5qQnkxN1N6dEI4ZjZRK0g5NGRJUHpLWjY5T09JMG50aGVXUEpFbVMxSXJpNkFkendOY29MWWw4Zms5SVhJWnpxNXkrVzhNMHNCalBpT2RQR0pWMkhFbHFEeXgvSkVtU3BGWVNSMC9MQXI4QUVrNGRFTmloTE8xSTdVK1hESnk1WjhQekVHK09veC90a1c0Z1NXcjdMSDhrU1pLazFoTGYvaW93bU4wcjRRaVhyTmxtQiszUXRFN1N6ckQ2ZTJuSGthUzJ6dkpIa2lSSmFnWHh5dzkxSjRRckNNQlpUdmZhYnAvZUE4b1NnQXZpaFgvWUxlVTBrdFNtV2Y1SWtpUkpyYUdtK0NXZ0YwUDd3QzRWYWFkcC8zcGtZY1JPQUNYRWttK21IVWVTMmpMTEgwbVNKS21GeFM4LzFCM2kxd2pBeDNkSk8wN0hjZXpPVUpwQTVCeEgvMGpTeGxuK1NKSWtTUzJ0YWRSUHZnL3NWSjUybW82am02Ti9KR2xMV1A1SWtpUkpMYWpoRGwveEs0Q2pmbHJDY1R0RE5vSEkyZkdTKzN1bkhVZVMyaUxMSDBtU0pLa2x4YmMvQnZSbjcrNndzNk4rbWwyM2JOT2R2N0xVWlQrZGRoeEphb3NzZnlSSmtxU1dGTUxaQUF6cm0yNk9qdXpRcHM4Mm5wMW1ERWxxcXl4L0pFbVNwQmJTT0ExcEpDVUI4czVJYWpINzlXaTQreGRoYUR6L2p3UFRqaU5KYlkzbGp5UkprdFJTR3FZaGxYSlFMeWd2U1R0Tng1VUVHTmF2OFhseWRxcFpKS2tOc3Z5UkpFbVNXczRvQUE1MnlsZUxPN2hQd3piR2tla0drYVMyeC9KSGtpUkphZ0h4OUh0S2djTUp3TDdkMDQ3VDhlMWFEaFVsQVB2R0x6NndjOXB4SktrdHNmeVJKRW1TV2tMUDhxRkFPYnRXcERibDY5VlgvOFVGRjN5ZEtWT3FOM3JNa2lWTHFhMnRYV2ZmTysvTTVhR0hIdHZrZXovNzdQUHI3WHZ4eFpkWnRXcjF0b1hkWGlIQVBvMGxXellja1U0SVNXcWJMSDhrU1pLa2xoQ0tSd0t3VDQ5VVRyOW8wUkl1dSt3cSt2YnR6Wmd4LzhNYmI3eTl3ZU4rL2V0N3VmYmE2OWZaOStTVFU1ZzNiLzRtMy85TFg3cGl2WDBQUGZRWWQ5eHg5N2FIM2w1clB1dHdaSG9oSktudGNkVTVTWklrcVVVMEZoQXBUUG1hTzNjK0YxLzhYeHgrK0RDKzlyV0xtRERoVWM0NzcxS3V1KzYvR1R6NGdIV092ZWlpTDNEeHhkL2drVWNtOHJPZjNRckFnZ1h2MHFkUEwrNisrNEYxamozdnZNOXkybWtucmJQdksxKzVrdGRmZjNPZGZZODhNbkhOOHdjZStGVnpYdHFtTlkzOGlWaitTTkphUXRvQkpFbVNwSTRtRWdPakp5d0J1dkdUUTFwMTJ0ZFRUMDNsVzkvNkFhZWNjaUtYWFBMRk5mc25UNTdHLy90LzMyZlVxSTh4ZXZUbjZOcTF5NXF2clZ5NWltdzJTelpid211dnZjR1BmblF6Tjl4d0RXZWNjVDYvLy8xWWt1UzlDUU5ISFhVYUFFdVhMcU43OTI1TW5IZ2Y5OTQ3Z1dYTGxuSE9PWjhCNEc5Lyt3Y1BQL3dZMTE1N1pTdGRkYU1ZNGRLcHNLb0FoV3p2OEl2ajMyM2RBSkxVTmpudFM1SWtTV3B1RnovVUgraEc5MnlyRlQvejVpM2d5aXV2NWNvcnIrV0tLNzY2VHZFRE1IejRVSDc3MjV1WlBYc09vMFo5anR0dXU0c1lJd0RsNVYzSlpodHlqaDE3SitlZWV5WUFjK2E4dHVhWUpoTW4zc2ZFaWZkUlVWSE94SW4zQVhEaWlVY3pZOFp6ckY1ZHc4S0Y3L0xUbjQ3bHZQTSsyOUtYdkw0UW9IL1hodWVad3Q2dEgwQ1MyaVpIL2tpU0pFbk5MRjd3cDQ4U2kzOWxyKzd3OVFNMi80Sm1VRjM5TEhmZi9iOGNkTkJBeG82OWM1UEhYbjMxTjVnejV6VXFLeXU0NFlaZnNIejVDcXFxSGdYZzRJT1BvMCtmM2tCRG9kU3ZYNTgxcnlzdExWMHpqZXVJSXo3QkY3LzRHUjU0NE0rYlBOZnR0LytFbmoxYmNkMmoyMStDS2ZNaHhzK0hXMGY5dXZWT0xFbHRsMnYrU0pJa1NjMHRGdmNCb0YrWHpSellmSEs1QThubERnVGd6RE5QWGJNL256K1dKNTc0SStYbFhkYzUvaU1mT1JTQVQzNXlKUG44c1d2MlAvMzBYOVo1N1lRSmQ1SEpaTmJzbXpkdkFjOC8veEtyVjljd2NlS1QzSHJyRCtuZHV4ZC8vZXRrSG4vOFNjYU0rWHFMWE44V1cvT1poMzFTelNGSmJZamxqeVJKa3RUOEdzdWZycHM1ckgxWnNPQmRQdldwMFJ4NmFKN1MwaXlEQngvQStlZi9Kd0R6NXkrZ1M1Y3VuSHJxdXRQTjdyLy85dFlOMlZUK0pKWS9rdFRFOGtlU0pFbHFib0c5aUxUcXlKOG1UUXN5cisya2s4NWE1OC9YWFBOTkRqMDB2OTV4SjV6d21VMit0bi8vdmp6MjJMMGtTY0lSUjN5Q1N5KzlnRXN2dllEcnJydUJIWGJveWVqUm53UGc4c3UvdzRnUmgzSGlpVWR2NytWc3ZhYkNMVWJYL0pHa1JwWS9raVJKVW5PTHNUY0U2SjV0OVZNM0xjTGNwR25xMXZ1bmZXM0l3dy8vYm9PdlhYdmExL3N0WHJ5RVJ4NTVuRk5QUFpGRmk1Ync4c3V2TW52MkhLNjU1cHZiZGdIYjY3M1B2SGM2QVNTcDdmRnVYNUlrU1ZLekM1VUFkR25iUDI0dldyU0UvL2lQLzZaNzkyN2NkTk12bVQ5LzRWYS9SOCtlUFpndzRTNjZkdTNDcWFlZXcyV1hYY1dGRjU1TlNVbEtmODljdHFhb3Frd25nQ1MxUFk3OGtTUkprdDRubDh0ZEFnd0Rub3d4UGpsOSt2UVhnT0pXdkVWRDhWRGF1ajl1SDM3NHlBM3VQKzY0TTliYmQ5WlpuMlMzM1FiUW8wZDNIbnJvdDl4MjIyODQ5OXhMV2Jac0dabE1obXcyeTQ0Nzl1T0VFODZrcnE2T1FxSEF2dnZ1eWZYWFg4UHk1U3ZXM0JwKzZkTGwvUDN2VC9QMDB6UG8xcTJTbzQ0Nm5CLys4T2RNbS9ZTTU1OS9GdjM3OTIzUmExNVAyWnJDemZKSGtocDVxM2RKa2lUcGZYSzUzS1hBajlmYXRSQjRpc1l5cUxhMnRtcldyRm0xRzN0OUhQM2dXOERPWERjVWVwYTJjTnB0Vnl4R0FKSWtyTGUvdnI2T1FxRklKcE9ReVdUV1RQMDY1cGhQc21MRktzNDRZeFQ3Nzc4M1YxMzFBd1lPM0plUkk0L2pwSk9PbzdRMHk3Smx5N25ycnZ1WVBQbHA3cnp6eHRhOXFBaGNQQm1LRVJhdEtndmp6OWpvUHlkSjZpd3NmeVJKa3FUM3llVnlud1h1MnNRaHE0RXB3SlBBa3lHRXlWVlZWVXVhdmhoSFA3Z0U2TTdQaGtHWGphK1gweEdzV0xHU2lvcnlEWDZ0V0N5U0pDbE1mYnQwS3F5c2gwem9GVzQrYVZIckI1Q2t0c1ZwWDVJa1NkTDdKRWt5cjFqYzVDeXZMc0FSalE5aWpPUnlPWUFiZ1NmbjFTNnQ3RmZhSFVyYjlwby96V0ZqeFErUVR2RUREWi83U2ppNityb2Y1WEs1b1RIR1ZTR0VWU0dFeGNDL0doK3ZBODlXVlZYTlp1dW05RWxTdTJQNUkwbVNKRFU2K09DRGR5d1VDZ2NYaThVTkw1NnplUmNEQSthc25sZmZ0N1JiYVNqZ0xWYlNVR2lZenJhNldOY1hPRENFaGdrUE1jYjFEczNsY2t1QXAwTUlUeFNMeFFlbVQ1OCtrNGJKWTVMVVlUanRTNUlrU1ozV1FRY2Q5SUZNSm5NU2NGd0k0WkFZNHk3YitGWTFNY1lwd09lblQ1LytlaHo5NEh5Z0R6ODZHQ3BiLzNidm5kNlgvd0cxUlM1ODRZNTlwaTU3cFJ3b0R5RjBCZnFFRUhZdEZvc0RRZ2g3QUhsZ3A3VmZHa0o0TmNZNHZyNisvcGFaTTJlK21rWjhTV3B1anZ5UkpFbFNaeEtHRGgwNk9NWTRNc1k0aW9aZi9vRTFvMEtXQWs4WGk4V3FKRWt1MzRMM2V6ckdlR09QSGozdW1UUnAwdXExVHJNY1loOXFDbTJxL0NrV0l6Tm56dUt4eDU3Z3ExODlmNzNic1QvNzdQT2NmZlpYMXRsMzJta244YzF2Zm5YTm4xOTY2UlYrOUtPYm1UbnplVXBMcy95Ly8zY3B4eHp6MFZiSnYwV0tFV3FMQVBHV293NmNFOGJjdDZrcFhXSFFvRUVmeUdReWg0WVFUb3d4bmd6c0RseGVVbEx5OVh3Ky84Y1F3djlNbXpidHFWYkpMa2t0eFBKSGtpUkpIZDd3NGNONzFkVFVmQjRZWFN3VzkxL3JTNnRDQ0g4QkpnQlBycjMrU3k2WEd3MzAzTURiMVlZUWZoOUMrUG0wYWRPbWJ2aU1jVGtBTlcxcktabmpqLzgwSWNDQ0JlL3k1UytmdTlIam5uamlqNVNYZDExdi81dHZ2czNvMFYvakMxLzRORC8rOGJkWnZud2xOVFZ0N0daYXRXcys4eFZoekpqTi9RT0lNMmZPZkJPNEY3aDN4SWdSSlV1WEx2MG9jQUZ3V296eDVCamp5YmxjN3I0UXduOVZWVlhOYWNIa2t0UmlMSDhrU1pMVVVZWEJnd2NQejJReUY5VFUxSnhCd3lMTnhCam5oaEFlQUI0c0t5dDdiUExreWFzMjh2b1ZyRnYrdkJGQ3VLbFlMUDZpdXJwNi9xYlB6SElpYmE3OHVmNzZxNm1ycTE5dmRNK1d1dW1tT3pqODhHR2NmZmFuQUNndjMvaGl6Nmw1ci94WnZyVXZuVFJwVWowd0VaaVl6K2NIeEJndkJTNmhvUWdhbGN2bHh1eTU1NTdYalI4L3Z0QjhnU1dwNVZuK1NKSWtxY1BKNVhKSEFkOEZQcnpXSXI5L0FXN3AwYVBIZzQyLzVHL09xOEFIZ0NkQ0NEL3UxcTNiaEMxOEhjVEc0bUhWbGgzZVd2YmJiMitlZmZiNWJYcHRvVkJnMHFTLzg3T2ZYZDNNcVpyWmU1LzVWcGMvYTZ1cXF2b1hjR2srbjc4eHh2Z0Q0RlRnZTNQbXpEbCt5SkFobjVzK2ZmcnIyNWxVa2xxTjVZOGtTWkk2akh3K2YzaXhXUHd1TUtKeDEwTGdGeUdFY1ZzN1pTZUVjSE9NY1hSMWRmWFd0eVV4dkU2SXNHRDE1bzl0Z3o3eWtWRlVWbFp3MkdHSGNQbmxsOUN6WncvZWZQTWRhbXBxbUR0M0hpZWYvQVhtelp2UGtDR0RHRFBtUCtuWHIwL2FrZCt6b0ticDJXdk44WGFOLzk2Y2xzdmxUZ1Z1QXo0U1FuaDY2TkNoSjIxODJwOGt0UzNlZUZLU0pFbnQza0VISGJSUExwZDdPTWI0UkFoaEJMQVl1TEttcG1hMzZ1cnFiVnFycGFxcTZyZmJWUHdBSkx3RXdMejJWZjU4NkVQNzhOUlRFNWc2OVJIR2pmc2hyNzMyTDc3MXJmOEJZTVdLbFFETW1QRWN2LzcxejVrdzRTNXFhMnY1OXJkL21HYms5YjMzbWIvVW5HOWJYVjE5ZjMxOS9hQVk0MU5BMzJLeCtIZytuLzk0YzU1RGtscUs1WThrU1pMYXJZRURCNWJtY3Jrck01bk1UT0I0WUhtTThidkZZbkgzNnVycWEyYk5tclZkVTMrMldUSE9CbURleHBZVGFwc3ltUXhkdXBTUnlXVFlkOSs5dU9TU0x6SjU4alNLeFVqWHJsMEF1T0NDejlPOWV5VzllL2ZpN0xNL3hkU3AweWtXNDJiZXVSWE5YZG40Sk14dTdyZWVPWFBtbXoxNjlEZ0d1QThvanpIK0laL1BIOWZjNTVHazVtYjVJMG1TcEhacDhPREJIKzdTcFVzMWNEVlFGbU84TFlTdysvVHAwNjk2NXBsbkZxZWJycW44cWRuTWNXMWJiVzBkWldXbEpFbGcxMTEzcHJ5OEs4dVhyMWp6OVJEQ21xKzNHZk1iUC9NUW03MzhBWmcwYWRMcVBmZmM4MVBBT0NBYlkveERMcGM3dENYT0pVbk54ZkpIa2lSSjdVbytuOC9tY3JuL1NaTGtxUmpqd0JEQzdCamppT25UcDU5ZlZWVzFJTzE4QU5SMW13TkU1cStDdGpRcVpqTW1UbnlTdDk3Nk40VkNnWC8rOHdXdXYvNVdUajc1ZUFCS1Nrb1lOZXA0ZnZ6alcxaThlQW56NXkva3R0dCt3d2tuSEoxeTZ2ZDViN1JWczA3N1d0djQ4ZU1MZSs2NTU4WEFlS0FjZUhEUW9FRzd0TlQ1SkdsN3RhR0tYcElrU2RxMFFZTUc3VkpTVW5JMzhHR2dQb1R3L1c3ZHVuMXYwcVJKYlc1eG5UajZ3WmVBdmJocU1IeWdiZHdTUFo4L2RvUDdxNm9lQmVCblA3dVYrKy8vRXl0WHJxSmZ2ejZNSEhrYzU1OS9GcGxNQm1nWUNmU0RIOXpJbi84OGlVd200V01mTzVMTExydUFzckt5VnJ1R1RWcFpENWROaGNncTJLbEhHRGUwcmlWUHQ5ZGVlNVYxNzk3OXo4QVJ3SlBkdTNjL2NvdnZDQ2RKcmNqeVI1SWtTZTFDUHA4L0xzYjRHNkFQOEhxeFdEejltV2VlZVRydFhCc1R6NTl3R3lHZXk2ZjNnQ04zVER0TzV6QmpFZHowUE1EL2hYRWpOOXgwTmJOaHc0YjFyNjJ0blJGQzZCOWovTzcwNmRPdmFvM3pTdExXY05xWEpFbVMycnFReStXK0dXTjhoSWJpWjBKWldWbXVMUmMvRGVMakFMeVk4dkpEbmNuc0pZMVB3dU90ZGNvcFU2Yk1CVDRMeEJEQ2Z3MGFOR2ozMWpxM0pHMHB5eDlKa2lTMVdhZWZmbm9tbjgvZkJIeVBobCt1cjZpdXJqNTU4dVRKNzZhZGJiTUt4WVlDWXZZeWlPMW4zWjkyN2NXbERkc1FXNjM4QVpnK2ZmcGp3SzFBYVRhYi9VRnJubHVTdG9UbGp5UkprdHFrNGNPSGQ1MHpaODc0R09PRndQSVF3Z2xWVlZYZkI0cHBaOXNTNGZhVDN3Wm1zNklPM201ZnQzeHZsMWJXdzV2TEFWWVFkNXJXMnFmUFpyTlhBY3Rqako4Y01tVElSMXY3L0pLMEtaWS9raVJKYW5NT1BQREFIV3BxYXY0Q25BTE1BMFpVVlZYOUplVllXeStFL3dOZ1J0c2ZxTlR1elZ3RUVZajh0YVVYZXQ2UXh1bGYzd2NJSWZ3RWY5ZVMxSWI0UHlSSmtpUzFLZmw4dmtjMm0zMFVPQnlZRTBMNGNIVjFkVlhhdWJaSktQd1dnSC9NYXlnbTFITCtNYjloRy9oTldoRkNDRDhKSWJ3SjVISzUzT2ZUeWlGSjcyZjVJMG1TcERaajBLQkJGY1ZpOFU5QUhwaVJ6V1lQcTZxcW1wTjJybTEyeTZpL0F5OHpkelc4dmp6dE5CM1g0bHA0WVFuQVV1Qi8wNHBSVlZXMU1zWjRSZU1mdjRGM1Y1YlVSbGorU0pJa3FVMFlNV0pFbDVLU2tnZENDSWNCTDhRWWoyMmNTdE51QlVJazhDc0FKczlMT1UwSE5uViswNkxhOTRSeEkxZW1HYVc2dXZxM3dJdkF2dmw4L3JBMHMwaFNFOHNmU1pJa3BTNmZ6MmVYTGwwNkhqZzZoUEJxb1ZBNFp2cjA2ZlBUenRVc0luY0NrYWNYUW4yN1dLdTZmWW5BNU1aL1ZaTGlIV2xHYVZTTU1mNFNJTVo0YnRwaEpBa3NmeVJKa3RRR0ZJdkZud0VuQVcvVjFkVWRQV1BHakxmU3p0UmN3cmlSLzRMNFoxYlV3Vk9PL21sMnN4YkIyeXNCbm0rY1pwZTZKRW51QkFyQUdmbDh2a2ZhZVNUSjhrZVNKRW1weXVmekY0Y1FMZ0tXQU1mT25EbnoxYlF6TmJza1hnM0F3Mjg1K3FjNVJlREJONXIrZEhVZ3RJbGx0YXVxcXQ0QkhnSEtZNHlmVGp1UEpGbitTSklrS1RXNVhPNm9HT1AxUUJINGRIVjE5Zk5wWjJvSjRaYVRueUtHUjFsVUEzOTM5RSt6ZVc0eHZMWWM0RVVXcmJvNzdUanZjM3ZqOXJ4VVUwZ1NsaitTSkVsS1NTNlgyd3U0RjhpRUVQNnJ1cnI2a2JRenRhaE00ZHVBbzMrYVN3UW1yQm4xODUwdy9veENpbW5XVTFOVE13RllBQXc5K09DRDkwZzdqNlRPemZKSGtpUkpyVzdFaUJGZGFDaCtkZ0R1cXFxcStsSEtrVnJjbXRFLzc5YkEvNzJkZHB6MmI5cDhlR1VadE0xUlA4eWFOYXNXdUErZ1VDZ2NuWEljU1oyYzVZOGtTWkphM2RLbFM2OEZEZ0txeThyS1J0TXdqcVBqeTNBWlVNZURiMGJtclU0N1RmdTFvZzd1WHJNMDFGZmEycWlmdFR6ZXVEMG0xUlNTT2ozTEgwbVNKTFdxSVVPR25BRDhCN0N5VUNoOFp2TGt5YXZTenRSYXdpMG4vWk1RcnFXK0dManI1YzVTZVRXL2UxK0haZlVBdndyalJ2NGw3VGdiazgxbUp6VStQUXAvOTVLVUl2OEhKRW1TcEZZemJOaXcvaUdFT3dCaWpGK2VNV1BHN0pRanRiN1M1QnJnZVY1YzZ1TFAyK0w1SlkyZlc1aFBJWHRaMm5FMlpjcVVLWE9CNTRBK1E0WU1PVER0UEpJNkw4c2ZTWklrdFpaUVcxdDdPOUF2aEhEdjlPblRmNWwyb0RTRUcwNnNJWEF1RVBuOXE1RzNWNllkcWYxWVhBdS9iT3dMWS9GTDRSZkh2NXR1b0MweXNYSHJ1aitTVW1QNUkwbVNwRll4Wk1pUVQ0Y1FUZ3dodkZsYlc5dDUxdm5aZ0RCMjVHUUkzNksyRUxqNUJWaFpuM2FrdHErK0NHTmZoQ1YxQUxkejY4anhhVWZhUW84RGhCQmM5MGRTYWl4L0pFbVMxT0tHRHgvZUs0VHdNNEFRd2dYUFB2dnNvclF6cFc3bmFkOGo4QWZtcllaZnZBVEZUdHVGYlpuZnY5cHdkNi9BUHlqTFhCd0k3ZUlES3lrcCtXdmowNE5URFNLcFU3UDhrU1JKVW91cnFhbjVINkF2TUg3YXRHa1BwWjJuTFFoanhoU3BLMzRCd25QOGN4SGM5M29uSGd1MUdSUGZnU2ZtQXN5bHJuaGF1T0hFbXJRamJhbXBVNmN1QkY0RCtnd2FOS2hmeW5Fa2RWS1dQNUlrU1dwUitYeitTT0NMd05JWTQzK2tuYWN0Q2JlZnZJeEM0V1FDaS9pL3QrRVBGa0RybWZST3cyM2RBelVFVGdtM24veDIycEcyd2ZNQXBhV2xIMG83aUtUT3lmSkhraVJKTFNhZnoyZGpqRGNCaEJDdW1ENTllbnY4eGIxRmhWK2MvRExGNUNnQ2kvanpXeFpBYTV2MER2eXVzZmlKakdwWUs2bjlDU0U4RDFBc0ZnZW1uVVZTNTJUNUkwbVNwSlowSHJBZk1HMlBQZllZbTNhWXRpcmMrdkZuMWltQTduOGRZaWR2Z0NhK3IvZ1pOL0l2YVVmYURzODNiaDM1SXlrVmxqK1NKRWxxRWNPR0Rlc2VZeHpUK01mTHhvOGZYMGd6VDF1M1RnSDBsN2ZnbGhkaGRTZjh5T3FMOEp0WDNwdnExZjZMbnpVamZ3Qkgva2hLaGVXUEpFbVNXa1JkWGQzbFFMOFF3Z1BWMWRWUHBKMm5QUWkzZnZ3Wmt1SndZRGJQdkF2WFBRc0xWcWNkcS9Vc3E0T2ZQZ2QvK3pmQVhPREk5bDc4QUdTeldjc2ZTYWtLYVFlUUpFbFN4ek5vMEtCZFNrcEtYZ0t5U1pJTW5EWnQyb3RwWjJwUDR0bC82RWxweVcrQkV5Z3ZpWnk5VitDZ1htbkhhbGt2TDRYYlo4UENXb0NuU1RnbDNETHlyYlJqTlpkY0xqY1g2RmRXVnRaNzh1VEo3NmFkUjFMbjRzZ2ZTWklrTmJ1U2twTC9CcnJFR01kWi9HeTljTWNwaTFtMGFpUXhYc2ZLK3NCTkw4QnRzeHRHeG5RME5RWDQvU3Z3dzM4MkZUKy9wcmJ5b3gycCtHbjBDc0RLbFN0M1NqdUlwTTZuSk8wQWtpUko2bGp5K2Z5QUdPTTV3S3JTMHRKdnA1Mm52UXJqenlnQTM0Z1hQUEFZTWJtTnB4Y000TGtsa2Mvc0hoamFwMk9NNFg5K0NmejZaVmhZQTRSM0NjVXZNWGJrN3dPaHc2MTJIVUtZRzJNa1NaSWRnVmxwNTVIVXVUanlSNUlrU2MwcXhuZzVrQVZ1bVRKbHl0eTA4N1IzWWV6SmoxSmZQQUM0bVJWMWdkdG13M1V6NFlVbGFVZmJkcSt2Z091Zmc1L09haXgrR0U5U3UzOFlPK3AzSGJINEFZZ3h6Z1VJSWV5WWRoWkpuWThqZnlSSmt0UnM4dm44VGpIRzg0RGFHT01QMDg3VFVZVGJUMTRHWEJ3dmZQQWVpdnlVVjVjZnhFOW13WDQ5NE9RQnNFZTN0Q051bWJkWHdvTnZRUFhDcGoxekNPSHlNUGFrKzlPTTFScGlqSE5EQ0pZL2tsSmgrU05Ka3FSbUUyUDhPbEFXWTd4NSt2VHBiNmVkcDZNSnQ0eWNGTWVNeWZIVzBETUk4YnU4c0dRdlhuZ1dkcXVFSTNhRW9YMmd0STBON2k5RW1QRXUvUFhmYTQ5V2VvZkFkNGc3L1NLTUhkb0JGekphWHdoaExrQ3hXSFROSDBtdHJpUE1GSllrU1ZJYmNNZ2hoL1N1cjY5L0E4akdHUGVhUG4zNjYybG42c2ppNkdsWndyL1BvYUZ3Mnd1QThoSVkzaGZ5ZldDUFNnZ3AvYmdmZ1RkWE5JendlV291TEZuVDc3d04vQXk0TVl3YnVUS2RjT2tZTW1USWFTR0VlNEhmVkZkWG41VjJIa21kaXlOL0pFbVMxQ3dLaGNMNVFGZmdEb3VmbGhmR0RhMER4c1V4WTI3anJhSEhFdUlsckt3L2ljZmVDVHoyRG5UTHdxQmVNSGdIMktjSGRNbTBiS0RhSXJ5eURKNVpDRE1YTmEzbDB5QXlpWVNmRTNkNm9ERjNwNU1reWR3WUk0RFR2aVMxT2tmK1NKSWthYnZsOC9rczhFcU1jWmNZNCtEcDA2ZlBTRHRUWnhRdi9NTnVGREtmSjRTVGdkeWFMd1JncDNMWXZSSjI3d2E3VmtDZk1xaklidHR2QkN2ckc4cWROMWZDcTh2Z2xlWHcxZ29vcnJOVzh3dkUrQUR3NjNEcnFFNS9kNnZCZ3dmdm5TVEpiR0JtZFhYMVFXbm5rZFM1V1A1SWtpUnB1K1Z5dVRPQXU0RW5xcXVyUDVwMkhrRWMvZUFBWUJRd0VoZ09yTDhxZEZrQ3ZidEFyekxvbW1sWUw2ZzBnYklTQ0xGaE5FOU4wNk1BNzliQXd0V3dxckNoVTY0bThEU1JDV1NLRDRTYlQzNnhSUyt3blJrMmJGai91cnE2ZndNdlYxZFg3NTEySGttZGk5TytKRW1TMU9jUGt3UUFBQ0FBU1VSQlZCeStDaEJqdkQ3dElHb1F4bzM4RjNBamNHTTgvWjRNTzFSOGlGZzhsTUJ3SWdNSjdFNU5zUzl2cjJ5NEM5ZldXUVM4Q3J3QVRLWVlKcFBzT0xPekxONjhMVXBLU2xiVzFkVUJsS2VkUlZMblkva2pTWktrN1pMTDVmTEFoME1JYjNidjN2MS8wODZqOVlYeFp4U0FaeHNmdHpidGp4ZmZVMGxkbHc4Q0EwaENkNGlWeEZCQnBJSVFFMkpZVG1BRklhNmd5REtTOEFheHkydGgzTEZMTm5ZdWJWZzJtMTIxYXRVcXNQeVJKRW1TSkxVM3VWeHVYQzZYaTdsYzdwdHBaNUhhc2x3dVY1Zkw1V3JUemlHcDgwblNEaUJKa3FUMks1L1Bsd09mQm9vaGhGK21uVWRxNDFZQjJjWUYwaVdwMVZqK1NKSWthWnZGR0UrbFlTSGhpVlZWVmUra25VZHF5MktNS3dGS1NrcTZwcDFGVXVkaStTTkprcVR0OGNYRzdXOVNUU0cxQXlHRVZRREZZdEYxZnlTMUtzc2ZTWklrYlpOQmd3YnREaHdKck01bXMvZW5uVWRxQjFZMWJpMS9KTFVxeXg5SmtpUnRrNUtTa3M4M1BuMXd5cFFwUzFNTkk3VVBkUUNGUXNIZnd5UzFLdituSTBtU3BHMFJhRmpvbVdLeDZKUXZhY3VFdEFOSTZwd3NmeVJKa3JUVjh2bjhBY0Ird0tLNnVycUgwODRqdFJPV1A1SlNZZmtqU1pLa2JYRkc0L2FlV2JObTFhYWFSR29uUWdpV1A1SlNZZmtqU1pLa3JSVmlqSjlxZk82VUwya0x4Umd0ZnlTbHd2SkhraVJKVzJYdzRNRUhBWHNELzZxdXJuNHE3VHhTTzJMNUl5a1ZsaitTSkVuYUtwbE01alNBR09OdmdXTEtjYVQyeFBKSFVpb3NmeVJKa3JSVllvd25BQ1JKTWo3dExGSTdZL2tqS1JXV1A1SWtTZHBpZ3dZTjZnZmtnWGxWVlZYUHBKMUhhbWNTZ0JCQ1REdUlwTTdGOGtlU0pFbGJyS1NrNU5qR3AzL0JLVi9TVmdraGRBV29yNjlmblhZV1NaMkw1WThrU1pLMnhzY2F0MzlPTllYVURzVVlLd0hLeTh0WHBaMUZVdWRpK1NOSmtxUXRsY1FZandQSVpyT1BwaDFHYW9jcUFHcHJheDM1STZsVldmNUlraVJwaXd3ZE92U2dFRUwvRU1JelU2Wk1tWnQySHFrOUdUaHdZQ21RQmFpcXFyTDhrZFNxTEg4a1NaSzBSV0tNVHZtU3RsR1NKQldOVDJ0eHZTeEpyY3p5UjVJa1NWdWtXQ3hhL2tqYnFFdVhMcFdOVDEzdlIxS3JzL3lSSkVuU1poMTIyR0hkUWdpSEFTdVdMRm55OTdUelNPMU5vVkNvQklneE91VkxVcXV6L0pFa1NkSm1yVnk1OGtnYTFpdVo5UExMTDlla25VZHFiMktNRlFBaEJNc2ZTYTNPOGtlU0pFbWJGVUw0R0VDTTBTbGYwamJJWkRKTys1S1VHc3NmU1pJa2JZbGpBWXJGb3VXUHRBMmFSdjdFR0plbW5VVlM1MlA1STBtU3BFMGFNbVJJWDJCdjRLMFpNMmE4bEhZZXFUMktNVllDaEJBc2Z5UzFPc3NmU1pJa2JWS1NKSWMwUHAwQ3hEU3pTTzFWMDhnZndQSkhVcXV6L0pFa1NkSW1GWXZGWVkxUHA2UWFSR3JIa2lScFd2UEg4a2RTcTdQOGtTUkowaWFGRUlZQkpFa3lOZTBzVW52Vk5PM0xOWDhrcGNIeVI1SWtTWnVTQUljQXNheXNyQ3J0TUZJN1ZnR1FKSW5sajZSV1ova2pTWktralJvNmRPamVRTThRd25OUFBmWFVzclR6U08yVkkzOGtwY255UjVJa1NSdFZLQlFPQVlneHV0NlB0QjJTSkhIQlowbXBzZnlSSkVuU1JqV3Q5d080M28rMEhkYTYxYnNqNkNTMU9zc2ZTWklrYllxTFBVdk5JTWJZcTNIN2J0cFpKSFUrbGorU0pFbmFvQkVqUm5RQkRnSld4eGovbVhZZXFUMExJZlFHS0JhTEM5UE9JcW56c2Z5UkpFblNCaTFac21RSWtJMHhWbFZWVmRXbG5VZHE1M29CWkRJWlIvNUlhblVsYVFlUUpFbFMyOVMwM2s4SXdTbGZIVVJrVEVKK3AzMklZWCtTdUJ1UmhrZGdWNkFiRGJjakwyL2NCbUFsc0tKeHV4ekNtMUI4alJoZUkvQWFNWG1SN204OUZ5YU5xVS90b3RxUDNnQ0ZRc0dSUDVKYW5lV1BKRW1TTmlZSEVHTjhPdTBnMmpaeDRNOHI2Wm85aWxnOGxCQU9JWEl3MEowUUlUWWVGRGI1RnQwYUgwM3ZPQWpDZTY4SlJWaTIwOHFZSDFzTllTcVJLZFRWUHhxZXZYaFJDMXhPdXpWdzRNQlNHajdINGpQUFBPUGR2aVMxT3NzZlNaSWtiY3lIQUlyRjRzeTBnMmpMeFNHLzJKbE0vVWhpR0FYeGFHSXNnL0JlMmJOekJlemRBejVRQVR0VndNN2wwTDhjS2t1Z1N3bDB5VFE4QUdvS3NMb0FxK3RoUlQzTVd3VnZyNFIzVnNCYksrQ1ZwZkRhc25MZ2NJaUhFNERTVENIbXgvNk55Qi9KRlA0WW5yNzRsWlEraWphanNySnloN3E2T29CM2dXTEtjU1IxUXBZL2tpUkoycEFFMkE4b3JsaXg0dVcwdzJqVDRzQjdTdW15NkdRaW93bjF4elFVUFJGS0F1VDZOancrdEVQRG8yZlpscjl4U1FJVjJmZit2RS9QOVk5WlVRZlBMNGJuM29WbkZzTFV1UmxXRjQ0a2NDVEZ6RTlpZnV3VVFoaEhiWmU3dzh6UHI5amVhMjJQYW10cmU0Y1FBSnp5SlNrVm14N2tLVW1TcEU0cG44OFBpREcrRHJ4VVhWMjlUOXA1dEdFeFAzWUFrVXNJbkFQMEJhQlhHWHhrWnpoOEp4aldEOHBiK2U5N2E0c3diUjQ4K1E3ODdSMzQ5OHFtcnl3RmZrTXgzaGltWC9oYzY0WktWeTZYK3dqd04yQnlkWFgxaDlQT0k2bnpjZVNQSkVtUzFoTmozTC94NmZPcEJ0RUd4V0czN2tKOThadkFlUVN5QkdENGpuREtIdkNSSFJ0RzdLU2xOSUVQNzlqdytNL0I4UFE4K01Pck1PbXQ3dFRIaTBqQ2hURS83dmVFK20rSGFSZS9tRjdRMWxNc0Zuc2xTUUtPL0pHVUVzc2ZTWklrYlVoVCtmTkNxaW0wampqczF2N1V4eXVwTDE0QWxOSTFHL24wSG5EYW5yQmplZHJ4MXBjRUdOYS80ZkZ1RGZ6eFZiaHJkbUJ4N1dlSW1VL0YzTmpma0NtTTZlanJBb1VRZWpkdXZjMjdwRlNrK0ZjQ2tpUkphc01jK2RPR1JHS0lRMjg1bDBMeFJZaGZwa3RKbHJQM2d3ZVBEMXh5WU5zc2Z0NnZWeG1jdlIvODhVVDQ4Z0hRUFpzUStCeXhaRlljT3ZieW1CK2IzZnlidEU5TjVVK00wWkUva2xKaCtTTkprcVFOMlI4Z2hHRDVrN0o0eUxoOXlJMTduQmh1QTNwd3hwN3c0QW1CTHgyd2RZczN0eFhsSmZDRi9XREN4MkgwaDZDRUxrU3VBNTZPQjQ4N09PMTRMU0hHMkt2eHFlV1BwRlJZL2tpU0pHbERQdFM0ZGRwWFNpSXh4UHd0RjFMa1dRSkhzRTlQdU9Nb3VId0k3TkFPUzUvM0t5OXBLSDkrZjF6RDNjamdJSXJ4SHpGL3k3Zmo2ZmRrMG83WG5KejJKU2x0bGorU0pFbGF4NUFoUS9vQ3ZZRjNxcXFxbHFTZHB6T0t3My9jbGZ5NFgwSzRtVXpJOHBVRDRjNmpZR0N2emIrNHZmbGdOeGg3QkZ3MUZDcXlBY0pWdkxwb1FoeCtXMGU2V0tkOVNVcVY1WThrU1pMZXovVitVaFFQdm1rUGFpditEbnlCSGN2aDlpTURuOTgzM1R0NHRiUUFqTm9OZm4xMFlLOGVFRG1ldW1KMUhIcnprTFNqTlllbWFWOHhSa2YrU0VwRkIvNE9Ja21TcEcwUlF2Qk9YeW1KUTI0NWlKaVpDZ3htV0grNDYyajQwQTVweDJvOUF5cmhsMGZCOFFNZ3hnOUM1dS94NEhISHBCMXJlelZOKzhwa01vNzhrWlFLeXg5SmtpUzlueU4vVWhDSDNud0ltZkJYSXIwNWMyKzQ0ZkQydWFEejl1cWFnZThlQXBjT2doaTdFUGxUekkvOWVOcXh0bE52Z0VLaDRNZ2ZTYW13L0pFa1NkTDc3UU1RWTNUa1R5dUorYkdIRTVQSGlQVGcvUDNoMG9NZ0NXbkhTazhBUHJzUFhKa0hZaW1CLzQxRHg1MldkcXp0MEF1Z3RyYldrVCtTVW1INUkwbVNwSFdFRUFZMGJsOUxPVXFuRUhPMzVnbjhCYWpra2dQaGdvRU41WWZnbE4zaDI0ZEFDQ1hFZUhkN0hBR1V6K2ZMZ1M1QTNheFpzMWFrblVkUzUyVDVJMG1TcEhYRUdIY0ZLQ3NyZXl2dExCMWRQT2ptRDVBVUh5VFNsUzhmQU9mc20zYWt0dWZFQWZEZGd3RXloSEIzekk4OU1PMUlXeU5Ka3Q2TlR4Y0FNYzBza2pvdnl4OUpraVN0a2MvbmV3RGRnUVdUSjA5ZWxYYWVqaXdPdXJPQ2t1UkJJanR4eXU3dytmM1NqdFIyZld3QVhId0F4RmdCVElqRGJ1MmZkcVF0VlZkWDExVCtPT1ZMVW1vc2Z5UkprclJHQ0dIWHhxZHZwQnFrZzR2RVFPbXFPNEVoNVB2QzVVT2M2clU1NSt3SEp3d0FHRUI5NFgvalh0ZTNpOVd3bSs3MGhlV1BwQlJaL2tpU0pHbHRBeHEzbGo4dEtYZnJlVVJPWlpjSytNR2hrUFhIOHMwS3dIOFBoUU43QWVGUXVwZjlkOXFSdG9UbGo2UzJ3Tzh5a2lSSldxTlFLRmordExDWUh6dUFFSDlNRXVEcVlkQ2pYUXhnYVJ0S0UvamVNT2hTRWdsOEl3NjVaV2pha1RiSDhrZFNXMkQ1STBtU3BEV2FwbjNGR0MxL1drQWtCZ2kzQVpWOGRtODRvRmZha2RxZm5TdmdLd2NHSUVNU2Z0bldwMzhWaThYZUFERkd5eDlKcWJIOGtTUkowdG9HQUNSSll2blRFb2FPL1NMRVl4bFFDUmNPVER0TisvWEpQU0RYRitBQWVwUmRtWGFjVFdrYStaTWtpZVdQcE5SWS9raVNKR2x0anZ4cElURS90cHdZcmdZYTFxNHB5NlNjcUIxTFFzTm5tQTFBdkR3TytjWE9hVWZhQkVmK1NFcWQ1WThrU1pMV0NDRU1BQ2dXaTVZL3pTM3dKV0JIanRnWmh2UkpPMDM3dDJzRm5MWW5FTXBJNnRyczZKOFlvK1dQcE5SWi9raVNKS2xKRW1QY0JZaVpUT2F0dE1OMEpERS90Z2VSL3dLYzd0V2N6dG12Y1FSVk9EOE92bm0zdE9Oc1NOTzByMHdtWS9raktUV1dQNUlrU1FJZ244LzNCN0xBdjZ1cXF1clN6dE9oQkM0RmVuSGNyckIzajdUVGRCeTl1OENuOWdMSWtrbkdwSnhtWTVydTlyVWcxUlNTT2pYTEgwbVNKQUZRS0JSMmFYejZacXBCT3BpNDEvVmxSTDVNQUVaL0tPMDRIYzhYOW9IeUVvQ3o0c0UvM3pIdE9Cdmd0QzlKcWJQOGtTUkpFZ0NaVEtaZjQ5TzVxUWJwYUxxWGZnTG94Y0g5WUxkdWFhZnBlSHFVd2JHN0FtU0lKWjlQTzg3YVRqLzk5QXpRRTRoNzdMSEhvclR6U09xOExIOGtTWklFUUxGWWRIcEtpd2puQVRCcXQzUmpkR1NqUHRpd2pad2JpU0hkTU85NTVaVlhkZ0FDc0hqOCtQR0Z0UE5JNnJ3c2Z5UkprdFNrRHpnOXBUbkZ3VGZ2UnVBWUtyTnc1QWZTanROeERlb0RBeW9COWlGMzIrRnB4Mm5TdE5nejRIOVRrbEpsK1NOSmtpVGd2VjlVa3lUeEY5WG1raVJmQU9CakF4cnZTcVVXRVhodlpGVW9mREhOS0d1cnI2KzMvSkhVSmxqK1NKSWtxVW5UeUIrbmZUV2Zqd1B3c1YwMmM1aTIyM0c3Tmo0Sko3U1ZxVjlKa3JqWXM2UTJ3ZkpIa2lSSlRSeWwwSXppZ1RmdFFDQlBXUVlPN0wzNUYyajc3RndCdTFRQzlHZm9MUVBUanRPb04wQUl3ZittSktYSzhrZVNKRWxOWFBPbk9XVkxSZ0FKUS9wQU5wMGZ1MTk5OVY5Y2NNSFhtVEtsZXFQSExGbXlsTnJhMm5YMnZmUE9YQjU2NkxGTnZ2ZXp6ejYvM3I0WFgzeVpWYXRXYjF2WTVuQnczNFp0TVRrbXZSRHZDU0gwYU53dVRqdUxwTTdOOGtlU0pFbE5lZ01VaTBXbmZUV0hKQjROd0NIOVVqbjlva1ZMdU95eXEramJ0emRqeHZ3UGI3eng5Z2FQKy9XdjcrWGFhNjlmWjkrVFQwNWgzcno1bTN6L0wzM3BpdlgyUGZUUVk5eHh4OTNiSG5wN0hkejRXWWZHeno1bHhXS3hHMENNY1ZuYVdTUjFiaVZwQjVBa1NWS2IwUWVndExUVWtUL05JZEpRUUJ6Y3Y5VlBQWGZ1ZkM2KytMODQvUEJoZk8xckZ6Rmh3cU9jZDk2bFhIZmRmek40OEFIckhIdlJSVi9nNG91L3dTT1BUT1JuUDdzVmdBVUwzcVZQbjE3Y2ZmY0Q2eHg3M25tZjViVFRUbHBuMzFlK2NpV3Z2LzdtT3ZzZWVXVGltdWNQUFBDcjVyeTBUUnZhVkxTRkVYSEVtSkl3YVV4OTY1MThmVW1TVk1ZWUNTRlkva2hLbGVXUEpFbVNvT0YrU2IwQlZxNWMrVzdLV2RxOU9PS1hYVmhXdXk4bENlelR2VlhQL2RSVFUvbld0MzdBS2FlY3lDV1hOTno0NnFTVGpxVjM3eDM0MnRmR01HclV4eGc5K25OMDdkb0ZnRXdtdzA5KzhoMnkyU3pISDM4VXI3MzJCai82MGMzY2NNTTFuSEhHK2Z6KzkyTkprdmNtREJ4MTFHa0FyRml4a3FPT09vMkpFKy9qM25zbnNHelpNczQ1NXpNQS9PMXYvK0RoaHgvajJtdXZiTlZycDFjWmZLQVMzbHBleWRKZGRnTmVidDBBNjRveFZqWnVsNmVaUTVLYzlpVkpraVNHRFJ2V0RjZ0NTMmZObWxXN3VlTzFHY3RYN3dVRWRxMkFUT3Y4eUQxdjNnS3V2UEphcnJ6eVdxNjQ0cXRyaXA4bXc0Y1A1YmUvdlpuWnMrY3dhdFRudU8yMnU0Z3hBbEJlM3BWc3R1SHZoY2VPdlpOenp6MFRnRGx6WGx0elRKT0pFKzlqNHNUN3FLZ29aK0xFK3dBNDhjU2ptVEhqT1ZhdnJtSGh3bmY1NlUvSGN0NTVuMjNwUzk2d0QxWTJiRU5oMzNRQ3ZDZUUwSzF4NjhnZlNhbHk1SThrU1pKWXRXcFY3NUtTRXU5SzFHd3krMEtFRDNacnRUTysrZVk3MU5mWE0zcjA1L2pPZDM3RWQ3N3pvNDBlZS9YVjMyRE9uTmU0Nzc0SjNIRERMMWkrZkFWVlZZOEM4SC8vOTFlZWVlYWZhNDQ5NmFTejFqd3ZMUzFkWnhyWHIzNTFOdzg4OE9jMWZ6N3p6SXNhbndXKy92WHZBSEQ3N1QraFo4OGV6WEdKVythRGxmQjNnTGd2OEtmV08vSDYxaHI1WS9raktWV1dQNUlrU1NKSkV1LzAxWnlLY1Y4Q01LRDF5cDljN2tCeXVRTUJPUFBNVTlmc3orZVA1WWtuL2toNWVkZDFqdi9JUnc0RjRKT2ZIRWsrZit5YS9VOC8vWmQxWGp0aHdsMWtNcGsxKytiTlc4RHp6Ny9FNnRVMVRKejRKTGZlK2tONjkrN0ZYLzg2bWNjZmY1SXhZNzdlSXRlM3habys4eEJTSC9rRFZBS0VFSnoySlNsVmxqK1NKRWtpaE5DME1JMjNwRzRlK3dHd1crdVZQNjFod1lKMytkU25SblBvb1hsS1M3TU1IbndBNTUvL253RE1uNytBTGwyNmNPcXA2MDQzdS8vKzIxczM1SHVqcmZacjNSTnZVRGVBWXJIb3lCOUpxYkw4a1NSSkVrQUZRQWhoUmRwQjJvcGNMbmQyU1VuSmcxT25UdDM2MFZDQlhRRFlzYnk1WTIxVzA0TE1hMXQ3NmhiQU5kZDhrME1QemE5MzNBa25mR2FUciszZnZ5K1BQWFl2U1pKd3hCR2Y0TkpMTCtEU1N5L2d1dXR1WUljZGVqSjY5T2NBdVB6eTd6Qml4R0djZUdJS2QxemZ1ZkV6ajQzL0ROSlZDWkRKWkN4L0pLWEs4a2VTSkVuUVdQNFVpMFhMbi9lTXE2K3Z6K1p5dVQ4QXZ3d2hQRkpWVlZXM1JhK01WQktBeW15TEJ0eVFwa1dZbXpSTjNYci90SzhOZWZqaDMyM3d0V3RQKzNxL3hZdVg4TWdqajNQcXFTZXlhTkVTWG43NVZXYlBuc00xMTN4ejJ5NWdlNVd2K2N3cjB3bnduaEJDWll5Uit2cDZwMzFKU3BYbGp5Ukpra2lTcENMRzJPd2pmdzQ3N0xCdXExYXQyZ2ZvQS9RSklmUXVGb3U5UXdoOWdCNDAvRHlhQUpuM2JXdUFsY0FxWUdXTWNXV1NKS3Rpak10ampBc3ptY3dDWUVIakdrVUxxcXFxbGdKeC9RVGJKcC9QWjJPTVRTM0NLY0FwTWNaNStYeitMdUNPcXFxcVp6ZjVCcUZodWc5ZDIvYVAyNHNXTGVIYjMvNGgzYnQzNDZhYmZzbnBwNCtpYjkvZVcvVWVQWHYyWU1LRXUvamQ3KzduMUZQUG9iNituaXV2dkpTU2twU3V2WHpOZVZPZmM5ZTA0SE5wYWFramZ5U2xxbTEvTjVJa1NWSnJxV2pjcnR6V054ZzBhTkR1bVV4bVdBamhRT0JBNE1CVnExYnR0dll4alFYVFZyOTNDR0hOTGNkRENCU0x4WFcrbnN2bDZtT01DNU1rV1JCalhBQXNaSzF5Q0pnZlFwaVhKTW04dXJxNmVmWDE5Zk0zYzB2N0RjM1g2aGRqdkF5NExKZkxWWWNRZmdYOHRxcXFhc0VHam0wWWRWSys4UkV6TGVId3cwZHVjUDl4eDUyeDNyNnp6dm9rdSswMmdCNDl1dlBRUTcvbHR0dCt3N25uWHNxeVpjdklaREprczFsMjNMRWZKNXh3Sm5WMWRSUUtCZmJkZDArdXYvNGFsaTlmc2ViVzhFdVhMdWZ2ZjMrYXA1K2VRYmR1bFJ4MTFPSDg4SWMvWjlxMFp6ai8vTFBvMzc5dmkxN3plc295a0FRb3hxN3g5SHN5WWZ3WmhkWU5zSTV1QUN0V3JMRDhrWlNxcmYvT0swbVNwQTRubjg5ZkVXTzhCcmltdXJyNnlpMThXUmc2ZE9qZ1FxSHdpUkRDSjRCQkd6bnVEZUFsR2dxWnhjQ2lFTUxpWXJHNHFQRXVTREdFRUFHS3hXSUVZcElrU2JGWTdKb2tTUVVOUlV3RlVCNWpyQUI2QW4xcEhFM1UrQ2pkaHN0ZUhFS1lGMk9jQjh3TEljd3JGb3Z6UWdqemdEcGc3QmE4Ungwd0ljWjRSNUlrRHpkTkM0djVzWXVCSGp4K01uUnIvYWxmVzZyaDQ0WWtDZXZ0cjYrdm8xQW9rc2trWkRLWk5WTy9qam5tazZ4WXNZb3p6aGpGL3Z2dnpWVlgvWUNCQS9kbDVNampPT21rNHlndHpiSnMyWEx1dXVzK0prOSttanZ2dkxIVnI0c2pIb0FWZFFBOVE5VUZTMW8vQUl3WU1hSms2ZEtsZFVCdGRYVjFXUm9aSkttSjVZOGtTWkxJNVhKWEExY0NWMVpYVjErenFXTVBPK3l3YnF0WHI3NDB4bmd1TUdDdEx4V0FKeHNmejRjUW5sKzlldlhzV2JObXRmUjZKK0d3d3c2clhMWnNXWjhrU2ZxVWxKVDBMUlFLYTRxaHhpbG1mV09NZlVNSS9ZQitORXc1YXdrL2pUSGVVWjFjV0FWaytNZXBVSkswMEtuYWhoVXJWbEpSc2VHRnJZdkZJa21Td3ZXZk1BSG1yK2JEeGR1bTFvVENRbUI1akhGSkNHRjJraVN6WW96L3JLcXFlb05tbkNyNGZ2bDh2a2VNY1hHTThkM3AwNmR2M1Z3NlNXcG1UdnVTSkVrU2JNSGR2a2FNR05GbHlaSWxGNjlhdGVvS0dvb1ZnUGt4eG9lU0pQbFRvVkI0OUpsbm5rbmpWdkh4cWFlZVdnWXNBMTdka2hmc3RkZGVaUlVWRlgyeTJXeS9ZckhZajRaeXFGK1NKUDFpalAyQVBZR1Bia09XL3dnaG5QQkhYb3dqMllkUWJMRnVvYzNZV1BFRHBGUDhBQlFhUHZlYVVEaWthVmZUZE1PbUtZTzVYTzQxWUFJd0lZUXdjWXNYODk1Q2RYVjEzVXBLU2dnaE9PVkxVdW9zZnlSSmtnVHZyZm16d2ZJbmw4dDlkdG15WmQ4UElUVGRQbnNPY0hVSTRUZlYxZFhOK2t0emEzajU1WmRyZ0xjYUgrc1pQSGp3aDVNa2VXb0wzMjRGVUFYOHM3Nisvb2N6Wjg1OGRWVCtnZ1ZBYjFiVlEybnJydnNqWUZVOUFQMUQ1Y2YrWFZ5V1NaS2tzbGdzOWdiMkR5RWNBQndFN0FaOENmaFNqUEd0ZkQ1L1l5YVR1WFhxMUtrTG15TkNOcHV0YkZ5bnl2SkhVdW9zZnlSSmtrU01zYUp4SWVWMXlwL2h3NGQzcmFtcHVSSDRZdU5pemJPTHhlTFZQWHIwK04ya1NaUHFVNHJiNGtwS1NpcmV2NmowV2lJd0xZVHdaK0RQd0pRTmpCcFpEdlJteGY5bjc3ekRvNmpXUC80NXM1dHNldWhTcFBlZTNVMEI2YUFVQ3lBQ2NpMDBKYUVvQW1JQkc5Z2Jlc1ZDdDZMM2QwRzl0b3ZpVmNTQ0NNbHVBSTJLQXRKUnBJYjBaT2Y4L3Rqc0pxRW1JZG5aVGM3bmVYallPVHV6ODkzWjdPeTgzM25mOXhSQXRHcjM0bE4wQ2RrdUFMbkcwZjhMd2J5emZaQmFURXlNWFFoeHRSQmlKTkJCU3ZsRVFVSEJnMWFyOVJsTjA1NXlPQnpsYm40T29PdDZSR0cya1pybVhhRlFHSTR5ZnhRS2hVS2hVQ2dVM3FuZUtaYjVrNUNRRUpXVGs3TkdDTkVEdCtIeEJEQXZOVFUxNERKOXlrcGhZK25pSEpKU2ZnNnMxVFR0ZitlWTRhczQ3b0EvMjcvOE1WMlhiTnVXeHBkZmZzc2RkMHc2WXpyMkgzLzhoZkhqcDVjWXUrNjZxNWs3OXc3djh1Ky83MkxCZ2tWczIvWUx3Y0ZCM0gvL1RDNi92RHdWY3BWRWpuZHlyOHh6R0Q4QStwWXRXNUtCWkdDZXpXYnJCOHdBcmhGQ1BDaWxuR0N6MldZNG5jNzN5eXREMDdSSUtTVlNTcFg1bzFBb0RFZVpQd3FGUXFGUUtCUUtkRjBQSzh4U3lBVG8wcVZMZUg1Ky91ZENpQVRjMDc5ZjUzUTZQek5Tb3kvUmRkMGtoUGdTZDJiUFdxZlQrU05sYWc0c1Q0R0FMQ05uR1QrVHdZUEhJQVFjT1hLTTIyKy81WnpyZmZ2dFI0U0ZoWjR4dm4vL1FSSVQ3MlRjdURFODk5eDhNakt5eU0zTnEwekpaU2ZMYTdpVjFuU1JUcWR6SGJET2JyY25TQ2xmQk9LQTkydzIyekloeEl6eVpBSHB1aDRpaEVBSWtWUFdiUlVLaGFLaVVlYVBRcUZRS0JRS2hRSWhSUEdHejhKc05pOEdFb0IwS2VYZzFOVFVqWVlLOURHcHFhbnZBZStWL3hWRU9nQ24vTXNZV2Jqd1VmTHpDODdJN2lrdHI3enlPajE3SmpCKy9QVUFoSVdkdTltellaenlKcWFWT2VQRzRYQnNBcnBacmRaRUljVHp3Q1FwWmZlNHVMaGh5Y25KdThyeVdrSUlVK0gvNTZ3ZlZDZ1VDbDlSdGVlZFZDZ1VDb1ZDb1ZDVWxoQUFYZGR6YkRiYk9PQW1RR3FhOW8vcVp2eFVDTEp3MXJIOTU1dzh6UkRhdFd0ZDdtMWRMaGZyMTMvUDBLR0RLMUJSSmJDdjBQTVJsTW1zS1lhZW1wcTZXQWdSRC93S2RISzVYQnVzVm12WHNyeUlsRklyL04rLzByOFVDa1cxUkdYK0tCUkdJUkdKRG1wTG5lYWFvS0d1RWFGQnVOUUpCenkzMGJLRVJxWU9tWnBPaGk0NUtEVCtXR3JuS0tJc3FlY0toVUtoVUZ3UU00Q21hU0hBMDRWakQ2ZWtwS3d4VGxJQW83RWRDZXdKekhZdnZYb05KU0lpbkI0OTRybjc3bW5VcUJITi92Mkh5TTNONWErL0RqTnMyRGdPSC80YnE3VUw4K2JOcGw2OU9rWkxMbUp2WVg5bEtiZGZ6TXM0SEk0ZmUvVG9FWitkbmYwSjBGc0k4VTFNVE15UUxWdTJmRithN1RWTjB3cjdhQ256UjZGUUdJNHlmM3lFQk9HQTJqbzBGOUJRZ3dnZ1hLZGtvSys1Nit3emRjaVFjRkNEUCt4d1ZKU3B4bHpoYjl6K0ExRjV3Y1JKU1FLU09LQWxEcG9ERVVKemY3aENGbjdJb3VTMlVycUhwQUJSK0Z5aWd3eFMrQVBZaVNCWkNEWUY1NUg4WWpmU2ZmaTJGQXFGUWxHMThGd1hqZ2ZxQ2lGK08zbnk1Qk1HNmdsd3hLOGdBODc4NmRDaERSczJmRUpRa0prZE8vNWcvdnhuZWVpaFozamhoVWZKekhTM3ZkbTY5V2ZlZXV0bDh2UHp1T2VlUjVrLy8xbGVmdmxKZzVVWG8raVkvM3F4TDdWaHc0WlRIVHQydk1waXNmd1g2SzFwMmhxcjFkb25OVFYxNjRXMkxld2JCY3I4VVNnVWZvQXlmeXFCSHlBcUdPSWtKRWgzczdpV0R0eUJ2cWZPenVQa25CYm5seGozUE9lQWpCVGNnYjZBWkFHYjhpQzVHeXJROTFkR3BSRmNNNXUrQW9aSjZKTUxIZERQK0xndmhnaWdNOUFaeVhBcElkZU1URXpoWndGZkkvbmdXQmhmcis2SWZ6VWFVSnlKeWdCVEtCUitnaERDWERnejBmV0ZBZXM5TzNic3lEVmFWOEFpQ3JZalRVVlpLQUdDeVdUQ1pESUIwTFp0SzZaTm04ak1tUStpNjVMUTBCQUFrcExHRWhVVkFjRDQ4ZGQ3bjllMGlyelV1UWoyZUk2NXVLak1IdzlwYVdrWlhicDB1ZEpzTnY4WDZBT3N0ZGxzUFoxTzU0N3piYWN5ZnhRS2hUK2h6SjhLSUEyQ3M2RXZNQXozRDBJSC9VeGY1Mkx3QnZvU2hrdkFERElGZmdhK2x2QkJHSHpkRVJYb0c4bk03d25Oc2pCVXduQ3l1UktJdWxCVUhtNnVSWjNneHRRSWJrQ0lGa213Rmtxd0ZrYXc1cDVkSTAvUEprL1BJay9QSmtjL3hZbThReHpKMjBkbXdiR3p2WndBT2tyb2lHQnF6V3pTRXgyc0VmQkJXQzRmUFg4WjJSWDdqaFZsUldXQUtSUUtmMFpLNldsT1d3UFkwNkpGaTQ4ZERvZkJxZ0tZWm5YMnNPdDRMb2N5TGVTNElNUmt0S0p5a1plWGo4VVNqS1lKR2pkdVNGaFlLQmtabWRTcFV3c0FJWVQzZWI5QUFyc0xmd1oxYzRXWVB3RGJ0bTNMN05LbHkxVW1rK2tUSVVSZjRQM3UzYnNuYk55NDhaelhWNTZlUDRCcStLeFFLQXhIbVQvbDVIc0l0Y0JRWUhnMjdrRC9RdHVZYTljaXVGbGpnaHMxUUl1TVJBc0xSUXNQUXl1Y1JsUFB5a2JQekhML2Yrb1VlUWNPa2JkN0h3Vkh6eDNvQXgwRlRNMkdkQWVzQVQ3SWhZOHVRd1g2dm1MU0p0cGdJaWtUeGlPcGRiWjFMRm80VGNOamFCNXVwMW1ZbGZvaHJha1YzSmdRVTBTNTlwbmp5dUJZM2o0TzVmekc3c3hVZG1jNTJaTzVoVnk5UkZQSktDUmpKSXpKRE9iWXBCUmUxMHdzWG1MbDkzTHRWRkZtVkFhWVFxRUlNTHpYaFZMSzVhdFhyMWJaQ2hlQldEM2FKZTJMVTVHaUc5dU9Rbnc5b3lXVmluWHJ2cU50MjFiVXIxK1hYMzc1bllVTGx6RnNtTHZCczlsc1p1alF3VHozM0dJZWZ2aHU4dk1MV0w3OGJZWU1HV0N3Nm1Mc3k0Qmp1UUNIU0oxNENNNDl2TG8xRHdBQUlBQkpSRUZVblgxWktUU0FyZzRLQ3ZwT1NobVRtNXY3UERENVhPdExLVFZWOXFWUUtQd0ZQN0hvQTRkTjBNWUVTYmpyNGM4YTZHc1I0WVRIeGhBZWJ5Y3N6a3BJdTlZRU4yMk1LYko4Z2I3clZBWjVlL2FSODh0dlpDYW5rcFhzSkRObEMzckdPV2VQT0FhOGJvTEZWbFNnWHlsSVJGSUtReVRNUW5ER0ZZOUFvMlZFUEYyaUI5RXArbklhaExSRkU1Vjd4MCtYTGc3bGJPZW5rMSt3N2VSYWRtWnNScDd0UnBQa1N3SFBMWW5sVTFVeVZQR1V5QUNUcFRPR0t6Z0Q3SFRTRVNvRHJBb2k3SFo3YlpmTDFSeG9xR2xhQk80ZWNpWEtCZkgwa2RQMURPQ2d5V1Q2dytGd0hFWDFrVk9jQlp2TnRoOW9CS0JwbWkwbEpTWFZZRWtCajdRdGVSVEJmWXh2QjdkMU1sb09BSGI3RldjZGR6aitCOEFMTHl6ai9mZi9TMVpXTnZYcTFlR2Fhd1l5YWRKTjNsS3d2THg4bm43NkpkYXVYWS9KcERGb1VEOW16VXJDWXJINDdEMmNsL2Qyd2hPcElGZ3BVcEp1cm94ZHhNYkd0dFYxM1lIN25IdTkwK2xjZGJiMWJEYmJUY0Jid0t0T3A3UGlYQ2lGUXFFb0I4cjhLUVVTUkFvTUFXWUp6Z3owMFRRaUxvc24rcHBCUkErNW5KQU9iUkdteWczMHBjdEZ6cy9iT2ZucEY1ejhlQzBaMzI4Ry9jeEFYOEtYd0hPeDhLbHFHbDB4VE5wTUgySGljU1NYbmY1Yys2aStkS3MxbWs3Umx4TmhybTJFUEM4WkJVZjU2ZVFYL0hCc0ZiK2tyei9qZVFrYk5JMjVTMng4NDN0MVZROVBCcGc0anpGc1VBWlljWTVKVkFaWW9KR1FrQkNWbDVjWEo0UklvTENQSElWOTVNcjVraGtVOXBFRGtxV1VtNEtEZzVNM2JkcWt5Z1dyT1RhYjdRaFFXd2h4eE9Gd1hJSXFWYmxvWk95aXZranRLenJXZ2pmNkd5Mm5lbkR2RC9ERmZvRHh3cEgwUm1YdHhtcTFqaFZDdkFHa20wd21hM0p5OGhuVHlsdXQxakZDaUg4Qks1MU9aNlVZVVFxRlFsRmFsUGx6QVRaREh4TThMamt6MEkrNm9pKzFiaHBOOUpXWFk2NWpiS0JmY09Rb0o5ZDh3YkdWcTBqLzMvcXpyYkpCZzdrMlZLQmZYaEpUc0FGUEFBT0xqNGViYTlHajlvMzBxanVPZXBibXhvaTdBSWR6LytEYnY5OWd3OUczejhnV0ViQldTT1lzamtQZDRTMHJLZ05NVVFsMDdOZ3hPQ1FrcEsrVWNwZ1FvbytVc2dPVi8zc3RoUkEvU3ltLzFqVHRnK3pzN0svVDB0SlV1V0ExdzJhem5jU2RyZmlWMCtsVVRrVUZJRnN0dEJCdE9ZNG1Rdmx5S0VRR0dTMnBhcU5MdU9JVE9Ka0xacTJ4MkRScGYyWHV6bWF6dlFuY0RLVGs1dWIyT1AyOGFiZmJoMHNwL3dPc2NqcWQxMWVtRm9WQ29iZ1F5dnc1QnltY1BkQTMxNjVGN1lrM1VqZHhISlpXL2hubzUrNzRnNytYdnNIUlY5OCtXNytndFJMbXhLRUMvZEtTbUVJWThEQXdFL0EwN3FObWNFT3VhakNiYnJYR0VLVDVTYXJ6QmNqWGMvbmgyUC94MzBQUGNqenZZUEduZEFIUFNYaG9hU3haUnVrTEpGUUdtS0lpNmQ2OWUyaHVidTVRWURpbDdDTVhIUjFGdzRhWFVLOWVIY0xDd2dnSnNSQWFHa0pJaVB0OGxKT1RTM1oyRGprNXVXUmxaWEg0OEJFT0h2eUxreWRMbGVDVFRtRWZPWXZGOHRINUdwb3FxZzQybXkwTENBV1dPcDNPSktQMVZCV2tmY2xhWUNCUGQ0ZitqWXlXVTdYNTVRVGMvQVhBZHVGSWFsZlp1K3ZSbzBka2RuYTJBMmd0aEhqUTRYQThVdng1cTlVNlJBaXhSZ2p4b2NQaEdGN1plaFFLaGVKOEtQUG5ORkk0ZTZBZmZHbERHand3bTFwang2Q0ZCRWFncitma2N1ek4vK1BRSTgrU3Q3OWtvQTg4Qnp3VWl3cjB6OGZrWlBycWdtVkFLODlZVkZCZHJxeC9KejNyakEwWTArZDA4dlZjdmp2eUptditYRUI2L3QvRm45b2hkVzVkRnMvWFJtbnpkMVFHbUtJaTZkcTFheHV6Mlp5azYvcDRJY1JaeXdYRHdrSnAzNzQxblRxMXAwT0hOalJ2M29RR0RTNGhySEN5Z0xLU2xaWE5vVU4vOGNjZmUwbEwyMDVhMnEvODhzdnZaR1dkM2QrUlVoN1ROTzExbDh1MWVNdVdMYXBjc0FwanM5bnlnQ0FoeEZ5SHcvR0UwWHFxQ3RLK2VES0lSZlJwQ0F2T3VGK2dxRWllM1FML3R3TVFUd2xINHIyKzJHVnNiR3k4cnV1YmdHd3BaZnZVMU5ROW51ZnNkbnMvS2VVNjRET24wem5FRjNvVUNvWGlYQ2p6cHhqSjBGZFFNdEFQdXFRdTllKzdrenFUeGdhTTZYTTZlazR1UjVhOXlaK1BMU0QvcjVLQnZnNjN4cU1DL2RNWmxVWnd6UndXSUxuTk02WUpNMFBxejJCdy9SbmVScnlCVHA2ZXphZC9QczluZjc2QUxndUtuaEM4ZER5RU85VXNVVVdvRERCRkJTSmlZMk9INkxvK2k3UDBrZE0walM1ZE90QzdkemQ2OUlpblJZdW1hSnAybHBlcE9IUmRaOWV1UFd6WXNKbHZ2dm1CYmR0K1JqOUxIem5nUzAzVG5rdEpTZmtVMVVldXltR3oyZkp4ei9oMW05UHBmTmxvUFZVRmFWOFNEUnpDcElYeTZWVlFLekIrS3dLT2ZCMEcvOWRkOHVXU2JjU1d5VDR6cTIwMjJ3cGdJdkMrMCttOHpqTnV0VnE3Q3lHK1I1VlNLaFJuOER1M1cwNlIxMWxDU3gzWlZDQ2FndDRNUkVQY2ZRM1BPWkVGa0FIeUlHaTdKWEtQaHRnallHY2t3VCsyNXNWY1E5NVFBS0RNSHlBTmduTmdnYVFvMEJkbU0vWG56S0QrdlRPOFU3RUhPbnBXTm44KzhUeC9QdmtDc3FBbzBCZndVZ2pjMlJFVjZBTWtwdEFBd2J2RnkzbWFoVnNaMjNRaGpVSTdHQ210MHRpZm5jWmJlKzVnZDJaUjBvZUVEVUU2STErSjUwOERwZmtGS2dOTVVWRllyZFkrUW9qSE9Vc2Z1WVFFRzFkZWVUazllOFpUbzBhMEFlcUtPSEhpSk45OXQ1azFhNzVnMHlibkdjOUxLVGNBYzFOVFUxVzVZQlhDWnJPNUFFMElNZDdoY0ZSYW85enFpTFF0ZVJQQnpjenNBamUyTVZwTzFXVGRBYmg3SXdpK0VTbEpmWHk1NjRTRWhFdnk4L04vQTZLRUVJTWNEc2ZuQUhhNzNTYWxkQURmTzUzT0hyN1VwRkQ0R3lra05wSElQaG9pWGlMalFjUUF3Ulc4bXp5UVd3UmlzNDdjTEJCZng3SjBid1h2STJDcDl1WlBDalFROEc3eGhzN2hjVmFhcmxoSWFPZXFHZWhuYjB0ano2MTNrSmxjb3Jwamd3NGo0Nm5lZ2Y2dERycHBrdmVBaGdCbUVjendSdmN6b043a1NtL1VhelM2ZFBIbDRjVjhjT0JSQ3FUWEJ6d0lqRmdheXlZRHBSbUd5Z0JUR1dBVlJXRUFjRWE1WUhSMEZNT0dEV2JFaUt0bzNMaWhRZXJPejc1OUIzbi8vZi95NFllZm5hMWYwRnBOMCthb0tjRURoMUdycEdudlNScm9raVlTR2dCaFNNS0FNSDNETTcyMC9NeFF1dHp3QTdYYS9Ja2dDOGdTY0VnVDdHMFN6YUhWbzRYTDRMY1FrTWk0cFgzUTVYcGFSTUcvQjZvcjhNcGd4Z2I0N2hBSU9VNmtUSDdUMTd1MzJXd3pjYmRWMko2Ym05c2xMUzB0ejJxMWRoQkNwQUVPcDlNWjYydE5Db1dSU09acHlSeXdhekFVeERWQTErTFBDNU5HU0tkTENHbFRoK0JtTmJFMHJVbHdzeG9FTllyQ0ZHRkJDd3RDQ3c5R0MzTTN5dGV6OHRFejg5Q3o4bkZsNUpKL0lKMjgzU2ZJM1hPY3ZOM0h5Zm50Q0RrLy9ZVjBuWkc1dkJYNFNFZCtIRWNqaDJCZXRaM0pzbHIvOURpZ202UW8wQmZCd1RSNi9IN3F6WmhjNlZPMUc0MTB1VGo4ejhVY21Qc29NcTlrb0I5TDlRejBFMU80QVhpTlFnZTZSbEFEcHJSOGsyYmhObU9GK1pnL01oMHMzam1XRS9sZUh6QVBtTEEwbG5jTWxPVnpWQWFZRzVVQmRuSFk3Zll3WGRjZkZrS1VLQmU4NUpLNjNIcnJqVng5OVVDQ2d3Tmo5cCs4dkh3KytlUnpsaTkvbTc5S2xoRHJ3SE5DaUljY0RvY3FGL1FYNWtrdHBqNHR6UkFyTldJQkc1Sm13S1c0Uzd2S1F3R3dIOEZ1d0NsMFVnb2daVXNTT3hCQ2xRR2VCNGtVMkpmK0NyVGhwVjdRN1JLakpWVXRkcVhEOVorRDVDVFFVRGlTZkg0dXN0dnRRVkxLclVCNzRHNm4wL2xNWEZ4Y0M1Zkx0UlA0eWVsMGR2YTFKb1hDQ0ZLWjNLd0FmWktBOFJURzJRRG1ldUZFRFd4RGVIeGp3bU1iRVJyVEVDMjB2RDlIWjBmUExpQjd5MEV5VXc2UXVYa2Y2Wi8vUnNIaHpPS3JIQkR3dW9hMjNNcmkzUlc2OHdDZzJwby9LWlFNOUlNYU5hRGwrMjhTSGwrOUF2M01UUTUyamhoTC9zR1NnWDRzMVN2UVQzSXdRVXBXVVBpZGFCWFJqYVFXcnhFVlZNOWdaY2FRbm4rWXhidkdzelBENndOS0taaTR6TTdyQnNyeUdTb0RUR1dBVlFTeHNiRjlkVjB2VVM1WXExWU5icm5sUmthTXVDcGdUSi9UeWN2TDUvMzMvOHVLRlc5ejdOaUo0ay90a0ZMZW1wcWFxc29GRGNLMlhMWVNCUXhCWXpDU0hvQ3Y2Z2RQSXRpQXptZlN6S2ZPVzhVT0grMDNvSkQySmVPQTErbFlDMTd2WDQydndpdUJlMytBTC9ZRDRpSGhTSHpZS0JsMnUzMmdsSEt0bFBKWVhsNWUwNGlJaVBEOC9Qdy9oUkQ3SFE1SFk2TjBLUlNWelZmTU0wZHk4R29KU1FJR1VYaUdDKzNhZ0JyWHRDUDZtZzZFeHpZQ3pjY25QbDJTbVhLQWt4Ly96SW1QZnlWNzZ5SFBNMUxDV2dGTGRuSDg0OUdzcmhaWnJkWHlaOGNCRXlSRmdYNUV6MjYwV1AwYVFmV3JaNkNmLytkaGRvMGNUOGFHb2tCZndFUTcxU1BRbitSZ2twQXM5U3ozcUhNVE56UjVCck9vNkJMVXdLSkE1dkhPM3J2WWNHU2xaMGdDaVV0aldXNmdyRXBIWllDNVVSbGc1YWRqeDQ3QkZvdGxBY1g2eUpsTUppWk1HTU9FQ2Yvd1RzVWU2T1RrNVBMYWEvL2l0ZGYrRDVlcnhEWFRTN201dVhlbXBhV3Bjc0hLUmtvUnU1ZzRxWEVqY0NYRmpNWnpJWUE2WVRyMUkzVHFodXVFQmtrc0pnZ3hTMExNN3VTZG5BSkJUb0VnMXdYWitZSy9Nelgrek5BNGtxV1Z0c3YzRG1DTjBIazdaVExKS2l2SWpSeTF5c1N1NHo4QjdYanVNdWp0bjZXZUFjZHZKK0NHTDBDSVk1aHltb3ROMDgrb1QvVWxOcHZ0RzZDWEVPSXU0QVVwWlI2UTQzUTZxMGF0dUVKUkRNazhMWVZEMXd2a1EwQmJBSE9kTUdxUGo2WE9yWEdFdEsxanNNS1M1UHo2TjBlV0ozUDBEUWNGUjd3Smd0c2xjbDRzalZaVjlaS3dhbWYrT0dDU3BDalFyM1BMVFRSNTVSbEVjUFVPOUdWZUhudW4zc1dSRlNVRC9WaXFkcUNmbE1Ka0NZczh5MzNyM3NLWUprOGhxdDlYNDZ4SUpQKzM5eDdXLzczQ095Wmd5cEpZRmhzb3E5SlFHV0FscWU0WllPWEJicmMza0ZLK1M3RStjaDA3dHVYQkIrK2tWYXZtQmlxclBINy9mUmVQUFBJY2FXbmJ2V05TeWcxbXMzbGtjbkt5S2hlc0JMb3NrdldDQkRjaG1BaDBQTmQ2VGFKZHRLdmpvbTN0QXRyV2NkRWsya1hkY0oyZ2NrNGVsNi9EMzVrYWUwK2EySDdFeFBhalpuNDlZbUx2eWZObVJLWUpXT0VLWW1YcVJQSDMrVmFzRGtqN2tsSEFLdHJVZ0pVRGZIOFh2Q295NjN2NDVpQWc3aEtPeEdlTmxtT3oyUVlCbndGL1JrVkZOVTlQVHo4STFCUkNoS3ZTV0VWVndXMzZITGhXSU9aVCtEc1UwYXM1OVc3clJvMWhIUkNXaWkzbnFtaGtiZ0VuUHZ5Wnd5LzlRTWEzZjNpRzB5VHlvVmdhL2FlcW1rRFY2aGNuQlNaVExOQ3ZPKzBXbXJ6NEZJaHFkUmpPalpUc3ZlMGUvbjVsUmZIUktiRlUwVUEvbVdGUzhJRm51Vis5U1Z6ZitBbGwvSnlHUlBMdmZmZnkxV0d2RHlpbFpQaXlPRDR5VWxkRm96TEF6azUxelFBckR6YWJyUnZGK3NnRkJRVngyMjBUdWVHR0VaVStWYnZSNkxyT08rKzh6MHN2dlVwK2ZyNW4rS0FRWW9URDRWRGxnaFZFM0ZMWlVaZk1CVVp6bHI0OTljSjFlalRPcDN2amZPSWI1Uk1SN0p1RW00dzh3ZVlEUVh5L3ovM3ZjT1paLzk0TGdGV2E0UEhrUkpIbUUyRitpR1NlaHIyQkE0amhmanNNcjVxbXNNL1k5QmRNK3hiZ0VNR1pMY1hHV2RsR1N3S0V6V1pMQnV4Q2lHbFN5aGxBYXlGRVU0ZkRvV1lkVWdROG01blVVU0NXQ2VnT0VONjlDWTBlR1Voay94YUJGMWRMeWFsMXV6and3T2RrYm5SL1BTVnNsTWhKOFN5cmNyOVZBZmJwbEo5a0dDWW9DdlRyM1Q2SnhpODhFWGgvb0pXTmxPeWJmaStIWHlvVzZNUHdPS3BXb0Q4NW1VNjZZQ01RQWRDL1hpS2pHeit1ako5ejREYUE1dkRWNFdXZW9ReXAwMjFaUEZYaXBLZ3l3TTVQZGNzQUt3OTJ1LzBHS2FXM1hMQmV2VG84Kyt3OE9uWnNhN0F5My9MVFQ3OHllL1k4L3Y3N3FHY29Ud2d4d2VGd3FITEJpeUJ1cVl4eFNlNFhjTjNwenpXTTFMbXFkUzZYdDhpalJTMlg0V2N0Q2V3Nlp1S0xYY0Y4OHB1RlF4bG5HRUVTd1h1NnpxT3BrOFZXQXlRYWpyUXY2UWw4UTFnUXZEdFFVRTlWQTVXTHJBSVkvVG44bVFWd28zQWsrYzE1eG1helhRdThEK3dGRGdEZGhSQjJoOFBoTkZhWlFsRit2bUo4U0NUQmN4SE1RV0lPc3phazBlT0RpQnJVT3ZCamFpbEpYL3M3QithdUpTdjFJQWdLa0R3UmplV3gxcnlZYTdTOGlpTEFQNlhTa1F5ZEJFV0JmcjNwaVRUKzUrT0IvMGRhV1VqSnZqdm1jUGpGb2tCZmgyN3hWSTFBZjlvbWF1ZWJTQWFhQTNTSkhzelVWbThocU5wMzVpOFdpYzRyTzI1bTI4blBQRU83Z2x6RXY1ekEwZk50NSsrb0RMRFNVVjB5d01xRHpXYWJRTEUrY2pFeG5YajY2UWVwWGJ1bXNjSU00dWpSNDl4MTEzeTJidlgrWkVoZ290UHBmTjA0VllGSnpDTFp6S3l4UU1LSTR1TWhac2tWTGZLNHVrMGUxZ2I1ZmxzNXBFdElQUlRFSjc4Rjg3OWR3ZVFVbEJRcTRIMlhpVm1wdDRvOUJrazBEQm03NUhra00ralJBUDdabzVwY2tWY3dUNmJDdXpzQlBzQ1JPRUxnVjcybE5MdmR2azFLMlZFSWtTcWx0QW9oQmprY2pzK05GcVpRbEFjSHQzYVRhSzhEYmJXd1lObm9zWUdpN20zZEVlYXFGVC9KQXAzREwzN1B3ZnMrbDNwMnZnQzJBK05pV1ZvbHNwaXIvRS9OSnFodG9palFqNzVtTUswK2VBdXFlQXIrUmFQcjdCaCtNeWMvTGdyMFhSQ2ZRR0FIK3FOV1lhclpndjhCL1FBYWhMVGwzblpyQ1RGRkdxd3NNTWh4bmVMSlh3ZHlLT2MzQUFTc083YUxnYXRIRTVBZDhsVUdXTm1vNmhsZzVjRm1zMDJpV0IrNTRjT0hjTys5dHhNVUZKZ3plVlVVK2ZuNVBQbmtpM3p3d2FlZUlTbUVTSFE0SEtwY3NCUzBXaWd0TlN6TWxuQWY0RTBMaVFpV1hOOHBoMzkweXFGR2lEL0Z1UmZtUkk3Z25SOURXSlVXUWtaZWlYTnN0b1JIMDNOWnNHTzZxREozVnkrRXRDOEpBN1lDclpnWEIxYzNOVnBTWUpIeU4weitHdUE0V2tFSGtUek43L3FMRldhRXZnMmNCS0tsbERla3BxYit5MmhkQ2tWWmtDQWNKRTVHc0JDSk9mcXFkalI1ZVNqQlRhdjJEYTY4UGNmWk8vVkRUcTdaN3NrQ21tNW42V0pCYWVjOThFK3FkSVN6Q2t3dEtBcjBRenEwcGQzR3RaaWlWS0JmR2x6cHAvaTEyMEJ5ZnZuTk03UnVGd3djVFdBRytnQkpLY3lTc0FBZ3pCVE5uUFpmVXMraTZ1M0x3dUhjWFR6eHkrVmt1VTY2QnlTemxzYnh2TEdxeW83S0FDc2ZWVFVEckR4WXJkYkpRZ2h2dWVEbzBVTzUrKzdiRUNxckZIQ25oajMxMUV1c1h2MVI4YkVwcWFtcHFsendQTmlXeWY1Q1p4SFF4ak1XWlpIYzNEV0hVUjF5Zk5iSHA3TEl5Qk9zL2ptRXQ3YUdrSjViNHJ2eW05U1k0cHdrMWhtbHpkZDR5NzlDelBCcVgwR2JHa1pMQ2d6K3lvS2Ixa21PNXdpRXZFR2tUUFpMUTZWdjM3N205UFQwWDRHV2hVTXpuVTduUDQzVXBGQ1VoZStaR1JwTTVpSmduQWcyeVNZdkR4TjFib210UHRVelVuSmtSUXA3cDM0b1piNUxBRy9rRVQ3bE1wNzNoOTVpNWFKS2YzSXBNSXZDUU45VUk1cjJ5VjlpcWFLenJWUVd1Yi92NHBmNHkzR2RjQWY2RW1iRkVYaUJQa0JTS3EybGkyMUFDTUMwVnUvUUpYcVF3YW9DazIwbjEvTHlqaHM4aTlrdVFaY1ZkbllZcWFrc3FBeXdpNk9xWllDVmg1aVltR0dhcG5uTEJjZU1HYzdzMlZPVjhYTWFVa3FlZWVabC92M3ZENHNOeWVHcHFhblZ2bHp3ZFByT2srWlQ5WGtZd1J6UG1BQ3ViWi9MdExnc29nTXMwK2RDbk13UnZKd2N4bjkrc1JTL2pTb0ZQQkZ4aUlmV3p4TUZ4cW56SGRLK2RBN0l4N2trRE43c0Q3VkRqSmJrMzJRVndLM3IzZE83UzViZ1RKemlaK1ZlSmJEYjdiZEtLVDNwc2k4N25jN2JEQldrVUpRU0p4TWI2cGcvQWF6QlRXclE4cjJiQ0l0dFpMUXNROGhNM3MrdTYxYVN0KzhrUUtwR3dkVTJYajFvdEs3eVVHVnZjYWRDYStBeHozTHp0eFlwNDZjY1dGcTNvUGxiM2h2YkNIak1BYTBNbEZRdTVrazBXY0J5Q28yZmhGcWpsUEZ6RVhTSkhrUjhyWkdleFZBVExKOG5BK2Q4VXFzRmQxQm8vSVNab3BuYTZtMWwvSlNCRUZNa1UxdTlUWmdwR2dBSi9XczJaN3JCc254R2JHeHNKMDNUdk5PZktlUG4zQWdodU91dWFZd1pNN3pZa0hpN2E5ZXU1NXlldkRxU3NFeGVlcW9CWHhVM2ZqclVMZUNOYTlPWjJ5dXp5aGsvQU5FaGtybTlNbmw5ZURvZDZucDlIaUZoN3FuNnJPdTZTRmFQS01NeDZVa1FiL0pYRnR6NVBlUldHdys5N09nU0h0enNObjRFWHlLNDNaK05INENjbkp3M2hSQkhDaGN2TTFTTVFsRktVa2hzb21QK0JyQkdEbWhKZThkdDFkYjRBUWlQdTVUMmp0dUlITkFTd0twai9qcUZ4Q1pHNnlvUFZmSktWWUtXQWw4SjZBMVE2OFpSTkYrcHNzd3Zoajl1VE9MWU8rOENJT0JyRy9RWG9Cc3NxOVJNU21HcWdKY0JJc3kxbWQ5eEl4SG0ya2JMQ21oT0ZSemhvYlR1WkJZYzh3eE5YUnBiTkdPV3Y2SXl3Q3FPUU04QUt3L3g4ZkcxWFM1WHNwU3lPVUR2M3QxWnNHQmVsWi9LL1dMUmRaMDc3NXpITjk5czlBenRNcHZOOFpzM2I2NTI1WUtuVTFqbTlXK2dEb0FtWUhKc051TmpzdjIya1hORm8wdDRmVXNvaTFOQzBZdEMrU05TNC9ycVVBWW1XeTIwRUIzeUpjZ2U5RzBJVDNTRElIVk9LWUV1NGRrdHNHb253Ry9rdWJxSkg2Y2VOMXBXYWJEYjdROUtLZWNEdVU2bk14US82UmxpdFZvM0NTSGlqZGFoS0VKS3VUNDFOYldma1JxU21kSkNDUDBycEd4U2EweFhtcjA1Q2hGa01sS1MzeUR6WGZ4eDh5cU8vM3NiQ1BhNHBONHZnZVYvR0syckxGVEpYeFlIVFBZWVArWTZ0V244ejhjdXRJbmlBalQrNTJPWWE5Y0NRRUlmQnlRWkxLblVKS1lRTGVCUnovTG94bzhwNDZjQ2lEVFg0ZnJHSmI1Ymo5MytBMUZHNlNrTktnT3NZZ24wRExDeU1tclVLRk5CUWNGcWovSFRva1ZUSG4zMFhtWDhsQUpOMDNqMDBYdHAzdHg3bzZ4RlFVSEJxbEdqUmxYckswcmJVamxhNkh4R29mRlRMMXhueVRYcFRMUldIK01IM0liWFJHczJpNjlPcDE2NDk3NVNIYUh6bVcycEhHMmtObDhnZGt6UFJUZGZDL3pHK29OdzEwYklDNWo3YTVXUEx1RUpwOGY0T1l4TFhoMG94ZzlBZm43K0F0eUdqeVUyTm5hdzBYbzhLT1BIL3hCQzlEVnkvNXVZMUVZSTE3ZEkyYVQyV0N2TlZvNVd4azh4UkpDSjVpdXZwL2JOVnBBME5RbnR1MDFNYW5QaExmMkhLbmRwa1FMUndCOUFUWURtS3hkVDY4WlJ4b3FxSWh4YnVZby9icDdpV1R4ZUFNMjZRYnFSbWtwRFlnb1BBQThEdEkzc3ljdzJINmpabkNvSWllVDUzNGF6L2RSM0FBaDRZRWxza2RIbWI2Z01zSW9uVURQQXlvUFZhcDBsaEZnQUVCa1p3VnR2dlV6anhnMk5saFZRN04xN2dMRmpiK1BVcVF6UDBDeW4weG1RZmVRdUZ2dFNPUlhKU3hSZWkzVy9OSjlIK21jRTNDeGVGYzJKSE1FRDZ5TFl1Tjg3WTU0RXBqbVNSSlU4cnhSSHhyMWNIOTM4QmRDUmhFdGd3V1VRVXMwREw1Y084MU5nelY0UTRpQVU5QmNwVTdjYkxhdXMyR3kyZzBBRElObnBkUHFGNldLejJTU0F3L0UvbzZVb0FMdjlDZ0NjVHFjaFFZcVRDWFdsQ040c3BXeFc1OVk0bWk2NWxtcDFGNklNU0pmTzNxVC9jR1JGQ2tLSTNWTEt1RmlXSHJud2xzWlRGVzlYVHFmUStJbnMxNU5hTjR5OHdPcUswbExyeGxGRTl1dnBXYXhweHY5N2ZJeFBwUVp3cDJkNWFNTTV5dmlwUUFTQ2F4cmU2MTJXY0dmaE1mYzdWQVpZNVJDSUdXRGxJU1ltcHJVUXd2dEdIM25rSG1YOGxJTW1UUnJ4eUNQM0ZCOTZ6R2F6QlZ3ZnVZdkZ2bFEraU9SbENvMmZLMXZuOHZ6Z1U5WGUrQUdvRVNKNWZ2QXBybXlkNXhrU3dDdjJKZklCQTJYNWhNTHB5dnNDcVd6NkM2WjlDMGR6REZabElGa0ZjTThQSHVObkQ2S2dWeUFhUDRWc0t2dy96bXExZGpkVWlVSnhHcjl6dTBVbjZIMHBaYk5hLytpcWpKOExJRXdhVFplT29OYVlya2dwbTRGNFA0MVJ3VWJyS2cxVnl2eEpwV1NnMy9EaE9kVm5LanBmSUFRTjU5OWJmT1RPd21QdXQxaGN6TVNkRFViN3FENjBpdWhtc0tLcVIrdUk3clNMN08xWnJCRmN3QXdqOVp3SHJ6SGNOckpuOFhJbHhVVVNYMnNVYlNPTGpPRThzLzhidzJWRTB6VE5XeTQ0Wk1nQWV2VlM1NUx5MHF0WE53WVA3dTlaREFXV1U4V3VSODZIZlltY2ptUytaL21HempuTTY1dUp1ZG9jZ1F0ajFtQmUzd3orMGFtRThmR3dmYkc4M1NoTnZrSTRrbzdnQ3U2UDVIdTJIb0VidjRDdEFYRkR1V0w1NHhTTS9STFdId1RZanNqdkpaS243akphVm5rUlF2eFU3UEdjODYyclVQZ1NDZUlFdVl1QW51RUpqV202WXFReWZrcURKbWo2NmtqQzR5OEZaSzhzYWk2V0FWQlZWYVV1TlZ3VUJmcFJsL2Nob3FlNk9LOW9JbnAxSjNKQVVhQmZnTjhHK3R6K0ExR3ltTDVyR3R4enZ0VVZGOEUxRFlzZFc4Rk1mOHY4VUJsZ2xVc2daWUNWQjd2ZFBwbkNQbkkxYWtRemUvYVVDMnlodUJDelowOGhPdHA3bXVoanQ5c0Rwby9jeFdCYktxOEYvdWxaVG9yTlptYjNMSFdkZlJZMEFiTXV5eUxSbmwwMEtIakJ2a1FPUC9kV1ZRT3haY0lKMG5QN2cxak1rUnhJL0JyK3ZjTlAyZ1Q3Z0MvMnc4MWZTbmFmQXZnQVNCREowL1lack9waStRVkFDT0VDcm9tTmplMWtzQjZGQW9BVUVtY0ltQkRjT0lxV0g0eEZDelViTFNsZzBFTE50UHhnTE1HWFJpTmdRZ3FKZmhzWGU2Z3k1czhQRUVXeFFML0JQQlhvVnhZTml4MWJBVE1MajczZmtXdG1OSVhhMmtYMnBtVkVnc0dLcWk2dElyb1Z6LzZKeWpQaFY0MjJWQVpZNVJOQUdXQmx3bTYzUjBzcHZlV0NzMmRQb1VhTmFDTWxWUWxxMXF4UndrU1RVajZXa0pEZ2w3OGxGWVYxc2V3dUpPOVFlR2Z3SDUxeXVOV1dyV3pvOHlDQVNmWnN4aFJsQUFuZ1g3Wmxzc3FmeE1XTzZibkNrVGdGS1NiZ2tyazhzd1h1K0E0T1pob3RyZkk0bnV1ZXl2M2VIeUNuUUFKemNCeTZUamlTVGhvdDdXTFJkWDBEZ0pReXQzRDUzdk52b1ZCVVBzbE03aVFFVDJrV3MyejUwVGlDNmtjWUxTbmdDR29RU2N1UHhxSlp6RklJbnRyTXBJNUdhem9mVmNiOE1WTVU2RWNPNkUxRUR4WG9WeFlSUGJzVnovNkpNdUZmZ2I0SENlTTlqL3ZVbldDZ2t1cEI3N3JqdlkrbEtEcjJScU15d0h5SHYyZUFsUk52dVdCc2JOZmk1VXFLaTJUSWtBSEV4bmIxTE5iTXk4dXJhdVdDWHJvdWtvMDB3VWNVbGc3MmI1N0h6TzVaeXZncEJRS1kxVDJML3MyOVBZQkNoTTdIMWhXeVdqVGRFczdFMXhGNmQrQlh2djhUUnYxUDh0WnY3a2JJVlFVSmZMd0hScXlWM3NiT21oZ2tIRWxQQ3VaVmlUZWFtcHE2QjlnTGhBRUZ3Smd1WGJvME4xYVZvanJ6RmZQTW9MK0dKS2poWXdORldFeTFPS1ZXQ21IV2hqUjg5QXFCSkVnZ1huY2ZXLytreXBnL0ZBdjA2MDVXZ1g1bFV6ZHB2UGV4d0g4Q2ZRK1ROdEZHUUErQU1GTTBuZFYwM3BWT2wrakJoSm04R1JFOWsxSnBiYVFlRHlvRHpIZjRld1pZV1ltSmlha2hwZlNXQzA2Wk1oNmgrc2hWR0VJSUprOGVWM3o1enBpWW1DcFRMdWhsbnRUTUpsNmpjRHIzTHBjVThFaS9URlhxVlFZMEFZLzB5NlRMSlFXZW9UcWFpOWVaSjZ2U2RldzVFU2xUVWptWkc0TmdQcmtGQmJ5d0RXNWVCOS8vR2ZpbFlOdU9RdExYTUQ4WlR1V0I1Q1ZNT2UxRmN1SVhSa3VyQkw0cC9QOEh3R1F5bWU0eVVveWllaFBGd2JzRnhJWW5OS2JlakI1R3l3bDQ2czNzU1hqOHBRaUlqZVNBMzM2M3E4U1A1aVpvUTJHZ2I2b1JUZlRWS3RDUWRNVU9BQUFnQUVsRVFWU3ZiS0t2R1l5cHFQU2haeXIrRWVoN0VCcmVpQ0syMWdpQ05JdVJjcW9GUVpxRjJGclhlcGVsWHZRWkdJbktBUE10L3BvQlZoNkVFTjV5d1lRRUd6RXhxa1ZEUldPMWRpWSszdXBacktGcFdwVW9GeXlPdlNHM0k3a0NJRHBFOHN3VkdWak1nUjZ4K3g2TDJYM3NvajB6b2ttdXNEZmdObU5WK1E2eFkzcXVTRW1haDlTNkF0L3gyd21ZL2gxTVdBYy8vQlY0SnRCUHgrRDJiMkhpVitEOEd5QU5YZllRenFUYnhhYnA2VWJMcXlRODVzOWZnQlJDVEl5TGk2dHZwQ0JGOWNSSlVnY0o4MFN3aVdhdmprU1lxb1FsWUNqQ3BOSHN0VkdJWUJNSU1kOUpVZ2VqTloyTkt2RkpheFFGbWJYR2pFQUxVWUYrWmFPRldLaDFmVkdncitNZmdUNEFFb0hnWnM5aTk5clhHNm1tV3RHdFZyRmpMUm1MTkxhcVFXV0ErUjUvelFBckt3a0pDVkZDQ0s4UmtaUTAxa2c1VlpyVGp1M01xdFQ3SjNhUjdJVGtLYy95ZmIweXFSMVdKYXBZREtGMm1NNTl2VXIwdkhrNmJxbjA2LzRLRlkxd1R2b0Z4NkUrU0RFQytKR2Zqc0Z0MzhMRWRlNHAwWE5kUmtzOE53VzZlL2F1MjcrRjhldGc0MThBdTVGeUlwR0hZa1RxNUkxR1M2eE1ORTM3QmtBSTBWa0k4UjVnMFhXOXlobmVDdjlISXA4QWdobzhNSUNRRHZXTWxsTmxDT2xRandiMzl3ZEprSTcrdU5GNnprYkFtei9TUFptN045Q3ZQVllGK3I2aVZyRmpMV0dzdjB4dmw1UktlNkF4UU8zZ0pqUVBqelZZVWZXaFJVUWN0WU9iZUJZYjMrcWtuWkY2VkFhWTcvSFhETEN5VWxCUTRDMFhqSSszMHJWcnRZb3ZmVXBNVEtmaTJUOVJlWGw1QVYwdTZHV2UxTkI0RGJBQVhOVW10M2pmR2tVNTZkODhqeXRiNTNvV0xWSlduL0l2RDRKNXVuQW0vZ2ZIb1JqY1BTOS81c2RqN21iSmd6K0JwMVBodHhQK2t3MjBQd05lL2hHdVdnT3p2L2VZUG51UkloRm9JNXlUWHhQcjV4VmM0RlVDbnBTVWxOK0F3MUxLTnNEckFGTEtxVld5M0ZYaHQ2U1FtQ0JoYU5BbEVWd3lxNmZSY3FvY2w4enFpYmxlT0NDR0pUTTUzbWc5cHhQd1A1YXBGQVg2d2MyYUVONU5CZnErSXFKN0hNSE5pZ0o5SjhZRytsNTBCbmdldG8vcW82YjA5aUVDUWJzb2I4OFh0R0tmaGM5UkdXQ0c0VzhaWU9WQjEvWHhuc2ZYWFhlMWdVcXFCOFdQc1JCaXZIRktLZzU3QThaSWlBV29GNjV6MTJWWlJrdXFNdHpkSTR0NjRlNE1LZ214c2ZXcGxpZDR3VHhkT0pKVzA2Sm1GNlFjQXZJL25NcDNzV29uM1BBRkRQOE1udG5pTGd2TDgyRkdrRXVIMUNPdzhFY1kvYmxieDJ2YjRXZ09TTDRBUnBOVHM3VndKaTRUanFSODN3a3pIQ21sOVBReTZnS3NCU0kxVFp0cW9DWkZOVVBBb3dEMTUvUkZDd3N5V2s2VlF3c1Bwc0djZmdBSVhJOWVZSFdmRS9EbWowNVJjQmwxZVI5M0hwRENOd2hCVk5Hc1h5VStDeU9SNEoyT3AwMmtieHVZU1NsSlMvdlZ1N3g3OXo3ZWUrOFQ3M0phMm5hT0h6OXp4dEtNakV4Mjc5N0hyNy8rN2hPZGxVbmJZc2RjQ0F5YkdrbGxnQm1IdjJXQWxaV3VYYnUyRVVMMEFJaU1qS0IzNys1R1M2cnk5TzdkbmNoSTd4U3pQV05pWWdLeVhOQkQzOWRrQ09CTitaNFdsMDFFc0wra1lRUStFY0dTcVhIWjNtVXBlTHpWUWxsdFV6dkY2dEV1NFp6OG1YQk1IZ0UwUm5JZnNKMERHZkR2SGU2eXNBRWZ3ZVN2M1liTWwvdmhVRmJGWlFZZHpZRnZEc0xpTkhjZm9zcy9oa25yNGMzdHNDc2RZQi93Sk5CS09KT3VFSTZrMVNKdGRIVk5nMXNKSUtXOFdkZjFKd3ZIWnRqdDlqQUROU21xQ2NsTTdpdmg4cUNHVWRSSlZCT2dWQloxa2hJSWFoQUppQ3MyTTZtUDBYcUs0N2ZUa0pVQmIzQVoyVmQxS3ZjMWtYMTdjR1RGU2dDRSs3TjR5VWc5bzFaaEF2cDZsdHRHOXZMcC9qTXpzM2pnZ2FkSlNycVpRWVA2OGNNUEtlemJkd2lBUC83WXkyMjN6ZUcrKzJadytlVnUwK3llZXg0aE9Ya0w2ZW1uNk5DaExhMWJOK2VCQjJZeFlNQklJaUxDUzd4MlJrWW1YMzc1cm5mWmJyK0NldlhxbkZmUDRjTkhjRGorVjhIdjh2d1VQK1lTK28xYWhXbjFhSHpmaEVCbGdCbUdKd05zd3hIM3VhRXdBK3dYWTFXVkhwUEo1QzFWR3pTb0g4SEI2czVZWlJNY0hNVEFnWDI5WnJtbWFlT0ErNDFWVlg1TzVURU5hQXJRc3BhTElVVmxTb29LNHNyV3VieTFMWVNkeDB3QXphS0RtUVk4WjdBc3d4R09wRU80amNmSFpld3JiWkhtYTBBZlNyYXJCeWwvYTZUOFhiUnlSQkEwREljR1lkQXdET3FIUVhnUWhKZ2d4T3orWHdBNUxzZ3BjUCtmNVlLL3N1QmdKaHpLaElQWmNQSXNmOStDRkNRZm9jdVBTRTNhSmhESy9RU2lvNlAvZC9Ma3liK0VFTzFOSmxPNmxISWowQjJZQWl3d1dKNmlpaVBRNXdBMG1Oc1BMYlFxMkFEK2lSWnFwdjdjZnV5Ny9TTTB0RG5BMTBacjhoRFFuL29xU2diNmtmMThHK2hmaU9YTFYxSzNiaDJHRFJ2c0haTlNjdGRkOHhrMWFpZ0pDYmF6YnBlVGs4dXFWUjh5Y3VRMWhJV0Yra3B1dVRqdG1QZGJCYWJSR0JEb0YxS2pHVGFnQnNBbElTMnBFZVRiU1JRaUlzSjU5dG1IK09DRFR4azBxQi9mZmJlWkcyKzhEb0QvL0djTjk5eHptOWY0QVhqeXlmc1JRdEN6NXpXOCtlYUwzdkhjM053U1JnOUE5KzVYbGxnT0RnN2kwMC8vZFY0OXAyL2pDMm9FTmFDZXBRV0hjM2NCMUtqVkNpdVE0bXNkUm1hQUtkd1pZQjd6cHpBRHpGQmp1QXdJaXZXUnUrcXF5dzJVVXIyNDZxckxpMmRLamdVZXdIKzZscFNhaElVeXFxQ1ljWFZiZkphYTFyMFMwQVJNaTh0aTF0cEk5NERnL29TRmN2bW02YUtxemhSVlprVEsxTzNBZHVCWjJmbVZtbGkwV0JEeDZNUWppQ2Nqdno2L25YRDNCN280amlIWWpDUVpLVFpUNE5vc3RrMDVYUFQwNUl0OS9TckQrdlhyQyt4Mis5dFN5bG02cnQrZ2FkbzhLZVZhS2VYOThmSHhyMi9ldlBtbzBSb1ZWWk1VRXBzQVY1aWlMTlNlWURkYVRwV256c1JZRHM1ZGkrdFU3c0FVRXB2RXNuU3YwWm9nd00yZlpoUUYraUZ0V2hMVTBMOW1TOXkyN1JkdXVlV0dFbVBQUDcrRTJyVnI4ZTY3SDlPaVJWUHExcTE5eG5aQlFXYjI3VHZJM1hjL3pNS0ZqNlA1OFZWalVLTUdXRnEzSVBkM2Q2RGZDbU1DZlE5Q3cxdmIweXJDOTZVYVYxOTlrL2Z4cDUrdTQ5U3BVK3pldmM4N3RtN2RkN3owMHF1WVRDWSsvUEFOeEVXVUtlYmw1VE5reUQ4dXVJNFJ0STY4ekdQK2dFNHNQdjZiTURvRFRFckp6ejl2cDJOSGQ3WFQ3dDM3Y0RpMmV2dWFwS1Z0cDJIRCt0U3NHVjFpdTR5TVRJNGNPVVpPVGc3dDJnVjAxWXYvWklDVkVhdlY2aTBYYk5pd1BwMDd0emRZVWZXaFM1Y09OR3hZbjRNSC93Um9iTFBaMmptZHpvREpHUE5RRU1KTlNQZTFTZGY2QmZSc1VwMWFtdmlXWGszejZWcS9nSzEvbWdGcUZsaTRFVmhrc0N5L1JQdzQ5VGp3djhKL0FNaVkxMm9RbE44TVhUWkQwZ3hvZ3BBUklNS0JNQkRoQ0ttaGs0a1FtVUFXNkJtZzdVZm91M0d4RzAzc3hwRjRWR1gybEI0cDVSdkFMQ0hFRFMxYXRMaG41ODZkbndKRFhDN1hROEIwZytVcHFpeHlQQWhSYzB4WDFldkhCMmhoUWRRYzA1VWp5ellMM0xOaVAySzBKZ2h3ODBlaktOQ1A2T1UvUFJuKzcvOCs0UDMzLzh1K2ZRZll2LzhRWnJPSmYvMXJNVTgvL1RJRkJRWGNkOTlNRGgzNmt6bHpIbVB1M0R0bzBhSnBpZTFOSmhOejV0ekI1TW16V2IzNkk2Ni9mcGhCNzZSMFJQYSt6R1Arb09QN1FMOEVramFlNnA2R0lXMTl2dnRQUGxucGZmellZLytrWHIwNlRKcDAwem5YSHo5K09uLzk5VGM1T2JsZUkrZEMyVHdlL0RYekI2QkJTQnZ2WXlsb2M1NVZLd1dqTThCVStaLy9aSUNWQTIrNVlIeTg5YUlNV2tYWkVFSVFIMi9sZ3c4KzlRd0ZWTGtnQUZJS2xwTGtXYnl4YzQ0cU9LMUVCSEJEcHh5Mi91bnRGNVdFbElzUnlvZ29EV0xMaEJQQWxzSi9GMEhTaFZkUmVIRTZuZHRzTnR0V29Pdk9uVHVIQW5jQ0E2V1VVKzEyK3lzT2grUFhDN3lFUWxFbUpQTTBCd2NuQU5SUldUOCtvODRFTzBlV2JRYVlJSm4zbUdDZWJyU21nRFovSkxUeFhGU0ZkUEI5b0g4dXhvd1pUdWZPN1ZtNjlDMWVlT0ZSOXU4L3lJUUpNOGpKeVNsOFBoR0FZOGVPYy8vOVR6Snk1TldNR0hGVmlkZlFOTUdWVjE3T1AvKzVsQ0ZEQmhBVkZYSEdmdnlGa1BaRnNiM0E5NEYrQ1RUYWVvb0U2b1cwOE9tdWkyZjlIRHQyQXBOSkl6bzZpZzgvL0l6czdCeXlzcktvWGJ1V2Q1MFpNeEo1L2ZXRk9CeGJTVXljWFdyVEI5eVpKWnAyNFg3dEd6ZXVLZHVicUNEcVdWcDZIMHVKejcrY1JtZUFxZkkvTjBabmdKVUhJWVMzWERBMnRxdVJVcW9sZG51WDR1WlBJSlVMQW1CYlRnTHVXWHlvRmFyVHUybDE3V25yTzNvM3k2TldxTTZ4YkEyZ3EzMHA4UTdZWkxRdWhlSjhTQ2xYQ0NFV0FvKzJiTm15eTg2ZE94Y0QwNlNVVHdORERaYW5xR0trY3FnZjBDeWtYVjNDRXhvYkxhZmFFTjZ0TVNGdDY1Q3ovVWh6Si92N0F1dU0xaFRRNW84R2JUMjNka0phK3piUXZ4QmZmLzA5L2ZyMVlNU0lpVHovL0h3R0QrN0hEVGVNT0dPOVBYdjJrNTkvOXBUd2pSdFRDQW95czNMbGFxWk9uVkRaa3N1TnBYV3hRQi9mQi9vbGtFWG1VM0VEd2hkNHNuNCsrMndkaXhhOXdjS0ZqOUcwNmFVQVpHVmxNVzNhSEhyMzdzYk5ONC9DYkM3NjZuMzg4ZWNJSVpnNTh3Rm16cHhNa3lhTnlNbkpaZGl3Y1NWZVB6Ky93UHM0T3p1SHNERDN4QkRGVGFmVENRME5ZZlhxNVJYMkhrdExjZVBORUVQUTRBd3dWZjdueHVnTXNMSXlhdFFvMDg2ZE8vdDZsbU5qWXd4VVUwUmEyblpjTGhkZHVuUTQ0N2twVSs1bTBhS256N210bEpKeDQyN256anVuMExWclI5TFRUM0g3N1hONTQ0MFh6N21Oa1p4MnpQdU5HalhLdEhyMWFyOHZGL1FnWENSNXpqMUQyK1poRHZnNVZmMmZJQTJ1YVp2SEcxdENBQkR1TkJSbC9pajhtdWpvNkdYcDZlbXpnUTY3ZHUyNlNRZ3hUMHA1RTNDTjFXcTlQRFUxOVlzTHZZWkNVVnAwOUpFZ3FEM09wbWJHOWlWQ1VIdWNuUU56MXlMUlJxTE1uNHRERmdzcWl4c1Evc0JYWDIxZytmTG5lUFBOMVRSdDJwZ0ZDeGJ6OGNkckFXamN1QkV0V2pSbDh1UnhMRml3aUlVTEh6dGorL1QwREw3N2JoTXZ2dmdFZDk3NUVHUEhqajZqL01OZk9NMTRNeXpBdS8xM0xMa25hUTRnMEtoamFYcWhUU3FVdzRlUHNIRGhjbjc3YlNlWm1abE1uMzVmaWVmejh2TDQ4Y2RmR0Q1OFBGZGVPWUJCZy9vUkhSM0ZnUU9IQ0FteE1HaFFQeVpObXNXS0ZjOHpjR0JmSG45OGJvbnQ3N21ucUZUMDFLa01ielpZOFZJemY2R3VwU2tDRFlrTzBIeFVHc0dyTytLN1crQUdab0NCS3YvellIUUdXRm41L2ZmZmJacW0xUUJvMnZUU3MvWmtNd0t6MmNTY09ZOXk1WldYazVoNE15dFd2T1A5ZTlxOE9mVzgyNmFrYk9YZ3dUOXBYNWlobVorZnowOC9sYXdvMkxsek55MWJOcXNVN1dXbFhyMDZOR25TaUwxN0R3RFUyTEZqUjZDVUM5TDlPUm1hSjdqZXN6eThYWTZSY3FvVnc5dmxlczBmQ2RmM2ZVMU9YVDlCcUE5QTRiZXNYNzgreDJxMVBpQ0VlRU5LK1hCNmV2ci9SVVZGelFlZTB6UnRhVUpDUXN5bVRadFU4M0pGQlNFR0FFUVA4ZnRMc1NwSDFKQTJISmk3Rm9xMUZUQ1NnRFYvZmdmTFNkeUJQcHFHcFlWdkEvM3pjZXpZY2ZidVBjQ0VDVE00ZVBBUUkwWk14R3cyc1dyVk1nQkdqNTdFN3QzN21EeDVISHYyN0QvcmE2eGE5UUYyZTFkc3RzNWNkbGtjYjcyMW1pbFR4dnZ3WFpRZVM0dW1vR21ndXdQOU5BanVpQThEL1VLeTAybWhnUVpRMjlJWXN3ajIyYjR6TTdNWU4rNTJHalZxd0xKbEMramYvenErK0tKa3VVN3Yzc040OXRuNWZQdnREeXhmdnBMNGVDdi8rdGQvR0Rac01MLzg4anVEQi9lblpzMGFOR2h3Q1k4K2VpL0p5VnVJaTR0QjF5Vy8vNzZUcDU1NndQdGF1M2Z2cFhuekpsN1RBT0RvMGVORVJVVVFGSFJtRTdkMzNsbDhSblBoeXNRc0xOUUt2cFNqZVhzQlREV3phUUg0cm9iZHdBd3dWZjVYaE9FWllHWEVaRExGU3VsMkRhM1d6Z2FyS2FKdDIxYTgrdW9MckZyMUlRQkxsNzVWd2t6TXlzcGk2OWFmY1RxM2NmUE5vNGlLaXZRKzk5WmJxN25wcHBIbm5LNSsvZnJ2bVR2M2NWYXRXc3FsbHphczNEZFNTbXkyTGg3ekI0enVJMWNHOHNMcEJZUUNkS3BYd0tWUmhwZjJWeHNhUjdub1ZLK0FudzZiQWNJeWN1bEZzY2JHQ29VLzBxcFZxN2QzN3R4NUo5QWxPam82Q1hoSjEvVXhRSHgrZnY0TGdQK20vU3NDaHMxTWJRd0ZyYzExd2dudDdGK1RJMVVId3JvMHdGdzdqSUtqV1cxKzROWkx1N0g4N01HL2p3aFk4eWNkV2xBWTZGdWFOa1lFK3k3UXZ4QzFhdFZrMHlaM3o0SVJJeWJ5L3Z1dk1uVG9XTWFOdTcxVTJ4ODdkcHkzM25yWG14R1VsRFNXbTI2YXl0Q2hnMm5VeVArK3RNSmlJYmpKcGVUdGRnZjYyZmc0MEMvQzIvVzJSbEFEbis0NFBEeU1KVXVlcFZHaitwaE1KdTk0WGw0ZU9UbDUvUDMzRWNMQ1F0RTBRZmZ1ZHZyMGNmZWgrZlRUZFF3Wk1vQW5uM1NYWUNRazJBQjQvUEVYT0hyME9IRnhNWnc0Y1lLWk14L2syV2ZuMGFHRE8zN2V1dlZuT25Sb3k4U0o3aXlSanovK25GV3JQbVRGaXVjcEtDamd6VGRYYzhzdE54SVVaTnhYdkVad0E0LzVBOFUrbThyRzZBd3dWZjVYaE9FWllHVkVTdWsxcUpvM2IyS2tGQzh1bDR0UFAvMlNLNis4b2tUNTcyZWZyU00xOVNjQXhveVpURXhNUjc3NjZudis4WStpOHVLMHRGL1pzR0V6OCtiZGRkYlgvdW1uWDNuZ2dTZVpPM2U2M3hnL1VQTFlDeUg4M2pUMEloamt5VGpzZnFtYTRjdlhkTHMwMzJQK0lBV0RVT2FQd3M5WnZYcTF5MnExM2l1RVdDT2xmRUFJOFk2VThpWWhSQ293M21xMS9qYzFOZlhkQzc2UVFuRWVUT1FQa0FnaSs3VUFQNTVCdXNxaXVZLzk4WGQvd293MkFIakRTRGtCYS81UUxKZ01hdVRiUUwrc1pHWm1FUkppOGZaWUdEMTYwam5YbFZMeXlDUFAwYk5uUEYyN2RnU2dTWk5HWEh2dGxjeWYvd3lMRno5VHFqdjl2aWE0VVFPUCtRUGxDUFR0ZG5zN0thVmRTdmw1YW1ycTMrWFJJSFFpUEwwV1FreStiNURkcEVrajcyT3oyVXhtWmhiWjJUbmNlT01VTkUwak1mRm04dkx5R0RGaUl2UG4zNFhkM3BYNzdwdUpkdHFKK1Bubmw3Qmp4eDhzV3ZRVTREWVQ3N3R2Qm5mZE5aOTMzbGxFVkZRa2E5ZCt4WUlGOHdGSVNkbkNxNisrdzVJbHp4SWNIRXhRVUJESGpwMWc2dFM3ZWU2NWg0bU1OS1paZUloV3RGOGg4SmtJSXpQQVFKWC9GY2Z3RExDeTQ4MkhMdjU5TnBLY25GeldyUG1Tano3Nm5IdnV1WTNwMCs5RDEzVWNqbTNZYkoxNTk5MlArZWlqTndFWU1HQWtGb3Y3NzExS3lUUFB2QUp3VmhONDB5WUhzMmMvekxScEU3bjY2b0crZTBPbG9ISGpvbU12cFF5Y0hIWEpZTS9EYmhWby92ejQ0eStNSCsrZS9Wa0lRV1JrT08zYnQyWGt5S3ZwMzc5bmhlMG4wT2wyYVQ3TG5hR2V4Y0hBYkFQbEtCU2xJalUxOVRPYnpmWVYwRTlLdVhUTGxpM1hXYTNXNlVLSUZjQ1NybDI3YnR5NmRldUJDNzJPUW5FdWRNUUFBVVQyOTY4V0tkV0p5UDR0T2Y3dVR3aDM2WmN5ZjhxRERoR2VrTmxrVUhCN0xqWnZUdVg5OS8vTGtTUEhPSERnRU9QSFQrZmt5Vk5NbkRqamd0dSs5TklLZnYvOUQ5NTVaMUdKOFNsVHhuUEREVk40OXRsWHVQdnUyeXBMZXJuUmluMEdncklIK2tLSStsTEtsVUlJYkRaYmloRGlNeUhFWnhFUkVadldyMTlmY09GWEFEUWlQWGRkTFpxeC9aR3V1KzRxaGcwYlMxQlFrTmVzVzdac0pRc1hMcWR6NS9aMDd1eHUzSHE2OGZQR0cvOG1OZlVuWG5ubFNTd1dpM2U4UjQ5NExyc3NqcmZmZm84V0xacFNzMllObWpWcnpJWU5tNWt4NHdIQ3drS1pNT0VPVENZVG1pYlFkWjFUcHpKSVRMeVRSWXVlcGtZTjM1VjhlYkNZaWo0REtZazh6Nm9sNk5LbHk2VW1rMmthc0RnMU5YVlBPWFp0V0FhWUt2ODdFNk15d01xSk44dWtTWk5MamRUaEpUdzhqSmRlZW9JRkN4YVRuWjNEcWxYTDZOdjNXdTY3ei8xN2N2LzlUM3JYemMzTjlaby9iNy85SGdVRjV6NTF6cDc5TVBmY2N4dFhYMzFGNWI2QmNsRGNlQXVVekorNGwyVmpIVG9BaEFWSk90WXIzYzlXV2ZqMjI0OElEUTNoeElsMGtwTlRlZkhGNVh6enpVWWVmSEQyR2I4bC9zamV2UWU0NDQ3NytQZS9seEpjQ2RuYW5lb1ZFQllreWNvWEFCMFRsc2xMTjAwU2hxYlhLeFNsUUxwY3Jza21rOGtKWEd1ejJTWTVuYzVsTnB2dFNpSEVkU2FUNmZXK2Zmc09LZlcxc0VKeEdnSjZBa1QyOWEvSmthb1RrZjNjeHBzcy9DeU1KR0ROSHcwaVBUTjlhWDdXQ0xscjF3NjBhZE9DcUtnb1JvNjhoZFdybHpONjlDUmVmZldmZ0R2eng5UC94NFBMNWVLNTV4YXpaczJYTEYvK1hJbWVEUUFoSVJhZWVlWkJKazZjUVVaR0p2ZmNjenZoNFdFK2UwOFh3bFRzTTVDVVB0RDNVRkJRa0Zrc295bFdTaGtycGJ3L1BUMzlwTTFtKzBJSThabW1hV3VUazVQM25mTkZpbVgrR0czKzNIMzNiV1V5Nlc2NmFTUUFJMGRldzRnUlY1MjF1ZmZzMlZNSUNncmk3NytQZXUrTTIrMWRlZmZkNWRTdVhZdXdzTEFTQVlDdVMxYXVYTTNKayttR21EOGh4VDZEc21UK0JBVUZOWkpTM2d2Y2E3UFpQaEpDdk94d09MNEFTdFZBdzhnTU1GWCtkeVpHWllDVmxWYXRXbGtvN0NPbmFacGZsZGhxbXNaZGQwMDk1L01GQlFXa3A1OUNDT0V0SlZ5ejVrc2Vmdmh1cnI4KzBidmV2bjBIZWVhWmx3Rll2UGdwT25ac1Y3bkN5MG1qUnZYUk5BMjlzSTljeDQ0ZGc5UFMwdnkyWEJEQVphS1A1K3diMnpDLzBtYjVFa0pRczJZMEF3ZjJwVnMzT3pmZU9JVlZxejVnekpocksyZUhGY2pKaytuRmV6bFZPR2JOZmV5LzJlTTJsdklsZllDM0syMkhDa1VGc1hYcjF0K3NWdXRVSWNRYndJdFdxM1c3eFdKSnpNM043UVpjZnZMa3llWEFSRXA1SGFSUWVQaWVtYUdRMlZSWVRGaGErOGNrRnRVUlMrdmFpR0F6TXErZzJmZk1ETDJNNTdPTjB1Si85VU9sUkMrV1hlSnY1by9GWXFGR2plZ3o3c1M1WEs3Q0VyQVE5dXpaeDc1OUI4bkpjVTlHc1hEaGN0YXYvNTdseTU4NzU2d3JMVnMyNDVWWG51S0hINXk4K3VvN2xmMDJ5a1R4ejZBOG1UOVN5cXh6UEJVTlhDZWxYT1p5dWZiYTdmYWZyRmJyczFhcjlmSytmZnVHRkYreGVHQlpQT3NrRUpnODJkM1hKVHc4N0p4bFdoYUxCVTNUdU9TU3VuVHM2SzZFQ0FteDBMUnBZeUlpd3MvNGU5TTB3ZGl4bzJuYXRISGxpajhISlQ0RFdmcS9DU2xsM1dLTFE2V1VhKzEyK3k5MnUvMk9tSmlZR2hkOEFhM0lmRFRDQkd6U3BKSFgrUEdVLzZXblp6QnExQzMvejk2Wmh6ZFJybjM0ZmlmcEJtMmhCUVJVVURrb24rRFdwSUNJQzdpRGdodWlpRWRaRkZROGdCNFVGRVRraUlxQ3FDeENXY1VGc0lqSWNzQ05SZUJBUzVPeUkvdlNVa3FocFNzMFRUTHY5MGVhTktWYld0b21iZWUrTGk0eWsza25UMmV5elBPYjMvTzh2UDc2TzRYSy8weW1uUUNNSHYxR0liRUlDc3IvUHZyb0hhQncrVjlHUmlaU1NuNzlkYjJyN01OWi9qZDU4Z2Y0Ky9zVEZCVGtLdi9MeXNxdXhpTlFtSW82d0NyQ3JiZmVXbUdYU0dob3FLdVBYUFBtVFl0MVRubVRMNytjellvVnZ4YjczSUlGUzNqb29XZnAxcTFnSW9ucDB6K2hkV3ZIbkFocGFlZjU4TU1wOU9rem1QQnd4MGZJVjRVZkFIOS9mNW8xdThLNXFBc005TUtVZmVWRUNObzVIN2RyVWowejA0ZUdodEMzNzFQODlOTnF3RkVlWmpRK3dJb1Z2M0x2dlU4eGFaS2o3TTlxdFRGanhud2VmZlI1T25ic1J2ZnV6ekY3OW5kT2NjMDFic3VXV0hyMUdraW5UdDBaT25RMDZla1pydGZ5ZEI4WExoUmN6enJYNWVVNWREdG42VnFuVG85Z05GYU40Nnl0MjdFWGFzRTUwZER3ZGVMajR4Y0Nzd0YvSWNUUGVYbDVWeWlLOGlTUUxZUjQwV0F3ZkFuNHZzVlB3NmNJSU90NlFBUzJib3pRMWRpMHY4WWpkQW9CcmNNQmhEODVyYjBaUzQxMS9yZ0xERG9mRTMvYzZkN2RjVEhlcytkREhENThqUGo0UFl3ZCt5WS8vTENNZmZzTzhzUVRqaW1ZQnc3c3k0QUJmV2pRSUxUVS9iVnIxNFlmZjR6eXVXbmZMM0grbEV2ODZkS2xTMkJxYW1yb3BjbHZjVWdwMndraDJnSC96c3pNSkNJaTRyK0tvdnhxczluV0luZUd1QndmWG5iK2FFQ0EwL0VoQmZGdjN2S0IwYWgvSGJCS0tmT0E4MENLbERJRlNCSkNITFRiN1FmRHdzS09aR1ptTnJsMFgvbU5lTDlRRk9Vamc4SHdIVERkYkRidkt2YUZmY2dCcHBYL1Zkd0JWaEYwT3QxbWc4RndXZ2l4VUZHVTc3ZHYzNTVjanVHdWtqUmZtZUxkblEwYnRyZ2NYNWZ5MGt0OWVlbWx2cHc0a2NENDhaTVpPL2JmaGNyN2dvS0NDQTBOWWNtUzJRUUcrck55NVcrRnh1L2QremN4TWZFdUI1a3YwS1JKSTVLU1hLZlAxOHNGUVhDanMrejQyb2JWSS80QVhIOTlLNDRmVDBCVnBXdGRUSXlabFN1L3hUbHozWVFKVTlpMzd5Q2ZmejZlVnExYXNtL2ZRVWFOK2hDYnpjNnJyeFkwbEYreDRsZWlvaVpoczlrWlB2dzlQdnRzT2hNbXZGdXVmWlRHZ2dWZjBhL2ZVTFp1WFYwbFpWOXd5YkVYM0ZnbEw2S2hVVVVJSVlaSUthOEd1a2twMTBzcEg1SlNQaUtFV0F1OEhoRVJrUlVmSDErb0VhRFJhR3lzS0Vybzl1M2JqM29uYWcxZlJxSzBBUWhvNC9zL283V2R3RFpOeU4yWGdrUzBBWFo3SzQ0YUxmNzRhdG1YT3krOTFCY29LT3RwMDhZaDlyM3p6ckJDMnptYnRucUNOeEs0c2xDQ0MrS2ZkKzIxM1NQQ3dob29paElncFF5UVVnWUlJUUx6L3c4QXduQmN6RGNHR21kbVp0YXY2RjEySVVSWEtlVjVQeisvL2FoQTJmcVJSclVqc2VYb3drQ0dYZnFNRUFXaWgwNm5Jek16VXdMcHBleXNIakFJR0dRd0dEWUIwNFVReTB3bWs2dTdxaTg1d0xUeXY0bzd3Q3BJRTZDSmxIS1MzVzZmR0JFUjhhc1E0cHZRME5BVkd6WnN5QzF0b0pReTJQbCs5S1dTV29ERXhDU1NrczdRcVZOa3FkdWRQcDNDb1VORnIvK0RnZ0laT3ZRbEFGSlQwNG84Zi94NElsdTJ4UHFVK09OK0RxU1VQbHN1NkVJV0NBM1ZLZjdZYkRaME9xWFFaLzZGRjU1MkhiLzA5QXhXcmZxZHVYT25jTU1ORGdQVkxiZTA1WlZYWG1UcTFEbUZoSnRYWCsxSGVMamphN3BmdjJmNHozOCtML2Mrdk0wbHgxNFRmelJxRkNhVHlkcXVYYnZlQVFFQnZ3R2RnSTA2bmU1UktlWGpVc3FWUW9oM0RBWkR0dGxzL3NodFdGZTczZjZ0MFdqOHpHcTFmckpyMTY0Y0w0V3Y0Wk9JTmlBSnZLSElmVldOYWlid0JxY0E1OTJKTEdxcytLUGh1MndMRDM5WXdNUE91NDdPaE1vOTBiOEV1NVF5VlFoeFJVa2JGRU84RUdLMVhxLy9MQ1ltSmhQQW9DdTQwTXRWdGQ4K2IyTlI4MHVOQkxRWmZuajh3Uyt2WHdUNHFhb2FvQ2hLdUtxcVRSVkZhU3FsdkVaSzJVWUkwUVpvaVVNYzlJUzdnTHVrbEJnTWhwL3NkdnV3blR0M25rSVE3THdEWDlNY1lPN2xmeVhoZEFJMWJkcUVwazBkUCtiTzhyL2ljSmIvZVlzQXQ1NC9wdGNqSmhvTTRqM0Fsdi9QbXY4dkM4Z0VNcVdVR1VDR0VPS01sRElaT0MybFBPM241NWQ4N2JYWG5vMk9qaTRwczc3MEMwWW5oT2dPZE0vdkhiWkVVWlNGY1hGeC93TmtrY0ZDdUVyU2dvSUNMMzNhcTZ4ZHU1NklpSnRjWW1CUVVDQ25UcDNtcXF1YVl6SVZ6R2E5Ylp1Si8vdS82MHZkbC9QOWs1eWNRck5tVnlDbEpEWTJ2c1J5WTI5UnI1NXIxcVpDNTZhS0VCVHpudkNVMWwvSkFPQWZ6aDIxYUZCOWJUbDI3LzY3eURtLyt1b3JYWTlQbjA1QlNrbXJWdGNVMnFabHk2dElTMHN2NUJpNjRvcUNPOE5ObWpUaXdvV0xxS3Bhcm4xNG14YWhxcU9Fb1RjQUFDQUFTVVJCVlB2SmJOM3VSK20vdDdmdzZYNVJHaHJ1N04yN04vdVdXMjU1UUsvWC93UThwS3JxZW1Da3FxclBLSXF5RkpoZ05CcGJoWVNFdkw1aHc0WmNLZVZMUUlDVWNveWZuMTgvZzhFd3dtdzIvOGhsZktkcDFCNGtzbzNBWFhqd0xlYk0rWTRtVFJyejJHT3V5VEtSVXZMV1d4L3c5Tk05WFQwd1N5SXJLNXYvL09kelB2MTBiRldIZXRrRTVKOER4VzFtV1c5UVk4VWZDYTRtRm1xMmx1aDdHelc3b0tkSW04ek1kUWRDUTdjSklTeXFxbHFFRUpaTEhxY0Q1NXovVENaVDV0TlBQNjBjT1hLa3JKa01qZ0lMZFRyZHQ4WFpXNlVrMjZrdldld1ZmMDhNR2pRQ2sya25temF0Y0NVZ3Fxcm05OXhZaTVUdzVKT1A4SzkvRFN4TjBITGhhT1Q5QjVtWjJWeC9mU3RHamZvWE45OThJMXUzeHZINjYrL3c5ZGVmMHFGRGhHdjdqejc2a2gwNzl2REREMS96MVZkemloMWIyVGluRW5iL215OFg5M01RMmk3enVNbGtLbk9LNzF0dXVhVytYcTlmRER4YXpwZDdTcWZUUFc0d0dKWm5IVHAwUEtSMVZqbUhhMVFIYXA0SUFrcDlnN2wvcHR5Rlk3dmR6cEVqUjFTRHdaQkN2aUNrS01wcFZWV1RnQ1FwWldvcHUyMEFERkpWZFpEQllEZ3NoRmhvdDl1LzNiRmp4M0huQnU3T244cjZERlFXbXpadDQ4RUh1N2lXbjMrK1Y2Rkd6dUJ3ZURWdUhNYVVLZjhwZFYvQndmVjUvUEZ1UFBGRWYwQ2lxcExtemE5Zzh1UVBxaUR5aXVNdXdGVzE4OGRnTVB4UFNybEZwOU10aUl1TDIxUGU4V0dCdEZhbHczZDZaYWlLdjY1NmNxNnpaMU5ac21RNUkwWVViZ2J1L2hseWxqQ2VPSkhJVFRjVjlIbEtURXlpYWRNbWhSeEQyZGs1cnZmK2lST0pYSEZGWXhSRjhXZ2YvdjRPOTI1dXJzVzFqMnd2WEpzRjZDWE5RMVNTc2hRQW5YOGFyWUY5MVI2SWhzWmxzR3ZYcnB4MjdkcjE5UGYzanhKQ3ZBaDhMb1Q0cjVUeWRTSEU1MUxLZ1ptWm1iZEdSRVM4S0tXODFmbVp6eThaVzJ3d0dGNlRVZzZOajQvZjZkVS9STVByS05CTUFuNHRmSzlxQkdEWHJ2ME1IUGhjb1hWVHBzeWlVYU53bGk1ZFNhdFcxeFFxeGMvTHl5dFVOcHlYbDhlZmYyNHFOUDdTYlh3Ri94YU9ub3NTNmRVWlJXcTArT084WkxGcjRvL1hjVDhISXc0Zi9zNEk4OHN6UGpvNjJtNHdGS3Z1WmtvcGYxUVU1UnVUeWJTRjB1NWtLR1E3bjdWVTBQbno2Ni9yT1g2ODZJUmlDeGRHczNsekRJc1d6ZUxDaFlzTUd2UnZXcmE4aXNjZjcxYm1QbSs1cFMwdnZmUThRc0FYWDBReFlzUTQxcTVkVEtkT2tkeDMzMTFNbVRLVDc3K2ZpYUlJL3Y3N0VNdVhyMkgyN01ubzlmb1N4M29pT25rYmQvZVZsSGpVY1hqWHJsMDVCb1BCNCtJOUthVVVEbFlEYzRETklhMnpYTDhpbWdQTSs3Z2NZTUF0SCs0ZlpSNTEvWHdoaEoraUtIcEZVZlQ1VHJBUUlVU28zVzV2QUlRcWloSW1wV3dHTkFPYXUvMEx5MS9YVEFnUklhWDB4Rmw0S2EybGxPTVZSUm1mLzUwendNL1A3eWVielJic2RDdjZtdmp6OWRjVHNka0szQ1NEQnYyVFFZUCs2ZEhZZDk0WlJtQmdZU2ZUZSsrOXlYdnZ2Vm1wTVZZMjd1ZWdHc3ErMmdvaGJsZFY5ZDhHZ3lFT1dCQVFFTEJvNjlhdFJXdmtpc2QxUy9XS2VsWHIrcEZTY3Y1OEJ0dTJtWmcrZlI2UFBQSUFEejNVdGVUQUdvZHozMzEzTVdIQ0ZNYVBIMG1yVnRld2YvOGhaczVjeUFzdlBGMW8yMm5UNWpKeTVMODRkeTZWZWZNVzBhUEhneDd2NDlwclcxQ3ZYajFXcmZxTkYxN29qY1ZpNGR0dmx4YmF2N084ZmNlT3ZmemYvN1V1TXF0cFpYRkZmWmY0QXpXaFg1U0dSakhrejNEWXoyZzBycGRTenNoM3NuWlZGR1dlcXFvUEE1RkNpSjBVMy9EZ2JpR0UyV0F3ek5UcjlXTmpZMk5MdXpsU3BadzVjNVpwMCtheWRXc2NHUm1aMUt0WGp6NTlubkE1blQxbDFhcmZpSXI2anRPbnovRDY2d040OGNWbmltemp2SkY1eXkxdG1ULy95MkwzODl4enIzRGd3SkVxN1QxV21VUkdSbmFXVWw0MG1VdzdxTUJzYjg0Wm1IVWhBV1Z0V3Ewc1hyeWNaY3RXazVCd2lzVEUwK2oxT2hZdG1zbW5uMDdIWnJNeGV2UWJuRDZkekR2dlRPRGRkNGU1bktlZE9qM0NuMzh1TGJXTmdTZmJlQU5kaVBQOXBsUzFtN2xVYXF6NG8wQzJVd1h3QmVkUGVkMGlucmcrbkZQMlZtVC8xWTM3T1hCM1paV1RiQXFhUmErVlVuNFRHQmo0eTlhdFd6MmJEazhseTFuNFVSSHg1K0xGWEw3OGNqYjkrajNENU1sZkYzb3VPbm9Gcjc3YXp6VUR6Uk5QZEdmMTZ0ODlFbi91di85dTErTnUzZTVsMWFyZmNTYXQvLzczcXp6MTFBQldydnlWbmowZll1TEVhVHoyMk1QY2VtdTdNc2Y2T3U3T0h5RW9qeFhueWxLZXV3QnNCVFpMS1RmWjdmWnRsOWEzR3lySkFhWlJPYmlmZzRDbUYxTjI3ZHFWVXRGOXRXN2RPaUFrSktTWkVLSTUwRndJMFZ4S2VTWFFYRXJaU2dqUnBRSzduV2UxV3I4RU5qaFgrRnJaVjcxNkZlOUIxS3RYZVUxMHZrRlFVSUg0b3lqS1JJUEJNSWFDTWtHckVDSlBTcGtocFV3WFFwd0h6a3NwMDRRUVNVS0lSRlZWRS8zOC9CSmpZMlBUS0x2OHdYMm1oVWdnMG1LeGZHNHdHSDVSRkdWQmNIRHdieHMyYkNqUm1XcUhFT2MzY2ozL3FuUDkzSFZYVDRRUWhJYUdjTk5OLzhmbzBjTzU0NDcyWlk0YlAzNGswNmJOWmNpUWQwaFB6K0RxcTV2VHI5OHo5T3JWbzlCMnQ5elNsc2NmZnhHTEpZOXUzZTdqNVpmLzZmRStBZ0lDbUREaEhTWk5tc0hTcFN0cDBxUXhYYnQySmliRzVOckhOZGUwNE1rbkgySFlzREVFQjlmajk5K2pLK25JRkthZVg4RTVVRVRWempDb29WSFZtRXltYnlJakk3ZXBxdm9sampLd0lmbmZkV1lnZ3BKbkFGT0ExMncyV3grajBUZ21KQ1FrcXJUdnNhckFaclB4OHN0djByWHJuU3haRWtXREJxRWtKQ1M1Ti9QM2lPVGtGRDc0WUJJZmZUU2FMbDA2WTdmYk9YbnlGTU9HaldiSmtxZ2lJczZoUTBmWnYvOFFOOTVZdUNUV1pOcEZRa0xTWmY5ZDFZbXFxajJCdHcwR0EwS0lSVkxLMyt4MisrODdkKzQ4NWVFdVFnQ1VZTjhTdXA1OTluRnV2dmxHb3FLKzVjc3ZQeVF4TVluKy9ZZTdac0YrOWxtSHV6a3Q3VHhqeG54Q3IxNlA4dVNUajNnejVNdEdDWFlLY0ZJVGZ5cUNDbG5PYnp0dml6OFZjWXQ0NHZxNG5QMVhOKzdPSDBHNUVuMTNOZ1BycEpUZng4ZkhsL3ZiV1Nwa2kveHJ2bHg3K2ZXbk9YTytwMzM3aUNKbFZhbXBhU1FucHhSYTM3WnRHNktqVjNvZW01U2NPWE9XUll0KzV1bW5lN2htZm1yYXRBa3Z2L3c4TTJiTXgyYXprWmlZeEpkZlR2Qm9iRWs0NzN5OC8vNEl2dmdpaXU3ZDcyUEVpTmZJeTh2aml5K2lXTE5tSFZhcmxidnY3c1M3N3c0cjBsUzR1Qkl3NTdyeTNDbkpkWE44ZU9yOHljZDlPdmR6d0NZcDVXWXA1U2FkVHJmRHZibHpzVnltQSt6UW9hTk1udncxdTNidHg5L2ZqekZqM2lna3dqa3BUcEF0amJwYS9sY1JCMWhKSEQ1ODJBS2N5UDlYaUZ0dnZmVUduVTUzd05OOVNTa3RRb2h6UW9nMzh2THkvdkR6ODNzVjZGSG1RSTFxUjBwWnBGencwcDV5N28rZEFybk5ac05nTUZ3RUVwMy9wSlNKaXFJa0FDZWxsQWw2dmY2VXpWWnNQdVFQUEsycTZ0T1ptWm1uRFFiRHQxTEtiK0xqNDR1VUVDa3FJVEkvalBwK2xTLyszSHp6allWNk81VjN1OERBQUVhTWVLMUllZGlsZE85K2Z4RkJxRHo3dVB2dTI3bjc3dHNMclhNMnNYY3lldlJ3Um84ZVhtb2NsMHV3bXdBbk5QRkhveFlRRnhkM0FPaG1OQnE3U3lrL0ZVSzBCY0x4cks5UG1KUnllbVptNXBDSWlJalg0dVBqTjFadHRBVWNPWEtDVTZlU2VmSEYzcTVtOHRkZDE1THJybXRacnYyY081ZUdxa3J1dWFjVGZuNTYvUHowWkdSa2N2Sms4ZnFIMFhncml4Y3Y1NE1QM2lxMGZ0R2laVVJFM015V0xiRVYrNE84Z0JBaTIvbDdKNlhzQS9UUjZYUVlqY2E5VXNyZmdOK0VFSCtaVEtZTEpld2lHRURuWStJUHdNYU4vNk5yMTg0OCtlUUFwa3o1Z0ljZjdzcHp6ejFaWkxzVEp4S3hXa3UvOUs4SnVKMERyMDVpVVhvVzZjTW9idTRTZTlabDVST1hoYnRiNUZLaW8xZlF2MzhmbWpXN2dsYXRybkc1Ulp6OCs5K3ZrcENReE1xVnZ5S2xMT0w2dU56OVZ5ZXEyem1vcVBQSGJEWjNNNXZObjFWRStNbm5uUE5CdXZWMHVRYWVQSG1LNWN2WE1IVG93S0k3UGVkdy9vZUhGMmdTRFJ1R2twV1ZqYXFXN2NDTWlURVRHZmtnanp6U0Y3dGRkYzI2NDZSdjM2Y0lDUWxtNHNScHZQSEdLNFZtZml0cmJGbXZ1M0xsdHk1cjdZY2ZUdUh2dncremVQRXNWcTM2anZQbjA0czRuQ3FUOUx4QzUrQmNTZHNWdzJwZ2tCRGlSclBaZklYWmJINHlQajcrOHgwN2Rtd3ZVL2dCaHdNc24vS0tQNG1KU1F3YTlHOXV2ejJTUC83NGtSOS9uTzJhb2MrZGtnVFowcmpsbHJZc1c3YUFQLzljeXYvOVgydEdqQmlIbExLUUVPeHNuT29VZ2tlUEh1NHEveXR1YkUzZ01oeGc1VUlJVVpZOXhncjhLWVI0UzFHVW0rUGo0NFBNWnZQVkpwTXBldmZ1M2VlRkVLN3ZyWXNYUzUwWVRLTWF1SGl4d1BBcHBYeEhwOU0xMStsMExYVTYzVDhVUmZrLzRGWXA1VDJxcWo0TzlBZmVCQ1lBQzRBL2dMK0JIQnlpMGZWQVYrQ2ZRb2gzcEpRenBKU3JnSjAybTgyVDc2Ym13TnRDaUwwUkVSRjdEQWJENXpmZmZITkJZM3BSNEJ5cUN2RkhvM3k0TzM5VVdjalZwYUZSazVFbWsybTEyV3krQ1hnWTJFbkpycC9pYUN1RTJCQVJFWkhZdm4zNzRtZUlxR1NhTjI5S1lHQUFYMzAxaHdzWGlqZnhXNjAyWnN5WXo2T1BQay9IanQzbzN2MDVacy8rcnREMTlZc3YvZ3R3bFBNWWpROEEwSy9mMENMcm5EejlkQTkrKzIwOTU4OW51TllsSloxaHk1Wllldlo4cU5DMnNiSHhQUGZjSzNUczJJMGVQWjVuNjlZNHdKRmpkZTM2SkptWmprdURIVHYyY05kZFBUbDFxbno1eGVVaXBTdzJwNUpTdGdQZUFOWklLYzhiRElZL0RBYkQyN2ZkZHR0dEZNN3ZIYzRmSHl2N0FsaS9mZ3RkdTNZR0hNN1FiZHRNOU9rem1ENTlCdlAyMitPWk9mTWJBQ1pQL3ByV3JhOXpqZXZXclErZE9uV25VNmZ1UFBybzh3Q3U1VTZkdWxmL0grSWhidWRBYy81VUVOY0ZtN1dhUDRqdVhJNWJ4QlBYUjFXNlVTcVR2Rk1WVHZRcmphQlFqbG95VUFFbDFaS0FUZWFoRjU0cDNaTW16YUIvLzJkcDFDaWNwS1F6aFo2ejJ4MC9RTzZPRzBWUjh1OHlsLzI3MjdHamdlM2JmK1A0OFpPTUd6ZUpEejZZeklRSjc3anQzNDdWYXNQUFQwOU9UazY1eHBhRyszUy81ODluOE4vLy9za1BQOHgwelJEMS9QTzllT2VkQ2J6Ly9naVA5bGNlYk5KQ1dsNmljOUYrUG9paTgwK1hnTmxzSG5JNXIzMDVEckFaTXhadzU1MGRYV0pyY2VVMnBaVUhsa1pkTGYrN0RBZFl1UkJDRkxFcUNTR09TU25YQUdzdEZzdjZ2WHYzbHZqNnFxcG1PNDluU1JlcEd0V0gremtRUXB6WnZuMTcrZW9FOG9mZWR0dHREZlI2L2RWMnU3MkZFT0pxS1dVTElVUUxvQVhRVWtyWlVnamg4Vld4RUtJZDBNN1B6KysxL0xLd2IxUzdMVlRvSEpkVFZWbjJwZUVaN3VLUDhQSkZ0b1pHRlNETlp2T3ZCb1BoS2VCV2p3YmtYeS9rLzMrVjNXNC9aalFhRjFUMVRhVFEwR0FtVG55UHNXTS9aZlBtR0o1NzdpbWVmZmJ4UXM3aUNST21zRy9mUVQ3L2ZEeXRXclZrMzc2RGpCcjFJVGFiblZkZmRkeThYTERncXlMdTgrTFdPVEVZYnVIYWExdnc4OC8vWmNDQVBnQXNXYktjZSs2NXczVU43Q1FuNXdKanhyeEo2OWJYTW5YcVhENysrRXRXclBpV1hyMTZzR2JOT3ViTStZN2h3d2Z6NmFmVEdESmtBRmRkMWJ3cUR4a0F0OTEyMjdWU1NuKzlYaDhBaEh0d252eUIrNEQ3OHN1a0FiNlhVdjZXc2NjYTNNRHE1M1BPbjdTMDg1dzhlWXIrL1llVGxIU2FKNThjZ0Y2djQ4Y2Zad1BRdS9mTEhEK2V3Q3V2dk1pSkU2NThvb2k3TlRVMWpRY2ZmSWF0Vy8vclduZXBHT2dydUowRHIvNHUxVmpuVDZoajVpY1Z3SElpQVpsWC9UTjVWb1picERUWFIxVzZVU29UYWJHUWQ3SWcwUS9DODBTL01wbDZQUmJnR0lCRTVaeWxTR1ZJc1d6Y3VKV2twR1NlZmZieFlwOTNucE9NakFMVFFucDZKZzBiaGhhYUthVTBGRVhRcXRVMURCNzhULzc0NDY5Q1UrUE9tTEdBa0pENnZQWFdFS1pQbjA5YTJubVB4NWFHKzNTL3ljbU9xWHI3OUJtTTBmZ0FSdU1EREIwNm1weWNDMWl0bFY4Q2Z0WnlBbG5RbCs1WWREdXE4d05hSVFlWTNXNW53NGIvMGJQbnc2VnVWNUlnNndsU1NwS1RVMG90LzF1MmJEV0ppVW44NjE4dmVUUzJKSGJ2M28vUitBQXJWdnpLdmZjK3hhUkpNd0RITEFpZmZqcU5ybDJmNU00N2UvRHV1eDhWT3l1UGM3eDdFdTVjbDFlTzc5dkxjSUNWbC9wQUxyQldDREZNVmRVYlRDYlRQOHhtOHhDejJieXlOT0VISE5acTUyTmZGWDlPbmp6RjIyK1BwMnZYSitqVXFUdXZ2UEtXNnk3azFxMXhHSTBQRUJzYlgyak1SeDk5U2UvZUwyT3oyVW9kNzJ1NHU2L2N6MDA1a1R0MjdFaVBpNHZiRXg4ZnY4WnNOcytPajQ4ZmF6YWIrNXZONXZ2Tlp2TU5kcnZkbytTcEdINFZRbXdRUXZ3dGRIcFhrNmhBZmMwVGY1emxZcjdXNkx5aVhISU9LdDR3UzBQRHQvRjRGcnRpSmtiUUFTOVVma2hGdWZQT2p2enl5emYwNnRXRGhRdC9wRmV2Z1J3ODZFZ1QwdE16V0xYcWQwYVBIczROTjdSeU9aMWZlZVZGbGkxYmRWbXYyNmZQa3l4ZHVoSzczYzdGaTduODhzdGErdlI1b3NoMlhidDJwbFdyYXpoeTVBVEJ3ZlU1ZFNvWm04MkdFSUl4WTk3ZzU1Ly95N1JwYzZsZnZ4N1BQUFBZWmNYa0tZcWlITlBwZEFla2xMdWtsR01xc2c4cDVmMUNpSnR6ZERhZnZFc1lIaDVHVE13YWxpMmJ4NVZYTm1mWnNubms1bHA0OGNWL3VaeGV4ZUhKOVdkdCtqMnJDbXFzK0hNOUJZaytxb3JscUdlSmZtWGk3aGE1RkUvZElxVzVQaXBqLzlXQjVlZ0pLQkNjanJXaldoUDl3Z2dPT2grbVdJNTROR1RGaWw5SlRrN2h2dnQ2Y2M4OWovUGFheU1CaDYxdzY5WTRycnl5R1NFaHdlemJWOUJPWk4rK0E5eDBVOFY2cnVqMU9wZG90SGZ2M3l4YTlET2pSZzNsc2NjZXBrV0xLNWs4ZWFaSFk4dkMzUlhpRkFsWHIvNGVrK24zUXYvOC9Bb2JBTjJuN0hWUzNpbDdVM0lMOUQ5SndUbXBEb0pDQzRSaHB3UE1FeElUVDJPeFdEaHpKb1hISG51UlRwMjY4OXBybzBoSktkQXJTaE5reTZJdWx2OWRqZ09zdlBqNys4Y0dCQVNFbTgzbWJpYVQ2YXNkTzNZY3dyTitDQUJJS1YzcXJxK1dmVzNjK0Q4aUkyL2psMSsrWmZYcTcvSDM5MmZNbUU4QVBDb2ZMRzI4citFdXdMbWZtOHJHejgrdmZ0bGJJWUh0T01ySzdoWkMrSnZONXNkTUp0UFgyN2R2UDRyQUZXeXViMTVuMXlrdU9RY2w5Y0hRMEtqUnFLcWFWMEgzYjY0UTRsR1R5VlJ0VnBDUWtHQmVlZVZGVnF4WXlMWFh0dURkZHgxVkRxZFBPMjVNT21keWN0S3k1VldrcGFWN2ZMT3pPQjUrK0Y2c1ZpdnIxMjloMWFyZmFOSGl5a0p0Tlp4TW5UcVhIajJlWjg2Yzcxd09FK2ROOUZhdHJ1RysrKzdpbTIrVzhPcXIvYXZUYlgwU09BTHNCNDZYWTV3ZFdDZUVHS0lvU2d1ejJmeldsYmxCV1FEMmJPK2xacDZRazNPQndNQUF2dmxtS3Q5OE03WEU3VHAxZW9UMDlJd1Nud2VIcU5pcGsrODFoM1k3QjFWMlRlTUpOVmI4QVJCdVNhWGxrR2VKZm1WUldXNlJrbHdmMWVGR3FTeHlEeFhLNTZvMTBTK0Npa3VoY1JjZ1NtUHk1SEZzM3J5U2pSdVhzM0hqY21iTW1BakFtaldMNk5RcEVrVlI2TkhqUWViTis0Rno1OUk0ZXZRRXk1YXQ5dWdPd05HakoxaTdkaDBXaTRYazVCVG16UG1lQng2NEIzRFVPWC93d1dSNjlIaVFtMjc2UDRRUXZQWFdFSDc5ZFQyeHNmR2xqaTB2VFpzMndXQzRtVW1UWm5EbXpGbnNkanNIRHg0dDRoS0F3bFAyQXNWTzJWc1c3c0tiRUhqY2hMY3lxS2dETENmSGtTUHMzTG1QYjcrZHpxcFYzNUdYbDhjSEgweHliVk9hSUZzV3poSys2T2c1cEtXbDg4RUhrd3M5NzBuNVgwbGpTOE5aL2hjY1hOOVYvamRxMUZDYU5tMUN3NFlOZVA3NVh2ejU1Nlp5L3oyZVVKME9zSmlZbUV5UFp3WXNCbmQzaWZPOTRHdjA3ZnNVdlh2M0pEUTBtUER3TVByMmZZcmR1L2U3TGxUTDZpTlgxbmhmd3YwY1hJYnpwMHlrbE1XS1AwS0lSR0FlOEl4ZXIyOWlOcHM3bU0zbU1XYXplZE9sdmNlRUxMaVF1NUNuaVQvZTVvSzE0QnhJTDE5a2EyaFVOZ2FENFJhRHdUQmZVWlFwNVN6YnloQkM5RE9ielVFbWsybDFWY1ZYR3FHaElmVHYzNGZqeHhOUVZVbVRKbzBBQ3BYMWdLUC9ZdE9tVFM0cm4vSDM5K1BKSngvbDU1Ly95MDgvcmFaUG42S05oQk1UazFpd1lER3paazFpOHVRUDZOSGp3U0xQYjl5NGxmdnV1NHQ1ODM2b2NDemx4V3cyWDJNMm0xdWJ6ZWEyVXNwK0hnelpLWVFZTHFWc2JqYWI3ek9aVERQY2ZxZXlBTlFzU3luRHE1L1kySGhHamZxUWwxNTZrMU9uVHRPdjMxRFMwek1aTUdBNEF3WlU3YVFBM3NMdEhHamlUMFZSS1VncUx4RWdxcHpLY0l1VTV2cW9iamZLNWVBdXZBbXFOOUV2Z3B2ekp5bTM4a0o1L2ZVQnRHNTlIWTg5OWdLdnZUYVN3WU5mb0ZPblNBRFMwdExwMkxFYmFXbnBSY1lGQlFXeWNHRTBkOS85T0gzNkRLWjE2K3NZT2RKaFo1dzc5M3ZPbmozSDY2OFh1RWh1dWFVdDNicmR5eWVmZklWZXJ5OXhiR212V1JJVEo3NkhvaWowNmpXUXpwMGZaZHk0ejRwdEd1eWNzbmZwMGxYMDdQbFBYbnR0RkhmY0VWbXU0M1U2dDBBREZOSUxnbUFGSEdETzZiMEhEMzZCME5CZ0dqVUtwMSsvWjRpTmpVZFZaWm1DckNmVXRmSS9ienJBS29ETDRuWDJiS28zNHlpUlMwdjkwdExPRXhiVzBPUHl3YkxHK3hLWG5JTXFLeGVVVXJyUHVyRUdSd1BOdGlhVHFhWFpiQjVvTnB0L2pJMk5MZjBOSWNsMFBzeXgrcGI0bzZvcVU2Yk1vbXZYSitqUzVRbSsrbXBPaWMzaXl5b0xkSlo5dXYvNzZLTXZxK3RQOFJoMzhVY1JCZWRHUTZNbVl6UWFteHVOeG05d05IcnVoNlBQaXlmWXBKUVRMUmJMRlNhVDZac3FDN0FZRGgwNnl1elozM0h5NUNuc2RqdXBxV244L1BOLzZkQWhBa1VSTkc0Y3puMzMzY1dFQ1ZNNGRPZ29kcnVkUFh2K1p1Yk1oYnp3d3RPbDd0dDVFM3pIanIxa1poYWZTei85ZEEvTTVsMmtwYVVYZS9QVVpyTURjUHIwR1RJenMxbTA2R2ZYYzZxcTh0NTdFK25kK3pIZWYzOEVCdzhlWmZueU5SVTlGQldtbEpzZnFWTEtyMVJWalRDYnpiZVpUS1l2NCtQanp4YXpYVGI0bnZQbjFsdmJNbXJVdjRpS21zeFZWelVuT25vT0RSdUdNbS9lRjh5Yjl3V0FxLzlQYmNIdEhIaHZwaXBxZHNQblFzNmYzSDNWcXpsTW5qeXUwTEp6aXVRMWF4YTU2Z3lkYnBIYmJydUp6TXdzbGkxYnpmanhEaEhuVXRjSHdGdHZEV0hBZ09FODl0akRsNzMvNmlSM2YwRk81KzBFVDZyRWlmdzg1bkQyMWdydG83anBjZ01DQWhnL2ZtU3h4M2Y3OW5nNmRqUVU2ci9rcEhuenB2endRL0VsTmErODhxS3JGTWVkLy94bmxPdHhTV05MZTgyU3B2c05Edy9qMDAvSEZydS9TOGQ0TW1WdmFSeksrbC9CZ2tLY3h3TXJDNVVEQ0xwQnZnRFJvT3doTFZwY1NiMTZRV1JuNTlDNHNjUFpJNFFnSU1BZlJSR0ZCRmtvc0FWMzY5YUhUejRaNHhJRFBhVzQ4cjk1ODc2Z1hiczIvUFRUS2laUG5sbGljKy9LS1A5cjF1eUtVc2U1bC84NXYzUEtYZjduUlFkWWVjbk16RHdhR2hxcUFzcnAwMmV3V3EzNCtmbDVPNndTc2Rsc2ZQLzlUenoxVkdGcmM5KytUN0Z5NVc5TW5EaU5jZVBlS2xRKzZNbDRYeUF2TDQvazVCVG5vajAzMTBNYlp3VVFRaHlTVXQ3Zm9FR0RMUnMyYktoUXZaK3FrT1ZzTXU5cjRzL0NoZEZzM2h6RG9rV3p1SERoSW9NRy9adVdMYS9pOGNlN0ZkbldXUlk0WnN5YjJHeFd4bzJieEpneG56Qi9mbUdCWjlPbUZUN2RUeUhielgwbHBlYjgwYWp4Q0lQQk1FUksrVEdPS2FMdFFvaXpVc3BtSG94ZGFiUFpYdHUxYTFkaTJadFdQcUdoSVpoTU8vbmhoNS9JenI1QW8wWmgzSFhYN1l3YyticHJtL0hqUnpKdDJseUdESG1IOVBRTXJyNjZPZjM2UFVPdlhqMUszZmMxMTdUZ3lTY2ZZZGl3TVFRSDErUDMzNk9MYk9NUWwrNm1aY3VyaXJRNEFJZlQvZGxubitDdHQ4Wnp4UldOZVBiWngxM1R3TStmdjVqVTFQTU1ITmdIZjM5L2hnMTdtWWtUcDlLcFUyU1JwdEZWaWFJbzJXN3VYRHZ3WDJDK3hXSlp2WGZ2WGs4VUhZZnp4OGZFbjRDQUFBSUNpczYxWUxmYnljMjFFQmdZeUlrVENTaUtqdHpjd2ovTjNicjFLVExPbDJmNWNxSm1PNTAvd3F1L1N6VmEvRkVoem5tL01udFR4Ukw5cXVUMTF3Y3dZY0lYUFBiWUM0U0VCQmR5aTVUbCtsaThPTXFWZkZWay85VkoxbDhGaWI2Q0Z4SjlOOUtQWXc1clJUclE4RXp1RWRLdHlUVDA4K1Qzc2VMRXhzYlR2ZnQ5VmZvYXZ2Q2FucEp1UFUyS3haV3JwYWNkcG1odFdWVlRBUWVZWHErblo4K0grZnp6bVl3Zi96WldxNDA1Yzc2bld6ZkhjZlpFa0MySm8wZFBjUERnRWJwMjdjejU4eG1sbHY5QllTRzRjZVB3RXNlV0YvZnl2N2ZlR2tManh1RWNPWEtDOVBRTU9uU0lLTFN0ZS9uZkN5LzBybEQ1bjljZFlPWGc4T0hERm9QQmNBejRoNnFxbkRxVnpMWFhWc3RzdUJYaTQ0Ky9RbEYwREJqd1hLSDFwWlVQZWpMZUZ6aDFLdG05Rk8yWWh4ZTRGY0pzTmg4R0RsL09QblNRNVl6VzE4cStvcU5YOE9xci9WeGk3eE5QZEdmMTZ0K0xGWC82OW4ycWtBdXNiOStuR0RKa0ZLcXErcVE3ckNUY25UK3FKdjVvMUdBNmRPalF5R2F6elFONjVxL2FMb1JvbVMvOEpBQlRnVStMR1hwSUNESFlaREt0cjY1WWk2TnAweWJNblBsWnFkc0VCZ1l3WXNScmpCanhXb25ibEhSVGMvVG80WXdlUGJ6VTdUNzhjRlNoNVV1M2VldXQxM2pycllMWGZ2WlpSMVBvZ1FPZlkrREFndC9IUng2NW4wY2V1Yi9VdjZVcXNGcXQyWHE5Zmk4d1g2L1hmeGNURTNPbXpFRnVDTWlTZ04zSHlyN2NjZVl6UFhzK3hPSER4NGlQMzhQWXNXL3l3dy9MMkxmdklFODhVU0RzRlBjK3VKVDA5QXpYalZwZndwN2x2SlJSTmZHbm9od0hjeXNjaVg3dXdTTllrNUx4dTdKcUUvMlNLSzlieEJQWHgrWHN2N3F3bmpxTnBhRGtMdjB3WGtqMDNZanVqWDFRSEJ1QXh3RU9aRzJpWTNqcDF0SEw1YjMzM3F6Uy9mdkthM3JLZ2F5Qy9qRUMxa2YzeGw3ZE1WVFVBVFpzMk10OCt1azBldlI0QVoxTzRhR0h1dkxtbTRNOUdwdVdsazYzYm4xWXMyWlJFVWVXcy96di9mYy9vMTY5UU82Ly94N2VmUE1Wb0d3aCtJc3ZQaXh4YkdtdldSSVRKNzdISjU5TXBWZXZnVml0VmxxMXVwWmh3MTR1c3Ayei9HL1NwQmtzWGJxU0prMGEwN1ZyWjJKaVRCNjlEdmlBQTZ6OEhBVCtBWER5WktMUGlqOVRwc3dpUG40M2MrWk1LWEtUd0ZrKzJMLy9zM3p4UlJUMzNYY1g0ZUZoSG8vM0JVNmVQT1Y2TEtYMGFkRXdIMWRaV3NvRjN4RkpVbFBUU0U1T0tUUXpZZHUyYllpT1hsbnM5aldwTExBMFVuSUt4VnVWTXd4cWFGUVpCb09odGQxdS93MjREcmdnaFBoRVN2bW1sTEtobEhJRDBGdFJsQndwcFV2OGtWSm1DeUhHQ2lHbVhkcWJUS05tc25QbnppVGdac294Z1lVN0tpUUx3SnBRZXBOa2IvTFNTMzJCZ2dxRE5tMWFBL0RPTzhNcXRMK0dEUnQ0SkJKVk4za0pqbFlkQXBIc3pUaHF0UGpURyt4eEZDVDZXZXMzRWQ2M2FoTjlqY0prclMvVUtIWjliNm8vMGI4VUFldGsvbnZpWU5hV0toZC9OQXB6SUd1TDY3R1VyUE5HREJWMWdQbjcrekZtekJ1TUdmTkdtZHRlS3NocTVYK0Y4UWtIV1BrNUFJNXlRWGNCd3BlWU5tMGVtemZIRUJVMXVjaDU5NlI4c0xUeHZrSkNRc0d4RjBMNHlaUFN0UUFBSUFCSlJFRlVkTGtnd1BsY0RqY0l3QTdva2pJVjh1d0NmNTMzcDN3L2R5NE5vTkI1YnRnd2xLeXM3RExkUEtXVkJkNTFWMCtDZyt2VHVYTUgzbjU3Q0EwYmVsQlhXMDFZYklMVFdhNi95NTRYZm5tdUxnME5ieEFSRVhHcmxQSlhvQ253dHhCaWhKUnlQdEFRK0U1UmxBRk9jY2RvTkI2UlV2NEQrRjZ2MTQvWXZuMjdWeE5MalVybnNuNU1CT0lBU0hJUGFqcTR0N0hrbndQVnkvMXhhOWJ0bk9KeEpaZFpHN2FVdHAxR0ZlQit6Q1hlU2ZTTG9QQ244K0grekkzSXkvdmUxQ2dIRXNuZm1YKzVsbFczYzFHZDVMdU5OamlYM2QxSVZZVlcvbGNZWDNDQWxSY2hoTXRsY3V6WVNXK0dVaXl6WmkxazQ4Yi9NWHYyWkZkZktpZGx6UjVZMW5oZnd2M1kxd1RueitHaHdvSmpXbDRra0pEaEc1ZFdkcnVqR00xZDVGRVVKYjhQV09ubGFjV1ZCYlp0ZXdOYnRxd2lObll0VVZHVE9INzhKTysvWDNwSlIzV1RrS200LytJZjN0dGIrRmFqQ3cyTk1vaU1qR3lEWTdydXBzQTJSVkdlazFMT0Fwb0F5ME5EUS91N3UzcWtsSjhKSWU0eW04M1BhOEtQUmxIa0FZRGNnOFgxZ3Rhb1Rnb0VPTy9lMUtyUnpoOEFCZjUwMXRwbi9yRVJwQVRoV3pYM3RSWXB5Znl6SU5GWDhFNmlmeW16SXRnL3lFUUMwQ0kxN3lUSGN1Sm9WYis5dDhPcUV4ek4zazVxbml0eFM1aGo0Rzl2eFZMZERqQ3QvSzh3dnVBQUt5OTJ1ejNPbVNqSHgrLzJjalJGaVlyNkZvQUhIdWhkYVAzV3JhdVpOMjlSbVgza1NodnY3Ky9weERGVmo5bTh5MzJ4SnBRTGdtQS9raHNBanFmcitFZTQ5N1ZPWjdQdmpJd3M2dGV2QjBCNmVpWU5HNGFXMmpDK3BMSkFuVTZIVHFjREhMYjhJVU1HOE1ZYlkxRlZlVmxUTWxjbXg5TjE3b3Y3dlJXSGhrWkZhTisrZlRPNzNiNVdDQkVPckZkVmRUQ3dGcmdLK0NNek0vTlpzOWxjYUdwT3M5azh5eHV4YXRRTUJPb0JpWUxsZ09iODhUYTVCeHdDbk1nWDVMeEZqUmQvSW1DL3lkSDByRVhlOFpQa2JJdWpmaWN0MGE4T3NyZHVKKzk0UWFKdndIdUpmaUVFa3UxOGkrQmRnSzJwU3pUeHA1cllscmFrWUVHd0VPRkYyNVhDbitRcncwNEhtQ2pqYnJkRzVlQXJEckR5Y3YzMTE1dVBIRG1TRGpROGNTS1JzMmRUYWRLa2tiZkRjbEZhRGJzbjVZTytXQU4vS1NrcDU5eEw3dEpidDI0ZEh4OWZBeW9HSmZ1Qng2Q0lBT0UxcnJ5eUdTRWh3ZXpiZDRBcnIyd0t3TDU5QjdqcHBodExIRk9lc3NDOFBLdHJOa1Jmb2RDeGw1cjRvMUZ6Nk5LbGl6NHpNM01aY0Myd0p5QWdvRmR1YnU0S29CV3d6V0t4UEhINDhHSGY3ZHFyNFpOWUNEbmtUNDdNUFh4T1NMdUswUG1HTTdXdUllMHFsc05wQURLUCtsNHRSNjd4N3dEaDhQcDg2MXhPWGJpa3RNMDFLcEUwdDJNdFlLRzR6THJVeWtTcWZPTjhISmUyREt1cS9WNVdOVmJWUWx6YXo2NWxvUlNjQTI4d0s0TDlPSVJobkE0d2plckJseHhnNVNFNk9ycFF1V0JjM0E3dkJWTkh1ZVNZcjg4L0p6NlBsT3gxUHQ1NzFqZkVIMFZSNk5IalFlYk4rNEZ6NTlJNGV2UUV5NWF0NXBsbkhpdDIrN0xLQXRldDI4eXBVOG5ZN1hiMjdQbWJyNzZheldPUFBWelZmMGE1Mk9kMjdLVlNjRTQwTkh5ZGpJeU1zVUFuSUVWSytXaGVYdDVnSVVSbjRMalZhdTIrZCsvZWJDK0hxRkVEdVlNcEY0RVQwbUxIY2lqVjIrSFVXU3lIVXBGNU5vRGorZWZFYTlSNDhRZEFwU0RKVEZ1OEREVlhTL1NyR2pYWFF0cVNna1Jmd2J1Si9xWE03c2hCQ1ZzQUx0Z3oySjN4cTdkRHF2WHN5bGpMQmJ0ck5vSE5zeUk0NU0xNEVFaGtnVEM4TlZVVGhxc0xuM0tBbFJNcHBhdEVMUzV1cHpkRHFaT1lUSVZLdm1wRXVTQ0FuODVOTkV6eXc2YVdzbkUxOHZyckEyamQram9lZSt3RlhudHRKSU1IdjBDblRwRUFuRGx6bGllZTZJZXFPajZlVVZIZmN2VG9DUjU0b0RkRzR3T3VmM2w1anJZNXUzZnY1N25uWHVIMjI3c3pjdVIvZU9paHJyenhobWV6SVZZSE50Vng3SjM0Q1RaNk1Sd05EWTh4R0F5M0N5Rkc1eSsrb0NoS0l5bmxlQnczVlYvWXZYdjNlUytHcDFIRGtiQVpJR3ZEMGJJMjFhZ2lzdFlmQVVEa253dHZVdVBMdmdBNndzRTRSNkxmMlo2ZVFjYXFYd25yMWRQYllkVnFNbGF1eFo1ZWtPaEg0T1ZFdnhnRUxBQTZBMnc4T3g5RG1QYWVxRXIrT3J2QTlWaElGcFM0WVRVaVZiNFJPa2Y1WDF6YU1ucGZQUUUvSmNEYllkVnFmTTBCVmdGY0pXcXhzZkZJS2ZNYjVHcFVOVkpLVjNQcWZHcEV1U0JBek1zaTBUaEw3Z1BhWHJBSzlxYm91YldacmN4eFZVMUFRQURqeDQ5ay9QaVJSWjVyMnJRSlAvKzh3TFZjVmxuZ3NHRXZNMnpZeTVVZFlxV3hKMFhQQmF2cnM3bzM1bVdSNk0xNE5EUThSQUNmQTRxVThxdkF3TUMvTEJhTENVZU85cG5aYks3NkdTczBhalVLOGsrSmVENXIzUkdhdk5MUjIrSFVTYkxXT2NRZjZRUFhOYlhDK1pQUEF1ZURzelBuZXpHTXVzSFpXUXRjanlXK2tlaGZTb0NOSDRGTWdMK3ovdUpJZG95WEk2cTlITTdleHQ5WnJoNHZtZjUyb3IwWmp4UE5BVmI5K0p3RHJKekV4OGU3eWdXVGtwTFp2VnRyRzFKZDdOcTFqNlFrMTJRMUNXYXp1VWFVQzdvUXJIVSszSmJvVjlxV0dsWEFKY2Q4YlVuYmFXajRFcmZkZGx0UEhPVmV5WGE3L2QzYzNOeFBnQnVCUGFHaG9XTzlHNTFHYmNDTzM1K1FMMENvTmNhSVhYdFFKVm5ySGE0ckc2b20vbFFXTmdvUy9hdy8veUo3aTVib1Z4WFptN2VSVlRETFY2WWQzMGowTDJYcTdXUUsrTUs1dlBMMFJHK0dVNnRabWVSMmJDVlRwdDd1K0N6NkFzSk5uTng0VmhPR3F4cGZkSUNWRTRsYkg3blZxLy93WWloMWkwdU85VUo4cUkrY1IwaGM2dkpXVGZ5cGR0ekZIK0YyTGpRMGZKVXVYYnJvRlVYNUNFQUk4Uis5WHY5L1FvaWhnRlZWMVg5dTJMQWgxOHNoYXRRQ09qQWpBVGhrUzczQXhkM0paVzZ2VWJsYzJIVWFXK29GZ0lPM004ZnJqdFJhSS83YzdoQitYSW4rNlhGYW9sOVZKTGtkV3dsVDhvKzlUMkxSTVFYSUFNZU1UNGV6dDNrNW90ckhvZXl0N3E2ZjlEeDl3ZWZRRjlBY1lOV0hyenJBeW92ZGJuZVZxdjM2NjNyeThxemVES2RPa0pkbjViZmZOcmlXVlZXdGFlV0NoUGp6RjNBUkhDVklpWm0xNWhMTDUwbkkxTEVueGRYSjRFSndBRnFwakliUGs1R1I4UUxRVmdoeExDTWpZNjZVY2hLQWxITFNqaDA3dEJrSE5Db1IrU2RBeGhxdnpqSmVKOGxjYzlENTBPdXVINmdsUFgrYzZHQ0tIWVlCRFRMLzJFajI1bTBFMzNtN3Q4T3FWV1J2MnVydStrblg0MXVKL3FVc2lDQjlVQnlUZ2ZFQUs1SSs1bzBibG10VGZsY1NFc25LcEU5Y3l3SW1MNGdnM1lzaEZXSHE3V1FPanVNTENXUEI0UUFiZnYweWI0ZFZLL0ZsQjFoNTJMbHo1OEdJaUlndFFvak9XVm5aL1BYWFZ1Ni8vMjV2aDFXcitldXZyV1JsdVNhejJieGp4NDRhVlM0SXNLRy95RFhPbEVzUTlBTlkvbmNncjNlNDRPV282Z2JML3k3bzVTWmd5WWIrUW5OTWVJaEVDaUttTmtZZmVCVjJlMU1ROVlGNm9BUWhaSkJqSTNFUjFJdkFCWkE1NkhSbnNPV2VJdjVmNXdTaVpqbjBmSVF1WGJvRVptVmxmU0NsUkVvNU5pUWs1Q0VoUkJmZ3JMKy8veWRsamRmUUtBOEt5bElWK1VycU4yYWFqYndIdEY2RzFZT1VwSDVqQWtDZ0x2VnlORUF0RTM4aUlEMk9na1EvYWV6SDNQRG5jdTBOWGxsSVNkTDdoWDZQSmtmZ1c0bCtjUVRZK05LaTV3MGc3RURXWm1MVGx0SXgvR2x2aDFVcmlFMkw1a0NXcTNGOW1yK05yN3daVDBsWWRFenh0enVFWWFjRHJIV3dKZ3hYSnI3dUFDc3ZpcUlza0ZKMkJ2anBwMVdhK0ZQRi9QVFRLdGRqS2VVQzcwVnllVWdkczRUcUVIOVdIUEJuY09RRi9EUURVSlZpVldIbEFYL1hzb1JaWGd6SHA1SHQ1emZEYnJrTndhM0F6U0N1UVVSZGhRd0lRSlVnM04rc2JwcU9rT0M2YVNZY2ZVT1VBSWlNc2tnNTZ4VElFOEJ1SkR2UkJld1EyL3RydFNWbGtKR1I4WVFRNG1vY3ZYMldabVptN2dBUVFyd2ZFeE5USTIrY2FQZ3VFVFJmYnlMcGVPN2ZaNi9OaVVtZy91MHR2UjFTblNCbld3SzVCODRCSEROdzlRWXZod1BVb3JJdkp6YjRFamdQa0xWK00yay8rSVRJVml0SSt6NmFyUFVGaWI0TjMwejBMMlhxN1dSS0dPTmNYcEx3TGxtMmM5NE1xVmFRWlR2SGtvVFI3cXZHK0tyVEk5K05OTm01dkNMcFkyUU5heWZpeTlRRUIxaDUwZXYxcm5MQjJOaDRkdTdjNitXSWFpODdkdXh4bitVcjA5L2Z2MGFXQ3dLWVh5SUcyQVdRZGxGaDB3bi9Na1pvWEM1L0hmY243YUxyY25hbmFSQ3gzb3pIbDVBM3p3aVRrVE43U2NPc21kSTRLeDQxejRRUWN4RmlHSDY2QnduUXRTVklGMDZ3UHBSUS96QWEramNpTEtBeFlRRk5DQSs0Z2tZQlRXa1UwSlR3Z0NzSUMyaENXRUJqR3ZvM0l0US9qR0I5S0VHNmNBSjBiZkhUUFlnUXd4QmlMbXFlU1JwbnhVdkRySmt5Y21ZdmVmT01NRzhmQjE5RUNQSFAvSWNUTXpNekJ3SnRnTCtCT2Q2TFNxTzJJaGluZ3B3UGNHNit5ZHZoMUJuY2p2Vjh4em53UHJYSytRT08zajl4amtSL09rRENzSGNKZmJBcitpYU52UnhaemNaMjlod0p3d3NuK3I3YzYrZFNyakl5TXltT1p4RGNuV05MSXpwaERBT3VtK250c0dvMFB5YU1Kc2VXNWxnUWJMelM0TnQzV3pVSFdOVlJVeHhnNVNFbUppWXpJaUxpQ3lIRVdJQlpzeFl5WTRiV1M2NHFtRFZyb2Z2aWxCcDkxMXNJU1pTY2hYUmNnM3kvTzVDdTErVnBoY1pWaEFSKzJCUG92bW9Xb202WElVbmpyT1lnbndBZVJBZ2pFZ1c5ME9HbitLTVhmdWdWUDNSQ2ovdTdNc3hmcFZHUW5jYUJkZ0lWU1lCZUVxQkkvUFdPWTVsbkUxaFVnY1VteUZVRjUzSVZVaThHY0Q3UDdTYXlCTHUwWVZPdDJHUVFWclU1ZG5vUW9GT2xjVlljeU45Qi9DeE1nMDlYN3hIeFBUcDI3TmpVYXJVK0NGelE2WFIvMk8zMjNmbFB2VzB5bWJRbWN4cFZoRmdBakR1L2FLZG9NZVZSbEhyYXhBUlZpWnFUeC9uRk84SHhVK1V6ZlF4cm5mZ0RZSVNaY2ZDTWdMdHRxV2trdkRHRzY3N1RFdjNMSVdINGFHeXBqa1Jmd0VaRERiTlZqeE9vQTAwTTFFbDJBVUV4YWRGRWhqL0JMUTBlOG5ab05aSmRHV3VKVFhPNTZpN2E0YVZ4QXA5UXRFdGk2dTFrdmh6SEdKRXZEQzlKZUplMm9WMEowV3ZDOE9WUWt4eGc1VVZLT1VVSU1ReG9FQk5qWnNlT1BkeDIyMDNlRHF0V0VSKy8yOTMxazY2cWFvMHVGd1RRNS9LZExZQVBnYkNkeVhvMm4vVGpycFphUGxjVmJEcmh4ODVrMTZYc2ViMkY3NzBaajdlUVhjYnB5V3g2SHloOUVYUUZvVU92K09HdkJPQ3ZCS0FvT3NBaDh2eWpnWlViR2xxNG9ZR1ZxNE50TksybjRxOVVURERMVXdWbkxpZ2tadXM1bU9ISGdYUTlSeklDU005ejlBcFNWVHQ1cW9VODlVNXNha2ZnSFdtY3VRN0U5NFNjWGljMmpMTlYxakdvU1ZpdDFqNkFUa3E1WEZYVnZrQmo0Qyt6MmJ5cWpLRWFHaFVta3FpVGNRejYzWjVsZVRCMXZva21RN1QyQjFYSnVma203RmtXUVB3V3lheVQzbzdIU2Ewcit3SkhOYklDQThtZmRTUHQrMmd5Vm1temZsYVVqSlZyM2N2bkxnSXZDWHc3MFMrT3VVWU9DN2Z5ci9uSFhpWEZjc3liSWRWSVVpeEhtWC9zdFlJVmt0RnpqUnoyWGtTZWM1V1JtVWorQW5BNndEUXVqeUlPTUdQTkVvWkxZOGVPSGVsQ0NGZTU0TmRmTDBES09tMHFxRlNrbE15YytZMzc4dVFkTzNiVTZISkJnSmloSWhPWTRGeWVGbHNQVlh2YlZEcXFkQnhiRjVJUDg0OTluVUYybmhzaWpWSER5R3ErSGFITXcwODhSRDE5QThJQ21oRHFIMFpZWUJDZG05a1llbk1tQys4N3g2SUh6ektoWXpvdnRzbW1Vek1MTFlMdEZSWitBUHdWU1l0Z081MmFXWGl4VFRZZmRVeG44WU5uV1hqZk9ZYmVuRW5uWmpiQ0FvTWNzUVEwb1o2K0FYcmxZV0ErV2MyM1MyUFVNTmw1YmtqbEhaRWF3ejhCZERyZGoxTEtOL0xYZlFSYVBicEcxU0pSUGdZNC9kRjYxSXQxVW51dEZ0U0xOcEkvV3U5NGpQcXhsOE1wUkswVWZ3Q01jQmkzUlAvWVAxL0ZjbGhMOU11TDVkQlJqcjFRa09oTEdKMS9iR3NrYVVmNUVsZ1BjTUdld1l6RHo1RnJ6L0p5VkRXSFhIc1dNdzczNVlJOUF3QUI2ODRmcXprbFB1TUVxbDBwRUlaajBxTFpsYUVKd3hXbEpqckF5b3RlcjNmMWtZdUwyOG5hdGV1OEhGSHRZYzJhUDRtTDJ3bUFsRExOMzkrL3hueVhsRVdJUDlPQkV3QkgwblNzT1JSUXhnaU44dkxmUXdFY1BhOXpMaDdQeUhPNE91c0NzdDMwWUdtY05aUmNXd3hDamlSUXVZWUcvdUUwQ0doRVdHQVFEN2ZNNVpPTzUvbnA0UlRHZFVqbmtXc3UwalRJWGkzMWh3Sm9HbVRua1dzdU1xNURPajg5bk1JbkhjL3pjTXRjd2dLRGFCRFFpQWIrNFFRcTF5RGtTSEt0MjZSeDFsRFpibnB3TlVUbmRTSWlJdG9DQmlBVmgrUG5LbUNuMld6K3phdUJhZFFKMmpOemc0QS9yRW1abkl1SzhYWTR0Wlp6czJLd25zNEM1TzhkbUwzUjIvRzRVMnZGSDRDakZDVDY5dlFNRHZkOERudW1sdWg3aWowemk4T1A5Y1dlbnVGY3RlNVlEV255WEJMUnZiSDcyWGthT0Fad092Y2djNCs5Z3F4ZCtXcVZJRkdaZTJ3d3AzTVBPbGNkMWR2cEhkMGJ1emZqS2krYUE2eHlxTWtPc1BJUUV4T1RLWVJ3dlY4Kysyd0c1OC9YZUhPSzF6bC9QcDFKazc1MkxTdUtNcVpHOS9xNWhQeXB4dDkxTGsvZkhrUjJudGI1cDdMSXloUE0yQjdrV2hhU2R3OFBGUll2aGxRdHlDN3I5ZEk0OHhVQ2RURUlSaEdvYTBaRC84YlU5dy9sNWtid3hxMlpMTDcvTEcvZW1rbEVrengwWmUrenl0RUJFVTN5ZURNL3RqZHV6ZVRtUmxEZlA1U0cvbzBKMURmUC8xdGlwSEhtSzdMTCtsclprc0tKRU9JUkFDbGx0S3FxLzg1Zjl5bWE2MGVqbWxCUlJnTWtmN3dCOVlKV2tselpxRGw1blA3WTRmcVI2SHl1eEtCV2l6Kzl3VzZuSU5IUDNYK1FZOCsvQXFxVzZKZUpxbktzNzJCeTl4Y2srbmJvM1p1YWxlZ1h4L1NPcENxU25rQTJPTndMU3hMZTFXWi9LZ1dKWkVuQ3UrNHVtV3lwMG5ONlIxSzlHVmRGMFJ4Z2wwZE5kNENWRjVQSk5CTWM1WUlaR1psTW5xejFrTHRjSmszNm1vd01sOWF6MFdReTFacHlRU2VtMHl3V0VBZVFrcVB3MmYvcWxUVkV3ME0rMjFLUGxCekhKYXlBdUxoa2xuZzVwQ3BIdG85cVQ5YkIzMEM4UjZDK3VVUDA4UXZsanVaV3B0Nlp5aGVkMDNpNHhVVUM5YjU3TVJPb2x6emM0aUpmZEU1ajZwMnBkR3BtcGI1ZmdRaUVlSStzZzcvSjlsSHR2UjFxRlhJM2dCRGlESEFqRG9kZ2paM2hVS1BtMFo2WnNRSldXTTlrYytienpXVVAwQ2dYWno3ZmpDMGxCNUMvdEdlbXo4MCtXYXZGSDRDT2tDb3BTUFF6VnE0bFlmaTdvUFZ0S0JrcFNSaitybnVmcEd3VmVuYWtaaWI2eFRHelBYdWtwQy81ZDFyV3A4eG1TY0k3bWdCVURBN2haeFRyVTJhN1ZnbkJjN003VUdQbnZ0WWNZQldudGpqQXlvbUtXeCs1Tld2K1pOT21iZDZOcUFiejExOWIzY3ZuTGdJdlVRUDd5SlhKT0tHaTBoK3dBS3crR01DNlk5clU3NWZMdW1QKy9MZWdqTTRpQlAwWUoycmYreWNmZWR2OGh0STQ4ek5VdVJ3LzVTWWEramVpdmw4b25adFptWDUzS2grMFQrZUdoald2ZWNjTkRXMk03NURPOUx0VDZld1NnUnJoSjI1Q2xjdGw1S3hQNVczekczbzd6RXBHQVRvRFVnanhNSUFRNG5OdGhpK042a1lnM2tGZ1BmMmZQOG5kbCtMdGNHb05GL2VlNGZTSDYwQmdWVkRlTFh0RTlWUHJ4UitBOXJCSFVwRG9wMHlkVGNLd2R6UUJxRGlrSkdIb0tGS211aVg2OEZ3SGFtNmlYeEt6MjdOQ2dLdHVaWDNLYkJhZkhLa0pRRzVJVkJhZGZKdjFLWFBjVjc0Nnk4aEs3MFZWT1dnT3NQSlQyeHhnNWNGc05oK1dVcnJzdSsrOU41R0VoQ1J2aGxRak9YbnlGR1BIZnVxK2FyVFpiSzUxNVlKTzRsNFZleENNZEM1UDJGU2YxQXQxNHRLclNqaDNRV0hDcHZydXE5N2VQa2pVdXVzVEp6THk2dzdvTE9zUW9pL0IrbEJDL2NOcEZRcFRPcWN4cmtNNnJVTnJudWh6S2ExRGJZenJrTTdrTzlKb0ZRcWhBZUhVOXdzQm5rZG5XU2Nqdis3ZzdSQXJDNlBSMkE0SUE0NUpLVHRLS2RPc1Z1dGNiOGVsVWZjd01HdWZrSXlUZVhhT0QxaUt0TmRhL2J6YWtIYVZFd09XSXZQc0lPWDdCbWJ0ODNaTXhWRm5ya0Rhd3dyY0V2MlVxYk01K2ZwSVRRQnlSMVU1T2VSdFVxWVZKUG9TWGpWUzh4UDlrcGdWeVV6Z1pmS0Z3UTFuNS9MdGllSFlaSjUzQS9NQmJES1BiMDhNWitQWmVjNVZVa2hlaW1wZmUyWnowaHhnbmxNYkhXRGxwWFhyMXE1eXdheXNiTjU0NHoxeWNpNTRPYXFhUTA3T0JkNThjeXhaV2RuT1Zldis4WTkvMU5weVFTZW1KS1lpK0IwZ0kxZncxdS9CV0d4YS81L3lZckVKM3Y0OW1JeGMxN0g3elhTYWFkNk1xYXFRU0NFalp3MUdpcVg0S1MxbzZOK1lrSUJBK3JmSjV1c3VxYlFOcTMxT2tadkNyWHpkSlpWK2JiSUoxZGVqb1g5ai9KUVdTTEZVdHA4MVNDSnJ3NGZtcnZ6L25kMllwdS9hdFN2SFc4Rm8xRzB5dWZKVENYRTVNUW1rZkxIRjIrSFVlRkttYkNZbk5oRUIyN080NmpOdngxTVNkVWI4QVlpa2NLSi9kc1pjVHJ3OEhKbW5KZm95TDQ4VEx3L243TmNGaWI2RWw5cFRleEw5a29pS1pJNFVEQ0QvZmJIbDNIZE1PZmdFbWRhNmE0UE10S2J3K2NISDJYTHVlK2NxQ2ZTZjFaNWFkNGRLYzRDVlRXMTJnSldINk9ob3UxNnZmMW9JY1F6ZzJMR1RqQm56Q2FyV1I2NU1WRlZsOU9pUE9YYnNwSFBWVWIxZTN6czZPcm8ybHdzNkdDZFVWVWMvNEJ6QXJqTjYzbHRmWDV2K3ZSeW9Fc2FzcTgrdU02NWV3T2RVUGYxclk3bVg3RHczQkdOVUZKS3gxTk9IRXVvZnhvM2hkcUx1VHVYWjYzTjhvb2x6VmFFRCtseWZRMVNYYzl3WWJpZlVQNHdndnhCVTNzY1lGVlhUcDRXWFVqckZuMnVBWEx2ZFhpdkZTNDJhUVZmRzJTU3lId0pyMHVqZjVJVjR6YzFjVVM3RUo1RTA1bmVKd0NvUS9ib3l6bWRkbVhWSy9BR0loRG1DZ2tULzNOenZPSGpmRTFpVDYyNmliMDFPNGVDOWozTnVYdUZFdnoyMUw5RXZpZGxHRmdEUEEza0FoN08zTVdIL3ZSekxNWGsxTG05d0xNZkVoUDFkT1pMdG1nSXlEM2crS3BKdnZCaFdsYUk1d0VxbUxqakF5a05zYkd5cUVNSlZMdmpYWDF1WlBQbHJwT1lpTFJFcEpaTW5mKzNlSnluYmJyZjNqSTJOcmZYbGdrN2lCNG9rcWRBRHlBVkgzNXJQdDliVEpHWVBrTURrcmZWWWY5elZMK21pVk9nUlAxRFV1a3hGR21jMUp0ZjZFNEpIQ1BWclNKQmZNRDJ2dmNDVU85Tm9Yci8yQzZWT210ZTNNK1hPTkhwZWQ0RjYraEJDL1JvaWVJUmM2MCt5dzdSRzNnNnZvZ2doN25RK2xsTE8zN1ZyVjkxTlBqUjhnZzdNM2lzbEkxV0xUUnpwdVJCcmNuYlpnelFLWVQyZHhaR2VDMUV0TmlFbEkzMjEzTXRKblJOL0FJd1VUdlN6TjI5amYrUzk1TVRVdlVRL0o4YkVmbU5Yc3JjVVR2UWpxYjJKZmtsRVJmS0RLcmdIU0FKSXQ1NW0wb0ZIK2YzTWRGUlorNis1Vkduajl6UFRtWFRnVWRLdHljN1ZTY0RkVVpIODRNWFFxZ1hOQVZhVXV1UUFLdzl4Y1hGN3BKU3Vjc0hGaTVjemFkSU1UUUFxQmlrbG4zMDJuY1dMbDd0V0FjL3QzTG16enBRTE9qRy9MTFpKd1hNNDN6ZDdBcGx0Q3RJRW9GS1F3R3hURUV2MkJMcXZlczc4c3FoMUhkZGwrL25ORVB5RUltNm1nWDg0SVFIK2pEUmtNT1RtckZydDlpa0pIVERrcGl4R0dqSUlDZkNuZ1g4NGlyZ1oxVytaYkQrL21iZkRLeTlHbzdHQmxQTHEvRVZWQ1BHNVZ3UFMwTWdua3FndkpNelBTOHpneU9NTFVTLzZyR25GNTFBdjJqankrRUx5RWpNUU1DK1NxQys4SFZOWjFFbnhCeUFTZmhBVUpQcldVNmM1Y1Blam5KazhIV212L1ltK3ROazRNM2s2Qis1K0ZHdFM0VVEva3RxZjZKZkVIQ1BiOUNwR0JQOERoK3RoYWVKWUpoNTRpTVNMdFRkWFNieTRsMC8rZm9pbGlXTmRiaGNKVy9RcXhxaElZc29ZWG12UUhHQUYxRVVIV0htSWo0OWZJYVYwbFFzdVhyeWNpUk9uYVFLUUc2cXE4c2tuVTFteTVCZjMxYSthemVZNlZTN29qbm1RK0JuSk1PZHlsQ21Jei85WFR5c0JLd1pWd3VULzFTUEtGT1JhSjJDb2FiQllYc3F3R29rMHptcUphdmtaaFRZMDhBK25VYURDNUR2U3VQZktYRy9INW5YdXZUS1h5WGVrRVI2Z09BUWcycUJhZnBiR1dTMjlIVnA1VUZYMWVyZkZuMnB6bzN1Tm1vVUEyWkNBVjBGc3lvbEo0TVRBcFdnL1NoNmdTazRNV0VwT2JDSVMvZ3JrL0tzQzM3K2ZVMmZGSHdBamJGUEJLSEFrK2pJdmo4UVJZem5RNlNFdTdxcTlpZjdGWFh2NXU5TkRKSTRZNjk3dmFJc0t4a2pxVHFKZkVqTTZrSHcra0s0U3BqclhIYytKWjhMK2Uva2w2U01zYXUxcDhHcFJML0JMMGtkTTJIOHZKeTdzY0syWE1EVTlpSHRuZENDNWxPRzFFczBCVnJjZFlPVWhQajUrcGhEQ1ZTNFlIYjJDRHorY2d0VmErM3F4bGhlcjFjcUhIMDVoNlZLWHppT2xsQytaemVZNldTN29qdWtWTVJYQis4N2xSWHNDR2JjaEdGdXQ2MTVUY1d3cWpOc1F6T0lDeHcvQTJMakJvdGIxU01sM3NTeERwMXhIYUVBWVZ3UUtQcnNqclZiTTVGVlp0QTYxTWFsekdsY0VDa0lEd3RBcDF3RTF5Z0VraElod1BwWlNmbHJhdGhvYTFjMzFUTFVvNUQwbGhEaWV0bWduSndiL3JBbEFwU0R0S2ljR0xTTnQ4VTZFRU1jRlBOV082QnJSSzZJMmRNNi9iUGFDLzBXWUJQekx1VTdvOVRRYk5ZeG1vNGFqMUsvbnhlZ3FEelhuQXNtZmZFSHlKMThpYllXdUthWUd3WWgyK1c0SGpRSmVqdVVlb1RBSGFPMWNGK3JYaEc3TjN1U3V4aS9pcHdSNE1icUtZMVV0YkRyM0RXdVNQeWZUZXRiOXFjTlM1YVhaSGRqb3JkaDhoZGRpYVdiVDhST1NPNXpycnEwZndUK3YrWktyZzlwNU03UXFJL0hpWGhZZUgzcXBFTGpGVDZWWFhSUUNQY1ZnTVBRRDVwSC9tM3JiYlRmeDZhZGphZFFvekt0eGVZdlUxUE84OWRZSHVGVjJTU0ZFZjVQSnBMbkczREJHeWRlUVRDUC9mWFA3MVZZK3ZEZWJob0YxKzRJN1BWY3dabDB3MnhMOW5Lc2tNTVEwV0h6dHhiQ3FCSG5MWi9YeEMxMkdqbHNKOVEvbnl2cVNpWGVjcDFsUTdiL1RVQkdTTCtwNCszOWhuTTRSWk9TbG9zcWRJSjRVcHNFK2YxZk9hRFN1azFKMkZVSWNOcGxNMTVjOW91b3hHQXgxKzh2R1J6R2J6VjdMejJONCtRYWRFT3VSWE5ub254RmNNNjhYUWwrbnZTSkZrRGJIbE82cDM4WWpoRGhsaytxOUhabDkwTnR4ZVlvbS9yZ1JDL2NvRkU3MC9abzJvZG03YjlKNDBJc29nVFV6MFZkekxaeUwrb2Jrano3SGVxWndvcS9DU3gzUUV2M1NHQlJIUFFFZlNIZ1RON2RjbVArVlBQTC83TjE1bkpWMS9mN3gxK2MreTZ6TXdNQ2dvdUtHcUtIQW5ET0FaQ1dabWZiTkpjM2RVa3ZGTFg5ZlU4czJ4ZExLU3NzbEZWSXhjMGtwODV0V2FsYW9JYkhNR1VSQVJFQVVBV1VaWnA4NTIvMysvVEZuRUJCWmg3bG51WjQrenVNY3p6TG5PalBEekxtditTeDdYY3VSWldkMW14SW83U2Y1YjgwZitPdXFYN0krdGNsYW1UN0diVGdtVEtxa3k3K0o2aXluenlmYXQ0VmZ1bzJLWWMrRk9YN1AvOGZ4ZS80dmVWN1BLSWFUZmpQUHZmOXJubnYvRG56N3NCak9qUUM3ZHNvd0ZjUGJFby9IenpHenlVQVVZT0RBQWZ6aUZ6ZHkrT0dIQnB5c2M4MmJ0NUJycjUzQW1qVWIxbkpPNVlvZmpScmJndGdrTzhNWmp3QVJnSUZGUGpjZjAwaHNyOTQ1NkNPeEtzejMvMW5NbXVZTnYyclR3TGxWNDkyVUFHUHRGbmI2a3lHVzF0eVBjMStnTkZwR2ViN0huVWV2b3p4UFk4QzJaazNTNDZxWCtyT20xYWN1VlFNOHh3SDlMblpUenVpeWhkbnc0Y09Md3VId09pQVB1Q2tFSWVQd0FBQWdBRWxFUVZTUlNFd0lPQklBRlJVVi8zYk9qUXM2aDN6SXpHWldWMWVQQ1RMRExDNDcwRG4vMzVnTjduZm1jQTc0L1JtNFNHOWNlT3lqTEozbDdmT2VaUDJUYzhIeFR0Yjh6NDdoL3JlRHpyVWpWUDVzWmpZVUFqZXgyWUYrZEo5QjdQWERheW43MmxuZHBnVHlXNVBVUFB3SFZ2MzRsNlRlMi9SQTMrQTJCeE1xMFlIKzlycGtOakVIUHpINHdzYlhGNFhMT0tyL09YeTYvSHdHNWgwWVZMeXRXcDFjeWl0cmZzZTBkWS9SbEtuWjlFYmpPUSsrZDk4b3FvTkoxL1ZwQkpoc2oxZ3NkaVR3SjJBUVFDUVM0Y29ydjg0NTU1eUs1L1hzdjV4bHMxa2VmL3pQM0gzM2d4dFBlMXZwbkR1MXFxcXExMDhuM3ByWWIrMFk1L01FTUFEQWN6QSszc0tGRlMxNHZlUmRtbTh3dWJxQWlWVUZHODgwV0dzZVp5WXVkdjhLTU5wdVkvSDdiZ0EzbnBKSVg0cWpVWDQ1dG9haGZYdG42N2VqRnRXR3VXWjZHVTJwRlBYcFdyQ0pydXJTSHdVZDYrUEU0L0dyek93T2dHdzJHM3Z0dGRmMGZrdTZ0TmxjTWhqNEp6Q2t6K2NPNHNESHp5SmNYaHgwckVCbDFqU3k5T3cvMFBEUEpRQ0xmY0xIak9hZTVVSG4ybEc5NUczRmpwc05NZUFuYkhhZ0grNWZSdjhMejZIOGt2UEpPN2hySHVnbjMxcktta20vWTkza3g4aXMyL1JBMytBNTRIdWowSUgrenJwNEprZmpjWXVEb3phLzdiQ1NveGxUZGdhSGx4NUxuL0NBSU9KdDBKQlp5N3k2RjVsUjh5UnYxSC8wR041Z211Znh2WWt4WGc0Z1hyZWpFV0N5UFVhTkdyVm5OcHY5RTN3NFhYRFlzRVA0NFErL3hjRmQ5SGZHcm5ycnJhWDg2RWUzc1dEQmg2T2V6V3hhT0J6K3lxeFpzelJkY0R1TXVOZjJEanNleC9IcDl1cytVWjdoK2s4MTg0bnludDBIekY4ZDV0WnBoU3hZRS83d1N1T1ZqSEgyYTVlNUZjRWwyMzBzUHZFNFlESkY0VDRVaEF2NVlieVdvL1pLQnAyclczbmwvVHh1bWQyWGxrd3pUWmtHbkYzZ1psLzZqNkJqYlM0ZWowZk1iQW13TDBCQlFVSEp0R25UR2dLT0piSk5DYjQreUNmOExGQVIzYmVVQS85MEhrV2o5dG5tNDNxaXBsbnZzZlMwUjBndHJ3T285c2g4S2NhREs3ZjF1SzVJNWM4MjVLYUMzY0lXRHZSTGpqMmFzdlBPb1BTTHh4SXVEL1pBUDdObUxYVi9lNUdhUjU2ay9zVXQvckYrbWdmZmk2RUQvUTVodVBHek9jRThyc1k0ZHZPYkhSNEhGbzlpUk9rWE9MejA4K3lWZndpZTI3MURKbjNMc3JKMUlmUHJYdVMxdXVkWjJqZ1QyOUtpODQ0WHplZjIzMWJ5SEs3cnIwcmYxV2dFbUd6THNHSERvdm41K2I4MHN3M1RCVU9oRUJkZWVCWVhYSEFXQlFYNVczdDR0OUhTMHNwREQvMkJ5WlAvUUhhalhUS2RjM2UxdHJaZU8zLytmRTBYM0FIakpsaTRjUzl1TXZndXVmZG5Edmp5WVVtdUdOVk1hUTliQzZpMjFmR2JtWVU4dlRCdjQxOUVadkNUa2xWTW1EckI5Y2pXeTBiZjNaOXM1RjlFdmIzcEUrM0xCWWMwY3ZiQlRVSG42cFllVzFURTd4WVYwNUNxSmVXL1J6UjBqSnQrVWMyMkg5aDVLaW9xdnVhY2ExL3ZiSFVpa2RnajBFQWlPK0JWcmk2STBud1AyQVV1RXJMQjk1enNCbnlqRWx3dnFSRE1XSHYvTE42OTRpOW02YXdEOTFDS3dzcy95YTlhZ282MnMzckpWMjdYR0xqWmNJSUhWeHNmUGRESDh5Z2VPNHJTRTc5QTZSYy9ULzRuRHNHRmR1K0J2bVd6dE01ZlNOM2ZYNlR1bWVkcGZIVm0yMXVtelRoNDBZZmJLK0c1N3JEOVhIZDA4UXlHdWhDWEFCY0NaVnU2VDU1WHhINUZJOW0vTU1iK1JSWHNtWDh3L2FPRHlRL3QzQkRLMW13ajYxTHY4bjdyV3l4clNyQ3N1WnAzbXFxM3RoTlpEVERaaFpnNHNZSzNkdXBKWlJNYUFTYmJVbEZSY2JSemJwUHBnbVZsZmZuR044N2wxRlAvaDJnMHNwVkhkMTJwVkpxbm52b3JEenp3S0RVMXRSdmZ0TmpNTHFxdXJ0WjB3VjJRbXdaMkx6QzAvYnFTUE9PODRhMmNNYXlWNG1qMy9sWGVtSEk4T1QrZlIrYm1VNS9jNUczb0l2TzRyS2RPOHdJd3pCR2ZPQkdQRXluTjY4OFIvYlA4OHBNMXZXWitYMGZ6RGE1N3RZeTU2MExVcHRaaTlpeFY0OGM3WEZmNVIrTEZZckhYZ1Uvay92LzFSQ0l4UE1oQUlqdkt3RlV4Zmp6TzdzSUlsMzd4RUFiZmN6TFIvWHIycGhhcGQ5Yno3dVgvUjkzZjNnUkhCblBmakROeFluYy9udFp2bXgwMEE0YUcyUHFCdmxkY1JGRjhKSVdqWXhTTnFpRC8wSU9KN2orWVVKK2RPOURQTmpTU1d2WXVyUXZmb21sbWd1WloxVFROcnNadjJ2cUJmZ2dtVnFBRC9jNXk5YXNVTk9aeElzWXBEcjRJbEc3ck1VWGhmdlNQN2t1LzZDRHl2R0tpWGdGNVhpRlJyd0NBbE45QzBtL09uVGV5UHJXU2RhbmxOR1hXYjAra09vTy80WGk2T01renYvb2szYmFsN3JJMEFreTJJUjZQRjVyWlI5YVIyMk9QY2k2NjZGeSs5S1hqdWswSmxFcWxlZmJaRjdqLy9rZjVZTlBOQTN6Z051ZmNoS3FxS2swWDdBQkQ3clM4a2p5dWNmQURvS0Q5K3VLb2NjYXdWczQ1b3JYYjdRcTJ2dFh4K092NVBERS9uNmJVSm04L1czRDh1SzZWMnhkZjVYcjAxQ2VMM1hjcXp0MUZuMGdwZmFKNTNQZVpkUXdxNnJJTEZYY0xLeHBEWFBaS2Z4cFNTUnJTZFpoL3BVdGM5dWVnWXdGVVZGU2M1Sno3UHpQN3dEbTNoNWxOcmE2dS9telF1VVIyeG13dUdRTThCQnpxRlVSczBDM0h1WUhmL0dTUDJ3M01NajZyNzN5VmxUOTR3ZnlXdEFNV0FoZFVNcWxIckYrbzhtY252UW9GZVhDaXdTbHM1NEYrdUt3ZjBmMzNKYnJQSUx6aVlyekNBcnlpUXJ6Q3R2ZDFmbk1MZmxOejIzbGpJNm4zVnBKYXRweE16ZllkNkFOL2MvQjBFcDc1SkRyUUQ5THA4NG1XTlhPMHdjazRqZ2FHc2Z2L3ZSa3dIK01sZzZkckMzbFp1elIxSG8wQWs2Mkp4K014TS92SU9uS2xwU1djZE5JWE9QWFUvMkh3NEwwRFNyZDE3NzY3Z3FlZStpdC8rY3Z6MU5YVmIzN3pjNTduZlcvMjdObWFMcmdiVk54dis3a3N0ems0YmVQcjg4UEdzUWVtK05MUUZMRzkwbDEyNElodmtGZ1Y0ZGxGVVY1Y0dxVTFzMmxRZ3o5WmlHdXFMM0x2QkJTeDArUzJkWjlPTkRTSVBwRytYSDU0UFNmdnIvZHFIZUhwcFlYY3U2QVBEZWxhVXRrVnBPcy82ZVplRi9SVU9oZUx4VjRGam5UTzNXdG1sd0ZQSlJLSjA3YjFRSkd1NmkyK21WZEg2bnM0K3g1R3VMQmlFSU51T1k3UzQ0ZDIvNmxnWnRROXQ0aVYzMytCNXVxVkFHbHdQeTBsK3BPRHVhdkgvR0dpbTMrVnVvYjVFRzJHbzRHVEhaMTdvRzl0MjdRL1hRZ3ZEME1IK2wzVk4vOUxTVXVFU21lTThXQ1V3VUhBQVVDZm5meVFEY0RiRHBiNE1Nc2NNd3JTekw3clNENXlaQ2FkU3lQQVpHc3FLaXFPQm01eHpuMWt1dUNZTVRHKytNVmpPZXFvVWZUcjF6ZUFkQjlhdjc2V2FkTm04YmUvdmNpTUdZbVAzRzVtMDREdlZWZFhhN3BnSjZpNHowWjRIai9BT0kzTjNsL3NWZXp6UDBPVEhIdGdpb1BLc29HL3NUTmdTVTJJRjVkRytldWlQRlkxZnVTdndnYjgwVHh1VGx6czVuWit3bUJZZk5ML0EvczIvZklHTUt6TTUxZEgxUVQreGVvcGZJTnZ2VnJHL0JxUDljbTF3SzJ1YXZ5ZFFVYXFxS2o0akhQdUpXQXRjQjB3MmN6dXI2NnV2ampJWENJZFlTWVhEd3ZoSmxsdWM0dWlzWU1aOUtQUFUvSzVnN3BmQ1dSRy9UK1hzUEtHZjlBMC9WMEFITHlheFM0WnpXL25CNXl1dzNXenIwNzM4RjhvaVVDbHdSaGdGQjEwb0E4c0FXWTVtSkdHMlVlaUEvMXV6WEJYektRc0UrRUFzdXh0amlKekZEa293cWNJQUk4bWd5Wm5iU2RDckFpbmVmczNvNm5SVkoydVR5UEE1R080eXNyS0UzemZ2NW90ckNQbmVSNUhISEVZbi9uTWtYenFVMk00OE1EOWR2dFc4Yjd2czJUSk1xWk5tOG5MTC8rWHVYTVhZRnRZUnc1NDBjeHVyNjZ1Zm81dVB1KzlPNnE0eno3aE9iNFBuQTU4Wkw3Z3dDS2ZUKzZiNXBQN3BobTFkNW8rbmJRK1VFUEtNV3RGaEduTEkweGZIbUYxMHhhL1g5UEFGTis0cGZwU3Q2QlRnblVSTnZiK01sS1pWOGtQRDZRb1VzSXZQbG5EOExKMDBMbDZsTGsxRWE1N3RZeW1kRDJ0bWRXay9MSHU5Y3UzNnk4a3UwTXNGdnNiY0lLWi9kRHp2SG96dThNNWQydFZWZFgxUVdVUzZVakdCQy9CcWxNTXV3azRIS0Q0MHdjdzhJb2o2WHZLSjNCNTRXMThoR0JaTWtQdDB3dFlmZmQwR3YrenJQM3FlUTUzWTR5SmYrN3VhL3Q4SEpVL25jVEF6WVN5Q0J5UWhiMGR1WU44S1BMYnp2R2dDZG9POWcyYVFyQWlEVytQaHBxZStnMG8wcHRvQkpoc2JzU0lFVU05ejdzRXVOQTV0OFhwZ29XRkJSeDIyRkNHRFR1RVljTU9ZZi85OTJYUW9EMHBMQ3pZMHQyM3FibTVoWlVyMzJmWnN1WE1tN2VRQlFzV3NXREJtN1MwdEc3eC9tWldROXRmclNmT21UTkgwd1c3Z0lvSHJUeVU1anlEYjlCV0ttL1J2aVZaRGgyUTVaQUJHUTRaa0dXLzBpemxSVDZSbmV3UzB6NnNhZko0cHk3RW0ydER2TGsyek1LMUlaYlhiM1V0czNrR0QxaUVSNnUvN3RaczdZNDlsY1h2dXdIbkxxVnZkQUNWNVJsK09qYXdVcUpIKys1Lyt6RjdkYmh0OFdmdWRWWGpmeHhFak1yS3lncmY5eE5BWXpxZEhod09oNjkyenYwUStFNGlrZmg1RUpsRWRoZGpnamViRldjNDNBVGdFSUR3Z0VMNm54OW53RVdqeUQrMFBOaUFtMmxkdUlhMXY1M0p1b2NUWk5adVdDWmhvY05OaUxIWEZNY0VQOGg4dTV2S0h4R1JJR2tFbUFCang0NHRTQ2FUSnpyblRqR3o3Wm91V0ZMU2gwR0Q5bUNQUGNvcEtDZ2dQeitQZ29KODh2UHpBR2h0VGRMUzBwbzdiK0dERDlhd2N1VUgxTmMzYkUra091ZmMzOHpzNmJ5OHZHZW1UNSt1NllKZGtaa2I5VnNxZlo5emNYd1JPSGhiRDNGQS8wS2ZQWXQ5eWd0OUNpSkdmcmh0SGFIOGNOdVBrOWFNeTUyZ0plMVkwK3p4ZnFQSHVtWnZlMy9ndklYeE44L2owVmtYTXh2WFpYWmY2blFXbnpnQWJCWUZrYjRVaHZ0dzE2ZldNYlJ2ajl6R1BuQnZybzl3MWJReW1qTU50R2JXWTR4MlZlUFhkbklLRjR2RlhnU09BWDZlU0NTK1UxRlJjWTl6N3JMY2JvZ1BkSElla1U3eEpLZUhEcURzU3g0MjN1QjRjajFEd2ZDOTZIdmlvWlNlZUJoRm8vYWgweGVwODQybVdlOVI5OHdiMUQ2emtKYTVxOXB2TVFmUCtiaUpiMVB6N0JsTTZSV0w3NnY4RVJFUjZVS0dEUnNXTFNnb09OcjMvWlBwNUhYa2dKZk03T2xVS3ZYeS9QbnpOVjJ3bTRsUHRJTWNuR0NPRXpBK0NYVFc0bEcxT0Y1MXh0OE4vbDQxM2kzcHBPZnQ4aXcrOFRMZ0IvU0xsak4yenpRL0dsMGJkS1llN1lhWmZabitmb1QxcVRWZ1AzWlZsOTdYbVU4L2N1VElrejNQZXhwWTYvdit3WFBtekttTngrTy9NN092bWRucDFkWFZmK3pNUENKQnFPYlMvWDM4aTZ4dEU1UkI3ZGVIQnhaUjh2bWhGSTNlaDhMS3ZTbXMyQnV2b0dPbmgvbk5hWnJucktSNTlncWFacjVIL1Q4V2tWbTl5ZnJ2SzhBbWh3ZzlVTUY5eXpyMHlic0JsVDhpSWlKZDJKZ3hZMHJTNlhTbGMyNk1tWFhvT25MT3VWbG1OaU1TaWN5ZU1XT0dwZ3YySkdZdTlnQUhlVDZWWmxRQ01XQi9ZRjlneSsrMnpRZmMxaGJzekFETGdXVkF3amxtK3g2ekU5OWdTVzhlM2ZOeERIUEVKNzFNMUR1TVB0RysvSGowZWtZUFZLbTZPODFjSGVXSE0vdlJrS29sbFYxQTFmaWpIWjN6dlRsa3lKQzhrcEtTK2JUOWpCNmZTQ1FtQWNSaXNUOEFad0luSlJLSlp6b2ppMGhYWUV6d3Fsa1Y4N0dUZ0JPQmtSdmY3a0llK2NQMklIOW9mNkw3bHhIZHJ5OTUrL2Nsc25jcG9lSTh2TUlJWGxFRXI3QnRpVHUvT1kzZmxNWnZUcE50VEpKZVVVZHlXUzJwZDJwSkxhdWhkZEU2V3VkL2dHVS9Nbk5yRHJpL2VQQk1CWHNsZXZyVXJxMVIrU01pSXRMOXVOR2pSNWVsMCtrRHpHenZVQ2hVWkdaRjVOYVN5OTJuQ1doeXpqVmxzOWttNTl5S1NDVHk5c3laTTJ2UU9uSzkxdWxQV21qUk92YjBISU1kN0FVVTRpZ0VDcGtZdngxd2R2aVpqN3VqdmowVm94bG9ObGpsRys4TzdjLzdVODV3dldKb2ZFZXcrTVF4d0ZPVVJQb3lxRERDdzhldTZmUXBENzJOYi9DMUY4dFoyWnltUGwyTDg3L3NabDgyc3pPZU9oNlBYMnRtdndCZU8raWdnK0pUcHJSTkk0bkZZbjhHVGdHT1R5UVN6M2RHRnBHdWFEYVhESGE0enhqK2FHQU11SkZBdElPZkpnVTJCNWpoOEdZYTluSWxrOTd0NE9mb3R2UWJTRVJFUkVTSXgrTVpNd3NCVnlZU2lkOEVuYWU3cy9pOWQrQjVaOUF2cjV5ekRtN2l3a01iZzg3VUt6ejRSakZQTEM1aWZYSU52ajNocWk3OTM5MzlsTU9IRHg4WURvZmZBa3JNYkZ4MWRmVkw3YmUxNy96bG5EdW1xcXJxMzdzN2kwaDM4UmJmekt1bjVYQndCNEhiejRmOVhOc0kxVUZBTVIvK1FXdVRQMnJsVG8zQVNvTmxIcndEOWc3WWtoSUs1aDNNWGNrQVhrNjMwTFgzWUJNUkVSR1JUbUZtUGhEeWZiOGs2Q3pkblEyNU13L2NsOGdQRmVBY25MQ2ZGazN2TENjTWJ1R0pKVVhraHdwb3puN0podHo1SGJmNHF0MTVNT2pDNGZCZFFBa3daZVBpSnljSzRKelRsRCtSamVSS21xcmNTVHJCVG03MktTSWlJaUk5U2E3OHdmTzhmWUxPMHUyVjVvMENsMC9FeTJOSWFabzlDelJkcnJQc1ZaVGw0TkkwRVM4UEtLQnZwSEozUGwwc0Zyc0FPQU9vZGM1ZHU0Vzc1QUZrTWhtVlB5SVNLSlUvSWlJaUlnS1FCakN6Ylc0Wkw5dmdPQnFISSt4RnFPZ2Y2RUgvMjIrL0c3NzY2aHY2elpvMTUyUFgxcWl2Yi9CU3FmUW15MEdzV3ZWQjZMbm4vcDIvdFk4OWI5N0N5T2JYTFZxMEpOelNrZ3gyYVlrUkExS0V2UWdPQjk3UnUrMXBSb3dZQ3R3RllHWVhWMVZWYldsdGtUelF5QjhSQ1o3S0h4RVJFUkhCT1pmT25YOENyUXU1YTR6UEVQR2k0Q0JXSHRoQi8vcjFkZDZFQ2Ivb08yQkFQLysyMis0dFhiNThaV2hMOTN2ODhhY0xiNy85dmsxMkVQenZmNnZ5MXEycjJlTDkyMzMvK3ovdHQvbDEvL2pIU3dXUFBES2xhRXYzN3pUeDhoUTRpSGhSekQ2ek81NWkyTEJoMFZBbzlCaHQ2NUg4ZGl2YnVLdjhFWkV1UVd2K2lJaUlpQWhtbG5KdDI3enZIWXZGRGtva0VvdUR6dFFkMmVpNys1UGxjQ0plbEtpRFlmM1RRZVQ0NElQVm9ldXZ2NlZmWmVYSTVEZS8rWTJHdi8vOW53WFhYSE5qMmZlLy83OTFJMFlNMjZTSXVPaWljeHV2dlhaQ3Z4ZGVtSnIvNElPUDl3R29yYTN6K3ZZdDlaOTU1b1hDamU5Nzl0bGZiano1NU9NM1djUG8rdXR2N3JkaXhmdWJGRVV2di96ZkRhT0dmdi83dTlkMi9DdmNpbUg5MGtSejVVOHFlN2lOdmIvTVRiK29waU9mSWk4djcyWWdEcnpobk52YW90SWVnTy83bVk1OGZoR1JIYVh5UjBSRVJFVHdQQzl0WmdDWTJRbmtwclBJRHNwR2pnVGFpb2ZEK3FXSWV0YlpFYVpQbjUxMzIyMzNsUngzM0xpV1N5NDVyeEhnaEJNKzExSlcxcy8vMFk5dTYzdnNzWjl1dWVDQ2N4b0xDdklNSUJUeXVPV1c3OVpHb3hHT08yNWM2N0pseThQMzN2dFFuMXR2L2VINml5NzZWdjlKazM2NXp2TStuREJ3NnFrWERnUm9iVTI2VTArOWNPQlRUMDFlL2ZUVGZ5OW9iR3p5emp2dkswMEFyN3d5SSsvZi8vNVAvZzAzWEZQWDJhK2Z2SkJ4V0ZtS3hKb29PRWNxT3hiNGEwZDkrRmdzZGdWd0haQXlzN01UaVVUeng5M1hPWmN4TTBLaDBGWkhVWW1JN0c2YTlpVWlJaUlpbU5tR1JZbWRjeGVocVY4N3lRNEJJT1RDSE5LM1UwZjlyRjY5MXJ2NTV0dExiNzMxcnRMTEx6Ky9vYjM0YVRkbVRDeDV6ejAvVzdkMDZidmhyMzN0aWdFUFBmUkVVWHZoVjFoWVlPRncyQUFlZnZqSm9uUE9PYlVKNE4xM1Y0UnRzL3JxcWFjbXIzN3FxY21yOC9QejdLbW5KcThHT082NGNhM3o1NzhaYVcxTnVyVnIxM3NQUFBCb24zUFBiU3VDQW5GSWFacVFhL3REdDJOb1IzM1lXQ3gyTVhBM2dKbGRYbDFkL2RyVzd0Lys3OG81cHorNmkwaWc5RU5JUkVSRVJBRGFwNlcwQU1Nckt5dVBuajE3OXRRQTgzUlRiZ2doRndJSCsvVHAxS2srSzFhc0NtY3lXWGZPT2FjMTNuSEgvU1YzM0hGL3ljZmQ5OXZmdnFKdTJiTGw0Zi83djc4WFRwNzhSSEZMUzZ0NzRZVW5QZ0I0OWRWWitRc1dMTnF3UVBTNTUxNVczbjQ1RW9uWXh0TzRIbnZzVDBVdnZQQlNRZnYvWDNycGRmM2JMLy80eDdmMUJiampqcHRyU2t0TC9JNTdwZHRoNytJc09BaTVFRmwvU0VkOHlOek9YaE1CbkhNM0pCS0pCN2JqWWUzZkF4OVpIRnRFcERPcC9CRVJFUkVSbkhOWk04UE1ubmJPbmUzNy9pOVBQLzMwTVZPbVRORTI1VHZFaGhBS3RiM0hIbHpVcVorN2lvb2pVaFVWUjZRQXpqampwQTFUa1k0Nzdzdzlubjc2b2RXRmhRV2JqT0U1NnFqUlNZQlRUdmxpODNISG5ibEgrL1hQUGZlSER6Wis3S09QM3JzbUZQcHd3c0RxMVd1OWhRdVhSRktwbFB2UGYyYmwvZktYTjlVTUdORFBmL25sR1htdnZqb3ovL3JydjluNVU3MDJ0MSt1ZUF0NVliSzJ5K1ZQTEJZN0YzZ1FjTTY1dTZxcXFtN2Vuc2VaV2NZNVJ5YVQwWEdYaUFSS1A0UkVSRVJFQkROckg2RndIL0FsSUw1a3laTEx5RTF4a1cwekpuakFRWVJ6NzdFSGwvUzRSWDdYcmwzdmpSOS83WUNLaWlPU2tVakVoZzBibXI3MjJodkxBR3BxYXIyOHZLaGRjTUZWQXpaK3pFTVAzZG01Q3o0RDdKc3JmOEtFU1hHUU1jRnpUTmpoMFVlbm4zNTZhTW1TSlQ4QWJxUnRLdVJQcXFxcWZnQnMxMXBPempsTit4S1JMa0UvaEVSRVJFUUVvSDJVU2gxdEI3cTNBN2RYVkZSVVZWZFhUdzh1VmpjeVp1OUJaUHg4UEJlaWI5U25LTnpwaXozRGh3c3liK3k4OHk0djMvai9yNy8rcXRyUm95cytzdjM0V1dlTkw5Lzh1bzJuZmZYdjN5Lzdwejg5dU5yelBFNCsrZnlCVjF6eDlRYWc0ZGUvbmxoU1dscmlYM2poMlkwQUV5YjhvdStSUjFhMkhuLzhaMXM3NUVYdHFPS3dVUnJ4U1daQ1FBRWo5dGlMMTFpeEl4OWl4SWdSZXk5ZXZIaXljKzd6Z0E5Y2swZ2tmcldEU1RUdFMwUzZCSlUvSWlJaUlnTFFDdUI1WG41VlZkVWRzVmpzYzhEL09PZWVqc1ZpbjA4a0VuTUR6dGYxK2JZWEFKNFhZa0JCWU5QbDJoZGhibmZjY1dmdThjZ2o5NnpaZk5yWGx2emhEeFBYYlA3WXphZDliYTZ1cnQ1NzZhWHArVi80d2pITjY5ZlhlVXVYdmhOZXV2U2Q4QTkvZUUwd3hVKzc4c0lzYTVOdHUyeDViaS9ZdnZKbjJMQmgwYnk4dlA4SDNBQVVBNnZNN0t6cTZ1cVhkeUpGQmpUeVIwU0NweDlDSWlJaUlnTFF2a1pNSWVEbjVlVjlMWmxNVGdXT0FGNkt4V0luSlJLSlZ3SkwxMG5pOGZqVFpsWURQQjhPaDErY09YUG11dTErc0cvRkFEZ2NSYUZBUnYzc3FQWHI2N3lmLy96dWtxS2lBcHMwNlpIaUwzLzVpODNsNVdVN05EMnF0TFRFZitTUmU5Wk1tZkpNNGRlLy92OEdaTE0rVjE3NTlmcXRGVWFkb2loc3VOeXVkYUhjMTJZcmpqcnFxRDZ0cmEwWEF2OXJaZ2Zrcm40eWs4bDhjKzdjdWF1Mzl0aVAwNzdtRHhyNUl5SUJVL2tqSWlJaUlwaFpVKzRndFJCZyt2VHBOZkY0L0JqZ0gyWTJFcGdhajhkdkFuNWFWVlhWcVZ1WWR5WXo2d3VjREZ5WXlXUXNGb3ZOZHM0OUR6d1B6TmpHYXk4RTJzcWZ3bkRuN202VmMrS0pYLzNJbEMrQU04Kzg1Q1BUdVU0NTVmam1mZmZkTzFOU1VteVBQVFp4emU5KzkwVFJ0NzUxUTFsalk2TVhDb1V0SEE1UlhsN21uMzMyK1BKME91MTgzempnZ0gwelAvM3BEOWMzTmphNVNDUmlBQTBORGQ3MDZWWFIxMTZiSHkwdUx2YkhqbzBuSjAxNnBNL2N1UXVpWC8zcVY1cjIyR05nTUtPZ0NzS0dvNjJCTXE5b1MzY1pQbng0a2VkNXgzcWVkMUpMUzh0cFFHbnVwZ1hBTnhPSnhMOTJKWUp6cmlsM1hyQ3QrNHFJN0U0dTZBQWlJaUlpRXJ4NFBEN0Z6TDdpbkR1anFxcHFTdnYxUngxMVZKK1dscFlIZ05OelZ5MEJiaTRwS1hsazZ0U3BQVzVCNDRxS2lyODY1Nzc0TVRmWEEvOHlzK2V6MmV6emMrZk9mWHZqR3kxMjM1azRkenY5b3VWOGJwOFUxOGVDMy9WcUczeS9yYVB5UE84ajEyY3lXWmZOK29SQ0hxRlF5TnBIOG56bEt4ZVZ0N1MwZUYvODR1ZWFEejc0d1BTdmZqV3g5S0NEOWs5Ly92Tkh0NXh3d3VkYW85R0lOVFkydWNjZi8zTlJkZlc4NkQzMy9LeW0wMThZd0UrclN2blhpaWpyVTJ2dVlNYkREOXVjT2M2NVBrQzVtWDBDK0FRd0RNaHJmNGlaVFFWK05XVElrTDkyeEU1MzhYajhmalA3aHBtZFgxMWQvZkN1Zmp3UmtaMmxrVDhpSWlJaUFwdE8rOXBnMnJScERjQ1pGUlVWenp2bmZnUWNCRXl1cjYvL1FTd1d1N20rdnY3eHhZc1hKenM3N083aW5HdmN5czBsd0NuT3VWUEM0VER4ZVB3OU0xc0lURWttazQvaFVZeTFmUkFLSW9HTS9ObFJtNWMrRzE4ZmpYcGJuTHIyeHovZXY4bTZRRWNkTlRwWlZGUzR5WDJMaTR2czRvdlBhMnd2bHdKUkdER2NjNGJQd3pibmVnQ3pqN3drQS83cm5QdUw3L3YvVjExZHZRQ2d1cnE2UXlLWVdRT0FjNjZrUXo2Z2lNaE9VdmtqSWlJaUl2aSt2OG0wcjgxWWRYWDFBMlBIam4wc2xVcGRibWJmSlZjQ2xaU1UzQldMeFY1MHp2M1Y5LzIvVlZkWHIrelU0RHZHR3p0MmJOOVVLalhRek1xQmNxRGNPVGVRdHRFZzVjQ250L2VEbWRrK3dEN0FzWGw1ZVhlZlprOHV1cDB2aFBkemV6Z0tndG5wS3dpYkZ6OGIrN2h5cVZQa1Izd2N6b0RCVnJyZ1hWYzN6em5YWUdicmM2WGRBak43WTg2Y09iVzdLNEtaMWVmK1hhbjhFWkZBcWZ3UkVSRVJFZmlZa1Q4Ym16NTllZ3R3MjVneFkzNmJUcWV2Qk00R0RnZE9NYk5UbkhQRTQvRTVabFlOdk9HY1c1Qk9weGZNblR2M0hkcTJ5dTVJYnZqdzRZV2hVR2lBYzI2QWM2NC9NQUFZNFB2K0FHRGo2OHJOYktCemJrQXltZHY5YVNOYkdBMnlvMnFCcSs5MUo1VVB0SUwvM2RVUEpoM0x3K1BQM2xrVFhkWDRPenY5dVQydndjdzA4a2RFQXFmeVIwUkVSRVFBbW5Mblcxd1lkMk16WnN5b0IzNEMvR1RFaUJGRFBjLzdNbkNxYzI1MGJuSG9rZEJXcW9URFlXS3hXQXV3Q2xodlpqWE91WnJjamxwMXpybXNjODRBZk44M2FKODQ1UXBvSzZJS2M1a0tnVUxuWEQ5Z2dKa05BUExiTTIxYzRPUkdXbXhpbyt1U3dBZkFhbUNObWExMnpxMTJ6cTMyZlgrMWMrNS9nRE8yOVRsd3pyMXRaci9MWkRJUHQ2LzlNN0R5a20rMGhjRm95V2h0emFDMXBqMk10bStNclUvbjIyM01yQjdBOTMyVlB5SVNLSlUvSWlJaUlnTGJNZkpuUzE1NzdiVkZ3SzNBcmNPSER4OFlDb1dHTytlT29HMkwrQ05vR3hsVUFCd0lINVl3R3hjMDdjWE5sa3FielcwMlNpY0wxQUJyZ1hYT3VYWEFXak5iQjZ3enM3Vm10czQ1dDlyenZOWDUrZm1ycDAyYjFnaDg3RkNmaW9xS3djNjVqeXQvbW9BcFp2WlFidHY3VFVjeitUVGljaUZiMGdIdmM3NWx2dS96K3V0dlJGOSsrYjk1bDE5K1ljUG0yN0hQbTdjdzhxMXYzVmkyOFhYSEh6K3U1VnZmdXF5Ky9mOFhMMTRXdnVlZXlYMFdMVm9jRFlmRGR0VlZGOVVmYzh5bld6dnBKV3kvNXJUYjhBM2pFMWo1NDV6VHlCOFJDWnpLSHhFUkVSR0JuU3gvTmpaMzd0elZ3SXU1VXp0djdOaXhmWnVibTl1bloyMDhKU3ZxbkF2NXZoOXl6b1dkY3lFekN3RXBNMnZ4UEs4RmFEYXpGcUFsdHhqeldqTmJsMDZuMTczKyt1dDFkUEIwc3ZhdHVUZnpiek43S0pWS1BUVi8vdnlQTHhIYVI1Y1lQcTFkYytUUFdXZU5Md2VvcmEzM3hvLy9XbU1vdE9WRm5aOSsrcUhWaFlVRkg3bHR4WXBWb2V1dW0xRDJsYStjMkhUenpkZlhOalkydVdReTFTVmZLNjIrdzNMZkg4NjI5SFhkN2RxbmZhRTFmMFFrWUNwL1JFUkVSQVErblBhMTArWFB4L0NuVDU5ZVE5c0luVVVkL0xGM2h5WUFNNnZ4UE8rT2JEYjc4Snc1YzVadDUyUGJDalREYU82YTVjK1BmL3lkMm5RNnd5cUhpNDBBQUNBQVNVUkJWT2FqZTdiWGd3OCtYanhxMU1qa3VlZWUxZ1N3cFlLb3kyakp1QStuZmZtQmxEL3QwNzVRK1NNaUFWUDVJeUlpSWlMUUFTTi9lZ0l6bXdFY1hWMWQvUXBibVI2MlJaNXJ4TGUyOHFjcDJ5WExuME1PR1pLZU4yOWhaR2NlbTgzNnpKaFJsWC9UVGQ5WjM5RzVkb3VtamNxZmJEQnIvdmkrMzVEYjhVemxqNGdFU3VXUGlJaUlpRUN1L0RHemJTNzQzSk5WVjFlL3R0TVA5dHdxZkFQZno3SzJKYThEWTNXNlUwNjVZR0JCUWI1VlZvNUlYblhWUlEybHBTWCtlKyt0Q3FWU0dWYXZYaFA2NmxldkhGQlRzejUwMkdGRFU5Lys5aFYxQXdjTzZPamQzSGJkbXVZUXZwOEV3TGRWUVVTSVJDTDEyV3dXVlA2SVNNQzY1RUowSWlJaUl0THA2bkxucFlHbTZNNW1yRmdKMW9wdldXcFRIazFkYytyWDFoeDIyTkQwWC83eThPcS8vLzN4RDM3eGl4dHEzbnR2VmZpblA3MnpGS0M1dWNrRFdMQmdVZVNlZTM1YTg3dmYzYjBtblU2N1gvemlOMTN2ZTZZeDQ2aExlL2lXQlZwNDdZTkF5cDlNSnRPUXU2anlSMFFDcGZKSFJFUkVSQWlGUXV0eUYvc0hHcVFiYzB6d2dTVmt5QUR3Ym4yM0cyVWZDbm5rNStkWktPUXhkT2hCbVFzdU9MUHh0ZGZtUjMzZkp6OC8zd0RPUC8rc3hqNTkrdmdEQnZUenp6eno1S2JYWDM4ajZ2dGRiT0RQOG9hMnozM2IxMkpKN212VDZSb2FHclRtajRoMENTcC9SRVJFUklUYzl1aWc4bWNYdWNWay9WejUweFFLT013dVN5WlRSQ0lSOHp5UHdZUDN5ZVRuNTFsalkrT0dZd2puM0liYnU1UjNjdVZQMXMrQUxRNHF4dUxGaTVOQUNzZ2JNbVJJdDU0S0tDTGRXeGY3S1MwaUlpSWlRYWlycTZ2SlhTd0R1dDEwcGE3REZwTzFMQmk4MTlEdFJ2NzgrOS9UOGxlc1dCWEtabjBXTEhnek1ubnk0MzJPUGZZekxkQTJLdWh6bi90MHk3MzNQdFNucnE3ZVc3T214bnYwMFQ4VmpSdjN5ZGFnYzMvRWlzWVFHR1F0aTNPQmxUODVEUUNscGFWOUFzNGhJcjFZdC91RkpDSWlJaUlkYi9IaXhjbFlMTllFRkEwZlByeHc3dHk1Z1d5TjNmMjVOd0hJV29ZM2EzZHFWNjNkNmJqanp0eWovZktYdm5UZXdQYkxMN3p3eEFjQUN4Y3Vpdno2MTVOS2tzbWs2OSsvbjMvTU1aOXF1ZUNDc3pmc2xIWFpaUmMwM25ubmIvdDg5YXRYRHZBOHgyYytjMlRyRlZkOG80R3U1czI2Q0Zsckc0RmxMQW95aW5PdTNzejZlNTVYQXF3Tk1vdUk5Rjc2cTQ2SWlJaUlBQkNMeGQ0QkJqdm45cXVxcW5vMzZEemRrWTIrdXovWnlGeUt3bjBvaVJUeXB4TldFL1YyYk10NDJUWEpyT01yencya1B0MU1VN3FlYUhpNG0zNVJ6YllmdUh2RVlySFhnT0crNzFmTW1UTm5UbEE1UktSMzA3UXZFUkVSRVdtM0RpQ2J6WllGSGFTN2NqT3ZYQWZNSSsyblNCbk1YOWZsUnYvMGVQUFhSMGdacFAwVU1DL0k0aWVuSHNBNTEvVjJSUk9SWGtQbGo0aUlpSWkwV3dmZ25OT2l6N3ZDOFhKYjhXQ1FXQk1OT2s2dlU3VW1Dcm55eDdtWGc0N2puTk8vS3hFSm5Nb2ZFUkVSRVdtbmc5U09ZTHlFWVdUOE5OWHJWUDUwdHRmV1JzbjRhUXdELzZXZzQvRGhPajhEQWswaElyMmF5aDhSRVJFUmFhZnlweVBVSldjQkxhVDlKSXZySXF6cS9sdStkeHVybWtLOFZSY2g3U2VCRm1yVHM0T09oTW9mRWVrQ1ZQNklpSWlJQ0FET3VSb0FNOU9hUDd2QUxiNHFDZjVmYWMyMllBYlBMUzhJT2xPdjhmZDNDOENnTmRzQzltemIxeUp3S245RUpIQXFmMFJFUkVRRUFETmJsN3Vva1QrN3pIc01INSswbitTZnl3dnd0ZUhYYnVjYi9ITjVBV2svaVkrUHM4ZUNqcFN6Sm5kZUhtZ0tFZW5WVlA2SWlJaUlDUEJoK2FOcFh4Mmc2cEtad0ZKYXN5MnNTWHJNMXNMUHU5M3NOVkhXcHJ6Y3FKOGx6TDUwVnRDUmNqVHlSMFFDcC9KSFJFUkVSQUR3UE84REFEUGJNK2dzM1ozREdmQVlLVCtKNy9zOHU2d3c2RXc5M3JQTEN2RjluNVNmQkI3TGZRMjZBcFUvSWhJNGxUOGlJaUlpQW9EdisrL2xMdTRUYUpDZVl3cFlpbGEvaVJtcjgxaFVHdzQ2VUkvMTV2b0lNMWJuMGVvMzRVaUMrMlBRa1RhaThrZEVBcWZ5UjBSRVJFUUFLQ3dzWEo2N3FQS25BN2lxOFd1QnliUm1XdkI5bjhsdjlBazZVNC8xMEp2RitMNVBhNllGWTNMdWM5OVZxUHdSa2NDcC9CRVJFUkVSQUtaTm05WUExQUVsWThhTUtRazZUNCtROHUvQ3JKNldiQ09KZFZIbTFrU0NqdFRqeksySmtGZ2JwU1hiaUZrOXFlemRRVWZhV0ZWVlZUMlFBWXJIalJ1WEgzUWVFZW1kVlA2SWlJaUl5QWJPdWZjQTB1bjAza0ZuNlFuYzY1ZXZCKzllV3JNdCtKYmx3VGY2MEZWV291a0pmSU1IMytpRGI5bTJoWjdkUFcyZjh5N0Z5STMrcWFtcDBlZ2ZFUW1FeWg4UkVSRVIyY0RNbGdONG5xZXBYeDBsWFhjL3NKYW1UQU52ckkvd2wyVUZRVWZxTWY3eWRpRnZySS9RbEdrQTFwS3VmeURvU0I5akxZRG5lU3AvUkNRUUtuOUVSRVJFWkdQTEFYemZWL25UUWR6YzY1b3d1NGxVTmtrcTI4b0RiL1JoWlZNbzZGemQzb3JHRUErK1dVd3EyMG9xbThUOENXN3VkVTFCeC9vWWF3Q2NjeXAvUkNRUUtuOUVSRVJFWklQMmFWL09PWlUvSFNreC9zOWdmNlVwMVVCTDJyaHRUaW0rNW4vdE5OL2c5dGRLYVVrYmplbDZzTCtTdVBUcG9HTnRSZnVpeitXQnBoQ1JYa3ZsajRpSWlJaHMwRDd0eTh4VS9uUWdoek5DbWUvaXU5VTBaZXFadHo3Q0U0dUxnczdWYmYzaHJTTG1yWS9RbEtuSFdFMDBmTDNEZGRrMnpjeTA0NWVJQkVybGo0aUlpSWhzb1BKbjkzRXpyMXdIWEVmS1Q5S2FhZVozYnhZemJWVmUwTG02blZmZXorUGhSY1cwWnBwSitVbWNYZWVtWDFRVGRLeHRVUGtqSW9GUytTTWlJaUlpRzNpZXAybGZ1NUdyR3Y4QzJFU2FNZzJrc2tsdW5WUEtvdHB3MExtNmpVVzFZWDVlWFVvcW0yeGI1TmttdXRtWC9pUG9XTnZpZWQ1YTBKby9JaEljbFQ4aUlpSWlza0U2bmRiSW45M3R3TEpiY0R4UFE3cU81blNXRzJmMlkwMVM3OHUzWlUzUzQ4YVovV2hKWjJsSTErRjRuZ1BMYmdrNjFuYlNtajhpRWlqOWtoRVJFUkdSRGViT25kc0VySGZPbGNYajhjS2c4L1JFYnNvWldZd3JNVjZuSVZYTDJsYTQ5ajlsdk4raUhjQSt6dnN0SWE3NVR4bHJXNkUrdFI2enVSaFh1aWxuWklPT3RwMDA3VXRFQXFYeVIwUkVSRVEyNFp4N0ozZCtZTkJaZWlwWE5iNFpMM28rV2Q2alBsM0R5bWE0NXBVeTNtMVVBYlM1ZHh0RGZPcy9aYXhxaHZwMERUNHJDSWZPZDFYam00T090Z1BheTUvK2dhWVFrVjVMNVkrSWlJaUliTUxNRmdKa3M5bERnODdTazdsWkY3NFBuRXJXZjV2NjVIcFd0eHJYVGl0amNiM1dBR3EzdUQ3TXRkUEtXTk5pMUNmWDQ5dFM0RlEzNCtJUGdvNjJnelR5UjBRQ3BmSkhSRVJFUkRhM0VNQTVkMGpRUVhvNlZ6WCtYYnk4TCtQekpuV3BHbXFTUHRlOFdzYS9WdVlIblMxdy8xcVJ6eld2bGxHVDlLbEwxZUR6Smk1NnFxc2EvMjdRMFhiQ3h1V1BDektJaVBST0tuOUVSRVJFWkJObTltYnVvc3FmVHVCbVhmZyt4bW40OWpwMXFSb2FraWx1VFpUeW0zbDk2QzRyMm5Ta2pPKzQ2L1UrM0ZwZFNrTXkxVmI4Mk90NDZWTnpvNlc2bmFxcXFtYWdCWWdPR3phc0tPZzhJdEw3cVB3UkVSRVJrVTIwVC9zeU01VS9uY1JWalY5TGZ1UTBqTDlTbjY2bE9kUEFYOTR1NU9yL2xMR3FxZmVzQTdTcUtjVFYwL3J4N0xKQ21qTU4xS2RyTVh1Vy9NaHBidWFWNjRLT3Q0dldBa1FpRVUzOUVwRk9wL25FSWlJaUlyS0pVQ2kweU16YXAzMDV3SUxPMUJ1NGFkOW9NT3dTUmsyNm1KYjBEOGhrTTd4UlU4b2xVd2R3enRCR3pqaTRpWjVhQTJXQkp4WVY4ZmhieGJSbWZSb3pOYVQ5RnN6ZFRPS1MreDJ1SjN3UHJnWDJkYzROQUpZRm5FVkVlaG1OL0JFUkVSR1JUZVNtcUx3TGxJNGFOV3FQb1BQMEpnNW5idGI0U1RqN0NtbC9PYldwdGRSbm1ubm96V0l1bTlxZmVUV1JvRE4ydU5kcklsdzZ0VCsvVzFSTWZicVoydFJhMHRuMzhOeFhYT0tTMy9hUTRnY3pXd3Znbk5PT1h5TFM2VlQraUlpSWlNaVdMQVRJWkRLYStoVUFOL3V5bVdUempnRWVvU25kUUgycWhxWDFjTTJyWlV5WTJiZEg3QWkydUQ3TWhKbDl1ZmJWTXQ2dWgvcGtEVTJaQnVEMzREN3JabDB5SytpSUhjbnpQTzM0SlNLQjZmNi9ORVJFUkVTa3c1blpRdWZjY2JtcFh5OEZuYWMzY25NdXJBVytiYU1tVFNHZC9SbTEvcUhraHdxWTluNHgwMWYzWjh6QUpPY05iV1JvMzB6UVdYZklvdG93anl3cVpzYnFQSHpmcHlWYlQydTJCV3dobm5kOVR5dDlOdEkrOGtmbGo0aDBPcFUvSWlJaUl2SVJudWU5dWRHNlB4SWdOK3VTV1RidTMxK2c0YzJMYU0xOGsyUzJIM21oZkthL1g4eU0xZjA1dEYrYTQvZHRZZHplclJTRXV1WVVxWmFzWStxS2ZKNWJYc0RDOVpFTnBVOHkyd3JVZ04xTm4wUHVkMU0vMjcyS3JCMnpGc0QzZlUzN0VwRk9wL0pIUkVSRVJENmlmY2N2My9jUERUcUxRSzRVdWMrRy9lWVI4c05mcHpWN0tjbHNYL0s4Zk9hdEsyRGgraEltTHVqRFovWnE1Yk9EV2hsZW5ncDhjZWlNNzVoYkUySHFpbnhlWHBWUFM4YVI4ZE1rTS9Vay9WYk0xZ1AzMFpxZDdPWmYwUmh3MnM2Z2FWOGlFaGlWUHlJaUlpTHlFYmxwWHhyNTA4WGtTcEk3N2FnSEp0T2F1WkRXN0FXMCtuc1FkbUZhTXdVODkyNEJ6eTh2b0NCc2pPaWZZdFRBSkpVRFV1eFJsTVh0NW5BR2ZOQVVZdmJhS0xOVzUvSGF1aWd0R1llWmtjeTJrTXkya0xFTTJBZmdIaUkvTXRsTiswYkRiazdWWld5MDRMUEtIeEhwZEx2N1Y0Q0lpSWlJZEU4dUZvdlZBNFVsSlNWRlU2ZE9iUTA2a0h5VWpac1FwbUd2WThET3hibGpNRHdpWHBTb2wwZlV5OFB6MnNiLzlJdjZIRmlhWm1ocGhxRjkwK3hibkdGZ2dVL2VUazRUUzJZZHExczhsamVHV1ZRYjRjM2FDRXZydzlTbTJqYVU4ZjBzS1Q5SnlrK1M5bE00Zkl4LzR1eFJpdC8vdDVzNm9TZFA3OXFpV0N4MkRQQlA0TitKUk9LWW9QT0lTTytpa1Q4aUlpSWlzaVVHdkE2TWJXeHNIQTdNRERpUGJFR3VSSGtCZU1GR1RkNFRTMzJadEg4Y0diK1NKanhDTGtURWk1TE1SRmpiR3FGcWRkNG1mLy90Ry9YcFg1QmxRSjVQUWRqSUM3V2RvcmxTS0pWMUpIT25sb3hqYmRKalhVdG9ROGtEZ0VIV3o1Q3hKQmxMay9aVFpDM2JWdmpZTEhEL3dFWC83R1pmK0g2bmZuSzZudlpwWDFyelIwUTZuY29mRVJFUkVka2lNNXZsbkJ2cisvNG9WUDUwZVc3V2hlOEQ5d0wzMmhIMzlDUFBIVVBHK3p6WnpHaHdlN1RkQ1VmWUMrTzVFQ0ZDSkRNaDFyU0c4QWpobk12ZG8rMC9BTXY5QjRhWjRlUGorMGw4eTVJbGkyOVpNbjRtZHgvQVBzRGNURHovSHlUdFgrNzF5OWNIOGJub2lzeHNiZHVuV0d2K2lFam5VL2tqSWlJaUlsdmtuSnVWT3g4Ti9DYmdPTElEY3FYTG4zSW5iTXh2OXlDZEdRbHVKQm4vY016Mnc3bDlNUEoyN2dsSVl2WWV6cjJEMlR6TTVoQUp6M0V6THY2Z0ExOUdqOUxRMExDdXBLUUUyc29mQjNUTm5kbEVwRWZTbWo4aUlpSWlza1dWbFpXSCtMNi9FSGdqa1VoOEl1ZzgwckVNYzhRbjljZkw3RVBXMndNbzNIQnlYa0hibmZ3V29IbkRLZVIvZ0I5K2o2cEwxam1jeW9zZGxGdEhxMDh5bWV3emYvNzgzckREbVloMEVTcC9SRVJFUk9UamVMRlliRDNRcDZDZ29IVGF0R205Wm1jbWtkMGhGb3U5RGV6disvNEJjK2JNV1JaMEhoSHBQYnh0MzBWRVJFUkVlaWtmbUFXNFpESVpEenFNU0E5UUQrQ2NLdzA2aUlqMExpcC9SRVJFUk9Sam1ka3NnTnlpenlLeWE5cW5ldlVOTklXSTlEb3FmMFJFUkVUa1k3VXYrZ3lvL0JIWmRlMVRKelh5UjBRNmxjb2ZFUkVSRWZsWW9WQkk1WTlJeDlISUh4RUpoTW9mRVJFUkVmbFlzMmJOZWc5NEg5aS9vcUtpUE9nOEl0MmNSdjZJU0NCVS9vaUlpSWpJMWhodGl6NERWQVlaUktRSGFCLzVvL0pIUkRxVnloOFJFUkVSMmFyMmRYODh6OVBVTDVGZFlHYWE5aVVpZ1ZENUl5SWlJaUpiWldZemMrZWZEanFMU0hmbW5OTzBMeEVKaE1vZkVSRVJFZG1xWkRJNURVZ0RueDQ3ZG14QjBIbEV1aXZuWENPQTUza2ErU01pblVybGo0aUlpSWhzMWZ6NTh4dk5iQnFRbDA2blB4VjBIcEh1eXN3YWN1Y3FVVVdrVTZuOEVSRVJFWkZ0OGp6dkJRRGY5NDhOT290SWQ5VSs4Z2NvRERTSWlQUTZLbjlFUkVSRVpKdk03SVhjeGM4SEdrU2tHL045djczODBjZ2ZFZWxVS245RVJFUkVaSnNTaVVRMXNBNm9xS2lvS0E4NmowaDM1SGxlKzRMUEd2a2pJcDFLNVkrSWlJaUliQThmZURGMytYTkJCaEhwcnJMWnJFYitpRWdnVlA2SWlJaUl5SFpwbi9ybGVaN1cvUkhaQ2FGUVNDTi9SQ1FRS245RVJFUkVaTHVFdytGL0FKalo1d0VYY0J5UmJpY2NEamVDZHZzU2tjNm44a2RFUkVSRXRzdXNXYk9XQTI4QWcwZU1HSEZ3MEhsRXVwdVdscFpHQU9lY1J2NklTS2RTK1NNaUlpSWkyODNNL2dFUURvYzE5VXRrQjgyZE83YzVkekUvMENBaTB1dW8vQkVSRVJHUjdlWjVYdnVXNzhjRkdrU2tlN0xjQ1RSMVVrUTZrY29mRVJFUkVkbHVyYTJ0THdFcE16dHUyTEJoeFVIbkVlbUdzZ0NubjM2NmpzVkVwTlBvQjQ2SWlJaUliTGY1OCtjM091ZitEaFRrNStlZkZIUWVrVzdJQjFpelpvMUcvb2hJcDFINUl5SWlJaUk3eE13ZXk1MmZFM1FXa1c3SUIyaG9hRkQ1SXlLZFJ1V1BpSWlJaU93UTU5eXpRQ1B3aGRHalIvY1BPbzlJTjVNRnFLdXIwN0dZaUhRYS9jQVJFUkVSa1IxU1ZWWFZEUHdaQ0djeW1kT0N6aVBTemZnQSsreXpqMGIraUVpblVma2pJaUlpSWp1amZlclgyVUVIRWVsbTJxZDk2VmhNUkRxTmZ1Q0lpSWlJeUE1enp2MFRXT09jTzNyRWlCRjdCNTFIcEJ2eEFkTHB0RWIraUVpblVma2pJaUlpSWp1c3Fxb3FEVHdKT00venpndzZqMGczRWdFb0t5dkxCaDFFUkhvUGxUOGlJaUlpc2xOODMzOE13RG1ucVY4aTJ5OGZzS2xUcHlhRERpSWl2WWZLSHhFUkVSSFpLWFBtekprT3ZBTlVqaHc1OHVDZzg0aDBkZVBHalFzRFlhQVZzSURqaUVndm92SkhSRVJFUkhhV21kbmpBS0ZRU0tOL1JMWmh6Wm8xK1FCbTFoSjBGaEhwWFZUK2lJaUlpTWhPOHp5dmZkZXY4OUY3UzVHdGlrYWpCUUNlNXpVSG5VVkVlcGR3MEFGRVJFUkVwUHVxcXFwNlBSYUxWUUh4eXNySzQyZlBudjIzb0RQSng3TWhkK2JSSjNvRWpvUHczSDZZN1FmZS9tQ0RnR0tnS0hjcXpEMmtHV2pLblJyQnJRUi9HYzY5ZzIvdllDeWhJZlc2VzN5VjFxL1pEdUZ3T0QrYnpXcmtqNGgwT3BVL0lpSWlJcktyN2dZbVo3UFpLd0NWUDEySXhTY094cm1qOFcwMHpvMEdHd2xFMjI0RWNHeGo2Wm1TM0tuOUk0NEUxL1lRNTlvZVhwcVhzdmlrT1pqTnhITXpNWHZKVlkxL2QvZThvdTR0bFVvVmhFSWhBSlUvSXRLcFhOQUJSRVJFUktSN0d6dDJiRUV5bVZ3T2xJVkNvU0d6WnMxYUduU20zc3BPZnpMRWtycFJlUDZKR0Y4Q2htOXloN0FIUTBwZ3Z4TFlzeEQyS21nN0gxZ0FCUkhJRDBGQnFPMGNvRFVMTGRuY2VScFd0OEQ3emJBcWQvNU9QU3l1aDR5L2VaUzVHTStBOXl5SkZUTWRFejV5aDk0b0Zvc05CMTREWmlRU2lTT0R6aU1pdllmS0h4RVJFUkhaWmZGNC9HZG05aDNnRjRsRTR0dEI1K2x0TEQ3eElJeExjSndQN0xIaGh2NzVNR1lnSE40Zmh2V0RnL3RDdElPWFprcjU4Rll0ekY4UDg5YkJqTld3cm5YamUzeUE4VHNjazF6VitDVWQrK1RkUzBWRnhkSE91YW5BUHhPSnhMRkI1eEdSM2tQbGo0aUlpSWpzc3BFalIrN3ZlZDRTTTZ0TnBWTDd6WjgvdnpIb1REMmRqWnNRcG5IUFUvRGRlQndmRmdtSDlZVlBENEpQN1FXSDlnV3ZrOS95K3dZTGErRS9xK0NWbGZCRzdVYWhlUkhQSmxMOC90TnU2b1JNNXdZTFhqd2VQOTNNbm5UT1BWNVZWWFZPMEhsRXBQZlFtajhpSWlJaXNzdm16Sm16TEJhTC9jVTVkMG8wR3IwRXVEM29URDFWcnZRNWh3WjNBM0FRRGlqTGc1TU9nSk1QZ0gyTGdnM29PZmhFdjdiVEpaK0E1VTN3OU52d3pOdFFrendXYzhmU3NOY1NxNXgwRThVckgrOWxKVkE1Z0psOUVIUVFFZWxkTlBKSFJFUkVSRHBFWldYbGFOLzNad0NyNnV2ckQxaThlTEYyZ09wQWR2cVRJWmF1UHhPNEVSZ0tRR1U1bkRFRVByTlgyM28rWFZuR2g1ZFh3Wk9MWWZhYTltc1hBVGR4WUw4bjNKUXpzZ0dtNnhTeFdHd0NjS056N3J0VlZWVS9DenFQaVBRZVhmdzNoSWlJaUloMEY3Tm56NTRKdkFqc1ZWSlNja0hBY1hvVWkwK01zWFQ5VE9CUllDanhjcGgwTk54M05CeXpkOWN2ZnFBdDR6Rjd0MldlZERURXk2R3R4SHFVcGV0bldueGlMT0NFblVFamYwUWtFTjNndDRTSWlJaUlkQmZPdVova3pyOHpidHc0TFRHd2kyejR3MFVXbi9oTFlCWVE0NGl5dHZKazR0RVFLdzg2M3M2TGxiZTlodnVPaGlQS0FHTEFUSXRQL0tVTmZ6amdlV3U3ajNOdUlJRG5lU3AvUktSVHFmd1JFUkVSa1E1VFZWVTFGWmh1WmdmVTFkVnBRZHRkWVBHSm55WFNNaCs0aHFLSTQzc3hlT0N6YlZPOWVvcks4cmJYOU4wS0tJcDR3RFZFV3VaYmZPSm5nNDYyTzVoWk9ZRHYreXAvUktSVHFmd1JFUkVSa1k1a3pybGJBSnh6UHhveVpFaGUwSUc2RzhPY3hlLzdEbTFUNlBiajgvdkFuNzdnT1BYQXp0KzVxek40RGs0N3FPMDFIcnNQd0g3QWkxWTU4ZHVHOWJRWHZDZEFKcE5SK1NNaW5hcW4vVEFWRVJFUmtlQzVXQ3oyTXZBcDRGdUpST0pYUVFmcUxtek1uU1Zrb2crQit6TDVZZU9HdU9PNGZZT08xYmxlV0E0M1ZSbkpqTVB4RktIa2hXN0dWZlZCeDlwVjhYZzhZbVpOZ0hQT0ZWWlZWYVdEemlRaXZZZEcvb2lJaUloSVJ6UGdPZ0F6KzBFOEhpOE5PRSszWUtQdU9aQk0za3h3WDJad01UeDhUTzhyZmdDTzJ4ZCtmNHhqY0RFWXA1TEptMm1qN2prdzZGaTdLcFBKSEFCRWdFVXFma1NrczZuOEVSRVJFWkVPbDBnay91dWMrNk56cnN6TXZoMTBucTdPS3U4NUJBdS9BaHpDdUVIdys4L0JnU1ZCeHdyT2dTVnRuNE54Z3dBT3djS3YyT2hKUTRPT3RTdENvZEFodVl0dkJCcEVSSG9sbFQ4aUlpSWlzbHRrczludkFSbmc2b3FLaXYyQ3p0TlZXWHppRVJCK0JiTkJuSG9nL0h3c0ZFV0NqaFc4b2tqYjUrTExCNERaSUxMMmlsWGVlM2pRc1hiQm9RQm10aURvSUNMUys2ajhFUkVSRVpIZFlzNmNPVytaMlQxQWdYUHV6cUR6ZEVWV2VXOEY4QkptNVp3MUJMNGI2NW1MT3U4c3o4SDM0bkRtRUlDQkVIb3A5em5yamc3Tm5XdmtqNGgwT3BVL0lpSWlJckxibU5tTndQdkFTU05Iamp3NTZEeGRpY1VuRHNhODU0QituSDhvWEROUzI3RnNpUU91SFFsZk93VE15aUQwZHh2MW0rNjRHRko3K2FPUlB5TFM2VlQraUlpSWlNaHVNMmZPbkZvenV4ckE4N3k3aGcwYlZoeDBwcTdBam5xZ0QvQU1NSkN2SEFSWEhxN2laMnNjOE0wajJyYUVOOXNEUC95TURmdE5kL3BlY3NCaGdPWG41eThLT295STlENHFmMFJFUkVSa3Q2cXVybjRDZUFIWU55OHY3OGFnOHdUTlRuOHlSREx6S0RDYzBRUGgyaEVxZnJhSEE2NGJBYU1IQW93Z0wveW9uZjVrS09CVTI2V2lvdUl3b0Ird2VQcjA2UzFCNXhHUjNrZmxqNGlJaUlqc2J1YWN1eHhvQmI1VlVWRXhOdWhBZ1ZwYTgyT01FOW0vRDl3NkZzSjZTNzdkd2g3ODdFallydzg0VG1KcHpZK0RqclE5UE04YkIyQm1Md1diUkVSNksvMm1FUkVSRVpIZHJxcXFhZ2x3SStBNTV4NDU2cWlqK2dTZEtRZzJhdElud1YxUFljVDQxYWVnajNiMTJtRWxVZmoxcCtEL3QzZm4wVkdWaC8vSDM4OWtBUUxpQW9wMXIyaGRxR2htRUtHMTFhcDFRVVhGcXZWWGJhMEtzV3Bkc0ZxcjFtTHJVclhhQ2xZRjNMNXFWNjNiRjFHL0ttSmRLTXNrQ01XMVZFQXNzaWdDQ1lFczgveitTSUlMUzFtUzNDenYxem1jVE83Y3VmZHo3M0RPVEQ3bnVjOHRLb2dRTHE4N3B5MWJqUEhnK29mamtzd2hxZjJ5L0pFa1NWS3o2Tm16NXkzQTM0RmRLeXNyYjBzNlQzT0xtWkZGNU9MOVFPQW4rd1oyN0p4MHBOWnJ4ODV3U2U4QUJITHh2dGovMWs1SlIxcUhBQndNa0VxbHhpZWFSRks3WmZralNaS2tadkh3d3cvWGhoQk9CNVlBUHl3dUxqNHg2VXpOS25JdHNEdjllOEN4dXlTZHB2VWIrR1hvMXdQZ0sxUjF1VGJwT0d0VFA5L1Axc0NiMld4Mlh0SjVKTFZQbGorU0pFbHFOdGxzZGs2TThVY0FJWVRSdlh2My9uTFNtWnBETEw2clA0R0w2RlFRdVRMakJNK05JUUJYWmFCVFFZUjRjVXlQN3BkMHBEVnBtTzhIZURIQkdKTGFPY3NmU1pJa05hdXlzckkvQVE4QlcrYm41ei9ldTNmdk5uMzlVeVFHVXR3SUJINzgxY0MyUlVsSGFqdTJMWUlmZjdYdThxOVU3c1pJYkhHMVdvenhtUHFmenZjaktUR1dQNUlrU1dwMk5UVTE1d0N2QTczejgvUHZveTJQaFVtUFBoekNOOWl1TXd4cUZ3T2RtdGNKWDRidE9rUGttMlJHZlR2cE9KOVZYRnk4SFhBRVVGVlRVMlA1SXlreGxqK1NKRWxxZHRPbVRhdUlNUjRITEFST3ltUXlseWVkcVNsRVlpREU2d0FZc3JlM2RXOEtCU2tZdkhmZDQ4QjFMV3oweituVS9jMzEyUFRwMHhjbkhVWlMrK1duanlSSmtoSlJWbFkyR3pnUnFJa3hYcGRPcHdjbG5hblJwVWVlQUdUWXFRc2N0V1BTYWRxdUFUdkNUbDBnMG9mMDZPT1RqbE12aEJET0FFaWxVdmNrbkVWU08yZjVJMG1TcE1TVWxwYStESnhIM1dWZmYrclRwMCtMdW14bmt3VXVCZXBHL2VUNTFidko1S1hxempGQUtsNmFiSmc2NlhUNkFHQlBZTTZVS1ZOZVNEcVBwUGJOVHlCSmtpUWxxclMwZEZTTThaZEFZUzZYZTd5NHVMaC8wcGthUXl5K2EyOEkvZGlxQXh5MlE5SngycjdEZG9DdE9rQ2tmMHlQM2l2cE9NQVo5VC92QTNJSjVwQWt5eDlKa2lRbHI2eXNiQmh3RzFBVVFoaGJYRnk4YjhLUk5sMHFkUllBeCt6aVhEL05JVDhGUis5Yzl6amt6a295U2lhVCtSSjE4LzNFWEM1M2Y1SlpKQWtzZnlSSmt0UXl4TkxTMHFIVWpaTFlJb1R3ZkhGeGNaK2tRMjJzMk91dmhSQy9EOEN4dXlRYnBqMzU5Rngvdis0OVNFYU04UnFnQ0hocTZ0U3BzNUxLSVVrTkxIOGtTWkxVVXVSNjl1dzVHUGdyMEQyRThHSnhjZkZoU1lmYUtCMCtQZ2JvVHU5dThPWE5razdUZnV6YUZmYlpDbURyK3ZlZzJlMjc3NzY5Z0xPQVd1Q3lKREpJMGhkWi9raVNKS25GZVBqaGgydTdkdTM2dlJqajNVQ1hFTUxZZERwOWN0SzVObHlvdStQVWdKMFN6dEVPRFdpNDlDdDFYQks3ejh2THU1RzZ2N1B1S2kwdGZUT0pESkwwUlpZL2tpUkphbEhHang5ZlUxWldOZ1M0RGlnQS9weE9weStpN281Z0xWNGtCZ0tIQXRDdlI4SnAycUYrMjlZL2lJZEdZclArbjhsa010OENqZ2FXaEJDR05lZStKV2xkTEg4a1NaTFVFc1hTMHRLcllvd1gxUC8rMjNRNi9jZGV2WHAxU1RUVitzaU0yZ1BZam0yTFlQdGs0NzczM2h4S1NpNWw0c1RTdGE2elpNbFNxcXFxUHJkczNyejVqQjI3N3J1VFQ1KysrcUNXdDkvK0Y1V1ZLell1YkdQWm9UUDBLQUxZbmo1M2ZxVzVkdHUvZi85T3dBaUFFTUt2c3Ruc291YmF0eVQ5TjVZL2tpUkphckhLeXNwR0FDY0NTNEh2ZHVqUVlWSW1rOWt6NFZqckZxaWJwNmp2Tm9tT1ZWcThlQWxEaDE3TjFsdDNZOWl3bTNuLy9mK3NjYjBISDN5RUcyNFkvcmxscjd3eWtRVUxGcTV6KytlZi83UFZsbzBkK3dMMzMvK1hqUS9kR0FMUWQrdTZ4N204WnBzemF1WEtsYitMTWZZQzNsMnlaTW50emJWZlNWb2ZyV0xvckNSSmt0cTMvZmJiYi9kVUt2VUkwQnNvQjg0cExTMzlJeENUVGJhNm1CbjVHSEE4ditvTFJ5VXo1OC84aU9na0dRQUFFN1ZKUkVGVStRczU5OXlmOHJXdjdjOGxsL3lJTVdPZVk4U0l1N254eHArejMzNWYvZHk2dGJXMW5IdnU1Wnh3d2xIY2R0dG9BQll0K3BqdTNiZGFiYnRubi8wOVRqeXhiaDdsZ3c0Nm5wZGVlcHdMTHJpUzJiUG5yalhMRTAvOFR5TWUyWG9hT3h1dW5nekV4MEwybkVGTnZidDBPbjBhOENCUUhXUDhXbGxaMlpTbTNxY2tiUWpMSDBtU0pMVUsvZnYzNzFSVlZUVWl4bmhXL2FLblFnam5aclBaT1lrRys0S1lHVGtQMkphbkJqUmNmdFNzWG4xMUVyLzR4VTJjY01JQXpqdnZ6RlhMSjB5WXdsVlgvWnFCQTQ5Z3lKRFQ2ZFNwNDZybmxpK3ZwS0NnZ0lLQ2ZHYk5lcDliYnJtVEVTT3U1K1NUQi9QblA0OGtsZnIwZ29GRERqa1JnS1ZMbDlHMTYyYU1HL2MzSG5sa0RNdVdMZU9IUHp3VmdMLy8vUjg4L2ZRTDNIRERsYzEwMUY4d2Z6a2NQUmJndzVBdCtWSlQ3aXFkVGg4Q1BBTVV4Qmd2cUIrdEpra3RpcGQ5U1pJa3FWV1lNR0ZDWlRhYlBSczRIVmdNSEIxamZDT1R5Vng0MGtrbjVTVWNENENZR2JrNXNDMUYrYkJOOHhZL0N4WXM0c29yYitES0syL2daeis3OEhQRkQwRC8vbjM0NHgvdjVKMTNaakp3NE9uY2ZmZER4RmczY0txb3FCTUZCZmtBakJ6NUFHZWQ5ZjhBbURsejFxcDFHb3diOXpmR2pmc2JuVHNYTVc3YzN3QVlNT0JRWG4vOURWYXNXTWxISDMzTTczNDNrclBQL2w1VEgvTGFiVk1FUmZrQTI4WURobmR0cXQyazAra004RGhRRUVLNHA2eXN6TXU5SkxWSWp2eVJKRWxTcTlPN2QrOXRDZ29LZmhkalBMViswZVJVS25YWmxDbFR4aWVaSy9hNXN5OHhOWkc5dG9BSG0yMjZHUUJLUzZmemw3ODh6cjc3OW1Ma3lBZld1ZTYxMTE3T3pKbXo2TktsTXlORzNFTjVlUVhaN0hNQTdMLy80WFR2M2cyb0s1UzIyYWI3cXRjVkZoYXV1b3pyb0lPTzU4d3pUK1dKSjU1ZDU3N3V2ZmUzYkxIRjVwdHlhQnZudE9maHJVOGdGZnFHeVVNbU4vYm1pNHVMRHdzaFBBWjBBUjd2MnJYclNlUEhqNjlwN1AxSVVtT3cvSkVrU1ZLclZWeGNmRlFJNFU1ZzUvcEYveGRqdkRLcE9WZGluMUduRStNREhMa1RYTnMzaVFpcnlXUyt6Y3N2UDBsUlVhZDFydE5RL254eCthUkp6NUNYOStuQXFnVUxGdkhtbSs5eTJXVy9aTTg5ZCtQV1c2K2hXN2V0ZU9tbENiejQ0aXNNRzNacGt4ekhCcnR5RWp3N0IySThQWlNlODFBamJqbWswK2tmQUtPQUFtQk1mZkdUOEczT0pHbnQ4cE1PSUVtU0pHMnNzckt5cDN2Mzd0MHJQei8vSXVCUzRQQVF3dUhwZFByUlhDNzNxNmxUcDA3ZDBHMW1NcG1pYkRhN2ZLTUM1ZUllQkdDbmxuOUgrbzJ4YU5ISG5ITEtFUHIxeTFCWVdNQisrMzJWd1lOL0FzRENoWXZvMkxFamd3Wjkvbkt6UngrOU40bW9zSFA5ZXhCU2V6VFdKZzg0NElDdTFkWFZkd0FOMTdTTjdOcTE2L21PK0pIVTBsbitTSklrcVZXYk5tMWFCWERkUHZ2c2MwZCtmdjZsSVlRTGdVR3BWR3BRT3AzK1J3amhyc0xDd3I5T21EQ2hjbjIybDh2bFJxZlQ2YTFDQ0xkbnM5bW5nZHg2aHdsOEJVaTAvR21Za1Btempqbm10TS85ZnYzMVY5Q3ZYMmExOVk0NjZ0VFZsbjMydFQxNmJNMExMenhDS3BYaW9JT081K0tMUzdqNDRoSnV2SEVFVzI2NUJVT0duQTdBWlpmOWtvTVAvam9EQmh5NnFZZXo4VmE5QjdFeHlwK1F5V1MrVTExZGZUTjFvOHlxUWdpWFpiUFo0YlRBTzg1SjBoZFova2lTSktsTm1ENTkrbUxnaWdNT09PQzJtcHFheTJLTVp3TDlZb3o5VnE1YytkdDBPbjAvOElmUzB0SlMxdkVIZXdoaEcrQ3dHT09SNlhUNjN5R0VPd29MQysrYk1HSEN4K3NSbzI2Q25PNXJ2OFNxcVRWTXd0d2drL2syWThZOHRNN0x2aG84L2ZTZjF2amF6MTcyOVVXZmZMS0VaNTU1a1VHREJyQjQ4UkwrOWEvM2VPZWRtVngvL1JVYmR3Q05wVnZEOGNadW03Q1ZVRnhjL00wUXdyVXh4Z1BybDcwWll6eTF0TFQwOVUxTUtFbk54cnQ5U1pJa3FVMlpPSEhpL0d3MmUwa0lZWHZnekJqakpHQkw0R0pnU2pxZGZqK1R5ZHlaVHFlUDNHMjMzVHFzWVJQYmZlYnhyakhHMzZ4Y3VYSnVjWEh4Nk9MaTRuM1h1ZlBBWmtERG5hWmF2TVdMbDNEUlJUK25hOWZOdU9PTysxaTQ4S01OM3NZV1cyek9tREVQMGFsVFJ3WU4raUZEaDE3Tk9lZWNRWDUrd3VlZ2MvMytZOWhzUTEvYXExZXZMcGxNNWdmcGREb2JRaGdQSEFnc0JTNWJ1blJwY1ZsWm1jV1BwRmJGQ1o4bFNaTFU1bVV5bVhTTThTemdlRDVmN3BRRHI4UVlKNlZTcVVuVjFkV1Q4L1B6WHdlMlhjZm1YZ0Z1RHlFOG1zMW1xei83Uk15TWZBdllnMGVPZ0YwMnVIUFlaQWNlZU94cXl5b3JWOUNwVThmVmxwOTIybmZZWlplZG1EQmhDcGRmL21QdXZ2c1BQUGZjU3l4YnRveTh2RHdLQ2dwSXBWSlVWOWRRWFYxTmJXMHRlK3pSaytIRHI2ZTh2SUpUVHkzaCtlY2ZZZW5TY2w1N2JUS1BQVGFXZWZQbWM4Z2hCekptelA5eDhNRmZaL0RnMCtqUlkrdm1PUFRWdmJjTVRub1c0SzJRTGRucnY2d2RNcG5NcmpIR2IxTDNmK1FJb0tFWVhCSkN1S2U2dXZyR2FkT21MV2pDeEpMVVpDeC9KRW1TMUo2RWREcWRqakVPVEtWU0EyT00rMjNDdHVhRkVPNUtwVktqSmsrZS9DRkF6SXljQzJ6UDJLTmhtK1F1L1ZwZnVWemQxVytwVkZodGVVMU5OYlcxT2ZMeVV1VGw1YTI2OU91d3c3NURSVVVsSjU4OGtMMzIycDJycjc2SlhyMzI0TmhqRCtlWVl3Nm5zTENBWmN2S2VlaWh2ekZod21RZWVPRDJaajh1QU9Zdmg2UEhBc3p0dzZpK1FCRlFGR1BzVEYwQnVCTjE4L2ZzR1dQc0cwTFk2Z3RiS0EwaDNMTml4WW9IWnN5WVVkNnMyU1dwa1ZuK1NKSWtxZDNxM2J2M0RnVUZCZjFqakgyQnZzRCt3TWEwTm4vTzVYSWpTdlBPZVRvUXVqTCtPT2hTMExoaFc2aUtpdVYwN2x5MHh1ZHl1UnlwVkVJelRTeXJobTg5QWJBa0UwZDJBZFkrY1ZHZGhjQWs0SmtRd3BQWmJIWk9VMGVVcE9aaStTTkpraVRWeTJReSs4UVlwMjNreTkrOWpLL3ZkbExvRlZJVFQ0UThwOWRNVkUwTytqMEtVSnVKSXo4TUlWVEZHQ3VCU3VCRFlEWXdPOGI0N3hqamxLbFRwODdHTzNkSmFxTmF4MHgwa2lSSlVqTUlJWFNMY2IzKy9xK0pNZjR6aEZBSy9MT2dvT0NQRXlkT25IOUtwcVFTNkVoTi9PL2pUTlMwYWxhOWoxV2xwYVU3SkJsRmtwSm0rU05Ka2lUVnkrVnkyNnpscWFYQWE4QXJxVlRxMVJqanBOTFMwdVZyV0s4YzZNanlHdWhnKzVPbzVUVU5qNXl2UjFLN1ova2pTWklrZmFyaDFsUVZNY1luNm91ZVYzcjI3RG5qNFljZnJsMlAxeThEdXJPOEdyWmMwMTNrazVYTFJhWk5tOEVMTDd6TWhSY09YdTEyN05PbnY4a1paMXp3dVdVbm5uZ01WMXh4NGFyZjMzMzMzOXh5eTUxTW0vWW1oWVVGWEhYVnhSeDIyRGViSmY4R1diN3FSbXpMa293aFNTMkI1WThrU1pKVUw0VHdUQ3FWMm1ueTVNbnZmM1o1YVducCttNmlybWhZdmo0OVVmTTc4c2p2RWdJc1d2UXhQLzd4V1d0ZDcrV1huNlNvYVBWNXIrZk8vUTlEaGx6Q0QzN3dYVzY5OVJyS3k1ZXpjbVZWVTBiZWVKK08vTEg4a2RUdVdmNUlraVJKOWJMWjdNeE4ya0Nrbk1CblI1MjBLTU9IWDB0MWRjMXFvM3ZXMXgxMzNNK0JCeDdBR1dlY0FrQlIwWnJ2OHRVaXJDcC9ncGQ5U1dyM3ZBV0JKRW1TMUZoU0xBV2d2R1dXUDN2dXVmdEd2N2EydHBieDQxOWo0TUFqR3pGUkUycDREMEowNUkra2RzL3lSNUlrU1dvc09XWUQ4TUdhNW9KdVBiN3hqWUVjZE5EeFhISEY5WHp5eVJJQTVzNmR4OHFWSzVrL2Z3SEhIZmNEK3ZjZndMbm5YczZDQllzU1Ryc1dIMVRVL1l4aFZxSTVKS2tGc1B5UkpFbVNHczliQU14dW5ZTk45dDc3Szd6NjZoZ21UWHFHVWFOK3c2eFpjL2pGTDI0R29LS2lydEI2L2ZVM2VQREIzek5tekVOVVZWVnh6VFcvU1RMeTJqVzhCekcrbld3UVNVcWU1WThrU1pMVVdGS2hybWhvcGVWUFhsNGVIVHQySUM4dmp6MzIySTN6emp1VENST21rTXRGT25YcUNFQkp5ZmZwMnJVTDNicHR4Umxubk1La1NXWGtjakhoNUdzd3UyR3FuL2hXb2pra3FRV3cvSkVrU1pJYVM2aXBLMy9tdEkwNWhxdXFxdW5Rb1pCVUtyRGpqdHRSVk5TSjh2S0tWYytIRUZZOTMrTE1xUy9nOHZNYytTT3AzYlA4a1NSSmtockxMdDFuQXl1WlZ3RlZ1YVRUYkxCeDQxN2hndzgrcExhMmxuLys4eTJHRHgvTmNjZlZUZkNjbjUvUHdJRkhjdXV0ZC9ISkowdFl1UEFqN3I3N0R4eDExS0VKcDE2RGxiWHc0WEtBbGV5OCtaeWs0MGhTMGxwZ1JTOUpraVMxWGpFenNoUW81dDV2UWU5dVNjZjVuRXptMjJ0Y25zMCtCOEJ0dDQzbTBVZWZZdm55U3JiWnBqdkhIbnM0Z3dlZlJsNWVIbEEzRXVpbW0yN24yV2ZIazVlWDRvZ2p2c1hRb1NWMDZOQ2gyWTVodmJ5K0NNNGFEMUFXc2lYcGhOTklVdUlzZnlSSmtxUkdGRE9qYm9FNGxITjZ3ZGw3SlIybmZScjlKb3ljQVhCTHlKYjhKT2s0a3BRMEwvdVNKRW1TR2xQSXZRREE1QVVKQjJuSEdzNTlDQzhrRzBTU1dnYkxIMG1TSktreFZkYitIYWhoMmlKWVVadDBtdlpuUlMxTVh3UlFRMlgxeTBuSGthU1d3UEpIa2lSSmFrUmh4bm5sd0Qrb2pqRHRvNlRqdEQrdkw0THFDTVFKOWUrRkpMVjdsaitTSkVsU293dDFNeWlQK3lEaEhPM1FpLytwZjFEL0hraVNMSDhrU1pLa1JwZXFlUWlBWitmVTNYWmN6V05sTFR4VGYyZjNWTzBma2cwalNTMkg1WThrU1pMVXlNTGtjLzhOdk1peWFoanY2SjltOCtJSFVGNE54SEgxNzRFa0Njc2ZTWklrcVduRWNBOEFUOHhLTmtkNzh1U3MrZ2YxNTE2U0JGaitTSklrU1UyalEvbWp3QkltTFlBUG5IZTR5WDFRRHBNV0FDeWhzT0t4cE9OSVVrdGkrU05Ka2lRMWdUQmhhQ1h3UHdEYzkzYXlZZHFEZXh2T2NieS8vdHhMa3VwWi9raVNKRWxONTlkQUpVL09ncm1PL21reTcxZkEvODRDcUlSd1k4SnBKS25Gc2Z5UkpFbVNta2pJbHN3amNEdTVDS1BmVERwTzJ6VjZCdVFpUkVhRWJNbThwT05JVWt0aitTTkpraVExcFZUMWpSRExlWG9PekZxV2RKcTJaOVl5ZU9aOWdLWGtWOStVZEJ4SmFva3NmeVJKa3FRbUZDYWQveEV4L0laY2hKdW5Ra3c2VVJzU2dadktHa2I5M0JvbW5mOVIwcEVrcVNXeS9KRWtTWkthV3VCbTRGOU1uQTlQdkpkMG1yYmo4ZmNhN3ZEMWJ2MDVsaVN0Z2VXUEpFbVMxTVJDdG1RNUlYY0dFTGxsV21UKzhxUWp0WDRmTG9kYnAwVWdrZ3BuaEd5SkoxV1Mxc0x5UjVJa1NXb0dZY3FQWG9Yd1d5cXJBOWVWZXZuWHBvakFkVm1vckE3QXJXSHlrTmVTamlSSkxabmxqeVJKa3RSY0NzdXZBdDdodFEvaFh1Lyt0ZEh1ZVJNbXpBZDRtOEtLbnljZFI1SmFPc3NmU1pJa3FabUVDVU1yZ2U4UVFnVjN6b0RuNXlZZHFmVjViaTdjTlFOQ3FBQk9xaitua3FSMXNQeVJKRW1TbWxISWxrd254bE9BSEZkUGlieXhPT2xJcmNjYmkrSHF5UkhJRWVNcElWc3lQZWxJa3RRYVdQNUlraVJKelN4a1M1NGljZ2xWTllHaHI4TDdGVWxIYXZuZXI0Q2hyMEoxYllBd05HUkxua282a2lTMUZwWS9raVJKVWhKS2g5d0czTW1pRlRENFJaaTFMT2xFTGRkN3krck8wYUlWQUhlU0hUdzg2VWlTMUpwWS9raVNKRWtKQ0lSSWR0NzVFTzZxSzRCZWl2eHJTZEt4V3A1M2w4RGc4ZkhUNG1mZStZSGd2ZElrYVFPRXBBTklraVJKN1Zra0J2cU11cFhJUld4V0dCbCtZR0NmclpLTzFUSk0veGd1ZUNXeXJDb1ErUzJsUXk2eCtKR2tEV2Y1STBtU0pDV3N2Z0M2bHNnVjVLY2lsKzBYT0dIWDl2dHRQUUtQem9TYlg0L1U1QUtSNnlnZDhuT0xIMG5hT08zMTQwU1NKRWxxY1dKNjFHQlM4ZmRFQ2poMlo3ZzhEUjN5a283VnZGYld3ZzJsTUdZMkJLckpoZk5DNlpEUlNjZVNwTmJNOGtlU0pFbHFRZUwrby9ZbjhpZ3g3c0JYdG9CcjlvZmROMDg2VnZONDV4TVlOcVh1WitCOVFqZ3hUQjR5T2VsWWt0VGFXZjVJa2lSSkxVek1qT3hPNUU4RURpTUZuTFlIRE5rYk9yYlJVVUNWdFRENkRYam9iY2dCa2VjSm5CcXlKWXVTamlaSmJZSGxqeVJKa3RRQ1JZYWx5SHlwQkxnSjZNSjJuZUduKzhIWHZ0UjJ2c1ZINExWNWNPTlUrRThGaExDTUdIOUtkdDdJd0xCYzB2RWtxYTFvS3g4YmtpUkpVcHNVOTcxemV3cFN3NGtNQWlDOU5aVHNEWm10RTA2MmliSUw0YTRaVUZZL3VDZndLTlc1QzhMclAvb2cyV0NTMVBaWS9raVNKRW10UU94ejEzSEU4R3RnVDZDdS9DblpHNHEzYmozZjZpTlF0aEJHdmxGWC90UjVpeEF2RDFQT2VTTEJaSkxVcHJXV2p3bEpraVNwM1lzbi9UV1BtWjk4bHhCL0Fld09RTS9ONFlRdnc0Q2RvR3Roc2dIWFpta1ZqSjBEajcwSE01YzBMSDBYR01hdVcvNGxQSHh5YllMcEpLbk5zL3lSSkVtU1dwbDQ4TEI4bG01M0dpRmVBbndWZ01JVUhMb0RmSHNINk5zaitjbWhWOVRDcFBudzNGeDRZUzVVclpyQzU1L0FiOWhzM2gvQytHRTFDU2FVcEhiRDhrZVNKRWxxcFNJeHNQL28vdVFvZ1hneTBCR29LNEwyN3dIZjJCYjY5WUR0dXpUOU4vOElmRkFPLzVnUEwzOElrK2QvdHZCWkFmeUZYQnhKV2NrL0FpRTJjUnBKMG1kWS9raVNKRWx0UU56bmppMHB6RCtWRUk4bGNnanc2VFZnbTNlQVhsdkMzdlgvZHQ0TWVoUnQvT2lnRmJVd2Z6bk1YZ1p2TEs3N04yTXhMRm41MmJXcUNJd2o4aVJWdFg4TzA4OWR2Q25ISjBuYWVKWS9raVJKVWhzVGUvMitDeDN6RHlOeUxJR0RnSjVyWEhITERyQnRKOWk2RXhRVjFKVkJuZkkrTFlWVzFFSmxiZDNQNWRXd3NCSStySVRGSzllNE9XQW1rWmNJL0M4cmFwNFBNODRyYjRyamt5UnRHTXNmU1pJa3FZMkxmVy92UnE2d0w3bllseEQ3UU9nSjdBd1ViZVFtbHdPekljNGtoaWtRSjVKZk16bE1PditqeGtzdFNXb3NsaitTSkVsU094U0pnZUw3dWtQVnp1U2x0aVBHTHNUUUdXSm5VblFHSUVjRmhBcENyQ0NFY21wei95RVZacEVkOHBIejlra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1TSkVtU0pFbVNKRW5TZi9QL0FVc2FTRmNuNWV0NkFBQUFBRWxGVGtTdVFtQ0MiLAogICAiVHlwZSIgOiAiZmxvdyIKfQo="/>
    </extobj>
    <extobj name="ECB019B1-382A-4266-B25C-5B523AA43C14-2">
      <extobjdata type="ECB019B1-382A-4266-B25C-5B523AA43C14" data="ewogICAiRmlsZUlkIiA6ICIxODE5NTY2MjA2MCIsCiAgICJJbWFnZSIgOiAiaVZCT1J3MEtHZ29BQUFBTlNVaEVVZ0FBQTRVQUFBRjFDQVlBQUFCZjNVK1FBQUFBQ1hCSVdYTUFBQXNUQUFBTEV3RUFtcHdZQUFBZ0FFbEVRVlI0bk96ZGQxaVY1Ui9IOGM5QkJCUkV4WWw3NUNnMUI1cURURXRSYytjc2MyTE9YSldWT0V1Tk5FZU9jT2JFaHJOU00wY3FtbnVQekt3MEhKaWlvcUtpQXNMdkQzNGNPWjdEVWhUT09lL1hkWFZkbm1mZWgvaHluOCs1bitkK0p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S3RsU084R1BJbktsU3Z2TlJnTUw2VjNPL0JRYkd4czBPSERoMTlONzNZZzQ2SnVNeDdxRnFsRkhXYzgxREZTZ3hyT2VOSzdoaDNTNjhScGdWL21qTWRnTU5STjd6WWdZNk51TXg3cUZxbEZIV2M4MURGU2d4ck9lTks3aGgzVDgrUnBaYzJhTmVuZEJFaHExcXhaZWpjQlZ1VGd3VTNwM1FSSTh2THlTZThtd0lwUnh4a0RkWXpIUlExbkRCbWhocTE2cEJBQUFBQUE4R1FJaFFBQUFBQmd4MnppOGxIQVZsV3VYSG1yd1dCNElUbzZ1c0t4WThkQzA3czlBRktIR2dac0IvVU1XOFpJSVpDQi9mK200N3lPam82Ylgzenh4YnpwM1I0QXFVTU5BN2FEZW9ZdEl4UUMxcUU4blJCZzFhaGh3SFpRejdBNWhFTEFDcFFzV1V5aUV3S3NGalVNMkE3cUdiYUlVQWhZZ1Ztekp0QUpBVmFNR2dac0IvVU1XMFFvQkt5QWgwY09PaUhBaWxIRGdPMmdubUdMQ0lXQWxhQVRBcXdiTlF6WUR1b1p0b1pRQ0ZnUk9pSEF1bEhEZ08yZ25tRkxDSVdBbGFFVEFxd2JOUXpZRHVvWnRvSlFDRmdoT2lIQXVsSERnTzJnbm1FTENJV0FsYUlUQXF3Yk5RellEdW9aMW81UUNGZ3hPaUhBdWxIRGdPMmdubUhOQ0lXQWxhTVRBcXdiTlF6WUR1b1oxb3BRQ05nQU9pSEF1bEhEZ08yZ25tR05DSVdBamFBVEFxd2JOZnpzVFp3NFExNWVQdW5kRE5nZzZ2bnhlWG41YU9MRUdlbmRETHRES0FSc0NKMFFZTjJvNGZUMTRNRURMVnUyV3AwNnZhdGF0WnJLMjd1cGV2WDZVQ2RPbkVydnBzRUsyV3M5WDc1OFJVdVdyRWp2WmlDVkNJV0FqYkhYVGdpd0ZkUncrdm5sbHkyYU0yZXh2TDFma3IrL256Nzg4RjFkdmh5cTNyMC9WRWpJcGZSdUhxeVFQZFp6WU9CeWZmbmw3UFJ1QmxLSlVBallJSHZzaEFCYlFnMm5qZGpZMkZSdFg3YnNjMXExYW9GNjkrNml1blc5MWJMbDY1bzQ4Uk5GUk56VnhvMWJuMUlyWWV1b1oxZ0RRaUZnbytpRUFPdG1pelU4ZEtpLzZ0ZHZZeExXdnZ2dUIzbDUrZWpBZ1NQR1phZFBCOHZMeTBjN2R1dzFMcnQ4K1lvKytXU0NmSHphcVhyMTE5VzhlU2ZObkxsSVVWSFJ4bTNpNzBXYU9YT2hYbjY1bWViTUNUUTVacjkrZnZMMmJxcDY5ZHBvK3ZSNWVqUXpQdmRjY2JtN1p6TlpWcXhZWVVuUzdkdDNKRWtEQmd6VHE2KzIwb01IRDB5MkN3eGNMaTh2SDUwL2YxR1NGQkp5U1I5KytLbHExMjZoMnJWYmFNaVFzUW9MdTI2eXo0MGJOelZ1M0hRMWJ0eEJOV3E4cnFaTk8rclhYN2VuK09jSjYyR0w5V3lKbDVlUHZ2dnVCK08vSDcxbk55VjEvS2hObTdhcGF0VUdHak5tc25GWmN2VVYvN2RnOCtiZjFLNWREOVdvOGJyZWVLT3J0bTdkYVhMczI3ZnZhTUtFQURWcTlLYXFWMzlkalJ0MzBJb1ZhOUxpUjJGMUhOTzdBVUJxZUh0N1o0dUlpQ2lUM3Uyd0Z2R2RVTy9lSCtyMDZlRDRUcWplc1dQSFF0TzdiYkJQMUhEcTJGb04xNnBWVFJzMmJOV1pNMmZqUHh4cjkrNERNaGdNMnJ2M2tLcFdyU1JKT25Ub21KeWNuRlN0V3R6cksxZXVxWFBuZm5KMGRGVFBuaDJWTjI4ZUhUbnl1eFlzK0U3Ly9udFdYM3d4MG5pT2d3ZVBLaytlM0JvN2RvZzhQSEpLa3Y3Nzc3TGVlZWM5WmMvdXJvOCs2cWVzV2JObzZkS2ZkUHAwY0xKdC92MzNQeVZKTDd3UTkydmJ1SEU5N2R5NVQvdjNIMUdOR2w3RzdUWnVERktWS2hWVXVIQUJYYjBhcG03ZEJzck56VlYrZmdNVUZSV2xXYk1XYWNDQVlWcTgrQ3M1T0Rnb1BQeTJ1blVicUJzM3d0V2xTM3VWS0ZGVTU4NWRNSVpQYTBBOXA0NnQxYk1sMDZmN2ErWEtueFVVdEZQVHAvdWJyRXROSGNmNy9mYy9OWExrRjNybGxSb2FObXlRSktXb3ZpVHB3SUdqT25ic3BIeDlPeWc2T2xwejVnVEt6MitzVnE2Y3I0SUZQU1ZKZm42ZjZkaXhQOVM3ZHhjVkxPaXBjK2N1S0RJeTZpbi9sREltUWlHc3l0MjdkMDhaREFiUDlHNkhOYkdIVGdqV2d4cE9QVnVxNFZxMXFzbGdNT2pBZ2FNcVdiS1lvcUtpZGVqUU1WV3BVa0g3OWgzV3UrL0diWGZ3NERGNWViMG9aMmRuU2RMczJZdDE2OVlkclZ3NVQ1NmUrU1JKZGVyVVZQYnMyVFI5K2p3ZFAzNVNGU284THludUErUENoZE9NKzByUzExOS9vL3Yzb3pSNzlrVGx5NWZIdUgrN2RqMFVIbjRyMGZaR1IwZHJ5cFE1S2xteW1PcldyU1ZKcWx2WFcxbXpadEd2djI0M2hzSUxGeTdxanovKzBpZWZmR2hzNzUwN2Q3Um8wVFJqZS9QbXphMSsvZnkwZCs4aDFheFpWZlBtZmFPUWtFdGFzbVNHU3BjdWtWWS80bWVLZWs0OVc2cG5TMnJWcXFaZHUvWWIvNTFRYXVwWWtpNWRDdFY3NzQzVTg4K1gwdWVmRHpPR3ZaVFVseFEzRXI5cTFRSmx6WnBGa3VUcG1WYzlldzdXMXEwNzFiRmpHMG5TZ1FOSDFLalJhM3JyclRlZTRrL0ZPaEFLWVcwOEplbjU1MHVsZHp1ZW1YTGx5ajd4TVd5OUU0SlZvWVlmZzYzVXNJZEhEcjN3UW1rZFBIaFU3ZHUzMExGakoyUXdPS2g3OTdmVnI1K2ZidCsrSXpjM1Z4MDZkRnpkdXIxcDNHL256bjJxVmF1cThRTmd2Q1pOZkRSOStqd2RPSERFK0dIeXBaZXFtQVJDS1c0MHNtWk5MMk1nbENRbkp5ZFZyKzVsdk56elVURXhzUm85ZXBLQ2c4OXJ3WUtweXBRcGt5VEp4Y1ZacjczMnNvS0NkbXJvMElGeWNIRFF4bzNibERWckZ0V3YvNG9rYWNlT3ZhcFJ3MHZaczdzckl1S3VKS2xzMmJqZitSTW4vbFRObWxXMWRlc08xYWpoWmJXQjhQK281OGRnSy9XY1dxbXA0NGlJdXhvNGNMaHk1SERYbENsalRXbzZKZlVsU2Q3ZUx4a0RvU1NWTHgvMy8rN0tsV3ZHWlpVcWxkZW1UZHRVcWxRSnRXalJTSzZ1V1UzYUZuLzhoQkllMDVZUUNtR1ZsaXpoK1RXcFphK2RFREltYWpqMWJLV0d2YjFmMHZMbHF4VWJHNnM5ZXc2cVprMHZlWG05S0JjWEZ4MDRjRVRGaXhmUnRXdGg4dloreWJqUHRXdlhsVGR2YnJOamVYamtrQ1NGaDk4MkxzdVJJN3ZaZGxldmhwa0V3bmlaTTF2K0dCUVhDQ2RxNjlaZCt1b3JmeFV2WHNSa2ZlUEc5YlYyN1NZZFBIaE0xYXBWMHNhTlFmTHhxYU1zV1Z5TTdRMEsycVhhdFp1YkhUdStyWmN2WHpWNWo5YU1lazQ5VzZubjFFaE5IVy9ac2tPM2J0MlduOTlBdWJ1N21SMG51ZnFTWkt6SGVQSEJNdUg5d09QSGoxQkF3SHg5OWRWOHpaaXhRTTJiTjFUZnZ0M2s1dVlxU1JiUGNmRGdwbVRmcXpVaUZENURVVkZSeXB3NWMzbzNBM2JNbmpxaGYvODlweDA3OXFwVHA3WXAybjdTcEpucTA2ZUxzbVo5K0MzaDVjdFhOR0ZDZ01hTzlaT0xpM01TZXdQUGhpM1VzTGYzUzVvekoxQm56cHpWbmowSDFiWnRjems2T3FwcTFSZTFiOTloaFlYZFVLRkNCVlNrU0VIalB1N3VicnAyN2JyWnNjTENia2g2K0tGU2tnd0c4M082dURqcjVzMXdzK1dXTGgxOThPQ0JSbzRjcjEyNzltdldyUEVXUjRhcVZhdXNQSGx5NmRkZnR5dDNiZy85L2ZjWkRSblMzN2plemMxVmxTcVZVK2ZPN2N6MnpaTW43a054MXF4WmpPMkhmYktGZWs2TjFOUnhreWIxOWQ5L2x6VnAwa3lWS0ZGVVZhcFVNSzVMU1gybHZFM1o1T2MzVVAzNmRkZFBQNjFYUU1BQ0JRZGYwSXdaNHlSSjgrWjltYXJqV1ROQzRWTnk5KzVkVFo0OFdiNit2dkwwOU5TV0xWdjA0NDgvYXVyVXFUSlk2ckVrL2ZMTEw2cFFvWUlLRlNva1NRb1BEMWQ0dUhrbjlxajQ3WUdVc0pkTzZPVEp2elZseXB3VWhjSy8vanFqOWV1MzZQMzNlNXNzejVNbmw0S0R6MnZwMGgvVnBVdjdSUGNQRGo2ZjZ2YkZ6Mmk0WXNWYVZhMWEwZmo2eG8yYnVuRWorYnFQM3g3Mng5cHIrSVVYeWlobnp1emFzbVdIVHAwNnJaZGZyaTVKcWxHanFwWXQrMGszYjk2U3Q3ZnB2VWpWcTN0cCsvYmRDZzI5YWpMU3NHN2RyeklZREdiM0xqMnFmUG15MnJYcmdNTERieHRISGNMRGIybkhqbjBtMjBWRlJjdlBiNnlPSHYxRGMrZE8xblBQRmJkNFBBY0hneG8xZWszcjFtMVdybHc1VmFSSVFWV3FWTjY0dm5MbDh2cjMzM01xVjY2c3lXaGtiR3lzOFRQQVN5OVYxczZkKzNUNThoV0xvNWl3RDlaZXo1YkVYMm9kR1JrbEo2ZUhneUdwcVdPRHdhRFBQaHVxN3QzZjAvdnZqOVRYWHorc3g1VFVWMHJGNzVNdG01czZkbXlqZi83NVYrdlhiekd1VDFqWHRvNVErSlFzV3JSSXAwK2ZWczZjY1RPZlZhNWNXVE5tekZCUVVKQmVmZlZWcysxalltSzBhOWN1ZmZQTk54bzdkcXlLRlN1bW4zNzZTY3VXTFV2MlhHdlcyT2ZVdVhoOHR0Z0pQWW50MjNlcmVuVXZkZWpRVzMvOWRjWnMvYlJwWDJ2YXRLOU5saVc4ZktSMWE5OVVuL1Bnd1UyS2lZblJsaTIvYWZic1JabzU4d3M5OTF4eGZmdnRLczJiOTIySzlvZjlzdVlhZG5Bd3FHYk5xbHExNm1lVkxWdktPRHBRbzRhWHZ2amlLOTI1RTZFUkk5NDMyYWRQbnk3YXVYT2Yzbm5uUFhYdTNGNTU4dVRTc1dNbkZCaTRRdTNidHpUT1pKcVlMbDNhNmQxMy9kU256MGZxMUttTlltSml0WGp4TXVYTzdXRXlndmpCQjZPMFo4OUJ2ZjkrYjRXR1hsVm82RlhqdWdJRjhwdDhHZE80Y1gwRkJpN1hqei8rb3JadG01bWN6OWUzZzN4OUI2bFhyOEZxMWFxSjNOMno2ZHk1QzlxeVpZZm16NS95Ly9mVVZidDJIWkN2N3lCMTd0eE9ucDc1OU5kZnArWHVuazN0MnBsZnNnYmJaYzMxYkVuOEtIOUF3SHlWS2xWQ1RadkdQWllpdFhXY0pZdUxwa3dab3k1ZCtxdGZQejh0WERoTitmUG5UVkY5cGRUYmIvZFY4K1lOVktDQXB5NWZEdFgyN1h2azVWVXhUWDRPMW9aUStCVHMzYnRYNjlhdDA4aVJJK1hpRW5jOWM4NmNPZFd1WFR2Tm5UdFhGU3BVVU83Y3BzUGJEZzRPR2pac21JWU9IYXBodzRacDBxUko2dFNwa3pwMTZwVG9lUzVjdUtBK2ZmbzgxZmNDMjJWTG5kQ2p6MEZLYmwzNThtVzFhTkYwNCt0MTYzNVYzNzdkTkhic2tNZHV3NW8xUzFTZ3dNT2I1NE9EejZ0MWExK3o4QmEvWElxciswbVRQbFd2WG9QVnE5ZUhXcng0dXZyMjdhYStmYnNsZXA2RSs4TytXWE1OZTN0WDE3cDFtOVc2ZFJQanNxSkZDNmxBZ1h5NmV2VzZxbFkxL1ZCV3FGQUJMVm8wVFFFQkN4UVFNRTkzNzk1VGtTS0ZOSGh3WDdOQVprbjE2bDRhTjI2NFpzNWNxRTgrbWFBQ0JUelZzMmRIL2Y3N255YVBwZGk1TTI3a2NNS0VBTE5qdlBYV0d4bzh1Sy94ZGVuU0pmVGNjOFYxNWt5d21qUXgvVHRUcmx3WnpaejVoV2JNV0NCLy82bUtqWTFWOGVKRjFLcFZZK00yeFlvVjFzS0ZVeFVRTUY4QkFmTjEvMzZrU3BZc3FvRURleWI3Zm1CN3JMbWVIOVdrU2R3elJwY3UvVkc1Y25rWVErSGoxSEhldkxrMVpjb1lkZS8rbnQ1OWQ0am16NStTb3ZwS3FjS0ZDMmpPbkNXNmRldVdjdVh5VU1PR2RaUHNnMjFaNnNaWU01Z3FWYXJFU2hscnBPejgrZk1hUEhpd0dqWnNLRjlmMHc5dUR4NDgwSkFoUTNUdjNqMzUrL3NyVzdac1p2dUhoWVZwejU0OWV2MzExeFVTRXBMcytmcjA2Wk5oM24relpuRUZmZWpRb2FmMmV4WC8vNXhSa3JRVEZuWWp2aE9TcE4ram82T2ZhaWYwTlA0ZldycDhjL3YyM1pvNmRhNVdycHh2dHM3WjJjazQrOW5CZzBmVnMrZGcvZnJyQ3VYTW1WMWhZVGYweGh0ZEV6M1hEejhzTkxudlFZb0xucWtOaFFtWFg3MGFwcUNnbldyVnFxbk9uYnVRN1B1MWROekhGUithbjJiZEprUU5wNzFuWGNNUy94OHptbWRkeC9INFBVaDd6NnFlK1grWHNhUlhEU2ZFU0dFYUNna0owYkJodzFTcVZDbDE2ZExGYkgybVRKbms1K2VuanovK1dCOS8vTEdHRFJ1bWdnVUxtbXpqNGVHaHhvMGJLekl5TXRsUndKa3paNlpwKzJHZmJPSGJTVXYzMS8zeHgxK0pya3Rvd1lMdkpVbU9qbkgzUU1UR3h1ajI3VHNXTzBvdkx4L0Z4c1pZUEU1bzZKVkhYc2RkZG5ieDRtV0x5eFBLbmR0RGJkbzBVMlJrWkxLamdKWkNMdXliTGRRd2dEalVNOUlMb1RDTi9QNzc3eG8zYnB3OFBUMDFmUGh3NDAyMmovTHc4SkMvdjc5R2pScWxRWU1HcVVPSERtcmF0S21HRFJ1bWt5ZFBTb29MZTRVS0ZVcDJCUERDaGVSSEZJQ1VzTmRPNk9qUkV6cHk1SGVMNityVWFabXFZM1h2L3A3RjVjMmFkVXgwSDEvZlFUcDY5SVNrdUxCWHJGamhaTCsxZlp4SmJXRDc3TFdHQVZ0RVBTTTlFQXJUUUdSa3BDWlBucXdTSlVxb1U2ZE91bnJWZkNUZ1VXUEhqdFdDQlFzVUdCaW9zbVhMeXMvUFQxRlJVZXJldmJ0eG01aVlHTjI4ZWRQaS92RVQyQUJwSmI0VGF0KytoOExDYnBSM2RIUmNMNmxLZXJmcmFab3dJVUJ2djkxYVgzLzlqWEZabGl3dTZ0aXhqZDU3cjVmWjlsOStPZHZzdVVmeFZxOE9WTUdDK1kydlUzSlA0WVFKSTNYL2ZwUkpjSXlKaWRIMTY1YW5xYytWeXlQbGJ3NTJ4eDVyR0xCVjFET2VOVUpoR25CeWNwSy92NzljWFYzVm9VT0hGTzB6WXNRSWZmREJCK3JTcFl2WnBEUHhybDY5YWhJU0U4b285eEhDZHNYR3hrYWtkeHVTODl0dmV6Um8wSWdrdDBscUVwclhYbnRaWGJ1K3FhKy8va2EzYnQxUjNicHZHTmN0V2JMQzRqN3h5emR1WEtwY3VUeE1Ib0tiV3BaQzNxVkxWeElkWGVUZUQ2U0dOZFF3Z0pTaG52RzBFUXJUU1A3OGNTTUU4V0V0TEN4TVhicDAwZlRwMDFXc1dER1RiVnUwYUNFbkp5ZEpTalFRSnBRd0FJYUdoaVlhRklFbkVYOXorLzhmSXZ2N2d3Y1BXcVYzbTVKVHRXb2xpL2ZZalJreldXZlBudGUwYWY3S21qVkxvdnNYTE9ocDhvd2pTZHE5KzJkamZTWW1ZZEM4ZCsrK3BMam5DeVo4UGxKcTdpbTBKR0VBdkhqeGNwS1hvUUtTZGRZd0FNdW9aenhyaE1LbjVPTEZpeklZRE1hd0dDODZPbG94TVRGeWRuWk9wNVlCNXRKajlzSzBrQ1dMaTlsRU1oczJiTlhSb3ljMGRlcFl2ZkJDYVVuU3I3OXVWK2JNbVZXblRzMUVqK1hpNHFSQmczckswVEg1UDR1REJ2V1VxNnVycExnSFlFdFM1ODc5TEc1TG1NT3pZSzAxL0NTMmJkdXRTcFhLS1h0MjkyZHl2bDI3OXF0YXRjcG1YeVE5ZVBBZzBYa0VnTWRoai9XTTlFY29mRXFPSGoycW9rV0xHcDlUR08vZXZYdVNwQ3haRWgrOWVOVDE2OWVOLzA3c0hrUGdjZGxTNXhNUzhwLzgvYWVxWThjMjh2Wit5Ymo4L1BrUXpaLy9uUll1bkpib1E2NHpaODZzVHAzYTZzaVIzeE9kTkNaZXdsRzhTNWRDNWU3dXBxMWJmekRaSmlYM0ZDYmwyclV3NDc4VHU4Y1FrS3lqaGxlc1dLdXFWU3NhdjhTNWNlT21idHdJVDJhdnhHY1BQbjc4cE41L2Y2UkdqdnhBTFZvMFNsRWIzbjEzaUs1Y3VaYnNkaTR1emxxOCtDdXo1ZjM3RHpWZU5oN3YyclV3TldqUTNsam5YbDQrWnR2RXhzWXFLaW9xeVhNNk9Ua3BPUGk4Q2hYeWxLT2pvejc0WUpTR0RoM0lmY1IyeUJycUdiYUpVUGdVM0wxN1Z4czJiRkRUcGszTjFrVkV4RjBTbmpWcjFpU1BFUklTb3N5Wk0wdVNPbmZ1blBhTkJHUmJuYy9kdS9jMGVQQW5ldjc1VWhvdzRCMlRkVjI3dnFuRGgzL1grKytQVW1CZ2dOemQzUkk5VHFWSzVTMWV1cG5ZL1h5blR2Mmp3b1VMcGNsN09IdjJ2REpuanJ0MHRVR0Q5bWx5VE5nMmE2amhtSmdZYmRueW0yYlBYcVNaTTcvUWM4OFYxN2ZmcnRLOGVkOG11MjlpZGJkdTNhL3k4TWloMTE5L0xjWHRPSHYyZ2laTitsUmx5cFJNZEp2TGw2K2s2RXViZ1FPSFM1SXg3TVcvbHFRUkk4WWIrKzlSb3dZclBQeFdzc2M4ZUhDVFdyZjJOVDd2TkNob2x3WU42cVZjdVpKdENteUlOZFJ6Um5QNThoVnQyclJOSFR1MlNlK21XRDFDWVJwNzhPQ0Jwa3laSW9QQm9DWk5tcGl0ajcrczFOM2QvSEtYMk5oWVNkTG16WnUxZHUxYVRaMDZWUktUeXVEcHNLWE81KzdkZS9yb285RzZkZXVPWnM3OFFnNE9Ec1oxa1pGUmlveU0xTUNCUGZUT08rOXAxS2p4bWp4NXRNbjlmMDlpNjlaZHFsS2x3bVB2SHhNVFYvZHIxbXpRc21XcjljMDNjYzhmWlZJWkpNZGFhdGpCd1VHVEpuMnFYcjBHcTFldkQ3VjQ4WFQxN2R0TmZmdDJTM1NmUjBmVUU1c3dxbVpOODM0Mlh2eGpYaElhUHZ4ek9Uc25mczl3ZEhUS0pvNksvK0xweG8xdzdkMTd5UGg2eDQ2OTZ0NzliZVhJRWRmSHU3dTd5Y01qaHc0ZTNDUXZMeC85OU5NaUZTcFV3UGllZnZ4eGtRb1hMcENpYzhLMldVczlaelNCZ2N2MTNYYy9FQXJUQUtFd0RWMjVja1hUcGszVG4zLytxZEdqUjh2VjFWVm56NTdWN2R1MzVlcnFxbnYzN2lrd01GQmx5cFF4dTZ4VWtrNmNpSHRlMmJadDJ6Uml4QWg1ZW5ycSsrKy9OOW5tNXMyYkNnc0xrNU9UazA2Y09KSHNoQmlBSmJiVytmVHFOVmduVHB5U201dXIyclhycWFpb1NOMjdGNm1vcUNqamx5MU9UazV5Y1hIU2poMTd0WGp4TW5YcGt2UkkzSWtUcCtUaTRxejkrdzhyV3piTEk0c25UcHpTZ1FOSE5HaFF6eVNQRlJaMlE3ZHYzNUd6czVQMjdEbG84bGlMdzRlUFM1TFdyOStxeVpOSHExQ2hBZ29LK3NGcy82dFh3K1RzN0tURGg0OXpUektzcm9helpISFI1TW1qRlJTMFU1NmUrUi9yZVp2VHBuMm1nZ1U5VTdSdFlpTnprWkZSU1g0aFpDa1VKZ3lrOFNQNFU2YU1VZTNhTlJRZWZrc1ZLNVl6WHBaZXNXSTVsU3BWWE83dTJVeU9FZjkzeUdCd0VQQW9hNnRuV3hZYkc1dG1YeHBiRzBKaEd0bThlYk1DQWdKVW9FQUJmZkhGRnlwZXZMZ2s2ZVRKazVveFk0YXhReWhSb29RR0R4NXM4Ump1N3U2cVZhdVcrdmZ2THplM3VBK2g4Wk5aeER0Ly9yejgvUHdrU1preVpWS3paczJlMWx1Q2piTEZ6dWVkZHpvcU9QaWM4dWZQSzNmM2JNcVd6VTF1YnE1eWM4dXFMRmxjbENWTEZ1TWYrYmx6bDJqdDJrMTY2NjFXY25MS25PZ3h2LzEycGM2Y09Tc1hGeGQ5L0xIbFNXUjI3ejZnNnRXOTlQenpwY3pXR1F3R1kvamJ2Lyt3aGc3MWx5Umx6dXlvYnQzZU1tNlhJNGU3NnRXcnJlSEQzemRlMXZwb0NBME9QcThlUGQ2WEZGZjNiNzMxaG1DL3JMV0djK2YyVUpzMnpSUVpHWm5zNVpTV1poVXVXTkF6MFhzTVUrS1ZWMnFvVTZlMjh2VE1sK2cyNGVHM05HblNMSk5sdTNmL3JHM2JkbXZJa0xGYXUzYUpjdVhLcVpzM2I4bkx5OGY0TjZSbXpjYkc3UnMyYksvSXlDampwYUFKUTJYejVwMU1qdDJ5WlJkSjB2anhTVDlhQjdiTFd1czVLUU1HRE5QeDR5ZjE2Ni9MVFNaaENneGNyaWxUNWhoSHlFTkNMbW5LbE5uYXMrZVFKTW5idTVvKyt1aGRlWGc4ZkJiM2pSczNOV3ZXWW0zZnZsdGhZZGVWTzNjdURSclVVL1hydjJKU1cvSC9UbmlWemVYTFZ6Uno1a0x0M0xsZjRlRzNsQzlmYnIzK2VuMjk4ODdieGdtanZMeDg5TlpiYjhqVk5hdSsrV2FsT25WcXExNjlPdXYyN1R1YU9YT2hObS8rVGRldjMxU3VYRG5sNi91VzJyU3gzYy9kaE1JMDR1M3RMU2NuSjNsN2U1dGN1dGFvVVNNMWF0UkkwZEhSTWhnTVNjNVFWcVJJRVdQZ1MwejU4dVcxZXZWcTR6Y1o5dnB0Qmg2UExYWStVdHlIdlZkZXFaR2liYnQzNzZET25kdWFCRUpMbDJwKzl0blFaSS9sNjl0QmI3eHgzZUs2b2tVTGFjZU91RXUvR3paOFZRMGExRlYwZE53c2hRNE9EK3UyWk1saSt1S0xrVW1lcDBxVkN0cS9mNk9rV0VrR2svMWhYNnl4aG4xOUIrbm8wYmdyWWVJdjZVenU4dWlrUmhJZmZjeExRZ1VLbUFlKzNyMC9WR2hvM0FRejhSOCtrOU9xVlZ4bzdkKy91MTU5MVZzSER4NlRKRVZGUmN2SnljbFlnOXUyL1dqeGlwMkVIMVozNy81Wmx5NWRVYnQyNzJqcjFoK1VLVlBjWjRTYU5adG8rZkt2L3orNVRPSmZVTUYyV1dNOXAwVGp4dlcwYytjKzdkOS9SRFZxZUJtWGI5d1lwQ3BWS3FodzRRSzZlalZNM2JvTmxKdWJxL3o4QmlncUtrcXpaaTNTZ0FIRHRIanhWM0p3Y0ZCNCtHMTE2elpRTjI2RXEwdVg5aXBSb3FqT25idWcyN2Z2U0pLbVQvZlh5cFUvS3lob3A2WlA5emRwdzVVcjE5UzVjejg1T2pxcVo4K095cHMzajQ0YytWMExGbnluZi84OWE5THZIang0VkhueTVOYllzVU9NZ2RUUDd6TWRPL2FIZXZmdW9vSUZQWFh1M0FWRlJpWTlZWlMxSXhTbUVSY1hGOVd1WFR2UjlTbVo1ajZsQ0lOU3g0NTkwN3NKejB5NWNtWGw1emZnaVk5anE1MVBhams0T0tUWjVaY09Eb1lVenc1b01Cak1wckpQN2JrazI2bDdhamoxckxXR0owd1lxZnYzbzB3ZXp4SVRFNVBvckxySjFWUlNqM214RkRabnpacVF3cFphRmhzYnExMjc5a21TM250dmhPclc5VmFIRG5HajlUNCs3WkxkUCs1Mmp6LzF3Z3RsVEM0ZGwrSm1QWTRQbFhQbVRGVHUzRGt0SFNMRG81NVR6MXJyT1NYcTF2VlcxcXhaOU91djI0Mmg4TUtGaS9yamo3LzB5U2NmU3BKbXoxNnNPM2Z1YU5HaWFjYlIrN3g1YzZ0ZlB6L3QzWHRJTld0VzFieDUzeWdrNUpLV0xKbWgwcVZMbUoyblZxMXEyclZydi9IZkNjMmV2VmkzYnQzUnlwWHpqTWV2VTZlbXNtZlBwdW5UNStuNDhaT3FVT0Y1U2RMVnEyRmF1SENheVdlREF3ZU9xRkdqMSt6cXloeENJYXpOZjVJOFQ1NzhPNzNiOGN5Y1BQbjNFM2RBdHR6NXdPcFF3NC9CbW12WVVzaTdkT2xLb3VFdUpaTXNQVHFKVEVvZTllTGw1YVBpeFl1WVhNMXorblN3aWhZdExFZkhUQ2JMZ29KK01GN0d2WGZ2SVhsNjVsZEl5Q1g1K3cvVHNHSCtLbEtrb0NScDA2Wmx5WTRVeHNiRzZ0dHZWeVU3RVVhbFN1V1ZLVk1taFlSY2tpU1RObVZnMVBOanNPWjZUZ2tYRjJlOTl0ckxDZ3JhcWFGREI4ckJ3VUViTjI1VDFxeFpWTC8rSzVMaUptV3FVY05MMmJPN0t5TGlyaVNwYk5tNFd6Rk9uUGhUTld0VzFkYXRPMVNqaHBmRlFKaWNuVHYzcVZhdHFtYVhpemRwNHFQcDArZnB3SUVqeGxENDBrdFZ6TDRzcmxTcHZEWnQycVpTcFVxb1JZdEdjblZOK3FrQnRvQlFDS3VTSlV1V01oRVJFV1hTdXgzUGlzRmcyUCtreDdEMXpnZldoUnBPUFZ1dVlVdVBmM21hbkp3eW00UkNTWEoyenB6a3JSMUxsLzZvbDE5K1NRY09IRkh1M0RrMWI5Nlh1bjgvVXBKVXAwN0xaTTk1K1BEdktsYXNzQm8wcUd2V2x1WExWNnRIajQ3S2xzMU4vdjVUdFhyMUJrbXhLbG15bVBMbHk1UHE5L2VzVWMrcFo4djFuRkRqeHZXMWR1MG1IVHg0VE5XcVZkTEdqVUh5OGFsakhDMi9kdTI2Z29KMnFYYnQ1bWI3aG9mZmxpUmR2bnpWNUpuRHFYSHQyblhselp2YmJMbUhSdzZUYzBoU2poelp6YlliUDM2RUFnTG02NnV2NW12R2pBVnEzcnloK3ZidEpqYzNWN050YlFXaEVGWmw1ODZkdHlRZFNPOTJQQ3RWcWxSNW92M3RwZk9COWFDR1U0Y2F0aXcwOUtySkNGMW82TlVVN1RkNzlrU1RpWnk4dkh6MDFWZWZtNHhtSmh6bEN3dTdyaDA3OXVyREQvdHB5cFE1a3FUczJkMTErL1lkTldoUVYyUEdmQ3hIUjBkVnJkcEFXN2FzTWs0VzVlZjNtZkhEYjVVcUZTdyt0bWIzN25YeTh2SlJxMVpObEMyYm0vcjA2YW8yYlpySnlTbXppaFFwWkRqc3F5TUFBQ0FBU1VSQlZCWmVNeUxxT1hYc3FaNnJWYXVzUEhseTZkZGZ0eXQzYmcvOS9mY1pEUm5TMzdqZXpjMVZsU3FWVStmTzVwZGc1OGtURitheVpzMmlzRERMbDVrbng5M2RUZGV1bWQvekgzKzgrSEFvU1pidXlISjN6eVkvdjRIcTE2KzdmdnBwdlFJQ0ZpZzQrSUptekJqM1dPMnhCb1JDd0ViWlUrY0QyQ0o3cU9GcjE4S00vMDdzSGtOTCt2VDU2TEhPMTYzYlFMT3cxYVBINEVRdjFmVHd5S25telJ1WlRXRGo1dWFxeno4ZlpueHRNQmhNUmhBU3JwT2tHVE1XYU42OGJ5MmVJN0hMWG5sV3FXMnhoM3BPeU1IQm9FYU5YdE82ZFp1VksxZE9GU2xTVUpVcWxUZXVyMXk1dlA3OTk1ektsU3RyY3I5OXdrZEN2UFJTWmUzY3VVK1hMMTlKZE9ROGZwUS9NakxLWkFLNTZ0Vzl0SDM3Ym9XR1hqVVpNVnkzN2xjWkRBYXpleEFmRmQrT2JObmMxTEZqRy8zeno3OWF2MzVMNm44UVZvUlFDTmdnZSt0OEFGdGp5elY4OXV4NVpjNGNOOG9YLzl5LzFMTDBZUHJrbEM1ZFF2UG1mYW1zV1IvZUcrVGw1YU81Y3llYWpCUys5Vll2NHd5aGt2VFJSKythSFN2aGFHSzhhdFVhbUMzcjJiT1RldlhxTEYvZkR1clFvWlhaK25yMTJtamh3bWs4d043RzJYSTlKNlZ4NC9vS0RGeXVIMy84UlczYm1qN0t3ZGUzZzN4OUI2bFhyOEZxMWFxSjNOMno2ZHk1QzlxeVpZZm16NThpU2VyVHA2dDI3VG9nWDk5QjZ0eTVuVHc5OCttdnYwN0wzVDJiMnJXTHUrdzAvdjdlZ0lENUtsV3FoSm8yOWZuL3ZsMjBjK2MrdmZQT2UrcmN1YjN5NU1tbFk4ZE9LREJ3aGRxM2IybDh0bWhpM242N3I1bzNiNkFDQlR4MStYS290bS9mSXkrdmltbjhFOHBZQ0lXQWpiSFh6Z2V3RmJaWXd6RXhjYy9xWGJObWc1WXRXNjF2dnBrcDZmRkd3ejc0b0kvSmM4eFNvbDI3SHBLa3JsMEhtcTJ6TkZMWXRldEExYTVkUS8zN2Q3YzRXM0Y4dTJOall6Vi8vbmU2ZlBtS2R1L2Vyd0VEZXNqSHA0N1o5aTR1em5KeHNUenJjYlpzYmhidmFZSnRzTVY2VHFuU3BVdm91ZWVLNjh5WllEVnBZdnBGU3JseVpUUno1aGVhTVdPQi9QMm5LalkyVnNXTEYxR3JWZytmK1Ztc1dHRXRYRGhWQVFIekZSQXdYL2Z2UjZwa3lhSWFPTENuY1pzbVRYeTBZOGRlTFYzNm8zTGw4akNHd2tLRkNtalJvbWtLQ0ZpZ2dJQjV1bnYzbm9vVUthVEJnL3VhQlZSTENoY3VvRGx6bHVqV3JWdktsY3RERFJ2V1ZkKyszZExvSjVNeEVRb0JHMkxQblE5Z0MyeTFoZzhmUGk1SldyOStxeVpQSHExQ2hRb29LT2dIazIzQ3dtN282dFV3T1RzNzZmRGg0NGsrT3NiU2lKc1VOeXVrazFObS9mZGYzSE1NRTg0V3VHelpYSXY3V0JvcFRJbXdzT3Y2N2JlOVdyRmlqV3JVOE5MUW9RTjErblN3Um83OFF2UG5mNnNtVFh6MDBrdFZWS3hZWVpNSDIxdVMxS3lwVTZhTVVlM2FLWHNHS3pJZVc2M24xRmk2ZEU2aTY2cFVxYUN2djU2YzVQNGxTeGJUNU1takUxM3Y0dUtzTDc4Y1kzRmQwYUtGazMwT2NHSmZUSTBmUHlMSi9Xd1JvUkN3RVhRK2dIV3o1UnJPa2NOZDllclYxdkRoN3hzblkwazQ0WXNVOTFpSkhqM2VseFIzbjFCcW53ODJmZm84L2ZYWFAzSnd5S1MyYlpzclQ1NWNraDQraU42U29rVUxxMGVQd1ltdTkvVjl5emp5RU8rWFh6YkwzMytxWG5tbHBvWVBmMDlseWp3bktlN0RhMkJnZ0xadTNhR2ZmbHF2Yjc5ZHBVbVRQdFhtelN0UzlUNFNzdVdaRG0yZExkY3piQk9oRUxBQmRENkFkYlAxR2k1WnNsaXkzOWhYcVZKQisvZHZsQlFyeVNBSGg0ZFRBcWJrTXRQRVpnVmN0V3ArYXBxYXFLQ2dIK1RtNXFwR2pWNVR2WHF2bUV4cUVjL0J3YUI2OVdxclhyM2FhWEpPV0NkYnIyZllKa0loWU9Yb2ZBRHJSZzAvRkJjRUxjd1Bud0VrSE5tMEZBZ0JpWHFHOWNyNEQ4RUJrQ2c2SDhDNlVjT0E3YUNlWWMwSWhZQ1Zvdk1CckJzMUROZ082aG5XamxBSVdDRTZIOEM2VWNPQTdhQ2VZUXNJaFlDVm9mTUJyQnMxRE5nTzZobTJnbEFJV0JFNkg4QzZVY09BN2FDZVlVc0loWUNWb1BNQnJCczFETmdPNmhtMmhsQUlXQUU2SDhDNlVjT0E3YUNlWVlzSWhZQVZvUE1CckJzMUROZ082aG0yaUZBSVdBRTZIOEM2VWNPQTdhQ2VZWXNJaFlCMW9QTUJyQnMxRE5nTzZoazJ4ekc5R3dBZ2NiR3hzZnNrUlQxNDhLQVZuUTlnZmFoaHdIWlF6N0JsaEVJZ0F6dDgrSEQxOUc0RGdNZEhEUU8yZzNxR0xlUHlVUUFBQUFDd1k0UkNBQUFBQUxCak5uSDVhTE5temRLN0NRQlN5Y3ZMSjcyYkFPQUpVY2VBZGFPR0VjK3FSd3BqWTJPRDByc05NUFgvbTdDQlJGRzNHUTkxaTlTaWpqTWU2aGlwUVExblBOUXdBQUFBQUFBQUFBQUFBQUFBQUFBQUFBQUFBQUFBQUFBQUFBQUFBQUFBQUFBQUFBQUFBQUFBQUFBQUFBQUFBQUFBQUFBQUFBQUFBQUFBQUFBQUFBQUFBQUFBQUFBQUFBQUFBQUFBQUFBQUFBQUFBQUFBQUFBQUFBQUFBQUFBQUFBQUFBQUFBQUFBQUFBQUFBQUFBQUFBQUFBQUFBQUFBQUFBQUFBQUFBQUFBQUFBQUFBQUFBQUFBQUFBQUFBQUFBQUFBQUFBQUFBQUFBQUFBQUFBWUcwTTZkMEFBQUFBQUpBa2IyL3ZiSGZ2M2owbHlUT05ELzFmbGl4Wnl1emN1Zk5XR2gvWEpqaWtkd01BQUFBQVFKSWlJaUxLS08wRG9TUjUzcnQzcitwVE9LNU5jRXp2QmdBQUFBQkFRczgvWDBwTGxzeElrMk4xN05oWEowLytyWmlZR0VZSkU4RklJUUFBQUFEWU1VSWhBQUFBQU5neFFpRUFBQUFBMkRGQ0lRQUFBQURZTVVJaEFBQUFBTmd4UWlFQUFBQUEyREZDSVFBQUFBRFlNVUloQUFBQUFOZ3hRaUVBQUFBQTJERkNJUUFBQUFEWU1VSWhBQUFBQU5neFFpRUFBQUFBMkRGQ0lRQUFBQURZTVVJaEFBQUFBTmd4UWlFQUFBQUEyREZDSVFBQUFBRFlNVUloQUFBQUFOZ3hRaUVBQUFBQTJERkNJUUFBQUFEWU1VSWhBQUFBQU5neFFpRUFBQUFBMkRGQ0lRQUFBQURZTVVJaEFBQUFBTmd4UWlFQUFBQUEyREZDSVFBQUFBRFlNVUloQUFBQUFOZ3hRaUVBQUFBQTJERkNJUUFBQUFEWU1VSWhBQUFBQU5neFFpRUFBQUFBMkRGQ0lRQUFBQURZTVVJaEFBQUFBTmd4UWlFQUFBQUEyREZDSVFBQUFBRFlNVUloQUFBQUFOZ3hRaUVBQUFBQTJERkNJUUFBQUFEWU1VSWhBQUFBQU5neFFpRUFBQUFBMkRGQ0lRQUFBQURZTVVJaEFBQUFBTmd4UWlFQUFBQUEyREZDSVFBQUFBRFlNVUloQUFBQUFOZ3hRaUVBQUFBQTJERkNJUUFBQUFEWU1VSWhBQUFBQU5neFFpRUFBQUFBMkRGQ0lRQUFBQURZTVVJaEFBQUFBTmd4UWlFQUFBQUEyREZDSVFBQUFBRFlNVUloQUFBQUFOZ3hRaUVBQUFBQTJERkNJUUFBQUFEWU1VSWhBQUFBQU5neFFpRUFBQUFBMkRISDlHNEFBQUFBQU90VnVYTGxyUWFEb1c1NnR5TTVCb05oZjVVcVZkTGtXTEd4c2ZzT0h6NWNQVTBPbGdFd1VnZ0FBQURnU1dSTzZ3T1dLMWMyUXg0cm5zRmdlQ0hORDVxT0RPbmRBQUFBQUFEVzY4VVhYOHpyNk9pNFdWTDVraVdMYWRhc0NmTHd5SkhlelVwVFlXRTMxTHYzaHpwOU9saVNmbytPanE1MzdOaXgwSFJ1VnBvaEZBSUFBQUI0SXJZY0RHMDlFRXFFUWdBQUFBQnB3QmFEb1QwRVFvbFFDQUFBQUNDTjJGSXd0SmRBS0JFS0FRQUFBS1FoV3dpRzloUUlKVUloQUFBQWdEUm16Y0hRM2dLaFJDZ0VBQUFBOEJSWVl6QzB4MEFvRVFvQkFBQUFQQ1hXRkF6dE5SQktoRUlBQUFBQVQ1RTFCRU43RG9RU29SQUFBQURBVTVhUmc2RzlCMEtKVUFnQUFBRGdHY2lJd1pCQUdJZFFDQUFBQU9DWnlFakJrRUQ0RUtFUUFBQUF3RE9URVlJaGdkQVVvUkFBQUFEQU01V2V3WkJBYUk1UUNBQUFBT0NaUzQ5Z1NDQzBqRkFJQUFBQUlGMDh5MkJJSUV3Y29SQUFBQUJBdW5rV3daQkFtRFJDSVFBQUFJQjA5VFNESVlFd2VZUkNBQUFBQU9udWFRUkRBbUhLRUFvQkFBQUFaQWhwR1F3SmhDbEhLQVFBQUFDUVlhUkZNQ1FRcGc2aEVBQUFBRUNHOGlUQmtFQ1llb1JDQUFBQUFCbk80d1JEQXVIaklSUUNBQUFBeUpCU0V3d0poSStQVUFnQUFBQWd3MHBKTUNRUVBobENJUUFBQUlBTUxhbGdTQ0I4Y29SQ0FBQUFBQm1lcFdBb2lVQ1lCZ2lGQUFBQUFLeEN3bUNZY0tSUUJNSW5RaWdFQUFBQVlEVVNCc1AvTHlJUVBpRkNJUUFBQUFDcjh1S0xMK2JObENuVEtvUEJrRFU2T3JvUmdSQUFBQUFBQUFBQUFBQUFBQUFBQUFBQUFBQUFBQUFBQUFBQUFBQUFBQUFBQUFBQUFBQUFBQUFBQUFBQUFBQUFBQUFBQUFBQUFBQUFBQUFBQUFBQUFBQUFBQUFBQUFBQUFBQUFBQUFBQUFBQUFBQUFBQUFBQUFBQUFBQUFBQUFBQUFBQUFBQUFBQUFBQUFBQUFBQUFBQUFBQUFBQUFBQUFBQUFBQUFBQUFBQUFBQUFBQUFBQUFBQUFBQUFBQUFBQUFBQUFBQUFBQUFBQWtDNE02ZDJBSjFHNWN1VzlCb1BocGZSdUJ4NktqWTBOT256NDhLdnAzUTVrWE5SdHhrUGRJcldvNDR5SE9rWnFVTU1aVDNyWHNFTjZuVGd0OE11YzhSZ01ocnJwM1Faa2JOUnR4a1BkSXJXbzQ0eUhPa1pxVU1NWlQzclhzR042bmp5dHJGbXpKcjJiQUVuTm1qVkw3eWJBaWh3OHVDbTltd0JKWGw0KzZkMEVXREhxT0dPZ2p2RzRxT0dNSVNQVXNGV1BGQUlBQUFBQW5neWhFQUFBQUFEc21FMWNQZ284VFMrKytHSmVSMGZIOWJHeHNUZTVpUit3UHRRd1lGMm9XZURaSXhRQ1NmaC94N1JaVW5tRHdhb242d1hzRWpVTVdCZHFGa2dmWEQ0S0pDSmh4NVRlYlFHUWV0UXdZRjJvV1NEOUVBb0JDeEoyVENWTEZrdnY1dUFKUkVaR3BYY1RraFVWRmEyREI0K21kek5zQ2pVTVdCZHFGa2hmaEVMZ0VZOTJUTE5tVFVqdkppR0ZJaUlpOU1FSG4rajgrWXVTcExWck42bExsMzZLalkxTmNyK1ltRmh0M3Z5YnlYYkJ3ZWZOcG9pK2UvZWVkdTNhYjdaL1ZGUzBnb1BQcC9pL1I0V0hoNnRuejhIRzE1R1JVYnAyTFN6Si81QTRhaGl3THRRc2tQNjRweEJJd0ZMSDVPR1JJNzJiaFJTYVBuMmUvdnp6YitYTzdTRkpxbG5UUzU5L1BsWHIxbTFXa3liMUU5M3YvUGtMR2ovK0s2MWV2VUZqeGd5UnU3dWIyVGFob1ZjMWFOQUlSVVZGeWN2clJUazdPeHZYaFlUOHA5YXRmVlBjenVTZUM3VjM3MEVOR2pRaXlXMzI3VnV2VEpreXBmaWM5b0lhQnF3TE5RdGtESVJDNFAvb21LeGJVTkF1clZpeFJsT21qRldXTEM2U3BGeTVQT1RyMjBFVEo4NVExYW9WbFM5ZkhvdjdGaTFhV045OE0wTWZmREJLdnI0RDlkMTNzMDNXLy9QUHYrclQ1eU85K09JTEdqMzZZNU5BbUZCeVlTODQrTHhKZUx4Ly83NGlJNk4wKzNhRUpPbldyZHVTcE5xMWEvQkE0Y2RBRFFQV2hab0ZNZzVDSVNBNkptdDM1c3haalJ3NVhoMDZ0SmEzOTBzbTY3cDJiYThkTy9acXdJQmhtak5ub3JKbmR6ZFpmKy9lZmNYRXhNalZOYXVtVEJtam8wZi9VRlJVbE83ZHV5ZEppb2k0cTd4NWM2dFBuNjVxMU9nMTQ3TE1tVE1yYytZbit4TTZhZElzclZ5NTF2aTZidDAzSkNVZkxtR09HZ2FzQ3pVTFpDeUVRdGc5T2licmR2YnNlZlh1L1pIS2xTdWpBUVBlTVZ1ZktWTW1UWmd3U3I2K2c5UzkrM3VhTk9sVEZTMWF5TGkrVFp2dSt1Ky95NGtldjNidDVzWi9mL2JaRk9PL2UvYnNwRjY5T3B0c205eTlmamR1M0RSNVBYVG9RQTBkT2xEcjEyL1JzR0dmRXdZZkV6VU1XQmRxRnNoNENJV3dhM1JNMXUzUW9lUDYrT1BSS2xTb2dDWk4ralRSZSt4eTUvYlFuRGtUMWIvL1VMMzlkaC8xNnRWWjdkdTNsSk5UWnExZHU4UmsyMU9uVG12TW1Fa3FWNjZNVnF4WXE3NTl1NmxDaGVkVnJWb2xKZmZNckFZTjJqL1crOWk2ZGFja0tTenN1anc4Y3BwTmNHT0psOWVMbWpObjBtT2R6NVpRdzRCMW9XYUJqSWxRQ0x0RngyVGRJaU1qTldMRU9KVXVYVko5KzNaVGFPalZaUGVaTVdPOHBrNmRxeGt6RnVqRkYxOVF4WXJsak92T25qMnZCUXUrMTVrelorWG5OMEN1cnE1YXNXS3RDaFh5MVBmZi82Qng0NmFwY2VONmF0NjhrZkxtelczeCtLbTlwMUNTd3NKdTZQanhrNUtrM3IwL1V2UG1EYlZ4NDFLVGJSbzBhSzk1ODc1VTRjSUZqTXN5Wjg2YzdQdTFkZFF3WUYyb1dTRGpJaFRDTHRFeFdUOG5KeWZObVROUmJtNnVldTIxMWluYTU4c3Z4MmpzMkNIcTM3Kzc4dVhMbzRpSUNLMWJ0MW1iTm0zWHJWdTMxS2xUVzQwY09WZ09EZ1pkdWhTcWloWExxV0hEVjlXdzRhdTZlVE5jNjlkdjFYdnZqVlQrL0huMDVwdHZxRnExU2svOFBoWXRXcW82ZFdwcTJiTFZHajM2SS9YdS9aRWFOS2lycUtnb0ZTem9hZHd1UjQ3c3lwa3poeTVkdXFJQ0JmSTk4WG10SFRVTVdCZHFGc2pZQ0lXd08zUk10aU0rTk1XUDBGMjlHcWFHRGR0cjZkSTVldTY1NGliYlZxdldVTTdPVHBKa25JWFV4U1dMREFhRDNuKy9sOHFVZWM1ays1Q1EvL1Rnd1FQajYrelozZFcrZlF1MWI5OUNSNDc4Ym5aL29KVDZld3JQbnIyZ2xTdlhhdTdjeVZxMmJMWEtsaTJsVmF2bUsxdTJiSHI5OVRjMWZQajdxbHUzbG5IN2dJRDUycno1TjYxY09kK3VIMGRCRFFQV2hab0ZNajVDSWV3S0haTnRPM3YyZ2h3Y0RDcFFJTC9KOHVqb2FNWEV4TWpGeGZSUkVnNE9Cdm43VDAzeW1JbmQzOWUwYVFQVnJldHRzaXkxOXhSKzk5MFBxbC8vRmVYTm04dTR6TU1qcHpadURKTEI0R0EyazJxclZrMFZHTGhDUC8vOHE1bzNiNWlxYzlrS2F0ZzYzYnQzWCtmT2hhaDA2UklXMTBkRTNOVytmWWZNYWlvamliOWFvR1hMUmlhUHBmbjY2eVdxV3JXU0tsVXFuK1QrdTNidFY3VnFsYzFtTFg3dzRJRk5mOGxEelNJeDI3YnRWcVZLNWN4bUJYOGE3dDI3citEZ2N5cGJ0dFJqSCtQVXFkUEtrY1BkNHVPdC92ampMK1hObTl2NG5HUnJSQ2lFM2FCanNuMzc5aDFXeVpMRmxUVnJGcFBsRVJGeGo1ZHdkYzFxdHMrajkrOUowdTNiRWVyVTZWMTVlT1JROXV6dW1qQmhsREpsY2pEWnh0S3pDbE43VDJIOStyVlZ1SEJCcysyKysrNEh0V25UMU96RFk4R0MrZFdrU1gzTm0vZXRtamIxa1lPRGc5bSt0b3dhdGw1QlFidjArZWRUdFhUcEhPWFBuOWRzZldqb1ZYM3d3U2RKMWxCSXlIOGFNV0s4Sms0Y0pRK1BuTHA0TWZGWmc5M2NYT1h1N21aOG5kUzJpY21iTjVjY0hSL1c0SVlOUVZxMGFLbmF0R2xxWEJZUkVhRUZDNzVQVVpqdDMzK29ObTVjcWx5NUhuNW92SFl0VEEwYXREZStieTh2SDdOdHJCazFhenRXckZpcnFsVXJxbGl4d3BMaXJueTVjU004MmYzaXQzL1U4ZU1uOWY3N0l6Vnk1QWRxMGFKUml0cnc3cnREZE9YS3RXUzNjM0Z4MXVMRlg1a3NXNzkraTZaTisxby8vcmhRN3U3WlVuUytSNDBmUDEzVnFsVlduejVkVEpiSHhNVHE0NDlIeThlbnJzVlowSzBGb1JCMmdZN0o5a1ZFUk9pSEg5YnB6VGRibXEyN2ZmdU9KTXVoOE5FUFg1R1JVUm83OWtzVkxKaGZNMmQrSVYvZlFabzhlWlkrL2ZURFJCOWEvN2lxVm8yN0p6SGhaYWVIRGgzWG4zLytvMG1UUHJXNFQ1Y3U3YlZtelVadDJMQlZyNzllTDAzYms1RlJ3OWF0VWFOWHRYejVhbTNmdmtmdDJqVlBmZ2NMWnMxYUpGZlhyUEx3eUNsSmF0YXNZNkxiZHUzYVh2MzdQL3h3bHRTMmlWbTVjcjdKQjlvZmZ2aFo3ZHExTUJuVlc3Tm1rKzdkdTYvMjdYc211MzlDQXdjT2x5UkZSVVdadkpha0VTUEdHeWVTR2pWcXNOWCtubE96dGlNbUprWmJ0dnltMmJNWGFlYk1ML1RjYzhYMTdiZXJORy9ldDhudW05Z1hQZXZXL1NvUGp4eDYvZlhYVXR5T3MyY3ZhTktrVDFXbVRNbEV0N2w4K1lyWmhHNlMxS3haQTgyZHUwU3JWMjlReDQ1dGRQcDBzTnExNjVIaytmejloNnBodzFlTnJ5OWMrRS90MnJVdzIyN0xsdDkwL2ZwTmRlclUxdGdHUzZPSkdSMmhFRGFQanNuMlBYandRS05HVFpDRGcwRnQyell6VzMvKy9BVVpEQWJseUpFOXllTWNQSGhVa3liTjFKMDdkelZyMWhmS2tTTzdaczc4UWdNR0RGUDc5ajNWdDI4MzFhdFhPOUZMdllLRHp5ZDUvSkNRLzVKOUw3Tm5MMWFMRm8yTXY2TXhNYkdTcFBpbllSUXJWbGplM2k5cDRjS2xkaE1LcVdIckZqOUtOM3IwUnpJWUhIVHg0bVZGUlVXcFZhdHVadHMrZXJsMi9BZktZOGYrME5hdE83VjA2Vnl6ZFFuOTl0c2VqUm8xUVkwYW1YL1FUQ3FrSmRlT1E0ZU82OEtGUzJyVnFva09IRGlpNWN2WGFPeFlQMzM3N1NyVnFPR2xjZU1laHJvTkc3WnE1c3hGU1g0b2pCOU51SEVqWEh2M0hqSyszckZqcjdwM2YxczVjc1JkVHBkd3ROT2FVTE8yeGNIQlFaTW1mYXBldlFhclY2OFB0WGp4ZFBYdDIwMTkrNXJYY0x4SHI0eEo3RmFNbWpXYkpIb01TelU3ZlBqbnh2a0JMSW1PZm1DMjdPSGZvSS9sNlpsUEZ5OWVscWRuUHExY09WK1M5TjkvbDlXdm41K1dMcDFqdkRyZ3ZmZEdtSnduSWlKQzE2NkZxV1RKb2liSGpvMk4xZno1MyttdHQ5NVF6cHpaRlJMeW45cTI3YUVWSytaWjNhUndoRUxZTkRvbTIzZnBVcWhHajU2azQ4ZFA2cXV2UGxlMmJHNDZmVHBZNGVHMzVPYm1xcnQzN3lrZ1lLRXFWSGhlV2JLNG1Pd2JIbjViKy9ZZDB2SGpKL1hiYjN0MThlSi9hdG15c2ZyMzcyNGNWY3lYTDQ4Q0E3L1N2SG5mYWN5WUx6VnUzSFJWcjE1Rnp6OWZTbSsvM2Rva0lGcjZkaksxZXZYcXJJSUY4K3YwNldERnhNVG85T216a2lSWFYxZmpOdjM2K2VyKy9jZ25QcGMxb0lhdG42VlJ1b1VMcDBtU05tOWVJVWs2Zi82aXVuWWRZSHdkRW5KSm5UdjNrL1J3OUw1ZlAxOFZMSmhmWThkK0tSK2ZPcXBldllySk1WZXYzcUFKRTJaby9QamhLbFhLL043RmUvZnU2Y3FWYThxVEorNGUzdlhydDhyTDYwWGpheWt1L0JVdGFuNUo5L3o1MytxdHQxckszZDFOSzFhc2xhdHJWdjM4OHlZWkROS3hZeWQxOGVKbGxTbFRVaEVSRVpvLy96djUrcjVsL0h1VDhNTncvSDNIVTZhTVVlM2FOUlFlZmtzVks1WlR5WkxGSkVrVks1WlRxVkxGSC92eXRveUFtclZOV2JLNGFQTGswUW9LMmlsUHovekpmZ2xxeWJScG41bk1xcDJVeFByVHlNaW9KSjhaYkNrVVd2b2J0R3paWEdQZDNidDNUMDVPVGlZVDFCa01Cams1eFlYQ09uVmFHcTg0ZXZQTlhzWnREaDdjcEUyYnR1bS8veTZyUzVlNDJpNVkwRk0xYTNwcDJyUzVKbDhXV1FOQ0lXd1dIWlB0VzdObW8vejlwNmh3NFlLYU4yK0tjUktMSTBkKzE3aHgwNHlqYkdYS2xOUW5uL2laN2UvbzZLQTVjd0tWUDM5ZXRXdlhUQTBhdkdyeGQ4VEp5VWw5K25SUmx5NXR0WG56RHUzWXNWZjM3dDAzR3pGOG5PY1VQcXBLbFFxU3BBVUx2dGZ5NWF2bDRPQ2daczBhbU55OGJ1a0RyeTJpaG0xRHdyb1lNV0tjUWtJdUdVTlAvT2g5L0wxSjhhOXYzYnBqM0dmS2xObktreWVYMnJWcm9SVXIxbWpUcG0zcTBlUGhoN3l3c092NjRvc0FiZHEwVFJVcmxsT0pFcWJmNU1kYnZYcURUcDA2cmErL25xdzdkeUkwZXZRa1RadzRTc2VQbjlScnI3MnNtSmdZRFJ2bXIrSEQzelBaNzlDaDR6cDI3QTk5OXBtZkxsMEsxZDY5QjdWdzRUVDE2REZZUTRiMDE2bFQvK2p6ejZkcS92d3A4dmVmcHB3NWM1aGN4cjU3OTgvYXRtMjNoZ3dacTdWcmx5aFhycHk2ZWZPV3ZMeDg1T1FVZDVsb3pacU5qZHMzYk5oZWtaRlJXck5taWRXTk5GQ3p0aTEzYmcrMWFkTk1rWkdSeWZabDhhTndDUlVzNkpuaTBYcExYbm1saGpwMWFpdFB6OFRySWp6OGxpWk5tbVd5TE9IZm9JOC9IcVB6NTBOVXBFZ2g0N0xRMEd2S2s4ZjhWcEw0VzBZQ0F3TzBmdjBXYmR3WXBJa1RQOUVmZi93bGYvOHB1bk1uUWxPbnpsV3ZYcDNsNXVhcW1KaFlSVVJFcUZHajF6Umt5RmgxN05oRzVjdVhmZXozKzZ3UkNtR1RubGJIVkxseTVhcFAzanFyY2ZidzRjTlgwcnNSU2FsWHI3YWNuWjFVdi80ckpwT3V0RzdkVksxYk4xVlVWTFFjSEF5Slh1NlpOV3RXTFZzMjErSzZ4TFp2MXF5Qm1qVnJZTEk4Yjk1Y0dqOStSTEw3SjdaZHJsd2Vab0Z5eUpEK0dqS2tmNHJiWm11bzRUU1JvV3I0MkxFL3RHM2JiZ1VHQmhqck5TTGlycVM0YitvdHZZNk5qZFV2djJ6UnJWdTNWYTFhM0l5N1k4Y09VYjU4ZVhUNThoVjkvLzJQV3I1OHRXcldyS3FmZmxxazFhczNxRjI3SG1yWjhuWDE2TkZSMmJJOXZQeXlkZXVtL3c5bW14UVJjVmZseXBWV3ZueDU1T3M3U0MrOFVGcC8vUEdYbkoyZFZLdFdOWk4ybnpyMWorN2NpVkQ5K20wbHhhcGZ2KzV5ZG5aV3RXb1Y5ZHByTCt2bGw2dnJ0OS8ycUdQSGQzWHg0aVV0V2pUZDVHK09rNU9URGg0OEprbUtpb3FXazVPVEhCemlSanEyYmZ2Uk9CcVJVR0tYMm1WazFHeWF5RkExRzgvWGQ1Q09IajBoNmVFbG5TbjVFalF4U1UzOFpPbUxrTjY5UDFSb2FOd0VNM3YySEVwSms5V3FWVnhvN2QrL3UxNTlOVzRpcVBYcnQycjM3Z01LRFB4S3AwLy9xOUtsbjVPRGcwRm56cHcxbS9RdExoVEcxV2FSSWdWMTQ4Wk5WYWp3dklvVks2eC8vdmxYK2ZMbDBTZWZUTkNsUzZGYXNPQTd6Wml4UUJFUmR4VWJHeXNucDh4eWRuYlc3Tm1MTlgyNmY0cmFteEVRQ21Gem51WTNsUWFEWVgrYUhNaDZKSDZOUmdhUU5Xc1dOV2hRTjlIMWo4N2UrZlRha1ZYMTY3K1NadHZaTzJvNFRXV0lHcjU3OTU0KytXU0NQdjY0dndvWExtaTh2N1oyYmROSlp4NTliVEFZOVAzM3M1VXBVeVo5OU5Gb0ZTbFNVSysrK3JMNjlQbElCdzRjVmExYTFSUVFNRTRWSzVhVEpQWHQyMDFObXpiUTZOR1QxTEpsVjgyYjk2VnhaQ0pUcGt3YVBMaVBoZzM3WEs2dXJobzBxS2RLbGl5bUprM3FhL0xrV1FvTnZhcTMzMjV0ZG1sYTY5Wk4xTFNwajRLRHordXp6NmJvN2JkYnk5SFJVWjk5TmxSUzNDeUtra0ZuemdTclFJSDhPbmZ1Z2dvWExtZ01mckd4c2RxMWE1K2t1UHVVNnRiMVZvY09iMGlTZkh6YXBlRlBPZjFRczJrcVE5UnNRaE1tak5UOSsxRW1sMkhHeE1Ubyt2VWJGcmRQYnZiY3BDWitzaFEyWjgyYWtNS1dKdTdVcVg4MGR1eGtmZnJwUjdwM0wxSyt2dTlwNXN6eHFsaXhuSTRkTzZIeTVaODMyVDR5TXRMa0M1dVRKLzlXMDZaeFg5YWNPeGVpb2tVTHFVMmJwcXBWcTVyeTVjdWpuRGx6S0dmTzdNcWUzVjFac3Jobzc5NUQ2dGZQVCtmUFgxVGh3Z1dldVAzUEFxRVFOdVZwZFV4dDJqVFRpUk4vUG5rRHJjVEprMytuZHhOZ3A2amh0SkdSYWpnbUpsYkRoMyt1czJjdmFOKytROXExYTU5Njl1d3M2ZUVId1BoTHErTmZuejkvVVMxYnhrMzduaTlmSGsyYjlyVWlJdTdLejIrQW5KMmQxYlZyZTQwYytZSEZ5OGlLRkNtb3VYTW5hY2VPdldhWHFsV3Y3cVVYWGlpak0yZk9xazZkV3BMaTd1TnQyYktMbkp5Y0xFNk43K1RrcE9qb0Ivcmtrd2thTWVKOU9UbzZLakl5U2tGQk8vWEREK3QwL1BoSmRlMzZwdWJPbmFUbHkxZHIyTERQNWVibXF2cjFYMUhYcnUzMTExOW41T21aWHlFaGwrVHZQMHpEaHZtclNKRzRVWWxObTVaWi9VZ2hOWnMyTWxMTlBzcFN5THQwNlVxaTRTNjVVVVRKZkJLWmxOeGU0ZVhsbytMRmk1aGNHWFQ2ZExDS0ZpMHNSOGRNSnN1Q2duNHdYaW53enovLzZ0MTNoK2p1M1h0YXZYcUQvdjMzckxwMGFXZjhNdW40OFpOcTNicXB5Ym51Mzc5dkhDbU1pb3JXbjMvK2JieTAvTTgvLzFhWk1zK3Blbld2Uk50YXZYb1ZyVmtUYVBFUlBCa1ZvUkEyNDJsK1Urbm5OeUJOam1NdHJPa0RDV3dITlp4Mk1sSU5qeGd4VHVmUFg1UWsrZmpVMGFoUkU0ejMrNmJFaWhWckZCaTRYTysrNjZzbFMxWXFPUGljK3ZYcnJuYnRlaGduZjdERTBnZlQ2T2hvWGJod1VhR2hWeFVjZkU0bFNoUlZ0bXpabENkUGJra3llUzVodk1qSUtBMFpNbFl2dkZCYWJtNnVvLzJ6SVFBQUlBQkpSRUZVMnJsem44NmRDOUhpeGN2VXFsVVRmZmFabi9FeEdWMjd2cW5Xclp2cXh4OS8wWjQ5QitYdW5rMUxsLzZvbDE5K1NRY09IRkh1M0RrMWI5Nlh4b21pNnRReGY0U09OYUZtMDA1R3F0blVTRmhuRnk5ZWZxekh2NlNHazFObXMyZjBPanRuVHZRMmtiQ3dHK3JXYlpBNmRteXRPWE1DRlJNVG81Q1FTOGJmMDJ2WHdoUVdkc05rQXB5WW1GaEZSa2JKeFNYdW5zSS8vamlsbUpoWXVidG4wNE1IRDdSLy8yRzFiOTlTbHk5ZlVlUEdIUkp0cTZYN0tqTXlRbUVxUkVWRkdaOGQ5RFNGaG9ZcVY2NWNGbi9CejV3NW84S0ZDeitUZGxnVGJtNEhyQnMxYkx2Ky9QTnZmZm5sR0wzeFJsY1ZLbFJBRXlhTTB1M2JkN1J4WTVCdTNMZ3BTYnAxNjdZa0dWK0hoOTh5N3I5aHcxWTVPanBxNDhhdEtsYXNpSW9VS2FnY09keTFkT2tjWTdpOGNPR2krdlQ1U0d2V0xFbXlMU3RXckpHenM1TmF0bnhka3liTlZFREFPSzFhOWJPaW9xTDA0RUdNVnEzNldXM2FtRDdXNXZqeGs5cTVjNTh5WjNiVThlTW41ZW1aVDRNRzlWTDE2bFhVdHUwN21qVnJrY1Z6YmQ2OFF1SGh0N1JqeDE1OStHRS9UWmt5UjVLVVBidTdidCsrb3dZTjZtck1tSS9sNk9pb3FsVWJhTXVXVmNaSFVQajVmV1kyVzNKR1E4M2lTWVNHWGpVWkpROE52WnFpL1diUG5taHlyN0NYbDQrKyt1cHprOUhNaEFIYnd5T0hQdmlndDFxMmZGMXo1Z1RxZ3cvNnFHWEwxelYyN0pkNi92blNPbm55TDJYTDVtWXk4VXo4UGMzeG9mRDU1MHZyMVZlOTFhblR1MnJSb3BFY0hUT3JVcVZ5dW5vMTdobkRxMWN2L2w5Nzl4MFYxZG05RGZnZUdKQ3VJb29vS21wOHNWRmlTMUJSOHlNYURXZ1UwY1FDS2haaWlTaGlSNk9DbUpqWVFNUUNLbUN3WUNmcUswcENWT0pyWW9sWVl2SnBZZ05CQVFHUkpzTjhmMHpteURBenRGZ1l1SysxV0F2T09UTnpoc1htekQ3UDgrd3RIQ3NucnpTc1NaZ1VxcEdmbjQrMWE5ZkMwOU1URmhZVytPR0hIM0Q0OEdGczJMQ2gzRks0VXFrVTU4K2ZoNE9EZzNEY3c0Y1BNWFhxVk1UR3hnckhGUlFVNE1hTkcramF0YXZTNC8zOC9QRFJSeDloK1BEaFNzL3Y3ZTJOME5CUVdGcGFLdTByL1ZxVlZkNXphUXBlbUtnbTZ0cTFQMGFOR2daZjMybHYrMVJxUE1adzdSWWV2azZoUjJpWExqWklUbjRFWFYwZE9EbTVLUndyLzFsV0RsNTI4M1BObWhVd01qSVUxdWpKbFo2V1ZWUWtHM2tycjFybmt5Y1pDQTJOd0pvMXk5Q21UU3NNR2VLQlk4ZE9JeVJrTy96OTUrUDU4eng4ODAySVV2OVBPN3VPT0hic096UnAwbGpoSE9TRk5GUWxvdkxSRWxQVGhoZ3laS0RTZVJrWkdXTFZxc1hDenlLUkNFWkdMOXZPbE41WEV6Rm1TUzRqSTFQNFh0MGFRMVdtVHAxWHJkZWJNTUZiYWFSdzhtUmZoZW1qWlEwZE9ramhaeWNuUi9UczJSM2EydHBZdENnUWZmczZLTVIyZnI2czRKVTgwZFBWMVVGZzRHSjgvWFVRd3NLK3cvRGhMZ29ETncwYk5vQ0JnWDYxM2s5TndxUlFqWWlJQ055NWN3Y05HOHFtaEx6Nzdydll0R2tURWhJUzhNRUhINmg5WEVwS0NqWnYzb3pUcDAvRHg4Y0hSa2JLaldjek1qS3dZc1VLdkhqeEFqWTJOZ3AzU2hJVEU1R1hsd2RuWi9YTlBDdGp6NTQ5d3ZlWm1abVlObTBhZHU3Y0NUMjlsM2NlUC92c3MzLzFHalVCTDB3RXlPNHdSa1hGSURIeFY2U21Qb2EydGhhc3JGcGcwQ0FudUxrTkZqNWNhcnEwdENjNGRlb25qQjNyVnZIQkdvSXhYUHVWVGdqbG1qZTN3UG56eDRXZnk2NHBMRTArZXBhU2tvYWtwSnU0Y3VVYWV2WHFnVDU5M3EvU2VRUUZiVU8vZmozUnJaczlBTm1JUTFqWUxuVHZiby9ldmQrRFZDcEZaR1FNdnY5ZThSekVZakdhTm0wQ3FWU0t1M2NmNFByMVc4akl5QlRXSkZiVU5tTGV2T2xLMjFSTkZlemVmWURTdGlsVDNPSGw1VkhwOS9nbU1HYnAzcjBIME5HUmZYYXQ3b2lZcXNiMEZmblBmOW9nUEh3ZERBd01oRzFkdS9iSHRtM2ZLb3dVamhybEJXMXRMVlZQSVpEMVhkeU01T1JIV0xWcWtjSytyS3djYUd0ckN5MHBBRUJMUzRRR0RScEFUNjhlRGgwNmpzNmQyeXYxU3RWMFRBcFZ1SERoQW80ZlA0NmxTNWNLU1ZURGhnMHhjdVJJYk51MkRUWTJOakF6TTFQNTJPYk5tMlA5K3ZVSUNBakF2SG56RUJRVXBMRC83dDI3OFBQelEvdjI3ZUhqNDZPUUVFcWxVa1JIUjJQMDZORVFpOFdRU0NRWU9sUjV2VUhaa1VBOVBUM0V4TVFvYkN2ZDZGcCt4OFBRMEZBaEtkUjB2REFSSU9zaDV1T3pGUFhxNmNMTmJURGF0V3VOd3NJaVhMeDRGVUZCMnhBWGw0Q05HMWNwM0lYWFZGRlJNZGk5KzFDdFNRb1p3MVFScVZTSytmUDljZVhLZFdSbjU2QjkrM2F3dCsrRVZxMnFQc05sOXV6UEZacFRkK3BralpFalA0RzFkVnNBc3RHNjRPQkFtSm8yd09yVkc0WGp6cHo1SHlJaTl1TFBQKytndUZpQ2poMy9BeWNueDBxL2J1a1Bsbkx5NUZjcWxXTDc5dDFJUzN1QzgrZC94Y3laazlHL2Y5OHF2N2MzaFRGYmQ4bW5hc2ZHbnNTK2ZVZngzWGVoQUNwWFZLYXNPWE9tQ3V0d0sydmt5TWtBZ1BIanZaWDJxUm9wSEQvZUc0Nk83K09MTHlhcWZMNWR1L2JqdSs4T29ILy92dWpVcVQzUzB6TmhZS0FQc1ZnYng0L0hLLzJQT1hic05DSWo5MkhMbG05dzVzei80TysvQnFHaHF3RUEyZGs1d213RlRjYWtzSXdIRHg1ZzdkcTFHRHAwS0xwMVUyeU5NM3o0Y1B6NjY2OVl2bnc1QWdNRFlXeHNyTEMvc0xBUVVxa1VCZ1lHV0xwMEtYNy8vWGNVRnhlanNMQVFnR3pLYUtOR2pUQjI3RmowNjlkUDJDWVdpeUVXaTNIaXhBbG9hV2xoNE1DQk9IYnNHQklURXhFZUhxN3dHaE1uVGtSQVFBQXNMRjR1aUZVMW5YWHc0TUZLMjBhTUdGR3QzMGxOeEFzVEFiSnBLM1BtZkFsTFN3dHMyclJhR0ZFQWdJOCsrZ0NEQncrQWw5ZGNCQVp1UUdEZ29uS2VpZDQweGpCVmhrZ2tRbzhlWFRCMDZDRFkyM2NXcG1pcEs4cFJkbnZwQ29TbXBnMFUva2NBZ0lPRDdEcWZuMStBTzNmdVFsOWZEMGxKc241czhqVjk1dVptY0hSOER6Tm5Ua0xIanRaQ3F4djU5TkhxRkFqSnpIeUtzMmN2WVAvK1dMei9mbGNzV3VTTk8zZnVZdW5TMWRpK1BSck96djNSbzBjWFdGbTFxREV6SFJpemRkdVZLOWNBeUhyOXJWMjdBcGFXelpDUWNFamhtTXpNTEtTblo2SmVQVjFjdVhKTjVRMFJBQmc5MmxYbDl0OS8vMy9RMWRYQm8wZXlQb2FHaGk5SEJOWDFGRlkxVWxpUkxWc2lzWFZyRk16Tkd3djlnRmVzV0lQRVJGbnJHRjFkWGF4Y3VWQTRQanI2SUlLRHc3Qnk1U0xZMm5hRXJXMUhPRHErSjB4aGQzRjV2Y1YxM2hRbWhhVWtKeWRqOGVMRmFOZXVIY2FORzZlMFgxdGJHd3NYTHNUOCtmTXhmLzU4TEY2OEdNMmJ2MngyT1czYU5EeCsvRmp0ODVkT3lrSkNRb1R2UjQwYWhRRURCaUFxS2dxTEZ5OUdRVUVCOXUvZmp6Rmp4cUJKRStWU3RvMGFOVks1dmJURGh3OEwzMmRrWkdEaXhJbllzMmVQd2tpaHFsRklUY0FMRThsRlJ4OUVidTV6QkFZdVZ2cXdCd0MydGgzaDRURVM0ZUhmd2N2TEhhMWF0UkRXK3IzN3JnMjJiSW5FL2ZzUFlXRmhqcGt6SndzTmJ1V1NrMU94ZnYwV29WbHVyMTdkTVcvZTlDcmQ0ZnpoaDNQWXZEa0M5KzgvUk5PbVRmRDU1K014Y0tEaUZQUzB0Q2NJRGQySnhNUmZrWlB6RE9ibVpoZzA2RU5NbWpSRytBQmErb09uL1B2cTNLR3RDUmpEVkJWdWJpNUsyeW9xS0NOWGV0Wk1lU1FTQ2ViTStSSVNpUVJpc1JnalJ3NkJ1WGxqQUlDMTlUdXd0bjVIN1dQTFcxT295b2tUOFFnTTNJQStmUnpnNXpkYmVPNjJiYTBRRlJXQ0gzODhoeU5IL292bzZJTllzMlk1T25Sb1Y2bjM4RG94WnFsQkF4TTRPVG5Dejg5SHVONldMdmdDeUc2VVRKN3NBMEQybVhuVXFHRlZlbzNnNEhEOCtlZHRhR2xwWThTSUlXamN1QkdBbDQzb1ZXblZxZ1VtVC9aVnU5L1RjNVRRWDFETzNyNHpURTBiSURnNFVKamU3dTgvSDFsWjJaQklTbUJ1M2xnaEljM016TUszM3k1RHIxNDloRzEyZHAyUWx2WUVBSEQyN0ZHbE5ZV2FXRTJXU2VFL3JsKy9qcSsrK2dvV0ZoYnc4L05UVzlyVzFOUVVnWUdCK1BMTEx6RnIxaXlNSGowYUxpNHUwTkhSVVJyVisrdXZ2eEFjSEl4Mjdkcmh4SWtUY0hkM2g3VzFOV3h0YlpWRzkrTGo0NUdibTR0Rml4WkJLcFdpVFpzMjZOKy9QOUxUMDFGU1VxSndiRVpHaHNLMFUxVUpva1FpVWZxK3BLUkVZYnNtNG9XSlNqdDM3aGZZMjNjU2VuNnBNbUJBWDRTRjdjS0ZDMWZRcXBWcy9jTEZpMWVSbFBRN1BEMUhvN2k0R0Z1M1JtSGh3Z0FjT0xCZEtFdWRucDZKQ1JPOFlXUmtpSVVMWitMRml4Zll2RGtDTTJjdVJtVGtScVdGN3FwY3ZIZ1Z2LzEySFo2ZW95Q1JsR0RyMWlnc1dmSVZySzNib25YcmxnQmt4Uzg4UEdaQUxCWmp5cFN4YU5La01YNzc3VHAyN05pTnYvKytoOVdybHdJQWdvTURjZURBTVNRa0pDSTRPUERmL3VyZUdzWnczWldRY0VodGt0YXlwYVhTcUVONUtsckhWMVpGTjFDTWpBeHg4dVRlS2oxbnk1Yk5FUmUzVitVSVJWemNYdFN2YjZLd0xTSGhFSXlNRERGdzRQL0J5YW1QeWhGQUxTMFJuSndjcXpROTlYVmp6QklndTJraHZ4NnAwNldMRFg3OU5RNkFGSUJJb1hoTFpXNWlidHIwbGNydEJ3KyttdFlPNGVIcllHSFJCRlpXTFJBVEU2YXczcmwrZlJPbG1KV2JNVU4xVXRxa2lSa1NFZzZwTERKejl1elJHbDlCdUN3bWhaQlZMVnU3ZGkzYXRHa0RkM2QzcEtkWFhCWTNJQ0FBTzNic1FGUlVGTnEzYjQ4T0hUb0krNUtUa3hFVEU0UDc5KzlqNnRTcE1EQXd3SWtUSjlDMGFWUEV4c1lpTkRRVS9mcjFRLy8rL2RHb2tld3VTTy9ldmRHNWMyZms1ZVhCMTljWFhsNWVFSWxFOFBYMVJVWkdoc0pyKy9uNUtmeGN1cXFwbktyS3BhTkhxKytsb2ltMHRiVVBBdWhzYXRxQUZ5WkNjdklqMk5sOVdPNHhscGF5SkM4dDdlVW9mbFpXTmc0ZTNDSDhJN2V3YUlJcFUzeng0NCtKd25xOUxWc2k4Zno1YzBSRUJBa05zcHMwTWNPTUdRdHg0Y0psWWRwWmVUSXludUxRb1IzQ2VrWUxDM05NbnV5RHMyZi9KeVNGVzdaRTR0bXo1emh3SUZ4NG5iNTlIVkMvdmpHQ2c4Tng3ZHJ2c0xIcGdKNDl1K1BubjM4RkFQVHMyYjNTdjZPYWhqRmNkNVVkVlNoTlMwdFU3djZhU0V0TFMrMlVOVlhiUzcrL21qSWx0RElZczFRVnNrUlFmWlgrdDhuZXZyUHd2YW9DV0ZVbEVxbi92NldKMVVpWkZFSTJkemd3TUJDR2hvYVZUcHlXTEZtQ09YUG1ZTnk0Y1RBek0wTitmajUrL1BGSEpDWW1JamMzRjhPR0RZTzN0emRFSWhHZVBIbUNEaDA2b0UrZlB1alRwdytlUFh1R24zNzZDZjcrL2pBek04T1FJVU5nYTJzTGMzTnpMRnUyRFAzNjlVUEhqaDBCQUR0MzdxelNlekUzTjhlR0RSc1Uya3hrWkdSZ3lwUXBpSTZPVnBqZi9mRGhRNWliVisxdTY5c21Fb2tNS2o2SzZvcktqSHpMUitWTE42WHUxYXVId2ovc3pwM2JBNUNOMnNtZE8zY0I3Ny9mRmZYcm15QXZUMWFzcVgxNzJUU3VHemR1d2NHaG03Qzl0TkxQMjd0M0Q0VUNONTA3V3dPUUpZdHlpWW0vb0dmUGJrSkNLT2ZzM0IvQndlRzRlUEUzMk5oMFFHM0JHQ2JTTEl4Wm9ycUJTZUUvbWpadEN1RGxxRnRtWmliR2pSdUg0T0JnV0ZsWktSejd5U2VmQ05NMzVWVkk5ZlQwb0tXbGhZa1RKNkpObXpZS3g2ZW1waXBNQVRVMk5vYUxpd3RjWEZ4dzgrWk41T1RrQUFCT25qeUoyN2R2dzlmWEYwVkZSVWhOVFlXbHBTV3lzN1BMUGZjR0RScEFKQklKNnhtTmpJeVFsZld5VjR6OCtiT3lzaFNTUWlNakl6eDlLdnR3V3RFYXhacWl1TGg0b0Znc2pzL016T3I4K2VkemVkZXlqak0zYnl3VWUxRG53WU1VQUJDbWhRSlFtdEloajR2U1NXWkd4bE1rSlB3TVI4Y2hTcytaa3lOcnRLMXFYK2twTXFYWEpBQVEvbStVZlowbVRaU3JHY3YvcnVXdlZWc3dob2swQzJPV3FHNWdVcWhHU2tvS1JDS1JrQ3pLRlJjWG82U2tSS21pa2tna1VpZ2VvNHFxaXFBQTRPVGtoQTRkT21EcjFxMHdNRERBekpremtaNmVqdGF0VzJQQmdnV1lNbVZLdWM4YkV4TURQVDA5VEp5b3V1eXUzTFJwcXB0bzYram80T0RCZytVK3RxWklTa3A2Ykd0cjZ5UVdpK1B2M0xuTEMxUWQ1K0RRRGZ2M2Y0L2s1RlEwYjk1VTVURnhjUW5RMXRhdWNqOGhJeU5EMk50M2dvZkhTS1Y5alJ2TGtyanc4SFZWUCtreVRFeU1GRVlPNVRJelpUZDJhdHZmTm1PWVNMTXdacW1xamg0OUNSdWJEc0l5aWNlUDAzSHo1aC9vMTY5WEJZOVV0bW5URHJpN2o2ank5SEtKUktLMlBnaXB4cVJRamF0WHI2SlZxMVpLZmYwS0Nnb0FBUHI2eW5PRkl5TWpsYmJsNWVYQng4Y0g5ZXZYaDRtSkNSWXVYS2hVb0VKWFZ4ZjYrdnB3ZG5aR3MyYk4wTHg1Y3pSdjNoeW1wcVo0OU9nUkFGazEwYkovM09ucDZaZ3dZWUx3YzltMWhhbXBxVmk5ZWpWYXQyNk51TGc0OU8zYkZ5S1JDRE5tekZCYkpsZ1Q4QUpGY21QSGprQnNiQnlXTFBrS0d6Y0dLalMwQldRbHRDTWpZekJzMkNDaGttQmx2ZnR1Wi96OTkzMTA2dFJlcUFBS3lQcUt5YWVrbGw2ZlVGM3Z2ZGNWWjg2Y3grUEg2UW9qaHNlUG40WklKRkpZUHlqL0gxQlU5RUtqMWlTVnhSaW1OMGtxbGVMRml4ZmxIcU9ycTR1N2R4L0EwdElDWXJFWWMrWjhpVVdMdkt0VTVyNDJZOHhTWmFXbFBjR0tGV3ZnNXpkYlNBcXZYTG1HUllzQ3l5MDJNMmpRS0d6ZHVnWXRXalJUMkI0ZUhvMmhRejlXU0FyVDBwNWcxS2pQOGNNUEIxUStWMHBLR2laTW1JbFpzNlpnMENDblNwOTdkU3FHYW1vVmNGV1lGS3FRbjUrUGt5ZFB3c1ZGdVF4MlhsNGVBQ2g5K0FSa0RlNUxlL0hpQlRadTNBaHpjM09obVgxWVdCaG16NTZ0VUQxVXp0UHpaWFdqL1B4OEpDVWxDWVZvcXFLb3FBaEhqeDdGa1NOSE1INzhlTmpaMlNFdUxnN1RwMDlIVEV3TVpzeVlnYkZqeDZKMzc5NGFleGVGRnlnQ2dPYk5tMkxWcXNXWVB6OEFJMGRPZ1p2YllMUnUzUkw1K2ZtNGNPRXlqaCtQUjdkdWR2RHgrYnpLeiszcE9ScWVuclBnNWVVTFYxZG5tSmdZNC83OWgvamhoM1BZdm4zOUszc1BVNmVPUTJMaUw1ZzBhVFk4UEQ1RjQ4YU5rSlIwQTFGUisvSHBwMFBSdHEyVmNLeTh5bXBJeUhhMGE5ZEdxY3kySm1FTTA1dHk3OTVEREIrdXZxUTlJUHRnTjN5NEoySmpkNkZaTTNNa0pQeU1XYk84VUkxTGNLM0ZtS1hLT0hFaUhzYkdSaGcwNlAvS1BhNm9xQWluVHAyQnM3T3NXSnlzSFVUbEt1UkxKQ1hJenM1UnU3OVpNM05NbXpZQnk1WjlpMmJObXNMT3JsT2x6ejg4ZkoxU1lxcktnd2NwbURoeGRxV2ZWeE13S1N4RElwRmcvZnIxRUlsRWNIWjJWdG92bjFacVlxSzZiSzNjdFd2WEVCWVdodno4ZkFRRUJNREV4QVFCQVFGWXZudzVac3lZQVhkM2QvVHMyVk5JeWg0OWVvUkxseTdoenAwN3VIMzdOdTdmdjQrbVRadGk2ZEx5eS8rV2xwMmRqVk9uVHVIbzBhTm8yN1l0VnE5ZURRc0xDNkdhcWtna2dvZUhCK3p0N2JGMTYxYUVoNGVqVDU4K3NMT3pnNTJkbmNwRXRTYmpCWW9Bd05IeGZlelpzd1VSRVh1eGYzOHMwdE16VUs5ZVBiUnIxd2FMRm5sajhPQUJsV29mVVZhblR0WUlEVjJOVFp0MklEQndBNlJTS1ZxM2JnbFgxNDlmNmZsYldqWkRSRVFRUWtKMklDUWtIUG41QldqWjBoSyt2dE13WW9UaWxITm41LzQ0ZCs0Qzl1NDlqRWFOVERVNktRUVl3L1JtV0ZtMXdLVkxwOUMxYTM4Y09SSUJTMHZaQjc2dVhmdmo4T0dJU24wQUpCbkdMSlZISXBGZzM3NmpHRFBHdGNJWmFTdFhic0NwVXovQnhxYURjTU5UM2MyYjh2cCtxdlBKSndOeCsvYmZXTGJzRyt6ZHU2M1NzMnNhTktoZnFSa0N6NTQ5ci9JNTFYUk1Da3Q1OHVRSmdvS0NjT3ZXTGF4WXNRS0dob2E0ZCs4ZWNuTnpZV2hvaUlLQ0FrUkZSY0hhMmxwcFdtbHViaTUrKyswMy9Qbm5uL2psbDErUWxwYUdBUU1HWU55NGNjS29vcG1aR2Rhc1dZT1ltQmdFQndjak5EUVU5dmIyZU9lZGQ5QzRjV1BFeDhmRHhzWUc3dTd1Nk5DaEE0eU5qWVhwb3hVMW1zL056Y1dDQlF2UXNHRkQrUGo0d043ZVh1Mnh0cmEyQ0E0T3h2bno1eEVmSDQrc3JDeTgrKzY3Ly9LMzkzYndBa1dBYkFSdHlSS2ZTaDJyYnFxSHF1MWR1dGdnTEd4dHRjNnBLcS9UcWxXTEN2cy9BWUNlWGoyc1crZGZyZk9wcVJqRDlDWklwVklBZ0VoVTlSdEVwSWd4UytxY09CR1B0TFFuK095ejhwdldiOTRjZ1dQSFRpRWdZSUdRRUNZbWZpL0VxU29YTC80R1FJUnUzZXlRbFpXTmRldTJWbmcrVTZhNFkvZnVRNGlPUG9EeDR6K3IxSHZJeXNwR1JvYnFmcXBsajZ0dG1CVCtJejQrSGlFaElXaldySm13RGc4QWZ2LzlkMnphdEVuNFEyM1RwZzE4ZlgyVkhxK3RyWTNkdTNlamNlUEdjSFoyUnA4K2ZWQy92bklQRkYxZFhZd1pNd2F1cnE3NCtlZWZjZkhpUlJRV0ZzTFIwUkdPanVxYjFlN2N1Vk5wdE9QcDA2Znc5dllHSUtza0dod2NyRkIyWDY1ZXZYcHdkSFJVbUNvcVc2dlVFejE3OXF6RWI2ZG00d1dLU0xNeGh1bDFLcjFPYU1nUWQ0VjlRNGVPQXdCOC9mV1NOM3BPbW80eFMyVVZGaFppMDZhZEFLRFFpcW1zc0xCZDJMWnRGM3g5cDJIZ3dKZFRURU5DdG1QaXhERkNXNmU4dkR3RUI0ZGovdnd2QUFCYnQrNkNvYUVCM251dkN4bzFNa1ZBd0lJS3orbkdqVDhnbFVxeGMrZGV1TGtOTHZlODVDbzdKVlJMUzB0dHMzdE54YVR3SDcxNjlZS3VyaTU2OWVxbGtId05IRGdRQXdjT1JIRnhNVVFpa2RvMWVQcjYraFZXSHkxN3ZKT1RFNXljeWw4QTI2aFJJL2o3KzhQVTFGUW9iaUZuWkdRRWYzOS9ZZHFucW9RUWtMWEFtRGR2WHFYUFRSUHhBa1drMlJqRDlMcWNQMzhNcWFsUE1ITGtKUHo0NHlGb2E4dXU4UTRPem9pSkNmdW51SXptRm01Nld4aXpWTnFPSFh2dzVFbDZ1Y2VzV2hXRUF3ZSt4OXk1MHhSR0U0dUtpb1RFVFN5V2ZjN096bjZHZmZ1T1l2WnNMMlJuUDBOUzBnMU1tZUtCb3FJaWhlY1VpM1dncGFYNCtWanUxS21mWUd2YkVVK2ZabUhQbmtPWU5LbmlhYWdIRG15SGxWV0xDbytyalpnVS9rTlBUNi9ja1RwMUNkZnJwcXVycTNZcXFJNk9Ucm5UUk91YTEzbUJXclVxQ0RkdTNIb0ZaMGxFNmpDRzZYWFExZFhGalJ1MzBMR2p0VktQVWgwZEhlSEc2dGF0MzhMTXJLR3FweUExR0xNRUFILzhjUWM3ZHV6QmlCRkRzSGZ2RWFYOUVvbXNWL2V4WTZmdzFWZCsrUEREUGdyN0hSeGtOVHhjWEpTVE5nY0haM3p3UVMrVWxFaXhlWE1FTm0rT1VOanY3NzhBSDMrc1BNQ1NsNWVQdUxpZk1HT0dKOFJpYllTRTdNRG8wY09Ga1VqbGM1UVZ1UkdKZ0p5Y1p4VldMQVpRNjZvVE15bWtXdVYxWGFEMjc0K3QrS0RhNTYrM2ZRSlU5ekNHWHluR01HVHJDYU9qRDJMc1dMZHlqN08zN3d4dGJXMGtKNmNDZ0RCaVFlVmp6TDVTR2htelY2L2VRSmN1TmtwSllVbEpDZmJ1UFlMUTBKMEFnSWlJWUlXSzJuTHlRbEJ4Y1h1RlJDc2pJeE1EQm55S00yZU80Sk5QUE9EcTZvd1pNend4ZmZvQzdOcTFDVGR2L29sSmszelFwWXVOeW5PS2lUa0txYlFFenM0ZlFsZFhCMXUzUm1IWHJ2MllNc1ZkNWZFRkJZVUFaQ09QWDN5eENOZXZWM3hEb2phMW93Q1lGRkl0OURydlhFcWwwdTRWSDFWcjNIdmJKMEIxRTJQNGxXRU1BN2h5NVRxc3JGcGd3SUIrQ3R0MWRYVVFFM01Va3llUGhiR3hFUUlETitEbzBaTUFwR2piMXFyS3ZVM3JNc2JzSzZPUk1ldmk4aUUrL05BUk9UbTVBSUNTRWluaTRoSVFGcllMeWNtUDBMbHplMXkrZkUxbFFsaVJXN2R1dzhxcUplYk1tWXFNaktmNDY2LzdBSUJMbDY3QzIzc3ltalp0b3ZTWW5KeG5pSXlNd1lnUlE0UjFoSk1tamNHR0Rkdnd5U2NEVmNaMlptWVdBTURFeEFnUkVjRlZQcy9hZ0VraDFVcXY2d0oxNWNxVmk2L29GS21HbXpKbERsYXNtSy95Z2tPdkgyT1lYcFV1WFd4VWppYWNQMzhjWGJ2Mmg2dXJNNHlOalRCMTZuaTR1UTJHcnE0T1dyYTByRllybTdxTU1WdDNHUmdZd01EQVFFZ0tzN0t5c0c3ZFp2VG84UzQyYkFqQTlldTNjUG55TmFYSDNiMzdBQktKUkVnV0J3ejRWT21ZcmwxdGhTcmdxYW1QVVZSVWhOVFV4M0IzSDZIMmZOYXUzUXdBbUREaFpjWFJZY00reHQ2OVI3Qnk1WG9FQmExVWVzejkrdzloYUdpQWI3OE54ZmZmeDFYNnZidTRETUR5NVhNcmZYeE54cVNRYWkwdWdxZC80OUtsSkdFNmlUbzVPYmxZdXpZVXMyZDdxYXhDbHB5Y0NuZjM2VGg5T29ZZk1LdUJNVXl2eXFaTk94QWVIcTF5bjdyZWFMVnRhdGlid0pnbEFEQTFiWWpZMkNoaHZhNjZxWmpuemwzQXRtMjc4Tk5QaHdGQTVmVFIwcEtTYnNEWTJBZ0hEbnlQNmROVngyMXNiQnhpWStPd2N1VkNtSmdZQzl2RllqRVdMWm9GTDY4NWlJemNCdytQa1FxUHUzbnpUN3p6VG12TW5Uc05NMmRPQkFCY3Zud05DeGV1aExmM1pHSGQ0cTFidDlHKy9UdkM0eXJxeDZoSm1CUlNyY1lMRkpYbjdObi9ZZFlzOWFYbzFYMVlCR1FmR1BYMTlmRG5uMzlod1lJQWhJUjhyVlFCcmFTa0JOblpPZVgyWHFMeU1ZYnBWZkQwSEkzUm8xMlZ0anM1dVdIbnppQTJzSCtGR0xNRVFFZ0l5L1B3NFNNMGIyNVJxZWNyTEN6RWdRUEg0TzgvSHl0WHJvZWIyMkNsYWFCbnovNFBBUUhyNE9ycXJORHVRcTVMRnh0NGVJeEVjSEFZek13YUtSU29TVXo4QmQyNzI4UEl5QkJHUm9aNDhpUURhOWFFWXRpd2o0VlJ5WnljWjFpNmREVUdET2lMZWZObUtIVUYwSFM4ZFUyMVhsSlMwdVBpNG1JbkFOZnYzTG1MenorZks4d2RwN3JOd2FFYjR1UDNxL3dDZ0owN2c4cmRyNk1qeHFwVmkzSDE2azFzMnhiMU50OUtyY1lZcG45TFQ2OGVHalNvci9RRkFNYkdSbXIzVWZVd1pxazBlY1hQcEtTYndyYk16Q3ljUDM5UllkUk5JaW1CUkNMNTU2dEUyQzZWU2hFUXNBNTJkcDNRdS9kNytQVFRvVmk0Y0tWQ2U0cERoNDVqenB4bGNIRG9oZ1VMdmxCN0x0T25lOExCb1R1V0x2MGFvYUU3VVZUMEFuZnUzTVcxYTc4TFZWSFQwcDVnNXN4RjZOVEpHZ3NYemhRZWEySmlqSkNRVlRoeDRnZXNXTEVHSlNXMTY0WXZSd3FwVHVDZFMxSkZMQmFyN1QwS3lKclRxdHB2Ykd3a2ZOK3FsU1dtVFJ1UHYvKytqMmZQY3BHVmxTUHNTMDE5REFCNCtEQUZXbHFLejhPUmlhcGhERk4xbFc1ZXIwcDVNd0xXci9lSG8rUDdyL3FVNmdUR0xNbDE2MmFQLy95bkRTWk04RmJZM3FpUktjYU1HUzc4UEdqUUtLWEhQbitlaHkrL1hJMmNuR2NJQ2dvRUFMaTd1eUV4OFFLbVQxK0FWYXY4Y09USWY3RnAwdzU4OU5FSFdMNThYb1hYOVcrK1dZcTVjMWNnTE93N0FDTGN1Zk0zN093NndkcjZIYVNtUG9hcnF5Y0tDd3R4NzE0eWV2Y2VncElTQ1VwS3BFTGJDZ0E0ZXZRa3RMVzE0ZWRYdVdiM21vQkpJZFVadkVDUkt2MzZEVk83ejhOamhzcnRaZGNheVV2ZFIwY2Z4Sm8xb1VySHU3b3FmK2prZXFXcVl3eFRkY2hIOXF0RFhybVFxb2N4VzdjWUdob29WZmtGQUgxOVBVUkhiMFpLU3ByUS8wOUhSd3h6ODhZS2ZjQkxyeW1VKyt3ekwzVHFaSTNBd01YUTFkVUJBR2hyYTJQTm11WHc4ZmtTdDIvL0xSU0xHamx5U0tYT3MxNjllbGkvM2g5SGo1NkVpMHQvUkVjZmhLMXRSd0JBMDZaTnNIanhMSmlibThIWTJBajYrdnJRMTllRHJxNE9kSFJrTjVKRklpMmNPM2NCaHcrZndQUG5lVEEwTktqT3I2dkcwZWpKc0YyNmRKRUNRR3hzbmV4bFUrTU1IandZQUhENTh1VWEvWGRsYTJ2YlJDd1d4d1BvM0xhdFZhVXVVUEk3elRYOXZXa0NlZHpXbEtTbzlKMi8wbnIwR0loWThVMmhBQUFGaEVsRVFWUjkrN2JCeXFxRjBqNzVYY2h4NDc0UUZ0QWZPTEJkNmRnclY2NWg3dHpsT0gyNitoOUtYemROL050bURMOTlOUzJPNjdxYS92Zk5tSzE1TkNXR1UxTWYxNGtxNERYaDc1MXJDcW5PNFZvSGtzdkt5c2F6WjdrcXZ3QWdMeTlmNWI2c3JHeElKQktzWHIwVWh3OUhxSDMrMjdmL1JzT0dEVkJjWFB5bTNsS2R3QmdtMGl5TVdhcXV1cEFRMWhTY1BrcDFFcWUwRUNDclBGaWU4ZU5ucXQyM2MyY1FiR3c2bFB2NGhJU2ZrWktTaWxtemx1Q2JiNzZFdnI1ZXRjNlRsREdHaVRRTFk1YW9adU5JSWRWWnZITkpseTZkVXZxYVBkc0wrdnA2YU5ldURlYlAvMEpoMzltelI3RnYzelpjdW5TcXdvVHdqejl1NC9MbGE0aU0zSWowOUV4NGVma2lLeXY3RGIyenVvRXhUS1JaR0xORU5SZVRRcXJUZUlHaTBuYnQyby93OE8rd1ljTktMRjQ4QzFGUis1Q2ZYd0FBT0gzNkROemNKbUxXTEQ5aG16b0ZCWVZZdHV3YnVMcCtqTFp0clJBYXVocjUrUVh3OHBxTDdPeWNjaDlMVmNNWUp0SXNqRm1pbW9sSklkVjV2RUJSYnU1ekxGMzZOZGF0MjRLMWExZWdhMWRiMk5oMGdJTkRkeXhaOGhVbVRQREcxMThIdzgxdE1IYnYzbEx1Tk5CbnozTGg3ZTJIZ29KQ1RKOCtBUURRc0dGOWhJYXV4dlBuZVpnNmRiNndacEZlRGNZd2tXWmh6QkxWUEV3S2ljQUxWRjBsa1Vqdy9mZHhjSFgxUkU2T0xGRnIyUERsK2haZjM2bElUODlFZW5vRzl1elpBay9QVWVXV3FQLzU1MTh4ZXZUbmVQQWdHY0hCZ1RBd2VGbW0yc3pNRkVGQks1R1Nrb3JBd0EydjcwM1ZVWXhoSXMzQ21DV3FXWmdVRXYyREY2aTZwYmk0R0I0ZVgyRFZxaUI0ZUl6QXVuVXJGUGFucFQxQlpHUU1Ra0srUXN1V2xoZzFhaXAyN2RxUHAwOFYxd1Z1M2l5clBucng0bFVVRkJTaVJRdExSRVZ0aEtXbGNuUDZObTFhWWMyYTVaZzZkZnhyZTE5MUdXT1lTTE13Wm9scURpYUZSS1h3QWxWM2lNVmlMRmp3QmZidkQ4ZllzVzRvTHBiMUsvenZmMy9BMUtuejRPSXlCc2VPbllLaG9RR0NnMWRoMHFReGlJallpd0VEUnNMRDR3dWtwajdHdW5WYkVCVVZnMFdMdkJFVXRBM3g4V2N4ZXZRd1BIdjJIQThmcGlBNStaSHc5ZkJoQ3U3ZGU0QUdEVXhRVUZDSVI0L1Mzdkp2b0haaURCTnBGc1lzVWMzQWxoUkVaYWdxbTAyMVUra0tvamR2L2dFQTJMdjNDRDc2NkFOTW4rNkp6cDNiQXdDMHRFUVlPWElJaGc0ZGhETm56aU1sSlJWTm16WkJidTV6ckZ5NUVQMzY5Y0o3NzNYQnRtM2ZJVEJ3QXpJeW5sYlltM0Q1OG5sd2Nlbi8rdDVjSGNZWUp0SXNqRm1pdDQ5SklaRUtaUzlRYi90ODZQV3pzK3VFZGV2ODRlRFFEVG82cXY4MTZ1cnE0TU1QK3dnL0wxZ3dVempXMHJJWmxpOVgvQ0FqbFVwUlVsS0NraElwQUVBa0FyUzB0Q0FTaVNBU2lWN1RPeUdBTVV5a2FSaXpSRzhYcDQ4U3FWRjZTc3ZiUGhkNk0vcjBlVjl0UXFoS1JjZUtSQ0pvYTJ0RFIwY01IUjB4eEdLeGtCVFM2OGNZSnRJc2pGbWl0NGRKSVZFNTVCY29xVlNhS0pWS2YzbmI1ME5FVmNNWUp0SXNqRm1pdDRQVFI0a3FrSlNVOUJoQTc3ZDlIa1JVUFl4aElzM0NtQ1Y2OHpoU1NFUkVSRVJFVkljeEtTUWlJaUlpSXFyRGFzWDAwY0dEQjcvdFV5Q2lLdXJhbGUwWWlEUWQ0NWhJc3pHR1NVNmpSd3FsVW1uQzJ6NEhVc1JGNFZRUnhtM053N2lscW1JYzF6eU1ZNm9LeG5ETnd4Z21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TFNHUDhmNnRsZVk4MVhTa3NBQUFBQVNVVk9SSzVDWUlJPSIsCiAgICJUeXBlIiA6ICJmbG93Igp9Cg=="/>
    </extobj>
  </extobjs>
</s:customData>
</file>

<file path=customXml/itemProps16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WPS 演示</Application>
  <PresentationFormat>宽屏</PresentationFormat>
  <Paragraphs>128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黑体</vt:lpstr>
      <vt:lpstr>Arial Black</vt:lpstr>
      <vt:lpstr>1_Office 主题</vt:lpstr>
      <vt:lpstr>1_Office 主题​​</vt:lpstr>
      <vt:lpstr>SCUAI挑战赛</vt:lpstr>
      <vt:lpstr>PowerPoint 演示文稿</vt:lpstr>
      <vt:lpstr>PowerPoint 演示文稿</vt:lpstr>
      <vt:lpstr>验证码识别</vt:lpstr>
      <vt:lpstr>验证码识别-预处理</vt:lpstr>
      <vt:lpstr>验证码识别-有效区域切割</vt:lpstr>
      <vt:lpstr>验证码识别-预处理尝试</vt:lpstr>
      <vt:lpstr>验证码识别-序列卷积神经网络</vt:lpstr>
      <vt:lpstr>验证码识别-共享层实现一对多输出（2）</vt:lpstr>
      <vt:lpstr>验证码识别-级联卷积神经网络</vt:lpstr>
      <vt:lpstr>短文本情感分类</vt:lpstr>
      <vt:lpstr>情感分类-数据处理流</vt:lpstr>
      <vt:lpstr>情感分类-预处理</vt:lpstr>
      <vt:lpstr>情感分类-方案选择</vt:lpstr>
      <vt:lpstr>情感分类-模型介绍</vt:lpstr>
      <vt:lpstr>情感分类-模型介绍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三脚猫</cp:lastModifiedBy>
  <cp:revision>16</cp:revision>
  <dcterms:created xsi:type="dcterms:W3CDTF">2018-04-12T08:14:00Z</dcterms:created>
  <dcterms:modified xsi:type="dcterms:W3CDTF">2018-12-19T13:15:28Z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2052-11.1.0.8306</vt:lpwstr>
  </property>
  <property fmtid="{D5CDD505-2E9C-101B-9397-08002B2CF9AE}" pid="3" name="KSORubyTemplateID">
    <vt:lpwstr>8</vt:lpwstr>
  </property>
</Properties>
</file>