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7"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6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75AD4-16FF-4346-80BD-CE2F93456019}" type="doc">
      <dgm:prSet loTypeId="urn:microsoft.com/office/officeart/2005/8/layout/orgChart1" loCatId="hierarchy" qsTypeId="urn:microsoft.com/office/officeart/2005/8/quickstyle/3d9" qsCatId="3D" csTypeId="urn:microsoft.com/office/officeart/2005/8/colors/accent1_2" csCatId="accent1"/>
      <dgm:spPr/>
      <dgm:t>
        <a:bodyPr/>
        <a:lstStyle/>
        <a:p>
          <a:endParaRPr lang="en-IN"/>
        </a:p>
      </dgm:t>
    </dgm:pt>
    <dgm:pt modelId="{310E5EE8-3A9C-4296-BCBF-012EDDD63D81}">
      <dgm:prSet custT="1"/>
      <dgm:spPr/>
      <dgm:t>
        <a:bodyPr/>
        <a:lstStyle/>
        <a:p>
          <a:r>
            <a:rPr lang="en-IN" sz="9600" dirty="0">
              <a:latin typeface="Times New Roman" panose="02020603050405020304" pitchFamily="18" charset="0"/>
              <a:cs typeface="Times New Roman" panose="02020603050405020304" pitchFamily="18" charset="0"/>
            </a:rPr>
            <a:t>Thank you</a:t>
          </a:r>
        </a:p>
      </dgm:t>
    </dgm:pt>
    <dgm:pt modelId="{5EA8670F-E155-447B-9D24-FA9773EEAD15}" type="parTrans" cxnId="{D033EBBE-23AB-4E41-A3A1-51BAC5F83F14}">
      <dgm:prSet/>
      <dgm:spPr/>
      <dgm:t>
        <a:bodyPr/>
        <a:lstStyle/>
        <a:p>
          <a:endParaRPr lang="en-IN"/>
        </a:p>
      </dgm:t>
    </dgm:pt>
    <dgm:pt modelId="{D1983D1F-C776-4733-9061-64FB8B316601}" type="sibTrans" cxnId="{D033EBBE-23AB-4E41-A3A1-51BAC5F83F14}">
      <dgm:prSet/>
      <dgm:spPr/>
      <dgm:t>
        <a:bodyPr/>
        <a:lstStyle/>
        <a:p>
          <a:endParaRPr lang="en-IN"/>
        </a:p>
      </dgm:t>
    </dgm:pt>
    <dgm:pt modelId="{8E01DBF1-E3D5-49F5-9780-699A3227E8A6}" type="pres">
      <dgm:prSet presAssocID="{AC175AD4-16FF-4346-80BD-CE2F93456019}" presName="hierChild1" presStyleCnt="0">
        <dgm:presLayoutVars>
          <dgm:orgChart val="1"/>
          <dgm:chPref val="1"/>
          <dgm:dir/>
          <dgm:animOne val="branch"/>
          <dgm:animLvl val="lvl"/>
          <dgm:resizeHandles/>
        </dgm:presLayoutVars>
      </dgm:prSet>
      <dgm:spPr/>
    </dgm:pt>
    <dgm:pt modelId="{3AFCD718-6A94-43C8-9524-A653BC230883}" type="pres">
      <dgm:prSet presAssocID="{310E5EE8-3A9C-4296-BCBF-012EDDD63D81}" presName="hierRoot1" presStyleCnt="0">
        <dgm:presLayoutVars>
          <dgm:hierBranch val="init"/>
        </dgm:presLayoutVars>
      </dgm:prSet>
      <dgm:spPr/>
    </dgm:pt>
    <dgm:pt modelId="{F322D971-0927-48C7-B02D-3383440283C0}" type="pres">
      <dgm:prSet presAssocID="{310E5EE8-3A9C-4296-BCBF-012EDDD63D81}" presName="rootComposite1" presStyleCnt="0"/>
      <dgm:spPr/>
    </dgm:pt>
    <dgm:pt modelId="{F2AA776D-3059-4E7B-841D-C54B2E5D462B}" type="pres">
      <dgm:prSet presAssocID="{310E5EE8-3A9C-4296-BCBF-012EDDD63D81}" presName="rootText1" presStyleLbl="node0" presStyleIdx="0" presStyleCnt="1" custLinFactNeighborX="-4571" custLinFactNeighborY="-9149">
        <dgm:presLayoutVars>
          <dgm:chPref val="3"/>
        </dgm:presLayoutVars>
      </dgm:prSet>
      <dgm:spPr/>
    </dgm:pt>
    <dgm:pt modelId="{3F38A8D4-1F87-4645-8A34-E6FB48C60793}" type="pres">
      <dgm:prSet presAssocID="{310E5EE8-3A9C-4296-BCBF-012EDDD63D81}" presName="rootConnector1" presStyleLbl="node1" presStyleIdx="0" presStyleCnt="0"/>
      <dgm:spPr/>
    </dgm:pt>
    <dgm:pt modelId="{878EBA3C-E484-48B7-80DE-A9F6DB65857D}" type="pres">
      <dgm:prSet presAssocID="{310E5EE8-3A9C-4296-BCBF-012EDDD63D81}" presName="hierChild2" presStyleCnt="0"/>
      <dgm:spPr/>
    </dgm:pt>
    <dgm:pt modelId="{2A75EAC0-0339-4E44-AB02-6100DC558498}" type="pres">
      <dgm:prSet presAssocID="{310E5EE8-3A9C-4296-BCBF-012EDDD63D81}" presName="hierChild3" presStyleCnt="0"/>
      <dgm:spPr/>
    </dgm:pt>
  </dgm:ptLst>
  <dgm:cxnLst>
    <dgm:cxn modelId="{527AE04B-A738-45FD-89DE-793F456AD1ED}" type="presOf" srcId="{310E5EE8-3A9C-4296-BCBF-012EDDD63D81}" destId="{F2AA776D-3059-4E7B-841D-C54B2E5D462B}" srcOrd="0" destOrd="0" presId="urn:microsoft.com/office/officeart/2005/8/layout/orgChart1"/>
    <dgm:cxn modelId="{1085384D-9BB7-49B8-B99D-3A91A3E2F483}" type="presOf" srcId="{310E5EE8-3A9C-4296-BCBF-012EDDD63D81}" destId="{3F38A8D4-1F87-4645-8A34-E6FB48C60793}" srcOrd="1" destOrd="0" presId="urn:microsoft.com/office/officeart/2005/8/layout/orgChart1"/>
    <dgm:cxn modelId="{6E4FA679-54B6-4F8D-B032-6B672F43588F}" type="presOf" srcId="{AC175AD4-16FF-4346-80BD-CE2F93456019}" destId="{8E01DBF1-E3D5-49F5-9780-699A3227E8A6}" srcOrd="0" destOrd="0" presId="urn:microsoft.com/office/officeart/2005/8/layout/orgChart1"/>
    <dgm:cxn modelId="{D033EBBE-23AB-4E41-A3A1-51BAC5F83F14}" srcId="{AC175AD4-16FF-4346-80BD-CE2F93456019}" destId="{310E5EE8-3A9C-4296-BCBF-012EDDD63D81}" srcOrd="0" destOrd="0" parTransId="{5EA8670F-E155-447B-9D24-FA9773EEAD15}" sibTransId="{D1983D1F-C776-4733-9061-64FB8B316601}"/>
    <dgm:cxn modelId="{C38EDB34-F5C9-4207-997A-4257ACC9A90B}" type="presParOf" srcId="{8E01DBF1-E3D5-49F5-9780-699A3227E8A6}" destId="{3AFCD718-6A94-43C8-9524-A653BC230883}" srcOrd="0" destOrd="0" presId="urn:microsoft.com/office/officeart/2005/8/layout/orgChart1"/>
    <dgm:cxn modelId="{2F691B22-3EFD-4F76-8C58-EF2A777C1E2B}" type="presParOf" srcId="{3AFCD718-6A94-43C8-9524-A653BC230883}" destId="{F322D971-0927-48C7-B02D-3383440283C0}" srcOrd="0" destOrd="0" presId="urn:microsoft.com/office/officeart/2005/8/layout/orgChart1"/>
    <dgm:cxn modelId="{D92AFC94-A15A-4A25-9C81-2D175D897645}" type="presParOf" srcId="{F322D971-0927-48C7-B02D-3383440283C0}" destId="{F2AA776D-3059-4E7B-841D-C54B2E5D462B}" srcOrd="0" destOrd="0" presId="urn:microsoft.com/office/officeart/2005/8/layout/orgChart1"/>
    <dgm:cxn modelId="{6DE1C5DD-F9D4-404F-9464-5345E56CBA13}" type="presParOf" srcId="{F322D971-0927-48C7-B02D-3383440283C0}" destId="{3F38A8D4-1F87-4645-8A34-E6FB48C60793}" srcOrd="1" destOrd="0" presId="urn:microsoft.com/office/officeart/2005/8/layout/orgChart1"/>
    <dgm:cxn modelId="{E93CA441-3AED-477D-99E2-9D46875A97AF}" type="presParOf" srcId="{3AFCD718-6A94-43C8-9524-A653BC230883}" destId="{878EBA3C-E484-48B7-80DE-A9F6DB65857D}" srcOrd="1" destOrd="0" presId="urn:microsoft.com/office/officeart/2005/8/layout/orgChart1"/>
    <dgm:cxn modelId="{4E4EBE96-6A5A-45F8-A767-6BB18EC3B246}" type="presParOf" srcId="{3AFCD718-6A94-43C8-9524-A653BC230883}" destId="{2A75EAC0-0339-4E44-AB02-6100DC55849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A776D-3059-4E7B-841D-C54B2E5D462B}">
      <dsp:nvSpPr>
        <dsp:cNvPr id="0" name=""/>
        <dsp:cNvSpPr/>
      </dsp:nvSpPr>
      <dsp:spPr>
        <a:xfrm>
          <a:off x="33622" y="0"/>
          <a:ext cx="8223374" cy="4111687"/>
        </a:xfrm>
        <a:prstGeom prst="rect">
          <a:avLst/>
        </a:prstGeom>
        <a:solidFill>
          <a:schemeClr val="accent1">
            <a:hueOff val="0"/>
            <a:satOff val="0"/>
            <a:lumOff val="0"/>
            <a:alphaOff val="0"/>
          </a:schemeClr>
        </a:solidFill>
        <a:ln>
          <a:noFill/>
        </a:ln>
        <a:effectLst>
          <a:outerShdw blurRad="50800" dist="38100" dir="5400000" sy="96000" rotWithShape="0">
            <a:srgbClr val="000000">
              <a:alpha val="54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sp3d extrusionH="28000" prstMaterial="matte"/>
        </a:bodyPr>
        <a:lstStyle/>
        <a:p>
          <a:pPr marL="0" lvl="0" indent="0" algn="ctr" defTabSz="4267200">
            <a:lnSpc>
              <a:spcPct val="90000"/>
            </a:lnSpc>
            <a:spcBef>
              <a:spcPct val="0"/>
            </a:spcBef>
            <a:spcAft>
              <a:spcPct val="35000"/>
            </a:spcAft>
            <a:buNone/>
          </a:pPr>
          <a:r>
            <a:rPr lang="en-IN" sz="9600" kern="1200" dirty="0">
              <a:latin typeface="Times New Roman" panose="02020603050405020304" pitchFamily="18" charset="0"/>
              <a:cs typeface="Times New Roman" panose="02020603050405020304" pitchFamily="18" charset="0"/>
            </a:rPr>
            <a:t>Thank you</a:t>
          </a:r>
        </a:p>
      </dsp:txBody>
      <dsp:txXfrm>
        <a:off x="33622" y="0"/>
        <a:ext cx="8223374" cy="411168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945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92678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71581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60212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94256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59293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6708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7814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9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03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029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358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80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3886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544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278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977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10/22/2020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36601678"/>
      </p:ext>
    </p:extLst>
  </p:cSld>
  <p:clrMap bg1="dk1" tx1="lt1" bg2="dk2" tx2="lt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B83B67-AAC9-4755-B031-56F5D6347B92}"/>
              </a:ext>
            </a:extLst>
          </p:cNvPr>
          <p:cNvSpPr txBox="1"/>
          <p:nvPr/>
        </p:nvSpPr>
        <p:spPr>
          <a:xfrm>
            <a:off x="3335337" y="945565"/>
            <a:ext cx="5521325" cy="923330"/>
          </a:xfrm>
          <a:prstGeom prst="rect">
            <a:avLst/>
          </a:prstGeom>
          <a:noFill/>
        </p:spPr>
        <p:txBody>
          <a:bodyPr wrap="square">
            <a:spAutoFit/>
          </a:bodyPr>
          <a:lstStyle/>
          <a:p>
            <a:r>
              <a:rPr lang="en-US" sz="5400" dirty="0">
                <a:latin typeface="Times New Roman" panose="02020603050405020304" pitchFamily="18" charset="0"/>
                <a:cs typeface="Times New Roman" panose="02020603050405020304" pitchFamily="18" charset="0"/>
              </a:rPr>
              <a:t>Expense Manager</a:t>
            </a:r>
            <a:endParaRPr lang="en-IN" sz="5400" dirty="0"/>
          </a:p>
        </p:txBody>
      </p:sp>
      <p:sp>
        <p:nvSpPr>
          <p:cNvPr id="8" name="Subtitle 2">
            <a:extLst>
              <a:ext uri="{FF2B5EF4-FFF2-40B4-BE49-F238E27FC236}">
                <a16:creationId xmlns:a16="http://schemas.microsoft.com/office/drawing/2014/main" id="{9BF217CE-AD78-42BB-BE1E-AD4CB7FF8F36}"/>
              </a:ext>
            </a:extLst>
          </p:cNvPr>
          <p:cNvSpPr txBox="1">
            <a:spLocks/>
          </p:cNvSpPr>
          <p:nvPr/>
        </p:nvSpPr>
        <p:spPr>
          <a:xfrm>
            <a:off x="527666" y="2596439"/>
            <a:ext cx="10946167" cy="3699585"/>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Preapared</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By: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lang="en-US" sz="2400" b="1" cap="none" dirty="0">
                <a:solidFill>
                  <a:schemeClr val="tx1"/>
                </a:solidFill>
                <a:latin typeface="Times New Roman" panose="02020603050405020304" pitchFamily="18" charset="0"/>
                <a:cs typeface="Times New Roman" panose="02020603050405020304" pitchFamily="18" charset="0"/>
              </a:rPr>
              <a:t>G</a:t>
            </a:r>
            <a:r>
              <a:rPr kumimoji="0" lang="en-US"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uided</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BY:</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Harsh </a:t>
            </a:r>
            <a:r>
              <a:rPr lang="en-US" sz="2400" cap="none" dirty="0">
                <a:solidFill>
                  <a:schemeClr val="tx1"/>
                </a:solidFill>
                <a:latin typeface="Times New Roman" panose="02020603050405020304" pitchFamily="18" charset="0"/>
                <a:cs typeface="Times New Roman" panose="02020603050405020304" pitchFamily="18" charset="0"/>
              </a:rPr>
              <a:t>L</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imbadiya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(18TE403701)			</a:t>
            </a:r>
            <a:r>
              <a:rPr lang="en-US" sz="2400" cap="none" dirty="0">
                <a:solidFill>
                  <a:schemeClr val="tx1"/>
                </a:solidFill>
                <a:latin typeface="Times New Roman" panose="02020603050405020304" pitchFamily="18" charset="0"/>
                <a:ea typeface="+mn-ea"/>
                <a:cs typeface="Times New Roman" panose="02020603050405020304" pitchFamily="18" charset="0"/>
              </a:rPr>
              <a:t>M</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iss</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Viral Parekh</a:t>
            </a:r>
            <a:endPar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Hiren </a:t>
            </a:r>
            <a:r>
              <a:rPr lang="en-US" sz="2400" cap="none" dirty="0">
                <a:solidFill>
                  <a:schemeClr val="tx1"/>
                </a:solidFill>
                <a:latin typeface="Times New Roman" panose="02020603050405020304" pitchFamily="18" charset="0"/>
                <a:cs typeface="Times New Roman" panose="02020603050405020304" pitchFamily="18" charset="0"/>
              </a:rPr>
              <a:t>S</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hekhda</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(18TE403703)		</a:t>
            </a:r>
            <a:r>
              <a:rPr lang="en-US" sz="2400" cap="none" dirty="0">
                <a:solidFill>
                  <a:schemeClr val="tx1"/>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H.O.D  of [CE/IT DEPARTMENT]</a:t>
            </a:r>
          </a:p>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7</a:t>
            </a:r>
            <a:r>
              <a:rPr kumimoji="0" lang="en-US"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 </a:t>
            </a:r>
            <a:r>
              <a:rPr lang="en-US" sz="2400" cap="none" dirty="0">
                <a:solidFill>
                  <a:schemeClr val="tx1"/>
                </a:solidFill>
                <a:latin typeface="Times New Roman" panose="02020603050405020304" pitchFamily="18" charset="0"/>
                <a:cs typeface="Times New Roman" panose="02020603050405020304" pitchFamily="18" charset="0"/>
              </a:rPr>
              <a:t>C</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 							</a:t>
            </a:r>
          </a:p>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C.U. Shah college of </a:t>
            </a:r>
          </a:p>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Engineering and technology</a:t>
            </a:r>
          </a:p>
          <a:p>
            <a:pPr marL="0" marR="0" lvl="0" indent="0" algn="l"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endParaRPr kumimoji="0" lang="en-IN" sz="2200" b="0" i="0" u="none" strike="noStrike" kern="1200" cap="none" spc="0" normalizeH="0" baseline="0" noProof="0" dirty="0">
              <a:ln>
                <a:noFill/>
              </a:ln>
              <a:solidFill>
                <a:sysClr val="windowText" lastClr="000000">
                  <a:lumMod val="95000"/>
                  <a:lumOff val="5000"/>
                </a:sysClr>
              </a:solidFill>
              <a:effectLst/>
              <a:uLnTx/>
              <a:uFillTx/>
              <a:latin typeface="Tw Cen MT" panose="020B0602020104020603"/>
              <a:ea typeface="+mn-ea"/>
              <a:cs typeface="+mn-cs"/>
            </a:endParaRPr>
          </a:p>
          <a:p>
            <a:pPr marL="0" marR="0" lvl="0" indent="0" algn="ctr" defTabSz="914400" rtl="0" eaLnBrk="1" fontAlgn="auto" latinLnBrk="0" hangingPunct="1">
              <a:lnSpc>
                <a:spcPct val="120000"/>
              </a:lnSpc>
              <a:spcBef>
                <a:spcPts val="1000"/>
              </a:spcBef>
              <a:spcAft>
                <a:spcPts val="0"/>
              </a:spcAft>
              <a:buClr>
                <a:sysClr val="windowText" lastClr="000000"/>
              </a:buClr>
              <a:buSzTx/>
              <a:buFont typeface="Arial" panose="020B0604020202020204" pitchFamily="34" charset="0"/>
              <a:buNone/>
              <a:tabLst/>
              <a:defRPr/>
            </a:pPr>
            <a:endParaRPr kumimoji="0" lang="en-IN" sz="2200" b="0" i="0" u="none" strike="noStrike" kern="1200" cap="none" spc="0" normalizeH="0" baseline="0" noProof="0" dirty="0">
              <a:ln>
                <a:noFill/>
              </a:ln>
              <a:solidFill>
                <a:sysClr val="window" lastClr="FFFFFF">
                  <a:lumMod val="50000"/>
                </a:sys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6092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9C5F8A-DDF2-4BE1-B64D-B997B706EC7C}"/>
              </a:ext>
            </a:extLst>
          </p:cNvPr>
          <p:cNvSpPr/>
          <p:nvPr/>
        </p:nvSpPr>
        <p:spPr>
          <a:xfrm>
            <a:off x="1053405" y="413446"/>
            <a:ext cx="6096000" cy="707886"/>
          </a:xfrm>
          <a:prstGeom prst="rect">
            <a:avLst/>
          </a:prstGeom>
        </p:spPr>
        <p:txBody>
          <a:bodyPr>
            <a:spAutoFit/>
          </a:bodyPr>
          <a:lstStyle/>
          <a:p>
            <a:r>
              <a:rPr lang="en-US" sz="4000" dirty="0">
                <a:latin typeface="Times New Roman" pitchFamily="18" charset="0"/>
                <a:cs typeface="Times New Roman" pitchFamily="18" charset="0"/>
              </a:rPr>
              <a:t>Development Strategy:</a:t>
            </a:r>
          </a:p>
        </p:txBody>
      </p:sp>
      <p:pic>
        <p:nvPicPr>
          <p:cNvPr id="7" name="Picture 4" descr="C:\Users\Lenovo\Desktop\incremental.png">
            <a:extLst>
              <a:ext uri="{FF2B5EF4-FFF2-40B4-BE49-F238E27FC236}">
                <a16:creationId xmlns:a16="http://schemas.microsoft.com/office/drawing/2014/main" id="{871E040F-5FFB-4C87-9B3F-D9069B89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655" y="1358969"/>
            <a:ext cx="8614470" cy="273897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7AE4D2E-0C98-49B8-ADFC-F9AB34740424}"/>
              </a:ext>
            </a:extLst>
          </p:cNvPr>
          <p:cNvSpPr/>
          <p:nvPr/>
        </p:nvSpPr>
        <p:spPr>
          <a:xfrm>
            <a:off x="1148655" y="4336285"/>
            <a:ext cx="9262170" cy="1754326"/>
          </a:xfrm>
          <a:prstGeom prst="rect">
            <a:avLst/>
          </a:prstGeom>
        </p:spPr>
        <p:txBody>
          <a:bodyPr wrap="square">
            <a:spAutoFit/>
          </a:bodyPr>
          <a:lstStyle/>
          <a:p>
            <a:r>
              <a:rPr lang="en-US" sz="2000" dirty="0">
                <a:latin typeface="Times New Roman" pitchFamily="18" charset="0"/>
                <a:cs typeface="Times New Roman" pitchFamily="18" charset="0"/>
              </a:rPr>
              <a:t>In incremental model, each phase is repeated until a fully functional system is not developed.</a:t>
            </a:r>
          </a:p>
          <a:p>
            <a:endParaRPr lang="en-US" sz="1400" dirty="0">
              <a:latin typeface="Times New Roman" pitchFamily="18" charset="0"/>
              <a:cs typeface="Times New Roman" pitchFamily="18" charset="0"/>
            </a:endParaRPr>
          </a:p>
          <a:p>
            <a:r>
              <a:rPr lang="en-US" sz="2000" dirty="0">
                <a:latin typeface="Times New Roman" pitchFamily="18" charset="0"/>
                <a:cs typeface="Times New Roman" pitchFamily="18" charset="0"/>
              </a:rPr>
              <a:t>Every phase is completed in sequential way.</a:t>
            </a:r>
          </a:p>
          <a:p>
            <a:endParaRPr lang="en-US" sz="1400" dirty="0">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Every increment adds some more functionality to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53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01093-A2BA-465F-B0E8-C1F0624504C2}"/>
              </a:ext>
            </a:extLst>
          </p:cNvPr>
          <p:cNvSpPr txBox="1"/>
          <p:nvPr/>
        </p:nvSpPr>
        <p:spPr>
          <a:xfrm>
            <a:off x="2296160" y="389841"/>
            <a:ext cx="85852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User Interface Diagram(UID):</a:t>
            </a:r>
          </a:p>
        </p:txBody>
      </p:sp>
      <p:sp>
        <p:nvSpPr>
          <p:cNvPr id="7" name="TextBox 6">
            <a:extLst>
              <a:ext uri="{FF2B5EF4-FFF2-40B4-BE49-F238E27FC236}">
                <a16:creationId xmlns:a16="http://schemas.microsoft.com/office/drawing/2014/main" id="{2FC67F8E-617D-4C49-A874-B410CD9ECBB9}"/>
              </a:ext>
            </a:extLst>
          </p:cNvPr>
          <p:cNvSpPr txBox="1"/>
          <p:nvPr/>
        </p:nvSpPr>
        <p:spPr>
          <a:xfrm>
            <a:off x="660400" y="1067694"/>
            <a:ext cx="6096000"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 CASE DIAGRAM FOR USER  :</a:t>
            </a:r>
          </a:p>
        </p:txBody>
      </p:sp>
      <p:pic>
        <p:nvPicPr>
          <p:cNvPr id="11" name="Picture 10">
            <a:extLst>
              <a:ext uri="{FF2B5EF4-FFF2-40B4-BE49-F238E27FC236}">
                <a16:creationId xmlns:a16="http://schemas.microsoft.com/office/drawing/2014/main" id="{052D4F33-BF7E-4CD7-AA16-133B11599FD8}"/>
              </a:ext>
            </a:extLst>
          </p:cNvPr>
          <p:cNvPicPr>
            <a:picLocks noChangeAspect="1"/>
          </p:cNvPicPr>
          <p:nvPr/>
        </p:nvPicPr>
        <p:blipFill>
          <a:blip r:embed="rId2"/>
          <a:stretch>
            <a:fillRect/>
          </a:stretch>
        </p:blipFill>
        <p:spPr>
          <a:xfrm>
            <a:off x="2204721" y="1762566"/>
            <a:ext cx="8128000" cy="4943033"/>
          </a:xfrm>
          <a:prstGeom prst="rect">
            <a:avLst/>
          </a:prstGeom>
        </p:spPr>
      </p:pic>
    </p:spTree>
    <p:extLst>
      <p:ext uri="{BB962C8B-B14F-4D97-AF65-F5344CB8AC3E}">
        <p14:creationId xmlns:p14="http://schemas.microsoft.com/office/powerpoint/2010/main" val="266487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2F8A74-9883-4863-B983-A44F697497BF}"/>
              </a:ext>
            </a:extLst>
          </p:cNvPr>
          <p:cNvSpPr txBox="1"/>
          <p:nvPr/>
        </p:nvSpPr>
        <p:spPr>
          <a:xfrm>
            <a:off x="701040" y="653534"/>
            <a:ext cx="6096000"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CONTEXT DIAGRAM:</a:t>
            </a:r>
          </a:p>
        </p:txBody>
      </p:sp>
      <p:pic>
        <p:nvPicPr>
          <p:cNvPr id="7" name="Picture 6">
            <a:extLst>
              <a:ext uri="{FF2B5EF4-FFF2-40B4-BE49-F238E27FC236}">
                <a16:creationId xmlns:a16="http://schemas.microsoft.com/office/drawing/2014/main" id="{5952781A-559B-4DF8-8D94-69490549DB01}"/>
              </a:ext>
            </a:extLst>
          </p:cNvPr>
          <p:cNvPicPr>
            <a:picLocks noChangeAspect="1"/>
          </p:cNvPicPr>
          <p:nvPr/>
        </p:nvPicPr>
        <p:blipFill rotWithShape="1">
          <a:blip r:embed="rId2"/>
          <a:srcRect l="25500" t="24147" r="17000" b="14964"/>
          <a:stretch/>
        </p:blipFill>
        <p:spPr>
          <a:xfrm>
            <a:off x="558800" y="1229360"/>
            <a:ext cx="9702800" cy="5295348"/>
          </a:xfrm>
          <a:prstGeom prst="rect">
            <a:avLst/>
          </a:prstGeom>
        </p:spPr>
      </p:pic>
    </p:spTree>
    <p:extLst>
      <p:ext uri="{BB962C8B-B14F-4D97-AF65-F5344CB8AC3E}">
        <p14:creationId xmlns:p14="http://schemas.microsoft.com/office/powerpoint/2010/main" val="382319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C97E3C-1E30-4764-B018-234D25D15575}"/>
              </a:ext>
            </a:extLst>
          </p:cNvPr>
          <p:cNvSpPr txBox="1"/>
          <p:nvPr/>
        </p:nvSpPr>
        <p:spPr>
          <a:xfrm>
            <a:off x="1036320" y="663694"/>
            <a:ext cx="6096000"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ACTIVITY DIAGRAM FOR USER :</a:t>
            </a:r>
          </a:p>
        </p:txBody>
      </p:sp>
      <p:pic>
        <p:nvPicPr>
          <p:cNvPr id="7" name="Picture 6">
            <a:extLst>
              <a:ext uri="{FF2B5EF4-FFF2-40B4-BE49-F238E27FC236}">
                <a16:creationId xmlns:a16="http://schemas.microsoft.com/office/drawing/2014/main" id="{54D428B1-83F1-4F22-BAC2-FA538F463AEF}"/>
              </a:ext>
            </a:extLst>
          </p:cNvPr>
          <p:cNvPicPr>
            <a:picLocks noChangeAspect="1"/>
          </p:cNvPicPr>
          <p:nvPr/>
        </p:nvPicPr>
        <p:blipFill rotWithShape="1">
          <a:blip r:embed="rId2"/>
          <a:srcRect l="35084" t="26518" r="11583" b="13927"/>
          <a:stretch/>
        </p:blipFill>
        <p:spPr>
          <a:xfrm>
            <a:off x="1341120" y="1163935"/>
            <a:ext cx="9662160" cy="5486232"/>
          </a:xfrm>
          <a:prstGeom prst="rect">
            <a:avLst/>
          </a:prstGeom>
        </p:spPr>
      </p:pic>
    </p:spTree>
    <p:extLst>
      <p:ext uri="{BB962C8B-B14F-4D97-AF65-F5344CB8AC3E}">
        <p14:creationId xmlns:p14="http://schemas.microsoft.com/office/powerpoint/2010/main" val="164864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AB4719-E6E6-4A3D-9416-AD9FDBC6CE0A}"/>
              </a:ext>
            </a:extLst>
          </p:cNvPr>
          <p:cNvSpPr txBox="1"/>
          <p:nvPr/>
        </p:nvSpPr>
        <p:spPr>
          <a:xfrm>
            <a:off x="843280" y="582414"/>
            <a:ext cx="6096000"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CLASS DIAGRAM :</a:t>
            </a:r>
          </a:p>
        </p:txBody>
      </p:sp>
      <p:pic>
        <p:nvPicPr>
          <p:cNvPr id="7" name="Picture 6">
            <a:extLst>
              <a:ext uri="{FF2B5EF4-FFF2-40B4-BE49-F238E27FC236}">
                <a16:creationId xmlns:a16="http://schemas.microsoft.com/office/drawing/2014/main" id="{E60C14A6-E5E3-4126-89F2-50320EF9F6A2}"/>
              </a:ext>
            </a:extLst>
          </p:cNvPr>
          <p:cNvPicPr>
            <a:picLocks noChangeAspect="1"/>
          </p:cNvPicPr>
          <p:nvPr/>
        </p:nvPicPr>
        <p:blipFill rotWithShape="1">
          <a:blip r:embed="rId2"/>
          <a:srcRect l="22417" t="25333" r="25500" b="14371"/>
          <a:stretch/>
        </p:blipFill>
        <p:spPr>
          <a:xfrm>
            <a:off x="843280" y="1209040"/>
            <a:ext cx="9885680" cy="5482238"/>
          </a:xfrm>
          <a:prstGeom prst="rect">
            <a:avLst/>
          </a:prstGeom>
        </p:spPr>
      </p:pic>
    </p:spTree>
    <p:extLst>
      <p:ext uri="{BB962C8B-B14F-4D97-AF65-F5344CB8AC3E}">
        <p14:creationId xmlns:p14="http://schemas.microsoft.com/office/powerpoint/2010/main" val="377446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12D07A-5B91-4A12-8BDC-BC6308FFED76}"/>
              </a:ext>
            </a:extLst>
          </p:cNvPr>
          <p:cNvSpPr txBox="1"/>
          <p:nvPr/>
        </p:nvSpPr>
        <p:spPr>
          <a:xfrm>
            <a:off x="731520" y="805934"/>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SEQUENCE DIAGRAM :</a:t>
            </a:r>
            <a:endParaRPr lang="en-IN" sz="2400" dirty="0"/>
          </a:p>
        </p:txBody>
      </p:sp>
      <p:pic>
        <p:nvPicPr>
          <p:cNvPr id="7" name="Picture 6">
            <a:extLst>
              <a:ext uri="{FF2B5EF4-FFF2-40B4-BE49-F238E27FC236}">
                <a16:creationId xmlns:a16="http://schemas.microsoft.com/office/drawing/2014/main" id="{3B3767E2-5181-46B3-AAB5-54D952D55BAC}"/>
              </a:ext>
            </a:extLst>
          </p:cNvPr>
          <p:cNvPicPr>
            <a:picLocks noChangeAspect="1"/>
          </p:cNvPicPr>
          <p:nvPr/>
        </p:nvPicPr>
        <p:blipFill rotWithShape="1">
          <a:blip r:embed="rId2"/>
          <a:srcRect l="31333" t="24741" r="4416" b="13778"/>
          <a:stretch/>
        </p:blipFill>
        <p:spPr>
          <a:xfrm>
            <a:off x="731520" y="1419106"/>
            <a:ext cx="10414000" cy="5206242"/>
          </a:xfrm>
          <a:prstGeom prst="rect">
            <a:avLst/>
          </a:prstGeom>
        </p:spPr>
      </p:pic>
    </p:spTree>
    <p:extLst>
      <p:ext uri="{BB962C8B-B14F-4D97-AF65-F5344CB8AC3E}">
        <p14:creationId xmlns:p14="http://schemas.microsoft.com/office/powerpoint/2010/main" val="332853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5BE9B3-AAE5-4A68-97B7-9A7D0FC9082C}"/>
              </a:ext>
            </a:extLst>
          </p:cNvPr>
          <p:cNvSpPr txBox="1"/>
          <p:nvPr/>
        </p:nvSpPr>
        <p:spPr>
          <a:xfrm>
            <a:off x="731520" y="836414"/>
            <a:ext cx="6096000" cy="461665"/>
          </a:xfrm>
          <a:prstGeom prst="rect">
            <a:avLst/>
          </a:prstGeom>
          <a:noFill/>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USER:</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BDC6A67-6C5F-45BA-A2A5-A68910D14A0B}"/>
              </a:ext>
            </a:extLst>
          </p:cNvPr>
          <p:cNvPicPr>
            <a:picLocks noChangeAspect="1"/>
          </p:cNvPicPr>
          <p:nvPr/>
        </p:nvPicPr>
        <p:blipFill rotWithShape="1">
          <a:blip r:embed="rId2"/>
          <a:srcRect l="23333" t="18927" r="-1333" b="9630"/>
          <a:stretch/>
        </p:blipFill>
        <p:spPr>
          <a:xfrm>
            <a:off x="894080" y="1503680"/>
            <a:ext cx="10779760" cy="5244961"/>
          </a:xfrm>
          <a:prstGeom prst="rect">
            <a:avLst/>
          </a:prstGeom>
        </p:spPr>
      </p:pic>
      <p:sp>
        <p:nvSpPr>
          <p:cNvPr id="9" name="TextBox 8">
            <a:extLst>
              <a:ext uri="{FF2B5EF4-FFF2-40B4-BE49-F238E27FC236}">
                <a16:creationId xmlns:a16="http://schemas.microsoft.com/office/drawing/2014/main" id="{75B7BE71-3571-4703-BB74-9ED8C609EF6E}"/>
              </a:ext>
            </a:extLst>
          </p:cNvPr>
          <p:cNvSpPr txBox="1"/>
          <p:nvPr/>
        </p:nvSpPr>
        <p:spPr>
          <a:xfrm>
            <a:off x="4282440" y="127278"/>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Data Dictionary</a:t>
            </a:r>
          </a:p>
        </p:txBody>
      </p:sp>
    </p:spTree>
    <p:extLst>
      <p:ext uri="{BB962C8B-B14F-4D97-AF65-F5344CB8AC3E}">
        <p14:creationId xmlns:p14="http://schemas.microsoft.com/office/powerpoint/2010/main" val="171215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486ACF-F50B-451C-AECF-357C7B565971}"/>
              </a:ext>
            </a:extLst>
          </p:cNvPr>
          <p:cNvSpPr txBox="1"/>
          <p:nvPr/>
        </p:nvSpPr>
        <p:spPr>
          <a:xfrm>
            <a:off x="1087120" y="785614"/>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Expense And Income</a:t>
            </a:r>
            <a:endParaRPr lang="en-IN" sz="2400" dirty="0"/>
          </a:p>
        </p:txBody>
      </p:sp>
      <p:pic>
        <p:nvPicPr>
          <p:cNvPr id="9" name="Picture 8">
            <a:extLst>
              <a:ext uri="{FF2B5EF4-FFF2-40B4-BE49-F238E27FC236}">
                <a16:creationId xmlns:a16="http://schemas.microsoft.com/office/drawing/2014/main" id="{05973BA1-1D8B-4BEA-B73B-9EACE0E79EBB}"/>
              </a:ext>
            </a:extLst>
          </p:cNvPr>
          <p:cNvPicPr>
            <a:picLocks noChangeAspect="1"/>
          </p:cNvPicPr>
          <p:nvPr/>
        </p:nvPicPr>
        <p:blipFill rotWithShape="1">
          <a:blip r:embed="rId2"/>
          <a:srcRect l="21250" t="17037" r="3667" b="11455"/>
          <a:stretch/>
        </p:blipFill>
        <p:spPr>
          <a:xfrm>
            <a:off x="853440" y="1247279"/>
            <a:ext cx="10698480" cy="5232400"/>
          </a:xfrm>
          <a:prstGeom prst="rect">
            <a:avLst/>
          </a:prstGeom>
        </p:spPr>
      </p:pic>
    </p:spTree>
    <p:extLst>
      <p:ext uri="{BB962C8B-B14F-4D97-AF65-F5344CB8AC3E}">
        <p14:creationId xmlns:p14="http://schemas.microsoft.com/office/powerpoint/2010/main" val="260677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3FD500-90F1-472B-B1EE-0B2B838694D8}"/>
              </a:ext>
            </a:extLst>
          </p:cNvPr>
          <p:cNvSpPr txBox="1"/>
          <p:nvPr/>
        </p:nvSpPr>
        <p:spPr>
          <a:xfrm>
            <a:off x="3048000" y="236974"/>
            <a:ext cx="686816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Graphical User Interface(GUI)</a:t>
            </a:r>
            <a:endParaRPr lang="en-US" sz="3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F194E5-A841-4FC4-81E2-F8A14FB99684}"/>
              </a:ext>
            </a:extLst>
          </p:cNvPr>
          <p:cNvSpPr txBox="1"/>
          <p:nvPr/>
        </p:nvSpPr>
        <p:spPr>
          <a:xfrm>
            <a:off x="782320" y="1242814"/>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Login Page</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E78612E-1008-44B4-8D3A-A847B273D134}"/>
              </a:ext>
            </a:extLst>
          </p:cNvPr>
          <p:cNvPicPr>
            <a:picLocks noChangeAspect="1"/>
          </p:cNvPicPr>
          <p:nvPr/>
        </p:nvPicPr>
        <p:blipFill>
          <a:blip r:embed="rId2"/>
          <a:stretch>
            <a:fillRect/>
          </a:stretch>
        </p:blipFill>
        <p:spPr>
          <a:xfrm>
            <a:off x="4381500" y="1442720"/>
            <a:ext cx="3429000" cy="5415280"/>
          </a:xfrm>
          <a:prstGeom prst="rect">
            <a:avLst/>
          </a:prstGeom>
        </p:spPr>
      </p:pic>
    </p:spTree>
    <p:extLst>
      <p:ext uri="{BB962C8B-B14F-4D97-AF65-F5344CB8AC3E}">
        <p14:creationId xmlns:p14="http://schemas.microsoft.com/office/powerpoint/2010/main" val="353363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883FFB-8C91-436D-99A0-03D8E3476C70}"/>
              </a:ext>
            </a:extLst>
          </p:cNvPr>
          <p:cNvSpPr txBox="1"/>
          <p:nvPr/>
        </p:nvSpPr>
        <p:spPr>
          <a:xfrm>
            <a:off x="833120" y="501134"/>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Register Page</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FA1C51B-8CF9-432E-B1BC-316D63A80565}"/>
              </a:ext>
            </a:extLst>
          </p:cNvPr>
          <p:cNvPicPr>
            <a:picLocks noChangeAspect="1"/>
          </p:cNvPicPr>
          <p:nvPr/>
        </p:nvPicPr>
        <p:blipFill>
          <a:blip r:embed="rId2"/>
          <a:stretch>
            <a:fillRect/>
          </a:stretch>
        </p:blipFill>
        <p:spPr>
          <a:xfrm>
            <a:off x="4056380" y="833120"/>
            <a:ext cx="3429000" cy="5699760"/>
          </a:xfrm>
          <a:prstGeom prst="rect">
            <a:avLst/>
          </a:prstGeom>
        </p:spPr>
      </p:pic>
    </p:spTree>
    <p:extLst>
      <p:ext uri="{BB962C8B-B14F-4D97-AF65-F5344CB8AC3E}">
        <p14:creationId xmlns:p14="http://schemas.microsoft.com/office/powerpoint/2010/main" val="327663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E7DC7A-0DAB-4035-81A7-BB30E4CB90DC}"/>
              </a:ext>
            </a:extLst>
          </p:cNvPr>
          <p:cNvSpPr txBox="1"/>
          <p:nvPr/>
        </p:nvSpPr>
        <p:spPr>
          <a:xfrm>
            <a:off x="800100" y="1125770"/>
            <a:ext cx="10591800" cy="4777911"/>
          </a:xfrm>
          <a:prstGeom prst="rect">
            <a:avLst/>
          </a:prstGeom>
          <a:noFill/>
        </p:spPr>
        <p:txBody>
          <a:bodyPr wrap="square">
            <a:spAutoFit/>
          </a:bodyPr>
          <a:lstStyle/>
          <a:p>
            <a:pPr indent="457200">
              <a:lnSpc>
                <a:spcPct val="107000"/>
              </a:lnSpc>
              <a:spcAft>
                <a:spcPts val="8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OUTLINE :</a:t>
            </a: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Introduction</a:t>
            </a: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Objective and Goals of the System</a:t>
            </a: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Users of System</a:t>
            </a: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Background Study</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Functional Requirement</a:t>
            </a:r>
          </a:p>
          <a:p>
            <a:pPr marL="800100" lvl="1" indent="-342900">
              <a:lnSpc>
                <a:spcPct val="107000"/>
              </a:lnSpc>
              <a:buFont typeface="Wingdings" panose="05000000000000000000" pitchFamily="2" charset="2"/>
              <a:buChar char="v"/>
            </a:pPr>
            <a:r>
              <a:rPr lang="en-US" sz="2400" dirty="0">
                <a:solidFill>
                  <a:schemeClr val="tx1">
                    <a:lumMod val="95000"/>
                    <a:lumOff val="5000"/>
                  </a:schemeClr>
                </a:solidFill>
                <a:latin typeface="Times New Roman" pitchFamily="18" charset="0"/>
                <a:cs typeface="Times New Roman" pitchFamily="18" charset="0"/>
              </a:rPr>
              <a:t>Non-Functional Requirements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Hardware &amp; Software Specification</a:t>
            </a: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Data Dictionary</a:t>
            </a:r>
          </a:p>
          <a:p>
            <a:pPr marL="800100" lvl="1" indent="-342900">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UID (User Interface Design)</a:t>
            </a:r>
          </a:p>
          <a:p>
            <a:pPr marL="800100" lvl="1" indent="-342900">
              <a:lnSpc>
                <a:spcPct val="107000"/>
              </a:lnSpc>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GUI (Graphical User Interface)</a:t>
            </a:r>
            <a:endParaRPr lang="en-IN" dirty="0"/>
          </a:p>
        </p:txBody>
      </p:sp>
    </p:spTree>
    <p:extLst>
      <p:ext uri="{BB962C8B-B14F-4D97-AF65-F5344CB8AC3E}">
        <p14:creationId xmlns:p14="http://schemas.microsoft.com/office/powerpoint/2010/main" val="344539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64C630-91A6-4320-A061-13B29128F76B}"/>
              </a:ext>
            </a:extLst>
          </p:cNvPr>
          <p:cNvSpPr txBox="1"/>
          <p:nvPr/>
        </p:nvSpPr>
        <p:spPr>
          <a:xfrm>
            <a:off x="873760" y="1131054"/>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Dashborad</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258D690-AE1E-45FB-B75B-9D484523D628}"/>
              </a:ext>
            </a:extLst>
          </p:cNvPr>
          <p:cNvPicPr>
            <a:picLocks noChangeAspect="1"/>
          </p:cNvPicPr>
          <p:nvPr/>
        </p:nvPicPr>
        <p:blipFill>
          <a:blip r:embed="rId2"/>
          <a:stretch>
            <a:fillRect/>
          </a:stretch>
        </p:blipFill>
        <p:spPr>
          <a:xfrm>
            <a:off x="4147820" y="985520"/>
            <a:ext cx="3429000" cy="5872480"/>
          </a:xfrm>
          <a:prstGeom prst="rect">
            <a:avLst/>
          </a:prstGeom>
        </p:spPr>
      </p:pic>
    </p:spTree>
    <p:extLst>
      <p:ext uri="{BB962C8B-B14F-4D97-AF65-F5344CB8AC3E}">
        <p14:creationId xmlns:p14="http://schemas.microsoft.com/office/powerpoint/2010/main" val="225720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66C545-3D31-47F3-9A76-9D6798FABCEC}"/>
              </a:ext>
            </a:extLst>
          </p:cNvPr>
          <p:cNvSpPr txBox="1"/>
          <p:nvPr/>
        </p:nvSpPr>
        <p:spPr>
          <a:xfrm>
            <a:off x="660400" y="490974"/>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Income</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E665F5-287F-49A5-9BCA-4BF21A381301}"/>
              </a:ext>
            </a:extLst>
          </p:cNvPr>
          <p:cNvPicPr>
            <a:picLocks noChangeAspect="1"/>
          </p:cNvPicPr>
          <p:nvPr/>
        </p:nvPicPr>
        <p:blipFill>
          <a:blip r:embed="rId2"/>
          <a:stretch>
            <a:fillRect/>
          </a:stretch>
        </p:blipFill>
        <p:spPr>
          <a:xfrm>
            <a:off x="4381500" y="274320"/>
            <a:ext cx="3429000" cy="6380480"/>
          </a:xfrm>
          <a:prstGeom prst="rect">
            <a:avLst/>
          </a:prstGeom>
        </p:spPr>
      </p:pic>
    </p:spTree>
    <p:extLst>
      <p:ext uri="{BB962C8B-B14F-4D97-AF65-F5344CB8AC3E}">
        <p14:creationId xmlns:p14="http://schemas.microsoft.com/office/powerpoint/2010/main" val="116078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90E36F-954A-4D0D-8068-3E1B9DEF5D8A}"/>
              </a:ext>
            </a:extLst>
          </p:cNvPr>
          <p:cNvSpPr txBox="1"/>
          <p:nvPr/>
        </p:nvSpPr>
        <p:spPr>
          <a:xfrm>
            <a:off x="518160" y="388927"/>
            <a:ext cx="6096000" cy="461665"/>
          </a:xfrm>
          <a:prstGeom prst="rect">
            <a:avLst/>
          </a:prstGeom>
          <a:noFill/>
        </p:spPr>
        <p:txBody>
          <a:bodyPr wrap="square">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Expense</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1E778D-E15C-4776-878E-BA35EB8A9EBE}"/>
              </a:ext>
            </a:extLst>
          </p:cNvPr>
          <p:cNvPicPr>
            <a:picLocks noChangeAspect="1"/>
          </p:cNvPicPr>
          <p:nvPr/>
        </p:nvPicPr>
        <p:blipFill>
          <a:blip r:embed="rId2"/>
          <a:stretch>
            <a:fillRect/>
          </a:stretch>
        </p:blipFill>
        <p:spPr>
          <a:xfrm>
            <a:off x="4076700" y="619760"/>
            <a:ext cx="3429000" cy="6177726"/>
          </a:xfrm>
          <a:prstGeom prst="rect">
            <a:avLst/>
          </a:prstGeom>
        </p:spPr>
      </p:pic>
    </p:spTree>
    <p:extLst>
      <p:ext uri="{BB962C8B-B14F-4D97-AF65-F5344CB8AC3E}">
        <p14:creationId xmlns:p14="http://schemas.microsoft.com/office/powerpoint/2010/main" val="203047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30AE4D0-7D26-4C69-9E14-7D4064379F18}"/>
              </a:ext>
            </a:extLst>
          </p:cNvPr>
          <p:cNvGraphicFramePr/>
          <p:nvPr>
            <p:extLst>
              <p:ext uri="{D42A27DB-BD31-4B8C-83A1-F6EECF244321}">
                <p14:modId xmlns:p14="http://schemas.microsoft.com/office/powerpoint/2010/main" val="2098373096"/>
              </p:ext>
            </p:extLst>
          </p:nvPr>
        </p:nvGraphicFramePr>
        <p:xfrm>
          <a:off x="1798320" y="1028730"/>
          <a:ext cx="9042400" cy="411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51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CA05C6-B6DE-4B41-A6EA-D23F7C23C6B8}"/>
              </a:ext>
            </a:extLst>
          </p:cNvPr>
          <p:cNvSpPr txBox="1"/>
          <p:nvPr/>
        </p:nvSpPr>
        <p:spPr>
          <a:xfrm>
            <a:off x="685801" y="1017657"/>
            <a:ext cx="9229724" cy="33547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Introduction: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ea typeface="Calibri" panose="020F0502020204030204" pitchFamily="34" charset="0"/>
                <a:cs typeface="Shruti" panose="020B0502040204020203" pitchFamily="34" charset="0"/>
              </a:rPr>
              <a:t>		We are developing an android application named as “Expense Manager” and this application is used to manage the application user‘s daily expenses in a more efficient and manageable way.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effectLst/>
              <a:latin typeface="Times New Roman" panose="02020603050405020304" pitchFamily="18" charset="0"/>
              <a:ea typeface="Calibri" panose="020F0502020204030204" pitchFamily="34" charset="0"/>
              <a:cs typeface="Shrut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ea typeface="Calibri" panose="020F0502020204030204" pitchFamily="34" charset="0"/>
                <a:cs typeface="Shruti" panose="020B0502040204020203" pitchFamily="34" charset="0"/>
              </a:rPr>
              <a:t> 		By using this application we can reduce the manual calculations for their daily expenses and keep the track of the expenditure. In this application, user can provide his income to calculate his total expenses per day and these results will stored for unique user</a:t>
            </a:r>
            <a:r>
              <a:rPr lang="en-US" sz="1800" dirty="0">
                <a:effectLst/>
                <a:latin typeface="Times New Roman" panose="02020603050405020304" pitchFamily="18" charset="0"/>
                <a:ea typeface="Calibri" panose="020F0502020204030204" pitchFamily="34" charset="0"/>
                <a:cs typeface="Shruti" panose="020B0502040204020203" pitchFamily="34" charset="0"/>
              </a:rPr>
              <a: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0121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1B9783-0CE9-4306-A089-31D84DC35874}"/>
              </a:ext>
            </a:extLst>
          </p:cNvPr>
          <p:cNvSpPr txBox="1"/>
          <p:nvPr/>
        </p:nvSpPr>
        <p:spPr>
          <a:xfrm>
            <a:off x="619125" y="760482"/>
            <a:ext cx="6096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4000" dirty="0">
                <a:latin typeface="Times New Roman" panose="02020603050405020304" pitchFamily="18" charset="0"/>
                <a:ea typeface="Calibri" panose="020F0502020204030204" pitchFamily="34" charset="0"/>
                <a:cs typeface="Times New Roman" panose="02020603050405020304" pitchFamily="18" charset="0"/>
              </a:rPr>
              <a:t>Goal</a:t>
            </a:r>
            <a:r>
              <a:rPr kumimoji="0" lang="en-IN" sz="4000" b="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B1752DB1-634B-4AE6-B941-04F9132049E5}"/>
              </a:ext>
            </a:extLst>
          </p:cNvPr>
          <p:cNvSpPr txBox="1"/>
          <p:nvPr/>
        </p:nvSpPr>
        <p:spPr>
          <a:xfrm>
            <a:off x="619125" y="1600200"/>
            <a:ext cx="8816837" cy="707886"/>
          </a:xfrm>
          <a:prstGeom prst="rect">
            <a:avLst/>
          </a:prstGeom>
          <a:noFill/>
        </p:spPr>
        <p:txBody>
          <a:bodyPr wrap="none" rtlCol="0">
            <a:spAutoFit/>
          </a:bodyPr>
          <a:lstStyle/>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Main goal of this system is to provide services to the user to manage his/her daily</a:t>
            </a:r>
          </a:p>
          <a:p>
            <a:r>
              <a:rPr lang="en-IN" sz="2000" dirty="0">
                <a:latin typeface="Times New Roman" panose="02020603050405020304" pitchFamily="18" charset="0"/>
                <a:cs typeface="Times New Roman" panose="02020603050405020304" pitchFamily="18" charset="0"/>
              </a:rPr>
              <a:t>     expenditure. </a:t>
            </a:r>
          </a:p>
        </p:txBody>
      </p:sp>
      <p:sp>
        <p:nvSpPr>
          <p:cNvPr id="7" name="TextBox 6">
            <a:extLst>
              <a:ext uri="{FF2B5EF4-FFF2-40B4-BE49-F238E27FC236}">
                <a16:creationId xmlns:a16="http://schemas.microsoft.com/office/drawing/2014/main" id="{AB51D228-A8CE-4E0B-BFB6-B993DDED831C}"/>
              </a:ext>
            </a:extLst>
          </p:cNvPr>
          <p:cNvSpPr txBox="1"/>
          <p:nvPr/>
        </p:nvSpPr>
        <p:spPr>
          <a:xfrm>
            <a:off x="619125" y="2650034"/>
            <a:ext cx="6096000" cy="769441"/>
          </a:xfrm>
          <a:prstGeom prst="rect">
            <a:avLst/>
          </a:prstGeom>
          <a:noFill/>
        </p:spPr>
        <p:txBody>
          <a:bodyPr wrap="square">
            <a:spAutoFit/>
          </a:bodyPr>
          <a:lstStyle/>
          <a:p>
            <a:r>
              <a:rPr lang="en-IN" sz="4000" dirty="0">
                <a:latin typeface="Times New Roman" panose="02020603050405020304" pitchFamily="18" charset="0"/>
                <a:ea typeface="Calibri" panose="020F0502020204030204" pitchFamily="34" charset="0"/>
                <a:cs typeface="Times New Roman" panose="02020603050405020304" pitchFamily="18" charset="0"/>
              </a:rPr>
              <a:t>Objective</a:t>
            </a:r>
            <a:r>
              <a:rPr lang="en-IN" sz="4400"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8" name="TextBox 7">
            <a:extLst>
              <a:ext uri="{FF2B5EF4-FFF2-40B4-BE49-F238E27FC236}">
                <a16:creationId xmlns:a16="http://schemas.microsoft.com/office/drawing/2014/main" id="{D8EABBAF-48ED-4967-A462-67AA7EB467E9}"/>
              </a:ext>
            </a:extLst>
          </p:cNvPr>
          <p:cNvSpPr txBox="1"/>
          <p:nvPr/>
        </p:nvSpPr>
        <p:spPr>
          <a:xfrm>
            <a:off x="619125" y="3761423"/>
            <a:ext cx="8816836" cy="707886"/>
          </a:xfrm>
          <a:prstGeom prst="rect">
            <a:avLst/>
          </a:prstGeom>
          <a:noFill/>
        </p:spPr>
        <p:txBody>
          <a:bodyPr wrap="square">
            <a:spAutoFit/>
          </a:bodyPr>
          <a:lstStyle/>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We are provide application to the user where user can keep his daily expense or income instead of keeping diary and also generate and save the report.</a:t>
            </a:r>
          </a:p>
        </p:txBody>
      </p:sp>
    </p:spTree>
    <p:extLst>
      <p:ext uri="{BB962C8B-B14F-4D97-AF65-F5344CB8AC3E}">
        <p14:creationId xmlns:p14="http://schemas.microsoft.com/office/powerpoint/2010/main" val="247585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10048F-6B25-409A-9A51-B068B465DE7A}"/>
              </a:ext>
            </a:extLst>
          </p:cNvPr>
          <p:cNvSpPr txBox="1"/>
          <p:nvPr/>
        </p:nvSpPr>
        <p:spPr>
          <a:xfrm>
            <a:off x="904875" y="967859"/>
            <a:ext cx="6096000"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Types of User:</a:t>
            </a:r>
            <a:endParaRPr lang="en-IN" sz="4000" dirty="0"/>
          </a:p>
        </p:txBody>
      </p:sp>
      <p:sp>
        <p:nvSpPr>
          <p:cNvPr id="4" name="TextBox 3">
            <a:extLst>
              <a:ext uri="{FF2B5EF4-FFF2-40B4-BE49-F238E27FC236}">
                <a16:creationId xmlns:a16="http://schemas.microsoft.com/office/drawing/2014/main" id="{0C48A7D1-3EE7-4B4E-8257-2B83998E8306}"/>
              </a:ext>
            </a:extLst>
          </p:cNvPr>
          <p:cNvSpPr txBox="1"/>
          <p:nvPr/>
        </p:nvSpPr>
        <p:spPr>
          <a:xfrm>
            <a:off x="904875" y="2047875"/>
            <a:ext cx="9863598" cy="1323439"/>
          </a:xfrm>
          <a:prstGeom prst="rect">
            <a:avLst/>
          </a:prstGeom>
          <a:noFill/>
        </p:spPr>
        <p:txBody>
          <a:bodyPr wrap="none" rtlCol="0">
            <a:spAutoFit/>
          </a:bodyPr>
          <a:lstStyle/>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User:</a:t>
            </a:r>
          </a:p>
          <a:p>
            <a:r>
              <a:rPr lang="en-IN" sz="2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application user can add income or expense and also modify that.</a:t>
            </a:r>
          </a:p>
          <a:p>
            <a:r>
              <a:rPr lang="en-IN" sz="2000" dirty="0">
                <a:latin typeface="Times New Roman" panose="02020603050405020304" pitchFamily="18" charset="0"/>
                <a:cs typeface="Times New Roman" panose="02020603050405020304" pitchFamily="18" charset="0"/>
              </a:rPr>
              <a:t>       User can set the reminder and also generate and save the report of the expense or income.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08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536EF9-FF66-4B1A-8669-18DBB83E55E0}"/>
              </a:ext>
            </a:extLst>
          </p:cNvPr>
          <p:cNvSpPr txBox="1"/>
          <p:nvPr/>
        </p:nvSpPr>
        <p:spPr>
          <a:xfrm>
            <a:off x="685800" y="691634"/>
            <a:ext cx="6096000" cy="707886"/>
          </a:xfrm>
          <a:prstGeom prst="rect">
            <a:avLst/>
          </a:prstGeom>
          <a:noFill/>
        </p:spPr>
        <p:txBody>
          <a:bodyPr wrap="square">
            <a:spAutoFit/>
          </a:bodyPr>
          <a:lstStyle/>
          <a:p>
            <a:r>
              <a:rPr lang="en-US" sz="4000" dirty="0">
                <a:latin typeface="Times New Roman" panose="02020603050405020304" pitchFamily="18" charset="0"/>
                <a:ea typeface="Times New Roman" panose="02020603050405020304" pitchFamily="18" charset="0"/>
              </a:rPr>
              <a:t>Background Study</a:t>
            </a:r>
            <a:r>
              <a:rPr lang="en-IN" sz="4000" dirty="0">
                <a:latin typeface="Times New Roman" panose="02020603050405020304" pitchFamily="18" charset="0"/>
                <a:ea typeface="Times New Roman" panose="02020603050405020304" pitchFamily="18" charset="0"/>
              </a:rPr>
              <a:t>:</a:t>
            </a:r>
          </a:p>
        </p:txBody>
      </p:sp>
      <p:sp>
        <p:nvSpPr>
          <p:cNvPr id="7" name="TextBox 6">
            <a:extLst>
              <a:ext uri="{FF2B5EF4-FFF2-40B4-BE49-F238E27FC236}">
                <a16:creationId xmlns:a16="http://schemas.microsoft.com/office/drawing/2014/main" id="{CB11870F-979B-467F-B638-EF03BF6A830A}"/>
              </a:ext>
            </a:extLst>
          </p:cNvPr>
          <p:cNvSpPr txBox="1"/>
          <p:nvPr/>
        </p:nvSpPr>
        <p:spPr>
          <a:xfrm>
            <a:off x="1143000" y="1619885"/>
            <a:ext cx="7467600" cy="1954381"/>
          </a:xfrm>
          <a:prstGeom prst="rect">
            <a:avLst/>
          </a:prstGeom>
          <a:noFill/>
        </p:spPr>
        <p:txBody>
          <a:bodyPr wrap="square" rtlCol="0">
            <a:spAutoFit/>
          </a:bodyPr>
          <a:lstStyle/>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KhataBook application</a:t>
            </a:r>
          </a:p>
          <a:p>
            <a:endParaRPr lang="en-IN" sz="105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Tutorials point </a:t>
            </a:r>
          </a:p>
          <a:p>
            <a:endParaRPr lang="en-IN" sz="105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Stack overflow</a:t>
            </a:r>
          </a:p>
        </p:txBody>
      </p:sp>
    </p:spTree>
    <p:extLst>
      <p:ext uri="{BB962C8B-B14F-4D97-AF65-F5344CB8AC3E}">
        <p14:creationId xmlns:p14="http://schemas.microsoft.com/office/powerpoint/2010/main" val="427256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473A8-32DF-4C2E-9D7F-F3B6CE2FE73C}"/>
              </a:ext>
            </a:extLst>
          </p:cNvPr>
          <p:cNvSpPr txBox="1"/>
          <p:nvPr/>
        </p:nvSpPr>
        <p:spPr>
          <a:xfrm>
            <a:off x="628650" y="577531"/>
            <a:ext cx="6096000" cy="707886"/>
          </a:xfrm>
          <a:prstGeom prst="rect">
            <a:avLst/>
          </a:prstGeom>
          <a:noFill/>
        </p:spPr>
        <p:txBody>
          <a:bodyPr wrap="square">
            <a:spAutoFit/>
          </a:bodyPr>
          <a:lstStyle/>
          <a:p>
            <a:r>
              <a:rPr lang="en-US" sz="4000" dirty="0">
                <a:solidFill>
                  <a:schemeClr val="tx1">
                    <a:lumMod val="95000"/>
                    <a:lumOff val="5000"/>
                  </a:schemeClr>
                </a:solidFill>
                <a:latin typeface="Times New Roman" pitchFamily="18" charset="0"/>
                <a:cs typeface="Times New Roman" pitchFamily="18" charset="0"/>
              </a:rPr>
              <a:t>Functional Requirements:</a:t>
            </a:r>
            <a:endParaRPr lang="en-IN" sz="4000" dirty="0"/>
          </a:p>
        </p:txBody>
      </p:sp>
      <p:sp>
        <p:nvSpPr>
          <p:cNvPr id="5" name="TextBox 4">
            <a:extLst>
              <a:ext uri="{FF2B5EF4-FFF2-40B4-BE49-F238E27FC236}">
                <a16:creationId xmlns:a16="http://schemas.microsoft.com/office/drawing/2014/main" id="{2673AFA2-3854-42AE-BC75-6952C3F9C0DF}"/>
              </a:ext>
            </a:extLst>
          </p:cNvPr>
          <p:cNvSpPr txBox="1"/>
          <p:nvPr/>
        </p:nvSpPr>
        <p:spPr>
          <a:xfrm>
            <a:off x="952500" y="1533067"/>
            <a:ext cx="9339580" cy="3539430"/>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Login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Register</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Forgot password</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Manage income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Manage expense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Generate report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Note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800" dirty="0">
                <a:solidFill>
                  <a:prstClr val="white"/>
                </a:solidFill>
                <a:latin typeface="Times New Roman" panose="02020603050405020304" pitchFamily="18" charset="0"/>
                <a:cs typeface="Times New Roman" panose="02020603050405020304" pitchFamily="18" charset="0"/>
              </a:rPr>
              <a:t>Logout</a:t>
            </a:r>
            <a:endParaRPr kumimoji="0" lang="en-IN" b="0" i="0" u="none" strike="noStrike" kern="1200" cap="all" spc="0" normalizeH="0" baseline="0" noProof="0" dirty="0">
              <a:ln>
                <a:noFill/>
              </a:ln>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5737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551BA3-1396-42ED-83E9-9B15553C9C39}"/>
              </a:ext>
            </a:extLst>
          </p:cNvPr>
          <p:cNvSpPr/>
          <p:nvPr/>
        </p:nvSpPr>
        <p:spPr>
          <a:xfrm>
            <a:off x="963597" y="844400"/>
            <a:ext cx="6646417" cy="707886"/>
          </a:xfrm>
          <a:prstGeom prst="rect">
            <a:avLst/>
          </a:prstGeom>
        </p:spPr>
        <p:txBody>
          <a:bodyPr wrap="square">
            <a:spAutoFit/>
          </a:bodyPr>
          <a:lstStyle/>
          <a:p>
            <a:r>
              <a:rPr lang="en-US" sz="4000" dirty="0">
                <a:solidFill>
                  <a:schemeClr val="tx1">
                    <a:lumMod val="95000"/>
                    <a:lumOff val="5000"/>
                  </a:schemeClr>
                </a:solidFill>
                <a:latin typeface="Times New Roman" pitchFamily="18" charset="0"/>
                <a:cs typeface="Times New Roman" pitchFamily="18" charset="0"/>
              </a:rPr>
              <a:t>Non-Functional Requirements:</a:t>
            </a:r>
            <a:endParaRPr lang="en-IN" sz="4000" dirty="0">
              <a:solidFill>
                <a:schemeClr val="tx1">
                  <a:lumMod val="95000"/>
                  <a:lumOff val="5000"/>
                </a:schemeClr>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5F22ED31-C1A5-4958-AF03-16695906C624}"/>
              </a:ext>
            </a:extLst>
          </p:cNvPr>
          <p:cNvSpPr/>
          <p:nvPr/>
        </p:nvSpPr>
        <p:spPr>
          <a:xfrm>
            <a:off x="484202" y="1897233"/>
            <a:ext cx="10907698" cy="3170099"/>
          </a:xfrm>
          <a:prstGeom prst="rect">
            <a:avLst/>
          </a:prstGeom>
        </p:spPr>
        <p:txBody>
          <a:bodyPr wrap="square">
            <a:spAutoFit/>
          </a:bodyPr>
          <a:lstStyle/>
          <a:p>
            <a:pPr marL="800100" lvl="1" indent="-342900" algn="just">
              <a:buFont typeface="Wingdings" panose="05000000000000000000" pitchFamily="2" charset="2"/>
              <a:buChar char="v"/>
            </a:pPr>
            <a:r>
              <a:rPr lang="en-US" sz="2800" dirty="0">
                <a:solidFill>
                  <a:schemeClr val="tx1">
                    <a:lumMod val="95000"/>
                    <a:lumOff val="5000"/>
                  </a:schemeClr>
                </a:solidFill>
                <a:latin typeface="Times New Roman" pitchFamily="18" charset="0"/>
                <a:cs typeface="Times New Roman" pitchFamily="18" charset="0"/>
              </a:rPr>
              <a:t>Efficiency</a:t>
            </a:r>
            <a:r>
              <a:rPr lang="en-US" sz="2400" dirty="0">
                <a:solidFill>
                  <a:schemeClr val="tx1">
                    <a:lumMod val="95000"/>
                    <a:lumOff val="5000"/>
                  </a:schemeClr>
                </a:solidFill>
                <a:latin typeface="Times New Roman" pitchFamily="18" charset="0"/>
                <a:cs typeface="Times New Roman" pitchFamily="18" charset="0"/>
              </a:rPr>
              <a:t> : </a:t>
            </a:r>
          </a:p>
          <a:p>
            <a:pPr lvl="2"/>
            <a:r>
              <a:rPr lang="en-US" sz="2000" dirty="0">
                <a:solidFill>
                  <a:schemeClr val="tx1">
                    <a:lumMod val="95000"/>
                    <a:lumOff val="5000"/>
                  </a:schemeClr>
                </a:solidFill>
                <a:latin typeface="Times New Roman" pitchFamily="18" charset="0"/>
                <a:cs typeface="Times New Roman" pitchFamily="18" charset="0"/>
              </a:rPr>
              <a:t>It is the parameter to measure the performance of the software application.</a:t>
            </a:r>
          </a:p>
          <a:p>
            <a:pPr lvl="2">
              <a:buFont typeface="Wingdings" pitchFamily="2" charset="2"/>
              <a:buChar char="§"/>
            </a:pPr>
            <a:endParaRPr lang="en-US" dirty="0">
              <a:solidFill>
                <a:schemeClr val="tx1">
                  <a:lumMod val="95000"/>
                  <a:lumOff val="5000"/>
                </a:schemeClr>
              </a:solidFill>
              <a:latin typeface="Times New Roman" pitchFamily="18" charset="0"/>
              <a:cs typeface="Times New Roman" pitchFamily="18" charset="0"/>
            </a:endParaRPr>
          </a:p>
          <a:p>
            <a:pPr marL="800100" lvl="1" indent="-342900" algn="just">
              <a:buFont typeface="Wingdings" panose="05000000000000000000" pitchFamily="2" charset="2"/>
              <a:buChar char="v"/>
            </a:pPr>
            <a:r>
              <a:rPr lang="en-IN" sz="2800" dirty="0">
                <a:solidFill>
                  <a:schemeClr val="tx1">
                    <a:lumMod val="95000"/>
                    <a:lumOff val="5000"/>
                  </a:schemeClr>
                </a:solidFill>
                <a:latin typeface="Times New Roman" pitchFamily="18" charset="0"/>
                <a:cs typeface="Times New Roman" pitchFamily="18" charset="0"/>
              </a:rPr>
              <a:t>Response Time</a:t>
            </a:r>
            <a:r>
              <a:rPr lang="en-US" sz="2400" dirty="0">
                <a:solidFill>
                  <a:schemeClr val="tx1">
                    <a:lumMod val="95000"/>
                    <a:lumOff val="5000"/>
                  </a:schemeClr>
                </a:solidFill>
                <a:latin typeface="Times New Roman" pitchFamily="18" charset="0"/>
                <a:cs typeface="Times New Roman" pitchFamily="18" charset="0"/>
              </a:rPr>
              <a:t> :</a:t>
            </a:r>
            <a:r>
              <a:rPr lang="en-US" dirty="0">
                <a:solidFill>
                  <a:schemeClr val="tx1">
                    <a:lumMod val="95000"/>
                    <a:lumOff val="5000"/>
                  </a:schemeClr>
                </a:solidFill>
                <a:latin typeface="Times New Roman" pitchFamily="18" charset="0"/>
                <a:cs typeface="Times New Roman" pitchFamily="18" charset="0"/>
              </a:rPr>
              <a:t> </a:t>
            </a:r>
          </a:p>
          <a:p>
            <a:pPr lvl="2"/>
            <a:r>
              <a:rPr lang="en-US" sz="2000" dirty="0">
                <a:solidFill>
                  <a:schemeClr val="tx1">
                    <a:lumMod val="95000"/>
                    <a:lumOff val="5000"/>
                  </a:schemeClr>
                </a:solidFill>
                <a:latin typeface="Times New Roman" pitchFamily="18" charset="0"/>
                <a:cs typeface="Times New Roman" pitchFamily="18" charset="0"/>
              </a:rPr>
              <a:t>The time taken to perform an action triggered by the user.</a:t>
            </a:r>
          </a:p>
          <a:p>
            <a:pPr lvl="2"/>
            <a:endParaRPr lang="en-US" dirty="0">
              <a:solidFill>
                <a:schemeClr val="tx1">
                  <a:lumMod val="95000"/>
                  <a:lumOff val="5000"/>
                </a:schemeClr>
              </a:solidFill>
              <a:latin typeface="Times New Roman" pitchFamily="18" charset="0"/>
              <a:cs typeface="Times New Roman" pitchFamily="18" charset="0"/>
            </a:endParaRPr>
          </a:p>
          <a:p>
            <a:pPr marL="800100" lvl="1" indent="-342900" algn="just">
              <a:buFont typeface="Wingdings" panose="05000000000000000000" pitchFamily="2" charset="2"/>
              <a:buChar char="v"/>
            </a:pPr>
            <a:r>
              <a:rPr lang="en-IN" sz="2800" dirty="0">
                <a:solidFill>
                  <a:schemeClr val="tx1">
                    <a:lumMod val="95000"/>
                    <a:lumOff val="5000"/>
                  </a:schemeClr>
                </a:solidFill>
                <a:latin typeface="Times New Roman" pitchFamily="18" charset="0"/>
                <a:cs typeface="Times New Roman" pitchFamily="18" charset="0"/>
              </a:rPr>
              <a:t>Availability</a:t>
            </a:r>
            <a:r>
              <a:rPr lang="en-US" sz="2400" dirty="0">
                <a:solidFill>
                  <a:schemeClr val="tx1">
                    <a:lumMod val="95000"/>
                    <a:lumOff val="5000"/>
                  </a:schemeClr>
                </a:solidFill>
                <a:latin typeface="Times New Roman" pitchFamily="18" charset="0"/>
                <a:cs typeface="Times New Roman" pitchFamily="18" charset="0"/>
              </a:rPr>
              <a:t> : </a:t>
            </a:r>
          </a:p>
          <a:p>
            <a:pPr lvl="2"/>
            <a:r>
              <a:rPr lang="en-US" sz="2000" dirty="0">
                <a:solidFill>
                  <a:schemeClr val="tx1">
                    <a:lumMod val="95000"/>
                    <a:lumOff val="5000"/>
                  </a:schemeClr>
                </a:solidFill>
                <a:latin typeface="Times New Roman" pitchFamily="18" charset="0"/>
                <a:cs typeface="Times New Roman" pitchFamily="18" charset="0"/>
              </a:rPr>
              <a:t>This application is available for all people for any time to manage income or expense and set the reminder.</a:t>
            </a:r>
          </a:p>
        </p:txBody>
      </p:sp>
    </p:spTree>
    <p:extLst>
      <p:ext uri="{BB962C8B-B14F-4D97-AF65-F5344CB8AC3E}">
        <p14:creationId xmlns:p14="http://schemas.microsoft.com/office/powerpoint/2010/main" val="349571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BD0A9-6640-4FBB-BB5B-762D79065DF7}"/>
              </a:ext>
            </a:extLst>
          </p:cNvPr>
          <p:cNvSpPr/>
          <p:nvPr/>
        </p:nvSpPr>
        <p:spPr>
          <a:xfrm>
            <a:off x="1008490" y="333207"/>
            <a:ext cx="5186035" cy="707886"/>
          </a:xfrm>
          <a:prstGeom prst="rect">
            <a:avLst/>
          </a:prstGeom>
        </p:spPr>
        <p:txBody>
          <a:bodyPr wrap="none">
            <a:spAutoFit/>
          </a:bodyPr>
          <a:lstStyle/>
          <a:p>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Hardware Specification:</a:t>
            </a:r>
          </a:p>
        </p:txBody>
      </p:sp>
      <p:sp>
        <p:nvSpPr>
          <p:cNvPr id="7" name="Rectangle 6">
            <a:extLst>
              <a:ext uri="{FF2B5EF4-FFF2-40B4-BE49-F238E27FC236}">
                <a16:creationId xmlns:a16="http://schemas.microsoft.com/office/drawing/2014/main" id="{6AFAF6E8-D4E0-425D-A8D1-27B8A1F0B1D8}"/>
              </a:ext>
            </a:extLst>
          </p:cNvPr>
          <p:cNvSpPr/>
          <p:nvPr/>
        </p:nvSpPr>
        <p:spPr>
          <a:xfrm>
            <a:off x="1008490" y="1194981"/>
            <a:ext cx="7815470" cy="1631216"/>
          </a:xfrm>
          <a:prstGeom prst="rect">
            <a:avLst/>
          </a:prstGeom>
        </p:spPr>
        <p:txBody>
          <a:bodyPr wrap="square">
            <a:spAutoFit/>
          </a:bodyPr>
          <a:lstStyle/>
          <a:p>
            <a:pPr marL="800100" lvl="1" indent="-342900">
              <a:buFont typeface="Wingdings" panose="05000000000000000000" pitchFamily="2" charset="2"/>
              <a:buChar char="v"/>
            </a:pPr>
            <a:r>
              <a:rPr lang="en-US" sz="2000" dirty="0">
                <a:solidFill>
                  <a:schemeClr val="tx1">
                    <a:lumMod val="95000"/>
                    <a:lumOff val="5000"/>
                  </a:schemeClr>
                </a:solidFill>
                <a:latin typeface="Times New Roman" pitchFamily="18" charset="0"/>
                <a:cs typeface="Times New Roman" pitchFamily="18" charset="0"/>
              </a:rPr>
              <a:t>Personal computer / laptop.</a:t>
            </a:r>
            <a:endParaRPr lang="en-IN" sz="2000" dirty="0">
              <a:solidFill>
                <a:schemeClr val="tx1">
                  <a:lumMod val="95000"/>
                  <a:lumOff val="5000"/>
                </a:schemeClr>
              </a:solidFill>
              <a:latin typeface="Times New Roman" pitchFamily="18" charset="0"/>
              <a:cs typeface="Times New Roman" pitchFamily="18" charset="0"/>
            </a:endParaRPr>
          </a:p>
          <a:p>
            <a:pPr marL="800100" lvl="1" indent="-342900">
              <a:buFont typeface="Wingdings" panose="05000000000000000000" pitchFamily="2" charset="2"/>
              <a:buChar char="v"/>
            </a:pPr>
            <a:r>
              <a:rPr lang="en-US" sz="2000" dirty="0">
                <a:solidFill>
                  <a:schemeClr val="tx1">
                    <a:lumMod val="95000"/>
                    <a:lumOff val="5000"/>
                  </a:schemeClr>
                </a:solidFill>
                <a:latin typeface="Times New Roman" pitchFamily="18" charset="0"/>
                <a:cs typeface="Times New Roman" pitchFamily="18" charset="0"/>
              </a:rPr>
              <a:t>HDD: - 250GB.</a:t>
            </a:r>
            <a:endParaRPr lang="en-IN" sz="2000" dirty="0">
              <a:solidFill>
                <a:schemeClr val="tx1">
                  <a:lumMod val="95000"/>
                  <a:lumOff val="5000"/>
                </a:schemeClr>
              </a:solidFill>
              <a:latin typeface="Times New Roman" pitchFamily="18" charset="0"/>
              <a:cs typeface="Times New Roman" pitchFamily="18" charset="0"/>
            </a:endParaRPr>
          </a:p>
          <a:p>
            <a:pPr marL="800100" lvl="1" indent="-342900">
              <a:buFont typeface="Wingdings" panose="05000000000000000000" pitchFamily="2" charset="2"/>
              <a:buChar char="v"/>
            </a:pPr>
            <a:r>
              <a:rPr lang="en-US" sz="2000" dirty="0">
                <a:solidFill>
                  <a:schemeClr val="tx1">
                    <a:lumMod val="95000"/>
                    <a:lumOff val="5000"/>
                  </a:schemeClr>
                </a:solidFill>
                <a:latin typeface="Times New Roman" pitchFamily="18" charset="0"/>
                <a:cs typeface="Times New Roman" pitchFamily="18" charset="0"/>
              </a:rPr>
              <a:t>RAM: - 2GB.</a:t>
            </a:r>
            <a:endParaRPr lang="en-IN" sz="2000" dirty="0">
              <a:solidFill>
                <a:schemeClr val="tx1">
                  <a:lumMod val="95000"/>
                  <a:lumOff val="5000"/>
                </a:schemeClr>
              </a:solidFill>
              <a:latin typeface="Times New Roman" pitchFamily="18" charset="0"/>
              <a:cs typeface="Times New Roman" pitchFamily="18" charset="0"/>
            </a:endParaRPr>
          </a:p>
          <a:p>
            <a:pPr marL="800100" lvl="1" indent="-342900">
              <a:buFont typeface="Wingdings" panose="05000000000000000000" pitchFamily="2" charset="2"/>
              <a:buChar char="v"/>
            </a:pPr>
            <a:r>
              <a:rPr lang="en-US" sz="2000" dirty="0">
                <a:solidFill>
                  <a:schemeClr val="tx1">
                    <a:lumMod val="95000"/>
                    <a:lumOff val="5000"/>
                  </a:schemeClr>
                </a:solidFill>
                <a:latin typeface="Times New Roman" pitchFamily="18" charset="0"/>
                <a:cs typeface="Times New Roman" pitchFamily="18" charset="0"/>
              </a:rPr>
              <a:t>Electricity with ups.</a:t>
            </a:r>
            <a:endParaRPr lang="en-IN" sz="2000" dirty="0">
              <a:solidFill>
                <a:schemeClr val="tx1">
                  <a:lumMod val="95000"/>
                  <a:lumOff val="5000"/>
                </a:schemeClr>
              </a:solidFill>
              <a:latin typeface="Times New Roman" pitchFamily="18" charset="0"/>
              <a:cs typeface="Times New Roman" pitchFamily="18" charset="0"/>
            </a:endParaRPr>
          </a:p>
          <a:p>
            <a:pPr marL="800100" lvl="1" indent="-342900">
              <a:buFont typeface="Wingdings" panose="05000000000000000000" pitchFamily="2" charset="2"/>
              <a:buChar char="v"/>
            </a:pPr>
            <a:r>
              <a:rPr lang="en-US" sz="2000" dirty="0">
                <a:solidFill>
                  <a:schemeClr val="tx1">
                    <a:lumMod val="95000"/>
                    <a:lumOff val="5000"/>
                  </a:schemeClr>
                </a:solidFill>
                <a:latin typeface="Times New Roman" pitchFamily="18" charset="0"/>
                <a:cs typeface="Times New Roman" pitchFamily="18" charset="0"/>
              </a:rPr>
              <a:t>Processor: - Intel Core 2 Duo.</a:t>
            </a:r>
            <a:endParaRPr lang="en-IN" sz="2000" dirty="0">
              <a:solidFill>
                <a:schemeClr val="tx1">
                  <a:lumMod val="95000"/>
                  <a:lumOff val="5000"/>
                </a:schemeClr>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FFA10E03-99B2-4F0B-97BC-EC230824C2AB}"/>
              </a:ext>
            </a:extLst>
          </p:cNvPr>
          <p:cNvSpPr/>
          <p:nvPr/>
        </p:nvSpPr>
        <p:spPr>
          <a:xfrm>
            <a:off x="1008490" y="2887970"/>
            <a:ext cx="5016117" cy="707886"/>
          </a:xfrm>
          <a:prstGeom prst="rect">
            <a:avLst/>
          </a:prstGeom>
        </p:spPr>
        <p:txBody>
          <a:bodyPr wrap="none">
            <a:spAutoFit/>
          </a:bodyPr>
          <a:lstStyle/>
          <a:p>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Software Specification:</a:t>
            </a:r>
          </a:p>
        </p:txBody>
      </p:sp>
      <p:sp>
        <p:nvSpPr>
          <p:cNvPr id="11" name="TextBox 10">
            <a:extLst>
              <a:ext uri="{FF2B5EF4-FFF2-40B4-BE49-F238E27FC236}">
                <a16:creationId xmlns:a16="http://schemas.microsoft.com/office/drawing/2014/main" id="{D5DC3930-8A62-4B42-9C92-1C9985D61AB7}"/>
              </a:ext>
            </a:extLst>
          </p:cNvPr>
          <p:cNvSpPr txBox="1"/>
          <p:nvPr/>
        </p:nvSpPr>
        <p:spPr>
          <a:xfrm>
            <a:off x="1182118" y="3785582"/>
            <a:ext cx="9284736" cy="2739211"/>
          </a:xfrm>
          <a:prstGeom prst="rect">
            <a:avLst/>
          </a:prstGeom>
          <a:noFill/>
        </p:spPr>
        <p:txBody>
          <a:bodyPr wrap="square" rtlCol="0">
            <a:spAutoFit/>
          </a:bodyPr>
          <a:lstStyle/>
          <a:p>
            <a:pPr marL="285750" indent="-285750">
              <a:buFont typeface="Wingdings" panose="05000000000000000000" pitchFamily="2" charset="2"/>
              <a:buChar char="v"/>
            </a:pPr>
            <a:r>
              <a:rPr lang="en-IN" sz="2000" dirty="0">
                <a:latin typeface="Times New Roman" panose="02020603050405020304" pitchFamily="18" charset="0"/>
                <a:ea typeface="Calibri" panose="020F0502020204030204" pitchFamily="34" charset="0"/>
                <a:cs typeface="Times New Roman" panose="02020603050405020304" pitchFamily="18" charset="0"/>
              </a:rPr>
              <a:t>O</a:t>
            </a:r>
            <a:r>
              <a:rPr lang="en-IN" sz="2000" spc="5" dirty="0">
                <a:latin typeface="Times New Roman" panose="02020603050405020304" pitchFamily="18" charset="0"/>
                <a:ea typeface="Calibri" panose="020F0502020204030204" pitchFamily="34" charset="0"/>
                <a:cs typeface="Times New Roman" panose="02020603050405020304" pitchFamily="18" charset="0"/>
              </a:rPr>
              <a:t>p</a:t>
            </a:r>
            <a:r>
              <a:rPr lang="en-IN" sz="2000" spc="-5" dirty="0">
                <a:latin typeface="Times New Roman" panose="02020603050405020304" pitchFamily="18" charset="0"/>
                <a:ea typeface="Calibri" panose="020F0502020204030204" pitchFamily="34" charset="0"/>
                <a:cs typeface="Times New Roman" panose="02020603050405020304" pitchFamily="18" charset="0"/>
              </a:rPr>
              <a:t>er</a:t>
            </a:r>
            <a:r>
              <a:rPr lang="en-IN" sz="2000" dirty="0">
                <a:latin typeface="Times New Roman" panose="02020603050405020304" pitchFamily="18" charset="0"/>
                <a:ea typeface="Calibri" panose="020F0502020204030204" pitchFamily="34" charset="0"/>
                <a:cs typeface="Times New Roman" panose="02020603050405020304" pitchFamily="18" charset="0"/>
              </a:rPr>
              <a:t>a</a:t>
            </a:r>
            <a:r>
              <a:rPr lang="en-IN" sz="2000" spc="-5"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latin typeface="Times New Roman" panose="02020603050405020304" pitchFamily="18" charset="0"/>
                <a:ea typeface="Calibri" panose="020F0502020204030204" pitchFamily="34" charset="0"/>
                <a:cs typeface="Times New Roman" panose="02020603050405020304" pitchFamily="18" charset="0"/>
              </a:rPr>
              <a:t>i</a:t>
            </a:r>
            <a:r>
              <a:rPr lang="en-IN" sz="2000" spc="5"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latin typeface="Times New Roman" panose="02020603050405020304" pitchFamily="18" charset="0"/>
                <a:ea typeface="Calibri" panose="020F0502020204030204" pitchFamily="34" charset="0"/>
                <a:cs typeface="Times New Roman" panose="02020603050405020304" pitchFamily="18" charset="0"/>
              </a:rPr>
              <a:t>g </a:t>
            </a:r>
            <a:r>
              <a:rPr lang="en-IN" sz="2000" spc="5" dirty="0">
                <a:latin typeface="Times New Roman" panose="02020603050405020304" pitchFamily="18" charset="0"/>
                <a:ea typeface="Calibri" panose="020F0502020204030204" pitchFamily="34" charset="0"/>
                <a:cs typeface="Times New Roman" panose="02020603050405020304" pitchFamily="18" charset="0"/>
              </a:rPr>
              <a:t>S</a:t>
            </a:r>
            <a:r>
              <a:rPr lang="en-IN" sz="2000" dirty="0">
                <a:latin typeface="Times New Roman" panose="02020603050405020304" pitchFamily="18" charset="0"/>
                <a:ea typeface="Calibri" panose="020F0502020204030204" pitchFamily="34" charset="0"/>
                <a:cs typeface="Times New Roman" panose="02020603050405020304" pitchFamily="18" charset="0"/>
              </a:rPr>
              <a:t>yst</a:t>
            </a:r>
            <a:r>
              <a:rPr lang="en-IN" sz="2000" spc="-5" dirty="0">
                <a:latin typeface="Times New Roman" panose="02020603050405020304" pitchFamily="18" charset="0"/>
                <a:ea typeface="Calibri" panose="020F0502020204030204" pitchFamily="34" charset="0"/>
                <a:cs typeface="Times New Roman" panose="02020603050405020304" pitchFamily="18" charset="0"/>
              </a:rPr>
              <a:t>e</a:t>
            </a:r>
            <a:r>
              <a:rPr lang="en-IN" sz="2000" dirty="0">
                <a:latin typeface="Times New Roman" panose="02020603050405020304" pitchFamily="18" charset="0"/>
                <a:ea typeface="Calibri" panose="020F0502020204030204" pitchFamily="34" charset="0"/>
                <a:cs typeface="Times New Roman" panose="02020603050405020304" pitchFamily="18" charset="0"/>
              </a:rPr>
              <a:t>m : Android version above 4.1</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ea typeface="Calibri" panose="020F0502020204030204" pitchFamily="34" charset="0"/>
                <a:cs typeface="Times New Roman" panose="02020603050405020304" pitchFamily="18" charset="0"/>
              </a:rPr>
              <a:t>Software: Android studio 3.5 above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000" spc="-15" dirty="0">
                <a:latin typeface="Times New Roman" panose="02020603050405020304" pitchFamily="18" charset="0"/>
                <a:ea typeface="Calibri" panose="020F0502020204030204" pitchFamily="34" charset="0"/>
                <a:cs typeface="Times New Roman" panose="02020603050405020304" pitchFamily="18" charset="0"/>
              </a:rPr>
              <a:t>F</a:t>
            </a:r>
            <a:r>
              <a:rPr lang="en-IN" sz="2000" spc="-5" dirty="0">
                <a:latin typeface="Times New Roman" panose="02020603050405020304" pitchFamily="18" charset="0"/>
                <a:ea typeface="Calibri" panose="020F0502020204030204" pitchFamily="34" charset="0"/>
                <a:cs typeface="Times New Roman" panose="02020603050405020304" pitchFamily="18" charset="0"/>
              </a:rPr>
              <a:t>r</a:t>
            </a:r>
            <a:r>
              <a:rPr lang="en-IN" sz="2000" dirty="0">
                <a:latin typeface="Times New Roman" panose="02020603050405020304" pitchFamily="18" charset="0"/>
                <a:ea typeface="Calibri" panose="020F0502020204030204" pitchFamily="34" charset="0"/>
                <a:cs typeface="Times New Roman" panose="02020603050405020304" pitchFamily="18" charset="0"/>
              </a:rPr>
              <a:t>o</a:t>
            </a:r>
            <a:r>
              <a:rPr lang="en-IN" sz="2000" spc="5"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latin typeface="Times New Roman" panose="02020603050405020304" pitchFamily="18" charset="0"/>
                <a:ea typeface="Calibri" panose="020F0502020204030204" pitchFamily="34" charset="0"/>
                <a:cs typeface="Times New Roman" panose="02020603050405020304" pitchFamily="18" charset="0"/>
              </a:rPr>
              <a:t>t E</a:t>
            </a:r>
            <a:r>
              <a:rPr lang="en-IN" sz="2000" spc="5"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latin typeface="Times New Roman" panose="02020603050405020304" pitchFamily="18" charset="0"/>
                <a:ea typeface="Calibri" panose="020F0502020204030204" pitchFamily="34" charset="0"/>
                <a:cs typeface="Times New Roman" panose="02020603050405020304" pitchFamily="18" charset="0"/>
              </a:rPr>
              <a:t>d</a:t>
            </a:r>
            <a:r>
              <a:rPr lang="en-IN" sz="2000" spc="1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Tools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JAVA, XML</a:t>
            </a:r>
          </a:p>
          <a:p>
            <a:pPr marL="285750" indent="-285750">
              <a:buFont typeface="Wingdings" panose="05000000000000000000" pitchFamily="2" charset="2"/>
              <a:buChar char="v"/>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ea typeface="Calibri" panose="020F0502020204030204" pitchFamily="34" charset="0"/>
                <a:cs typeface="Times New Roman" panose="02020603050405020304" pitchFamily="18" charset="0"/>
              </a:rPr>
              <a:t>Ba</a:t>
            </a:r>
            <a:r>
              <a:rPr lang="en-IN" sz="2000" spc="-5" dirty="0">
                <a:latin typeface="Times New Roman" panose="02020603050405020304" pitchFamily="18" charset="0"/>
                <a:ea typeface="Calibri" panose="020F0502020204030204" pitchFamily="34" charset="0"/>
                <a:cs typeface="Times New Roman" panose="02020603050405020304" pitchFamily="18" charset="0"/>
              </a:rPr>
              <a:t>c</a:t>
            </a:r>
            <a:r>
              <a:rPr lang="en-IN" sz="2000" dirty="0">
                <a:latin typeface="Times New Roman" panose="02020603050405020304" pitchFamily="18" charset="0"/>
                <a:ea typeface="Calibri" panose="020F0502020204030204" pitchFamily="34" charset="0"/>
                <a:cs typeface="Times New Roman" panose="02020603050405020304" pitchFamily="18" charset="0"/>
              </a:rPr>
              <a:t>k</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E</a:t>
            </a:r>
            <a:r>
              <a:rPr lang="en-IN" sz="2000" spc="5"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latin typeface="Times New Roman" panose="02020603050405020304" pitchFamily="18" charset="0"/>
                <a:ea typeface="Calibri" panose="020F0502020204030204" pitchFamily="34" charset="0"/>
                <a:cs typeface="Times New Roman" panose="02020603050405020304" pitchFamily="18" charset="0"/>
              </a:rPr>
              <a:t>d</a:t>
            </a:r>
            <a:r>
              <a:rPr lang="en-IN" sz="2000" spc="-1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Tools</a:t>
            </a:r>
            <a:r>
              <a:rPr lang="en-IN" sz="2000" spc="15"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spc="295" dirty="0">
                <a:latin typeface="Times New Roman" panose="02020603050405020304" pitchFamily="18" charset="0"/>
                <a:ea typeface="Calibri" panose="020F0502020204030204" pitchFamily="34" charset="0"/>
                <a:cs typeface="Times New Roman" panose="02020603050405020304" pitchFamily="18" charset="0"/>
              </a:rPr>
              <a:t> </a:t>
            </a:r>
            <a:r>
              <a:rPr lang="en-IN" sz="2000" spc="10" dirty="0">
                <a:latin typeface="Times New Roman" panose="02020603050405020304" pitchFamily="18" charset="0"/>
                <a:ea typeface="Calibri" panose="020F0502020204030204" pitchFamily="34" charset="0"/>
                <a:cs typeface="Times New Roman" panose="02020603050405020304" pitchFamily="18" charset="0"/>
              </a:rPr>
              <a:t>Firebase database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ea typeface="Calibri" panose="020F0502020204030204" pitchFamily="34" charset="0"/>
                <a:cs typeface="Times New Roman" panose="02020603050405020304" pitchFamily="18" charset="0"/>
              </a:rPr>
              <a:t>Of</a:t>
            </a:r>
            <a:r>
              <a:rPr lang="en-IN" sz="2000" spc="5" dirty="0">
                <a:latin typeface="Times New Roman" panose="02020603050405020304" pitchFamily="18" charset="0"/>
                <a:ea typeface="Calibri" panose="020F0502020204030204" pitchFamily="34" charset="0"/>
                <a:cs typeface="Times New Roman" panose="02020603050405020304" pitchFamily="18" charset="0"/>
              </a:rPr>
              <a:t>f</a:t>
            </a:r>
            <a:r>
              <a:rPr lang="en-IN" sz="2000" dirty="0">
                <a:latin typeface="Times New Roman" panose="02020603050405020304" pitchFamily="18" charset="0"/>
                <a:ea typeface="Calibri" panose="020F0502020204030204" pitchFamily="34" charset="0"/>
                <a:cs typeface="Times New Roman" panose="02020603050405020304" pitchFamily="18" charset="0"/>
              </a:rPr>
              <a:t>ice</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Auto</a:t>
            </a:r>
            <a:r>
              <a:rPr lang="en-IN" sz="2000" spc="-15" dirty="0">
                <a:latin typeface="Times New Roman" panose="02020603050405020304" pitchFamily="18" charset="0"/>
                <a:ea typeface="Calibri" panose="020F0502020204030204" pitchFamily="34" charset="0"/>
                <a:cs typeface="Times New Roman" panose="02020603050405020304" pitchFamily="18" charset="0"/>
              </a:rPr>
              <a:t>m</a:t>
            </a:r>
            <a:r>
              <a:rPr lang="en-IN" sz="2000" spc="10" dirty="0">
                <a:latin typeface="Times New Roman" panose="02020603050405020304" pitchFamily="18" charset="0"/>
                <a:ea typeface="Calibri" panose="020F0502020204030204" pitchFamily="34" charset="0"/>
                <a:cs typeface="Times New Roman" panose="02020603050405020304" pitchFamily="18" charset="0"/>
              </a:rPr>
              <a:t>a</a:t>
            </a:r>
            <a:r>
              <a:rPr lang="en-IN" sz="2000" dirty="0">
                <a:latin typeface="Times New Roman" panose="02020603050405020304" pitchFamily="18" charset="0"/>
                <a:ea typeface="Calibri" panose="020F0502020204030204" pitchFamily="34" charset="0"/>
                <a:cs typeface="Times New Roman" panose="02020603050405020304" pitchFamily="18" charset="0"/>
              </a:rPr>
              <a:t>tion </a:t>
            </a:r>
            <a:r>
              <a:rPr lang="en-IN" sz="2000" spc="5"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latin typeface="Times New Roman" panose="02020603050405020304" pitchFamily="18" charset="0"/>
                <a:ea typeface="Calibri" panose="020F0502020204030204" pitchFamily="34" charset="0"/>
                <a:cs typeface="Times New Roman" panose="02020603050405020304" pitchFamily="18" charset="0"/>
              </a:rPr>
              <a:t>ools :</a:t>
            </a:r>
            <a:r>
              <a:rPr lang="en-IN" sz="2000" dirty="0">
                <a:solidFill>
                  <a:srgbClr val="20201F"/>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itchFamily="18" charset="0"/>
                <a:cs typeface="Times New Roman" pitchFamily="18" charset="0"/>
              </a:rPr>
              <a:t>Microsoft Visio or E-draw, Microsoft offices.</a:t>
            </a:r>
            <a:endParaRPr lang="en-IN" sz="2000" dirty="0">
              <a:solidFill>
                <a:srgbClr val="2020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027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398</TotalTime>
  <Words>524</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Rockwell</vt:lpstr>
      <vt:lpstr>Times New Roman</vt:lpstr>
      <vt:lpstr>Tw Cen MT</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LIMBADIYA</dc:creator>
  <cp:lastModifiedBy>HARSH LIMBADIYA</cp:lastModifiedBy>
  <cp:revision>63</cp:revision>
  <dcterms:created xsi:type="dcterms:W3CDTF">2020-08-31T12:36:33Z</dcterms:created>
  <dcterms:modified xsi:type="dcterms:W3CDTF">2020-10-22T08:41:15Z</dcterms:modified>
</cp:coreProperties>
</file>