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00"/>
    <a:srgbClr val="F7700E"/>
    <a:srgbClr val="FF9900"/>
    <a:srgbClr val="D2272A"/>
    <a:srgbClr val="410000"/>
    <a:srgbClr val="F67209"/>
    <a:srgbClr val="EE7D1B"/>
    <a:srgbClr val="A4B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E3AF1E-BED9-4C6B-9118-D252E1D6545D}"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139345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E3AF1E-BED9-4C6B-9118-D252E1D6545D}"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106109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E3AF1E-BED9-4C6B-9118-D252E1D6545D}"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308183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E3AF1E-BED9-4C6B-9118-D252E1D6545D}"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83116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E3AF1E-BED9-4C6B-9118-D252E1D6545D}" type="datetimeFigureOut">
              <a:rPr lang="en-GB" smtClean="0"/>
              <a:t>09/10/2017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317893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E3AF1E-BED9-4C6B-9118-D252E1D6545D}"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391726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E3AF1E-BED9-4C6B-9118-D252E1D6545D}" type="datetimeFigureOut">
              <a:rPr lang="en-GB" smtClean="0"/>
              <a:t>09/10/2017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209498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E3AF1E-BED9-4C6B-9118-D252E1D6545D}" type="datetimeFigureOut">
              <a:rPr lang="en-GB" smtClean="0"/>
              <a:t>09/10/2017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202631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3AF1E-BED9-4C6B-9118-D252E1D6545D}" type="datetimeFigureOut">
              <a:rPr lang="en-GB" smtClean="0"/>
              <a:t>09/10/2017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167140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AF1E-BED9-4C6B-9118-D252E1D6545D}"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228066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E3AF1E-BED9-4C6B-9118-D252E1D6545D}" type="datetimeFigureOut">
              <a:rPr lang="en-GB" smtClean="0"/>
              <a:t>09/10/2017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377910-1BE6-4265-BB52-4F120076EC24}" type="slidenum">
              <a:rPr lang="en-GB" smtClean="0"/>
              <a:t>‹#›</a:t>
            </a:fld>
            <a:endParaRPr lang="en-GB"/>
          </a:p>
        </p:txBody>
      </p:sp>
    </p:spTree>
    <p:extLst>
      <p:ext uri="{BB962C8B-B14F-4D97-AF65-F5344CB8AC3E}">
        <p14:creationId xmlns:p14="http://schemas.microsoft.com/office/powerpoint/2010/main" val="172711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3AF1E-BED9-4C6B-9118-D252E1D6545D}" type="datetimeFigureOut">
              <a:rPr lang="en-GB" smtClean="0"/>
              <a:t>09/10/2017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77910-1BE6-4265-BB52-4F120076EC24}" type="slidenum">
              <a:rPr lang="en-GB" smtClean="0"/>
              <a:t>‹#›</a:t>
            </a:fld>
            <a:endParaRPr lang="en-GB"/>
          </a:p>
        </p:txBody>
      </p:sp>
    </p:spTree>
    <p:extLst>
      <p:ext uri="{BB962C8B-B14F-4D97-AF65-F5344CB8AC3E}">
        <p14:creationId xmlns:p14="http://schemas.microsoft.com/office/powerpoint/2010/main" val="71232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lum/>
          </a:blip>
          <a:stretch>
            <a:fillRect/>
          </a:stretch>
        </p:blipFill>
        <p:spPr>
          <a:xfrm>
            <a:off x="3010486" y="450761"/>
            <a:ext cx="9073662" cy="618559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499657417"/>
              </p:ext>
            </p:extLst>
          </p:nvPr>
        </p:nvGraphicFramePr>
        <p:xfrm>
          <a:off x="0" y="-11304"/>
          <a:ext cx="12192001" cy="6869303"/>
        </p:xfrm>
        <a:graphic>
          <a:graphicData uri="http://schemas.openxmlformats.org/drawingml/2006/table">
            <a:tbl>
              <a:tblPr firstRow="1" firstCol="1" bandRow="1"/>
              <a:tblGrid>
                <a:gridCol w="1752990">
                  <a:extLst>
                    <a:ext uri="{9D8B030D-6E8A-4147-A177-3AD203B41FA5}">
                      <a16:colId xmlns:a16="http://schemas.microsoft.com/office/drawing/2014/main" val="20000"/>
                    </a:ext>
                  </a:extLst>
                </a:gridCol>
                <a:gridCol w="1182204">
                  <a:extLst>
                    <a:ext uri="{9D8B030D-6E8A-4147-A177-3AD203B41FA5}">
                      <a16:colId xmlns:a16="http://schemas.microsoft.com/office/drawing/2014/main" val="20001"/>
                    </a:ext>
                  </a:extLst>
                </a:gridCol>
                <a:gridCol w="2150772">
                  <a:extLst>
                    <a:ext uri="{9D8B030D-6E8A-4147-A177-3AD203B41FA5}">
                      <a16:colId xmlns:a16="http://schemas.microsoft.com/office/drawing/2014/main" val="20002"/>
                    </a:ext>
                  </a:extLst>
                </a:gridCol>
                <a:gridCol w="1468191">
                  <a:extLst>
                    <a:ext uri="{9D8B030D-6E8A-4147-A177-3AD203B41FA5}">
                      <a16:colId xmlns:a16="http://schemas.microsoft.com/office/drawing/2014/main" val="20003"/>
                    </a:ext>
                  </a:extLst>
                </a:gridCol>
                <a:gridCol w="1493950">
                  <a:extLst>
                    <a:ext uri="{9D8B030D-6E8A-4147-A177-3AD203B41FA5}">
                      <a16:colId xmlns:a16="http://schemas.microsoft.com/office/drawing/2014/main" val="20004"/>
                    </a:ext>
                  </a:extLst>
                </a:gridCol>
                <a:gridCol w="1545464">
                  <a:extLst>
                    <a:ext uri="{9D8B030D-6E8A-4147-A177-3AD203B41FA5}">
                      <a16:colId xmlns:a16="http://schemas.microsoft.com/office/drawing/2014/main" val="20005"/>
                    </a:ext>
                  </a:extLst>
                </a:gridCol>
                <a:gridCol w="1231852">
                  <a:extLst>
                    <a:ext uri="{9D8B030D-6E8A-4147-A177-3AD203B41FA5}">
                      <a16:colId xmlns:a16="http://schemas.microsoft.com/office/drawing/2014/main" val="20006"/>
                    </a:ext>
                  </a:extLst>
                </a:gridCol>
                <a:gridCol w="1366578">
                  <a:extLst>
                    <a:ext uri="{9D8B030D-6E8A-4147-A177-3AD203B41FA5}">
                      <a16:colId xmlns:a16="http://schemas.microsoft.com/office/drawing/2014/main" val="20007"/>
                    </a:ext>
                  </a:extLst>
                </a:gridCol>
              </a:tblGrid>
              <a:tr h="391922">
                <a:tc rowSpan="6">
                  <a:txBody>
                    <a:bodyPr/>
                    <a:lstStyle/>
                    <a:p>
                      <a:pPr algn="ctr">
                        <a:lnSpc>
                          <a:spcPct val="107000"/>
                        </a:lnSpc>
                        <a:spcAft>
                          <a:spcPts val="0"/>
                        </a:spcAft>
                      </a:pP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GB" sz="1500" b="1" dirty="0">
                          <a:latin typeface="Matura MT Script Capitals" panose="03020802060602070202" pitchFamily="66" charset="0"/>
                        </a:rPr>
                        <a:t>Chili Rating</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Research Appetisers</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en-GB" sz="1200" b="1" dirty="0" err="1">
                          <a:effectLst/>
                          <a:latin typeface="Calibri" panose="020F0502020204030204" pitchFamily="34" charset="0"/>
                          <a:ea typeface="Calibri" panose="020F0502020204030204" pitchFamily="34" charset="0"/>
                          <a:cs typeface="Times New Roman" panose="02020603050405020304" pitchFamily="18" charset="0"/>
                        </a:rPr>
                        <a:t>Peri</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a:t>
                      </a:r>
                      <a:r>
                        <a:rPr lang="en-GB" sz="1200" b="1" dirty="0" err="1">
                          <a:effectLst/>
                          <a:latin typeface="Calibri" panose="020F0502020204030204" pitchFamily="34" charset="0"/>
                          <a:ea typeface="Calibri" panose="020F0502020204030204" pitchFamily="34" charset="0"/>
                          <a:cs typeface="Times New Roman" panose="02020603050405020304" pitchFamily="18" charset="0"/>
                        </a:rPr>
                        <a:t>Peri</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presentations</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en-GB" sz="1200" b="1" dirty="0" err="1">
                          <a:effectLst/>
                          <a:latin typeface="Calibri" panose="020F0502020204030204" pitchFamily="34" charset="0"/>
                          <a:ea typeface="Calibri" panose="020F0502020204030204" pitchFamily="34" charset="0"/>
                          <a:cs typeface="Times New Roman" panose="02020603050405020304" pitchFamily="18" charset="0"/>
                        </a:rPr>
                        <a:t>Fino</a:t>
                      </a:r>
                      <a:r>
                        <a:rPr lang="en-GB" sz="1200" b="1" dirty="0">
                          <a:effectLst/>
                          <a:latin typeface="Calibri" panose="020F0502020204030204" pitchFamily="34" charset="0"/>
                          <a:ea typeface="Calibri" panose="020F0502020204030204" pitchFamily="34" charset="0"/>
                          <a:cs typeface="Times New Roman" panose="02020603050405020304" pitchFamily="18" charset="0"/>
                        </a:rPr>
                        <a:t> Sides</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Desserts</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Specials</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ct val="107000"/>
                        </a:lnSpc>
                        <a:spcAft>
                          <a:spcPts val="0"/>
                        </a:spcAft>
                      </a:pPr>
                      <a:r>
                        <a:rPr lang="en-GB" sz="1200" b="1" dirty="0">
                          <a:effectLst/>
                          <a:latin typeface="Calibri" panose="020F0502020204030204" pitchFamily="34" charset="0"/>
                          <a:ea typeface="Calibri" panose="020F0502020204030204" pitchFamily="34" charset="0"/>
                          <a:cs typeface="Times New Roman" panose="02020603050405020304" pitchFamily="18" charset="0"/>
                        </a:rPr>
                        <a:t>Platters to Share</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973204">
                <a:tc vMerge="1">
                  <a:txBody>
                    <a:bodyPr/>
                    <a:lstStyle/>
                    <a:p>
                      <a:pPr>
                        <a:lnSpc>
                          <a:spcPct val="107000"/>
                        </a:lnSpc>
                        <a:spcAft>
                          <a:spcPts val="0"/>
                        </a:spcAft>
                      </a:pP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2000" dirty="0">
                          <a:solidFill>
                            <a:schemeClr val="bg1"/>
                          </a:solidFill>
                          <a:effectLst/>
                          <a:latin typeface="Matura MT Script Capitals" panose="03020802060602070202" pitchFamily="66" charset="0"/>
                          <a:ea typeface="Calibri" panose="020F0502020204030204" pitchFamily="34" charset="0"/>
                          <a:cs typeface="Times New Roman" panose="02020603050405020304" pitchFamily="18" charset="0"/>
                        </a:rPr>
                        <a:t>Extra hot</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0000"/>
                    </a:solidFill>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Complete the research in one of the layers below</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and present what you discover as a short video blog. Think about how you will structure this and make it interesting for your audience.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 film trailer for the novel you are studying and present this to the class.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Write an article based on a person (real or imagined) affected by the issues raised in the novel you are studying. </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 Write a different</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ending to the novel you are studying.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Write a short story based on the same theme as your chosen novel.</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Design</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 board game based upon the novel, its themes , events and ideas.</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00023">
                <a:tc vMerge="1">
                  <a:txBody>
                    <a:bodyPr/>
                    <a:lstStyle/>
                    <a:p>
                      <a:endParaRPr lang="en-GB"/>
                    </a:p>
                  </a:txBody>
                  <a:tcPr/>
                </a:tc>
                <a:tc>
                  <a:txBody>
                    <a:bodyPr/>
                    <a:lstStyle/>
                    <a:p>
                      <a:pPr algn="ctr">
                        <a:lnSpc>
                          <a:spcPct val="107000"/>
                        </a:lnSpc>
                        <a:spcAft>
                          <a:spcPts val="0"/>
                        </a:spcAft>
                      </a:pPr>
                      <a:r>
                        <a:rPr lang="en-GB" sz="2000" dirty="0">
                          <a:effectLst/>
                          <a:latin typeface="Matura MT Script Capitals" panose="03020802060602070202" pitchFamily="66" charset="0"/>
                          <a:ea typeface="Calibri" panose="020F0502020204030204" pitchFamily="34" charset="0"/>
                          <a:cs typeface="Times New Roman" panose="02020603050405020304" pitchFamily="18" charset="0"/>
                        </a:rPr>
                        <a:t>Hot</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2272A"/>
                    </a:solidFill>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Choose a topic raised in the novel. What can you discover about this topic?</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Create a leaflet for your peers giving them information about this topic.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 </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Write a dramatic</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monologue (speech) for one of the characters in the novel you are studying. Present/perform this for the rest of your class.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Research</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what other people have said about the novel you are studying. Use this information and your own impressions to write a review of your novel.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Annotate and analyse a book or</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film review of the novel you are studying </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and </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answer</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the question: How does</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the critic use language to</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show their opinion?</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Write a set of interview questions for a VIP/professional</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addressing one of the issues raised in the novel you are studying.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 a set of ‘Top Trump’ cards for each of the characters in the novel.</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0205">
                <a:tc vMerge="1">
                  <a:txBody>
                    <a:bodyPr/>
                    <a:lstStyle/>
                    <a:p>
                      <a:endParaRPr lang="en-GB"/>
                    </a:p>
                  </a:txBody>
                  <a:tcPr/>
                </a:tc>
                <a:tc>
                  <a:txBody>
                    <a:bodyPr/>
                    <a:lstStyle/>
                    <a:p>
                      <a:pPr algn="ctr">
                        <a:lnSpc>
                          <a:spcPct val="107000"/>
                        </a:lnSpc>
                        <a:spcAft>
                          <a:spcPts val="0"/>
                        </a:spcAft>
                      </a:pPr>
                      <a:r>
                        <a:rPr lang="en-GB" sz="1800" dirty="0">
                          <a:effectLst/>
                          <a:latin typeface="Matura MT Script Capitals" panose="03020802060602070202" pitchFamily="66" charset="0"/>
                          <a:ea typeface="Calibri" panose="020F0502020204030204" pitchFamily="34" charset="0"/>
                          <a:cs typeface="Times New Roman" panose="02020603050405020304" pitchFamily="18" charset="0"/>
                        </a:rPr>
                        <a:t>Medium</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700E"/>
                    </a:solidFill>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Find another novel/think</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of a novel you have already read </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based on a similar theme to the novel you are reading</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in class. What similarities and differences can you find? Present your findings in a creative way.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Summarise a section of the novel</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you are reading in a comic strip/frame by frame film strip.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Research a charity that supports people with</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the issues raised in the novel you are studying (i.e. anxiety, mental disability</a:t>
                      </a:r>
                      <a:r>
                        <a:rPr lang="en-GB" sz="900" baseline="0">
                          <a:effectLst/>
                          <a:latin typeface="Century Gothic" panose="020B0502020202020204" pitchFamily="34" charset="0"/>
                          <a:ea typeface="Calibri" panose="020F0502020204030204" pitchFamily="34" charset="0"/>
                          <a:cs typeface="Times New Roman" panose="02020603050405020304" pitchFamily="18" charset="0"/>
                        </a:rPr>
                        <a:t>, depression)</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Write a poem based on one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of the themes or ideas expressed in the novel you are studying.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Choose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 social issue which concerns you. How would you change the novel to highlight this problem or issue?</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 a rap or song based upon the events, themes and ideas from the novel.</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36614">
                <a:tc vMerge="1">
                  <a:txBody>
                    <a:bodyPr/>
                    <a:lstStyle/>
                    <a:p>
                      <a:endParaRPr lang="en-GB"/>
                    </a:p>
                  </a:txBody>
                  <a:tcPr/>
                </a:tc>
                <a:tc>
                  <a:txBody>
                    <a:bodyPr/>
                    <a:lstStyle/>
                    <a:p>
                      <a:pPr algn="ctr">
                        <a:lnSpc>
                          <a:spcPct val="107000"/>
                        </a:lnSpc>
                        <a:spcAft>
                          <a:spcPts val="0"/>
                        </a:spcAft>
                      </a:pPr>
                      <a:r>
                        <a:rPr lang="en-GB" sz="2000" dirty="0">
                          <a:effectLst/>
                          <a:latin typeface="Matura MT Script Capitals" panose="03020802060602070202" pitchFamily="66" charset="0"/>
                          <a:ea typeface="Calibri" panose="020F0502020204030204" pitchFamily="34" charset="0"/>
                          <a:cs typeface="Times New Roman" panose="02020603050405020304" pitchFamily="18" charset="0"/>
                        </a:rPr>
                        <a:t>Mild</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Research</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the author of the novel. What can you discover about their life? How do you think this has influenced their story?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 a</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picture or model</a:t>
                      </a:r>
                      <a:r>
                        <a:rPr lang="en-GB" sz="900" dirty="0">
                          <a:effectLst/>
                          <a:latin typeface="Century Gothic" panose="020B0502020202020204" pitchFamily="34" charset="0"/>
                          <a:ea typeface="Calibri" panose="020F0502020204030204" pitchFamily="34" charset="0"/>
                          <a:cs typeface="Times New Roman" panose="02020603050405020304" pitchFamily="18" charset="0"/>
                        </a:rPr>
                        <a:t> of a character or setting in the novel you are studying (</a:t>
                      </a:r>
                      <a:r>
                        <a:rPr lang="en-GB" sz="900" dirty="0" err="1">
                          <a:effectLst/>
                          <a:latin typeface="Century Gothic" panose="020B0502020202020204" pitchFamily="34" charset="0"/>
                          <a:ea typeface="Calibri" panose="020F0502020204030204" pitchFamily="34" charset="0"/>
                          <a:cs typeface="Times New Roman" panose="02020603050405020304" pitchFamily="18" charset="0"/>
                        </a:rPr>
                        <a:t>i.e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 WW1 trench for </a:t>
                      </a:r>
                      <a:r>
                        <a:rPr lang="en-GB" sz="900" i="1" baseline="0" dirty="0">
                          <a:effectLst/>
                          <a:latin typeface="Century Gothic" panose="020B0502020202020204" pitchFamily="34" charset="0"/>
                          <a:ea typeface="Calibri" panose="020F0502020204030204" pitchFamily="34" charset="0"/>
                          <a:cs typeface="Times New Roman" panose="02020603050405020304" pitchFamily="18" charset="0"/>
                        </a:rPr>
                        <a:t>Private Peaceful</a:t>
                      </a:r>
                      <a:r>
                        <a:rPr lang="en-GB" sz="900" i="0" baseline="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Research the life of a real person affected by the issues raised in the novel you are studying (i.e. a real soldier from WW1 linked to </a:t>
                      </a:r>
                      <a:r>
                        <a:rPr lang="en-GB" sz="900" i="1" dirty="0">
                          <a:effectLst/>
                          <a:latin typeface="Century Gothic" panose="020B0502020202020204" pitchFamily="34" charset="0"/>
                          <a:ea typeface="Calibri" panose="020F0502020204030204" pitchFamily="34" charset="0"/>
                          <a:cs typeface="Times New Roman" panose="02020603050405020304" pitchFamily="18" charset="0"/>
                        </a:rPr>
                        <a:t>Private Peaceful</a:t>
                      </a:r>
                      <a:r>
                        <a:rPr lang="en-GB" sz="900" i="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 a starter activity to deliver to the rest of your class based on an element</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of the novel (share this with your teacher(.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How relevant is the story to the modern world? Explain your answer making links to the novel as a whole. </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 a mind-map display to demonstrate everything you</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know about the novel.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27335">
                <a:tc vMerge="1">
                  <a:txBody>
                    <a:bodyPr/>
                    <a:lstStyle/>
                    <a:p>
                      <a:endParaRPr lang="en-GB"/>
                    </a:p>
                  </a:txBody>
                  <a:tcPr/>
                </a:tc>
                <a:tc>
                  <a:txBody>
                    <a:bodyPr/>
                    <a:lstStyle/>
                    <a:p>
                      <a:pPr algn="ctr">
                        <a:lnSpc>
                          <a:spcPct val="107000"/>
                        </a:lnSpc>
                        <a:spcAft>
                          <a:spcPts val="0"/>
                        </a:spcAft>
                      </a:pPr>
                      <a:r>
                        <a:rPr lang="en-GB" sz="2000" dirty="0">
                          <a:effectLst/>
                          <a:latin typeface="Matura MT Script Capitals" panose="03020802060602070202" pitchFamily="66" charset="0"/>
                          <a:ea typeface="Calibri" panose="020F0502020204030204" pitchFamily="34" charset="0"/>
                          <a:cs typeface="Times New Roman" panose="02020603050405020304" pitchFamily="18" charset="0"/>
                        </a:rPr>
                        <a:t>Extra Mild</a:t>
                      </a:r>
                    </a:p>
                  </a:txBody>
                  <a:tcPr marL="63982" marR="639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B700"/>
                    </a:solidFill>
                  </a:tcPr>
                </a:tc>
                <a:tc>
                  <a:txBody>
                    <a:bodyPr/>
                    <a:lstStyle/>
                    <a:p>
                      <a:pPr>
                        <a:lnSpc>
                          <a:spcPct val="107000"/>
                        </a:lnSpc>
                        <a:spcAft>
                          <a:spcPts val="0"/>
                        </a:spcAft>
                      </a:pP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Research 3 different front covers of the novel.</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What sort of people do you see?</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What is the relationship between them?</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What do you think each is thinking and feeling?</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What do you think they might be saying to each other?</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When might this story be set? </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 </a:t>
                      </a: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Choose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one or two characters from the novel you are studying. Present TEN facts about the character(s) in a creative way.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Choose a theme /idea</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explored in the novel and present what you have leant about this in a creative way.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Write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 short newspaper article about a </a:t>
                      </a:r>
                      <a:r>
                        <a:rPr lang="en-GB" sz="900" baseline="0">
                          <a:effectLst/>
                          <a:latin typeface="Century Gothic" panose="020B0502020202020204" pitchFamily="34" charset="0"/>
                          <a:ea typeface="Calibri" panose="020F0502020204030204" pitchFamily="34" charset="0"/>
                          <a:cs typeface="Times New Roman" panose="02020603050405020304" pitchFamily="18" charset="0"/>
                        </a:rPr>
                        <a:t>key event </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in the novel.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a:t>
                      </a:r>
                      <a:r>
                        <a:rPr lang="en-GB" sz="900" baseline="0" dirty="0">
                          <a:effectLst/>
                          <a:latin typeface="Century Gothic" panose="020B0502020202020204" pitchFamily="34" charset="0"/>
                          <a:ea typeface="Calibri" panose="020F0502020204030204" pitchFamily="34" charset="0"/>
                          <a:cs typeface="Times New Roman" panose="02020603050405020304" pitchFamily="18" charset="0"/>
                        </a:rPr>
                        <a:t> a new character to be included in the story.  Explain why they are important and what is their influence on the main character. </a:t>
                      </a: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GB" sz="900" dirty="0">
                          <a:effectLst/>
                          <a:latin typeface="Century Gothic" panose="020B0502020202020204" pitchFamily="34" charset="0"/>
                          <a:ea typeface="Calibri" panose="020F0502020204030204" pitchFamily="34" charset="0"/>
                          <a:cs typeface="Times New Roman" panose="02020603050405020304" pitchFamily="18" charset="0"/>
                        </a:rPr>
                        <a:t>Create a 5 to 10 question quiz based upon the events, themes and ideas from the novel.</a:t>
                      </a:r>
                    </a:p>
                    <a:p>
                      <a:pPr>
                        <a:lnSpc>
                          <a:spcPct val="107000"/>
                        </a:lnSpc>
                        <a:spcAft>
                          <a:spcPts val="0"/>
                        </a:spcAft>
                      </a:pPr>
                      <a:endParaRPr lang="en-GB" sz="9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3982" marR="639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5"/>
          <p:cNvSpPr txBox="1"/>
          <p:nvPr/>
        </p:nvSpPr>
        <p:spPr>
          <a:xfrm>
            <a:off x="75688" y="3365568"/>
            <a:ext cx="1608274" cy="2057354"/>
          </a:xfrm>
          <a:prstGeom prst="rect">
            <a:avLst/>
          </a:prstGeom>
          <a:noFill/>
        </p:spPr>
        <p:txBody>
          <a:bodyPr wrap="square" rtlCol="0">
            <a:noAutofit/>
          </a:bodyPr>
          <a:lstStyle/>
          <a:p>
            <a:pPr algn="ctr">
              <a:spcAft>
                <a:spcPts val="0"/>
              </a:spcAft>
            </a:pPr>
            <a:r>
              <a:rPr lang="en-US" sz="1200" kern="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Each week you must choose one take away item for homework. The chili rating suggests the difficulty of the task, or the challenge it might offer. You cannot choose all the same strength of task every week. Try at least one </a:t>
            </a:r>
            <a:r>
              <a:rPr lang="en-US" sz="1200" b="1" kern="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‘Hot’ or ‘Extra Hot’ </a:t>
            </a:r>
            <a:r>
              <a:rPr lang="en-US" sz="1200" kern="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task during the half term! </a:t>
            </a:r>
          </a:p>
          <a:p>
            <a:pPr algn="ctr">
              <a:spcAft>
                <a:spcPts val="0"/>
              </a:spcAft>
            </a:pPr>
            <a:endParaRPr lang="en-US" sz="120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a:spcAft>
                <a:spcPts val="0"/>
              </a:spcAft>
            </a:pPr>
            <a:r>
              <a:rPr lang="en-US"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Deadline:         </a:t>
            </a:r>
            <a:endParaRPr lang="en-GB" sz="1200" dirty="0">
              <a:effectLst/>
              <a:latin typeface="Century Gothic" panose="020B0502020202020204" pitchFamily="34" charset="0"/>
              <a:ea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88" y="103032"/>
            <a:ext cx="1532586" cy="1236372"/>
          </a:xfrm>
          <a:prstGeom prst="rect">
            <a:avLst/>
          </a:prstGeom>
        </p:spPr>
      </p:pic>
      <p:sp>
        <p:nvSpPr>
          <p:cNvPr id="3" name="TextBox 2"/>
          <p:cNvSpPr txBox="1"/>
          <p:nvPr/>
        </p:nvSpPr>
        <p:spPr>
          <a:xfrm>
            <a:off x="75688" y="1339404"/>
            <a:ext cx="1662960" cy="938719"/>
          </a:xfrm>
          <a:prstGeom prst="rect">
            <a:avLst/>
          </a:prstGeom>
          <a:noFill/>
        </p:spPr>
        <p:txBody>
          <a:bodyPr wrap="square" rtlCol="0">
            <a:spAutoFit/>
          </a:bodyPr>
          <a:lstStyle/>
          <a:p>
            <a:pPr algn="ctr"/>
            <a:r>
              <a:rPr lang="en-GB" sz="1100" dirty="0">
                <a:latin typeface="Century Gothic" panose="020B0502020202020204" pitchFamily="34" charset="0"/>
              </a:rPr>
              <a:t>The Blue Coat School </a:t>
            </a:r>
          </a:p>
          <a:p>
            <a:pPr algn="ctr"/>
            <a:r>
              <a:rPr lang="en-GB" sz="1100" dirty="0">
                <a:latin typeface="Century Gothic" panose="020B0502020202020204" pitchFamily="34" charset="0"/>
              </a:rPr>
              <a:t>English Department </a:t>
            </a:r>
          </a:p>
          <a:p>
            <a:pPr algn="ctr"/>
            <a:endParaRPr lang="en-GB" sz="1100" dirty="0">
              <a:latin typeface="Century Gothic" panose="020B0502020202020204" pitchFamily="34" charset="0"/>
            </a:endParaRPr>
          </a:p>
          <a:p>
            <a:pPr algn="ctr"/>
            <a:r>
              <a:rPr lang="en-GB" sz="1100" b="1" dirty="0">
                <a:latin typeface="Century Gothic" panose="020B0502020202020204" pitchFamily="34" charset="0"/>
              </a:rPr>
              <a:t>KS3</a:t>
            </a:r>
          </a:p>
          <a:p>
            <a:pPr algn="ctr"/>
            <a:r>
              <a:rPr lang="en-GB" sz="1100" b="1" dirty="0">
                <a:latin typeface="Century Gothic" panose="020B0502020202020204" pitchFamily="34" charset="0"/>
              </a:rPr>
              <a:t>Novel Study</a:t>
            </a:r>
            <a:r>
              <a:rPr lang="en-GB" sz="1100" dirty="0">
                <a:latin typeface="Century Gothic" panose="020B0502020202020204" pitchFamily="34" charset="0"/>
              </a:rPr>
              <a:t> </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851" y="2351390"/>
            <a:ext cx="760634" cy="1014178"/>
          </a:xfrm>
          <a:prstGeom prst="rect">
            <a:avLst/>
          </a:prstGeom>
        </p:spPr>
      </p:pic>
    </p:spTree>
    <p:extLst>
      <p:ext uri="{BB962C8B-B14F-4D97-AF65-F5344CB8AC3E}">
        <p14:creationId xmlns:p14="http://schemas.microsoft.com/office/powerpoint/2010/main" val="568477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808</Words>
  <Application>Microsoft Office PowerPoint</Application>
  <PresentationFormat>Widescreen</PresentationFormat>
  <Paragraphs>59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Century Gothic</vt:lpstr>
      <vt:lpstr>Matura MT Script Capitals</vt:lpstr>
      <vt:lpstr>Times New Roman</vt:lpstr>
      <vt:lpstr>Office Theme</vt:lpstr>
      <vt:lpstr>PowerPoint Presentation</vt:lpstr>
    </vt:vector>
  </TitlesOfParts>
  <Company>Oasis Academy Lister 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Hardwick</dc:creator>
  <cp:lastModifiedBy>Miss S Bibi</cp:lastModifiedBy>
  <cp:revision>30</cp:revision>
  <dcterms:created xsi:type="dcterms:W3CDTF">2015-07-05T12:00:22Z</dcterms:created>
  <dcterms:modified xsi:type="dcterms:W3CDTF">2017-10-09T07:14:40Z</dcterms:modified>
</cp:coreProperties>
</file>