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9" r:id="rId3"/>
    <p:sldId id="268" r:id="rId4"/>
    <p:sldId id="267" r:id="rId5"/>
    <p:sldId id="258" r:id="rId6"/>
    <p:sldId id="272" r:id="rId7"/>
    <p:sldId id="261" r:id="rId8"/>
    <p:sldId id="266" r:id="rId9"/>
    <p:sldId id="273" r:id="rId10"/>
    <p:sldId id="271" r:id="rId11"/>
    <p:sldId id="259" r:id="rId12"/>
    <p:sldId id="26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14"/>
    <p:restoredTop sz="85690" autoAdjust="0"/>
  </p:normalViewPr>
  <p:slideViewPr>
    <p:cSldViewPr>
      <p:cViewPr varScale="1">
        <p:scale>
          <a:sx n="66" d="100"/>
          <a:sy n="66" d="100"/>
        </p:scale>
        <p:origin x="17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9C980-1DFC-CD47-84A3-5CF076AAF9D2}" type="datetimeFigureOut">
              <a:rPr kumimoji="1" lang="zh-CN" altLang="en-US" smtClean="0"/>
              <a:t>2019/9/14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F3A14-DFD7-C848-AC77-AEFDC7CB8A43}" type="slidenum">
              <a:rPr kumimoji="1" lang="zh-CN" altLang="en-US" smtClean="0"/>
              <a:t>‹#›</a:t>
            </a:fld>
            <a:endParaRPr kumimoji="1" lang="zh-CN" altLang="en-US"/>
          </a:p>
        </p:txBody>
      </p:sp>
    </p:spTree>
    <p:extLst>
      <p:ext uri="{BB962C8B-B14F-4D97-AF65-F5344CB8AC3E}">
        <p14:creationId xmlns:p14="http://schemas.microsoft.com/office/powerpoint/2010/main" val="114218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安卓客户端首先向过渡网关请求分配 </a:t>
            </a:r>
            <a:r>
              <a:rPr kumimoji="1" lang="en-US" altLang="zh-CN" dirty="0"/>
              <a:t>IPV4</a:t>
            </a:r>
            <a:r>
              <a:rPr kumimoji="1" lang="zh-CN" altLang="en-US" dirty="0"/>
              <a:t>内网地址；过渡网关向客户端分配 </a:t>
            </a:r>
            <a:r>
              <a:rPr kumimoji="1" lang="en-US" altLang="zh-CN" dirty="0"/>
              <a:t>IPV4</a:t>
            </a:r>
            <a:r>
              <a:rPr kumimoji="1" lang="zh-CN" altLang="en-US" dirty="0"/>
              <a:t>内网地址，并提供对应的 </a:t>
            </a:r>
            <a:r>
              <a:rPr kumimoji="1" lang="en-US" altLang="zh-CN" dirty="0"/>
              <a:t>IPv6 </a:t>
            </a:r>
            <a:r>
              <a:rPr kumimoji="1" lang="zh-CN" altLang="en-US" dirty="0"/>
              <a:t>网络地址；接 着，安卓客户端发送 </a:t>
            </a:r>
            <a:r>
              <a:rPr kumimoji="1" lang="en-US" altLang="zh-CN" dirty="0"/>
              <a:t>4over 6</a:t>
            </a:r>
            <a:r>
              <a:rPr kumimoji="1" lang="zh-CN" altLang="en-US" dirty="0"/>
              <a:t>报文；网关收到报文后解封装，记录源目的地址 和源目的端口，并将 </a:t>
            </a:r>
            <a:r>
              <a:rPr kumimoji="1" lang="en-US" altLang="zh-CN" dirty="0"/>
              <a:t>IPV4 </a:t>
            </a:r>
            <a:r>
              <a:rPr kumimoji="1" lang="zh-CN" altLang="en-US" dirty="0"/>
              <a:t>源地址换成公网地址。当过渡网关收到来自 </a:t>
            </a:r>
            <a:r>
              <a:rPr kumimoji="1" lang="en-US" altLang="zh-CN" dirty="0"/>
              <a:t>IPv4 </a:t>
            </a:r>
            <a:r>
              <a:rPr kumimoji="1" lang="zh-CN" altLang="en-US" dirty="0"/>
              <a:t>服务器的 报文之后，会根据之前记录的映射关系，重新封装成 </a:t>
            </a:r>
            <a:r>
              <a:rPr kumimoji="1" lang="en-US" altLang="zh-CN" dirty="0"/>
              <a:t>4over6 </a:t>
            </a:r>
            <a:r>
              <a:rPr kumimoji="1" lang="zh-CN" altLang="en-US" dirty="0"/>
              <a:t>报文，发送给对 应的内网用户，这样就完成了数据的的转发和接收，用户便可以成功接收到 </a:t>
            </a:r>
            <a:r>
              <a:rPr kumimoji="1" lang="en-US" altLang="zh-CN" dirty="0"/>
              <a:t>ipv4 </a:t>
            </a:r>
            <a:r>
              <a:rPr kumimoji="1" lang="zh-CN" altLang="en-US" dirty="0"/>
              <a:t>数 据，从而实现通过 </a:t>
            </a:r>
            <a:r>
              <a:rPr kumimoji="1" lang="en-US" altLang="zh-CN" dirty="0"/>
              <a:t>ipv6 </a:t>
            </a:r>
            <a:r>
              <a:rPr kumimoji="1" lang="zh-CN" altLang="en-US" dirty="0"/>
              <a:t>网络访问 </a:t>
            </a:r>
            <a:r>
              <a:rPr kumimoji="1" lang="en-US" altLang="zh-CN" dirty="0"/>
              <a:t>ipv4 </a:t>
            </a:r>
            <a:r>
              <a:rPr kumimoji="1" lang="zh-CN" altLang="en-US" dirty="0"/>
              <a:t>的功能。</a:t>
            </a:r>
          </a:p>
        </p:txBody>
      </p:sp>
      <p:sp>
        <p:nvSpPr>
          <p:cNvPr id="4" name="灯片编号占位符 3"/>
          <p:cNvSpPr>
            <a:spLocks noGrp="1"/>
          </p:cNvSpPr>
          <p:nvPr>
            <p:ph type="sldNum" sz="quarter" idx="5"/>
          </p:nvPr>
        </p:nvSpPr>
        <p:spPr/>
        <p:txBody>
          <a:bodyPr/>
          <a:lstStyle/>
          <a:p>
            <a:fld id="{741F3A14-DFD7-C848-AC77-AEFDC7CB8A43}" type="slidenum">
              <a:rPr kumimoji="1" lang="zh-CN" altLang="en-US" smtClean="0"/>
              <a:t>6</a:t>
            </a:fld>
            <a:endParaRPr kumimoji="1" lang="zh-CN" altLang="en-US"/>
          </a:p>
        </p:txBody>
      </p:sp>
    </p:spTree>
    <p:extLst>
      <p:ext uri="{BB962C8B-B14F-4D97-AF65-F5344CB8AC3E}">
        <p14:creationId xmlns:p14="http://schemas.microsoft.com/office/powerpoint/2010/main" val="422436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1F3A14-DFD7-C848-AC77-AEFDC7CB8A43}" type="slidenum">
              <a:rPr kumimoji="1" lang="zh-CN" altLang="en-US" smtClean="0"/>
              <a:t>9</a:t>
            </a:fld>
            <a:endParaRPr kumimoji="1" lang="zh-CN" altLang="en-US"/>
          </a:p>
        </p:txBody>
      </p:sp>
    </p:spTree>
    <p:extLst>
      <p:ext uri="{BB962C8B-B14F-4D97-AF65-F5344CB8AC3E}">
        <p14:creationId xmlns:p14="http://schemas.microsoft.com/office/powerpoint/2010/main" val="211703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3124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7383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C913308-F349-4B6D-A68A-DD1791B4A57B}"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2137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83744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C913308-F349-4B6D-A68A-DD1791B4A57B}"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356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70856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68236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8774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4334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9670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8957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4820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5226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0192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385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2443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30820CF-B880-4189-942D-D702A7CBA730}" type="datetimeFigureOut">
              <a:rPr lang="zh-CN" altLang="en-US" smtClean="0"/>
              <a:t>2019/9/14</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46191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0C636-50D6-4B93-970A-248DB6DE6A14}"/>
              </a:ext>
            </a:extLst>
          </p:cNvPr>
          <p:cNvSpPr>
            <a:spLocks noGrp="1"/>
          </p:cNvSpPr>
          <p:nvPr>
            <p:ph type="ctrTitle"/>
          </p:nvPr>
        </p:nvSpPr>
        <p:spPr>
          <a:xfrm>
            <a:off x="1271774" y="2080620"/>
            <a:ext cx="6600451" cy="916334"/>
          </a:xfrm>
        </p:spPr>
        <p:txBody>
          <a:bodyPr>
            <a:noAutofit/>
          </a:bodyPr>
          <a:lstStyle/>
          <a:p>
            <a:pPr algn="ctr"/>
            <a:r>
              <a:rPr lang="en-US" altLang="zh-CN" sz="4000" dirty="0"/>
              <a:t>4 over 6 </a:t>
            </a:r>
            <a:r>
              <a:rPr lang="zh-CN" altLang="en-US" sz="4000" dirty="0"/>
              <a:t>原理验证系统开发及流量数据分析 </a:t>
            </a:r>
          </a:p>
        </p:txBody>
      </p:sp>
      <p:sp>
        <p:nvSpPr>
          <p:cNvPr id="3" name="副标题 2">
            <a:extLst>
              <a:ext uri="{FF2B5EF4-FFF2-40B4-BE49-F238E27FC236}">
                <a16:creationId xmlns:a16="http://schemas.microsoft.com/office/drawing/2014/main" id="{13503F3C-BBF9-4788-AED7-C3847923B58E}"/>
              </a:ext>
            </a:extLst>
          </p:cNvPr>
          <p:cNvSpPr>
            <a:spLocks noGrp="1"/>
          </p:cNvSpPr>
          <p:nvPr>
            <p:ph type="subTitle" idx="1"/>
          </p:nvPr>
        </p:nvSpPr>
        <p:spPr>
          <a:xfrm>
            <a:off x="2357107" y="4221088"/>
            <a:ext cx="4429784" cy="1126283"/>
          </a:xfrm>
        </p:spPr>
        <p:txBody>
          <a:bodyPr>
            <a:normAutofit/>
          </a:bodyPr>
          <a:lstStyle/>
          <a:p>
            <a:pPr algn="ctr"/>
            <a:r>
              <a:rPr lang="zh-CN" altLang="en-US" sz="2400" dirty="0"/>
              <a:t>项目答辩</a:t>
            </a:r>
          </a:p>
        </p:txBody>
      </p:sp>
    </p:spTree>
    <p:extLst>
      <p:ext uri="{BB962C8B-B14F-4D97-AF65-F5344CB8AC3E}">
        <p14:creationId xmlns:p14="http://schemas.microsoft.com/office/powerpoint/2010/main" val="7650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FC531-F2D9-A145-9F5C-C413ADA2A8B1}"/>
              </a:ext>
            </a:extLst>
          </p:cNvPr>
          <p:cNvSpPr>
            <a:spLocks noGrp="1"/>
          </p:cNvSpPr>
          <p:nvPr>
            <p:ph type="title"/>
          </p:nvPr>
        </p:nvSpPr>
        <p:spPr/>
        <p:txBody>
          <a:bodyPr/>
          <a:lstStyle/>
          <a:p>
            <a:r>
              <a:rPr kumimoji="1" lang="zh-CN" altLang="en-US" dirty="0"/>
              <a:t>贡献点</a:t>
            </a:r>
          </a:p>
        </p:txBody>
      </p:sp>
      <p:sp>
        <p:nvSpPr>
          <p:cNvPr id="3" name="内容占位符 2">
            <a:extLst>
              <a:ext uri="{FF2B5EF4-FFF2-40B4-BE49-F238E27FC236}">
                <a16:creationId xmlns:a16="http://schemas.microsoft.com/office/drawing/2014/main" id="{3EE50BE4-81B9-794B-81CC-6598DE44C5AD}"/>
              </a:ext>
            </a:extLst>
          </p:cNvPr>
          <p:cNvSpPr>
            <a:spLocks noGrp="1"/>
          </p:cNvSpPr>
          <p:nvPr>
            <p:ph idx="1"/>
          </p:nvPr>
        </p:nvSpPr>
        <p:spPr>
          <a:xfrm>
            <a:off x="1403649" y="2133600"/>
            <a:ext cx="7130752" cy="3777622"/>
          </a:xfrm>
        </p:spPr>
        <p:txBody>
          <a:bodyPr>
            <a:normAutofit/>
          </a:bodyPr>
          <a:lstStyle/>
          <a:p>
            <a:r>
              <a:rPr kumimoji="1" lang="zh-CN" altLang="en-US" sz="2600" dirty="0"/>
              <a:t>二次聚类方法</a:t>
            </a:r>
            <a:endParaRPr kumimoji="1" lang="en-US" altLang="zh-CN" sz="2600" dirty="0"/>
          </a:p>
          <a:p>
            <a:r>
              <a:rPr kumimoji="1" lang="zh-CN" altLang="en-US" sz="2600" dirty="0"/>
              <a:t>提升泛化性能（流特征重分布）</a:t>
            </a:r>
            <a:endParaRPr kumimoji="1" lang="en-US" altLang="zh-CN" sz="2600" dirty="0"/>
          </a:p>
          <a:p>
            <a:pPr lvl="1"/>
            <a:r>
              <a:rPr kumimoji="1" lang="zh-CN" altLang="en-US" sz="2400" dirty="0"/>
              <a:t>源地址缺失</a:t>
            </a:r>
            <a:endParaRPr kumimoji="1" lang="en-US" altLang="zh-CN" sz="2400" dirty="0"/>
          </a:p>
          <a:p>
            <a:pPr lvl="1"/>
            <a:r>
              <a:rPr kumimoji="1" lang="zh-CN" altLang="en-US" sz="2400" dirty="0"/>
              <a:t>数据不对称</a:t>
            </a:r>
            <a:endParaRPr kumimoji="1" lang="en-US" altLang="zh-CN" sz="2400" dirty="0"/>
          </a:p>
          <a:p>
            <a:r>
              <a:rPr kumimoji="1" lang="zh-CN" altLang="en-US" sz="2600" dirty="0"/>
              <a:t>在线基于前</a:t>
            </a:r>
            <a:r>
              <a:rPr kumimoji="1" lang="en-US" altLang="zh-CN" sz="2600" dirty="0"/>
              <a:t>5</a:t>
            </a:r>
            <a:r>
              <a:rPr kumimoji="1" lang="zh-CN" altLang="en-US" sz="2600" dirty="0"/>
              <a:t>个包的大小流预测</a:t>
            </a:r>
            <a:endParaRPr kumimoji="1" lang="en-US" altLang="zh-CN" sz="2600" dirty="0"/>
          </a:p>
          <a:p>
            <a:r>
              <a:rPr kumimoji="1" lang="zh-CN" altLang="en-US" sz="2600" dirty="0"/>
              <a:t>流量分析工具包（抓取、解析、训练、匿名）</a:t>
            </a:r>
            <a:endParaRPr kumimoji="1" lang="en-US" altLang="zh-CN" sz="2600" dirty="0"/>
          </a:p>
          <a:p>
            <a:r>
              <a:rPr kumimoji="1" lang="zh-CN" altLang="en-US" sz="2600" dirty="0"/>
              <a:t>“应用分类”与“大小流”的关系模型</a:t>
            </a:r>
            <a:endParaRPr kumimoji="1" lang="en-US" altLang="zh-CN" sz="2600" dirty="0"/>
          </a:p>
          <a:p>
            <a:endParaRPr kumimoji="1" lang="en-US" altLang="zh-CN" sz="2600" dirty="0"/>
          </a:p>
        </p:txBody>
      </p:sp>
    </p:spTree>
    <p:extLst>
      <p:ext uri="{BB962C8B-B14F-4D97-AF65-F5344CB8AC3E}">
        <p14:creationId xmlns:p14="http://schemas.microsoft.com/office/powerpoint/2010/main" val="143045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3C9DB-3648-4931-8910-E20E829BF01B}"/>
              </a:ext>
            </a:extLst>
          </p:cNvPr>
          <p:cNvSpPr>
            <a:spLocks noGrp="1"/>
          </p:cNvSpPr>
          <p:nvPr>
            <p:ph type="title"/>
          </p:nvPr>
        </p:nvSpPr>
        <p:spPr>
          <a:xfrm>
            <a:off x="1945201" y="620688"/>
            <a:ext cx="6589199" cy="1064866"/>
          </a:xfrm>
        </p:spPr>
        <p:txBody>
          <a:bodyPr/>
          <a:lstStyle/>
          <a:p>
            <a:r>
              <a:rPr lang="zh-CN" altLang="en-US" dirty="0"/>
              <a:t>未来工作</a:t>
            </a:r>
          </a:p>
        </p:txBody>
      </p:sp>
      <p:sp>
        <p:nvSpPr>
          <p:cNvPr id="3" name="内容占位符 2">
            <a:extLst>
              <a:ext uri="{FF2B5EF4-FFF2-40B4-BE49-F238E27FC236}">
                <a16:creationId xmlns:a16="http://schemas.microsoft.com/office/drawing/2014/main" id="{0E6EB522-C0D0-4845-834E-07861CB06140}"/>
              </a:ext>
            </a:extLst>
          </p:cNvPr>
          <p:cNvSpPr>
            <a:spLocks noGrp="1"/>
          </p:cNvSpPr>
          <p:nvPr>
            <p:ph idx="1"/>
          </p:nvPr>
        </p:nvSpPr>
        <p:spPr>
          <a:xfrm>
            <a:off x="1559832" y="1493952"/>
            <a:ext cx="6950065" cy="4739952"/>
          </a:xfrm>
        </p:spPr>
        <p:txBody>
          <a:bodyPr>
            <a:normAutofit fontScale="92500" lnSpcReduction="10000"/>
          </a:bodyPr>
          <a:lstStyle/>
          <a:p>
            <a:r>
              <a:rPr lang="zh-CN" altLang="en-US" sz="2600" dirty="0"/>
              <a:t>在马上</a:t>
            </a:r>
            <a:r>
              <a:rPr lang="en-US" altLang="zh-CN" sz="2600" dirty="0"/>
              <a:t>6</a:t>
            </a:r>
            <a:r>
              <a:rPr lang="zh-CN" altLang="en-US" sz="2600" dirty="0"/>
              <a:t>的网络系统中部署我们的分类器</a:t>
            </a:r>
            <a:endParaRPr lang="en-US" altLang="zh-CN" sz="2600" dirty="0"/>
          </a:p>
          <a:p>
            <a:r>
              <a:rPr lang="zh-CN" altLang="en-US" sz="2600" dirty="0"/>
              <a:t>通过 </a:t>
            </a:r>
            <a:r>
              <a:rPr lang="en-US" altLang="zh-CN" sz="2600" dirty="0"/>
              <a:t>QoS </a:t>
            </a:r>
            <a:r>
              <a:rPr lang="zh-CN" altLang="en-US" sz="2600" dirty="0"/>
              <a:t>和协议类型对流量进行综合分析</a:t>
            </a:r>
            <a:endParaRPr lang="en-US" altLang="zh-CN" sz="2600" dirty="0"/>
          </a:p>
          <a:p>
            <a:r>
              <a:rPr lang="zh-CN" altLang="en-US" sz="2600" dirty="0"/>
              <a:t>数据集匿名化并公开，为之后的研究者提供借鉴</a:t>
            </a:r>
            <a:endParaRPr lang="en-US" altLang="zh-CN" sz="2600" dirty="0"/>
          </a:p>
          <a:p>
            <a:endParaRPr lang="en-US" altLang="zh-CN" sz="2600" dirty="0"/>
          </a:p>
          <a:p>
            <a:endParaRPr lang="en-US" altLang="zh-CN" sz="2600" dirty="0"/>
          </a:p>
          <a:p>
            <a:endParaRPr lang="en-US" altLang="zh-CN" sz="2600" dirty="0"/>
          </a:p>
          <a:p>
            <a:endParaRPr lang="en-US" altLang="zh-CN" sz="2600" dirty="0"/>
          </a:p>
          <a:p>
            <a:pPr marL="0" indent="0">
              <a:buNone/>
            </a:pPr>
            <a:endParaRPr lang="en-US" altLang="zh-CN" sz="2600" dirty="0"/>
          </a:p>
          <a:p>
            <a:pPr marL="0" indent="0">
              <a:buNone/>
            </a:pPr>
            <a:r>
              <a:rPr lang="en-US" altLang="zh-CN" sz="2600" dirty="0"/>
              <a:t>					</a:t>
            </a:r>
          </a:p>
          <a:p>
            <a:pPr marL="0" indent="0" algn="ctr">
              <a:buNone/>
            </a:pPr>
            <a:endParaRPr lang="en-US" altLang="zh-CN" sz="1600" dirty="0"/>
          </a:p>
          <a:p>
            <a:pPr marL="0" indent="0" algn="ctr">
              <a:buNone/>
            </a:pPr>
            <a:r>
              <a:rPr lang="zh-CN" altLang="en-US" sz="1600" dirty="0"/>
              <a:t>抓取到的数据集</a:t>
            </a:r>
            <a:endParaRPr lang="zh-CN" altLang="en-US" sz="2600" dirty="0"/>
          </a:p>
        </p:txBody>
      </p:sp>
      <p:pic>
        <p:nvPicPr>
          <p:cNvPr id="7" name="图片 6" descr="0.pcap">
            <a:extLst>
              <a:ext uri="{FF2B5EF4-FFF2-40B4-BE49-F238E27FC236}">
                <a16:creationId xmlns:a16="http://schemas.microsoft.com/office/drawing/2014/main" id="{332C99E5-377E-438D-A86D-D88EF2C5A4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3083" y="3140968"/>
            <a:ext cx="4563561" cy="2588880"/>
          </a:xfrm>
          <a:prstGeom prst="rect">
            <a:avLst/>
          </a:prstGeom>
        </p:spPr>
      </p:pic>
    </p:spTree>
    <p:extLst>
      <p:ext uri="{BB962C8B-B14F-4D97-AF65-F5344CB8AC3E}">
        <p14:creationId xmlns:p14="http://schemas.microsoft.com/office/powerpoint/2010/main" val="2078951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B5B01-56CE-410F-8762-6560D5E555C4}"/>
              </a:ext>
            </a:extLst>
          </p:cNvPr>
          <p:cNvSpPr>
            <a:spLocks noGrp="1"/>
          </p:cNvSpPr>
          <p:nvPr>
            <p:ph type="title"/>
          </p:nvPr>
        </p:nvSpPr>
        <p:spPr>
          <a:xfrm>
            <a:off x="1691680" y="2924944"/>
            <a:ext cx="6589199" cy="1280890"/>
          </a:xfrm>
        </p:spPr>
        <p:txBody>
          <a:bodyPr>
            <a:normAutofit fontScale="90000"/>
          </a:bodyPr>
          <a:lstStyle/>
          <a:p>
            <a:r>
              <a:rPr lang="en-US" altLang="zh-CN" sz="4800" dirty="0"/>
              <a:t>Thank you for listening !</a:t>
            </a:r>
            <a:endParaRPr lang="zh-CN" altLang="en-US" sz="4800" dirty="0"/>
          </a:p>
        </p:txBody>
      </p:sp>
    </p:spTree>
    <p:extLst>
      <p:ext uri="{BB962C8B-B14F-4D97-AF65-F5344CB8AC3E}">
        <p14:creationId xmlns:p14="http://schemas.microsoft.com/office/powerpoint/2010/main" val="295828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FC531-F2D9-A145-9F5C-C413ADA2A8B1}"/>
              </a:ext>
            </a:extLst>
          </p:cNvPr>
          <p:cNvSpPr>
            <a:spLocks noGrp="1"/>
          </p:cNvSpPr>
          <p:nvPr>
            <p:ph type="title"/>
          </p:nvPr>
        </p:nvSpPr>
        <p:spPr/>
        <p:txBody>
          <a:bodyPr/>
          <a:lstStyle/>
          <a:p>
            <a:r>
              <a:rPr kumimoji="1" lang="zh-CN" altLang="en-US" dirty="0"/>
              <a:t>项目背景</a:t>
            </a:r>
          </a:p>
        </p:txBody>
      </p:sp>
      <p:sp>
        <p:nvSpPr>
          <p:cNvPr id="3" name="内容占位符 2">
            <a:extLst>
              <a:ext uri="{FF2B5EF4-FFF2-40B4-BE49-F238E27FC236}">
                <a16:creationId xmlns:a16="http://schemas.microsoft.com/office/drawing/2014/main" id="{3EE50BE4-81B9-794B-81CC-6598DE44C5AD}"/>
              </a:ext>
            </a:extLst>
          </p:cNvPr>
          <p:cNvSpPr>
            <a:spLocks noGrp="1"/>
          </p:cNvSpPr>
          <p:nvPr>
            <p:ph idx="1"/>
          </p:nvPr>
        </p:nvSpPr>
        <p:spPr>
          <a:xfrm>
            <a:off x="1201895" y="1477859"/>
            <a:ext cx="7130751" cy="5112568"/>
          </a:xfrm>
        </p:spPr>
        <p:txBody>
          <a:bodyPr>
            <a:normAutofit lnSpcReduction="10000"/>
          </a:bodyPr>
          <a:lstStyle/>
          <a:p>
            <a:pPr marL="457200" lvl="0" indent="-457200">
              <a:buClr>
                <a:srgbClr val="A53010"/>
              </a:buClr>
              <a:buFont typeface="Wingdings" panose="05000000000000000000" pitchFamily="2" charset="2"/>
              <a:buChar char="l"/>
              <a:defRPr/>
            </a:pPr>
            <a:endParaRPr kumimoji="1" lang="en-US" altLang="zh-CN" sz="2800" dirty="0">
              <a:solidFill>
                <a:prstClr val="black">
                  <a:lumMod val="65000"/>
                  <a:lumOff val="35000"/>
                </a:prstClr>
              </a:solidFill>
            </a:endParaRPr>
          </a:p>
          <a:p>
            <a:pPr marL="457200" lvl="0" indent="-457200">
              <a:buClr>
                <a:srgbClr val="A53010"/>
              </a:buClr>
              <a:buFont typeface="Wingdings" panose="05000000000000000000" pitchFamily="2" charset="2"/>
              <a:buChar char="l"/>
              <a:defRPr/>
            </a:pPr>
            <a:endParaRPr kumimoji="1" lang="en-US" altLang="zh-CN" sz="2800" dirty="0">
              <a:solidFill>
                <a:prstClr val="black">
                  <a:lumMod val="65000"/>
                  <a:lumOff val="35000"/>
                </a:prstClr>
              </a:solidFill>
            </a:endParaRPr>
          </a:p>
          <a:p>
            <a:pPr marL="457200" lvl="0" indent="-457200">
              <a:buClr>
                <a:srgbClr val="A53010"/>
              </a:buClr>
              <a:buFont typeface="Wingdings" panose="05000000000000000000" pitchFamily="2" charset="2"/>
              <a:buChar char="l"/>
              <a:defRPr/>
            </a:pPr>
            <a:endParaRPr kumimoji="1" lang="en-US" altLang="zh-CN" sz="2800" dirty="0">
              <a:solidFill>
                <a:prstClr val="black">
                  <a:lumMod val="65000"/>
                  <a:lumOff val="35000"/>
                </a:prstClr>
              </a:solidFill>
            </a:endParaRPr>
          </a:p>
          <a:p>
            <a:pPr marL="457200" lvl="0" indent="-457200">
              <a:buClr>
                <a:srgbClr val="A53010"/>
              </a:buClr>
              <a:buFont typeface="Wingdings" panose="05000000000000000000" pitchFamily="2" charset="2"/>
              <a:buChar char="l"/>
              <a:defRPr/>
            </a:pPr>
            <a:endParaRPr kumimoji="1" lang="en-US" altLang="zh-CN" sz="2800" dirty="0">
              <a:solidFill>
                <a:prstClr val="black">
                  <a:lumMod val="65000"/>
                  <a:lumOff val="35000"/>
                </a:prstClr>
              </a:solidFill>
            </a:endParaRPr>
          </a:p>
          <a:p>
            <a:pPr marL="457200" lvl="0" indent="-457200">
              <a:buClr>
                <a:srgbClr val="A53010"/>
              </a:buClr>
              <a:buFont typeface="Wingdings" panose="05000000000000000000" pitchFamily="2" charset="2"/>
              <a:buChar char="l"/>
              <a:defRPr/>
            </a:pPr>
            <a:r>
              <a:rPr kumimoji="1" lang="zh-CN" altLang="en-US" sz="2800" dirty="0">
                <a:solidFill>
                  <a:prstClr val="black">
                    <a:lumMod val="65000"/>
                    <a:lumOff val="35000"/>
                  </a:prstClr>
                </a:solidFill>
              </a:rPr>
              <a:t>互联网体系：</a:t>
            </a:r>
            <a:r>
              <a:rPr kumimoji="1" lang="en-US" altLang="zh-CN" sz="2800" dirty="0">
                <a:solidFill>
                  <a:prstClr val="black">
                    <a:lumMod val="65000"/>
                    <a:lumOff val="35000"/>
                  </a:prstClr>
                </a:solidFill>
              </a:rPr>
              <a:t>IPv4 -&gt; IPv6</a:t>
            </a:r>
          </a:p>
          <a:p>
            <a:pPr marL="457200" lvl="0" indent="-457200">
              <a:buClr>
                <a:srgbClr val="A53010"/>
              </a:buClr>
              <a:buFont typeface="Wingdings" panose="05000000000000000000" pitchFamily="2" charset="2"/>
              <a:buChar char="l"/>
              <a:defRPr/>
            </a:pPr>
            <a:r>
              <a:rPr kumimoji="1" lang="zh-CN" altLang="en-US" sz="2800" dirty="0">
                <a:solidFill>
                  <a:prstClr val="black">
                    <a:lumMod val="65000"/>
                    <a:lumOff val="35000"/>
                  </a:prstClr>
                </a:solidFill>
              </a:rPr>
              <a:t>中国</a:t>
            </a:r>
            <a:r>
              <a:rPr kumimoji="1" lang="en-US" altLang="zh-CN" sz="2800" dirty="0">
                <a:solidFill>
                  <a:prstClr val="black">
                    <a:lumMod val="65000"/>
                    <a:lumOff val="35000"/>
                  </a:prstClr>
                </a:solidFill>
              </a:rPr>
              <a:t>IPv6</a:t>
            </a:r>
            <a:r>
              <a:rPr kumimoji="1" lang="zh-CN" altLang="en-US" sz="2800" dirty="0">
                <a:solidFill>
                  <a:prstClr val="black">
                    <a:lumMod val="65000"/>
                    <a:lumOff val="35000"/>
                  </a:prstClr>
                </a:solidFill>
              </a:rPr>
              <a:t>：</a:t>
            </a:r>
            <a:endParaRPr kumimoji="1" lang="en-US" altLang="zh-CN" sz="2800" dirty="0">
              <a:solidFill>
                <a:prstClr val="black">
                  <a:lumMod val="65000"/>
                  <a:lumOff val="35000"/>
                </a:prstClr>
              </a:solidFill>
            </a:endParaRPr>
          </a:p>
          <a:p>
            <a:pPr marL="400050" lvl="1" indent="0">
              <a:buClr>
                <a:srgbClr val="A53010"/>
              </a:buClr>
              <a:buNone/>
              <a:defRPr/>
            </a:pPr>
            <a:r>
              <a:rPr kumimoji="1" lang="en-US" altLang="zh-CN" sz="2600" dirty="0">
                <a:solidFill>
                  <a:prstClr val="black">
                    <a:lumMod val="65000"/>
                    <a:lumOff val="35000"/>
                  </a:prstClr>
                </a:solidFill>
              </a:rPr>
              <a:t>		</a:t>
            </a:r>
            <a:r>
              <a:rPr kumimoji="1" lang="zh-CN" altLang="en-US" sz="2600" dirty="0">
                <a:solidFill>
                  <a:prstClr val="black">
                    <a:lumMod val="65000"/>
                    <a:lumOff val="35000"/>
                  </a:prstClr>
                </a:solidFill>
              </a:rPr>
              <a:t>蓬勃发展，截至</a:t>
            </a:r>
            <a:r>
              <a:rPr kumimoji="1" lang="en-US" altLang="zh-CN" sz="2600" dirty="0">
                <a:solidFill>
                  <a:prstClr val="black">
                    <a:lumMod val="65000"/>
                    <a:lumOff val="35000"/>
                  </a:prstClr>
                </a:solidFill>
              </a:rPr>
              <a:t>2019</a:t>
            </a:r>
            <a:r>
              <a:rPr kumimoji="1" lang="zh-CN" altLang="en-US" sz="2600" dirty="0">
                <a:solidFill>
                  <a:prstClr val="black">
                    <a:lumMod val="65000"/>
                    <a:lumOff val="35000"/>
                  </a:prstClr>
                </a:solidFill>
              </a:rPr>
              <a:t>年</a:t>
            </a:r>
            <a:r>
              <a:rPr kumimoji="1" lang="en-US" altLang="zh-CN" sz="2600" dirty="0">
                <a:solidFill>
                  <a:prstClr val="black">
                    <a:lumMod val="65000"/>
                    <a:lumOff val="35000"/>
                  </a:prstClr>
                </a:solidFill>
              </a:rPr>
              <a:t>6</a:t>
            </a:r>
            <a:r>
              <a:rPr kumimoji="1" lang="zh-CN" altLang="en-US" sz="2600" dirty="0">
                <a:solidFill>
                  <a:prstClr val="black">
                    <a:lumMod val="65000"/>
                    <a:lumOff val="35000"/>
                  </a:prstClr>
                </a:solidFill>
              </a:rPr>
              <a:t>月，我国</a:t>
            </a:r>
            <a:r>
              <a:rPr kumimoji="1" lang="en-US" altLang="zh-CN" sz="2600" dirty="0">
                <a:solidFill>
                  <a:prstClr val="black">
                    <a:lumMod val="65000"/>
                    <a:lumOff val="35000"/>
                  </a:prstClr>
                </a:solidFill>
              </a:rPr>
              <a:t>IPv6</a:t>
            </a:r>
            <a:r>
              <a:rPr kumimoji="1" lang="zh-CN" altLang="en-US" sz="2600" dirty="0">
                <a:solidFill>
                  <a:prstClr val="black">
                    <a:lumMod val="65000"/>
                    <a:lumOff val="35000"/>
                  </a:prstClr>
                </a:solidFill>
              </a:rPr>
              <a:t>地址数量世界第一，</a:t>
            </a:r>
            <a:r>
              <a:rPr kumimoji="1" lang="en-US" altLang="zh-CN" sz="2600" dirty="0">
                <a:solidFill>
                  <a:prstClr val="black">
                    <a:lumMod val="65000"/>
                    <a:lumOff val="35000"/>
                  </a:prstClr>
                </a:solidFill>
              </a:rPr>
              <a:t>IPv6</a:t>
            </a:r>
            <a:r>
              <a:rPr kumimoji="1" lang="zh-CN" altLang="en-US" sz="2600" dirty="0">
                <a:solidFill>
                  <a:prstClr val="black">
                    <a:lumMod val="65000"/>
                    <a:lumOff val="35000"/>
                  </a:prstClr>
                </a:solidFill>
              </a:rPr>
              <a:t>活跃用户数达</a:t>
            </a:r>
            <a:r>
              <a:rPr kumimoji="1" lang="en-US" altLang="zh-CN" sz="2600" dirty="0">
                <a:solidFill>
                  <a:prstClr val="black">
                    <a:lumMod val="65000"/>
                    <a:lumOff val="35000"/>
                  </a:prstClr>
                </a:solidFill>
              </a:rPr>
              <a:t>1.3</a:t>
            </a:r>
            <a:r>
              <a:rPr kumimoji="1" lang="zh-CN" altLang="en-US" sz="2600" dirty="0">
                <a:solidFill>
                  <a:prstClr val="black">
                    <a:lumMod val="65000"/>
                    <a:lumOff val="35000"/>
                  </a:prstClr>
                </a:solidFill>
              </a:rPr>
              <a:t>亿。</a:t>
            </a:r>
            <a:endParaRPr kumimoji="1" lang="en-US" altLang="zh-CN" sz="2600" dirty="0">
              <a:solidFill>
                <a:prstClr val="black">
                  <a:lumMod val="65000"/>
                  <a:lumOff val="35000"/>
                </a:prstClr>
              </a:solidFill>
            </a:endParaRPr>
          </a:p>
          <a:p>
            <a:pPr marL="0" lvl="0" indent="0">
              <a:buClr>
                <a:srgbClr val="A53010"/>
              </a:buClr>
              <a:buNone/>
              <a:defRPr/>
            </a:pPr>
            <a:r>
              <a:rPr kumimoji="1" lang="en-US" altLang="zh-CN" dirty="0">
                <a:solidFill>
                  <a:prstClr val="black">
                    <a:lumMod val="65000"/>
                    <a:lumOff val="35000"/>
                  </a:prstClr>
                </a:solidFill>
              </a:rPr>
              <a:t>	</a:t>
            </a:r>
            <a:r>
              <a:rPr kumimoji="1" lang="zh-CN" altLang="en-US" dirty="0">
                <a:solidFill>
                  <a:prstClr val="black">
                    <a:lumMod val="65000"/>
                    <a:lumOff val="35000"/>
                  </a:prstClr>
                </a:solidFill>
              </a:rPr>
              <a:t>（数据来源：第</a:t>
            </a:r>
            <a:r>
              <a:rPr kumimoji="1" lang="en-US" altLang="zh-CN" dirty="0">
                <a:solidFill>
                  <a:prstClr val="black">
                    <a:lumMod val="65000"/>
                    <a:lumOff val="35000"/>
                  </a:prstClr>
                </a:solidFill>
              </a:rPr>
              <a:t>44</a:t>
            </a:r>
            <a:r>
              <a:rPr kumimoji="1" lang="zh-CN" altLang="en-US" dirty="0">
                <a:solidFill>
                  <a:prstClr val="black">
                    <a:lumMod val="65000"/>
                    <a:lumOff val="35000"/>
                  </a:prstClr>
                </a:solidFill>
              </a:rPr>
              <a:t>次</a:t>
            </a:r>
            <a:r>
              <a:rPr kumimoji="1" lang="en-US" altLang="zh-CN" dirty="0">
                <a:solidFill>
                  <a:prstClr val="black">
                    <a:lumMod val="65000"/>
                    <a:lumOff val="35000"/>
                  </a:prstClr>
                </a:solidFill>
              </a:rPr>
              <a:t>《</a:t>
            </a:r>
            <a:r>
              <a:rPr kumimoji="1" lang="zh-CN" altLang="en-US" dirty="0">
                <a:solidFill>
                  <a:prstClr val="black">
                    <a:lumMod val="65000"/>
                    <a:lumOff val="35000"/>
                  </a:prstClr>
                </a:solidFill>
              </a:rPr>
              <a:t>中国互联网络发展状况统计报告</a:t>
            </a:r>
            <a:r>
              <a:rPr kumimoji="1" lang="en-US" altLang="zh-CN" dirty="0">
                <a:solidFill>
                  <a:prstClr val="black">
                    <a:lumMod val="65000"/>
                    <a:lumOff val="35000"/>
                  </a:prstClr>
                </a:solidFill>
              </a:rPr>
              <a:t>》</a:t>
            </a:r>
            <a:r>
              <a:rPr kumimoji="1" lang="zh-CN" altLang="en-US" dirty="0">
                <a:solidFill>
                  <a:prstClr val="black">
                    <a:lumMod val="65000"/>
                    <a:lumOff val="35000"/>
                  </a:prstClr>
                </a:solidFill>
              </a:rPr>
              <a:t>）</a:t>
            </a:r>
            <a:endParaRPr kumimoji="1" lang="en-US" altLang="zh-CN" dirty="0">
              <a:solidFill>
                <a:prstClr val="black">
                  <a:lumMod val="65000"/>
                  <a:lumOff val="35000"/>
                </a:prstClr>
              </a:solidFill>
            </a:endParaRPr>
          </a:p>
          <a:p>
            <a:pPr marL="457200" lvl="0" indent="-457200">
              <a:buClr>
                <a:srgbClr val="A53010"/>
              </a:buClr>
              <a:buFont typeface="Wingdings" panose="05000000000000000000" pitchFamily="2" charset="2"/>
              <a:buChar char="l"/>
              <a:defRPr/>
            </a:pPr>
            <a:r>
              <a:rPr kumimoji="1" lang="zh-CN" altLang="en-US" sz="2800" dirty="0">
                <a:solidFill>
                  <a:prstClr val="black">
                    <a:lumMod val="65000"/>
                    <a:lumOff val="35000"/>
                  </a:prstClr>
                </a:solidFill>
              </a:rPr>
              <a:t>依旧存在大量仅支持</a:t>
            </a:r>
            <a:r>
              <a:rPr kumimoji="1" lang="en-US" altLang="zh-CN" sz="2800" dirty="0">
                <a:solidFill>
                  <a:prstClr val="black">
                    <a:lumMod val="65000"/>
                    <a:lumOff val="35000"/>
                  </a:prstClr>
                </a:solidFill>
              </a:rPr>
              <a:t>IPv4</a:t>
            </a:r>
            <a:r>
              <a:rPr kumimoji="1" lang="zh-CN" altLang="en-US" sz="2800" dirty="0">
                <a:solidFill>
                  <a:prstClr val="black">
                    <a:lumMod val="65000"/>
                    <a:lumOff val="35000"/>
                  </a:prstClr>
                </a:solidFill>
              </a:rPr>
              <a:t>的网络资源。</a:t>
            </a:r>
            <a:endParaRPr kumimoji="1" lang="en-US" altLang="zh-CN" sz="2800" dirty="0">
              <a:solidFill>
                <a:prstClr val="black">
                  <a:lumMod val="65000"/>
                  <a:lumOff val="35000"/>
                </a:prstClr>
              </a:solidFill>
            </a:endParaRPr>
          </a:p>
        </p:txBody>
      </p:sp>
      <p:sp>
        <p:nvSpPr>
          <p:cNvPr id="22" name="Pentagon 12">
            <a:extLst>
              <a:ext uri="{FF2B5EF4-FFF2-40B4-BE49-F238E27FC236}">
                <a16:creationId xmlns:a16="http://schemas.microsoft.com/office/drawing/2014/main" id="{BAED4F4A-E365-4FEC-AF77-70BB39EFB0E5}"/>
              </a:ext>
            </a:extLst>
          </p:cNvPr>
          <p:cNvSpPr>
            <a:spLocks noChangeArrowheads="1"/>
          </p:cNvSpPr>
          <p:nvPr/>
        </p:nvSpPr>
        <p:spPr bwMode="auto">
          <a:xfrm>
            <a:off x="967380" y="2961068"/>
            <a:ext cx="8172523" cy="466725"/>
          </a:xfrm>
          <a:prstGeom prst="homePlate">
            <a:avLst>
              <a:gd name="adj" fmla="val 51672"/>
            </a:avLst>
          </a:prstGeom>
          <a:solidFill>
            <a:schemeClr val="tx2">
              <a:lumMod val="60000"/>
              <a:lumOff val="40000"/>
            </a:schemeClr>
          </a:solidFill>
          <a:ln>
            <a:noFill/>
          </a:ln>
          <a:extLst>
            <a:ext uri="{91240B29-F687-4f45-9708-019B960494DF}"/>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457200" indent="-457200" algn="ctr">
              <a:buFont typeface="Calibri" panose="020F0502020204030204" pitchFamily="34" charset="0"/>
              <a:buAutoNum type="arabicPeriod"/>
              <a:defRPr/>
            </a:pPr>
            <a:endParaRPr lang="en-US" altLang="en-US" sz="1400" noProof="1">
              <a:solidFill>
                <a:srgbClr val="FFFFFF"/>
              </a:solidFill>
              <a:latin typeface="Calibri" panose="020F0502020204030204" pitchFamily="34" charset="0"/>
              <a:ea typeface="MS PGothic" panose="020B0600070205080204" pitchFamily="34" charset="-128"/>
            </a:endParaRPr>
          </a:p>
        </p:txBody>
      </p:sp>
      <p:pic>
        <p:nvPicPr>
          <p:cNvPr id="23" name="Picture 35" descr="s1986">
            <a:extLst>
              <a:ext uri="{FF2B5EF4-FFF2-40B4-BE49-F238E27FC236}">
                <a16:creationId xmlns:a16="http://schemas.microsoft.com/office/drawing/2014/main" id="{DB6047DD-5AC8-4599-8655-C68895A5A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368" y="1703768"/>
            <a:ext cx="875111" cy="900112"/>
          </a:xfrm>
          <a:prstGeom prst="rect">
            <a:avLst/>
          </a:prstGeom>
          <a:solidFill>
            <a:srgbClr val="99CCFF"/>
          </a:solidFill>
          <a:ln w="9525">
            <a:solidFill>
              <a:srgbClr val="0070C0"/>
            </a:solidFill>
            <a:miter lim="800000"/>
            <a:headEnd/>
            <a:tailEnd/>
          </a:ln>
        </p:spPr>
      </p:pic>
      <p:pic>
        <p:nvPicPr>
          <p:cNvPr id="24" name="Picture 38" descr="s1969">
            <a:extLst>
              <a:ext uri="{FF2B5EF4-FFF2-40B4-BE49-F238E27FC236}">
                <a16:creationId xmlns:a16="http://schemas.microsoft.com/office/drawing/2014/main" id="{7E69D778-7F58-4B7F-A13E-28A0BBE7D8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0028"/>
          <a:stretch>
            <a:fillRect/>
          </a:stretch>
        </p:blipFill>
        <p:spPr bwMode="auto">
          <a:xfrm>
            <a:off x="967380" y="1722818"/>
            <a:ext cx="847799" cy="890587"/>
          </a:xfrm>
          <a:prstGeom prst="rect">
            <a:avLst/>
          </a:prstGeom>
          <a:solidFill>
            <a:srgbClr val="99CCFF"/>
          </a:solidFill>
          <a:ln w="9525">
            <a:solidFill>
              <a:srgbClr val="0070C0"/>
            </a:solidFill>
            <a:miter lim="800000"/>
            <a:headEnd/>
            <a:tailEnd/>
          </a:ln>
        </p:spPr>
      </p:pic>
      <p:pic>
        <p:nvPicPr>
          <p:cNvPr id="25" name="Picture 2">
            <a:extLst>
              <a:ext uri="{FF2B5EF4-FFF2-40B4-BE49-F238E27FC236}">
                <a16:creationId xmlns:a16="http://schemas.microsoft.com/office/drawing/2014/main" id="{2703AEA6-C705-4581-829E-0D0FE9D2C2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3409" y="1660905"/>
            <a:ext cx="867145" cy="935038"/>
          </a:xfrm>
          <a:prstGeom prst="rect">
            <a:avLst/>
          </a:prstGeom>
          <a:solidFill>
            <a:srgbClr val="99CCFF"/>
          </a:solidFill>
          <a:ln w="9525">
            <a:solidFill>
              <a:srgbClr val="0070C0"/>
            </a:solidFill>
            <a:miter lim="800000"/>
            <a:headEnd/>
            <a:tailEnd/>
          </a:ln>
        </p:spPr>
      </p:pic>
      <p:sp>
        <p:nvSpPr>
          <p:cNvPr id="26" name="文本框 4">
            <a:extLst>
              <a:ext uri="{FF2B5EF4-FFF2-40B4-BE49-F238E27FC236}">
                <a16:creationId xmlns:a16="http://schemas.microsoft.com/office/drawing/2014/main" id="{3235350E-6732-40D7-9803-78C8717FA53D}"/>
              </a:ext>
            </a:extLst>
          </p:cNvPr>
          <p:cNvSpPr txBox="1">
            <a:spLocks noChangeArrowheads="1"/>
          </p:cNvSpPr>
          <p:nvPr/>
        </p:nvSpPr>
        <p:spPr bwMode="auto">
          <a:xfrm>
            <a:off x="905867" y="2572130"/>
            <a:ext cx="1053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微软雅黑" panose="020B0503020204020204" pitchFamily="34" charset="-122"/>
                <a:ea typeface="微软雅黑" panose="020B0503020204020204" pitchFamily="34" charset="-122"/>
              </a:rPr>
              <a:t>4</a:t>
            </a:r>
            <a:r>
              <a:rPr lang="zh-CN" altLang="en-US" sz="1600">
                <a:latin typeface="微软雅黑" panose="020B0503020204020204" pitchFamily="34" charset="-122"/>
                <a:ea typeface="微软雅黑" panose="020B0503020204020204" pitchFamily="34" charset="-122"/>
              </a:rPr>
              <a:t>个节点</a:t>
            </a:r>
            <a:endParaRPr lang="en-US" altLang="zh-CN" sz="1600">
              <a:latin typeface="微软雅黑" panose="020B0503020204020204" pitchFamily="34" charset="-122"/>
              <a:ea typeface="微软雅黑" panose="020B0503020204020204" pitchFamily="34" charset="-122"/>
            </a:endParaRPr>
          </a:p>
        </p:txBody>
      </p:sp>
      <p:sp>
        <p:nvSpPr>
          <p:cNvPr id="27" name="文本框 27">
            <a:extLst>
              <a:ext uri="{FF2B5EF4-FFF2-40B4-BE49-F238E27FC236}">
                <a16:creationId xmlns:a16="http://schemas.microsoft.com/office/drawing/2014/main" id="{8E864C76-B0C3-41A2-9B54-ED4C81DA31E6}"/>
              </a:ext>
            </a:extLst>
          </p:cNvPr>
          <p:cNvSpPr txBox="1">
            <a:spLocks noChangeArrowheads="1"/>
          </p:cNvSpPr>
          <p:nvPr/>
        </p:nvSpPr>
        <p:spPr bwMode="auto">
          <a:xfrm>
            <a:off x="2485264" y="2572130"/>
            <a:ext cx="10388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个节点</a:t>
            </a:r>
            <a:endParaRPr lang="en-US" altLang="zh-CN" sz="1600" dirty="0">
              <a:latin typeface="微软雅黑" panose="020B0503020204020204" pitchFamily="34" charset="-122"/>
              <a:ea typeface="微软雅黑" panose="020B0503020204020204" pitchFamily="34" charset="-122"/>
            </a:endParaRPr>
          </a:p>
        </p:txBody>
      </p:sp>
      <p:sp>
        <p:nvSpPr>
          <p:cNvPr id="28" name="文本框 28">
            <a:extLst>
              <a:ext uri="{FF2B5EF4-FFF2-40B4-BE49-F238E27FC236}">
                <a16:creationId xmlns:a16="http://schemas.microsoft.com/office/drawing/2014/main" id="{C23D2A93-3D9E-4C08-9135-7BF8D012808D}"/>
              </a:ext>
            </a:extLst>
          </p:cNvPr>
          <p:cNvSpPr txBox="1">
            <a:spLocks noChangeArrowheads="1"/>
          </p:cNvSpPr>
          <p:nvPr/>
        </p:nvSpPr>
        <p:spPr bwMode="auto">
          <a:xfrm>
            <a:off x="5753062" y="2572130"/>
            <a:ext cx="11516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latin typeface="微软雅黑" panose="020B0503020204020204" pitchFamily="34" charset="-122"/>
                <a:ea typeface="微软雅黑" panose="020B0503020204020204" pitchFamily="34" charset="-122"/>
              </a:rPr>
              <a:t>近</a:t>
            </a:r>
            <a:r>
              <a:rPr lang="en-US" altLang="zh-CN" sz="1600">
                <a:latin typeface="微软雅黑" panose="020B0503020204020204" pitchFamily="34" charset="-122"/>
                <a:ea typeface="微软雅黑" panose="020B0503020204020204" pitchFamily="34" charset="-122"/>
              </a:rPr>
              <a:t>50</a:t>
            </a:r>
            <a:r>
              <a:rPr lang="zh-CN" altLang="en-US" sz="1600">
                <a:latin typeface="微软雅黑" panose="020B0503020204020204" pitchFamily="34" charset="-122"/>
                <a:ea typeface="微软雅黑" panose="020B0503020204020204" pitchFamily="34" charset="-122"/>
              </a:rPr>
              <a:t>亿台</a:t>
            </a:r>
            <a:endParaRPr lang="en-US" altLang="zh-CN" sz="1600">
              <a:latin typeface="微软雅黑" panose="020B0503020204020204" pitchFamily="34" charset="-122"/>
              <a:ea typeface="微软雅黑" panose="020B0503020204020204" pitchFamily="34" charset="-122"/>
            </a:endParaRPr>
          </a:p>
        </p:txBody>
      </p:sp>
      <p:grpSp>
        <p:nvGrpSpPr>
          <p:cNvPr id="29" name="组合 29">
            <a:extLst>
              <a:ext uri="{FF2B5EF4-FFF2-40B4-BE49-F238E27FC236}">
                <a16:creationId xmlns:a16="http://schemas.microsoft.com/office/drawing/2014/main" id="{CF44A049-7304-470F-8869-0A51341B8B7F}"/>
              </a:ext>
            </a:extLst>
          </p:cNvPr>
          <p:cNvGrpSpPr>
            <a:grpSpLocks/>
          </p:cNvGrpSpPr>
          <p:nvPr/>
        </p:nvGrpSpPr>
        <p:grpSpPr bwMode="auto">
          <a:xfrm>
            <a:off x="7149884" y="1502431"/>
            <a:ext cx="1699712" cy="1321427"/>
            <a:chOff x="6407740" y="1015425"/>
            <a:chExt cx="2034752" cy="1442575"/>
          </a:xfrm>
        </p:grpSpPr>
        <p:pic>
          <p:nvPicPr>
            <p:cNvPr id="30" name="图片 7">
              <a:extLst>
                <a:ext uri="{FF2B5EF4-FFF2-40B4-BE49-F238E27FC236}">
                  <a16:creationId xmlns:a16="http://schemas.microsoft.com/office/drawing/2014/main" id="{6BC437E6-4561-4ADB-8C00-411437780D0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07740" y="1015425"/>
              <a:ext cx="2003395" cy="121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a:extLst>
                <a:ext uri="{FF2B5EF4-FFF2-40B4-BE49-F238E27FC236}">
                  <a16:creationId xmlns:a16="http://schemas.microsoft.com/office/drawing/2014/main" id="{1E0A7F3C-D563-4A14-96A6-7688EA55C1F6}"/>
                </a:ext>
              </a:extLst>
            </p:cNvPr>
            <p:cNvSpPr/>
            <p:nvPr/>
          </p:nvSpPr>
          <p:spPr>
            <a:xfrm>
              <a:off x="7823643" y="1994538"/>
              <a:ext cx="618849" cy="463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grpSp>
      <p:sp>
        <p:nvSpPr>
          <p:cNvPr id="32" name="文本框 32">
            <a:extLst>
              <a:ext uri="{FF2B5EF4-FFF2-40B4-BE49-F238E27FC236}">
                <a16:creationId xmlns:a16="http://schemas.microsoft.com/office/drawing/2014/main" id="{59CEA350-9199-4DAA-A6B2-F1D439432874}"/>
              </a:ext>
            </a:extLst>
          </p:cNvPr>
          <p:cNvSpPr txBox="1">
            <a:spLocks noChangeArrowheads="1"/>
          </p:cNvSpPr>
          <p:nvPr/>
        </p:nvSpPr>
        <p:spPr bwMode="auto">
          <a:xfrm>
            <a:off x="7315167" y="2572130"/>
            <a:ext cx="13171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dirty="0">
                <a:solidFill>
                  <a:srgbClr val="C00000"/>
                </a:solidFill>
                <a:latin typeface="微软雅黑" panose="020B0503020204020204" pitchFamily="34" charset="-122"/>
                <a:ea typeface="微软雅黑" panose="020B0503020204020204" pitchFamily="34" charset="-122"/>
              </a:rPr>
              <a:t>近</a:t>
            </a:r>
            <a:r>
              <a:rPr lang="en-US" altLang="zh-CN" sz="1600" dirty="0">
                <a:solidFill>
                  <a:srgbClr val="C00000"/>
                </a:solidFill>
                <a:latin typeface="微软雅黑" panose="020B0503020204020204" pitchFamily="34" charset="-122"/>
                <a:ea typeface="微软雅黑" panose="020B0503020204020204" pitchFamily="34" charset="-122"/>
              </a:rPr>
              <a:t>1000</a:t>
            </a:r>
            <a:r>
              <a:rPr lang="zh-CN" altLang="en-US" sz="1600" dirty="0">
                <a:solidFill>
                  <a:srgbClr val="C00000"/>
                </a:solidFill>
                <a:latin typeface="微软雅黑" panose="020B0503020204020204" pitchFamily="34" charset="-122"/>
                <a:ea typeface="微软雅黑" panose="020B0503020204020204" pitchFamily="34" charset="-122"/>
              </a:rPr>
              <a:t>亿台</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33" name="矩形 33">
            <a:extLst>
              <a:ext uri="{FF2B5EF4-FFF2-40B4-BE49-F238E27FC236}">
                <a16:creationId xmlns:a16="http://schemas.microsoft.com/office/drawing/2014/main" id="{7357CA9F-DD43-4D05-AA5C-6950B5A89C95}"/>
              </a:ext>
            </a:extLst>
          </p:cNvPr>
          <p:cNvSpPr>
            <a:spLocks noChangeArrowheads="1"/>
          </p:cNvSpPr>
          <p:nvPr/>
        </p:nvSpPr>
        <p:spPr bwMode="auto">
          <a:xfrm>
            <a:off x="979481" y="3026155"/>
            <a:ext cx="9065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dirty="0">
                <a:solidFill>
                  <a:schemeClr val="bg1"/>
                </a:solidFill>
                <a:latin typeface="微软雅黑" panose="020B0503020204020204" pitchFamily="34" charset="-122"/>
                <a:ea typeface="微软雅黑" panose="020B0503020204020204" pitchFamily="34" charset="-122"/>
              </a:rPr>
              <a:t>1969</a:t>
            </a:r>
            <a:r>
              <a:rPr lang="zh-CN" altLang="en-US" sz="1600" dirty="0">
                <a:solidFill>
                  <a:schemeClr val="bg1"/>
                </a:solidFill>
                <a:latin typeface="微软雅黑" panose="020B0503020204020204" pitchFamily="34" charset="-122"/>
                <a:ea typeface="微软雅黑" panose="020B0503020204020204" pitchFamily="34" charset="-122"/>
              </a:rPr>
              <a:t>年</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34" name="矩形 88">
            <a:extLst>
              <a:ext uri="{FF2B5EF4-FFF2-40B4-BE49-F238E27FC236}">
                <a16:creationId xmlns:a16="http://schemas.microsoft.com/office/drawing/2014/main" id="{E2C6B4D1-379B-4053-B263-949064ACD0AB}"/>
              </a:ext>
            </a:extLst>
          </p:cNvPr>
          <p:cNvSpPr>
            <a:spLocks noChangeArrowheads="1"/>
          </p:cNvSpPr>
          <p:nvPr/>
        </p:nvSpPr>
        <p:spPr bwMode="auto">
          <a:xfrm>
            <a:off x="2507857" y="3026155"/>
            <a:ext cx="10002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dirty="0">
                <a:solidFill>
                  <a:schemeClr val="bg1"/>
                </a:solidFill>
                <a:latin typeface="微软雅黑" panose="020B0503020204020204" pitchFamily="34" charset="-122"/>
                <a:ea typeface="微软雅黑" panose="020B0503020204020204" pitchFamily="34" charset="-122"/>
              </a:rPr>
              <a:t>1971</a:t>
            </a:r>
            <a:r>
              <a:rPr lang="zh-CN" altLang="en-US" sz="1600" dirty="0">
                <a:solidFill>
                  <a:schemeClr val="bg1"/>
                </a:solidFill>
                <a:latin typeface="微软雅黑" panose="020B0503020204020204" pitchFamily="34" charset="-122"/>
                <a:ea typeface="微软雅黑" panose="020B0503020204020204" pitchFamily="34" charset="-122"/>
              </a:rPr>
              <a:t>年</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35" name="矩形 91">
            <a:extLst>
              <a:ext uri="{FF2B5EF4-FFF2-40B4-BE49-F238E27FC236}">
                <a16:creationId xmlns:a16="http://schemas.microsoft.com/office/drawing/2014/main" id="{02F1E81D-2EAA-48AB-AD38-67AF3D428D45}"/>
              </a:ext>
            </a:extLst>
          </p:cNvPr>
          <p:cNvSpPr>
            <a:spLocks noChangeArrowheads="1"/>
          </p:cNvSpPr>
          <p:nvPr/>
        </p:nvSpPr>
        <p:spPr bwMode="auto">
          <a:xfrm>
            <a:off x="5843463" y="3026155"/>
            <a:ext cx="9708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dirty="0">
                <a:solidFill>
                  <a:schemeClr val="bg1"/>
                </a:solidFill>
                <a:latin typeface="微软雅黑" panose="020B0503020204020204" pitchFamily="34" charset="-122"/>
                <a:ea typeface="微软雅黑" panose="020B0503020204020204" pitchFamily="34" charset="-122"/>
              </a:rPr>
              <a:t>2015</a:t>
            </a:r>
            <a:r>
              <a:rPr lang="zh-CN" altLang="en-US" sz="1600" dirty="0">
                <a:solidFill>
                  <a:schemeClr val="bg1"/>
                </a:solidFill>
                <a:latin typeface="微软雅黑" panose="020B0503020204020204" pitchFamily="34" charset="-122"/>
                <a:ea typeface="微软雅黑" panose="020B0503020204020204" pitchFamily="34" charset="-122"/>
              </a:rPr>
              <a:t>年</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36" name="矩形 92">
            <a:extLst>
              <a:ext uri="{FF2B5EF4-FFF2-40B4-BE49-F238E27FC236}">
                <a16:creationId xmlns:a16="http://schemas.microsoft.com/office/drawing/2014/main" id="{E9FF3F33-476D-41D0-8E3E-72B530BD057E}"/>
              </a:ext>
            </a:extLst>
          </p:cNvPr>
          <p:cNvSpPr>
            <a:spLocks noChangeArrowheads="1"/>
          </p:cNvSpPr>
          <p:nvPr/>
        </p:nvSpPr>
        <p:spPr bwMode="auto">
          <a:xfrm>
            <a:off x="7511648" y="3039079"/>
            <a:ext cx="970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dirty="0">
                <a:solidFill>
                  <a:srgbClr val="FFFF00"/>
                </a:solidFill>
                <a:latin typeface="微软雅黑" panose="020B0503020204020204" pitchFamily="34" charset="-122"/>
                <a:ea typeface="微软雅黑" panose="020B0503020204020204" pitchFamily="34" charset="-122"/>
              </a:rPr>
              <a:t>2020</a:t>
            </a:r>
            <a:r>
              <a:rPr lang="zh-CN" altLang="en-US" sz="1600" b="1" dirty="0">
                <a:solidFill>
                  <a:srgbClr val="FFFF00"/>
                </a:solidFill>
                <a:latin typeface="微软雅黑" panose="020B0503020204020204" pitchFamily="34" charset="-122"/>
                <a:ea typeface="微软雅黑" panose="020B0503020204020204" pitchFamily="34" charset="-122"/>
              </a:rPr>
              <a:t>年</a:t>
            </a:r>
            <a:endParaRPr lang="en-US" altLang="zh-CN" sz="1600" b="1" dirty="0">
              <a:solidFill>
                <a:srgbClr val="FFFF00"/>
              </a:solidFill>
              <a:latin typeface="微软雅黑" panose="020B0503020204020204" pitchFamily="34" charset="-122"/>
              <a:ea typeface="微软雅黑" panose="020B0503020204020204" pitchFamily="34" charset="-122"/>
            </a:endParaRPr>
          </a:p>
        </p:txBody>
      </p:sp>
      <p:pic>
        <p:nvPicPr>
          <p:cNvPr id="37" name="图片 6">
            <a:extLst>
              <a:ext uri="{FF2B5EF4-FFF2-40B4-BE49-F238E27FC236}">
                <a16:creationId xmlns:a16="http://schemas.microsoft.com/office/drawing/2014/main" id="{457B21FF-6415-43B6-9DDB-6C3AB153C7D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18255" y="1689480"/>
            <a:ext cx="875111" cy="925513"/>
          </a:xfrm>
          <a:prstGeom prst="rect">
            <a:avLst/>
          </a:prstGeom>
          <a:solidFill>
            <a:srgbClr val="99CCFF"/>
          </a:solidFill>
          <a:ln w="9525">
            <a:solidFill>
              <a:srgbClr val="0070C0"/>
            </a:solidFill>
            <a:miter lim="800000"/>
            <a:headEnd/>
            <a:tailEnd/>
          </a:ln>
        </p:spPr>
      </p:pic>
      <p:sp>
        <p:nvSpPr>
          <p:cNvPr id="38" name="文本框 34">
            <a:extLst>
              <a:ext uri="{FF2B5EF4-FFF2-40B4-BE49-F238E27FC236}">
                <a16:creationId xmlns:a16="http://schemas.microsoft.com/office/drawing/2014/main" id="{0656C5D4-5885-41FC-990A-1DA7BC03C3A7}"/>
              </a:ext>
            </a:extLst>
          </p:cNvPr>
          <p:cNvSpPr txBox="1">
            <a:spLocks noChangeArrowheads="1"/>
          </p:cNvSpPr>
          <p:nvPr/>
        </p:nvSpPr>
        <p:spPr bwMode="auto">
          <a:xfrm>
            <a:off x="4125608" y="2572130"/>
            <a:ext cx="11630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latin typeface="微软雅黑" panose="020B0503020204020204" pitchFamily="34" charset="-122"/>
                <a:ea typeface="微软雅黑" panose="020B0503020204020204" pitchFamily="34" charset="-122"/>
              </a:rPr>
              <a:t>突破</a:t>
            </a:r>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亿台</a:t>
            </a:r>
            <a:endParaRPr lang="en-US" altLang="zh-CN" sz="1600">
              <a:latin typeface="微软雅黑" panose="020B0503020204020204" pitchFamily="34" charset="-122"/>
              <a:ea typeface="微软雅黑" panose="020B0503020204020204" pitchFamily="34" charset="-122"/>
            </a:endParaRPr>
          </a:p>
        </p:txBody>
      </p:sp>
      <p:sp>
        <p:nvSpPr>
          <p:cNvPr id="39" name="矩形 35">
            <a:extLst>
              <a:ext uri="{FF2B5EF4-FFF2-40B4-BE49-F238E27FC236}">
                <a16:creationId xmlns:a16="http://schemas.microsoft.com/office/drawing/2014/main" id="{D998062C-A5E9-44EE-B30D-3413F5045A83}"/>
              </a:ext>
            </a:extLst>
          </p:cNvPr>
          <p:cNvSpPr>
            <a:spLocks noChangeArrowheads="1"/>
          </p:cNvSpPr>
          <p:nvPr/>
        </p:nvSpPr>
        <p:spPr bwMode="auto">
          <a:xfrm>
            <a:off x="4164834" y="3026155"/>
            <a:ext cx="9819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dirty="0">
                <a:solidFill>
                  <a:schemeClr val="bg1"/>
                </a:solidFill>
                <a:latin typeface="微软雅黑" panose="020B0503020204020204" pitchFamily="34" charset="-122"/>
                <a:ea typeface="微软雅黑" panose="020B0503020204020204" pitchFamily="34" charset="-122"/>
              </a:rPr>
              <a:t>1996</a:t>
            </a:r>
            <a:r>
              <a:rPr lang="zh-CN" altLang="en-US" sz="1600" dirty="0">
                <a:solidFill>
                  <a:schemeClr val="bg1"/>
                </a:solidFill>
                <a:latin typeface="微软雅黑" panose="020B0503020204020204" pitchFamily="34" charset="-122"/>
                <a:ea typeface="微软雅黑" panose="020B0503020204020204" pitchFamily="34" charset="-122"/>
              </a:rPr>
              <a:t>年</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79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FC531-F2D9-A145-9F5C-C413ADA2A8B1}"/>
              </a:ext>
            </a:extLst>
          </p:cNvPr>
          <p:cNvSpPr>
            <a:spLocks noGrp="1"/>
          </p:cNvSpPr>
          <p:nvPr>
            <p:ph type="title"/>
          </p:nvPr>
        </p:nvSpPr>
        <p:spPr/>
        <p:txBody>
          <a:bodyPr/>
          <a:lstStyle/>
          <a:p>
            <a:r>
              <a:rPr kumimoji="1" lang="zh-CN" altLang="en-US" dirty="0"/>
              <a:t>项目背景</a:t>
            </a:r>
          </a:p>
        </p:txBody>
      </p:sp>
      <p:sp>
        <p:nvSpPr>
          <p:cNvPr id="3" name="内容占位符 2">
            <a:extLst>
              <a:ext uri="{FF2B5EF4-FFF2-40B4-BE49-F238E27FC236}">
                <a16:creationId xmlns:a16="http://schemas.microsoft.com/office/drawing/2014/main" id="{3EE50BE4-81B9-794B-81CC-6598DE44C5AD}"/>
              </a:ext>
            </a:extLst>
          </p:cNvPr>
          <p:cNvSpPr>
            <a:spLocks noGrp="1"/>
          </p:cNvSpPr>
          <p:nvPr>
            <p:ph idx="1"/>
          </p:nvPr>
        </p:nvSpPr>
        <p:spPr>
          <a:xfrm>
            <a:off x="1187624" y="1748109"/>
            <a:ext cx="7488832" cy="4485781"/>
          </a:xfrm>
        </p:spPr>
        <p:txBody>
          <a:bodyPr>
            <a:normAutofit/>
          </a:bodyPr>
          <a:lstStyle/>
          <a:p>
            <a:pPr marL="457200" lvl="0" indent="-457200">
              <a:buClr>
                <a:srgbClr val="A53010"/>
              </a:buClr>
              <a:buFont typeface="Wingdings" panose="05000000000000000000" pitchFamily="2" charset="2"/>
              <a:buChar char="l"/>
            </a:pPr>
            <a:r>
              <a:rPr kumimoji="1" lang="zh-CN" altLang="en-US" sz="2800" dirty="0">
                <a:solidFill>
                  <a:prstClr val="black">
                    <a:lumMod val="65000"/>
                    <a:lumOff val="35000"/>
                  </a:prstClr>
                </a:solidFill>
              </a:rPr>
              <a:t>马上</a:t>
            </a:r>
            <a:r>
              <a:rPr kumimoji="1" lang="en-US" altLang="zh-CN" sz="2800" dirty="0">
                <a:solidFill>
                  <a:prstClr val="black">
                    <a:lumMod val="65000"/>
                    <a:lumOff val="35000"/>
                  </a:prstClr>
                </a:solidFill>
              </a:rPr>
              <a:t>6</a:t>
            </a:r>
            <a:r>
              <a:rPr kumimoji="1" lang="zh-CN" altLang="en-US" sz="2800" dirty="0">
                <a:solidFill>
                  <a:prstClr val="black">
                    <a:lumMod val="65000"/>
                    <a:lumOff val="35000"/>
                  </a:prstClr>
                </a:solidFill>
              </a:rPr>
              <a:t>公司是一家新兴互联网公司，向用户提供免费、高速的</a:t>
            </a:r>
            <a:r>
              <a:rPr kumimoji="1" lang="en-US" altLang="zh-CN" sz="2800" dirty="0">
                <a:solidFill>
                  <a:prstClr val="black">
                    <a:lumMod val="65000"/>
                    <a:lumOff val="35000"/>
                  </a:prstClr>
                </a:solidFill>
              </a:rPr>
              <a:t>IPv6</a:t>
            </a:r>
            <a:r>
              <a:rPr kumimoji="1" lang="zh-CN" altLang="en-US" sz="2800" dirty="0">
                <a:solidFill>
                  <a:prstClr val="black">
                    <a:lumMod val="65000"/>
                    <a:lumOff val="35000"/>
                  </a:prstClr>
                </a:solidFill>
              </a:rPr>
              <a:t>访问</a:t>
            </a:r>
            <a:r>
              <a:rPr kumimoji="1" lang="en-US" altLang="zh-CN" sz="2800" dirty="0">
                <a:solidFill>
                  <a:prstClr val="black">
                    <a:lumMod val="65000"/>
                    <a:lumOff val="35000"/>
                  </a:prstClr>
                </a:solidFill>
              </a:rPr>
              <a:t>IPv4</a:t>
            </a:r>
            <a:r>
              <a:rPr kumimoji="1" lang="zh-CN" altLang="en-US" sz="2800" dirty="0">
                <a:solidFill>
                  <a:prstClr val="black">
                    <a:lumMod val="65000"/>
                    <a:lumOff val="35000"/>
                  </a:prstClr>
                </a:solidFill>
              </a:rPr>
              <a:t>网络资源的接入。</a:t>
            </a:r>
            <a:endParaRPr kumimoji="1" lang="en-US" altLang="zh-CN" sz="2800" dirty="0">
              <a:solidFill>
                <a:prstClr val="black">
                  <a:lumMod val="65000"/>
                  <a:lumOff val="35000"/>
                </a:prstClr>
              </a:solidFill>
            </a:endParaRPr>
          </a:p>
          <a:p>
            <a:pPr marL="457200" lvl="0" indent="-457200">
              <a:buClr>
                <a:srgbClr val="A53010"/>
              </a:buClr>
              <a:buFont typeface="Wingdings" panose="05000000000000000000" pitchFamily="2" charset="2"/>
              <a:buChar char="l"/>
            </a:pPr>
            <a:endParaRPr kumimoji="1" lang="en-US" altLang="zh-CN" sz="2800" dirty="0">
              <a:solidFill>
                <a:prstClr val="black">
                  <a:lumMod val="65000"/>
                  <a:lumOff val="35000"/>
                </a:prstClr>
              </a:solidFill>
            </a:endParaRPr>
          </a:p>
          <a:p>
            <a:pPr marL="457200" lvl="0" indent="-457200">
              <a:buClr>
                <a:srgbClr val="A53010"/>
              </a:buClr>
              <a:buFont typeface="Wingdings" panose="05000000000000000000" pitchFamily="2" charset="2"/>
              <a:buChar char="l"/>
            </a:pPr>
            <a:endParaRPr kumimoji="1" lang="en-US" altLang="zh-CN" sz="2800" dirty="0">
              <a:solidFill>
                <a:prstClr val="black">
                  <a:lumMod val="65000"/>
                  <a:lumOff val="35000"/>
                </a:prstClr>
              </a:solidFill>
            </a:endParaRPr>
          </a:p>
          <a:p>
            <a:pPr marL="457200" lvl="0" indent="-457200">
              <a:buClr>
                <a:srgbClr val="A53010"/>
              </a:buClr>
              <a:buFont typeface="Wingdings" panose="05000000000000000000" pitchFamily="2" charset="2"/>
              <a:buChar char="l"/>
            </a:pPr>
            <a:endParaRPr kumimoji="1" lang="en-US" altLang="zh-CN" sz="2800" dirty="0">
              <a:solidFill>
                <a:prstClr val="black">
                  <a:lumMod val="65000"/>
                  <a:lumOff val="35000"/>
                </a:prstClr>
              </a:solidFill>
            </a:endParaRPr>
          </a:p>
          <a:p>
            <a:pPr marL="457200" lvl="0" indent="-457200">
              <a:buClr>
                <a:srgbClr val="A53010"/>
              </a:buClr>
              <a:buFont typeface="Wingdings" panose="05000000000000000000" pitchFamily="2" charset="2"/>
              <a:buChar char="l"/>
            </a:pPr>
            <a:endParaRPr kumimoji="1" lang="en-US" altLang="zh-CN" sz="2800" dirty="0">
              <a:solidFill>
                <a:prstClr val="black">
                  <a:lumMod val="65000"/>
                  <a:lumOff val="35000"/>
                </a:prstClr>
              </a:solidFill>
            </a:endParaRPr>
          </a:p>
          <a:p>
            <a:pPr marL="457200" lvl="0" indent="-457200">
              <a:buClr>
                <a:srgbClr val="A53010"/>
              </a:buClr>
              <a:buFont typeface="Wingdings" panose="05000000000000000000" pitchFamily="2" charset="2"/>
              <a:buChar char="l"/>
            </a:pPr>
            <a:r>
              <a:rPr kumimoji="1" lang="zh-CN" altLang="en-US" sz="2800" dirty="0">
                <a:solidFill>
                  <a:prstClr val="black">
                    <a:lumMod val="65000"/>
                    <a:lumOff val="35000"/>
                  </a:prstClr>
                </a:solidFill>
              </a:rPr>
              <a:t>我们的项目与马上</a:t>
            </a:r>
            <a:r>
              <a:rPr kumimoji="1" lang="en-US" altLang="zh-CN" sz="2800" dirty="0">
                <a:solidFill>
                  <a:prstClr val="black">
                    <a:lumMod val="65000"/>
                    <a:lumOff val="35000"/>
                  </a:prstClr>
                </a:solidFill>
              </a:rPr>
              <a:t>6</a:t>
            </a:r>
            <a:r>
              <a:rPr kumimoji="1" lang="zh-CN" altLang="en-US" sz="2800" dirty="0">
                <a:solidFill>
                  <a:prstClr val="black">
                    <a:lumMod val="65000"/>
                    <a:lumOff val="35000"/>
                  </a:prstClr>
                </a:solidFill>
              </a:rPr>
              <a:t>公司取得了合作。</a:t>
            </a:r>
            <a:endParaRPr kumimoji="1" lang="en-US" altLang="zh-CN" sz="2800" dirty="0">
              <a:solidFill>
                <a:prstClr val="black">
                  <a:lumMod val="65000"/>
                  <a:lumOff val="35000"/>
                </a:prstClr>
              </a:solidFill>
            </a:endParaRPr>
          </a:p>
        </p:txBody>
      </p:sp>
      <p:pic>
        <p:nvPicPr>
          <p:cNvPr id="4" name="图片 3">
            <a:extLst>
              <a:ext uri="{FF2B5EF4-FFF2-40B4-BE49-F238E27FC236}">
                <a16:creationId xmlns:a16="http://schemas.microsoft.com/office/drawing/2014/main" id="{37988ACA-790D-40C6-BAFC-DB98DA5D7D2D}"/>
              </a:ext>
            </a:extLst>
          </p:cNvPr>
          <p:cNvPicPr>
            <a:picLocks noChangeAspect="1"/>
          </p:cNvPicPr>
          <p:nvPr/>
        </p:nvPicPr>
        <p:blipFill>
          <a:blip r:embed="rId2"/>
          <a:stretch>
            <a:fillRect/>
          </a:stretch>
        </p:blipFill>
        <p:spPr>
          <a:xfrm>
            <a:off x="3585168" y="3141033"/>
            <a:ext cx="1973664" cy="1979087"/>
          </a:xfrm>
          <a:prstGeom prst="rect">
            <a:avLst/>
          </a:prstGeom>
        </p:spPr>
      </p:pic>
    </p:spTree>
    <p:extLst>
      <p:ext uri="{BB962C8B-B14F-4D97-AF65-F5344CB8AC3E}">
        <p14:creationId xmlns:p14="http://schemas.microsoft.com/office/powerpoint/2010/main" val="84321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FC531-F2D9-A145-9F5C-C413ADA2A8B1}"/>
              </a:ext>
            </a:extLst>
          </p:cNvPr>
          <p:cNvSpPr>
            <a:spLocks noGrp="1"/>
          </p:cNvSpPr>
          <p:nvPr>
            <p:ph type="title"/>
          </p:nvPr>
        </p:nvSpPr>
        <p:spPr/>
        <p:txBody>
          <a:bodyPr/>
          <a:lstStyle/>
          <a:p>
            <a:r>
              <a:rPr kumimoji="1" lang="zh-CN" altLang="en-US" dirty="0"/>
              <a:t>项目简介</a:t>
            </a:r>
          </a:p>
        </p:txBody>
      </p:sp>
      <p:sp>
        <p:nvSpPr>
          <p:cNvPr id="3" name="内容占位符 2">
            <a:extLst>
              <a:ext uri="{FF2B5EF4-FFF2-40B4-BE49-F238E27FC236}">
                <a16:creationId xmlns:a16="http://schemas.microsoft.com/office/drawing/2014/main" id="{3EE50BE4-81B9-794B-81CC-6598DE44C5AD}"/>
              </a:ext>
            </a:extLst>
          </p:cNvPr>
          <p:cNvSpPr>
            <a:spLocks noGrp="1"/>
          </p:cNvSpPr>
          <p:nvPr>
            <p:ph idx="1"/>
          </p:nvPr>
        </p:nvSpPr>
        <p:spPr>
          <a:xfrm>
            <a:off x="1402998" y="1700808"/>
            <a:ext cx="7131401" cy="3952605"/>
          </a:xfrm>
        </p:spPr>
        <p:txBody>
          <a:bodyPr>
            <a:normAutofit/>
          </a:bodyPr>
          <a:lstStyle/>
          <a:p>
            <a:pPr marL="0" lvl="0" indent="0">
              <a:buClr>
                <a:srgbClr val="A53010"/>
              </a:buClr>
              <a:buNone/>
              <a:defRPr/>
            </a:pPr>
            <a:r>
              <a:rPr kumimoji="1" lang="zh-CN" altLang="en-US" sz="3200" dirty="0">
                <a:solidFill>
                  <a:prstClr val="black">
                    <a:lumMod val="65000"/>
                    <a:lumOff val="35000"/>
                  </a:prstClr>
                </a:solidFill>
              </a:rPr>
              <a:t>我们的项目分为</a:t>
            </a:r>
            <a:r>
              <a:rPr kumimoji="1" lang="zh-CN" altLang="en-US" sz="3200" b="1" dirty="0">
                <a:solidFill>
                  <a:prstClr val="black">
                    <a:lumMod val="65000"/>
                    <a:lumOff val="35000"/>
                  </a:prstClr>
                </a:solidFill>
              </a:rPr>
              <a:t>两部分</a:t>
            </a:r>
            <a:r>
              <a:rPr kumimoji="1" lang="zh-CN" altLang="en-US" sz="3200" dirty="0">
                <a:solidFill>
                  <a:prstClr val="black">
                    <a:lumMod val="65000"/>
                    <a:lumOff val="35000"/>
                  </a:prstClr>
                </a:solidFill>
              </a:rPr>
              <a:t>：</a:t>
            </a:r>
            <a:endParaRPr kumimoji="1" lang="en-US" altLang="zh-CN" sz="3200" dirty="0">
              <a:solidFill>
                <a:prstClr val="black">
                  <a:lumMod val="65000"/>
                  <a:lumOff val="35000"/>
                </a:prstClr>
              </a:solidFill>
            </a:endParaRPr>
          </a:p>
          <a:p>
            <a:pPr marL="457200" lvl="0" indent="-457200">
              <a:buClr>
                <a:srgbClr val="A53010"/>
              </a:buClr>
              <a:buFont typeface="Wingdings" panose="05000000000000000000" pitchFamily="2" charset="2"/>
              <a:buChar char="l"/>
              <a:defRPr/>
            </a:pPr>
            <a:r>
              <a:rPr kumimoji="1" lang="zh-CN" altLang="en-US" sz="2800" dirty="0">
                <a:solidFill>
                  <a:prstClr val="black">
                    <a:lumMod val="65000"/>
                    <a:lumOff val="35000"/>
                  </a:prstClr>
                </a:solidFill>
              </a:rPr>
              <a:t>为真正理解“马上</a:t>
            </a:r>
            <a:r>
              <a:rPr kumimoji="1" lang="en-US" altLang="zh-CN" sz="2800" dirty="0">
                <a:solidFill>
                  <a:prstClr val="black">
                    <a:lumMod val="65000"/>
                    <a:lumOff val="35000"/>
                  </a:prstClr>
                </a:solidFill>
              </a:rPr>
              <a:t>6</a:t>
            </a:r>
            <a:r>
              <a:rPr kumimoji="1" lang="zh-CN" altLang="en-US" sz="2800" dirty="0">
                <a:solidFill>
                  <a:prstClr val="black">
                    <a:lumMod val="65000"/>
                    <a:lumOff val="35000"/>
                  </a:prstClr>
                </a:solidFill>
              </a:rPr>
              <a:t>”使用的技术，我们开发了一个简单的</a:t>
            </a:r>
            <a:r>
              <a:rPr kumimoji="1" lang="en-US" altLang="zh-CN" sz="2800" dirty="0">
                <a:solidFill>
                  <a:prstClr val="black">
                    <a:lumMod val="65000"/>
                    <a:lumOff val="35000"/>
                  </a:prstClr>
                </a:solidFill>
              </a:rPr>
              <a:t>4 over 6</a:t>
            </a:r>
            <a:r>
              <a:rPr kumimoji="1" lang="zh-CN" altLang="en-US" sz="2800" dirty="0">
                <a:solidFill>
                  <a:prstClr val="black">
                    <a:lumMod val="65000"/>
                    <a:lumOff val="35000"/>
                  </a:prstClr>
                </a:solidFill>
              </a:rPr>
              <a:t>的原理验证系统，能够在手机上使用</a:t>
            </a:r>
            <a:r>
              <a:rPr kumimoji="1" lang="en-US" altLang="zh-CN" sz="2800" dirty="0">
                <a:solidFill>
                  <a:prstClr val="black">
                    <a:lumMod val="65000"/>
                    <a:lumOff val="35000"/>
                  </a:prstClr>
                </a:solidFill>
              </a:rPr>
              <a:t>IPv6</a:t>
            </a:r>
            <a:r>
              <a:rPr kumimoji="1" lang="zh-CN" altLang="en-US" sz="2800" dirty="0">
                <a:solidFill>
                  <a:prstClr val="black">
                    <a:lumMod val="65000"/>
                    <a:lumOff val="35000"/>
                  </a:prstClr>
                </a:solidFill>
              </a:rPr>
              <a:t>网络访问</a:t>
            </a:r>
            <a:r>
              <a:rPr kumimoji="1" lang="en-US" altLang="zh-CN" sz="2800" dirty="0">
                <a:solidFill>
                  <a:prstClr val="black">
                    <a:lumMod val="65000"/>
                    <a:lumOff val="35000"/>
                  </a:prstClr>
                </a:solidFill>
              </a:rPr>
              <a:t>IPv4</a:t>
            </a:r>
            <a:r>
              <a:rPr kumimoji="1" lang="zh-CN" altLang="en-US" sz="2800" dirty="0">
                <a:solidFill>
                  <a:prstClr val="black">
                    <a:lumMod val="65000"/>
                    <a:lumOff val="35000"/>
                  </a:prstClr>
                </a:solidFill>
              </a:rPr>
              <a:t>资源。</a:t>
            </a:r>
            <a:endParaRPr kumimoji="1" lang="en-US" altLang="zh-CN" sz="2800" dirty="0">
              <a:solidFill>
                <a:prstClr val="black">
                  <a:lumMod val="65000"/>
                  <a:lumOff val="35000"/>
                </a:prstClr>
              </a:solidFill>
            </a:endParaRPr>
          </a:p>
          <a:p>
            <a:pPr marL="457200" lvl="0" indent="-457200">
              <a:buClr>
                <a:srgbClr val="A53010"/>
              </a:buClr>
              <a:buFont typeface="Wingdings" panose="05000000000000000000" pitchFamily="2" charset="2"/>
              <a:buChar char="l"/>
              <a:defRPr/>
            </a:pPr>
            <a:r>
              <a:rPr kumimoji="1" lang="zh-CN" altLang="en-US" sz="2800" dirty="0">
                <a:solidFill>
                  <a:prstClr val="black">
                    <a:lumMod val="65000"/>
                    <a:lumOff val="35000"/>
                  </a:prstClr>
                </a:solidFill>
              </a:rPr>
              <a:t>为了达到优化“马上</a:t>
            </a:r>
            <a:r>
              <a:rPr kumimoji="1" lang="en-US" altLang="zh-CN" sz="2800" dirty="0">
                <a:solidFill>
                  <a:prstClr val="black">
                    <a:lumMod val="65000"/>
                    <a:lumOff val="35000"/>
                  </a:prstClr>
                </a:solidFill>
              </a:rPr>
              <a:t>6</a:t>
            </a:r>
            <a:r>
              <a:rPr kumimoji="1" lang="zh-CN" altLang="en-US" sz="2800" dirty="0">
                <a:solidFill>
                  <a:prstClr val="black">
                    <a:lumMod val="65000"/>
                    <a:lumOff val="35000"/>
                  </a:prstClr>
                </a:solidFill>
              </a:rPr>
              <a:t>”产品服务质量的目的，我们在其网关上采集流量数据并使用机器学习方法对其进行了分类和解析。</a:t>
            </a:r>
            <a:endParaRPr kumimoji="1" lang="en-US" altLang="zh-CN" sz="2800" dirty="0">
              <a:solidFill>
                <a:prstClr val="black">
                  <a:lumMod val="65000"/>
                  <a:lumOff val="35000"/>
                </a:prstClr>
              </a:solidFill>
            </a:endParaRPr>
          </a:p>
        </p:txBody>
      </p:sp>
    </p:spTree>
    <p:extLst>
      <p:ext uri="{BB962C8B-B14F-4D97-AF65-F5344CB8AC3E}">
        <p14:creationId xmlns:p14="http://schemas.microsoft.com/office/powerpoint/2010/main" val="423590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2657B-0388-4FE6-9980-F8F307EE0B6C}"/>
              </a:ext>
            </a:extLst>
          </p:cNvPr>
          <p:cNvSpPr>
            <a:spLocks noGrp="1"/>
          </p:cNvSpPr>
          <p:nvPr>
            <p:ph type="title"/>
          </p:nvPr>
        </p:nvSpPr>
        <p:spPr/>
        <p:txBody>
          <a:bodyPr/>
          <a:lstStyle/>
          <a:p>
            <a:r>
              <a:rPr lang="zh-CN" altLang="en-US" dirty="0"/>
              <a:t>第一部分</a:t>
            </a:r>
          </a:p>
        </p:txBody>
      </p:sp>
      <p:sp>
        <p:nvSpPr>
          <p:cNvPr id="3" name="内容占位符 2">
            <a:extLst>
              <a:ext uri="{FF2B5EF4-FFF2-40B4-BE49-F238E27FC236}">
                <a16:creationId xmlns:a16="http://schemas.microsoft.com/office/drawing/2014/main" id="{26BFD042-8953-4797-8AAC-31E1EA1E7B90}"/>
              </a:ext>
            </a:extLst>
          </p:cNvPr>
          <p:cNvSpPr>
            <a:spLocks noGrp="1"/>
          </p:cNvSpPr>
          <p:nvPr>
            <p:ph idx="1"/>
          </p:nvPr>
        </p:nvSpPr>
        <p:spPr>
          <a:xfrm>
            <a:off x="1531388" y="1412776"/>
            <a:ext cx="7416824" cy="5445224"/>
          </a:xfrm>
        </p:spPr>
        <p:txBody>
          <a:bodyPr>
            <a:normAutofit/>
          </a:bodyPr>
          <a:lstStyle/>
          <a:p>
            <a:r>
              <a:rPr lang="en-US" altLang="zh-CN" sz="2800" dirty="0"/>
              <a:t>4 over 6</a:t>
            </a:r>
            <a:r>
              <a:rPr lang="zh-CN" altLang="en-US" sz="2800" dirty="0"/>
              <a:t>原理验证系统开发</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pPr marL="0" indent="0">
              <a:buNone/>
            </a:pPr>
            <a:r>
              <a:rPr lang="en-US" altLang="zh-CN" sz="2000" dirty="0"/>
              <a:t>	 </a:t>
            </a:r>
            <a:r>
              <a:rPr lang="zh-CN" altLang="en-US" sz="2000" dirty="0"/>
              <a:t>客户端                                     服务器端</a:t>
            </a:r>
            <a:endParaRPr lang="en-US" altLang="zh-CN" sz="2000" dirty="0"/>
          </a:p>
        </p:txBody>
      </p:sp>
      <p:pic>
        <p:nvPicPr>
          <p:cNvPr id="9" name="图片 8">
            <a:extLst>
              <a:ext uri="{FF2B5EF4-FFF2-40B4-BE49-F238E27FC236}">
                <a16:creationId xmlns:a16="http://schemas.microsoft.com/office/drawing/2014/main" id="{20606783-E59F-4C80-BF47-5FBEF02AAA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132856"/>
            <a:ext cx="1715553" cy="3717032"/>
          </a:xfrm>
          <a:prstGeom prst="rect">
            <a:avLst/>
          </a:prstGeom>
        </p:spPr>
      </p:pic>
      <p:pic>
        <p:nvPicPr>
          <p:cNvPr id="11" name="图片 10">
            <a:extLst>
              <a:ext uri="{FF2B5EF4-FFF2-40B4-BE49-F238E27FC236}">
                <a16:creationId xmlns:a16="http://schemas.microsoft.com/office/drawing/2014/main" id="{43DE0F25-89E3-4779-A53C-4648B51E96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1960" y="2257264"/>
            <a:ext cx="3716857" cy="3468216"/>
          </a:xfrm>
          <a:prstGeom prst="rect">
            <a:avLst/>
          </a:prstGeom>
        </p:spPr>
      </p:pic>
    </p:spTree>
    <p:extLst>
      <p:ext uri="{BB962C8B-B14F-4D97-AF65-F5344CB8AC3E}">
        <p14:creationId xmlns:p14="http://schemas.microsoft.com/office/powerpoint/2010/main" val="427965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2657B-0388-4FE6-9980-F8F307EE0B6C}"/>
              </a:ext>
            </a:extLst>
          </p:cNvPr>
          <p:cNvSpPr>
            <a:spLocks noGrp="1"/>
          </p:cNvSpPr>
          <p:nvPr>
            <p:ph type="title"/>
          </p:nvPr>
        </p:nvSpPr>
        <p:spPr/>
        <p:txBody>
          <a:bodyPr/>
          <a:lstStyle/>
          <a:p>
            <a:r>
              <a:rPr lang="en-US" altLang="zh-CN" dirty="0"/>
              <a:t>4over6</a:t>
            </a:r>
            <a:endParaRPr lang="zh-CN" altLang="en-US" dirty="0"/>
          </a:p>
        </p:txBody>
      </p:sp>
      <p:sp>
        <p:nvSpPr>
          <p:cNvPr id="3" name="内容占位符 2">
            <a:extLst>
              <a:ext uri="{FF2B5EF4-FFF2-40B4-BE49-F238E27FC236}">
                <a16:creationId xmlns:a16="http://schemas.microsoft.com/office/drawing/2014/main" id="{26BFD042-8953-4797-8AAC-31E1EA1E7B90}"/>
              </a:ext>
            </a:extLst>
          </p:cNvPr>
          <p:cNvSpPr>
            <a:spLocks noGrp="1"/>
          </p:cNvSpPr>
          <p:nvPr>
            <p:ph idx="1"/>
          </p:nvPr>
        </p:nvSpPr>
        <p:spPr>
          <a:xfrm>
            <a:off x="1531388" y="1412776"/>
            <a:ext cx="7416824" cy="5445224"/>
          </a:xfrm>
        </p:spPr>
        <p:txBody>
          <a:bodyPr>
            <a:normAutofit/>
          </a:bodyPr>
          <a:lstStyle/>
          <a:p>
            <a:r>
              <a:rPr lang="zh-CN" altLang="en-US" sz="2800" dirty="0"/>
              <a:t>基本原理</a:t>
            </a:r>
            <a:endParaRPr lang="en-US" altLang="zh-CN" sz="2800" dirty="0"/>
          </a:p>
          <a:p>
            <a:endParaRPr lang="en-US" altLang="zh-CN" sz="2800" dirty="0"/>
          </a:p>
        </p:txBody>
      </p:sp>
      <p:pic>
        <p:nvPicPr>
          <p:cNvPr id="5" name="图片 4">
            <a:extLst>
              <a:ext uri="{FF2B5EF4-FFF2-40B4-BE49-F238E27FC236}">
                <a16:creationId xmlns:a16="http://schemas.microsoft.com/office/drawing/2014/main" id="{47893FE5-E4C2-D545-92A8-F6BD06910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306" y="2060848"/>
            <a:ext cx="6938094" cy="3589529"/>
          </a:xfrm>
          <a:prstGeom prst="rect">
            <a:avLst/>
          </a:prstGeom>
        </p:spPr>
      </p:pic>
    </p:spTree>
    <p:extLst>
      <p:ext uri="{BB962C8B-B14F-4D97-AF65-F5344CB8AC3E}">
        <p14:creationId xmlns:p14="http://schemas.microsoft.com/office/powerpoint/2010/main" val="268100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FC531-F2D9-A145-9F5C-C413ADA2A8B1}"/>
              </a:ext>
            </a:extLst>
          </p:cNvPr>
          <p:cNvSpPr>
            <a:spLocks noGrp="1"/>
          </p:cNvSpPr>
          <p:nvPr>
            <p:ph type="title"/>
          </p:nvPr>
        </p:nvSpPr>
        <p:spPr/>
        <p:txBody>
          <a:bodyPr/>
          <a:lstStyle/>
          <a:p>
            <a:r>
              <a:rPr kumimoji="1" lang="zh-CN" altLang="en-US" dirty="0"/>
              <a:t>第二部分</a:t>
            </a:r>
          </a:p>
        </p:txBody>
      </p:sp>
      <p:sp>
        <p:nvSpPr>
          <p:cNvPr id="3" name="内容占位符 2">
            <a:extLst>
              <a:ext uri="{FF2B5EF4-FFF2-40B4-BE49-F238E27FC236}">
                <a16:creationId xmlns:a16="http://schemas.microsoft.com/office/drawing/2014/main" id="{3EE50BE4-81B9-794B-81CC-6598DE44C5AD}"/>
              </a:ext>
            </a:extLst>
          </p:cNvPr>
          <p:cNvSpPr>
            <a:spLocks noGrp="1"/>
          </p:cNvSpPr>
          <p:nvPr>
            <p:ph idx="1"/>
          </p:nvPr>
        </p:nvSpPr>
        <p:spPr>
          <a:xfrm>
            <a:off x="1403649" y="2133600"/>
            <a:ext cx="7130752" cy="3777622"/>
          </a:xfrm>
        </p:spPr>
        <p:txBody>
          <a:bodyPr>
            <a:normAutofit/>
          </a:bodyPr>
          <a:lstStyle/>
          <a:p>
            <a:r>
              <a:rPr kumimoji="1" lang="zh-CN" altLang="en-US" sz="2600" dirty="0"/>
              <a:t>在“马上 </a:t>
            </a:r>
            <a:r>
              <a:rPr kumimoji="1" lang="en-US" altLang="zh-CN" sz="2600" dirty="0"/>
              <a:t>6”</a:t>
            </a:r>
            <a:r>
              <a:rPr kumimoji="1" lang="zh-CN" altLang="en-US" sz="2600" dirty="0"/>
              <a:t>公司的出口网关上采集流量数据。</a:t>
            </a:r>
            <a:endParaRPr kumimoji="1" lang="en-US" altLang="zh-CN" sz="2600" dirty="0"/>
          </a:p>
          <a:p>
            <a:r>
              <a:rPr kumimoji="1" lang="zh-CN" altLang="en-US" sz="2600" dirty="0"/>
              <a:t>对获取的数据进行解析和分流。</a:t>
            </a:r>
            <a:endParaRPr kumimoji="1" lang="en-US" altLang="zh-CN" sz="2600" dirty="0"/>
          </a:p>
          <a:p>
            <a:r>
              <a:rPr kumimoji="1" lang="zh-CN" altLang="en-US" sz="2600" dirty="0"/>
              <a:t>对数据流进行离线分类，包括有监督的机器学习和无监督的聚类学习。</a:t>
            </a:r>
            <a:endParaRPr kumimoji="1" lang="en-US" altLang="zh-CN" sz="2600" dirty="0"/>
          </a:p>
          <a:p>
            <a:r>
              <a:rPr kumimoji="1" lang="zh-CN" altLang="en-US" sz="2600" dirty="0"/>
              <a:t>尝试拓展到在线流量分类。</a:t>
            </a:r>
            <a:endParaRPr kumimoji="1" lang="en-US" altLang="zh-CN" sz="2600" dirty="0"/>
          </a:p>
        </p:txBody>
      </p:sp>
    </p:spTree>
    <p:extLst>
      <p:ext uri="{BB962C8B-B14F-4D97-AF65-F5344CB8AC3E}">
        <p14:creationId xmlns:p14="http://schemas.microsoft.com/office/powerpoint/2010/main" val="134167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FC531-F2D9-A145-9F5C-C413ADA2A8B1}"/>
              </a:ext>
            </a:extLst>
          </p:cNvPr>
          <p:cNvSpPr>
            <a:spLocks noGrp="1"/>
          </p:cNvSpPr>
          <p:nvPr>
            <p:ph type="title"/>
          </p:nvPr>
        </p:nvSpPr>
        <p:spPr/>
        <p:txBody>
          <a:bodyPr/>
          <a:lstStyle/>
          <a:p>
            <a:r>
              <a:rPr kumimoji="1" lang="zh-CN" altLang="en-US" dirty="0"/>
              <a:t>目前进展</a:t>
            </a:r>
          </a:p>
        </p:txBody>
      </p:sp>
      <p:sp>
        <p:nvSpPr>
          <p:cNvPr id="3" name="内容占位符 2">
            <a:extLst>
              <a:ext uri="{FF2B5EF4-FFF2-40B4-BE49-F238E27FC236}">
                <a16:creationId xmlns:a16="http://schemas.microsoft.com/office/drawing/2014/main" id="{3EE50BE4-81B9-794B-81CC-6598DE44C5AD}"/>
              </a:ext>
            </a:extLst>
          </p:cNvPr>
          <p:cNvSpPr>
            <a:spLocks noGrp="1"/>
          </p:cNvSpPr>
          <p:nvPr>
            <p:ph idx="1"/>
          </p:nvPr>
        </p:nvSpPr>
        <p:spPr>
          <a:xfrm>
            <a:off x="1403649" y="2133600"/>
            <a:ext cx="7130752" cy="3777622"/>
          </a:xfrm>
        </p:spPr>
        <p:txBody>
          <a:bodyPr>
            <a:normAutofit/>
          </a:bodyPr>
          <a:lstStyle/>
          <a:p>
            <a:r>
              <a:rPr kumimoji="1" lang="zh-CN" altLang="en-US" sz="2600" dirty="0"/>
              <a:t>实验部分已经基本完成</a:t>
            </a:r>
            <a:endParaRPr kumimoji="1" lang="en-US" altLang="zh-CN" sz="2600" dirty="0"/>
          </a:p>
          <a:p>
            <a:r>
              <a:rPr kumimoji="1" lang="zh-CN" altLang="en-US" sz="2600" dirty="0"/>
              <a:t>大小流预测效果</a:t>
            </a:r>
            <a:endParaRPr kumimoji="1" lang="en-US" altLang="zh-CN" sz="2600" dirty="0"/>
          </a:p>
          <a:p>
            <a:pPr lvl="1"/>
            <a:r>
              <a:rPr kumimoji="1" lang="zh-CN" altLang="en-US" sz="2400" dirty="0"/>
              <a:t>（</a:t>
            </a:r>
            <a:r>
              <a:rPr lang="zh-CN" altLang="en-US" sz="2600" dirty="0"/>
              <a:t>离线</a:t>
            </a:r>
            <a:r>
              <a:rPr lang="en-US" altLang="zh-CN" sz="2600" dirty="0"/>
              <a:t>99.97%</a:t>
            </a:r>
            <a:r>
              <a:rPr lang="zh-CN" altLang="en-US" sz="2600" dirty="0"/>
              <a:t>，在线</a:t>
            </a:r>
            <a:r>
              <a:rPr lang="en-US" altLang="zh-CN" sz="2600" dirty="0"/>
              <a:t>91.61%</a:t>
            </a:r>
            <a:r>
              <a:rPr kumimoji="1" lang="zh-CN" altLang="en-US" sz="2400" dirty="0"/>
              <a:t>）</a:t>
            </a:r>
            <a:endParaRPr kumimoji="1" lang="en-US" altLang="zh-CN" sz="2400" dirty="0"/>
          </a:p>
          <a:p>
            <a:r>
              <a:rPr kumimoji="1" lang="zh-CN" altLang="en-US" sz="2600" dirty="0"/>
              <a:t>应用分类准确率</a:t>
            </a:r>
            <a:endParaRPr kumimoji="1" lang="en-US" altLang="zh-CN" sz="2600" dirty="0"/>
          </a:p>
          <a:p>
            <a:pPr lvl="1"/>
            <a:r>
              <a:rPr kumimoji="1" lang="zh-CN" altLang="en-US" sz="2400" dirty="0"/>
              <a:t>（真实</a:t>
            </a:r>
            <a:r>
              <a:rPr kumimoji="1" lang="en-US" altLang="zh-CN" sz="2400" dirty="0"/>
              <a:t>80%</a:t>
            </a:r>
            <a:r>
              <a:rPr kumimoji="1" lang="zh-CN" altLang="en-US" sz="2400" dirty="0"/>
              <a:t>左右，理想</a:t>
            </a:r>
            <a:r>
              <a:rPr kumimoji="1" lang="en-US" altLang="zh-CN" sz="2400" dirty="0"/>
              <a:t>90%</a:t>
            </a:r>
            <a:r>
              <a:rPr kumimoji="1" lang="zh-CN" altLang="en-US" sz="2400" dirty="0"/>
              <a:t>左右）</a:t>
            </a:r>
            <a:endParaRPr kumimoji="1" lang="en-US" altLang="zh-CN" sz="2400" dirty="0"/>
          </a:p>
          <a:p>
            <a:r>
              <a:rPr kumimoji="1" lang="zh-CN" altLang="en-US" sz="2600" dirty="0"/>
              <a:t>流量分析工具包集成</a:t>
            </a:r>
            <a:endParaRPr kumimoji="1" lang="en-US" altLang="zh-CN" sz="2600" dirty="0"/>
          </a:p>
        </p:txBody>
      </p:sp>
    </p:spTree>
    <p:extLst>
      <p:ext uri="{BB962C8B-B14F-4D97-AF65-F5344CB8AC3E}">
        <p14:creationId xmlns:p14="http://schemas.microsoft.com/office/powerpoint/2010/main" val="120690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FC531-F2D9-A145-9F5C-C413ADA2A8B1}"/>
              </a:ext>
            </a:extLst>
          </p:cNvPr>
          <p:cNvSpPr>
            <a:spLocks noGrp="1"/>
          </p:cNvSpPr>
          <p:nvPr>
            <p:ph type="title"/>
          </p:nvPr>
        </p:nvSpPr>
        <p:spPr/>
        <p:txBody>
          <a:bodyPr/>
          <a:lstStyle/>
          <a:p>
            <a:r>
              <a:rPr kumimoji="1" lang="zh-CN" altLang="en-US" dirty="0"/>
              <a:t>效果展示</a:t>
            </a:r>
          </a:p>
        </p:txBody>
      </p:sp>
      <p:pic>
        <p:nvPicPr>
          <p:cNvPr id="5" name="内容占位符 4">
            <a:extLst>
              <a:ext uri="{FF2B5EF4-FFF2-40B4-BE49-F238E27FC236}">
                <a16:creationId xmlns:a16="http://schemas.microsoft.com/office/drawing/2014/main" id="{4B454893-5C5E-4E89-B710-1C72F77302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8815" y="1484784"/>
            <a:ext cx="5457825" cy="2304256"/>
          </a:xfrm>
        </p:spPr>
      </p:pic>
      <p:pic>
        <p:nvPicPr>
          <p:cNvPr id="7" name="图片 6">
            <a:extLst>
              <a:ext uri="{FF2B5EF4-FFF2-40B4-BE49-F238E27FC236}">
                <a16:creationId xmlns:a16="http://schemas.microsoft.com/office/drawing/2014/main" id="{AA8A0D09-1FAB-4A4B-9D46-084902CF1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815" y="3929633"/>
            <a:ext cx="5457825" cy="2304256"/>
          </a:xfrm>
          <a:prstGeom prst="rect">
            <a:avLst/>
          </a:prstGeom>
        </p:spPr>
      </p:pic>
      <p:sp>
        <p:nvSpPr>
          <p:cNvPr id="8" name="文本框 7">
            <a:extLst>
              <a:ext uri="{FF2B5EF4-FFF2-40B4-BE49-F238E27FC236}">
                <a16:creationId xmlns:a16="http://schemas.microsoft.com/office/drawing/2014/main" id="{50F368C9-EB5D-4A69-BA1A-8B67B0F9E126}"/>
              </a:ext>
            </a:extLst>
          </p:cNvPr>
          <p:cNvSpPr txBox="1"/>
          <p:nvPr/>
        </p:nvSpPr>
        <p:spPr>
          <a:xfrm>
            <a:off x="7840959" y="2483604"/>
            <a:ext cx="877163" cy="369332"/>
          </a:xfrm>
          <a:prstGeom prst="rect">
            <a:avLst/>
          </a:prstGeom>
          <a:noFill/>
        </p:spPr>
        <p:txBody>
          <a:bodyPr wrap="none" rtlCol="0">
            <a:spAutoFit/>
          </a:bodyPr>
          <a:lstStyle/>
          <a:p>
            <a:r>
              <a:rPr lang="zh-CN" altLang="en-US" dirty="0"/>
              <a:t>大小流</a:t>
            </a:r>
          </a:p>
        </p:txBody>
      </p:sp>
      <p:sp>
        <p:nvSpPr>
          <p:cNvPr id="9" name="文本框 8">
            <a:extLst>
              <a:ext uri="{FF2B5EF4-FFF2-40B4-BE49-F238E27FC236}">
                <a16:creationId xmlns:a16="http://schemas.microsoft.com/office/drawing/2014/main" id="{BF72627E-74F6-462A-8FA7-766CFBDD0EC8}"/>
              </a:ext>
            </a:extLst>
          </p:cNvPr>
          <p:cNvSpPr txBox="1"/>
          <p:nvPr/>
        </p:nvSpPr>
        <p:spPr>
          <a:xfrm>
            <a:off x="7725543" y="4826798"/>
            <a:ext cx="1107996" cy="369332"/>
          </a:xfrm>
          <a:prstGeom prst="rect">
            <a:avLst/>
          </a:prstGeom>
          <a:noFill/>
        </p:spPr>
        <p:txBody>
          <a:bodyPr wrap="none" rtlCol="0">
            <a:spAutoFit/>
          </a:bodyPr>
          <a:lstStyle/>
          <a:p>
            <a:r>
              <a:rPr lang="zh-CN" altLang="en-US" dirty="0"/>
              <a:t>应用分类</a:t>
            </a:r>
          </a:p>
        </p:txBody>
      </p:sp>
    </p:spTree>
    <p:extLst>
      <p:ext uri="{BB962C8B-B14F-4D97-AF65-F5344CB8AC3E}">
        <p14:creationId xmlns:p14="http://schemas.microsoft.com/office/powerpoint/2010/main" val="963886141"/>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3199</TotalTime>
  <Words>489</Words>
  <Application>Microsoft Office PowerPoint</Application>
  <PresentationFormat>全屏显示(4:3)</PresentationFormat>
  <Paragraphs>84</Paragraphs>
  <Slides>12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微软雅黑</vt:lpstr>
      <vt:lpstr>Arial</vt:lpstr>
      <vt:lpstr>Calibri</vt:lpstr>
      <vt:lpstr>Century Gothic</vt:lpstr>
      <vt:lpstr>Wingdings</vt:lpstr>
      <vt:lpstr>Wingdings 3</vt:lpstr>
      <vt:lpstr>丝状</vt:lpstr>
      <vt:lpstr>4 over 6 原理验证系统开发及流量数据分析 </vt:lpstr>
      <vt:lpstr>项目背景</vt:lpstr>
      <vt:lpstr>项目背景</vt:lpstr>
      <vt:lpstr>项目简介</vt:lpstr>
      <vt:lpstr>第一部分</vt:lpstr>
      <vt:lpstr>4over6</vt:lpstr>
      <vt:lpstr>第二部分</vt:lpstr>
      <vt:lpstr>目前进展</vt:lpstr>
      <vt:lpstr>效果展示</vt:lpstr>
      <vt:lpstr>贡献点</vt:lpstr>
      <vt:lpstr>未来工作</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抓包方案讨论</dc:title>
  <dc:creator>guocheng</dc:creator>
  <cp:lastModifiedBy>Windows 用户</cp:lastModifiedBy>
  <cp:revision>62</cp:revision>
  <dcterms:created xsi:type="dcterms:W3CDTF">2019-04-16T00:28:51Z</dcterms:created>
  <dcterms:modified xsi:type="dcterms:W3CDTF">2019-09-14T11:13:08Z</dcterms:modified>
</cp:coreProperties>
</file>