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embeddedFontLst>
    <p:embeddedFont>
      <p:font typeface="Nuni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shutosh Rajpu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Nuni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Nunito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Nunito-italic.fntdata"/><Relationship Id="rId14" Type="http://schemas.openxmlformats.org/officeDocument/2006/relationships/slide" Target="slides/slide8.xml"/><Relationship Id="rId58" Type="http://schemas.openxmlformats.org/officeDocument/2006/relationships/font" Target="fonts/Nuni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17T04:17:04.531">
    <p:pos x="516" y="941"/>
    <p:text>@reachanya03@gmail.com These are not ML/AI methodologies, you can remove it and also add ML/AI part in more detail.
_Assigned to reachanya03@gmail.com_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cc8334cc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cc8334cc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ccc2c41a4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ccc2c41a4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d6acb59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d6acb59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d6acb59f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d6acb59f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d6acb59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d6acb59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d6acb59f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d6acb59f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ccc2c41a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ccc2c41a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cc8334cc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4cc8334cc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d199ad9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4d199ad9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cc8334cc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cc8334cc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5455b7a8a06f6b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5455b7a8a06f6b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cc8334cc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4cc8334c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cc8334cc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4cc8334cc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4f2f02c15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4f2f02c15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cc8334cc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cc8334cc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ccc2c41a4_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ccc2c41a4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cc8334cc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4cc8334cc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4cc8334cc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4cc8334cc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cc8334cc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4cc8334cc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4cc8334cc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4cc8334cc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4ccaa288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4ccaa288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cc8334c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cc8334c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4ccaa288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4ccaa288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4cc8334cc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4cc8334cc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4cc8334cc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4cc8334cc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ccaa288c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4ccaa288c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4ccaa288c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4ccaa288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4cc8334cc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4cc8334cc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4cc8334cc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4cc8334cc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4cc8334cc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4cc8334cc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4cc8334cc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4cc8334cc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4cc8334cc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4cc8334cc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cc8334cc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cc8334cc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4ccaa288c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4ccaa288c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4ccaa288c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4ccaa288c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4ccaa288c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4ccaa288c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4f2f02c1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4f2f02c1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4f2f02c1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4f2f02c1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4f2f02c1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4f2f02c1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4f2f02c1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4f2f02c1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4f2f02c15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4f2f02c1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0d81f71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0d81f71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50d81f71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50d81f71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f1c05d0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f1c05d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50d81f71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50d81f71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ccc2c41a4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ccc2c41a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ccc2c41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ccc2c41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cc8334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cc8334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cc8334cc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cc8334c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1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Intrusion Detection in O-RAN</a:t>
            </a:r>
            <a:endParaRPr/>
          </a:p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Contributions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of XAI to defend adversarial attack – this system operates in both black box &amp; white box scenario with limited feature sets, ensuring adversarial attacks are handled even with constrained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Adversarial attack detection with minimal features : It overcomes the issue of requiring integration during training phase (which is vulnerable to attackers analyzing the model) &amp; needing huge amount of data to detect.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Differentiating between high load and malicious </a:t>
            </a:r>
            <a:r>
              <a:rPr lang="en"/>
              <a:t>scenarios </a:t>
            </a:r>
            <a:endParaRPr/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methodology and AI 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Tools and software used to setup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OAI – provides a </a:t>
            </a:r>
            <a:r>
              <a:rPr lang="en"/>
              <a:t>realistic</a:t>
            </a:r>
            <a:r>
              <a:rPr lang="en"/>
              <a:t> environment to simulate 5G RRC signaling process.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FlexRIC and xApp: These tools allow for real-time RAN control and feature extraction, which are essential for detecting RRC signaling storm attacks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Customizable UE and gNB: UE  is modified to perform malicious attacks to simulate various attacks.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Support for XAI (SHAP): XAI methods, like SHAP, are integrated into the setup to enhance transparency </a:t>
            </a:r>
            <a:endParaRPr/>
          </a:p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75" y="1990725"/>
            <a:ext cx="4205974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RRC signaling storm &amp; xAI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819150" y="1694925"/>
            <a:ext cx="7505700" cy="25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Scenario: RRC Signaling Storm Attack Disguised as Normal Traffic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Attack: An RRC (Radio Resource Control) signaling storm happens when a device repeatedly sends connection requests (RRC setup/release) to the network, overloading the CU (Centralized Unit).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Often caused by misbehaving apps or deliberate attacks.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Attackers mimic normal UE behavior: low packet sizes, short bursts, realistic timings.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Goal: Evade detection and slowly degrade network performance.</a:t>
            </a:r>
            <a:endParaRPr/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819150" y="845600"/>
            <a:ext cx="75057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model : Autoencoder 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819150" y="1452775"/>
            <a:ext cx="7505700" cy="29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on normal behaviour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Learns to reconstruct normal input data (low reconstruction error)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During an </a:t>
            </a:r>
            <a:r>
              <a:rPr lang="en"/>
              <a:t>attack, reconstruction error increases sharply → flagged as anomaly</a:t>
            </a:r>
            <a:endParaRPr/>
          </a:p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521" y="2545425"/>
            <a:ext cx="1351804" cy="10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2364325" y="2545425"/>
            <a:ext cx="53697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attacker crafts the data to mimic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behaviour closely enough to avoid triggering high reconstruction error in the autoencoder.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is a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critical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challenge in anomaly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especially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with autoencoders – they can be bypassed if the attacks are adversarially crafted.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819150" y="589225"/>
            <a:ext cx="7505700" cy="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819150" y="1196425"/>
            <a:ext cx="75057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 input example 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    Feature	Value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Protocol	RRC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Packet size	80 bytes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RRC Connection attempts	6 per second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Average session duration	0.5 seconds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Time of activity	3 PM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Destination node	CU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Uplink traffic volume	Low (5 KB/s)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Prediction: Normal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Confidence: 0.81 (81%)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!! but is it actually malicious, the attacker is using a botnet to generate frequent, short-lived sessions to flood the control plane, traffic looks normal but the intent and frequency are abnormal.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885025" y="-1618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819150" y="398800"/>
            <a:ext cx="7505700" cy="43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value breakdown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  Feature	                                 SHAP Value (Impact on Normal)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Packet size: 80 bytes	  :               +0.25 (typical for RRC requests)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Time: 3 PM	:                              +0.15 (normal business hours)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Uplink volume: Low	                   +0.20 (low traffic seems safe)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RRC attempts: 6/sec   	       -0.35 (suspicious spike)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Session duration: 0.5 sec	       -0.15 (too short, repeated)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Destination: CU	                    -0.06 (not unusual alone)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 value (avg malicious prob): 0.50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 model prediction (Normal): 0.81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SHAP reveals several small negative influences being overridden by high-trust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evaluation </a:t>
            </a:r>
            <a:endParaRPr/>
          </a:p>
        </p:txBody>
      </p:sp>
      <p:sp>
        <p:nvSpPr>
          <p:cNvPr id="239" name="Google Shape;239;p28"/>
          <p:cNvSpPr txBox="1"/>
          <p:nvPr>
            <p:ph idx="1" type="body"/>
          </p:nvPr>
        </p:nvSpPr>
        <p:spPr>
          <a:xfrm>
            <a:off x="819150" y="1469575"/>
            <a:ext cx="7505700" cy="29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proposed framework detects the potential adversarial attacks by observing significant </a:t>
            </a:r>
            <a:r>
              <a:rPr lang="en"/>
              <a:t>deviations</a:t>
            </a:r>
            <a:r>
              <a:rPr lang="en"/>
              <a:t> in the </a:t>
            </a:r>
            <a:r>
              <a:rPr lang="en"/>
              <a:t>distribution</a:t>
            </a:r>
            <a:r>
              <a:rPr lang="en"/>
              <a:t> of SHAP values for each input in real-time.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IDS is developed using auto-encoder, if the anomaly exist in the test data, the reconstruction error will be high.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Experiment settings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1 malicious UE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No benign UE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gNB (5g base station) : can handle 16 </a:t>
            </a:r>
            <a:r>
              <a:rPr lang="en"/>
              <a:t>simultaneous</a:t>
            </a:r>
            <a:r>
              <a:rPr lang="en"/>
              <a:t> resource allocations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819150" y="384075"/>
            <a:ext cx="75057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00" y="1123500"/>
            <a:ext cx="7162700" cy="36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819150" y="845600"/>
            <a:ext cx="75057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results :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819150" y="2422075"/>
            <a:ext cx="7505700" cy="20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-4085" l="491" r="-12273" t="-26429"/>
          <a:stretch/>
        </p:blipFill>
        <p:spPr>
          <a:xfrm>
            <a:off x="819149" y="833450"/>
            <a:ext cx="8243899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1393925" y="1578750"/>
            <a:ext cx="6366900" cy="19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Roadmap for Integrating Open RAN and AI for Intrusion Detection Systems in 6G Networks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61" name="Google Shape;261;p31"/>
          <p:cNvSpPr txBox="1"/>
          <p:nvPr/>
        </p:nvSpPr>
        <p:spPr>
          <a:xfrm>
            <a:off x="1393925" y="3770100"/>
            <a:ext cx="6366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Ahakonye, Love Allen Chijioke, Cosmas Ifeanyi Nwakanma, and Dong-Seong Kim. "Roadmap for Integrating Open RAN and AI for Intrusion Detection Systems in 6G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2024 15th International Conference on Information and Communication Technology Convergence (ICTC)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IEEE, 2024.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O-RAN : architecture, interfaces, algorithms, security and research challenges.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An efficient intrusion </a:t>
            </a:r>
            <a:r>
              <a:rPr lang="en" sz="1200"/>
              <a:t>detection</a:t>
            </a:r>
            <a:r>
              <a:rPr lang="en" sz="1200"/>
              <a:t> solution for Near-Real-Time Open-RAN.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Robust</a:t>
            </a:r>
            <a:r>
              <a:rPr lang="en" sz="1200"/>
              <a:t> </a:t>
            </a:r>
            <a:r>
              <a:rPr lang="en" sz="1200"/>
              <a:t>intrusion</a:t>
            </a:r>
            <a:r>
              <a:rPr lang="en" sz="1200"/>
              <a:t> detection system with explainable artificial intelligence.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Roadmap</a:t>
            </a:r>
            <a:r>
              <a:rPr lang="en" sz="1200"/>
              <a:t>  for integrating </a:t>
            </a:r>
            <a:r>
              <a:rPr lang="en" sz="1200"/>
              <a:t>Open</a:t>
            </a:r>
            <a:r>
              <a:rPr lang="en" sz="1200"/>
              <a:t> RAN and AI for </a:t>
            </a:r>
            <a:r>
              <a:rPr lang="en" sz="1200"/>
              <a:t>intrusion</a:t>
            </a:r>
            <a:r>
              <a:rPr lang="en" sz="1200"/>
              <a:t> detection system in 6G networks.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AI-</a:t>
            </a:r>
            <a:r>
              <a:rPr lang="en" sz="1200"/>
              <a:t>Driven network intrusion detection and resource allocation in real world O-RAN 5G networks.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 survey for intrusion detection systems in Open RAN.</a:t>
            </a:r>
            <a:endParaRPr sz="1200"/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Proposed a conceptual framework for deploying an IDS at strategic points.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IDS components are </a:t>
            </a:r>
            <a:r>
              <a:rPr lang="en"/>
              <a:t>placed</a:t>
            </a:r>
            <a:r>
              <a:rPr lang="en"/>
              <a:t> at critical locations (RIC, fronthaul interfaces, etc), introduced a federated </a:t>
            </a:r>
            <a:r>
              <a:rPr lang="en"/>
              <a:t>learning</a:t>
            </a:r>
            <a:r>
              <a:rPr lang="en"/>
              <a:t> approach to train IDS models ensuring data privacy &amp; scalable model improvement.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IIoT dataset to validate its effectiveness.</a:t>
            </a:r>
            <a:endParaRPr/>
          </a:p>
        </p:txBody>
      </p:sp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819150" y="347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Contributions</a:t>
            </a:r>
            <a:endParaRPr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819150" y="982775"/>
            <a:ext cx="75057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Integrated security evaluations and response mechanisms for the </a:t>
            </a:r>
            <a:r>
              <a:rPr lang="en"/>
              <a:t>distributed</a:t>
            </a:r>
            <a:r>
              <a:rPr lang="en"/>
              <a:t> and open nature of O-RAN.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Co-</a:t>
            </a:r>
            <a:r>
              <a:rPr lang="en"/>
              <a:t>ordinated</a:t>
            </a:r>
            <a:r>
              <a:rPr lang="en"/>
              <a:t> IDS architecture, not just </a:t>
            </a:r>
            <a:r>
              <a:rPr lang="en"/>
              <a:t>risk</a:t>
            </a:r>
            <a:r>
              <a:rPr lang="en"/>
              <a:t> assessments or conceptual risks. – Letting both AI and traditional IDS modules share data and alerts, improving decision making.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IDS is deployed at the following locations: (possible attacks based on Edge IIoT dataset)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Near-RT RIC – to monitor E2 communication and xApp behavior.</a:t>
            </a:r>
            <a:endParaRPr/>
          </a:p>
          <a:p>
            <a:pPr indent="-311150" lvl="0" marL="13716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MITM Attack: Simulates E2 interface interception or injection.</a:t>
            </a:r>
            <a:endParaRPr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SQL Injection: Maps to policy injection in xApp APIs.</a:t>
            </a:r>
            <a:endParaRPr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Spoofing Attack: Matches rogue xApp or E2 node identity spoofing.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ODU/OCU – to monitor access and traffic.</a:t>
            </a:r>
            <a:endParaRPr/>
          </a:p>
          <a:p>
            <a:pPr indent="-311150" lvl="0" marL="13716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DoS/DDoS Attacks (TCP, UDP, ICMP Flood): Targeting DU/CU to exhaust processing.</a:t>
            </a:r>
            <a:endParaRPr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Spoofing Attack: Fake UE or rogue base station behavior.</a:t>
            </a:r>
            <a:endParaRPr/>
          </a:p>
          <a:p>
            <a:pPr indent="-311150" lvl="0" marL="1371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Port Scanning: Recon of DU ports/services before intrusion.</a:t>
            </a:r>
            <a:endParaRPr/>
          </a:p>
        </p:txBody>
      </p:sp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505800" y="-147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819150" y="299100"/>
            <a:ext cx="7505700" cy="45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OFH Interface – to inspect control and synchronization plane traffic.	</a:t>
            </a:r>
            <a:endParaRPr/>
          </a:p>
          <a:p>
            <a:pPr indent="-292576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MITM: Intercepting RU-to-DU traffic (control/sync).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Spoofing Attack: Mimicking RU to send malicious sync data.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Injection Attacks: Altering PTP or control-plane messages.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xApp/rApp environments – to monitor application behavior and data access.</a:t>
            </a:r>
            <a:endParaRPr/>
          </a:p>
          <a:p>
            <a:pPr indent="-292576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Malware / Trojan Activity: Malicious or compromised xApp/rApp behavior.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SQL Injection: Exploiting API endpoints for data leakage or manipulation.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Reconnaissance (Port Scan): xApp probing network state unauthorizedly.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Management Interfaces – to detect unauthorized changes or DoS attacks.</a:t>
            </a:r>
            <a:endParaRPr/>
          </a:p>
          <a:p>
            <a:pPr indent="-292576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Brute Force Attack: Against admin login or REST APIs.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SQL Injection: Through management web interfaces.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DoS/DDoS: Flooding CLI/API ports to degrade control.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Plane Traffic – to analyze control messages and data.</a:t>
            </a:r>
            <a:endParaRPr/>
          </a:p>
          <a:p>
            <a:pPr indent="-292576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MITM Attack: Manipulating user data or signaling traffic.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Spoofing Attack: User identity manipulation (IMSI/IMEI spoofing).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Malware Command &amp; Control: Encrypted C2 channels via data plane.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Central Monitoring Unit – for data aggregation, analysis, and coordinated response.</a:t>
            </a:r>
            <a:endParaRPr/>
          </a:p>
          <a:p>
            <a:pPr indent="-292576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Poisoning / MITM: Corrupting telemetry during ingestion.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DDoS: On log collection APIs.</a:t>
            </a:r>
            <a:endParaRPr/>
          </a:p>
          <a:p>
            <a:pPr indent="-292576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Reconnaissance: Identifying weak points in the monitoring layer.</a:t>
            </a:r>
            <a:endParaRPr/>
          </a:p>
        </p:txBody>
      </p:sp>
      <p:sp>
        <p:nvSpPr>
          <p:cNvPr id="283" name="Google Shape;283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819150" y="404150"/>
            <a:ext cx="75057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289" name="Google Shape;289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35"/>
          <p:cNvPicPr preferRelativeResize="0"/>
          <p:nvPr/>
        </p:nvPicPr>
        <p:blipFill rotWithShape="1">
          <a:blip r:embed="rId3">
            <a:alphaModFix/>
          </a:blip>
          <a:srcRect b="5490" l="0" r="0" t="0"/>
          <a:stretch/>
        </p:blipFill>
        <p:spPr>
          <a:xfrm>
            <a:off x="2696225" y="1249075"/>
            <a:ext cx="3684651" cy="34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6"/>
          <p:cNvSpPr txBox="1"/>
          <p:nvPr>
            <p:ph type="title"/>
          </p:nvPr>
        </p:nvSpPr>
        <p:spPr>
          <a:xfrm>
            <a:off x="687300" y="373600"/>
            <a:ext cx="79338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AI/ML methods &amp; Strategy </a:t>
            </a:r>
            <a:endParaRPr/>
          </a:p>
        </p:txBody>
      </p: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631925" y="1239150"/>
            <a:ext cx="75057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 strategy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client (IDS sensor) trains a local model using its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Gradients are aggregated centrally without sharing raw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global model is updated iteratively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node operated independently but </a:t>
            </a:r>
            <a:r>
              <a:rPr lang="en"/>
              <a:t>collaborates</a:t>
            </a:r>
            <a:r>
              <a:rPr lang="en"/>
              <a:t> through secure, scalable mechanisms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IDS placement and federated training are both handled programmatically –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819150" y="484425"/>
            <a:ext cx="75057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&amp; methodology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7"/>
          <p:cNvSpPr txBox="1"/>
          <p:nvPr>
            <p:ph idx="1" type="body"/>
          </p:nvPr>
        </p:nvSpPr>
        <p:spPr>
          <a:xfrm>
            <a:off x="819150" y="1494125"/>
            <a:ext cx="7505700" cy="30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Dataset: Edge-IIoTset (public dataset for IoT/IIoT cyberattack simulations)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Programming Language: Python 3.6.13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Hardware: Intel(R) Core(TM) i5-8500 CPU @ 3.00GHz, 8GB 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Operating System: Windows 11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Development Tools: 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Federated learning configuration: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Number of clients: 5 and 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Training rounds: 10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IDS sensors: Devices treated as federated clients for training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Dataset includes 62 predictors and 15 classification labels, simulating diverse attack scenarios.</a:t>
            </a:r>
            <a:endParaRPr/>
          </a:p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1393925" y="1578750"/>
            <a:ext cx="63669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AI-Driven Network Intrusion Detection and Resource Allocation in Real-World O-RAN 5G Networks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10" name="Google Shape;310;p38"/>
          <p:cNvSpPr txBox="1"/>
          <p:nvPr/>
        </p:nvSpPr>
        <p:spPr>
          <a:xfrm>
            <a:off x="1393925" y="3770100"/>
            <a:ext cx="6366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Tsourdinis, Theodoros, et al. "AI-Driven Network Intrusion Detection and Resource Allocation in Real-World O-RAN 5G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30th Annual International Conference on Mobile Computing and Networking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2024.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Presented a AI/ ML Driven Network Intrusion Detection framework with dynamic </a:t>
            </a:r>
            <a:r>
              <a:rPr lang="en"/>
              <a:t>resource</a:t>
            </a:r>
            <a:r>
              <a:rPr lang="en"/>
              <a:t> allocation in O-RAN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Classification of user traffic (benign/ malicious) based on a ML model (trained on </a:t>
            </a:r>
            <a:r>
              <a:rPr i="1" lang="en"/>
              <a:t>KDDCup99</a:t>
            </a:r>
            <a:r>
              <a:rPr lang="en"/>
              <a:t> Dataset</a:t>
            </a:r>
            <a:r>
              <a:rPr lang="en"/>
              <a:t>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Mitigation of DoS Attacks through an xApp that classifies network traffic in real-time and dynamically adjust network resources for each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Used OAI and FlexRIC for the testbed</a:t>
            </a:r>
            <a:endParaRPr/>
          </a:p>
        </p:txBody>
      </p:sp>
      <p:sp>
        <p:nvSpPr>
          <p:cNvPr id="318" name="Google Shape;318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>
            <p:ph type="title"/>
          </p:nvPr>
        </p:nvSpPr>
        <p:spPr>
          <a:xfrm>
            <a:off x="819150" y="410850"/>
            <a:ext cx="75057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Contributions: ATD Training</a:t>
            </a:r>
            <a:endParaRPr/>
          </a:p>
        </p:txBody>
      </p:sp>
      <p:sp>
        <p:nvSpPr>
          <p:cNvPr id="324" name="Google Shape;324;p40"/>
          <p:cNvSpPr txBox="1"/>
          <p:nvPr>
            <p:ph idx="1" type="body"/>
          </p:nvPr>
        </p:nvSpPr>
        <p:spPr>
          <a:xfrm>
            <a:off x="819150" y="1391225"/>
            <a:ext cx="7505700" cy="30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Trained on KDDCup99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This Dataset contains over 4 million samples for training and 311029 for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They selected 5 important features -&gt; used scapy for feature extraction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Protocol type -&gt; TCP, SCTP, UDP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Running Service -&gt; HTTP, FTP, SSH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Flag -&gt; RST, DF, REJ (Reject)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Source bytes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Destination bytes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Pre-processing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Converting multi-class labels into binary labels: 1 for attack and 0 for benign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Converting the dataset flag values compatible to scapy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Selecting the relevant features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Encoding the non-numerical data and scaling the numerical features.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Trained several AI models and found Random forest performs the best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819150" y="350650"/>
            <a:ext cx="7505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Contributions: ATD Testing</a:t>
            </a:r>
            <a:endParaRPr/>
          </a:p>
        </p:txBody>
      </p:sp>
      <p:sp>
        <p:nvSpPr>
          <p:cNvPr id="331" name="Google Shape;331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 analyzes the traffic on the UPFs and for every user (UE)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 manipulates each packet in real-time and extracts the necessary features that their ML model was trained 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It filters out the malicious and benign packets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Then it calculates the anomaly ratio for every user: </a:t>
            </a:r>
            <a:r>
              <a:rPr b="1" lang="en"/>
              <a:t>(Number of malicious packets/ Total packets)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Then it sends this anomaly ratio to the mitigating xApp for countermeasures.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1388550" y="1747950"/>
            <a:ext cx="6366900" cy="16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O-RAN Survey</a:t>
            </a:r>
            <a:endParaRPr/>
          </a:p>
        </p:txBody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1073000" y="3648225"/>
            <a:ext cx="68325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Polese, Michele, et al. "Understanding O-RAN: Architecture, interfaces, algorithms, security, and research challenges." </a:t>
            </a:r>
            <a:r>
              <a:rPr i="1" lang="en" sz="1100"/>
              <a:t>IEEE Communications Surveys &amp; Tutorials</a:t>
            </a:r>
            <a:r>
              <a:rPr lang="en" sz="1100"/>
              <a:t> 25.2 (2023): 1376-1411.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Contributions: xApp</a:t>
            </a:r>
            <a:endParaRPr/>
          </a:p>
        </p:txBody>
      </p:sp>
      <p:sp>
        <p:nvSpPr>
          <p:cNvPr id="338" name="Google Shape;338;p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It Listens for the ATD messages and for each message it extracts the UE ID, S-NSSAI, and the anomaly ratio per UE.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Then it uses the below </a:t>
            </a:r>
            <a:r>
              <a:rPr lang="en"/>
              <a:t>formula</a:t>
            </a:r>
            <a:r>
              <a:rPr lang="en"/>
              <a:t> for calculating the new allocation of PRB’s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So as the number of </a:t>
            </a:r>
            <a:r>
              <a:rPr lang="en"/>
              <a:t>malicious</a:t>
            </a:r>
            <a:r>
              <a:rPr lang="en"/>
              <a:t> packets for a UE increases, the number of PRB’s allocated to that specific UE decreases.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When the anomaly ratio reaches 100% the xApp classifies it as an </a:t>
            </a:r>
            <a:r>
              <a:rPr lang="en"/>
              <a:t>attack</a:t>
            </a:r>
            <a:r>
              <a:rPr lang="en"/>
              <a:t> and triggers an RRC Connection </a:t>
            </a:r>
            <a:r>
              <a:rPr lang="en"/>
              <a:t>release, causing the malicious UE to disconnect from the network.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And as a result more PRB’s gets allocated to the benign users increasing their throughput.</a:t>
            </a:r>
            <a:endParaRPr/>
          </a:p>
        </p:txBody>
      </p:sp>
      <p:sp>
        <p:nvSpPr>
          <p:cNvPr id="339" name="Google Shape;339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Google Shape;3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625" y="2571750"/>
            <a:ext cx="2442700" cy="9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346" name="Google Shape;346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25" y="2304225"/>
            <a:ext cx="8286401" cy="17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type="title"/>
          </p:nvPr>
        </p:nvSpPr>
        <p:spPr>
          <a:xfrm>
            <a:off x="819150" y="337275"/>
            <a:ext cx="75057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53" name="Google Shape;353;p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Google Shape;35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50" y="1036775"/>
            <a:ext cx="3243126" cy="38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326" y="1036775"/>
            <a:ext cx="2924165" cy="38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/>
          <p:nvPr>
            <p:ph type="title"/>
          </p:nvPr>
        </p:nvSpPr>
        <p:spPr>
          <a:xfrm>
            <a:off x="819150" y="377400"/>
            <a:ext cx="75057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61" name="Google Shape;361;p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2" name="Google Shape;3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875" y="1449300"/>
            <a:ext cx="5978250" cy="326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>
            <p:ph type="title"/>
          </p:nvPr>
        </p:nvSpPr>
        <p:spPr>
          <a:xfrm>
            <a:off x="819150" y="317200"/>
            <a:ext cx="75057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68" name="Google Shape;368;p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9" name="Google Shape;3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038" y="1036775"/>
            <a:ext cx="5527916" cy="38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>
            <p:ph type="title"/>
          </p:nvPr>
        </p:nvSpPr>
        <p:spPr>
          <a:xfrm>
            <a:off x="1393925" y="1578750"/>
            <a:ext cx="6366900" cy="19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Survey for Intrusion Detection Systems in Open RAN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75" name="Google Shape;375;p47"/>
          <p:cNvSpPr txBox="1"/>
          <p:nvPr/>
        </p:nvSpPr>
        <p:spPr>
          <a:xfrm>
            <a:off x="1393925" y="3770100"/>
            <a:ext cx="6366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Amachaghi, Emmanuel N., et al. "A Survey for Intrusion Detection Systems in Open RAN."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IEEE Access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(2024).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819150" y="1538975"/>
            <a:ext cx="7505700" cy="28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paper addresses security challenges posed by the disaggregated and open architecture of O-RAN, with a specific focus on the need for IDS.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 comprehensive review of IDS solutions.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Disaggregation introduced more interfaces and more integration points.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interfaces are accessible via standardized API’s, which </a:t>
            </a:r>
            <a:r>
              <a:rPr lang="en"/>
              <a:t>can be</a:t>
            </a:r>
            <a:r>
              <a:rPr lang="en"/>
              <a:t> exploited for unauthorized access, MITM, injection attacks or malware </a:t>
            </a:r>
            <a:r>
              <a:rPr lang="en"/>
              <a:t>distribution</a:t>
            </a:r>
            <a:r>
              <a:rPr lang="en"/>
              <a:t>, expanding the attack surface.</a:t>
            </a:r>
            <a:endParaRPr/>
          </a:p>
        </p:txBody>
      </p:sp>
      <p:sp>
        <p:nvSpPr>
          <p:cNvPr id="383" name="Google Shape;383;p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Contributions</a:t>
            </a:r>
            <a:endParaRPr/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819150" y="1538975"/>
            <a:ext cx="7505700" cy="28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Examines the </a:t>
            </a:r>
            <a:r>
              <a:rPr lang="en"/>
              <a:t>existing</a:t>
            </a:r>
            <a:r>
              <a:rPr lang="en"/>
              <a:t> literature and case studies to highlight the importance of IDS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Applications 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Anomaly detection</a:t>
            </a:r>
            <a:r>
              <a:rPr i="1" lang="en"/>
              <a:t> </a:t>
            </a:r>
            <a:r>
              <a:rPr lang="en"/>
              <a:t>: detects abnormal patterns in the heavy traffic.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Behavioural analytics : identifies insider threats, compromised devices and unauthorized activities that may pose security risks by correlating multiple data sources.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Threat hunting response : proactive process of searching for cyber threats that may be lurking undetected in the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676275" y="1582525"/>
            <a:ext cx="75057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: detecting anomalies → outliers, changes, drifts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Signature based IDS : detects known threats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Anomaly based IDS : detects unknown threats, ML </a:t>
            </a:r>
            <a:r>
              <a:rPr lang="en"/>
              <a:t>powered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Heuristic based IDS : rule driven detection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Behaviour based IDS : monitors user/device traffic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Hybrid</a:t>
            </a:r>
            <a:r>
              <a:rPr lang="en"/>
              <a:t> based IDS : combines multiple approaches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 learning based IDS : adaptive and predictive </a:t>
            </a:r>
            <a:endParaRPr/>
          </a:p>
        </p:txBody>
      </p:sp>
      <p:sp>
        <p:nvSpPr>
          <p:cNvPr id="397" name="Google Shape;397;p5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"/>
          <p:cNvSpPr txBox="1"/>
          <p:nvPr>
            <p:ph type="title"/>
          </p:nvPr>
        </p:nvSpPr>
        <p:spPr>
          <a:xfrm>
            <a:off x="819150" y="845600"/>
            <a:ext cx="75057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AI/ML IN O-RAN SECURITY  </a:t>
            </a:r>
            <a:endParaRPr/>
          </a:p>
        </p:txBody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819150" y="1498100"/>
            <a:ext cx="75057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benefits it offers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time anomaly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Behavior analytics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Predictive threat modeling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Automated threat hunting and response </a:t>
            </a:r>
            <a:endParaRPr/>
          </a:p>
        </p:txBody>
      </p:sp>
      <p:sp>
        <p:nvSpPr>
          <p:cNvPr id="404" name="Google Shape;404;p5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424225"/>
            <a:ext cx="75057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284200"/>
            <a:ext cx="7505700" cy="31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Disaggregation – in telecom divides the base station into three parts:</a:t>
            </a:r>
            <a:endParaRPr sz="15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9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5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 Unit (RU): It captures radio signals and converts them into digital signals.</a:t>
            </a:r>
            <a:endParaRPr sz="15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9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5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Distributed Unit (DU): Handles real-time data processing near users for fast, reliable data transfer.</a:t>
            </a:r>
            <a:endParaRPr sz="15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9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5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 Unit (CU): Manages tasks like security, traffic flow, and quality of service, typically located farther from users.</a:t>
            </a:r>
            <a:endParaRPr sz="15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9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5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setup improves </a:t>
            </a:r>
            <a:r>
              <a:rPr lang="en" sz="15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</a:t>
            </a:r>
            <a:r>
              <a:rPr lang="en" sz="15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reduces latency by placing each unit where it is most effective no matter where you are and what you are doing, connection is optimized for speed, security and reliability.</a:t>
            </a:r>
            <a:endParaRPr sz="15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 Intelligent Controllers and Closed-Loop Control – software components introduced in O-RAN to make it smarter, programmable. There are two types of RIC’s</a:t>
            </a:r>
            <a:endParaRPr sz="15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9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5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Near-Real-Time RIC (Near-RT RIC) – operates at ~10ms to 1 second timescale (fast, real-time, tactical decisions)</a:t>
            </a:r>
            <a:endParaRPr sz="15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9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5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Non-Real-Time RIC (Non-RT RIC) – operates at &gt;1 second timescale (slow, long-term, strategic decisions)</a:t>
            </a:r>
            <a:endParaRPr sz="15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9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5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using data and AI </a:t>
            </a:r>
            <a:r>
              <a:rPr lang="en" sz="15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</a:t>
            </a:r>
            <a:r>
              <a:rPr lang="en" sz="15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making.</a:t>
            </a:r>
            <a:endParaRPr sz="15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Virtualization –  The O-Cloud shifts the RAN from specialized, expensive, vendor-controlled hardware to flexible, programmable, cloud-based infrastructure. This is what makes network disaggregation and openness truly possible.</a:t>
            </a:r>
            <a:endParaRPr sz="15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410" name="Google Shape;410;p5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Idea-1: Find Some Novelty</a:t>
            </a:r>
            <a:endParaRPr/>
          </a:p>
        </p:txBody>
      </p:sp>
      <p:sp>
        <p:nvSpPr>
          <p:cNvPr id="416" name="Google Shape;416;p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AI/ ML technique used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Use some different learning technique like unsupervised/ semi-supervised learning instead of </a:t>
            </a:r>
            <a:r>
              <a:rPr lang="en"/>
              <a:t>supervised</a:t>
            </a:r>
            <a:r>
              <a:rPr lang="en"/>
              <a:t> learning which is implemented by most of the works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Come up with another architecture which might involve multiple filtering stages/ different mixing of models/ Unique pre-processing techniques etc… to either improve the accuracy or reduce the training/ inference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Systems Side -&gt; We still </a:t>
            </a:r>
            <a:r>
              <a:rPr lang="en"/>
              <a:t>have</a:t>
            </a:r>
            <a:r>
              <a:rPr lang="en"/>
              <a:t> to see works available on this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Include the Slicing parameter -&gt; Only If Slicing Info is available in the dataset itself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Consider a </a:t>
            </a:r>
            <a:r>
              <a:rPr lang="en"/>
              <a:t>time series</a:t>
            </a:r>
            <a:r>
              <a:rPr lang="en"/>
              <a:t> data (To identify Attack Patterns) -&gt; if we can get such a dataset using Bubble RAN or doing a slight modification in FALCON</a:t>
            </a:r>
            <a:endParaRPr/>
          </a:p>
        </p:txBody>
      </p:sp>
      <p:sp>
        <p:nvSpPr>
          <p:cNvPr id="417" name="Google Shape;417;p5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/>
          <p:nvPr>
            <p:ph type="title"/>
          </p:nvPr>
        </p:nvSpPr>
        <p:spPr>
          <a:xfrm>
            <a:off x="819150" y="407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Idea-2: Comparative Analysis of Datasets and Various IDS Techniques</a:t>
            </a:r>
            <a:endParaRPr/>
          </a:p>
        </p:txBody>
      </p:sp>
      <p:sp>
        <p:nvSpPr>
          <p:cNvPr id="423" name="Google Shape;423;p54"/>
          <p:cNvSpPr txBox="1"/>
          <p:nvPr>
            <p:ph idx="1" type="body"/>
          </p:nvPr>
        </p:nvSpPr>
        <p:spPr>
          <a:xfrm>
            <a:off x="819150" y="1604075"/>
            <a:ext cx="7505700" cy="28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Compile a Analysis of the most used datasets for intrusion detection.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 using various AI/ML Algorithms  discussed in the literature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Also try to build IDS from scratch and compare your work with the work in literature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 will help us to understand Intrusion detection in a better way and also it will develop our ability to do Intrusion Detection on given datasets.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 will act as reference point for the upcoming students/Interns and they do their work on the top of it.</a:t>
            </a:r>
            <a:endParaRPr/>
          </a:p>
        </p:txBody>
      </p:sp>
      <p:sp>
        <p:nvSpPr>
          <p:cNvPr id="424" name="Google Shape;424;p5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/>
          <p:nvPr>
            <p:ph type="title"/>
          </p:nvPr>
        </p:nvSpPr>
        <p:spPr>
          <a:xfrm>
            <a:off x="819150" y="332850"/>
            <a:ext cx="7505700" cy="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1 - </a:t>
            </a:r>
            <a:r>
              <a:rPr lang="en"/>
              <a:t>comparative</a:t>
            </a:r>
            <a:r>
              <a:rPr lang="en"/>
              <a:t> analysis of datasets and various IDS techniques.</a:t>
            </a:r>
            <a:endParaRPr/>
          </a:p>
        </p:txBody>
      </p:sp>
      <p:sp>
        <p:nvSpPr>
          <p:cNvPr id="430" name="Google Shape;430;p55"/>
          <p:cNvSpPr txBox="1"/>
          <p:nvPr>
            <p:ph idx="1" type="body"/>
          </p:nvPr>
        </p:nvSpPr>
        <p:spPr>
          <a:xfrm>
            <a:off x="819150" y="1532925"/>
            <a:ext cx="7505700" cy="3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Aim : To evaluate how the performance of various IDS is influenced by different publicly available datasets.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Methodology : Applying a consistent set of machine learning and deep </a:t>
            </a:r>
            <a:r>
              <a:rPr lang="en"/>
              <a:t>learning</a:t>
            </a:r>
            <a:r>
              <a:rPr lang="en"/>
              <a:t> models across multiple datasets.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</a:t>
            </a:r>
            <a:r>
              <a:rPr lang="en"/>
              <a:t>hy : To analyze how data characteristics such as feature richness, attack types, class </a:t>
            </a:r>
            <a:r>
              <a:rPr lang="en"/>
              <a:t>distribution</a:t>
            </a:r>
            <a:r>
              <a:rPr lang="en"/>
              <a:t> and temporal patterns affect detection accuracy, false alarms and general </a:t>
            </a:r>
            <a:r>
              <a:rPr lang="en"/>
              <a:t>model</a:t>
            </a:r>
            <a:r>
              <a:rPr lang="en"/>
              <a:t> effectiveness.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does it consist : data selection, preprocessing, model selection, experimental setup, and performance evaluation.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Helps in : pick the right model for the dataset, understand limitations of each dataset.</a:t>
            </a:r>
            <a:endParaRPr/>
          </a:p>
        </p:txBody>
      </p:sp>
      <p:sp>
        <p:nvSpPr>
          <p:cNvPr id="431" name="Google Shape;431;p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 txBox="1"/>
          <p:nvPr>
            <p:ph type="title"/>
          </p:nvPr>
        </p:nvSpPr>
        <p:spPr>
          <a:xfrm>
            <a:off x="762175" y="461025"/>
            <a:ext cx="7505700" cy="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IDS techniques to be evaluated discussed in the </a:t>
            </a:r>
            <a:r>
              <a:rPr lang="en"/>
              <a:t>literature</a:t>
            </a:r>
            <a:r>
              <a:rPr lang="en"/>
              <a:t>  :</a:t>
            </a:r>
            <a:endParaRPr/>
          </a:p>
        </p:txBody>
      </p:sp>
      <p:sp>
        <p:nvSpPr>
          <p:cNvPr id="437" name="Google Shape;437;p56"/>
          <p:cNvSpPr txBox="1"/>
          <p:nvPr>
            <p:ph idx="1" type="body"/>
          </p:nvPr>
        </p:nvSpPr>
        <p:spPr>
          <a:xfrm>
            <a:off x="762175" y="1614775"/>
            <a:ext cx="75057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Efficient </a:t>
            </a:r>
            <a:r>
              <a:rPr lang="en"/>
              <a:t>intrusion</a:t>
            </a:r>
            <a:r>
              <a:rPr lang="en"/>
              <a:t> detection system : </a:t>
            </a:r>
            <a:r>
              <a:rPr lang="en"/>
              <a:t>extra tree classifier → dimensionality reduction technique, stack ensemble learner → base learners : decision tree, logistic regression, naive bayes ; meta learner: decision tree.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 for IDS in 6G : Federated learning (with blockchain encryption)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 driver for IDS resource allocation : random forest, one-class SVM, local outlier factor, KNN, autoencoder.</a:t>
            </a:r>
            <a:endParaRPr/>
          </a:p>
        </p:txBody>
      </p:sp>
      <p:sp>
        <p:nvSpPr>
          <p:cNvPr id="438" name="Google Shape;438;p5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selection </a:t>
            </a:r>
            <a:endParaRPr/>
          </a:p>
        </p:txBody>
      </p:sp>
      <p:sp>
        <p:nvSpPr>
          <p:cNvPr id="444" name="Google Shape;444;p57"/>
          <p:cNvSpPr txBox="1"/>
          <p:nvPr>
            <p:ph idx="1" type="body"/>
          </p:nvPr>
        </p:nvSpPr>
        <p:spPr>
          <a:xfrm>
            <a:off x="819150" y="1568675"/>
            <a:ext cx="7505700" cy="29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Edge-</a:t>
            </a:r>
            <a:r>
              <a:rPr lang="en"/>
              <a:t>IIoT dataset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KDD Cup 1999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ITU2021 | ML5G PHY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TON_IoT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FBS Detection</a:t>
            </a:r>
            <a:endParaRPr/>
          </a:p>
        </p:txBody>
      </p:sp>
      <p:sp>
        <p:nvSpPr>
          <p:cNvPr id="445" name="Google Shape;445;p5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8"/>
          <p:cNvSpPr txBox="1"/>
          <p:nvPr>
            <p:ph type="title"/>
          </p:nvPr>
        </p:nvSpPr>
        <p:spPr>
          <a:xfrm>
            <a:off x="819150" y="475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outline :</a:t>
            </a:r>
            <a:endParaRPr/>
          </a:p>
        </p:txBody>
      </p:sp>
      <p:sp>
        <p:nvSpPr>
          <p:cNvPr id="451" name="Google Shape;451;p58"/>
          <p:cNvSpPr txBox="1"/>
          <p:nvPr>
            <p:ph idx="1" type="body"/>
          </p:nvPr>
        </p:nvSpPr>
        <p:spPr>
          <a:xfrm>
            <a:off x="819150" y="1096700"/>
            <a:ext cx="7505700" cy="3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each dataset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Standardize formats, </a:t>
            </a:r>
            <a:r>
              <a:rPr lang="en"/>
              <a:t>encode</a:t>
            </a:r>
            <a:r>
              <a:rPr lang="en"/>
              <a:t> labels, scale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Handle missing values or class imbalance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Train each model on each dataset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 the same pipeline for all the models (split into train/validation/test sets)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training</a:t>
            </a:r>
            <a:r>
              <a:rPr lang="en"/>
              <a:t>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each IDS model on the same training set of a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Evaluation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each model on the same test set using </a:t>
            </a:r>
            <a:r>
              <a:rPr lang="en"/>
              <a:t>identical</a:t>
            </a:r>
            <a:r>
              <a:rPr lang="en"/>
              <a:t> metrics like : accuracy, precision/recall/f1-score, ROC-AUC, detection rate(true positive rate), false positive rate</a:t>
            </a:r>
            <a:endParaRPr/>
          </a:p>
        </p:txBody>
      </p:sp>
      <p:sp>
        <p:nvSpPr>
          <p:cNvPr id="452" name="Google Shape;452;p5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9"/>
          <p:cNvSpPr txBox="1"/>
          <p:nvPr>
            <p:ph type="title"/>
          </p:nvPr>
        </p:nvSpPr>
        <p:spPr>
          <a:xfrm>
            <a:off x="819150" y="-2159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9"/>
          <p:cNvSpPr txBox="1"/>
          <p:nvPr>
            <p:ph idx="1" type="body"/>
          </p:nvPr>
        </p:nvSpPr>
        <p:spPr>
          <a:xfrm>
            <a:off x="819150" y="527000"/>
            <a:ext cx="7505700" cy="3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across all datasets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each IDS model, this exact pipeline is repeated independently on all datasets.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avoids unfair advantages like one model seeing more data or being tuned more carefully </a:t>
            </a:r>
            <a:endParaRPr/>
          </a:p>
        </p:txBody>
      </p:sp>
      <p:sp>
        <p:nvSpPr>
          <p:cNvPr id="459" name="Google Shape;459;p5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59"/>
          <p:cNvSpPr txBox="1"/>
          <p:nvPr/>
        </p:nvSpPr>
        <p:spPr>
          <a:xfrm>
            <a:off x="1082475" y="1837350"/>
            <a:ext cx="6893700" cy="22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Benefits of a common pipeline :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Fairness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: all models are judged under the same condition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Reproducibility : easy to replicate and compare in future studies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Clarity : clear view of how each model performs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across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different data types.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0"/>
          <p:cNvSpPr txBox="1"/>
          <p:nvPr>
            <p:ph type="ctrTitle"/>
          </p:nvPr>
        </p:nvSpPr>
        <p:spPr>
          <a:xfrm>
            <a:off x="893025" y="1038400"/>
            <a:ext cx="6853500" cy="22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 of various datasets and various ML techniques.</a:t>
            </a:r>
            <a:endParaRPr/>
          </a:p>
        </p:txBody>
      </p:sp>
      <p:sp>
        <p:nvSpPr>
          <p:cNvPr id="466" name="Google Shape;466;p6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IIoT Dataset, KDDcup99</a:t>
            </a:r>
            <a:endParaRPr/>
          </a:p>
        </p:txBody>
      </p:sp>
      <p:sp>
        <p:nvSpPr>
          <p:cNvPr id="467" name="Google Shape;467;p6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1"/>
          <p:cNvSpPr txBox="1"/>
          <p:nvPr>
            <p:ph type="title"/>
          </p:nvPr>
        </p:nvSpPr>
        <p:spPr>
          <a:xfrm>
            <a:off x="819150" y="395625"/>
            <a:ext cx="75057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IIoT Dataset for ML:</a:t>
            </a:r>
            <a:endParaRPr/>
          </a:p>
        </p:txBody>
      </p:sp>
      <p:sp>
        <p:nvSpPr>
          <p:cNvPr id="473" name="Google Shape;473;p61"/>
          <p:cNvSpPr txBox="1"/>
          <p:nvPr>
            <p:ph idx="1" type="body"/>
          </p:nvPr>
        </p:nvSpPr>
        <p:spPr>
          <a:xfrm>
            <a:off x="819150" y="1003775"/>
            <a:ext cx="7505700" cy="3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Loading and cleaning the dataset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the ml-edge_iiot dataset for training the model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for missing, infinite values, dropping the duplicates.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encoding/ one-hot encoding if necessary for the categorical features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scaling 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Normalization/ standardization according to the needs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 using correlation analysis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balancing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dataset has major attack class, so smote can be used to oversample the normal traffic to train the models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train/test split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is divided into training and testing sets.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the classic ml models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regression, decision tree, random forest, KNN, naive bayes, XGBoost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50" y="845600"/>
            <a:ext cx="8162925" cy="35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2"/>
          <p:cNvSpPr txBox="1"/>
          <p:nvPr>
            <p:ph type="title"/>
          </p:nvPr>
        </p:nvSpPr>
        <p:spPr>
          <a:xfrm>
            <a:off x="819150" y="291800"/>
            <a:ext cx="75057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KDDcup99 Dataset</a:t>
            </a:r>
            <a:endParaRPr/>
          </a:p>
        </p:txBody>
      </p:sp>
      <p:sp>
        <p:nvSpPr>
          <p:cNvPr id="480" name="Google Shape;480;p62"/>
          <p:cNvSpPr txBox="1"/>
          <p:nvPr>
            <p:ph idx="1" type="body"/>
          </p:nvPr>
        </p:nvSpPr>
        <p:spPr>
          <a:xfrm>
            <a:off x="819150" y="879200"/>
            <a:ext cx="7505700" cy="3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Loading and cleaning the dataset.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the dataset kddcup.data_10_percent.gz for training the model.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for missing or infinite values, dropping the duplicates.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Mapping labels to each class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hot encode for categorical features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scaling and normalization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Manually dropping features based on domain knowledge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Standardization of the dataset for the linear models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 - using correlation analysis, feature importance (based on the dataset)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extraction if necessary using PCA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weights or smote for balancing the dataset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the classic ml models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regression, decision tree, random forest, KNN. naive bayes, SVM, XGBoost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can experiment with ensemble learning techniques.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393925" y="1747950"/>
            <a:ext cx="6366900" cy="16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 Efficient Intrusion Detection Solution for Near-Real-Time Open-RAN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1393925" y="3770100"/>
            <a:ext cx="6366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chemeClr val="dk1"/>
                </a:highlight>
              </a:rPr>
              <a:t>Amachaghi, Emmanuel N., et al. "An Efficient Intrusion Detection Solution for Near-Real-Time Open-RAN." </a:t>
            </a:r>
            <a:r>
              <a:rPr i="1" lang="en" sz="1000">
                <a:solidFill>
                  <a:srgbClr val="222222"/>
                </a:solidFill>
                <a:highlight>
                  <a:schemeClr val="dk1"/>
                </a:highlight>
              </a:rPr>
              <a:t>2024 IEEE Symposium on Computers and Communications (ISCC)</a:t>
            </a:r>
            <a:r>
              <a:rPr lang="en" sz="1000">
                <a:solidFill>
                  <a:srgbClr val="222222"/>
                </a:solidFill>
                <a:highlight>
                  <a:schemeClr val="dk1"/>
                </a:highlight>
              </a:rPr>
              <a:t>. IEEE, 2024.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337275"/>
            <a:ext cx="7505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Data is being fed to the xApp</a:t>
            </a:r>
            <a:endParaRPr/>
          </a:p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5122525" y="1501825"/>
            <a:ext cx="3268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Traffic from the UE is captured and stored in the SDL.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is send to the IDS using the API’s provided by SDL.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After data gathering pre-processing is done.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Then the it is fed into the AI/ML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After training it is </a:t>
            </a:r>
            <a:r>
              <a:rPr lang="en"/>
              <a:t>deployed for doing IDS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It is continuously being retrained.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4888" l="0" r="0" t="0"/>
          <a:stretch/>
        </p:blipFill>
        <p:spPr>
          <a:xfrm>
            <a:off x="671175" y="1044525"/>
            <a:ext cx="4203674" cy="3784624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393925" y="1747950"/>
            <a:ext cx="6366900" cy="16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Robust Intrusion Detection System with Explainable Artificial Intelligence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1393925" y="3770100"/>
            <a:ext cx="6366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Paltun, Betül Güvenç, Ramin Fuladi, and Rim El Malki. "Robust Intrusion Detection System with Explainable Artificial Intelligence."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arXiv preprint arXiv:2503.05303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(2025).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paper address vulnerability of machine learning </a:t>
            </a:r>
            <a:r>
              <a:rPr lang="en"/>
              <a:t>based intrusion detection system to adversarial attacks.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Explainable AI is  used to detect real time and understand adversarial attacks within IDS framework.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