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7559675" cy="10691800"/>
  <p:embeddedFontLst>
    <p:embeddedFont>
      <p:font typeface="Fira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4F53d1WERIplwZvgjBnr5Na+C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FiraSans-regular.fntdata"/><Relationship Id="rId25" Type="http://schemas.openxmlformats.org/officeDocument/2006/relationships/slide" Target="slides/slide19.xml"/><Relationship Id="rId28" Type="http://schemas.openxmlformats.org/officeDocument/2006/relationships/font" Target="fonts/FiraSans-italic.fntdata"/><Relationship Id="rId27" Type="http://schemas.openxmlformats.org/officeDocument/2006/relationships/font" Target="fonts/FiraSans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17cda13cd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117cda13cd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245620bfc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31245620bfc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24c7a5857_3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124c7a5857_3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17cda13cd_0_5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117cda13cd_0_5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17cda13cd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117cda13cd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17cda13cd_0_6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117cda13cd_0_6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17cda13cd_0_7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3117cda13cd_0_7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17cda13cd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117cda13cd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245620bfc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1245620bfc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17cda13cd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117cda13cd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17cda13cd_0_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117cda13cd_0_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17cda13cd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117cda13cd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156600" y="1501560"/>
            <a:ext cx="119131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156600" y="3945960"/>
            <a:ext cx="119131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15660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2" type="body"/>
          </p:nvPr>
        </p:nvSpPr>
        <p:spPr>
          <a:xfrm>
            <a:off x="626076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3" type="body"/>
          </p:nvPr>
        </p:nvSpPr>
        <p:spPr>
          <a:xfrm>
            <a:off x="15660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4" type="body"/>
          </p:nvPr>
        </p:nvSpPr>
        <p:spPr>
          <a:xfrm>
            <a:off x="626076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156600" y="15015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4184640" y="15015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8212680" y="15015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4" type="body"/>
          </p:nvPr>
        </p:nvSpPr>
        <p:spPr>
          <a:xfrm>
            <a:off x="156600" y="39459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5" type="body"/>
          </p:nvPr>
        </p:nvSpPr>
        <p:spPr>
          <a:xfrm>
            <a:off x="4184640" y="39459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6" type="body"/>
          </p:nvPr>
        </p:nvSpPr>
        <p:spPr>
          <a:xfrm>
            <a:off x="8212680" y="39459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" type="subTitle"/>
          </p:nvPr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39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40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" type="body"/>
          </p:nvPr>
        </p:nvSpPr>
        <p:spPr>
          <a:xfrm>
            <a:off x="15660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2" type="body"/>
          </p:nvPr>
        </p:nvSpPr>
        <p:spPr>
          <a:xfrm>
            <a:off x="626076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41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42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/>
          <p:nvPr>
            <p:ph idx="1" type="subTitle"/>
          </p:nvPr>
        </p:nvSpPr>
        <p:spPr>
          <a:xfrm>
            <a:off x="1155600" y="66240"/>
            <a:ext cx="10914120" cy="61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43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" type="body"/>
          </p:nvPr>
        </p:nvSpPr>
        <p:spPr>
          <a:xfrm>
            <a:off x="15660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2" type="body"/>
          </p:nvPr>
        </p:nvSpPr>
        <p:spPr>
          <a:xfrm>
            <a:off x="626076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3" type="body"/>
          </p:nvPr>
        </p:nvSpPr>
        <p:spPr>
          <a:xfrm>
            <a:off x="15660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p44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5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5"/>
          <p:cNvSpPr txBox="1"/>
          <p:nvPr>
            <p:ph idx="1" type="body"/>
          </p:nvPr>
        </p:nvSpPr>
        <p:spPr>
          <a:xfrm>
            <a:off x="15660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5"/>
          <p:cNvSpPr txBox="1"/>
          <p:nvPr>
            <p:ph idx="2" type="body"/>
          </p:nvPr>
        </p:nvSpPr>
        <p:spPr>
          <a:xfrm>
            <a:off x="626076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5"/>
          <p:cNvSpPr txBox="1"/>
          <p:nvPr>
            <p:ph idx="3" type="body"/>
          </p:nvPr>
        </p:nvSpPr>
        <p:spPr>
          <a:xfrm>
            <a:off x="626076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5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7" name="Google Shape;117;p45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6"/>
          <p:cNvSpPr txBox="1"/>
          <p:nvPr>
            <p:ph idx="1" type="body"/>
          </p:nvPr>
        </p:nvSpPr>
        <p:spPr>
          <a:xfrm>
            <a:off x="15660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6"/>
          <p:cNvSpPr txBox="1"/>
          <p:nvPr>
            <p:ph idx="2" type="body"/>
          </p:nvPr>
        </p:nvSpPr>
        <p:spPr>
          <a:xfrm>
            <a:off x="626076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6"/>
          <p:cNvSpPr txBox="1"/>
          <p:nvPr>
            <p:ph idx="3" type="body"/>
          </p:nvPr>
        </p:nvSpPr>
        <p:spPr>
          <a:xfrm>
            <a:off x="156600" y="3945960"/>
            <a:ext cx="119131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6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46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7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7"/>
          <p:cNvSpPr txBox="1"/>
          <p:nvPr>
            <p:ph idx="1" type="body"/>
          </p:nvPr>
        </p:nvSpPr>
        <p:spPr>
          <a:xfrm>
            <a:off x="156600" y="1501560"/>
            <a:ext cx="119131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7"/>
          <p:cNvSpPr txBox="1"/>
          <p:nvPr>
            <p:ph idx="2" type="body"/>
          </p:nvPr>
        </p:nvSpPr>
        <p:spPr>
          <a:xfrm>
            <a:off x="156600" y="3945960"/>
            <a:ext cx="119131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2" name="Google Shape;132;p47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8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8"/>
          <p:cNvSpPr txBox="1"/>
          <p:nvPr>
            <p:ph idx="1" type="body"/>
          </p:nvPr>
        </p:nvSpPr>
        <p:spPr>
          <a:xfrm>
            <a:off x="15660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8"/>
          <p:cNvSpPr txBox="1"/>
          <p:nvPr>
            <p:ph idx="2" type="body"/>
          </p:nvPr>
        </p:nvSpPr>
        <p:spPr>
          <a:xfrm>
            <a:off x="626076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8"/>
          <p:cNvSpPr txBox="1"/>
          <p:nvPr>
            <p:ph idx="3" type="body"/>
          </p:nvPr>
        </p:nvSpPr>
        <p:spPr>
          <a:xfrm>
            <a:off x="15660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8"/>
          <p:cNvSpPr txBox="1"/>
          <p:nvPr>
            <p:ph idx="4" type="body"/>
          </p:nvPr>
        </p:nvSpPr>
        <p:spPr>
          <a:xfrm>
            <a:off x="626076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8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48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9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 txBox="1"/>
          <p:nvPr>
            <p:ph idx="1" type="body"/>
          </p:nvPr>
        </p:nvSpPr>
        <p:spPr>
          <a:xfrm>
            <a:off x="156600" y="15015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idx="2" type="body"/>
          </p:nvPr>
        </p:nvSpPr>
        <p:spPr>
          <a:xfrm>
            <a:off x="4184640" y="15015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3" type="body"/>
          </p:nvPr>
        </p:nvSpPr>
        <p:spPr>
          <a:xfrm>
            <a:off x="8212680" y="15015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9"/>
          <p:cNvSpPr txBox="1"/>
          <p:nvPr>
            <p:ph idx="4" type="body"/>
          </p:nvPr>
        </p:nvSpPr>
        <p:spPr>
          <a:xfrm>
            <a:off x="156600" y="39459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9"/>
          <p:cNvSpPr txBox="1"/>
          <p:nvPr>
            <p:ph idx="5" type="body"/>
          </p:nvPr>
        </p:nvSpPr>
        <p:spPr>
          <a:xfrm>
            <a:off x="4184640" y="39459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9"/>
          <p:cNvSpPr txBox="1"/>
          <p:nvPr>
            <p:ph idx="6" type="body"/>
          </p:nvPr>
        </p:nvSpPr>
        <p:spPr>
          <a:xfrm>
            <a:off x="8212680" y="39459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9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49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16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0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1" type="subTitle"/>
          </p:nvPr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0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1" name="Google Shape;171;p50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1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1"/>
          <p:cNvSpPr txBox="1"/>
          <p:nvPr>
            <p:ph idx="1" type="body"/>
          </p:nvPr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1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51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2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2"/>
          <p:cNvSpPr txBox="1"/>
          <p:nvPr>
            <p:ph idx="1" type="body"/>
          </p:nvPr>
        </p:nvSpPr>
        <p:spPr>
          <a:xfrm>
            <a:off x="15660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2" type="body"/>
          </p:nvPr>
        </p:nvSpPr>
        <p:spPr>
          <a:xfrm>
            <a:off x="626076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2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52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3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3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53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4"/>
          <p:cNvSpPr txBox="1"/>
          <p:nvPr>
            <p:ph idx="1" type="subTitle"/>
          </p:nvPr>
        </p:nvSpPr>
        <p:spPr>
          <a:xfrm>
            <a:off x="1155600" y="66240"/>
            <a:ext cx="10914120" cy="61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4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54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5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5"/>
          <p:cNvSpPr txBox="1"/>
          <p:nvPr>
            <p:ph idx="1" type="body"/>
          </p:nvPr>
        </p:nvSpPr>
        <p:spPr>
          <a:xfrm>
            <a:off x="15660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5"/>
          <p:cNvSpPr txBox="1"/>
          <p:nvPr>
            <p:ph idx="2" type="body"/>
          </p:nvPr>
        </p:nvSpPr>
        <p:spPr>
          <a:xfrm>
            <a:off x="626076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5"/>
          <p:cNvSpPr txBox="1"/>
          <p:nvPr>
            <p:ph idx="3" type="body"/>
          </p:nvPr>
        </p:nvSpPr>
        <p:spPr>
          <a:xfrm>
            <a:off x="15660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5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p55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6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6"/>
          <p:cNvSpPr txBox="1"/>
          <p:nvPr>
            <p:ph idx="1" type="body"/>
          </p:nvPr>
        </p:nvSpPr>
        <p:spPr>
          <a:xfrm>
            <a:off x="15660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6"/>
          <p:cNvSpPr txBox="1"/>
          <p:nvPr>
            <p:ph idx="2" type="body"/>
          </p:nvPr>
        </p:nvSpPr>
        <p:spPr>
          <a:xfrm>
            <a:off x="626076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6"/>
          <p:cNvSpPr txBox="1"/>
          <p:nvPr>
            <p:ph idx="3" type="body"/>
          </p:nvPr>
        </p:nvSpPr>
        <p:spPr>
          <a:xfrm>
            <a:off x="626076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6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56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7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7"/>
          <p:cNvSpPr txBox="1"/>
          <p:nvPr>
            <p:ph idx="1" type="body"/>
          </p:nvPr>
        </p:nvSpPr>
        <p:spPr>
          <a:xfrm>
            <a:off x="15660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7"/>
          <p:cNvSpPr txBox="1"/>
          <p:nvPr>
            <p:ph idx="2" type="body"/>
          </p:nvPr>
        </p:nvSpPr>
        <p:spPr>
          <a:xfrm>
            <a:off x="626076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7"/>
          <p:cNvSpPr txBox="1"/>
          <p:nvPr>
            <p:ph idx="3" type="body"/>
          </p:nvPr>
        </p:nvSpPr>
        <p:spPr>
          <a:xfrm>
            <a:off x="156600" y="3945960"/>
            <a:ext cx="119131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7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p57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8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8"/>
          <p:cNvSpPr txBox="1"/>
          <p:nvPr>
            <p:ph idx="1" type="body"/>
          </p:nvPr>
        </p:nvSpPr>
        <p:spPr>
          <a:xfrm>
            <a:off x="156600" y="1501560"/>
            <a:ext cx="119131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8"/>
          <p:cNvSpPr txBox="1"/>
          <p:nvPr>
            <p:ph idx="2" type="body"/>
          </p:nvPr>
        </p:nvSpPr>
        <p:spPr>
          <a:xfrm>
            <a:off x="156600" y="3945960"/>
            <a:ext cx="119131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8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p58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9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9"/>
          <p:cNvSpPr txBox="1"/>
          <p:nvPr>
            <p:ph idx="1" type="body"/>
          </p:nvPr>
        </p:nvSpPr>
        <p:spPr>
          <a:xfrm>
            <a:off x="15660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9"/>
          <p:cNvSpPr txBox="1"/>
          <p:nvPr>
            <p:ph idx="2" type="body"/>
          </p:nvPr>
        </p:nvSpPr>
        <p:spPr>
          <a:xfrm>
            <a:off x="626076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9"/>
          <p:cNvSpPr txBox="1"/>
          <p:nvPr>
            <p:ph idx="3" type="body"/>
          </p:nvPr>
        </p:nvSpPr>
        <p:spPr>
          <a:xfrm>
            <a:off x="15660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9"/>
          <p:cNvSpPr txBox="1"/>
          <p:nvPr>
            <p:ph idx="4" type="body"/>
          </p:nvPr>
        </p:nvSpPr>
        <p:spPr>
          <a:xfrm>
            <a:off x="626076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9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4" name="Google Shape;234;p59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0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0"/>
          <p:cNvSpPr txBox="1"/>
          <p:nvPr>
            <p:ph idx="1" type="body"/>
          </p:nvPr>
        </p:nvSpPr>
        <p:spPr>
          <a:xfrm>
            <a:off x="156600" y="15015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0"/>
          <p:cNvSpPr txBox="1"/>
          <p:nvPr>
            <p:ph idx="2" type="body"/>
          </p:nvPr>
        </p:nvSpPr>
        <p:spPr>
          <a:xfrm>
            <a:off x="4184640" y="15015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0"/>
          <p:cNvSpPr txBox="1"/>
          <p:nvPr>
            <p:ph idx="3" type="body"/>
          </p:nvPr>
        </p:nvSpPr>
        <p:spPr>
          <a:xfrm>
            <a:off x="8212680" y="15015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0"/>
          <p:cNvSpPr txBox="1"/>
          <p:nvPr>
            <p:ph idx="4" type="body"/>
          </p:nvPr>
        </p:nvSpPr>
        <p:spPr>
          <a:xfrm>
            <a:off x="156600" y="39459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0"/>
          <p:cNvSpPr txBox="1"/>
          <p:nvPr>
            <p:ph idx="5" type="body"/>
          </p:nvPr>
        </p:nvSpPr>
        <p:spPr>
          <a:xfrm>
            <a:off x="4184640" y="39459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60"/>
          <p:cNvSpPr txBox="1"/>
          <p:nvPr>
            <p:ph idx="6" type="body"/>
          </p:nvPr>
        </p:nvSpPr>
        <p:spPr>
          <a:xfrm>
            <a:off x="8212680" y="3945960"/>
            <a:ext cx="3835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0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60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15660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2" type="body"/>
          </p:nvPr>
        </p:nvSpPr>
        <p:spPr>
          <a:xfrm>
            <a:off x="626076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155600" y="66240"/>
            <a:ext cx="10914120" cy="61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5660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2" type="body"/>
          </p:nvPr>
        </p:nvSpPr>
        <p:spPr>
          <a:xfrm>
            <a:off x="626076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3" type="body"/>
          </p:nvPr>
        </p:nvSpPr>
        <p:spPr>
          <a:xfrm>
            <a:off x="15660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156600" y="1501560"/>
            <a:ext cx="581328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626076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3" type="body"/>
          </p:nvPr>
        </p:nvSpPr>
        <p:spPr>
          <a:xfrm>
            <a:off x="6260760" y="39459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15660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6260760" y="1501560"/>
            <a:ext cx="58132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3" type="body"/>
          </p:nvPr>
        </p:nvSpPr>
        <p:spPr>
          <a:xfrm>
            <a:off x="156600" y="3945960"/>
            <a:ext cx="1191312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5.png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range, light&#10;&#10;Description automatically generated"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6600" y="91080"/>
            <a:ext cx="1033200" cy="132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3780720" y="801000"/>
            <a:ext cx="825444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descr="A picture containing drawing&#10;&#10;Description automatically generated" id="8" name="Google Shape;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8680" y="219600"/>
            <a:ext cx="1799640" cy="777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9" name="Google Shape;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40" y="219600"/>
            <a:ext cx="4305960" cy="55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0" name="Google Shape;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6360" y="-45360"/>
            <a:ext cx="2165400" cy="1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6211800"/>
            <a:ext cx="12191760" cy="645840"/>
          </a:xfrm>
          <a:prstGeom prst="rect">
            <a:avLst/>
          </a:prstGeom>
          <a:solidFill>
            <a:srgbClr val="38415C"/>
          </a:solidFill>
          <a:ln cap="flat" cmpd="sng" w="25400">
            <a:solidFill>
              <a:srgbClr val="38415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orange, light&#10;&#10;Description automatically generated" id="62" name="Google Shape;6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6600" y="91080"/>
            <a:ext cx="1033200" cy="13244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11450880" y="6431040"/>
            <a:ext cx="740880" cy="481680"/>
          </a:xfrm>
          <a:prstGeom prst="rect">
            <a:avLst/>
          </a:prstGeom>
          <a:noFill/>
          <a:ln cap="flat" cmpd="sng" w="25400">
            <a:solidFill>
              <a:srgbClr val="38415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 strike="noStrike">
                <a:solidFill>
                  <a:srgbClr val="EB976D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2800">
                <a:solidFill>
                  <a:srgbClr val="EB976D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/>
          <p:nvPr/>
        </p:nvSpPr>
        <p:spPr>
          <a:xfrm>
            <a:off x="0" y="6211800"/>
            <a:ext cx="12191760" cy="645840"/>
          </a:xfrm>
          <a:prstGeom prst="rect">
            <a:avLst/>
          </a:prstGeom>
          <a:solidFill>
            <a:srgbClr val="38415C"/>
          </a:solidFill>
          <a:ln cap="flat" cmpd="sng" w="25400">
            <a:solidFill>
              <a:srgbClr val="38415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orange, light&#10;&#10;Description automatically generated" id="155" name="Google Shape;15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6600" y="91080"/>
            <a:ext cx="1033200" cy="132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11450880" y="6431040"/>
            <a:ext cx="740880" cy="481680"/>
          </a:xfrm>
          <a:prstGeom prst="rect">
            <a:avLst/>
          </a:prstGeom>
          <a:noFill/>
          <a:ln cap="flat" cmpd="sng" w="25400">
            <a:solidFill>
              <a:srgbClr val="38415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 strike="noStrike">
                <a:solidFill>
                  <a:srgbClr val="EB976D"/>
                </a:solidFill>
                <a:latin typeface="Calibri"/>
                <a:ea typeface="Calibri"/>
                <a:cs typeface="Calibri"/>
                <a:sym typeface="Calibri"/>
              </a:rPr>
              <a:t>/XX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 txBox="1"/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1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/>
          <p:nvPr/>
        </p:nvSpPr>
        <p:spPr>
          <a:xfrm>
            <a:off x="3780720" y="1954800"/>
            <a:ext cx="825444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400">
                <a:solidFill>
                  <a:srgbClr val="222222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1" i="0" sz="3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" name="Google Shape;251;p1"/>
          <p:cNvSpPr txBox="1"/>
          <p:nvPr/>
        </p:nvSpPr>
        <p:spPr>
          <a:xfrm>
            <a:off x="3780720" y="4413960"/>
            <a:ext cx="8289000" cy="14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Endel Ignácio, Matheus Cardoso e Wagner Lobo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Luiz Felipe, Lucas e Marcos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17cda13cd_0_31"/>
          <p:cNvSpPr txBox="1"/>
          <p:nvPr/>
        </p:nvSpPr>
        <p:spPr>
          <a:xfrm>
            <a:off x="156600" y="1501550"/>
            <a:ext cx="44349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Cada modelo irá realizar a previsão de 3 outputs:</a:t>
            </a:r>
            <a:endParaRPr sz="23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00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700"/>
              <a:buFont typeface="Fira Sans"/>
              <a:buChar char="○"/>
            </a:pPr>
            <a:r>
              <a:rPr lang="pt-BR" sz="23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Temperatura</a:t>
            </a:r>
            <a:endParaRPr sz="23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300"/>
              <a:buFont typeface="Fira Sans"/>
              <a:buChar char="○"/>
            </a:pPr>
            <a:r>
              <a:rPr lang="pt-BR" sz="23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Umidade Relativa do Ar</a:t>
            </a:r>
            <a:endParaRPr sz="23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300"/>
              <a:buFont typeface="Fira Sans"/>
              <a:buChar char="○"/>
            </a:pPr>
            <a:r>
              <a:rPr lang="pt-BR" sz="23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Pressão Atmosférica</a:t>
            </a:r>
            <a:endParaRPr sz="23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g3117cda13cd_0_31"/>
          <p:cNvSpPr txBox="1"/>
          <p:nvPr/>
        </p:nvSpPr>
        <p:spPr>
          <a:xfrm>
            <a:off x="1155600" y="66240"/>
            <a:ext cx="10914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Outputs Possíveis do modelo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3117cda13cd_0_31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g3117cda13cd_0_31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g3117cda13cd_0_31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g3117cda13c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575" y="1291371"/>
            <a:ext cx="7600425" cy="42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245620bfc_0_10"/>
          <p:cNvSpPr txBox="1"/>
          <p:nvPr/>
        </p:nvSpPr>
        <p:spPr>
          <a:xfrm>
            <a:off x="156600" y="1501560"/>
            <a:ext cx="119130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Fira Sans"/>
              <a:buChar char="●"/>
            </a:pPr>
            <a:r>
              <a:rPr lang="pt-BR" sz="26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U</a:t>
            </a:r>
            <a:r>
              <a:rPr lang="pt-BR" sz="26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saremos um modelo de LLM para analisar as saídas dos modelos preditivos</a:t>
            </a:r>
            <a:endParaRPr sz="26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600"/>
              <a:buFont typeface="Fira Sans"/>
              <a:buChar char="●"/>
            </a:pPr>
            <a:r>
              <a:rPr lang="pt-BR" sz="26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Objetivo:</a:t>
            </a:r>
            <a:endParaRPr sz="26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93700" lvl="1" marL="91440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600"/>
              <a:buFont typeface="Fira Sans"/>
              <a:buChar char="○"/>
            </a:pPr>
            <a:r>
              <a:rPr lang="pt-BR" sz="26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Fazer a prospecção tecnológica dos dados coletados da saída dos modelos;</a:t>
            </a:r>
            <a:endParaRPr sz="26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93700" lvl="1" marL="91440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600"/>
              <a:buFont typeface="Fira Sans"/>
              <a:buChar char="○"/>
            </a:pPr>
            <a:r>
              <a:rPr lang="pt-BR" sz="26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Levantar alguns insights referentes às previsões dos modelos para os próximos anos.</a:t>
            </a:r>
            <a:endParaRPr sz="26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3" name="Google Shape;343;g31245620bfc_0_10"/>
          <p:cNvSpPr txBox="1"/>
          <p:nvPr/>
        </p:nvSpPr>
        <p:spPr>
          <a:xfrm>
            <a:off x="1155600" y="66240"/>
            <a:ext cx="10914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Prompts Analisadores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1245620bfc_0_10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g31245620bfc_0_10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g31245620bfc_0_10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24c7a5857_3_0"/>
          <p:cNvSpPr txBox="1"/>
          <p:nvPr/>
        </p:nvSpPr>
        <p:spPr>
          <a:xfrm>
            <a:off x="156600" y="1501560"/>
            <a:ext cx="119130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Índices Climáticos e Sazonalidade;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Estudo de Efeitos de Ilha de Calor;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Relação entre Radiação Solar e Produtividade Agrícola;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Índice de Evapotranspiração;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Estimativa de Qualidade do Ar;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Modelos de Risco Climático;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Condições para Saúde Pública;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Previsões de Demanda de Energia;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Estimativas de Umidade do Solo e Nível de Rios;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2" name="Google Shape;352;g3124c7a5857_3_0"/>
          <p:cNvSpPr txBox="1"/>
          <p:nvPr/>
        </p:nvSpPr>
        <p:spPr>
          <a:xfrm>
            <a:off x="1155600" y="66240"/>
            <a:ext cx="10914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Insights</a:t>
            </a: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 Possíveis com as LLMs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3124c7a5857_3_0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g3124c7a5857_3_0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g3124c7a5857_3_0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17cda13cd_0_53"/>
          <p:cNvSpPr txBox="1"/>
          <p:nvPr/>
        </p:nvSpPr>
        <p:spPr>
          <a:xfrm>
            <a:off x="831960" y="1709640"/>
            <a:ext cx="105153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60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Trabalhos Relacionados e Referencial Teórico </a:t>
            </a:r>
            <a:endParaRPr b="1" sz="60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1" name="Google Shape;361;g3117cda13cd_0_53"/>
          <p:cNvSpPr txBox="1"/>
          <p:nvPr/>
        </p:nvSpPr>
        <p:spPr>
          <a:xfrm>
            <a:off x="831960" y="4589640"/>
            <a:ext cx="105153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2" name="Google Shape;362;g3117cda13cd_0_53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g3117cda13cd_0_53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g3117cda13cd_0_53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17cda13cd_0_10"/>
          <p:cNvSpPr txBox="1"/>
          <p:nvPr/>
        </p:nvSpPr>
        <p:spPr>
          <a:xfrm>
            <a:off x="156600" y="1501560"/>
            <a:ext cx="119130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g3117cda13cd_0_10"/>
          <p:cNvSpPr txBox="1"/>
          <p:nvPr/>
        </p:nvSpPr>
        <p:spPr>
          <a:xfrm>
            <a:off x="1155600" y="66240"/>
            <a:ext cx="10914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Modelos Preditivos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3117cda13cd_0_10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g3117cda13cd_0_10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g3117cda13cd_0_10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17cda13cd_0_63"/>
          <p:cNvSpPr txBox="1"/>
          <p:nvPr/>
        </p:nvSpPr>
        <p:spPr>
          <a:xfrm>
            <a:off x="831960" y="1709640"/>
            <a:ext cx="105153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60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Metodologia</a:t>
            </a:r>
            <a:endParaRPr b="1" sz="60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" name="Google Shape;379;g3117cda13cd_0_63"/>
          <p:cNvSpPr txBox="1"/>
          <p:nvPr/>
        </p:nvSpPr>
        <p:spPr>
          <a:xfrm>
            <a:off x="831960" y="4589640"/>
            <a:ext cx="105153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0" name="Google Shape;380;g3117cda13cd_0_63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g3117cda13cd_0_63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g3117cda13cd_0_63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17cda13cd_0_72"/>
          <p:cNvSpPr txBox="1"/>
          <p:nvPr/>
        </p:nvSpPr>
        <p:spPr>
          <a:xfrm>
            <a:off x="831960" y="1709640"/>
            <a:ext cx="105153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60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Resultados</a:t>
            </a:r>
            <a:endParaRPr b="1" sz="60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8" name="Google Shape;388;g3117cda13cd_0_72"/>
          <p:cNvSpPr txBox="1"/>
          <p:nvPr/>
        </p:nvSpPr>
        <p:spPr>
          <a:xfrm>
            <a:off x="908160" y="4589640"/>
            <a:ext cx="105153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9" name="Google Shape;389;g3117cda13cd_0_72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g3117cda13cd_0_72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g3117cda13cd_0_72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17cda13cd_0_82"/>
          <p:cNvSpPr txBox="1"/>
          <p:nvPr/>
        </p:nvSpPr>
        <p:spPr>
          <a:xfrm>
            <a:off x="831960" y="1709640"/>
            <a:ext cx="105153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60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Apresentação Final</a:t>
            </a:r>
            <a:endParaRPr b="1" sz="60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7" name="Google Shape;397;g3117cda13cd_0_82"/>
          <p:cNvSpPr txBox="1"/>
          <p:nvPr/>
        </p:nvSpPr>
        <p:spPr>
          <a:xfrm>
            <a:off x="831960" y="4589640"/>
            <a:ext cx="105153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8" name="Google Shape;398;g3117cda13cd_0_82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g3117cda13cd_0_82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g3117cda13cd_0_82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"/>
          <p:cNvSpPr txBox="1"/>
          <p:nvPr/>
        </p:nvSpPr>
        <p:spPr>
          <a:xfrm>
            <a:off x="3780720" y="801000"/>
            <a:ext cx="825444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FIM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7"/>
          <p:cNvSpPr txBox="1"/>
          <p:nvPr/>
        </p:nvSpPr>
        <p:spPr>
          <a:xfrm>
            <a:off x="3780720" y="4413960"/>
            <a:ext cx="8289000" cy="90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Obrigado pela sua atenção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/>
          <p:nvPr/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/>
            </a:br>
            <a:br>
              <a:rPr lang="pt-BR" sz="1800"/>
            </a:br>
            <a:br>
              <a:rPr lang="pt-BR" sz="1800"/>
            </a:br>
            <a:br>
              <a:rPr lang="pt-BR" sz="1800"/>
            </a:br>
            <a:endParaRPr b="0" sz="3200" strike="noStrike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2" name="Google Shape;412;p8"/>
          <p:cNvSpPr txBox="1"/>
          <p:nvPr/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8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8"/>
          <p:cNvSpPr txBox="1"/>
          <p:nvPr/>
        </p:nvSpPr>
        <p:spPr>
          <a:xfrm>
            <a:off x="93268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8"/>
          <p:cNvSpPr txBox="1"/>
          <p:nvPr/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Bibliografia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Introdução ao Projeto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5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5"/>
          <p:cNvSpPr txBox="1"/>
          <p:nvPr/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/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Fira Sans"/>
              <a:buChar char="●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Apresentar um projeto que seja possível fazer a prospecção climática nos próximos 30 anos com os dados históricos do Brasil.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Fira Sans"/>
              <a:buChar char="●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Usaremos dados históricos reais dos </a:t>
            </a: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últimos</a:t>
            </a: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 30 anos para realizar essa projeção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Fira Sans"/>
              <a:buChar char="●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Utilizaremos também modelos para realizar a predição: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Transformers para Séries Temporais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LSTM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Fira Sans"/>
              <a:buChar char="○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SARIMAS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 strike="noStrike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Objetivo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"/>
          <p:cNvSpPr txBox="1"/>
          <p:nvPr/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/>
          <p:nvPr/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1155600" y="66240"/>
            <a:ext cx="1091412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Desenho da Solução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"/>
          <p:cNvSpPr txBox="1"/>
          <p:nvPr/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0" y="1869456"/>
            <a:ext cx="12192000" cy="340518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"/>
          <p:cNvSpPr txBox="1"/>
          <p:nvPr/>
        </p:nvSpPr>
        <p:spPr>
          <a:xfrm>
            <a:off x="744400" y="3821450"/>
            <a:ext cx="712500" cy="29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DOWNLOAD</a:t>
            </a:r>
            <a:endParaRPr sz="500"/>
          </a:p>
        </p:txBody>
      </p:sp>
      <p:sp>
        <p:nvSpPr>
          <p:cNvPr id="281" name="Google Shape;281;p4"/>
          <p:cNvSpPr/>
          <p:nvPr/>
        </p:nvSpPr>
        <p:spPr>
          <a:xfrm>
            <a:off x="640325" y="3393775"/>
            <a:ext cx="920400" cy="2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156600" y="1501560"/>
            <a:ext cx="11913120" cy="467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6"/>
          <p:cNvSpPr txBox="1"/>
          <p:nvPr/>
        </p:nvSpPr>
        <p:spPr>
          <a:xfrm>
            <a:off x="1155600" y="66247"/>
            <a:ext cx="109140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Inputs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15660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8801280" y="6350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050" y="1012125"/>
            <a:ext cx="9629901" cy="48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245620bfc_0_1"/>
          <p:cNvSpPr txBox="1"/>
          <p:nvPr/>
        </p:nvSpPr>
        <p:spPr>
          <a:xfrm>
            <a:off x="479375" y="1501550"/>
            <a:ext cx="115902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200"/>
              <a:buFont typeface="Fira Sans"/>
              <a:buChar char="●"/>
            </a:pPr>
            <a:r>
              <a:rPr lang="pt-BR" sz="4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Precipitação</a:t>
            </a:r>
            <a:endParaRPr sz="4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200"/>
              <a:buFont typeface="Fira Sans"/>
              <a:buChar char="●"/>
            </a:pPr>
            <a:r>
              <a:rPr lang="pt-BR" sz="4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Temperatura</a:t>
            </a:r>
            <a:endParaRPr sz="4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200"/>
              <a:buFont typeface="Fira Sans"/>
              <a:buChar char="●"/>
            </a:pPr>
            <a:r>
              <a:rPr lang="pt-BR" sz="4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Umidade</a:t>
            </a:r>
            <a:endParaRPr sz="4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200"/>
              <a:buFont typeface="Fira Sans"/>
              <a:buChar char="●"/>
            </a:pPr>
            <a:r>
              <a:rPr lang="pt-BR" sz="4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Vento</a:t>
            </a:r>
            <a:endParaRPr sz="4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200"/>
              <a:buFont typeface="Fira Sans"/>
              <a:buChar char="●"/>
            </a:pPr>
            <a:r>
              <a:rPr lang="pt-BR" sz="4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Pressão Atmosférica</a:t>
            </a:r>
            <a:endParaRPr sz="4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4200"/>
              <a:buFont typeface="Fira Sans"/>
              <a:buChar char="●"/>
            </a:pPr>
            <a:r>
              <a:rPr lang="pt-BR" sz="4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etc</a:t>
            </a:r>
            <a:endParaRPr sz="4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7" name="Google Shape;297;g31245620bfc_0_1"/>
          <p:cNvSpPr txBox="1"/>
          <p:nvPr/>
        </p:nvSpPr>
        <p:spPr>
          <a:xfrm>
            <a:off x="1155600" y="66247"/>
            <a:ext cx="109140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Inputs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1245620bfc_0_1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g31245620bfc_0_1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g31245620bfc_0_1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17cda13cd_0_2"/>
          <p:cNvSpPr txBox="1"/>
          <p:nvPr/>
        </p:nvSpPr>
        <p:spPr>
          <a:xfrm>
            <a:off x="156600" y="1501560"/>
            <a:ext cx="119130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●"/>
            </a:pPr>
            <a:r>
              <a:rPr lang="pt-BR" sz="28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Nessa semana foi realizada a query de busca dos artigos relacionados à predição de mudança climática.</a:t>
            </a:r>
            <a:endParaRPr sz="28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lang="pt-BR" sz="28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Query:</a:t>
            </a:r>
            <a:endParaRPr sz="28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83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200"/>
              <a:buFont typeface="Fira Sans"/>
              <a:buChar char="■"/>
            </a:pPr>
            <a:r>
              <a:rPr i="1" lang="pt-BR" sz="2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( "machine learning" OR "deep learning" ) AND ( "climate prediction" OR "climate forecasting" OR "temperature forecasting" ) AND ( "long-term" OR "seasonal" OR "annual" ) AND ( "model performance" OR "accuracy assessment" )</a:t>
            </a:r>
            <a:endParaRPr i="1" sz="2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83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200"/>
              <a:buFont typeface="Fira Sans"/>
              <a:buChar char="○"/>
            </a:pPr>
            <a:r>
              <a:rPr lang="pt-BR" sz="2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Resultados:</a:t>
            </a:r>
            <a:endParaRPr sz="2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83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200"/>
              <a:buFont typeface="Fira Sans"/>
              <a:buChar char="■"/>
            </a:pPr>
            <a:r>
              <a:rPr lang="pt-BR" sz="2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Foram encontrados 498 artigos no Scopus com essas informações em "All Fields" da busca.</a:t>
            </a:r>
            <a:endParaRPr sz="2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68300" lvl="2" marL="13716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200"/>
              <a:buFont typeface="Fira Sans"/>
              <a:buChar char="■"/>
            </a:pPr>
            <a:r>
              <a:rPr lang="pt-BR" sz="2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Iremos selecionar os 30 melhores </a:t>
            </a:r>
            <a:r>
              <a:rPr lang="pt-BR" sz="2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artigos</a:t>
            </a:r>
            <a:r>
              <a:rPr lang="pt-BR" sz="2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pt-BR" sz="2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nesta</a:t>
            </a:r>
            <a:r>
              <a:rPr lang="pt-BR" sz="22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 semana para trazer a definição dos modelos</a:t>
            </a:r>
            <a:endParaRPr sz="2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6" name="Google Shape;306;g3117cda13cd_0_2"/>
          <p:cNvSpPr txBox="1"/>
          <p:nvPr/>
        </p:nvSpPr>
        <p:spPr>
          <a:xfrm>
            <a:off x="1155600" y="66240"/>
            <a:ext cx="10914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Embasamento Teórico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3117cda13cd_0_2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3117cda13cd_0_2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g3117cda13cd_0_2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17cda13cd_0_41"/>
          <p:cNvSpPr txBox="1"/>
          <p:nvPr/>
        </p:nvSpPr>
        <p:spPr>
          <a:xfrm>
            <a:off x="156600" y="1501560"/>
            <a:ext cx="119130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●"/>
            </a:pPr>
            <a:r>
              <a:rPr lang="pt-BR" sz="28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Modelos que serão nosso "basepoint" para predição de séries temporais:</a:t>
            </a:r>
            <a:endParaRPr b="1"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b="1"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LSTM</a:t>
            </a:r>
            <a:r>
              <a:rPr b="1"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(Long Short-Term):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Fira Sans"/>
              <a:buChar char="■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As LSTMs foram projetadas para resolver o problema de dependências de longo prazo que as RNNs tradicionais enfrentam. As LSTMs superam essa limitação usando uma estrutura interna chamada de célula de memória, que é capaz de manter informações por longos períodos.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1" marL="91440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b="1"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SARIMAS</a:t>
            </a:r>
            <a:r>
              <a:rPr b="1"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endParaRPr b="1"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06400" lvl="2" marL="137160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■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O modelo é projetado para capturar tanto os componentes não sazonais quanto os sazonais de uma série temporal.</a:t>
            </a:r>
            <a:endParaRPr sz="2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" name="Google Shape;315;g3117cda13cd_0_41"/>
          <p:cNvSpPr txBox="1"/>
          <p:nvPr/>
        </p:nvSpPr>
        <p:spPr>
          <a:xfrm>
            <a:off x="1155600" y="66240"/>
            <a:ext cx="10914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Modelos Preditivos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3117cda13cd_0_41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g3117cda13cd_0_41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g3117cda13cd_0_41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17cda13cd_0_22"/>
          <p:cNvSpPr txBox="1"/>
          <p:nvPr/>
        </p:nvSpPr>
        <p:spPr>
          <a:xfrm>
            <a:off x="156600" y="1501560"/>
            <a:ext cx="11913000" cy="4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800"/>
              <a:buFont typeface="Fira Sans"/>
              <a:buChar char="○"/>
            </a:pPr>
            <a:r>
              <a:rPr b="1"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Transformers para Séries Temporais (possível 3o modelo)</a:t>
            </a: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rgbClr val="38415C"/>
              </a:buClr>
              <a:buSzPts val="2400"/>
              <a:buFont typeface="Fira Sans"/>
              <a:buChar char="■"/>
            </a:pPr>
            <a:r>
              <a:rPr lang="pt-BR" sz="2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Originalmente desenvolvidos para processamento de linguagem natural, os modelos Transformer têm sido adaptados para previsão de séries temporais. Eles são capazes de capturar dependências de longo alcance nos dados e têm mostrado desempenho promissor em previsões climáticas.</a:t>
            </a:r>
            <a:endParaRPr sz="24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8415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4" name="Google Shape;324;g3117cda13cd_0_22"/>
          <p:cNvSpPr txBox="1"/>
          <p:nvPr/>
        </p:nvSpPr>
        <p:spPr>
          <a:xfrm>
            <a:off x="1155600" y="66240"/>
            <a:ext cx="109140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38415C"/>
                </a:solidFill>
                <a:latin typeface="Fira Sans"/>
                <a:ea typeface="Fira Sans"/>
                <a:cs typeface="Fira Sans"/>
                <a:sym typeface="Fira Sans"/>
              </a:rPr>
              <a:t>Modelos Preditivos</a:t>
            </a:r>
            <a:endParaRPr b="0" sz="5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117cda13cd_0_22"/>
          <p:cNvSpPr txBox="1"/>
          <p:nvPr/>
        </p:nvSpPr>
        <p:spPr>
          <a:xfrm>
            <a:off x="15660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Endel Ignacio, Matheus Cardoso e Wagner Lobo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g3117cda13cd_0_22"/>
          <p:cNvSpPr txBox="1"/>
          <p:nvPr/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Climate Analysis with LLMs: Examining the Inevitable Destruction of the Planet</a:t>
            </a:r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3117cda13cd_0_22"/>
          <p:cNvSpPr txBox="1"/>
          <p:nvPr/>
        </p:nvSpPr>
        <p:spPr>
          <a:xfrm>
            <a:off x="8801280" y="63500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7200" strike="noStrike">
                <a:solidFill>
                  <a:srgbClr val="EB976D"/>
                </a:solidFill>
                <a:latin typeface="Fira Sans"/>
                <a:ea typeface="Fira Sans"/>
                <a:cs typeface="Fira Sans"/>
                <a:sym typeface="Fira Sans"/>
              </a:rPr>
              <a:t>‹#›</a:t>
            </a:fld>
            <a:endParaRPr b="0" sz="7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2020-10-20T03:54:20Z</dcterms:created>
  <dc:creator>Geraldo Xexéo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