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Fira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ePpJs1tV7M3t6RbisJVFqFh5V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Sans-bold.fntdata"/><Relationship Id="rId21" Type="http://schemas.openxmlformats.org/officeDocument/2006/relationships/font" Target="fonts/FiraSans-regular.fntdata"/><Relationship Id="rId24" Type="http://schemas.openxmlformats.org/officeDocument/2006/relationships/font" Target="fonts/FiraSans-boldItalic.fntdata"/><Relationship Id="rId23" Type="http://schemas.openxmlformats.org/officeDocument/2006/relationships/font" Target="fonts/Fira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bc756f0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bc756f0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0dbc756f0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dbc756f0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dbc756f0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0dbc756f02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bc756f0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bc756f0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0dbc756f0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dbc756f0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dbc756f0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0dbc756f0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bc756f0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dbc756f0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bc756f02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dbc756f02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dbc756f0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0dbc756f02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bc756f0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bc756f0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0dbc756f02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bc756f02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dbc756f02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0dbc756f02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dbc756f02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dbc756f0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0dbc756f02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50" showMasterSp="0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38300" y="52387"/>
            <a:ext cx="8915400" cy="6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3780593" y="800861"/>
            <a:ext cx="8254849" cy="346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  <a:defRPr sz="6000"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3780593" y="4414058"/>
            <a:ext cx="8289485" cy="90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sz="2400">
                <a:solidFill>
                  <a:srgbClr val="38415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2" name="Google Shape;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6557" y="1005882"/>
            <a:ext cx="3505258" cy="430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794" y="219583"/>
            <a:ext cx="1800000" cy="777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4" name="Google Shape;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6332" y="77974"/>
            <a:ext cx="1800000" cy="110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  <a:defRPr sz="6000"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 sz="7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229859" y="1530777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229859" y="2184437"/>
            <a:ext cx="5760000" cy="39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b="0"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b="0"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b="0"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310079" y="1535885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310079" y="2184437"/>
            <a:ext cx="5760000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208544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310079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_Blank" showMasterSp="0">
  <p:cSld name="Full_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 cap="flat" cmpd="sng" w="12700">
            <a:solidFill>
              <a:srgbClr val="3841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  <a:defRPr b="1" i="0" sz="44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pic>
        <p:nvPicPr>
          <p:cNvPr id="16" name="Google Shape;1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34873"/>
            <a:ext cx="1085316" cy="13343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dbc756f02_0_6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Plataforma de estudos baseado no m</a:t>
            </a:r>
            <a:r>
              <a:rPr lang="pt-BR"/>
              <a:t>étodo socrático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Uso de LLMs, RAG e sistemas multi agentes para gestão de um diálogo focado.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Meu foco em si é na criação de um desses agentes com o objetivo de gerar contra exemplos ao que é inserido pelo usuário (validados).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Bolas são quadradas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Quadrados são </a:t>
            </a:r>
            <a:r>
              <a:rPr lang="pt-BR"/>
              <a:t>círculos</a:t>
            </a:r>
            <a:r>
              <a:rPr lang="pt-BR"/>
              <a:t>.</a:t>
            </a:r>
            <a:endParaRPr/>
          </a:p>
        </p:txBody>
      </p:sp>
      <p:sp>
        <p:nvSpPr>
          <p:cNvPr id="136" name="Google Shape;136;g30dbc756f02_0_6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137" name="Google Shape;137;g30dbc756f02_0_6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</a:t>
            </a:r>
            <a:r>
              <a:rPr lang="pt-BR"/>
              <a:t>ção a Tese de Socratis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bc756f02_0_13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Hoje grande parte dos modelos analisa dados textuais em formato vetores latentes com a fun</a:t>
            </a:r>
            <a:r>
              <a:rPr lang="pt-BR"/>
              <a:t>ção core dos transformers.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O tamanho do contexto não está mais ajudando a melhorar a eficiencia dos modelos.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Transformers estão ficando fixos em tamanhos o que acaba imapctando no poder de processamento e treinamento dessas grandes modelos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Utilização de modelos multimodais com formatos adaptivos e com p.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prendizado contínuo e atualização em tempo real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Melhoria nos processos de treinamento e inferência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Implementação de feedback em loop fechado com o usuário</a:t>
            </a:r>
            <a:endParaRPr/>
          </a:p>
        </p:txBody>
      </p:sp>
      <p:sp>
        <p:nvSpPr>
          <p:cNvPr id="144" name="Google Shape;144;g30dbc756f02_0_13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145" name="Google Shape;145;g30dbc756f02_0_13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Tendências Futuras em Arquiteturas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</a:pPr>
            <a:r>
              <a:rPr lang="pt-BR"/>
              <a:t>Título Parcial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20/10/2020</a:t>
            </a:r>
            <a:endParaRPr/>
          </a:p>
        </p:txBody>
      </p:sp>
      <p:sp>
        <p:nvSpPr>
          <p:cNvPr id="153" name="Google Shape;15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Engenharia de Sistemas e Computação</a:t>
            </a:r>
            <a:endParaRPr/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</a:pPr>
            <a:r>
              <a:rPr lang="pt-BR"/>
              <a:t>Só Título</a:t>
            </a:r>
            <a:endParaRPr/>
          </a:p>
        </p:txBody>
      </p:sp>
      <p:sp>
        <p:nvSpPr>
          <p:cNvPr id="160" name="Google Shape;160;p5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20/10/2020</a:t>
            </a:r>
            <a:endParaRPr/>
          </a:p>
        </p:txBody>
      </p:sp>
      <p:sp>
        <p:nvSpPr>
          <p:cNvPr id="161" name="Google Shape;16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Engenharia de Sistemas e Computação</a:t>
            </a:r>
            <a:endParaRPr/>
          </a:p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229859" y="1530777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rPr lang="pt-BR"/>
              <a:t>Título 1</a:t>
            </a:r>
            <a:endParaRPr/>
          </a:p>
        </p:txBody>
      </p:sp>
      <p:sp>
        <p:nvSpPr>
          <p:cNvPr id="168" name="Google Shape;168;p6"/>
          <p:cNvSpPr txBox="1"/>
          <p:nvPr>
            <p:ph idx="2" type="body"/>
          </p:nvPr>
        </p:nvSpPr>
        <p:spPr>
          <a:xfrm>
            <a:off x="229859" y="2184437"/>
            <a:ext cx="5760000" cy="39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</a:pPr>
            <a:r>
              <a:rPr lang="pt-BR"/>
              <a:t>Isso é uma ideia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</a:pPr>
            <a:r>
              <a:rPr lang="pt-BR"/>
              <a:t>Essa é uma ideia menor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</a:pPr>
            <a:r>
              <a:rPr lang="pt-BR"/>
              <a:t>Menor ainda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</a:pPr>
            <a:r>
              <a:rPr lang="pt-BR"/>
              <a:t>E ainda menor</a:t>
            </a:r>
            <a:endParaRPr/>
          </a:p>
        </p:txBody>
      </p:sp>
      <p:sp>
        <p:nvSpPr>
          <p:cNvPr id="169" name="Google Shape;169;p6"/>
          <p:cNvSpPr txBox="1"/>
          <p:nvPr>
            <p:ph idx="3" type="body"/>
          </p:nvPr>
        </p:nvSpPr>
        <p:spPr>
          <a:xfrm>
            <a:off x="6310079" y="1535885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rPr lang="pt-BR"/>
              <a:t>Título 2</a:t>
            </a:r>
            <a:endParaRPr/>
          </a:p>
        </p:txBody>
      </p:sp>
      <p:sp>
        <p:nvSpPr>
          <p:cNvPr id="170" name="Google Shape;170;p6"/>
          <p:cNvSpPr txBox="1"/>
          <p:nvPr>
            <p:ph idx="4" type="body"/>
          </p:nvPr>
        </p:nvSpPr>
        <p:spPr>
          <a:xfrm>
            <a:off x="6310079" y="2184437"/>
            <a:ext cx="5760000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</a:pPr>
            <a:r>
              <a:rPr lang="pt-BR"/>
              <a:t>Isso é uma ideia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</a:pPr>
            <a:r>
              <a:rPr lang="pt-BR"/>
              <a:t>Essa é uma ideia menor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</a:pPr>
            <a:r>
              <a:rPr lang="pt-BR"/>
              <a:t>Menor ainda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</a:pPr>
            <a:r>
              <a:rPr lang="pt-BR"/>
              <a:t>E ainda menor</a:t>
            </a:r>
            <a:endParaRPr/>
          </a:p>
        </p:txBody>
      </p:sp>
      <p:sp>
        <p:nvSpPr>
          <p:cNvPr id="171" name="Google Shape;171;p6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20/10/2020</a:t>
            </a:r>
            <a:endParaRPr/>
          </a:p>
        </p:txBody>
      </p:sp>
      <p:sp>
        <p:nvSpPr>
          <p:cNvPr id="172" name="Google Shape;17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Engenharia de Sistemas e Computação</a:t>
            </a:r>
            <a:endParaRPr/>
          </a:p>
        </p:txBody>
      </p: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</a:pPr>
            <a:r>
              <a:rPr lang="pt-BR"/>
              <a:t>Duas Colunas com Título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400"/>
              <a:buFont typeface="Fira Sans"/>
              <a:buNone/>
            </a:pPr>
            <a:r>
              <a:rPr lang="pt-BR"/>
              <a:t>Duas Colunas Sem Título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208544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</a:pPr>
            <a:r>
              <a:rPr lang="pt-BR"/>
              <a:t>Isso é uma ideia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</a:pPr>
            <a:r>
              <a:rPr lang="pt-BR"/>
              <a:t>Essa é uma ideia menor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</a:pPr>
            <a:r>
              <a:rPr lang="pt-BR"/>
              <a:t>Menor ainda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</a:pPr>
            <a:r>
              <a:rPr lang="pt-BR"/>
              <a:t>E ainda menor</a:t>
            </a:r>
            <a:endParaRPr/>
          </a:p>
        </p:txBody>
      </p:sp>
      <p:sp>
        <p:nvSpPr>
          <p:cNvPr id="181" name="Google Shape;181;p7"/>
          <p:cNvSpPr txBox="1"/>
          <p:nvPr>
            <p:ph idx="2" type="body"/>
          </p:nvPr>
        </p:nvSpPr>
        <p:spPr>
          <a:xfrm>
            <a:off x="6310079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</a:pPr>
            <a:r>
              <a:rPr lang="pt-BR"/>
              <a:t>Isso é uma ideia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</a:pPr>
            <a:r>
              <a:rPr lang="pt-BR"/>
              <a:t>Essa é uma ideia menor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</a:pPr>
            <a:r>
              <a:rPr lang="pt-BR"/>
              <a:t>Menor ainda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</a:pPr>
            <a:r>
              <a:rPr lang="pt-BR"/>
              <a:t>E ainda menor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20/10/2020</a:t>
            </a:r>
            <a:endParaRPr/>
          </a:p>
        </p:txBody>
      </p:sp>
      <p:sp>
        <p:nvSpPr>
          <p:cNvPr id="183" name="Google Shape;18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Engenharia de Sistemas e Computação</a:t>
            </a:r>
            <a:endParaRPr/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20/10/2020</a:t>
            </a:r>
            <a:endParaRPr/>
          </a:p>
        </p:txBody>
      </p:sp>
      <p:sp>
        <p:nvSpPr>
          <p:cNvPr id="190" name="Google Shape;19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de Engenharia de Sistemas e Computação</a:t>
            </a:r>
            <a:endParaRPr/>
          </a:p>
        </p:txBody>
      </p:sp>
      <p:sp>
        <p:nvSpPr>
          <p:cNvPr id="191" name="Google Shape;191;p8"/>
          <p:cNvSpPr txBox="1"/>
          <p:nvPr>
            <p:ph idx="12" type="sldNum"/>
          </p:nvPr>
        </p:nvSpPr>
        <p:spPr>
          <a:xfrm>
            <a:off x="932687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ctrTitle"/>
          </p:nvPr>
        </p:nvSpPr>
        <p:spPr>
          <a:xfrm>
            <a:off x="3780593" y="1954635"/>
            <a:ext cx="8254849" cy="2309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</a:pPr>
            <a:r>
              <a:rPr lang="pt-BR"/>
              <a:t>O Futuro das aplica</a:t>
            </a:r>
            <a:r>
              <a:rPr lang="pt-BR"/>
              <a:t>ções de LLM</a:t>
            </a:r>
            <a:endParaRPr/>
          </a:p>
        </p:txBody>
      </p:sp>
      <p:sp>
        <p:nvSpPr>
          <p:cNvPr id="72" name="Google Shape;72;p2"/>
          <p:cNvSpPr txBox="1"/>
          <p:nvPr>
            <p:ph idx="1" type="subTitle"/>
          </p:nvPr>
        </p:nvSpPr>
        <p:spPr>
          <a:xfrm>
            <a:off x="3780593" y="4414058"/>
            <a:ext cx="8289485" cy="90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rPr lang="pt-BR"/>
              <a:t>Professor, D.Sc.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rPr lang="pt-BR"/>
              <a:t>PESC/COPPE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44" y="875676"/>
            <a:ext cx="3793764" cy="46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dbc756f02_0_25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O Método Socrático na Educação Moderna: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Estimula o pensamento crítico através de perguntas e contra-exemplos.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Promove a autodescoberta e a reflexão aprofundada dos estudantes.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Objetivo do Projeto: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Desenvolver uma plataforma de estudos baseada no método socrático.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Utilizar tecnologias avançadas para aprimorar a interação educaciona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80" name="Google Shape;80;g30dbc756f02_0_25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81" name="Google Shape;81;g30dbc756f02_0_25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</a:t>
            </a:r>
            <a:r>
              <a:rPr lang="pt-BR"/>
              <a:t>ção à tese Socrática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bc756f02_0_33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Componentes Principais: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/>
              <a:t>LLMs (Large Language Models)</a:t>
            </a:r>
            <a:r>
              <a:rPr lang="pt-BR"/>
              <a:t>: Fornecem a base para compreensão e geração de linguagem natural.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/>
              <a:t>RAG (Retrieval-Augmented Generation)</a:t>
            </a:r>
            <a:r>
              <a:rPr lang="pt-BR"/>
              <a:t>: Melhora a precisão das respostas buscando informações relevantes.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/>
              <a:t>Sistemas Multiagentes:</a:t>
            </a:r>
            <a:r>
              <a:rPr lang="pt-BR"/>
              <a:t> Gerenciam diálogos focados e especializados.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Funcionalidades</a:t>
            </a:r>
            <a:r>
              <a:rPr lang="pt-BR"/>
              <a:t>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Interações personalizadas com o estudante.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Diálogos que estimulam o questionamento e a análise crítica.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0dbc756f02_0_33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89" name="Google Shape;89;g30dbc756f02_0_33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de Estudos Baseada no Método Socrático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bc756f02_0_49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Desafios:</a:t>
            </a:r>
            <a:endParaRPr b="1"/>
          </a:p>
          <a:p>
            <a:pPr indent="-2617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Crescimento Exponencial do Tamanho dos Modelos:</a:t>
            </a:r>
            <a:endParaRPr b="1"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O aumento constante no número de parâmetros dos modelos não resulta em ganhos proporcionais de desempenho.</a:t>
            </a:r>
            <a:endParaRPr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Lei dos Retornos Decrescentes: Chega-se a um ponto onde adicionar mais parâmetros apenas aumenta o custo computacional sem melhorar significativamente a qualidade das respostas.</a:t>
            </a:r>
            <a:endParaRPr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Eficiência de Parâmetros Limitada:</a:t>
            </a:r>
            <a:endParaRPr b="1"/>
          </a:p>
          <a:p>
            <a:pPr indent="-26177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pt-BR"/>
              <a:t>Desperdício de Recursos Computacionais:</a:t>
            </a:r>
            <a:endParaRPr/>
          </a:p>
          <a:p>
            <a:pPr indent="-261778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Modelos maiores consomem mais energia e requerem hardware especializado.</a:t>
            </a:r>
            <a:endParaRPr sz="2800"/>
          </a:p>
          <a:p>
            <a:pPr indent="-261778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O aumento dos parâmetros pode levar a overfitting e maior complexidade sem benefícios claros.</a:t>
            </a:r>
            <a:endParaRPr sz="2800"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Dependência Exclusiva de Dados Textuais:</a:t>
            </a:r>
            <a:endParaRPr b="1"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b="1" lang="pt-BR"/>
              <a:t>Conversão Necessária de Formatos:</a:t>
            </a:r>
            <a:endParaRPr b="1"/>
          </a:p>
          <a:p>
            <a:pPr indent="-26177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romanLcPeriod"/>
            </a:pPr>
            <a:r>
              <a:rPr lang="pt-BR" sz="2800"/>
              <a:t>Aplicações que utilizam LLMs convencionais precisam transformar dados não textuais (imagens, áudio, vídeo) em texto.</a:t>
            </a:r>
            <a:endParaRPr sz="2800"/>
          </a:p>
          <a:p>
            <a:pPr indent="-26177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romanLcPeriod"/>
            </a:pPr>
            <a:r>
              <a:rPr lang="pt-BR" sz="2800"/>
              <a:t>Complexidade Computacional Elevada:</a:t>
            </a:r>
            <a:endParaRPr sz="2800"/>
          </a:p>
          <a:p>
            <a:pPr indent="-261778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pt-BR" sz="2800"/>
              <a:t>Essa transformação adiciona camadas de processamento e pode introduzir erros ou perda de informações contextuais.</a:t>
            </a:r>
            <a:endParaRPr sz="2800"/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Limitações dos Transformers Convencionais:</a:t>
            </a:r>
            <a:endParaRPr b="1"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○"/>
            </a:pPr>
            <a:r>
              <a:rPr b="1" lang="pt-BR"/>
              <a:t>Tamanho Fixo do Contexto:</a:t>
            </a:r>
            <a:endParaRPr b="1"/>
          </a:p>
          <a:p>
            <a:pPr indent="-26177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■"/>
            </a:pPr>
            <a:r>
              <a:rPr lang="pt-BR" sz="2800"/>
              <a:t>Transformers possuem uma janela de contexto limitada, restringindo a quantidade de informação processada simultaneamente.</a:t>
            </a:r>
            <a:endParaRPr sz="2800"/>
          </a:p>
          <a:p>
            <a:pPr indent="-26177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■"/>
            </a:pPr>
            <a:r>
              <a:rPr lang="pt-BR" sz="2800"/>
              <a:t>Impacto no Poder de Processamento:</a:t>
            </a:r>
            <a:endParaRPr sz="2800"/>
          </a:p>
          <a:p>
            <a:pPr indent="-261778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AutoNum type="arabicPeriod"/>
            </a:pPr>
            <a:r>
              <a:rPr lang="pt-BR" sz="2800"/>
              <a:t>Para lidar com entradas maiores, é necessário fragmentar o texto, o que afeta a coerência e aumenta a carga computacional.</a:t>
            </a:r>
            <a:endParaRPr sz="2800"/>
          </a:p>
          <a:p>
            <a:pPr indent="-2617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Char char="○"/>
            </a:pPr>
            <a:r>
              <a:rPr b="1" lang="pt-BR"/>
              <a:t>Recursos Computacionais Massivos Necessários:</a:t>
            </a:r>
            <a:endParaRPr b="1"/>
          </a:p>
          <a:p>
            <a:pPr indent="-26177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■"/>
            </a:pPr>
            <a:r>
              <a:rPr lang="pt-BR" sz="2800"/>
              <a:t>O treinamento e a operação de modelos gigantescos exigem infraestruturas robustas, muitas vezes inacessíveis para a maioria das organizações.</a:t>
            </a:r>
            <a:endParaRPr b="1"/>
          </a:p>
        </p:txBody>
      </p:sp>
      <p:sp>
        <p:nvSpPr>
          <p:cNvPr id="96" name="Google Shape;96;g30dbc756f02_0_49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97" name="Google Shape;97;g30dbc756f02_0_49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Limitações das Arquiteturas de LLM Atuais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bc756f02_0_79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Calcanhar de Aquiles das Arquiteturas Atuais:</a:t>
            </a:r>
            <a:endParaRPr/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pt-BR"/>
              <a:t>Escalabilidade Comprometida:</a:t>
            </a:r>
            <a:endParaRPr/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O tamanho fixo e crescente dos modelos limita a capacidade de escalá-los eficientemente.</a:t>
            </a:r>
            <a:endParaRPr sz="2800"/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Barreiras à Inovação:</a:t>
            </a:r>
            <a:endParaRPr sz="28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■"/>
            </a:pPr>
            <a:r>
              <a:rPr lang="pt-BR" sz="2800"/>
              <a:t>Dependência de arquiteturas monolíticas dificulta a adaptação a novas necessidades e tecnologias emergentes.</a:t>
            </a:r>
            <a:endParaRPr sz="2800"/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lang="pt-BR"/>
              <a:t>Necessidade de Arquiteturas Mais Flexíveis e Eficientes:</a:t>
            </a:r>
            <a:endParaRPr/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Modelos Multimodais e Adaptativos:</a:t>
            </a:r>
            <a:endParaRPr sz="28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■"/>
            </a:pPr>
            <a:r>
              <a:rPr lang="pt-BR" sz="2800"/>
              <a:t>Integração nativa de diferentes tipos de dados sem a necessidade de conversão prévia.</a:t>
            </a:r>
            <a:endParaRPr sz="2800"/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Mixture of Experts (MoE) e Outros Avanços:</a:t>
            </a:r>
            <a:endParaRPr sz="2800"/>
          </a:p>
          <a:p>
            <a:pPr indent="-28273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■"/>
            </a:pPr>
            <a:r>
              <a:rPr lang="pt-BR" sz="2800"/>
              <a:t>Divisão de tarefas entre modelos especializados para melhorar eficiência e desempenho.</a:t>
            </a:r>
            <a:endParaRPr b="1"/>
          </a:p>
        </p:txBody>
      </p:sp>
      <p:sp>
        <p:nvSpPr>
          <p:cNvPr id="104" name="Google Shape;104;g30dbc756f02_0_79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105" name="Google Shape;105;g30dbc756f02_0_79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a serem estudados no futuro das Arquiteturas de LLM Atuais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bc756f02_0_72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Desafios: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Crescimento Exponencial do Tamanho dos Modelos: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Modelos estão ficando maiores, mas sem ganhos proporcionais em eficiência.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Parâmetros Limitados: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Aumentar o tamanho dos parâmetros do modelo não resulta em melhorias significativas. Mas sim num aumento do desperdício de processamento computacional.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Modelos Textuais: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Hoje qualquer aplicação usando as LLMs convencionais precisa necessariamente que os dados sejam processados do formato original para texto. Isso gera uma complexidade computacional elevada.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Calcanhar de Aquiles: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Tamanho fixo dos transformers impacta negativamente o poder de processamento e treinamento.</a:t>
            </a:r>
            <a:endParaRPr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AutoNum type="alphaLcPeriod"/>
            </a:pPr>
            <a:r>
              <a:rPr lang="pt-BR"/>
              <a:t>Necessidade de recursos computacionais massivos para modelos gigantescos.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0dbc756f02_0_72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113" name="Google Shape;113;g30dbc756f02_0_72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Limitações das Arquiteturas de LLM Atuais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dbc756f02_0_59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Desafios: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Mixture of Experts (MoE)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Arquiteturas Especializadas: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Divisão do modelo em múltiplos especialistas menores e mais eficientes.</a:t>
            </a:r>
            <a:endParaRPr sz="2800"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Compressão e formatação e seleção de contexto: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Alocação dinâmica de recursos computacionais conforme a tarefa.</a:t>
            </a:r>
            <a:endParaRPr sz="2800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Redução de parâmetros sem perda de desempenho.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Modelos Multimodais com Formatos Adaptativos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Integração de Dados Diversos: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Combinação de texto, imagem, áudio e outros formatos.</a:t>
            </a:r>
            <a:endParaRPr sz="2800"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Adaptação ao Contexto: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Formatos adaptativos permitem melhor compreensão e resposta às entradas do usuário.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Aprendizado Contínuo e Atualização em Tempo Real</a:t>
            </a:r>
            <a:endParaRPr b="1"/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Modelos Evolutivos: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Capacidade de incorporar novas informações sem necessidade de retraining completo.</a:t>
            </a:r>
            <a:endParaRPr sz="2800"/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●"/>
            </a:pPr>
            <a:r>
              <a:rPr b="1" lang="pt-BR"/>
              <a:t>Melhorias em Processos:</a:t>
            </a:r>
            <a:endParaRPr b="1"/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Char char="○"/>
            </a:pPr>
            <a:r>
              <a:rPr lang="pt-BR" sz="2800"/>
              <a:t>Otimização do treinamento e inferência para respostas mais rápidas e precisas.</a:t>
            </a:r>
            <a:endParaRPr b="1"/>
          </a:p>
        </p:txBody>
      </p:sp>
      <p:sp>
        <p:nvSpPr>
          <p:cNvPr id="120" name="Google Shape;120;g30dbc756f02_0_59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121" name="Google Shape;121;g30dbc756f02_0_59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Tendências Futuras em Arquiteturas de LLM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dbc756f02_0_42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dbc756f02_0_42"/>
          <p:cNvSpPr txBox="1"/>
          <p:nvPr>
            <p:ph idx="12" type="sldNum"/>
          </p:nvPr>
        </p:nvSpPr>
        <p:spPr>
          <a:xfrm>
            <a:off x="932687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/XX</a:t>
            </a:r>
            <a:endParaRPr/>
          </a:p>
        </p:txBody>
      </p:sp>
      <p:sp>
        <p:nvSpPr>
          <p:cNvPr id="129" name="Google Shape;129;g30dbc756f02_0_42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2020-10-20T03:54:20Z</dcterms:created>
  <dc:creator>Geraldo Xexéo</dc:creator>
</cp:coreProperties>
</file>