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95" r:id="rId2"/>
    <p:sldId id="343" r:id="rId3"/>
    <p:sldId id="336" r:id="rId4"/>
    <p:sldId id="338" r:id="rId5"/>
    <p:sldId id="346" r:id="rId6"/>
    <p:sldId id="348" r:id="rId7"/>
    <p:sldId id="349" r:id="rId8"/>
    <p:sldId id="347" r:id="rId9"/>
    <p:sldId id="345" r:id="rId10"/>
    <p:sldId id="351" r:id="rId11"/>
    <p:sldId id="350" r:id="rId12"/>
    <p:sldId id="352" r:id="rId13"/>
    <p:sldId id="353" r:id="rId14"/>
    <p:sldId id="354" r:id="rId15"/>
    <p:sldId id="355" r:id="rId16"/>
    <p:sldId id="356" r:id="rId17"/>
    <p:sldId id="357" r:id="rId18"/>
    <p:sldId id="332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зор" id="{00FE9D53-B953-2049-A530-13BC6E4E0475}">
          <p14:sldIdLst>
            <p14:sldId id="295"/>
            <p14:sldId id="343"/>
            <p14:sldId id="336"/>
            <p14:sldId id="338"/>
            <p14:sldId id="346"/>
            <p14:sldId id="348"/>
            <p14:sldId id="349"/>
            <p14:sldId id="347"/>
            <p14:sldId id="345"/>
            <p14:sldId id="351"/>
            <p14:sldId id="350"/>
            <p14:sldId id="352"/>
            <p14:sldId id="353"/>
            <p14:sldId id="354"/>
            <p14:sldId id="355"/>
            <p14:sldId id="356"/>
            <p14:sldId id="357"/>
            <p14:sldId id="33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7"/>
    <p:restoredTop sz="86284"/>
  </p:normalViewPr>
  <p:slideViewPr>
    <p:cSldViewPr snapToGrid="0" snapToObjects="1">
      <p:cViewPr>
        <p:scale>
          <a:sx n="84" d="100"/>
          <a:sy n="84" d="100"/>
        </p:scale>
        <p:origin x="1304" y="1200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24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A7FF4-BA10-584F-BDF9-B94398A4CBAE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C295-29C1-7F43-A430-DCB01AEE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7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7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1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00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3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85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9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76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8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401C-CFD5-B54A-B2A8-512DBFD35870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4149" y="3125788"/>
            <a:ext cx="6048375" cy="660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Курс по языку программирования Си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674" y="3008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200" dirty="0"/>
              <a:t>_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209566" y="36015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Лекция </a:t>
            </a:r>
            <a:r>
              <a:rPr lang="ru-RU" dirty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11015" y="5328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Математика в Си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символами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78530" y="18888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err="1">
                <a:latin typeface="Calibri" charset="0"/>
              </a:rPr>
              <a:t>Заголовочныи</a:t>
            </a:r>
            <a:r>
              <a:rPr lang="ru-RU" dirty="0">
                <a:latin typeface="Calibri" charset="0"/>
              </a:rPr>
              <a:t>̆ </a:t>
            </a:r>
            <a:r>
              <a:rPr lang="ru-RU" dirty="0" err="1">
                <a:latin typeface="Calibri" charset="0"/>
              </a:rPr>
              <a:t>файл</a:t>
            </a:r>
            <a:r>
              <a:rPr lang="ru-RU" dirty="0">
                <a:latin typeface="Calibri" charset="0"/>
              </a:rPr>
              <a:t> </a:t>
            </a:r>
            <a:r>
              <a:rPr lang="ru-RU" sz="1600" dirty="0">
                <a:latin typeface="Lucida Console" charset="0"/>
                <a:ea typeface="Lucida Console" charset="0"/>
                <a:cs typeface="Lucida Console" charset="0"/>
              </a:rPr>
              <a:t>&lt;</a:t>
            </a:r>
            <a:r>
              <a:rPr lang="ru-RU" sz="1600" dirty="0" err="1" smtClean="0">
                <a:latin typeface="Lucida Console" charset="0"/>
                <a:ea typeface="Lucida Console" charset="0"/>
                <a:cs typeface="Lucida Console" charset="0"/>
              </a:rPr>
              <a:t>ctype.h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&gt; </a:t>
            </a:r>
            <a:r>
              <a:rPr lang="ru-RU" dirty="0" smtClean="0">
                <a:latin typeface="Calibri" charset="0"/>
              </a:rPr>
              <a:t>объявляет </a:t>
            </a:r>
            <a:r>
              <a:rPr lang="ru-RU" dirty="0">
                <a:latin typeface="Calibri" charset="0"/>
              </a:rPr>
              <a:t>функции, предназначенные для проверок символов 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414338"/>
              </p:ext>
            </p:extLst>
          </p:nvPr>
        </p:nvGraphicFramePr>
        <p:xfrm>
          <a:off x="2563495" y="3005666"/>
          <a:ext cx="7926070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77623"/>
                <a:gridCol w="474844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isdigit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(c) </a:t>
                      </a:r>
                      <a:endParaRPr lang="en-US" sz="160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Десятичное</a:t>
                      </a:r>
                      <a:r>
                        <a:rPr lang="ru-RU" baseline="0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islower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(c) </a:t>
                      </a:r>
                      <a:endParaRPr lang="en-US" sz="160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Буква нижнего</a:t>
                      </a:r>
                      <a:r>
                        <a:rPr lang="ru-RU" baseline="0" dirty="0" smtClean="0"/>
                        <a:t> регистра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isupper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(c) </a:t>
                      </a:r>
                      <a:endParaRPr lang="en-US" sz="160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Буква верхнего регистра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isalpha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(c) </a:t>
                      </a:r>
                      <a:endParaRPr lang="en-US" sz="160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Буква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tolower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с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)</a:t>
                      </a:r>
                      <a:endParaRPr lang="en-US" sz="160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Перевод</a:t>
                      </a:r>
                      <a:r>
                        <a:rPr lang="ru-RU" baseline="0" dirty="0" smtClean="0"/>
                        <a:t> из верхнего в нижний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toupper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с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) </a:t>
                      </a:r>
                      <a:endParaRPr lang="en-US" sz="160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Перевод из нижнего в верхний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со строками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78530" y="18888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err="1">
                <a:latin typeface="Calibri" charset="0"/>
              </a:rPr>
              <a:t>Заголовочныи</a:t>
            </a:r>
            <a:r>
              <a:rPr lang="ru-RU" dirty="0">
                <a:latin typeface="Calibri" charset="0"/>
              </a:rPr>
              <a:t>̆ </a:t>
            </a:r>
            <a:r>
              <a:rPr lang="ru-RU" dirty="0" err="1">
                <a:latin typeface="Calibri" charset="0"/>
              </a:rPr>
              <a:t>файл</a:t>
            </a:r>
            <a:r>
              <a:rPr lang="ru-RU" dirty="0">
                <a:latin typeface="Calibri" charset="0"/>
              </a:rPr>
              <a:t>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&lt;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string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ru-RU" sz="1600" dirty="0" err="1" smtClean="0">
                <a:latin typeface="Lucida Console" charset="0"/>
                <a:ea typeface="Lucida Console" charset="0"/>
                <a:cs typeface="Lucida Console" charset="0"/>
              </a:rPr>
              <a:t>h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&gt; </a:t>
            </a:r>
            <a:r>
              <a:rPr lang="ru-RU" dirty="0" smtClean="0">
                <a:latin typeface="Calibri" charset="0"/>
              </a:rPr>
              <a:t>объявляет </a:t>
            </a:r>
            <a:r>
              <a:rPr lang="ru-RU" dirty="0">
                <a:latin typeface="Calibri" charset="0"/>
              </a:rPr>
              <a:t>функции, предназначенные для </a:t>
            </a:r>
            <a:r>
              <a:rPr lang="ru-RU" dirty="0" smtClean="0">
                <a:latin typeface="Calibri" charset="0"/>
              </a:rPr>
              <a:t>работы со строками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95626"/>
              </p:ext>
            </p:extLst>
          </p:nvPr>
        </p:nvGraphicFramePr>
        <p:xfrm>
          <a:off x="2563495" y="3005666"/>
          <a:ext cx="7926070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77623"/>
                <a:gridCol w="474844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*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strcpy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(s,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) </a:t>
                      </a:r>
                      <a:endParaRPr lang="en-US" sz="1600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Копирует строчку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*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strcat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(s,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) </a:t>
                      </a:r>
                      <a:endParaRPr lang="en-US" sz="1600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Склеивает</a:t>
                      </a:r>
                      <a:r>
                        <a:rPr lang="ru-RU" baseline="0" dirty="0" smtClean="0"/>
                        <a:t> 2 строки в одну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strcmp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) </a:t>
                      </a:r>
                      <a:endParaRPr lang="en-US" sz="1600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Сравнивает</a:t>
                      </a:r>
                      <a:r>
                        <a:rPr lang="ru-RU" baseline="0" dirty="0" smtClean="0"/>
                        <a:t> строки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size_t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strlen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) </a:t>
                      </a:r>
                      <a:endParaRPr lang="en-US" sz="1600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Выдает</a:t>
                      </a:r>
                      <a:r>
                        <a:rPr lang="ru-RU" baseline="0" dirty="0" smtClean="0"/>
                        <a:t> длину строки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*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strchr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c) </a:t>
                      </a:r>
                      <a:endParaRPr lang="en-US" sz="1600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Выдает первое вхождение</a:t>
                      </a:r>
                      <a:r>
                        <a:rPr lang="ru-RU" baseline="0" dirty="0" smtClean="0"/>
                        <a:t> символ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*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strstr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) </a:t>
                      </a:r>
                      <a:endParaRPr lang="en-US" sz="1600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Выдает первое вхождение</a:t>
                      </a:r>
                      <a:r>
                        <a:rPr lang="ru-RU" baseline="0" dirty="0" smtClean="0"/>
                        <a:t> строки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6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строками/символами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9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общего назначения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78530" y="18888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err="1">
                <a:latin typeface="Calibri" charset="0"/>
              </a:rPr>
              <a:t>Заголовочныи</a:t>
            </a:r>
            <a:r>
              <a:rPr lang="ru-RU" dirty="0">
                <a:latin typeface="Calibri" charset="0"/>
              </a:rPr>
              <a:t>̆ </a:t>
            </a:r>
            <a:r>
              <a:rPr lang="ru-RU" dirty="0" err="1">
                <a:latin typeface="Calibri" charset="0"/>
              </a:rPr>
              <a:t>файл</a:t>
            </a:r>
            <a:r>
              <a:rPr lang="ru-RU" dirty="0">
                <a:latin typeface="Calibri" charset="0"/>
              </a:rPr>
              <a:t>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&lt;</a:t>
            </a:r>
            <a:r>
              <a:rPr lang="en-US" sz="1600" dirty="0" err="1" smtClean="0">
                <a:latin typeface="Lucida Console" charset="0"/>
                <a:ea typeface="Lucida Console" charset="0"/>
                <a:cs typeface="Lucida Console" charset="0"/>
              </a:rPr>
              <a:t>stdlib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ru-RU" sz="1600" dirty="0" err="1" smtClean="0">
                <a:latin typeface="Lucida Console" charset="0"/>
                <a:ea typeface="Lucida Console" charset="0"/>
                <a:cs typeface="Lucida Console" charset="0"/>
              </a:rPr>
              <a:t>h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&gt; 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44581"/>
              </p:ext>
            </p:extLst>
          </p:nvPr>
        </p:nvGraphicFramePr>
        <p:xfrm>
          <a:off x="1356360" y="3005666"/>
          <a:ext cx="9799320" cy="2225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419600"/>
                <a:gridCol w="537972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atof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const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char *s)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Переводит</a:t>
                      </a:r>
                      <a:r>
                        <a:rPr lang="ru-RU" baseline="0" dirty="0" smtClean="0"/>
                        <a:t> число из строки в </a:t>
                      </a:r>
                      <a:r>
                        <a:rPr lang="en-US" baseline="0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rand(void)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Выдает </a:t>
                      </a:r>
                      <a:r>
                        <a:rPr lang="ru-RU" dirty="0" err="1" smtClean="0"/>
                        <a:t>рандомное</a:t>
                      </a:r>
                      <a:r>
                        <a:rPr lang="ru-RU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void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srand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(unsigned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seed)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Задает</a:t>
                      </a:r>
                      <a:r>
                        <a:rPr lang="ru-RU" baseline="0" dirty="0" smtClean="0"/>
                        <a:t> семя для генерации </a:t>
                      </a:r>
                      <a:r>
                        <a:rPr lang="ru-RU" baseline="0" dirty="0" err="1" smtClean="0"/>
                        <a:t>рандомного</a:t>
                      </a:r>
                      <a:r>
                        <a:rPr lang="ru-RU" baseline="0" dirty="0" smtClean="0"/>
                        <a:t> числа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void exit(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status)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Корректный</a:t>
                      </a:r>
                      <a:r>
                        <a:rPr lang="ru-RU" baseline="0" dirty="0" smtClean="0"/>
                        <a:t> выход их программы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system(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const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char *s)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Вызывает</a:t>
                      </a:r>
                      <a:r>
                        <a:rPr lang="ru-RU" baseline="0" dirty="0" smtClean="0"/>
                        <a:t> команды операционной системы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5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общего назначения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5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для работы со временем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78530" y="18888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err="1">
                <a:latin typeface="Calibri" charset="0"/>
              </a:rPr>
              <a:t>Заголовочныи</a:t>
            </a:r>
            <a:r>
              <a:rPr lang="ru-RU" dirty="0">
                <a:latin typeface="Calibri" charset="0"/>
              </a:rPr>
              <a:t>̆ </a:t>
            </a:r>
            <a:r>
              <a:rPr lang="ru-RU" dirty="0" err="1">
                <a:latin typeface="Calibri" charset="0"/>
              </a:rPr>
              <a:t>файл</a:t>
            </a:r>
            <a:r>
              <a:rPr lang="ru-RU" dirty="0">
                <a:latin typeface="Calibri" charset="0"/>
              </a:rPr>
              <a:t>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&lt;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time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ru-RU" sz="1600" dirty="0" err="1" smtClean="0">
                <a:latin typeface="Lucida Console" charset="0"/>
                <a:ea typeface="Lucida Console" charset="0"/>
                <a:cs typeface="Lucida Console" charset="0"/>
              </a:rPr>
              <a:t>h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&gt; 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1166"/>
              </p:ext>
            </p:extLst>
          </p:nvPr>
        </p:nvGraphicFramePr>
        <p:xfrm>
          <a:off x="975360" y="3005666"/>
          <a:ext cx="10241280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486400"/>
                <a:gridCol w="475488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clock_t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clock(void) </a:t>
                      </a:r>
                      <a:endParaRPr lang="en-US" sz="1600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Выдает время от начала программы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time_t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time(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time_t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*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tp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)</a:t>
                      </a:r>
                      <a:endParaRPr lang="en-US" sz="1600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Выдает текущее время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difftime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time_t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time2,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time_t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timel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) </a:t>
                      </a:r>
                      <a:endParaRPr lang="en-US" sz="1600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Выдает разницу</a:t>
                      </a:r>
                      <a:r>
                        <a:rPr lang="ru-RU" baseline="0" dirty="0" smtClean="0"/>
                        <a:t> между двумя датами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 *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asctime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const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struct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tь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*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tp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) </a:t>
                      </a:r>
                      <a:endParaRPr lang="en-US" sz="1600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Переводит</a:t>
                      </a:r>
                      <a:r>
                        <a:rPr lang="ru-RU" baseline="0" dirty="0" smtClean="0"/>
                        <a:t> время в строковом представлении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для работы со временем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8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372" y="2989119"/>
            <a:ext cx="9194599" cy="235359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Работа с памятью один из самых тонких моментов в Си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Нужно следить за тем, чтобы не было утечек памяти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Не следует без особой нужды прибегать к выделению памяти</a:t>
            </a:r>
          </a:p>
          <a:p>
            <a:pPr>
              <a:buFont typeface="Wingdings" charset="2"/>
              <a:buChar char="§"/>
            </a:pPr>
            <a:r>
              <a:rPr lang="en-US" sz="2000" dirty="0" err="1" smtClean="0"/>
              <a:t>printf</a:t>
            </a:r>
            <a:r>
              <a:rPr lang="en-US" sz="2000" dirty="0" smtClean="0"/>
              <a:t> </a:t>
            </a:r>
            <a:r>
              <a:rPr lang="ru-RU" sz="2000" dirty="0" smtClean="0"/>
              <a:t>дает возможность выводить информацию с заданным форматированием</a:t>
            </a:r>
            <a:r>
              <a:rPr lang="en-US" sz="2000" dirty="0" smtClean="0"/>
              <a:t> 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963" y="3151213"/>
            <a:ext cx="7528196" cy="204780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Реализовать модуль для работы с массивом: автоматическим выделением памяти, удаления памяти с возможностью добавлять элемент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Написать, используя модуль для хранения телефонной книги, где имеются поля имя, фамилия, телефон. С красивым консольным выводом(псевдографика) по команде «</a:t>
            </a:r>
            <a:r>
              <a:rPr lang="en-US" sz="2000" dirty="0" smtClean="0"/>
              <a:t>print</a:t>
            </a:r>
            <a:r>
              <a:rPr lang="ru-RU" sz="2000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733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Повторение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372" y="2989119"/>
            <a:ext cx="9194599" cy="235359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Работа с памятью один из самых тонких моментов в Си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Нужно следить за тем, чтобы не было утечек памяти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Не следует без особой нужды прибегать к выделению памяти</a:t>
            </a:r>
          </a:p>
          <a:p>
            <a:pPr>
              <a:buFont typeface="Wingdings" charset="2"/>
              <a:buChar char="§"/>
            </a:pPr>
            <a:r>
              <a:rPr lang="en-US" sz="2000" dirty="0" err="1" smtClean="0"/>
              <a:t>printf</a:t>
            </a:r>
            <a:r>
              <a:rPr lang="en-US" sz="2000" dirty="0" smtClean="0"/>
              <a:t> </a:t>
            </a:r>
            <a:r>
              <a:rPr lang="ru-RU" sz="2000" dirty="0" smtClean="0"/>
              <a:t>дает возможность выводить информацию с заданным форматированием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Font typeface="Wingdings" charset="2"/>
              <a:buChar char="§"/>
            </a:pP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0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памятью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1579" y="1859059"/>
            <a:ext cx="694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Поток — это источник или получатель данных; его можно связать с диском или с каким-то другим внешним </a:t>
            </a:r>
            <a:r>
              <a:rPr lang="ru-RU" dirty="0" err="1"/>
              <a:t>устройством</a:t>
            </a:r>
            <a:r>
              <a:rPr lang="ru-RU" dirty="0"/>
              <a:t>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53948" y="409194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stderr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0592" y="409194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stdin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5433" y="409194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stdout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5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ru-RU" dirty="0" smtClean="0"/>
              <a:t>файлами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7943" y="1908047"/>
            <a:ext cx="757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FILE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fopen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char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*filename,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*mode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53328"/>
              </p:ext>
            </p:extLst>
          </p:nvPr>
        </p:nvGraphicFramePr>
        <p:xfrm>
          <a:off x="1906268" y="2948940"/>
          <a:ext cx="8837931" cy="2590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30876"/>
                <a:gridCol w="7207055"/>
              </a:tblGrid>
              <a:tr h="344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“w”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</a:t>
                      </a:r>
                      <a:r>
                        <a:rPr lang="ru-RU" baseline="0" dirty="0" smtClean="0"/>
                        <a:t> создается для записи, старое содержимое удаляется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“r”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</a:t>
                      </a:r>
                      <a:r>
                        <a:rPr lang="ru-RU" baseline="0" dirty="0" smtClean="0"/>
                        <a:t> открывается для чтения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“a”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</a:t>
                      </a:r>
                      <a:r>
                        <a:rPr lang="ru-RU" baseline="0" dirty="0" smtClean="0"/>
                        <a:t> создается или открывается для записи в конец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“r+”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</a:t>
                      </a:r>
                      <a:r>
                        <a:rPr lang="ru-RU" baseline="0" dirty="0" smtClean="0"/>
                        <a:t> открывается для чтения и записи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“w+”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</a:t>
                      </a:r>
                      <a:r>
                        <a:rPr lang="ru-RU" baseline="0" dirty="0" smtClean="0"/>
                        <a:t> создается для чтения и записи, старое содержимое удаляется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“a+”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</a:t>
                      </a:r>
                      <a:r>
                        <a:rPr lang="ru-RU" baseline="0" dirty="0" smtClean="0"/>
                        <a:t> создается или открывается для записи/чтения в конец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63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файлами </a:t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9860" y="2572577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fclose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(FILE *file);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3421" y="1843372"/>
            <a:ext cx="360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Открытый файл </a:t>
            </a:r>
            <a:r>
              <a:rPr lang="ru-RU" smtClean="0"/>
              <a:t>следует закрывать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3092" y="3662237"/>
            <a:ext cx="50658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FILE *file = open(“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file.txt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”, “w”);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(file != NULL) { 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  // файл открыт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fclose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(file);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файл не открыт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7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файлами </a:t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5193" y="2633332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fscanf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(FILE *file,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fmt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 ...);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3633" y="1857329"/>
            <a:ext cx="169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Чтение с файла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76300" y="3982277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0;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fscanf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(file, “%d”,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9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файлами </a:t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5193" y="2633332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(FILE *file,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fmt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 ...);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3633" y="185732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Запись</a:t>
            </a:r>
            <a:r>
              <a:rPr lang="en-US" dirty="0" smtClean="0"/>
              <a:t> </a:t>
            </a:r>
            <a:r>
              <a:rPr lang="ru-RU" dirty="0" smtClean="0"/>
              <a:t>в файла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64870" y="4050857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42;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(file, “%d”,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</a:t>
            </a:r>
            <a:r>
              <a:rPr lang="ru-RU" dirty="0" smtClean="0"/>
              <a:t>файлами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6473" y="6311900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663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Математика в Си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0520" y="1690688"/>
            <a:ext cx="562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файле </a:t>
            </a:r>
            <a:r>
              <a:rPr lang="en-US" dirty="0" err="1" smtClean="0"/>
              <a:t>math.h</a:t>
            </a:r>
            <a:r>
              <a:rPr lang="en-US" dirty="0" smtClean="0"/>
              <a:t> </a:t>
            </a:r>
            <a:r>
              <a:rPr lang="ru-RU" dirty="0" smtClean="0"/>
              <a:t>описываются математические функции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62370" y="2492232"/>
            <a:ext cx="6853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sin/cos/tan/</a:t>
            </a:r>
            <a:r>
              <a:rPr lang="en-US" dirty="0" err="1" smtClean="0"/>
              <a:t>atan</a:t>
            </a:r>
            <a:r>
              <a:rPr lang="en-US" dirty="0" smtClean="0"/>
              <a:t>/</a:t>
            </a:r>
            <a:r>
              <a:rPr lang="en-US" dirty="0" err="1" smtClean="0"/>
              <a:t>asin</a:t>
            </a:r>
            <a:r>
              <a:rPr lang="en-US" dirty="0" smtClean="0"/>
              <a:t>/</a:t>
            </a:r>
            <a:r>
              <a:rPr lang="en-US" dirty="0" err="1" smtClean="0"/>
              <a:t>acos</a:t>
            </a:r>
            <a:r>
              <a:rPr lang="en-US" dirty="0"/>
              <a:t> </a:t>
            </a:r>
            <a:r>
              <a:rPr lang="ru-RU" dirty="0" smtClean="0"/>
              <a:t>и другие тригонометрические функции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err="1" smtClean="0"/>
              <a:t>експонециальная</a:t>
            </a:r>
            <a:r>
              <a:rPr lang="ru-RU" dirty="0" smtClean="0"/>
              <a:t> функция</a:t>
            </a:r>
          </a:p>
          <a:p>
            <a:r>
              <a:rPr lang="en-US" dirty="0" smtClean="0"/>
              <a:t>log</a:t>
            </a:r>
            <a:r>
              <a:rPr lang="ru-RU" dirty="0" smtClean="0"/>
              <a:t> - натуральный </a:t>
            </a:r>
            <a:r>
              <a:rPr lang="ru-RU" dirty="0" err="1" smtClean="0"/>
              <a:t>логорифм</a:t>
            </a:r>
            <a:endParaRPr lang="ru-RU" dirty="0" smtClean="0"/>
          </a:p>
          <a:p>
            <a:r>
              <a:rPr lang="en-US" dirty="0" smtClean="0"/>
              <a:t>pow </a:t>
            </a:r>
            <a:r>
              <a:rPr lang="mr-IN" dirty="0" smtClean="0"/>
              <a:t>–</a:t>
            </a:r>
            <a:r>
              <a:rPr lang="ru-RU" dirty="0" smtClean="0"/>
              <a:t> степень числа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err="1" smtClean="0"/>
              <a:t>корнь</a:t>
            </a:r>
            <a:r>
              <a:rPr lang="ru-RU" dirty="0" smtClean="0"/>
              <a:t> квадратный</a:t>
            </a:r>
            <a:endParaRPr lang="en-US" dirty="0" smtClean="0"/>
          </a:p>
          <a:p>
            <a:r>
              <a:rPr lang="en-US" dirty="0" err="1" smtClean="0"/>
              <a:t>fabs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модуль числа</a:t>
            </a:r>
          </a:p>
          <a:p>
            <a:r>
              <a:rPr lang="en-US" dirty="0" smtClean="0"/>
              <a:t>ceil/floor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функции округления числа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0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24447</TotalTime>
  <Words>692</Words>
  <Application>Microsoft Macintosh PowerPoint</Application>
  <PresentationFormat>Widescreen</PresentationFormat>
  <Paragraphs>161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Lucida Console</vt:lpstr>
      <vt:lpstr>Mangal</vt:lpstr>
      <vt:lpstr>Wingdings</vt:lpstr>
      <vt:lpstr>Arial</vt:lpstr>
      <vt:lpstr>Office Theme</vt:lpstr>
      <vt:lpstr>PowerPoint Presentation</vt:lpstr>
      <vt:lpstr>Повторение ------------------------------------------------------------</vt:lpstr>
      <vt:lpstr>Работа с памятью ------------------------------------------------------------</vt:lpstr>
      <vt:lpstr>Работа с файлами  ------------------------------------------------------------</vt:lpstr>
      <vt:lpstr>Работа с файлами  ------------------------------------------------------------</vt:lpstr>
      <vt:lpstr>Работа с файлами  ------------------------------------------------------------</vt:lpstr>
      <vt:lpstr>Работа с файлами  ------------------------------------------------------------</vt:lpstr>
      <vt:lpstr>Работа с файлами ------------------------------------------------------------</vt:lpstr>
      <vt:lpstr>Математика в Си ------------------------------------------------------------</vt:lpstr>
      <vt:lpstr>Математика в Си ------------------------------------------------------------</vt:lpstr>
      <vt:lpstr>Работа с символами ------------------------------------------------------------</vt:lpstr>
      <vt:lpstr>Работа со строками ------------------------------------------------------------</vt:lpstr>
      <vt:lpstr>Работа с строками/символами ------------------------------------------------------------</vt:lpstr>
      <vt:lpstr>Функции общего назначения ------------------------------------------------------------</vt:lpstr>
      <vt:lpstr>Функции общего назначения ------------------------------------------------------------</vt:lpstr>
      <vt:lpstr>Функции для работы со временем ------------------------------------------------------------</vt:lpstr>
      <vt:lpstr>Функции для работы со временем ------------------------------------------------------------</vt:lpstr>
      <vt:lpstr>Итог ------------------------------------------------------------</vt:lpstr>
      <vt:lpstr>Задания ------------------------------------------------------------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Соменков Никита Владимирович</dc:creator>
  <cp:lastModifiedBy>Никита Владимирович Соменков</cp:lastModifiedBy>
  <cp:revision>319</cp:revision>
  <dcterms:created xsi:type="dcterms:W3CDTF">2016-07-19T13:17:42Z</dcterms:created>
  <dcterms:modified xsi:type="dcterms:W3CDTF">2016-10-02T16:39:14Z</dcterms:modified>
</cp:coreProperties>
</file>