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5" r:id="rId2"/>
    <p:sldId id="308" r:id="rId3"/>
    <p:sldId id="309" r:id="rId4"/>
    <p:sldId id="311" r:id="rId5"/>
    <p:sldId id="316" r:id="rId6"/>
    <p:sldId id="318" r:id="rId7"/>
    <p:sldId id="313" r:id="rId8"/>
    <p:sldId id="312" r:id="rId9"/>
    <p:sldId id="315" r:id="rId10"/>
    <p:sldId id="327" r:id="rId11"/>
    <p:sldId id="319" r:id="rId12"/>
    <p:sldId id="326" r:id="rId13"/>
    <p:sldId id="333" r:id="rId14"/>
    <p:sldId id="322" r:id="rId15"/>
    <p:sldId id="328" r:id="rId16"/>
    <p:sldId id="321" r:id="rId17"/>
    <p:sldId id="325" r:id="rId18"/>
    <p:sldId id="324" r:id="rId19"/>
    <p:sldId id="329" r:id="rId20"/>
    <p:sldId id="330" r:id="rId21"/>
    <p:sldId id="331" r:id="rId22"/>
    <p:sldId id="320" r:id="rId23"/>
    <p:sldId id="334" r:id="rId24"/>
    <p:sldId id="335" r:id="rId25"/>
    <p:sldId id="33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8"/>
            <p14:sldId id="309"/>
            <p14:sldId id="311"/>
            <p14:sldId id="316"/>
            <p14:sldId id="318"/>
            <p14:sldId id="313"/>
            <p14:sldId id="312"/>
            <p14:sldId id="315"/>
            <p14:sldId id="327"/>
            <p14:sldId id="319"/>
            <p14:sldId id="326"/>
            <p14:sldId id="333"/>
            <p14:sldId id="322"/>
            <p14:sldId id="328"/>
            <p14:sldId id="321"/>
            <p14:sldId id="325"/>
            <p14:sldId id="324"/>
            <p14:sldId id="329"/>
            <p14:sldId id="330"/>
            <p14:sldId id="331"/>
            <p14:sldId id="320"/>
            <p14:sldId id="334"/>
            <p14:sldId id="335"/>
            <p14:sldId id="33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19"/>
    <p:restoredTop sz="86284"/>
  </p:normalViewPr>
  <p:slideViewPr>
    <p:cSldViewPr snapToGrid="0" snapToObjects="1">
      <p:cViewPr>
        <p:scale>
          <a:sx n="100" d="100"/>
          <a:sy n="100" d="100"/>
        </p:scale>
        <p:origin x="48" y="744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Адресная арифметика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9052" y="2690239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short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1024;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p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++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(“%d”, ++p);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474" y="1907875"/>
            <a:ext cx="345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выведет </a:t>
            </a:r>
            <a:r>
              <a:rPr lang="ru-RU" smtClean="0"/>
              <a:t>этот фрагмент кода?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8295" y="4287916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World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9874" y="4866822"/>
            <a:ext cx="21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 на главный вопрос вселенной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3626" y="41494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1025</a:t>
            </a:r>
          </a:p>
          <a:p>
            <a:r>
              <a:rPr lang="en-US" dirty="0" smtClean="0"/>
              <a:t>1026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6721" y="48668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</a:p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49308" y="4519246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Ответ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1024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smtClean="0"/>
              <a:t>1028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308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Files:array_pointer.c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pointer_operation.c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::void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3139" y="2108782"/>
            <a:ext cx="8430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/>
              <a:t>–</a:t>
            </a:r>
            <a:r>
              <a:rPr lang="ru-RU" dirty="0" smtClean="0"/>
              <a:t>  тип для обозначения отсутствия значения.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- тип, совместимый с указателями других типов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670" y="37666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5373" y="4208283"/>
            <a:ext cx="3950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5;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oid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*p1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 // ok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*p2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 // warning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::NULL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8548" y="2882900"/>
            <a:ext cx="687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указания, что указатель никуда не указывает используют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3900" y="37459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887977" y="4293076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NULL;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1913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76002" y="2420187"/>
            <a:ext cx="5839995" cy="314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sz="2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Left Brace 5"/>
          <p:cNvSpPr/>
          <p:nvPr/>
        </p:nvSpPr>
        <p:spPr>
          <a:xfrm rot="10800000">
            <a:off x="8788399" y="3403600"/>
            <a:ext cx="227597" cy="17145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0" y="4057275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7540" y="3556000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factorial(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n);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4200" y="2605435"/>
            <a:ext cx="31612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dirty="0" smtClean="0"/>
              <a:t>ип возвращающего значения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2"/>
            <a:endCxn id="4" idx="1"/>
          </p:cNvCxnSpPr>
          <p:nvPr/>
        </p:nvCxnSpPr>
        <p:spPr>
          <a:xfrm rot="16200000" flipH="1">
            <a:off x="3590538" y="2819053"/>
            <a:ext cx="781288" cy="1092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0382" y="4749244"/>
            <a:ext cx="148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имя функции</a:t>
            </a:r>
            <a:endParaRPr lang="en-US" dirty="0"/>
          </a:p>
        </p:txBody>
      </p:sp>
      <p:cxnSp>
        <p:nvCxnSpPr>
          <p:cNvPr id="14" name="Curved Connector 13"/>
          <p:cNvCxnSpPr>
            <a:stCxn id="12" idx="0"/>
            <a:endCxn id="4" idx="2"/>
          </p:cNvCxnSpPr>
          <p:nvPr/>
        </p:nvCxnSpPr>
        <p:spPr>
          <a:xfrm rot="5400000" flipH="1" flipV="1">
            <a:off x="5056559" y="3570104"/>
            <a:ext cx="793134" cy="1565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69200" y="2590800"/>
            <a:ext cx="108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аргумент</a:t>
            </a:r>
            <a:endParaRPr lang="en-US" dirty="0"/>
          </a:p>
        </p:txBody>
      </p:sp>
      <p:cxnSp>
        <p:nvCxnSpPr>
          <p:cNvPr id="26" name="Curved Connector 25"/>
          <p:cNvCxnSpPr>
            <a:stCxn id="18" idx="1"/>
          </p:cNvCxnSpPr>
          <p:nvPr/>
        </p:nvCxnSpPr>
        <p:spPr>
          <a:xfrm rot="10800000" flipV="1">
            <a:off x="7162800" y="2775466"/>
            <a:ext cx="406400" cy="7805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5697" y="3378200"/>
            <a:ext cx="5960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Делят большую программу на подзадачи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Дают возможность </a:t>
            </a:r>
            <a:r>
              <a:rPr lang="ru-RU" sz="2400" dirty="0" err="1" smtClean="0"/>
              <a:t>пер</a:t>
            </a:r>
            <a:r>
              <a:rPr lang="ru-RU" sz="2400" dirty="0" err="1" smtClean="0"/>
              <a:t>еи</a:t>
            </a:r>
            <a:r>
              <a:rPr lang="ru-RU" sz="2400" dirty="0" err="1" smtClean="0"/>
              <a:t>спользовать</a:t>
            </a:r>
            <a:r>
              <a:rPr lang="ru-RU" sz="2400" dirty="0" smtClean="0"/>
              <a:t> </a:t>
            </a:r>
            <a:r>
              <a:rPr lang="ru-RU" sz="2400" dirty="0" smtClean="0"/>
              <a:t>код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Делают программу более читаемой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96897" y="227283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smtClean="0"/>
              <a:t>Функции: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2099" y="2005846"/>
            <a:ext cx="624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передачи аргументов значения копируются по значению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8992" y="3149600"/>
            <a:ext cx="3278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increment(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a++;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10;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ncrement(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10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457" y="27802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8209" y="2060020"/>
            <a:ext cx="797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передачи переменных без копирования значения </a:t>
            </a:r>
            <a:r>
              <a:rPr lang="ru-RU" smtClean="0"/>
              <a:t>используются указатели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8992" y="3149600"/>
            <a:ext cx="3392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increment(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*a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10;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ncrement(&amp;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11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457" y="27802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38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256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err="1" smtClean="0"/>
              <a:t>Конструции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ru-RU" sz="2000" dirty="0" smtClean="0"/>
              <a:t>служат для ветвления программы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Для организации многократного исполнения кода с Си используют конструкции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ru-RU" sz="2000" dirty="0" smtClean="0"/>
              <a:t>и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sz="2000" dirty="0" smtClean="0"/>
              <a:t>, а также конструкцию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использовать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goto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Массивы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 Си это структура данных элементы которого имеют один и тот же тип и расположены друг за другом.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3842" y="1875354"/>
            <a:ext cx="76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 очень часто передают с помощью указателя и переменной длины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047" y="3200400"/>
            <a:ext cx="49263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fill_null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size)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size; ++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a[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a[10];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ill_null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(a, 10);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== 0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0842" y="28310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2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3842" y="1875354"/>
            <a:ext cx="713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работы с Си-строкой обычно не используют переменную размера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5077" y="2671802"/>
            <a:ext cx="63209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copy_str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*str1,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*str2)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(str2[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!= ‘\0’)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str1[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str2[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];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str1[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’\0’;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[] = “Hello, World!”;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har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coped_hw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)];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opy_str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coped_hw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74" y="244685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9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smtClean="0"/>
              <a:t>Сравните код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308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without_function.c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указатели на функцию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0940" y="2471928"/>
            <a:ext cx="3950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compare(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(a == b)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 &lt; b ? -1 : 1;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940" y="4110228"/>
            <a:ext cx="4507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cmp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= compare;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cmp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(1, 5) == compare(1, 5);</a:t>
            </a:r>
          </a:p>
        </p:txBody>
      </p:sp>
    </p:spTree>
    <p:extLst>
      <p:ext uri="{BB962C8B-B14F-4D97-AF65-F5344CB8AC3E}">
        <p14:creationId xmlns:p14="http://schemas.microsoft.com/office/powerpoint/2010/main" val="3291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указатели на функцию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function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_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19611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Для получения адреса любой переменной используйте </a:t>
            </a:r>
            <a:r>
              <a:rPr lang="en-US" sz="2000" dirty="0" smtClean="0"/>
              <a:t>&amp;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</a:t>
            </a:r>
            <a:r>
              <a:rPr lang="mr-IN" sz="2000" dirty="0" smtClean="0"/>
              <a:t>–</a:t>
            </a:r>
            <a:r>
              <a:rPr lang="ru-RU" sz="2000" dirty="0" smtClean="0"/>
              <a:t> это такие же переменные, только хранят они адрес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Функции предназначены для разделения программы на части, написания структурного кода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Аргументы в функцию передаются по значению, они копируются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на функцию дают возможность более элегантно решать некоторые задачи)</a:t>
            </a: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0" y="2735847"/>
            <a:ext cx="8521700" cy="217170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Оформить сортировку массива из прошлой лекции как функцию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функцию </a:t>
            </a:r>
            <a:r>
              <a:rPr lang="en-US" sz="2000" dirty="0" err="1" smtClean="0"/>
              <a:t>sqrt</a:t>
            </a:r>
            <a:r>
              <a:rPr lang="ru-RU" sz="2000" dirty="0" smtClean="0"/>
              <a:t>, которая вычисляет квадратный корень числа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функцию, которая выдает индекс второго максимума в массиве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функцию </a:t>
            </a:r>
            <a:r>
              <a:rPr lang="en-US" sz="2000" dirty="0" err="1" smtClean="0"/>
              <a:t>itoa</a:t>
            </a:r>
            <a:r>
              <a:rPr lang="ru-RU" sz="2000" dirty="0" smtClean="0"/>
              <a:t>, которая переводит целое число в Си строку</a:t>
            </a:r>
          </a:p>
          <a:p>
            <a:pPr>
              <a:buFont typeface="Wingdings" charset="2"/>
              <a:buChar char="§"/>
            </a:pPr>
            <a:endParaRPr lang="ru-RU" sz="2000" dirty="0" smtClean="0"/>
          </a:p>
          <a:p>
            <a:pPr>
              <a:buFont typeface="Wingdings" charset="2"/>
              <a:buChar char="§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взятия адреса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5476" y="3705449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24" name="Rectangle 23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5891" y="4013450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7374" y="3551785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num_copy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7374" y="3551785"/>
            <a:ext cx="367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= *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(“%d\n”,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0131" y="3416300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*p + 1 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++*p;  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44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(*p)--;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9271" y="2184162"/>
            <a:ext cx="9674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Меняя значение </a:t>
            </a:r>
            <a:r>
              <a:rPr lang="ru-RU" smtClean="0"/>
              <a:t>по указателю, </a:t>
            </a:r>
            <a:r>
              <a:rPr lang="ru-RU" dirty="0" smtClean="0"/>
              <a:t>меняется значение переменной на которую указывает указатель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Связь с массивами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15891" y="2084014"/>
            <a:ext cx="4660961" cy="3877369"/>
            <a:chOff x="5915891" y="2084014"/>
            <a:chExt cx="4660961" cy="3877369"/>
          </a:xfrm>
        </p:grpSpPr>
        <p:grpSp>
          <p:nvGrpSpPr>
            <p:cNvPr id="11" name="Group 10"/>
            <p:cNvGrpSpPr/>
            <p:nvPr/>
          </p:nvGrpSpPr>
          <p:grpSpPr>
            <a:xfrm>
              <a:off x="7833652" y="2084014"/>
              <a:ext cx="2743200" cy="3876664"/>
              <a:chOff x="7668127" y="2005262"/>
              <a:chExt cx="2743200" cy="38766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668127" y="2005262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68127" y="26486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68127" y="3292136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0xDE58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68127" y="3937325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0xDE5C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68127" y="4579010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68127" y="52241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915891" y="2084014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A[0] = 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5891" y="2726603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A[1] =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5891" y="3371340"/>
              <a:ext cx="1917761" cy="6495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A[2] = 3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5891" y="4013476"/>
              <a:ext cx="1917761" cy="643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A[3] = 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15891" y="5302950"/>
              <a:ext cx="1917761" cy="658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pA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= 0xDE50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15891" y="4659514"/>
              <a:ext cx="1917761" cy="645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55476" y="3473475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A[4] = {1, 2, 3, 4};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A;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0872" y="4673804"/>
            <a:ext cx="132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Адресная арифметика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3939" y="1978730"/>
            <a:ext cx="43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</a:t>
            </a:r>
            <a:r>
              <a:rPr lang="ru-RU" smtClean="0"/>
              <a:t>можно складывать и отнимать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9860" y="3005436"/>
            <a:ext cx="33922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A[] = {1, 2, 3, 4};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A[2] == *(A + 2) //true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[A] == *(2 + A) //true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&amp;A[3] - &amp;A[0] == 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+ 3 – A + 0 == 3</a:t>
            </a:r>
          </a:p>
        </p:txBody>
      </p:sp>
    </p:spTree>
    <p:extLst>
      <p:ext uri="{BB962C8B-B14F-4D97-AF65-F5344CB8AC3E}">
        <p14:creationId xmlns:p14="http://schemas.microsoft.com/office/powerpoint/2010/main" val="174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24521</TotalTime>
  <Words>941</Words>
  <Application>Microsoft Macintosh PowerPoint</Application>
  <PresentationFormat>Widescreen</PresentationFormat>
  <Paragraphs>240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Оператор взятия адреса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Указатель::Связь с массивами ------------------------------------------------------------</vt:lpstr>
      <vt:lpstr>Указатель::Адресная арифметика ------------------------------------------------------------</vt:lpstr>
      <vt:lpstr>Указатель::Адресная арифметика ------------------------------------------------------------</vt:lpstr>
      <vt:lpstr>Указатель ------------------------------------------------------------</vt:lpstr>
      <vt:lpstr>Указатель::void ------------------------------------------------------------</vt:lpstr>
      <vt:lpstr>Указатель::NULL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 ------------------------------------------------------------</vt:lpstr>
      <vt:lpstr>Функции::указатели на функцию ------------------------------------------------------------</vt:lpstr>
      <vt:lpstr>Функции::указатели на функцию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250</cp:revision>
  <dcterms:created xsi:type="dcterms:W3CDTF">2016-07-19T13:17:42Z</dcterms:created>
  <dcterms:modified xsi:type="dcterms:W3CDTF">2016-10-28T20:58:28Z</dcterms:modified>
</cp:coreProperties>
</file>