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5" r:id="rId2"/>
    <p:sldId id="294" r:id="rId3"/>
    <p:sldId id="269" r:id="rId4"/>
    <p:sldId id="296" r:id="rId5"/>
    <p:sldId id="283" r:id="rId6"/>
    <p:sldId id="271" r:id="rId7"/>
    <p:sldId id="272" r:id="rId8"/>
    <p:sldId id="273" r:id="rId9"/>
    <p:sldId id="297" r:id="rId10"/>
    <p:sldId id="274" r:id="rId11"/>
    <p:sldId id="276" r:id="rId12"/>
    <p:sldId id="277" r:id="rId13"/>
    <p:sldId id="279" r:id="rId14"/>
    <p:sldId id="299" r:id="rId15"/>
    <p:sldId id="300" r:id="rId16"/>
    <p:sldId id="302" r:id="rId17"/>
    <p:sldId id="305" r:id="rId18"/>
    <p:sldId id="280" r:id="rId19"/>
    <p:sldId id="281" r:id="rId20"/>
    <p:sldId id="286" r:id="rId21"/>
    <p:sldId id="306" r:id="rId22"/>
    <p:sldId id="285" r:id="rId23"/>
    <p:sldId id="307" r:id="rId24"/>
    <p:sldId id="291" r:id="rId25"/>
    <p:sldId id="304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294"/>
            <p14:sldId id="269"/>
            <p14:sldId id="296"/>
            <p14:sldId id="283"/>
            <p14:sldId id="271"/>
            <p14:sldId id="272"/>
            <p14:sldId id="273"/>
            <p14:sldId id="297"/>
            <p14:sldId id="274"/>
            <p14:sldId id="276"/>
            <p14:sldId id="277"/>
            <p14:sldId id="279"/>
            <p14:sldId id="299"/>
            <p14:sldId id="300"/>
            <p14:sldId id="302"/>
            <p14:sldId id="305"/>
            <p14:sldId id="280"/>
            <p14:sldId id="281"/>
            <p14:sldId id="286"/>
            <p14:sldId id="306"/>
            <p14:sldId id="285"/>
            <p14:sldId id="307"/>
            <p14:sldId id="29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4"/>
    <p:restoredTop sz="86341"/>
  </p:normalViewPr>
  <p:slideViewPr>
    <p:cSldViewPr snapToGrid="0" snapToObjects="1">
      <p:cViewPr>
        <p:scale>
          <a:sx n="80" d="100"/>
          <a:sy n="80" d="100"/>
        </p:scale>
        <p:origin x="416" y="1040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Лекция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::while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09736" y="2985939"/>
            <a:ext cx="4172528" cy="1801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(expression)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statements;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1062" y="2206367"/>
            <a:ext cx="43396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&lt;= 10) {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(“%d ”,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}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0768" y="2206367"/>
            <a:ext cx="2904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797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18542 -0.0018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::while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6473" y="6232526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::for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41963" y="2533583"/>
            <a:ext cx="5708073" cy="2865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(expr1; expr2; expr3)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statements;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21124" y="2533584"/>
            <a:ext cx="4625749" cy="3416321"/>
            <a:chOff x="6721124" y="2533584"/>
            <a:chExt cx="4625749" cy="341632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363692" y="2533584"/>
              <a:ext cx="3983181" cy="2865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expr1;</a:t>
              </a:r>
            </a:p>
            <a:p>
              <a:pPr marL="0" indent="0">
                <a:buFont typeface="Arial"/>
                <a:buNone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rPr>
                <a:t>while </a:t>
              </a: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(expr2) </a:t>
              </a:r>
            </a:p>
            <a:p>
              <a:pPr marL="0" indent="0">
                <a:buFont typeface="Arial"/>
                <a:buNone/>
              </a:pP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{</a:t>
              </a:r>
            </a:p>
            <a:p>
              <a:pPr marL="0" indent="0">
                <a:buFont typeface="Arial"/>
                <a:buNone/>
              </a:pPr>
              <a:r>
                <a:rPr lang="en-US" dirty="0">
                  <a:latin typeface="Lucida Console" charset="0"/>
                  <a:ea typeface="Lucida Console" charset="0"/>
                  <a:cs typeface="Lucida Console" charset="0"/>
                </a:rPr>
                <a:t>	</a:t>
              </a: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statements;</a:t>
              </a:r>
            </a:p>
            <a:p>
              <a:pPr marL="0" indent="0">
                <a:buFont typeface="Arial"/>
                <a:buNone/>
              </a:pP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	expr3;</a:t>
              </a:r>
            </a:p>
            <a:p>
              <a:pPr marL="0" indent="0">
                <a:buFont typeface="Arial"/>
                <a:buNone/>
              </a:pPr>
              <a:r>
                <a:rPr lang="en-US" dirty="0" smtClean="0">
                  <a:latin typeface="Lucida Console" charset="0"/>
                  <a:ea typeface="Lucida Console" charset="0"/>
                  <a:cs typeface="Lucida Console" charset="0"/>
                </a:rPr>
                <a:t>}</a:t>
              </a:r>
              <a:endParaRPr lang="en-US" dirty="0"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21124" y="2533585"/>
              <a:ext cx="29046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 smtClean="0"/>
                <a:t>|</a:t>
              </a:r>
            </a:p>
            <a:p>
              <a:r>
                <a:rPr lang="en-US" dirty="0"/>
                <a:t>|</a:t>
              </a:r>
              <a:endParaRPr lang="en-US" dirty="0" smtClean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73720" y="1849674"/>
            <a:ext cx="42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Цикл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можно получить из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343525" y="-3943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75 0 " pathEditMode="relative" ptsTypes="AA">
                                      <p:cBhvr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::for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6473" y="6232526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3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::do-while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425" y="2994025"/>
            <a:ext cx="5438775" cy="1476375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</a:t>
            </a:r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   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}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</a:t>
            </a:r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 (expression);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::break/continue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11850" y="1907366"/>
            <a:ext cx="393700" cy="2578101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|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|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507" y="1907366"/>
            <a:ext cx="7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break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6650" y="1907366"/>
            <a:ext cx="1102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2050" y="2894907"/>
            <a:ext cx="39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вызывает немедленный выход из цикла или переключателей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4701" y="4128668"/>
            <a:ext cx="367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(;;)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(key == Enter)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continue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(key == Esc)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break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3764" y="3033406"/>
            <a:ext cx="430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вынуждает цикл </a:t>
            </a:r>
            <a:r>
              <a:rPr lang="ru-RU" smtClean="0"/>
              <a:t>начать следующий шаг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</a:t>
            </a:r>
            <a:r>
              <a:rPr lang="en-US" dirty="0" err="1" smtClean="0"/>
              <a:t>goto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05375" y="3517900"/>
            <a:ext cx="2381250" cy="5969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Си есть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goto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7300" y="41148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Вот его не </a:t>
            </a:r>
            <a:r>
              <a:rPr lang="ru-RU" sz="2000" dirty="0" err="1" smtClean="0"/>
              <a:t>юзать</a:t>
            </a:r>
            <a:r>
              <a:rPr lang="ru-RU" sz="2000" dirty="0" smtClean="0"/>
              <a:t>!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24" y="5781675"/>
            <a:ext cx="1607675" cy="215265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9867899" y="4397465"/>
            <a:ext cx="1790700" cy="1133445"/>
          </a:xfrm>
          <a:prstGeom prst="cloud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1514" y="6176963"/>
            <a:ext cx="16289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break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continue.c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goto.c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186" y="1941095"/>
            <a:ext cx="501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подсчитать частоту появления символов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90" y="2779520"/>
            <a:ext cx="3513220" cy="2810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5126" y="2779520"/>
            <a:ext cx="39501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a, b, c,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, z;</a:t>
            </a:r>
          </a:p>
          <a:p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a = b = c = . . . =  z = 0;</a:t>
            </a:r>
          </a:p>
          <a:p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(;;) {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ch = getchar();</a:t>
            </a:r>
          </a:p>
          <a:p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switch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(ch) {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case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’a’: a++;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break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case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‘b’: b++;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break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. . .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case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‘z’: z++;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break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default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: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20547 4.81481E-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44333" y="2877805"/>
            <a:ext cx="5126180" cy="1025236"/>
            <a:chOff x="969820" y="1502688"/>
            <a:chExt cx="5126180" cy="1025236"/>
          </a:xfrm>
        </p:grpSpPr>
        <p:sp>
          <p:nvSpPr>
            <p:cNvPr id="10" name="Rectangle 9"/>
            <p:cNvSpPr/>
            <p:nvPr/>
          </p:nvSpPr>
          <p:spPr>
            <a:xfrm>
              <a:off x="969820" y="1502688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freq</a:t>
              </a:r>
              <a:r>
                <a:rPr lang="en-US" dirty="0" smtClean="0">
                  <a:solidFill>
                    <a:schemeClr val="accent2"/>
                  </a:solidFill>
                </a:rPr>
                <a:t>[0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15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5056" y="1502688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freq</a:t>
              </a:r>
              <a:r>
                <a:rPr lang="en-US" dirty="0" smtClean="0">
                  <a:solidFill>
                    <a:schemeClr val="accent2"/>
                  </a:solidFill>
                </a:rPr>
                <a:t>[1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92" y="1502688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freq</a:t>
              </a:r>
              <a:r>
                <a:rPr lang="en-US" dirty="0" smtClean="0">
                  <a:solidFill>
                    <a:schemeClr val="accent2"/>
                  </a:solidFill>
                </a:rPr>
                <a:t>[2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8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70764" y="1502688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freq</a:t>
              </a:r>
              <a:r>
                <a:rPr lang="en-US" dirty="0" smtClean="0">
                  <a:solidFill>
                    <a:schemeClr val="accent2"/>
                  </a:solidFill>
                </a:rPr>
                <a:t>[2</a:t>
              </a:r>
              <a:r>
                <a:rPr lang="ru-RU" dirty="0" smtClean="0">
                  <a:solidFill>
                    <a:schemeClr val="accent2"/>
                  </a:solidFill>
                </a:rPr>
                <a:t>6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  <a:endParaRPr lang="en-US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ru-RU" dirty="0">
                  <a:solidFill>
                    <a:schemeClr val="accent2"/>
                  </a:solidFill>
                </a:rPr>
                <a:t>1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20723" y="2844921"/>
            <a:ext cx="5171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freq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[2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6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{};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(;;)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getchar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(’a’ 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ch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||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‘z’)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idx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‘a’ –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freq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idx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]++;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2" name="Right Brace 61"/>
          <p:cNvSpPr/>
          <p:nvPr/>
        </p:nvSpPr>
        <p:spPr>
          <a:xfrm rot="5400000">
            <a:off x="2521782" y="3565823"/>
            <a:ext cx="320810" cy="1025236"/>
          </a:xfrm>
          <a:prstGeom prst="rightBrace">
            <a:avLst>
              <a:gd name="adj1" fmla="val 8333"/>
              <a:gd name="adj2" fmla="val 5135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44333" y="3903041"/>
            <a:ext cx="0" cy="12502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70513" y="3903041"/>
            <a:ext cx="0" cy="12502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44333" y="4931572"/>
            <a:ext cx="5126180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058849" y="422019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2922097" y="4669962"/>
                <a:ext cx="1615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2">
                        <a:lumMod val="75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sizeof</a:t>
                </a:r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(</a:t>
                </a:r>
                <a:r>
                  <a:rPr lang="en-US" sz="1100" dirty="0" err="1" smtClean="0">
                    <a:solidFill>
                      <a:schemeClr val="accent2">
                        <a:lumMod val="75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int</a:t>
                </a:r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100" dirty="0" smtClean="0">
                    <a:solidFill>
                      <a:schemeClr val="accent2">
                        <a:lumMod val="75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5</a:t>
                </a:r>
                <a:endParaRPr lang="en-US" sz="1100" dirty="0">
                  <a:solidFill>
                    <a:schemeClr val="accent2">
                      <a:lumMod val="75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97" y="4669962"/>
                <a:ext cx="1615752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nip Diagonal Corner Rectangle 4"/>
          <p:cNvSpPr/>
          <p:nvPr/>
        </p:nvSpPr>
        <p:spPr>
          <a:xfrm>
            <a:off x="4220041" y="2877805"/>
            <a:ext cx="1025236" cy="1025236"/>
          </a:xfrm>
          <a:prstGeom prst="snip2Diag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. 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413" y="2557463"/>
            <a:ext cx="8558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есть базовые типы и есть модификаторы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Их диапазон зависит от размера типа в байтах</a:t>
            </a:r>
            <a:r>
              <a:rPr lang="en-US" sz="2000" dirty="0" smtClean="0"/>
              <a:t>  </a:t>
            </a:r>
            <a:endParaRPr lang="ru-RU" sz="2000" dirty="0" smtClean="0"/>
          </a:p>
          <a:p>
            <a:pPr marL="285750" indent="-285750">
              <a:buFont typeface="Wingdings" charset="2"/>
              <a:buChar char="§"/>
            </a:pPr>
            <a:r>
              <a:rPr lang="ru-RU" sz="2000" dirty="0"/>
              <a:t>Т</a:t>
            </a:r>
            <a:r>
              <a:rPr lang="ru-RU" sz="2000" dirty="0" smtClean="0"/>
              <a:t>очный размер в байтах зависит от платформы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имеются арифметические, логические, битовые операции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операциях с разными типами переменных происходит неявная </a:t>
            </a:r>
            <a:r>
              <a:rPr lang="ru-RU" sz="2000" dirty="0" err="1" smtClean="0"/>
              <a:t>прикастовка</a:t>
            </a:r>
            <a:r>
              <a:rPr lang="ru-RU" sz="2000" dirty="0" smtClean="0"/>
              <a:t> к «старшему».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С помощью конструкции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type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ru-RU" sz="2000" dirty="0" smtClean="0"/>
              <a:t>можно явно конвертировать типы</a:t>
            </a:r>
          </a:p>
        </p:txBody>
      </p:sp>
    </p:spTree>
    <p:extLst>
      <p:ext uri="{BB962C8B-B14F-4D97-AF65-F5344CB8AC3E}">
        <p14:creationId xmlns:p14="http://schemas.microsoft.com/office/powerpoint/2010/main" val="468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en-US" dirty="0" smtClean="0"/>
              <a:t>::</a:t>
            </a:r>
            <a:r>
              <a:rPr lang="ru-RU" dirty="0" smtClean="0"/>
              <a:t>Инициализация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03173" y="2361443"/>
            <a:ext cx="7576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fan_freq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[]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1000, 1200, 900, 1100, 1000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5;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d RPM\n”,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fans[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0;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4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6473" y="6311900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array.c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array2.c</a:t>
            </a:r>
          </a:p>
        </p:txBody>
      </p:sp>
    </p:spTree>
    <p:extLst>
      <p:ext uri="{BB962C8B-B14F-4D97-AF65-F5344CB8AC3E}">
        <p14:creationId xmlns:p14="http://schemas.microsoft.com/office/powerpoint/2010/main" val="5141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en-US" dirty="0" smtClean="0"/>
              <a:t>::</a:t>
            </a:r>
            <a:r>
              <a:rPr lang="ru-RU" dirty="0" smtClean="0"/>
              <a:t>Си-строка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790" y="1690688"/>
            <a:ext cx="724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Си-строка – это массив символов, последний элемент </a:t>
            </a:r>
            <a:r>
              <a:rPr lang="ru-RU" smtClean="0"/>
              <a:t>которого - ноль.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7609" y="2369920"/>
            <a:ext cx="8133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[] = { ‘H’, ‘e’, ‘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’, ‘l’, ‘o’, ‘!’, ’\0’ } 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70450" y="4988144"/>
            <a:ext cx="7176652" cy="1025236"/>
            <a:chOff x="3268111" y="4988144"/>
            <a:chExt cx="7176652" cy="1025236"/>
          </a:xfrm>
        </p:grpSpPr>
        <p:sp>
          <p:nvSpPr>
            <p:cNvPr id="65" name="Rectangle 64"/>
            <p:cNvSpPr/>
            <p:nvPr/>
          </p:nvSpPr>
          <p:spPr>
            <a:xfrm>
              <a:off x="3268111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[0]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‘H’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93347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[1]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‘e’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18583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[2]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‘l’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43819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[3]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’l’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69055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[4]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‘o’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394291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</a:t>
              </a:r>
              <a:r>
                <a:rPr lang="ru-RU" dirty="0" smtClean="0">
                  <a:solidFill>
                    <a:schemeClr val="accent2"/>
                  </a:solidFill>
                </a:rPr>
                <a:t>5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</a:p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‘!’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419527" y="4988144"/>
              <a:ext cx="1025236" cy="1025236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</a:rPr>
                <a:t>str</a:t>
              </a:r>
              <a:r>
                <a:rPr lang="en-US" dirty="0" smtClean="0">
                  <a:solidFill>
                    <a:schemeClr val="accent2"/>
                  </a:solidFill>
                </a:rPr>
                <a:t>[</a:t>
              </a:r>
              <a:r>
                <a:rPr lang="ru-RU" dirty="0" smtClean="0">
                  <a:solidFill>
                    <a:schemeClr val="accent2"/>
                  </a:solidFill>
                </a:rPr>
                <a:t>5</a:t>
              </a:r>
              <a:r>
                <a:rPr lang="en-US" dirty="0" smtClean="0">
                  <a:solidFill>
                    <a:schemeClr val="accent2"/>
                  </a:solidFill>
                </a:rPr>
                <a:t>]</a:t>
              </a:r>
            </a:p>
            <a:p>
              <a:pPr algn="ctr"/>
              <a:r>
                <a:rPr lang="ru-RU" dirty="0">
                  <a:solidFill>
                    <a:schemeClr val="accent2"/>
                  </a:solidFill>
                </a:rPr>
                <a:t>0</a:t>
              </a:r>
              <a:endParaRPr lang="en-US" dirty="0"/>
            </a:p>
          </p:txBody>
        </p:sp>
      </p:grpSp>
      <p:cxnSp>
        <p:nvCxnSpPr>
          <p:cNvPr id="150" name="Straight Connector 149"/>
          <p:cNvCxnSpPr/>
          <p:nvPr/>
        </p:nvCxnSpPr>
        <p:spPr>
          <a:xfrm>
            <a:off x="5230761" y="3510116"/>
            <a:ext cx="0" cy="61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383068" y="4124246"/>
            <a:ext cx="1847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65" idx="0"/>
          </p:cNvCxnSpPr>
          <p:nvPr/>
        </p:nvCxnSpPr>
        <p:spPr>
          <a:xfrm>
            <a:off x="3383068" y="4124246"/>
            <a:ext cx="0" cy="8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46158" y="3510116"/>
            <a:ext cx="0" cy="72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408304" y="4237703"/>
            <a:ext cx="153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66" idx="0"/>
          </p:cNvCxnSpPr>
          <p:nvPr/>
        </p:nvCxnSpPr>
        <p:spPr>
          <a:xfrm>
            <a:off x="4408304" y="4237703"/>
            <a:ext cx="0" cy="7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33556" y="3510116"/>
            <a:ext cx="0" cy="85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5433540" y="4361411"/>
            <a:ext cx="1200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67" idx="0"/>
          </p:cNvCxnSpPr>
          <p:nvPr/>
        </p:nvCxnSpPr>
        <p:spPr>
          <a:xfrm flipH="1">
            <a:off x="5433540" y="4361411"/>
            <a:ext cx="2984" cy="6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320742" y="3510116"/>
            <a:ext cx="0" cy="95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456218" y="4466705"/>
            <a:ext cx="86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68" idx="0"/>
          </p:cNvCxnSpPr>
          <p:nvPr/>
        </p:nvCxnSpPr>
        <p:spPr>
          <a:xfrm>
            <a:off x="6456218" y="4466705"/>
            <a:ext cx="2558" cy="52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996630" y="3510116"/>
            <a:ext cx="0" cy="106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7484012" y="4572000"/>
            <a:ext cx="51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69" idx="0"/>
          </p:cNvCxnSpPr>
          <p:nvPr/>
        </p:nvCxnSpPr>
        <p:spPr>
          <a:xfrm>
            <a:off x="7484012" y="4572000"/>
            <a:ext cx="0" cy="41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689571" y="3510116"/>
            <a:ext cx="0" cy="106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8506691" y="4572000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07" idx="0"/>
          </p:cNvCxnSpPr>
          <p:nvPr/>
        </p:nvCxnSpPr>
        <p:spPr>
          <a:xfrm>
            <a:off x="8509248" y="4572000"/>
            <a:ext cx="0" cy="41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08" idx="0"/>
          </p:cNvCxnSpPr>
          <p:nvPr/>
        </p:nvCxnSpPr>
        <p:spPr>
          <a:xfrm>
            <a:off x="9531927" y="3510116"/>
            <a:ext cx="2557" cy="147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en-US" dirty="0" smtClean="0"/>
              <a:t>::</a:t>
            </a:r>
            <a:r>
              <a:rPr lang="ru-RU" dirty="0" smtClean="0"/>
              <a:t>Си-строка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3903" y="2281233"/>
            <a:ext cx="49263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word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[]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= “Hello”;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5;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\n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”,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word[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]);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0;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::</a:t>
            </a:r>
            <a:r>
              <a:rPr lang="ru-RU" dirty="0"/>
              <a:t>Си-строка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256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err="1" smtClean="0"/>
              <a:t>Конструции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ru-RU" sz="2000" dirty="0" smtClean="0"/>
              <a:t>служат для ветвления </a:t>
            </a:r>
            <a:r>
              <a:rPr lang="ru-RU" sz="2000" dirty="0" smtClean="0"/>
              <a:t>программы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Для организации многократного исполнения кода с Си используют конструкции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ru-RU" sz="2000" dirty="0" smtClean="0"/>
              <a:t>и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sz="2000" dirty="0" smtClean="0"/>
              <a:t>, а также </a:t>
            </a:r>
            <a:r>
              <a:rPr lang="ru-RU" sz="2000" dirty="0" smtClean="0"/>
              <a:t>конструкцию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do-while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использовать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goto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Массивы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 Си это структура данных элементы которого имеют один и тот же тип и расположены друг за другом.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0" y="2735847"/>
            <a:ext cx="8521700" cy="217170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программу, считающая количество введенных символов и по символу </a:t>
            </a:r>
            <a:r>
              <a:rPr lang="en-US" sz="2000" dirty="0" smtClean="0"/>
              <a:t>‘</a:t>
            </a:r>
            <a:r>
              <a:rPr lang="ru-RU" sz="2000" dirty="0" smtClean="0"/>
              <a:t> </a:t>
            </a:r>
            <a:r>
              <a:rPr lang="en-US" sz="2000" dirty="0" smtClean="0"/>
              <a:t>’</a:t>
            </a:r>
            <a:r>
              <a:rPr lang="ru-RU" sz="2000" dirty="0" smtClean="0"/>
              <a:t> выходила из программы, показывая результат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программу, которая печатает на экран длину строки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Найти максимум числа в массиве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пузырьковую сортировку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Условны</a:t>
            </a:r>
            <a:r>
              <a:rPr lang="ru-RU" dirty="0"/>
              <a:t>е</a:t>
            </a:r>
            <a:r>
              <a:rPr lang="ru-RU" dirty="0" smtClean="0"/>
              <a:t> операторы</a:t>
            </a:r>
            <a:r>
              <a:rPr lang="en-US" dirty="0" smtClean="0"/>
              <a:t>::if-else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8793" y="1923960"/>
            <a:ext cx="863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Задача</a:t>
            </a:r>
            <a:r>
              <a:rPr lang="ru-RU" sz="2000" dirty="0" smtClean="0">
                <a:ea typeface="Lucida Console" charset="0"/>
                <a:cs typeface="Lucida Console" charset="0"/>
              </a:rPr>
              <a:t>: определить четное или нечетное число</a:t>
            </a:r>
            <a:r>
              <a:rPr lang="en-US" sz="2000" dirty="0" smtClean="0">
                <a:ea typeface="Lucida Console" charset="0"/>
                <a:cs typeface="Lucida Console" charset="0"/>
              </a:rPr>
              <a:t>, </a:t>
            </a:r>
            <a:r>
              <a:rPr lang="ru-RU" sz="2000" dirty="0" smtClean="0">
                <a:ea typeface="Lucida Console" charset="0"/>
                <a:cs typeface="Lucida Console" charset="0"/>
              </a:rPr>
              <a:t>результат вывести на экран.</a:t>
            </a:r>
            <a:endParaRPr lang="en-US" sz="2000" dirty="0"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1208" y="2871787"/>
            <a:ext cx="4493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= 5;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(“%d\n”,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% 2);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5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Условный оператор</a:t>
            </a:r>
            <a:r>
              <a:rPr lang="en-US" dirty="0" smtClean="0"/>
              <a:t>::if-else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6080" y="2621865"/>
            <a:ext cx="31598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(expression) 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statements;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}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 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statements;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1062" y="2206367"/>
            <a:ext cx="38779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= 5;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% 2 == 1) 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(“odd\n”);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}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{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(“even\n”)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399" y="2298700"/>
            <a:ext cx="2904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4271 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Условный оператор</a:t>
            </a:r>
            <a:r>
              <a:rPr lang="en-US" dirty="0" smtClean="0"/>
              <a:t>::if-else if-else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254" y="1724026"/>
            <a:ext cx="5001491" cy="435133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(expression) 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statements;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 if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(expression) {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	 statements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statements;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3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Условный оператор</a:t>
            </a:r>
            <a:r>
              <a:rPr lang="en-US" dirty="0" smtClean="0"/>
              <a:t>::if-else if-else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elseif.c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Условный оператор:</a:t>
            </a:r>
            <a:r>
              <a:rPr lang="en-US" dirty="0" smtClean="0"/>
              <a:t>:switch</a:t>
            </a:r>
            <a:br>
              <a:rPr lang="en-US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891" y="1797916"/>
            <a:ext cx="5611091" cy="435133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switch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(expression) 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	case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const_value1: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	statements;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	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	case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const_value2: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	statements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	break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	default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1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Условный оператор</a:t>
            </a:r>
            <a:r>
              <a:rPr lang="ru-RU" dirty="0" smtClean="0"/>
              <a:t>:</a:t>
            </a:r>
            <a:r>
              <a:rPr lang="en-US" dirty="0" smtClean="0"/>
              <a:t>:switch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6473" y="623252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switch.c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Циклы</a:t>
            </a:r>
            <a:r>
              <a:rPr lang="en-US" dirty="0" smtClean="0"/>
              <a:t>::while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4707" y="1822212"/>
            <a:ext cx="452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Задача</a:t>
            </a:r>
            <a:r>
              <a:rPr lang="ru-RU" dirty="0" smtClean="0"/>
              <a:t>: вывести все целые числа от 0 до 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8176" y="2692400"/>
            <a:ext cx="3252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 ”, 0);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 ”, 1);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  <a:endParaRPr lang="is-I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 printf(“%d ”, 10);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930</Words>
  <Application>Microsoft Macintosh PowerPoint</Application>
  <PresentationFormat>Widescreen</PresentationFormat>
  <Paragraphs>291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Условные операторы::if-else ------------------------------------------------------------</vt:lpstr>
      <vt:lpstr>Условный оператор::if-else ------------------------------------------------------------</vt:lpstr>
      <vt:lpstr>Условный оператор::if-else if-else ------------------------------------------------------------</vt:lpstr>
      <vt:lpstr>Условный оператор::if-else if-else ------------------------------------------------------------</vt:lpstr>
      <vt:lpstr>Условный оператор::switch ------------------------------------------------------------</vt:lpstr>
      <vt:lpstr>Условный оператор::switch ------------------------------------------------------------</vt:lpstr>
      <vt:lpstr>Циклы::while ------------------------------------------------------------</vt:lpstr>
      <vt:lpstr>Циклы::while ------------------------------------------------------------</vt:lpstr>
      <vt:lpstr>Циклы::while ------------------------------------------------------------</vt:lpstr>
      <vt:lpstr>Циклы::for ------------------------------------------------------------</vt:lpstr>
      <vt:lpstr>Циклы::for ------------------------------------------------------------</vt:lpstr>
      <vt:lpstr>Циклы::do-while ------------------------------------------------------------</vt:lpstr>
      <vt:lpstr>Циклы::break/continue ------------------------------------------------------------</vt:lpstr>
      <vt:lpstr>Циклы::goto ------------------------------------------------------------</vt:lpstr>
      <vt:lpstr>Циклы ------------------------------------------------------------</vt:lpstr>
      <vt:lpstr>Массивы ------------------------------------------------------------</vt:lpstr>
      <vt:lpstr>Массивы ------------------------------------------------------------</vt:lpstr>
      <vt:lpstr>Массивы::Инициализация ------------------------------------------------------------</vt:lpstr>
      <vt:lpstr>Массивы ------------------------------------------------------------</vt:lpstr>
      <vt:lpstr>Массивы::Си-строка ------------------------------------------------------------</vt:lpstr>
      <vt:lpstr>Массивы::Си-строка ------------------------------------------------------------</vt:lpstr>
      <vt:lpstr>Массивы::Си-строка 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177</cp:revision>
  <dcterms:created xsi:type="dcterms:W3CDTF">2016-07-19T13:17:42Z</dcterms:created>
  <dcterms:modified xsi:type="dcterms:W3CDTF">2016-08-30T14:38:38Z</dcterms:modified>
</cp:coreProperties>
</file>