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>
        <p:scale>
          <a:sx n="90" d="100"/>
          <a:sy n="90" d="100"/>
        </p:scale>
        <p:origin x="8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Рейтинг по TIOBE (07.16)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Рейтинг по TIOBO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C</c:v>
                </c:pt>
                <c:pt idx="2">
                  <c:v>C++</c:v>
                </c:pt>
                <c:pt idx="3">
                  <c:v>Python</c:v>
                </c:pt>
                <c:pt idx="4">
                  <c:v>C#</c:v>
                </c:pt>
                <c:pt idx="5">
                  <c:v>PHP</c:v>
                </c:pt>
                <c:pt idx="6">
                  <c:v>JavaScript</c:v>
                </c:pt>
              </c:strCache>
            </c:strRef>
          </c:cat>
          <c:val>
            <c:numRef>
              <c:f>Sheet1!$B$2:$B$8</c:f>
              <c:numCache>
                <c:formatCode>_(* #,##0.00_);_(* \(#,##0.00\);_(* "-"??_);_(@_)</c:formatCode>
                <c:ptCount val="7"/>
                <c:pt idx="0">
                  <c:v>19.804</c:v>
                </c:pt>
                <c:pt idx="1">
                  <c:v>12.238</c:v>
                </c:pt>
                <c:pt idx="2">
                  <c:v>6.311</c:v>
                </c:pt>
                <c:pt idx="3">
                  <c:v>4.16599999999999</c:v>
                </c:pt>
                <c:pt idx="4">
                  <c:v>3.92</c:v>
                </c:pt>
                <c:pt idx="5">
                  <c:v>3.272</c:v>
                </c:pt>
                <c:pt idx="6">
                  <c:v>2.643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984475952"/>
        <c:axId val="-1983230528"/>
      </c:barChart>
      <c:catAx>
        <c:axId val="-198447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3230528"/>
        <c:crosses val="autoZero"/>
        <c:auto val="1"/>
        <c:lblAlgn val="ctr"/>
        <c:lblOffset val="100"/>
        <c:noMultiLvlLbl val="0"/>
      </c:catAx>
      <c:valAx>
        <c:axId val="-19832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447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31C1-44AE-2E4D-A925-044A06DA3E6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F3E6-9635-6F4D-9380-A56C443A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кол-во</a:t>
            </a:r>
            <a:r>
              <a:rPr lang="ru-RU" baseline="0" dirty="0" smtClean="0"/>
              <a:t> ключевых слов в </a:t>
            </a:r>
            <a:r>
              <a:rPr lang="en-US" baseline="0" dirty="0" smtClean="0"/>
              <a:t>Java, C&lt; 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курсе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9577" y="2923504"/>
            <a:ext cx="3681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занятий</a:t>
            </a:r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</a:t>
            </a:r>
            <a:r>
              <a:rPr lang="ru-RU" dirty="0" err="1" smtClean="0"/>
              <a:t>домашек</a:t>
            </a:r>
            <a:endParaRPr lang="ru-RU" dirty="0" smtClean="0"/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В конце курса большое задание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Как-то много таблиц!</a:t>
            </a:r>
            <a:br>
              <a:rPr lang="ru-RU" dirty="0" smtClean="0"/>
            </a:br>
            <a:r>
              <a:rPr lang="ru-RU" dirty="0" smtClean="0"/>
              <a:t>-----------------------------------------------------------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61" y="2823410"/>
            <a:ext cx="3556477" cy="2486756"/>
          </a:xfrm>
        </p:spPr>
      </p:pic>
    </p:spTree>
    <p:extLst>
      <p:ext uri="{BB962C8B-B14F-4D97-AF65-F5344CB8AC3E}">
        <p14:creationId xmlns:p14="http://schemas.microsoft.com/office/powerpoint/2010/main" val="87061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sizeof_types.c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2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Константы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2149642"/>
            <a:ext cx="11003881" cy="930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К </a:t>
            </a:r>
            <a:r>
              <a:rPr lang="ru-RU" sz="2400" dirty="0" err="1"/>
              <a:t>любои</a:t>
            </a:r>
            <a:r>
              <a:rPr lang="ru-RU" sz="2400" dirty="0"/>
              <a:t>̆ </a:t>
            </a:r>
            <a:r>
              <a:rPr lang="ru-RU" sz="2400" dirty="0" err="1"/>
              <a:t>переменнои</a:t>
            </a:r>
            <a:r>
              <a:rPr lang="ru-RU" sz="2400" dirty="0"/>
              <a:t>̆ в объявлении может быть </a:t>
            </a:r>
            <a:endParaRPr lang="ru-RU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применен </a:t>
            </a:r>
            <a:r>
              <a:rPr lang="ru-RU" sz="2400" dirty="0"/>
              <a:t>квалификатор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ru-RU" sz="20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9312" y="3539038"/>
            <a:ext cx="4833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Например:</a:t>
            </a:r>
          </a:p>
          <a:p>
            <a:endParaRPr lang="ru-RU" sz="2400" dirty="0"/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value = 42;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double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e = 2.71828;</a:t>
            </a:r>
            <a:endParaRPr lang="ru-RU" sz="24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r>
              <a:rPr lang="ru-RU" smtClean="0"/>
              <a:t>::Диапазо</a:t>
            </a:r>
            <a:r>
              <a:rPr lang="ru-RU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23402"/>
          <a:ext cx="10515599" cy="259588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06576"/>
                <a:gridCol w="2041597"/>
                <a:gridCol w="4530903"/>
                <a:gridCol w="28365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-128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: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255]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-32768 :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32767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</a:t>
                      </a:r>
                      <a:r>
                        <a:rPr lang="en-U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65535]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[-</a:t>
                      </a:r>
                      <a:r>
                        <a:rPr lang="cs-CZ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2147483648 : 2147483647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</a:t>
                      </a:r>
                      <a:r>
                        <a:rPr lang="de-DE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4294967295]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9E-18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9E+18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0 : 18E+18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1.1E-38 : 3.4E+38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2.2E-308 : 1.7E+308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8825" y="5300663"/>
            <a:ext cx="858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Важно заботиться о выборе типа переменной, следить чтобы значения, которые храните в переменной не выходили за рамки диапазона.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872" y="6039327"/>
            <a:ext cx="434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Что если в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ru-RU" dirty="0"/>
              <a:t>записать 270?</a:t>
            </a:r>
          </a:p>
        </p:txBody>
      </p:sp>
    </p:spTree>
    <p:extLst>
      <p:ext uri="{BB962C8B-B14F-4D97-AF65-F5344CB8AC3E}">
        <p14:creationId xmlns:p14="http://schemas.microsoft.com/office/powerpoint/2010/main" val="75099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+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Сумма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four = 2 + 2;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Разность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null = four - 4;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*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Умножение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 </a:t>
                      </a:r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scaled_x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x * 1.3;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/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Деление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two = 5 / 2;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%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Остаток от деления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one = 5 % 2;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180" y="5116044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дополнению к этим операторам есть также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+=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-=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*=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/=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%=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ea typeface="Lucida Console" charset="0"/>
                <a:cs typeface="Lucida Console" charset="0"/>
              </a:rPr>
              <a:t>Приоритет арифметических операций</a:t>
            </a:r>
            <a:r>
              <a:rPr lang="en-US" dirty="0"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такой же как в математике.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487" y="2413628"/>
            <a:ext cx="42226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d1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17.24f, d2 = 20;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S1, S2, S;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pi = 3.1415;</a:t>
            </a:r>
          </a:p>
          <a:p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S1 = pi * d1 * d1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S2 = pi * d2 * d2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 = S2 – S1;</a:t>
            </a:r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(“S = %d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m\n”, 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278" y="1479241"/>
            <a:ext cx="97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Задача: </a:t>
            </a:r>
            <a:r>
              <a:rPr lang="ru-RU" dirty="0" smtClean="0"/>
              <a:t>дано 2 окружности с диаметрами 1</a:t>
            </a:r>
            <a:r>
              <a:rPr lang="en-US" dirty="0" smtClean="0"/>
              <a:t>7.</a:t>
            </a:r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20</a:t>
            </a:r>
            <a:r>
              <a:rPr lang="ru-RU" dirty="0" smtClean="0"/>
              <a:t> м и общим центром. Найти площадь кольца образованного между окружностями.</a:t>
            </a:r>
            <a:r>
              <a:rPr lang="en-US" dirty="0" smtClean="0"/>
              <a:t> </a:t>
            </a:r>
            <a:r>
              <a:rPr lang="ru-RU" dirty="0" smtClean="0"/>
              <a:t>Ответ дать</a:t>
            </a:r>
            <a:r>
              <a:rPr lang="en-US" dirty="0" smtClean="0"/>
              <a:t> </a:t>
            </a:r>
            <a:r>
              <a:rPr lang="ru-RU" dirty="0" smtClean="0"/>
              <a:t>с точностью до целого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48553" y="2371005"/>
            <a:ext cx="5426622" cy="3785203"/>
            <a:chOff x="6244875" y="2235356"/>
            <a:chExt cx="5426622" cy="3785203"/>
          </a:xfrm>
        </p:grpSpPr>
        <p:grpSp>
          <p:nvGrpSpPr>
            <p:cNvPr id="9" name="Group 8"/>
            <p:cNvGrpSpPr/>
            <p:nvPr/>
          </p:nvGrpSpPr>
          <p:grpSpPr>
            <a:xfrm>
              <a:off x="6244875" y="2706905"/>
              <a:ext cx="2125338" cy="2125338"/>
              <a:chOff x="9044381" y="1542581"/>
              <a:chExt cx="1108364" cy="110836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44381" y="1542581"/>
                <a:ext cx="1108364" cy="110836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196781" y="1694981"/>
                <a:ext cx="808074" cy="808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</a:t>
                </a:r>
              </a:p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  <a:p>
                  <a:endParaRPr lang="ru-RU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l-GR" i="1" smtClean="0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      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l-GR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 algn="just"/>
                  <a:endParaRPr lang="en-US" dirty="0" smtClean="0"/>
                </a:p>
                <a:p>
                  <a:pPr algn="just"/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1"/>
              <a:endCxn id="18" idx="5"/>
            </p:cNvCxnSpPr>
            <p:nvPr/>
          </p:nvCxnSpPr>
          <p:spPr>
            <a:xfrm>
              <a:off x="6556124" y="3018154"/>
              <a:ext cx="1502840" cy="1502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9" idx="2"/>
              <a:endCxn id="19" idx="6"/>
            </p:cNvCxnSpPr>
            <p:nvPr/>
          </p:nvCxnSpPr>
          <p:spPr>
            <a:xfrm>
              <a:off x="6537109" y="3773898"/>
              <a:ext cx="15495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36678" y="34263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1565" y="308098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1=3,1415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17.24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233,43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2=3.1415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314,15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=314,15−233,43≈80,72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7748435" y="5651227"/>
              <a:ext cx="1866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Ответ:</a:t>
              </a:r>
              <a:r>
                <a:rPr lang="ru-RU" dirty="0" smtClean="0"/>
                <a:t> 81 метров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33629" y="2371005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7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444 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365875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circle.c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operators.c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7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Логические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&lt;,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&lt;=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en-US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ru-RU" baseline="0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 равно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&gt;,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Больше,</a:t>
                      </a:r>
                      <a:r>
                        <a:rPr lang="ru-RU" baseline="0" dirty="0" smtClean="0">
                          <a:latin typeface="+mn-lt"/>
                        </a:rPr>
                        <a:t> больше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 &gt;= 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 == 42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 != 2.71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&amp;&amp;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 x &amp;&amp; x &lt;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||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«ИЛИ»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 &gt; x || x &gt;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</a:t>
                      </a:r>
                      <a:r>
                        <a:rPr lang="ru-RU" baseline="0" dirty="0" smtClean="0">
                          <a:latin typeface="+mn-lt"/>
                        </a:rPr>
                        <a:t> «НЕ»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!(2 + 2 == 5)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3127" y="5807390"/>
            <a:ext cx="706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a typeface="Lucida Console" charset="0"/>
                <a:cs typeface="Lucida Console" charset="0"/>
              </a:rPr>
              <a:t>Логические операции имеют приоритет ниже чем арифметические</a:t>
            </a:r>
          </a:p>
          <a:p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42730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76873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3736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&amp;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5517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11015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2069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74145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88898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&amp; b == 57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5666" y="1919859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</a:t>
            </a:r>
            <a:r>
              <a:rPr lang="ru-RU" dirty="0" smtClean="0"/>
              <a:t>«И»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529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8943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499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|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677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357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325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670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57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154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| b == 191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4621" y="1912758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6" y="2059658"/>
            <a:ext cx="3479476" cy="3699879"/>
          </a:xfrm>
        </p:spPr>
      </p:pic>
      <p:sp>
        <p:nvSpPr>
          <p:cNvPr id="6" name="Rectangle 5"/>
          <p:cNvSpPr/>
          <p:nvPr/>
        </p:nvSpPr>
        <p:spPr>
          <a:xfrm>
            <a:off x="7058525" y="2733121"/>
            <a:ext cx="49209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/>
              <a:t>компилируемый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статически</a:t>
            </a:r>
            <a:r>
              <a:rPr lang="en-US" sz="2000" dirty="0" smtClean="0"/>
              <a:t> </a:t>
            </a:r>
            <a:r>
              <a:rPr lang="en-US" sz="2000" dirty="0" err="1"/>
              <a:t>типизированный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общего</a:t>
            </a:r>
            <a:r>
              <a:rPr lang="en-US" sz="2000" dirty="0" smtClean="0"/>
              <a:t> </a:t>
            </a:r>
            <a:r>
              <a:rPr lang="en-US" sz="2000" dirty="0" err="1" smtClean="0"/>
              <a:t>назначения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создан </a:t>
            </a:r>
            <a:r>
              <a:rPr lang="en-US" sz="2000" dirty="0" smtClean="0"/>
              <a:t>1969—197</a:t>
            </a:r>
            <a:r>
              <a:rPr lang="ru-RU" sz="2000" dirty="0" smtClean="0"/>
              <a:t>3 </a:t>
            </a:r>
            <a:r>
              <a:rPr lang="ru-RU" sz="2000" dirty="0" err="1" smtClean="0"/>
              <a:t>гг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автор </a:t>
            </a:r>
            <a:r>
              <a:rPr lang="en-US" sz="2000" dirty="0"/>
              <a:t>—</a:t>
            </a:r>
            <a:r>
              <a:rPr lang="ru-RU" sz="2000" dirty="0" smtClean="0"/>
              <a:t> </a:t>
            </a:r>
            <a:r>
              <a:rPr lang="en-US" sz="2000" dirty="0" err="1" smtClean="0"/>
              <a:t>Деннис</a:t>
            </a:r>
            <a:r>
              <a:rPr lang="ru-RU" sz="2000" dirty="0" smtClean="0"/>
              <a:t> </a:t>
            </a:r>
            <a:r>
              <a:rPr lang="en-US" sz="2000" dirty="0" err="1" smtClean="0"/>
              <a:t>Ритч</a:t>
            </a:r>
            <a:r>
              <a:rPr lang="ru-RU" sz="2000" dirty="0" smtClean="0"/>
              <a:t>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15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648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9062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5111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^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8205" y="4268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476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444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789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273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^ b == 158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812" y="1928100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взаимоисключающего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63295" y="4048127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7" name="Elbow Connector 6"/>
          <p:cNvCxnSpPr>
            <a:stCxn id="5" idx="2"/>
            <a:endCxn id="65" idx="0"/>
          </p:cNvCxnSpPr>
          <p:nvPr/>
        </p:nvCxnSpPr>
        <p:spPr>
          <a:xfrm rot="16200000" flipH="1">
            <a:off x="2199032" y="2970713"/>
            <a:ext cx="704309" cy="1450521"/>
          </a:xfrm>
          <a:prstGeom prst="bentConnector3">
            <a:avLst>
              <a:gd name="adj1" fmla="val 685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967575" y="2970711"/>
            <a:ext cx="704309" cy="1450521"/>
          </a:xfrm>
          <a:prstGeom prst="bentConnector3">
            <a:avLst>
              <a:gd name="adj1" fmla="val 59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3686241" y="2970709"/>
            <a:ext cx="704309" cy="1450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4430370" y="2970705"/>
            <a:ext cx="704309" cy="1450521"/>
          </a:xfrm>
          <a:prstGeom prst="bentConnector3">
            <a:avLst>
              <a:gd name="adj1" fmla="val 40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122981" y="2962398"/>
            <a:ext cx="704309" cy="1450521"/>
          </a:xfrm>
          <a:prstGeom prst="bentConnector3">
            <a:avLst>
              <a:gd name="adj1" fmla="val 337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5832119" y="2952189"/>
            <a:ext cx="704309" cy="1450521"/>
          </a:xfrm>
          <a:prstGeom prst="bentConnector3">
            <a:avLst>
              <a:gd name="adj1" fmla="val 268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33" y="5744661"/>
            <a:ext cx="1178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Аналогично с</a:t>
            </a:r>
            <a:r>
              <a:rPr lang="en-US" sz="2000" dirty="0"/>
              <a:t> </a:t>
            </a:r>
            <a:r>
              <a:rPr lang="ru-RU" sz="2000" dirty="0" smtClean="0"/>
              <a:t>оператором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&lt;&lt;</a:t>
            </a:r>
            <a:r>
              <a:rPr lang="ru-RU" sz="2000" dirty="0" smtClean="0"/>
              <a:t>, только смещение происходит в другую сторону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a &gt;&gt; 2;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2029403" y="4207276"/>
            <a:ext cx="318303" cy="14505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8570" y="502749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Смещение 2 бита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сдвига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188555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3816" y="4048119"/>
            <a:ext cx="725261" cy="725265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39076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~a;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побитового «НЕ»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1240" y="5661347"/>
            <a:ext cx="67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битовые операции имеют форму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op=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, например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&gt;&gt;=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|= </a:t>
            </a:r>
            <a:r>
              <a:rPr lang="ru-RU" sz="1600" dirty="0" smtClean="0"/>
              <a:t> 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463295" y="4048119"/>
            <a:ext cx="725261" cy="725267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64335" y="4048119"/>
            <a:ext cx="725261" cy="72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89597" y="4048122"/>
            <a:ext cx="725261" cy="725264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4856" y="4048120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0114" y="4048119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Приведение типа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756" y="3401962"/>
            <a:ext cx="3244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Какого типа будет выражение: </a:t>
            </a:r>
            <a:endParaRPr lang="en-US" dirty="0" smtClean="0"/>
          </a:p>
          <a:p>
            <a:pPr algn="ctr"/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3.14f *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5.5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5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.5 / 4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2550" y="340196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928" y="34019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2370" y="4339983"/>
            <a:ext cx="3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long long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1801" y="43399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6378" y="5482568"/>
            <a:ext cx="285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4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175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0516" y="20352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264" y="203527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Неявное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0768" y="2219943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7819" y="3244646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symbol = ‘a’;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symbol;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code =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code;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2259" y="3244646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‘a’;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result = 2.5 * 3;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-1;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С?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3463"/>
          <a:ext cx="5418221" cy="418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61220" y="2486621"/>
            <a:ext cx="49459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простой синтаксис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высокоуровневый язык, но в тоже время способен работать напрямую с железом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переносимость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высокая производительность и надежность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один из самых популярных языков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51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Крупные проекты написанные на Си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920" y="21642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1832" y="2743200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9632" y="5430070"/>
            <a:ext cx="68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nginx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705" y="4876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537" y="3801979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621" y="4299284"/>
            <a:ext cx="10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Quake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919" y="21660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4168" y="291247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GCC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233" y="269131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968" y="602399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Apache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604" y="3328288"/>
            <a:ext cx="77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Ruby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147" y="211755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OpenGL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7919" y="3785487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VLC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839326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GNOME Desktop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1183" y="2032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8089" y="4525179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Microsoft Office 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874" y="4475747"/>
            <a:ext cx="8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1148" y="32886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222" y="45399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4337" y="5646821"/>
            <a:ext cx="76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numpy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3158" y="3096126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9705" y="5438274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ffmpeg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2800" y="192505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PS4-SDK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en-US" dirty="0" smtClean="0"/>
              <a:t>---------------------------------------------------------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105" y="2267787"/>
            <a:ext cx="6777789" cy="3147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257836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hello_world.c</a:t>
            </a:r>
            <a:endParaRPr lang="ru-RU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horror.asm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9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Базовые типы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504435" y="2340311"/>
          <a:ext cx="918312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016"/>
                <a:gridCol w="4916954"/>
                <a:gridCol w="308815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байт, содержащий один 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symbol = ‘x’;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4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friends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100;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одинарной точности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pi = 3.14;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двойной точности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e = 2.71;</a:t>
                      </a:r>
                      <a:endParaRPr lang="en-US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0904" y="4859594"/>
            <a:ext cx="6930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Размеры типов в Си не регламентируются, узнать сколько байт </a:t>
            </a:r>
          </a:p>
          <a:p>
            <a:r>
              <a:rPr lang="ru-RU" dirty="0"/>
              <a:t>занимает тип</a:t>
            </a:r>
            <a:r>
              <a:rPr lang="en-US" dirty="0"/>
              <a:t> </a:t>
            </a:r>
            <a:r>
              <a:rPr lang="ru-RU" dirty="0"/>
              <a:t>для вашей ОС можно с помощью функции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данных::Модификаторы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144864" y="2473424"/>
          <a:ext cx="10208936" cy="187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22925"/>
                <a:gridCol w="4700337"/>
                <a:gridCol w="3685674"/>
              </a:tblGrid>
              <a:tr h="38768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Модификатор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2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speed;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8 байт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atoms;  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со знаком, могут хранить отриц. числа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 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byte;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без знака, хранят </a:t>
                      </a:r>
                      <a:r>
                        <a:rPr lang="ru-RU" baseline="0" dirty="0" err="1" smtClean="0"/>
                        <a:t>неотриц</a:t>
                      </a:r>
                      <a:r>
                        <a:rPr lang="ru-RU" baseline="0" dirty="0" smtClean="0"/>
                        <a:t>. числа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short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port;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118" y="5127200"/>
            <a:ext cx="81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ea typeface="Lucida Console" charset="0"/>
                <a:cs typeface="Lucida Console" charset="0"/>
              </a:rPr>
              <a:t>Для </a:t>
            </a:r>
            <a:r>
              <a:rPr lang="ru-RU" dirty="0" smtClean="0">
                <a:ea typeface="Lucida Console" charset="0"/>
                <a:cs typeface="Lucida Console" charset="0"/>
              </a:rPr>
              <a:t>типов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ru-RU" dirty="0" smtClean="0">
                <a:ea typeface="Lucida Console" charset="0"/>
                <a:cs typeface="Lucida Console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и их производных модификаторы</a:t>
            </a:r>
            <a:r>
              <a:rPr lang="en-US" dirty="0" smtClean="0"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signed unsigned </a:t>
            </a:r>
            <a:r>
              <a:rPr lang="ru-RU" dirty="0" smtClean="0">
                <a:ea typeface="Lucida Console" charset="0"/>
                <a:cs typeface="Lucida Console" charset="0"/>
              </a:rPr>
              <a:t>использовать нельзя, это вызовет ошибку компиляции.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2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Целые константы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00890" y="2051160"/>
          <a:ext cx="999022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2515"/>
                <a:gridCol w="3537907"/>
                <a:gridCol w="3969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константы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по-умолчанию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1234567890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735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восьмеричное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xDEDA007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шестнацатеричные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2016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unsigned, unsigned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 </a:t>
                      </a:r>
                      <a:r>
                        <a:rPr lang="ru-RU" dirty="0" err="1" smtClean="0"/>
                        <a:t>десятич</a:t>
                      </a:r>
                      <a:r>
                        <a:rPr lang="ru-RU" dirty="0" smtClean="0"/>
                        <a:t>. </a:t>
                      </a:r>
                      <a:r>
                        <a:rPr lang="ru-RU" dirty="0" err="1" smtClean="0"/>
                        <a:t>беззнаковое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89312929632l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3.1415f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одинарной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двойной</a:t>
                      </a:r>
                      <a:r>
                        <a:rPr lang="ru-RU" baseline="0" dirty="0" smtClean="0"/>
                        <a:t>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’s’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’xF9’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r>
                        <a:rPr lang="ru-RU" baseline="0" dirty="0" smtClean="0"/>
                        <a:t> с кодом </a:t>
                      </a:r>
                      <a:r>
                        <a:rPr lang="en-US" baseline="0" dirty="0" smtClean="0"/>
                        <a:t>0xF9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2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1117</Words>
  <Application>Microsoft Macintosh PowerPoint</Application>
  <PresentationFormat>Widescreen</PresentationFormat>
  <Paragraphs>433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Cambria Math</vt:lpstr>
      <vt:lpstr>Lucida Console</vt:lpstr>
      <vt:lpstr>Wingdings</vt:lpstr>
      <vt:lpstr>Arial</vt:lpstr>
      <vt:lpstr>Office Theme</vt:lpstr>
      <vt:lpstr>О курсе ------------------------------------------------------------</vt:lpstr>
      <vt:lpstr>Язык программирования С ------------------------------------------------------------</vt:lpstr>
      <vt:lpstr>Почему С? ------------------------------------------------------------</vt:lpstr>
      <vt:lpstr>Крупные проекты написанные на Си ------------------------------------------------------------</vt:lpstr>
      <vt:lpstr>Первая программа ------------------------------------------------------------</vt:lpstr>
      <vt:lpstr>Первая программа ------------------------------------------------------------</vt:lpstr>
      <vt:lpstr>Типы данных::Базовые типы ------------------------------------------------------------</vt:lpstr>
      <vt:lpstr>Типы данных::Модификаторы ------------------------------------------------------------</vt:lpstr>
      <vt:lpstr>Типы данных::Целые константы ------------------------------------------------------------</vt:lpstr>
      <vt:lpstr>Как-то много таблиц! -----------------------------------------------------------</vt:lpstr>
      <vt:lpstr>Типы данных ------------------------------------------------------------</vt:lpstr>
      <vt:lpstr>Типы данных::Константы ------------------------------------------------------------</vt:lpstr>
      <vt:lpstr>Типы данных::Диапазон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Операторы::Логические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курсе ------------------------------------------------------------</dc:title>
  <dc:creator>Соменков Никита Владимирович</dc:creator>
  <cp:lastModifiedBy>Соменков Никита Владимирович</cp:lastModifiedBy>
  <cp:revision>4</cp:revision>
  <dcterms:created xsi:type="dcterms:W3CDTF">2016-08-24T10:04:45Z</dcterms:created>
  <dcterms:modified xsi:type="dcterms:W3CDTF">2016-08-24T12:05:07Z</dcterms:modified>
</cp:coreProperties>
</file>