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95" r:id="rId2"/>
    <p:sldId id="309" r:id="rId3"/>
    <p:sldId id="325" r:id="rId4"/>
    <p:sldId id="326" r:id="rId5"/>
    <p:sldId id="327" r:id="rId6"/>
    <p:sldId id="328" r:id="rId7"/>
    <p:sldId id="312" r:id="rId8"/>
    <p:sldId id="319" r:id="rId9"/>
    <p:sldId id="320" r:id="rId10"/>
    <p:sldId id="323" r:id="rId11"/>
    <p:sldId id="322" r:id="rId12"/>
    <p:sldId id="329" r:id="rId13"/>
    <p:sldId id="330" r:id="rId14"/>
    <p:sldId id="331" r:id="rId15"/>
    <p:sldId id="332" r:id="rId16"/>
    <p:sldId id="310" r:id="rId17"/>
    <p:sldId id="311" r:id="rId18"/>
    <p:sldId id="333" r:id="rId19"/>
    <p:sldId id="30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Обзор" id="{00FE9D53-B953-2049-A530-13BC6E4E0475}">
          <p14:sldIdLst>
            <p14:sldId id="295"/>
            <p14:sldId id="309"/>
            <p14:sldId id="325"/>
            <p14:sldId id="326"/>
            <p14:sldId id="327"/>
            <p14:sldId id="328"/>
            <p14:sldId id="312"/>
            <p14:sldId id="319"/>
            <p14:sldId id="320"/>
            <p14:sldId id="323"/>
            <p14:sldId id="322"/>
            <p14:sldId id="329"/>
            <p14:sldId id="330"/>
            <p14:sldId id="331"/>
            <p14:sldId id="332"/>
            <p14:sldId id="310"/>
            <p14:sldId id="311"/>
            <p14:sldId id="333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D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46"/>
    <p:restoredTop sz="86284"/>
  </p:normalViewPr>
  <p:slideViewPr>
    <p:cSldViewPr snapToGrid="0" snapToObjects="1">
      <p:cViewPr>
        <p:scale>
          <a:sx n="110" d="100"/>
          <a:sy n="110" d="100"/>
        </p:scale>
        <p:origin x="560" y="704"/>
      </p:cViewPr>
      <p:guideLst/>
    </p:cSldViewPr>
  </p:slideViewPr>
  <p:outlineViewPr>
    <p:cViewPr>
      <p:scale>
        <a:sx n="33" d="100"/>
        <a:sy n="33" d="100"/>
      </p:scale>
      <p:origin x="0" y="-90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5" d="100"/>
          <a:sy n="105" d="100"/>
        </p:scale>
        <p:origin x="2496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A7FF4-BA10-584F-BDF9-B94398A4CBAE}" type="datetimeFigureOut">
              <a:rPr lang="en-US" smtClean="0"/>
              <a:t>9/30/16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BC295-29C1-7F43-A430-DCB01AEEE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95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36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989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29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654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44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696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076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585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830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7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75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66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34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61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8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3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93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401C-CFD5-B54A-B2A8-512DBFD35870}" type="datetimeFigureOut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50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401C-CFD5-B54A-B2A8-512DBFD35870}" type="datetimeFigureOut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8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401C-CFD5-B54A-B2A8-512DBFD35870}" type="datetimeFigureOut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58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401C-CFD5-B54A-B2A8-512DBFD35870}" type="datetimeFigureOut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31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401C-CFD5-B54A-B2A8-512DBFD35870}" type="datetimeFigureOut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0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401C-CFD5-B54A-B2A8-512DBFD35870}" type="datetimeFigureOut">
              <a:rPr lang="en-US" smtClean="0"/>
              <a:t>9/30/16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93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401C-CFD5-B54A-B2A8-512DBFD35870}" type="datetimeFigureOut">
              <a:rPr lang="en-US" smtClean="0"/>
              <a:t>9/30/16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3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401C-CFD5-B54A-B2A8-512DBFD35870}" type="datetimeFigureOut">
              <a:rPr lang="en-US" smtClean="0"/>
              <a:t>9/30/16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0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401C-CFD5-B54A-B2A8-512DBFD35870}" type="datetimeFigureOut">
              <a:rPr lang="en-US" smtClean="0"/>
              <a:t>9/30/16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401C-CFD5-B54A-B2A8-512DBFD35870}" type="datetimeFigureOut">
              <a:rPr lang="en-US" smtClean="0"/>
              <a:t>9/30/16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6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401C-CFD5-B54A-B2A8-512DBFD35870}" type="datetimeFigureOut">
              <a:rPr lang="en-US" smtClean="0"/>
              <a:t>9/30/16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6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2401C-CFD5-B54A-B2A8-512DBFD35870}" type="datetimeFigureOut">
              <a:rPr lang="en-US" smtClean="0"/>
              <a:t>9/30/16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91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24149" y="3125788"/>
            <a:ext cx="6048375" cy="66040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Курс по языку программирования Си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674" y="3008313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ru-RU" sz="3200" dirty="0"/>
              <a:t>_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5209566" y="3601522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Лекция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211015" y="5328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Переменные::время жизни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98866" y="2072618"/>
            <a:ext cx="879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 помощью модификатора </a:t>
            </a:r>
            <a:r>
              <a:rPr lang="en-US" dirty="0" smtClean="0"/>
              <a:t>static </a:t>
            </a:r>
            <a:r>
              <a:rPr lang="ru-RU" dirty="0" smtClean="0"/>
              <a:t>можно изменить время жизни локальной переменной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36023" y="2837325"/>
            <a:ext cx="367119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counter()</a:t>
            </a: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{</a:t>
            </a:r>
          </a:p>
          <a:p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  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static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count = 0;</a:t>
            </a:r>
          </a:p>
          <a:p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  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return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++count;</a:t>
            </a: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}</a:t>
            </a:r>
            <a:endParaRPr lang="ru-RU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endParaRPr lang="ru-RU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main()</a:t>
            </a: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{</a:t>
            </a: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 counter();</a:t>
            </a: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 counter();</a:t>
            </a: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32331" y="2837325"/>
            <a:ext cx="283443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counter()</a:t>
            </a: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{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  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count = 0;</a:t>
            </a:r>
          </a:p>
          <a:p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  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return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++count;</a:t>
            </a: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}</a:t>
            </a:r>
            <a:endParaRPr lang="ru-RU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endParaRPr lang="ru-RU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main()</a:t>
            </a: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{</a:t>
            </a: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 counter();</a:t>
            </a: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 counter();</a:t>
            </a: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55188" y="25683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83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4" grpId="0"/>
      <p:bldP spid="14" grpId="1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Переменные::время жизни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09052" y="341775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ru-RU" sz="5400" dirty="0" err="1" smtClean="0"/>
              <a:t>Демо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66473" y="6311900"/>
            <a:ext cx="16289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Files: </a:t>
            </a:r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var_time.c</a:t>
            </a:r>
            <a:endParaRPr lang="en-US" sz="1100" dirty="0" smtClean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     </a:t>
            </a:r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static.c</a:t>
            </a:r>
            <a:endParaRPr lang="en-US" sz="1100" dirty="0" smtClean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77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Заголовочные файлы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70103" y="2262554"/>
            <a:ext cx="8451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Основная идея в заголовочных файлах </a:t>
            </a:r>
            <a:r>
              <a:rPr lang="mr-IN" dirty="0" smtClean="0"/>
              <a:t>–</a:t>
            </a:r>
            <a:r>
              <a:rPr lang="ru-RU" dirty="0" smtClean="0"/>
              <a:t> отделение реализации функции от объявления.</a:t>
            </a:r>
            <a:endParaRPr lang="en-US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309447" y="3480751"/>
            <a:ext cx="500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Отделение объявлений имеет </a:t>
            </a:r>
            <a:r>
              <a:rPr lang="ru-RU" smtClean="0"/>
              <a:t>ряд преимуществ: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39661" y="4164041"/>
            <a:ext cx="57796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ru-RU" dirty="0" smtClean="0"/>
              <a:t>Код распределяется по файлам, нет нагромождения</a:t>
            </a:r>
          </a:p>
          <a:p>
            <a:pPr marL="285750" indent="-285750">
              <a:buFont typeface="Wingdings" charset="2"/>
              <a:buChar char="§"/>
            </a:pPr>
            <a:r>
              <a:rPr lang="ru-RU" dirty="0" smtClean="0"/>
              <a:t>Код становиться модульным</a:t>
            </a:r>
          </a:p>
          <a:p>
            <a:pPr marL="285750" indent="-285750">
              <a:buFont typeface="Wingdings" charset="2"/>
              <a:buChar char="§"/>
            </a:pPr>
            <a:r>
              <a:rPr lang="ru-RU" dirty="0" smtClean="0"/>
              <a:t>Возрастает скорость компиляции</a:t>
            </a:r>
          </a:p>
          <a:p>
            <a:pPr marL="285750" indent="-285750">
              <a:buFont typeface="Wingdings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7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Заголовочные файлы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ru-RU" sz="5400" dirty="0" err="1" smtClean="0"/>
              <a:t>Демо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66473" y="6176963"/>
            <a:ext cx="179889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Files: include/*.h</a:t>
            </a:r>
          </a:p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     </a:t>
            </a:r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src</a:t>
            </a: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/*.c</a:t>
            </a:r>
          </a:p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     </a:t>
            </a:r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calculator.c</a:t>
            </a:r>
            <a:endParaRPr lang="en-US" sz="1100" dirty="0" smtClean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30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Стадии компиляции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248488" y="1690689"/>
            <a:ext cx="2488994" cy="87292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исходный текст модуля 1(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.c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911576" y="1807874"/>
            <a:ext cx="1937291" cy="6385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препроцессор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248488" y="2882893"/>
            <a:ext cx="2488994" cy="87292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исходный текст модуля 2(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.c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022961" y="1690688"/>
            <a:ext cx="2488994" cy="87292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полный текст модуля 1(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.c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022961" y="2882892"/>
            <a:ext cx="2488994" cy="87292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полный текст модуля 2(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.c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911576" y="3000079"/>
            <a:ext cx="1937291" cy="6385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препроцессор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8437641" y="4210524"/>
            <a:ext cx="1937291" cy="6385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компилятор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437641" y="5423127"/>
            <a:ext cx="1937291" cy="6385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mtClean="0">
                <a:solidFill>
                  <a:schemeClr val="accent2">
                    <a:lumMod val="75000"/>
                  </a:schemeClr>
                </a:solidFill>
              </a:rPr>
              <a:t>компилятор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4" name="Straight Arrow Connector 23"/>
          <p:cNvCxnSpPr>
            <a:stCxn id="10" idx="6"/>
            <a:endCxn id="12" idx="1"/>
          </p:cNvCxnSpPr>
          <p:nvPr/>
        </p:nvCxnSpPr>
        <p:spPr>
          <a:xfrm>
            <a:off x="3737482" y="2127153"/>
            <a:ext cx="1174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6"/>
            <a:endCxn id="20" idx="1"/>
          </p:cNvCxnSpPr>
          <p:nvPr/>
        </p:nvCxnSpPr>
        <p:spPr>
          <a:xfrm>
            <a:off x="3737482" y="3319357"/>
            <a:ext cx="1174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3"/>
            <a:endCxn id="18" idx="2"/>
          </p:cNvCxnSpPr>
          <p:nvPr/>
        </p:nvCxnSpPr>
        <p:spPr>
          <a:xfrm flipV="1">
            <a:off x="6848867" y="2127152"/>
            <a:ext cx="11740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3"/>
            <a:endCxn id="19" idx="2"/>
          </p:cNvCxnSpPr>
          <p:nvPr/>
        </p:nvCxnSpPr>
        <p:spPr>
          <a:xfrm flipV="1">
            <a:off x="6848867" y="3319356"/>
            <a:ext cx="11740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9" idx="6"/>
          </p:cNvCxnSpPr>
          <p:nvPr/>
        </p:nvCxnSpPr>
        <p:spPr>
          <a:xfrm>
            <a:off x="10511955" y="3319356"/>
            <a:ext cx="437497" cy="1210445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8" idx="6"/>
          </p:cNvCxnSpPr>
          <p:nvPr/>
        </p:nvCxnSpPr>
        <p:spPr>
          <a:xfrm>
            <a:off x="10511955" y="2127152"/>
            <a:ext cx="994244" cy="3615253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1" idx="3"/>
          </p:cNvCxnSpPr>
          <p:nvPr/>
        </p:nvCxnSpPr>
        <p:spPr>
          <a:xfrm flipH="1">
            <a:off x="10374932" y="4529801"/>
            <a:ext cx="5745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10374932" y="5742404"/>
            <a:ext cx="1131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4635639" y="4092261"/>
            <a:ext cx="2488994" cy="87292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mtClean="0">
                <a:solidFill>
                  <a:schemeClr val="accent2">
                    <a:lumMod val="75000"/>
                  </a:schemeClr>
                </a:solidFill>
              </a:rPr>
              <a:t>Объектный код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модуля 2(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.c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4635639" y="5305941"/>
            <a:ext cx="2488994" cy="87292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Объектный код модуля 1(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.c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1" name="Straight Arrow Connector 50"/>
          <p:cNvCxnSpPr>
            <a:stCxn id="21" idx="1"/>
            <a:endCxn id="47" idx="6"/>
          </p:cNvCxnSpPr>
          <p:nvPr/>
        </p:nvCxnSpPr>
        <p:spPr>
          <a:xfrm flipH="1" flipV="1">
            <a:off x="7124633" y="4528725"/>
            <a:ext cx="1313008" cy="1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2" idx="1"/>
            <a:endCxn id="48" idx="6"/>
          </p:cNvCxnSpPr>
          <p:nvPr/>
        </p:nvCxnSpPr>
        <p:spPr>
          <a:xfrm flipH="1">
            <a:off x="7124633" y="5742405"/>
            <a:ext cx="13130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1594140" y="4209447"/>
            <a:ext cx="1937291" cy="6385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Компоновщик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1316914" y="5305941"/>
            <a:ext cx="2488994" cy="87292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Исполняемая программа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8" name="Elbow Connector 57"/>
          <p:cNvCxnSpPr>
            <a:stCxn id="48" idx="2"/>
            <a:endCxn id="54" idx="3"/>
          </p:cNvCxnSpPr>
          <p:nvPr/>
        </p:nvCxnSpPr>
        <p:spPr>
          <a:xfrm rot="10800000">
            <a:off x="3531431" y="4528725"/>
            <a:ext cx="1104208" cy="12136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7" idx="2"/>
            <a:endCxn id="54" idx="3"/>
          </p:cNvCxnSpPr>
          <p:nvPr/>
        </p:nvCxnSpPr>
        <p:spPr>
          <a:xfrm flipH="1">
            <a:off x="3531431" y="4528725"/>
            <a:ext cx="11042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4" idx="2"/>
            <a:endCxn id="56" idx="0"/>
          </p:cNvCxnSpPr>
          <p:nvPr/>
        </p:nvCxnSpPr>
        <p:spPr>
          <a:xfrm flipH="1">
            <a:off x="2561411" y="4848002"/>
            <a:ext cx="1375" cy="457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31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Стадии компиляции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ru-RU" sz="5400" dirty="0" err="1" smtClean="0"/>
              <a:t>Демо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18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Функция </a:t>
            </a:r>
            <a:r>
              <a:rPr lang="en-US" dirty="0" smtClean="0"/>
              <a:t>main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03393" y="2981916"/>
            <a:ext cx="218521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nt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main() </a:t>
            </a:r>
          </a:p>
          <a:p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{</a:t>
            </a:r>
          </a:p>
          <a:p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    . . .</a:t>
            </a:r>
          </a:p>
          <a:p>
            <a:r>
              <a:rPr lang="en-US" sz="2000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  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return</a:t>
            </a:r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 0;</a:t>
            </a:r>
          </a:p>
          <a:p>
            <a:r>
              <a:rPr lang="en-US" sz="2000" dirty="0">
                <a:latin typeface="Lucida Console" charset="0"/>
                <a:ea typeface="Lucida Console" charset="0"/>
                <a:cs typeface="Lucida Console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4709" y="2981916"/>
            <a:ext cx="510909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nt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main(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err="1" smtClean="0">
                <a:latin typeface="Lucida Console" charset="0"/>
                <a:ea typeface="Lucida Console" charset="0"/>
                <a:cs typeface="Lucida Console" charset="0"/>
              </a:rPr>
              <a:t>argc</a:t>
            </a:r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char</a:t>
            </a:r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 **</a:t>
            </a:r>
            <a:r>
              <a:rPr lang="en-US" sz="2000" dirty="0" err="1" smtClean="0">
                <a:latin typeface="Lucida Console" charset="0"/>
                <a:ea typeface="Lucida Console" charset="0"/>
                <a:cs typeface="Lucida Console" charset="0"/>
              </a:rPr>
              <a:t>argv</a:t>
            </a:r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) </a:t>
            </a:r>
          </a:p>
          <a:p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{</a:t>
            </a:r>
          </a:p>
          <a:p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    . . .</a:t>
            </a:r>
          </a:p>
          <a:p>
            <a:r>
              <a:rPr lang="en-US" sz="2000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  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return</a:t>
            </a:r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 0;</a:t>
            </a:r>
          </a:p>
          <a:p>
            <a:r>
              <a:rPr lang="en-US" sz="2000" dirty="0">
                <a:latin typeface="Lucida Console" charset="0"/>
                <a:ea typeface="Lucida Console" charset="0"/>
                <a:cs typeface="Lucida Console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88355" y="2323476"/>
            <a:ext cx="29046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5777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-0.22266 -3.7037E-6 " pathEditMode="relative" rAng="0" ptsTypes="AA">
                                      <p:cBhvr>
                                        <p:cTn id="6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8" grpId="0"/>
      <p:bldP spid="8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Функция </a:t>
            </a:r>
            <a:r>
              <a:rPr lang="en-US" dirty="0" smtClean="0"/>
              <a:t>main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44709" y="2981916"/>
            <a:ext cx="510909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nt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main(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err="1" smtClean="0">
                <a:latin typeface="Lucida Console" charset="0"/>
                <a:ea typeface="Lucida Console" charset="0"/>
                <a:cs typeface="Lucida Console" charset="0"/>
              </a:rPr>
              <a:t>argc</a:t>
            </a:r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char</a:t>
            </a:r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 **</a:t>
            </a:r>
            <a:r>
              <a:rPr lang="en-US" sz="2000" dirty="0" err="1" smtClean="0">
                <a:latin typeface="Lucida Console" charset="0"/>
                <a:ea typeface="Lucida Console" charset="0"/>
                <a:cs typeface="Lucida Console" charset="0"/>
              </a:rPr>
              <a:t>argv</a:t>
            </a:r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) </a:t>
            </a:r>
          </a:p>
          <a:p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{</a:t>
            </a:r>
          </a:p>
          <a:p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    . . .</a:t>
            </a:r>
          </a:p>
          <a:p>
            <a:r>
              <a:rPr lang="en-US" sz="2000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  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return</a:t>
            </a:r>
            <a:r>
              <a:rPr lang="en-US" sz="2000" dirty="0" smtClean="0">
                <a:latin typeface="Lucida Console" charset="0"/>
                <a:ea typeface="Lucida Console" charset="0"/>
                <a:cs typeface="Lucida Console" charset="0"/>
              </a:rPr>
              <a:t> 0;</a:t>
            </a:r>
          </a:p>
          <a:p>
            <a:r>
              <a:rPr lang="en-US" sz="2000" dirty="0">
                <a:latin typeface="Lucida Console" charset="0"/>
                <a:ea typeface="Lucida Console" charset="0"/>
                <a:cs typeface="Lucida Console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68249" y="2143593"/>
            <a:ext cx="247522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к</a:t>
            </a:r>
            <a:r>
              <a:rPr lang="ru-RU" dirty="0" smtClean="0"/>
              <a:t>оличество аргументов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24060" y="4243800"/>
            <a:ext cx="302974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а</a:t>
            </a:r>
            <a:r>
              <a:rPr lang="ru-RU" smtClean="0"/>
              <a:t>ргументы </a:t>
            </a:r>
            <a:r>
              <a:rPr lang="ru-RU" dirty="0" smtClean="0"/>
              <a:t>в </a:t>
            </a:r>
            <a:r>
              <a:rPr lang="ru-RU" smtClean="0"/>
              <a:t>строковом виде</a:t>
            </a:r>
            <a:endParaRPr lang="en-US" dirty="0"/>
          </a:p>
        </p:txBody>
      </p:sp>
      <p:cxnSp>
        <p:nvCxnSpPr>
          <p:cNvPr id="19" name="Curved Connector 18"/>
          <p:cNvCxnSpPr/>
          <p:nvPr/>
        </p:nvCxnSpPr>
        <p:spPr>
          <a:xfrm rot="16200000" flipV="1">
            <a:off x="8356225" y="3620916"/>
            <a:ext cx="811052" cy="4347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4" idx="3"/>
          </p:cNvCxnSpPr>
          <p:nvPr/>
        </p:nvCxnSpPr>
        <p:spPr>
          <a:xfrm>
            <a:off x="5143478" y="2328259"/>
            <a:ext cx="1242332" cy="653657"/>
          </a:xfrm>
          <a:prstGeom prst="curvedConnector3">
            <a:avLst>
              <a:gd name="adj1" fmla="val 9947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36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7037E-6 L -0.17578 -3.7037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Функция </a:t>
            </a:r>
            <a:r>
              <a:rPr lang="en-US" dirty="0" smtClean="0"/>
              <a:t>main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ru-RU" sz="5400" dirty="0" err="1" smtClean="0"/>
              <a:t>Демо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72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Задания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458" y="3117812"/>
            <a:ext cx="10890190" cy="2229692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ru-RU" sz="2000" dirty="0" smtClean="0"/>
              <a:t>Реализовать утилиту </a:t>
            </a:r>
            <a:r>
              <a:rPr lang="en-US" sz="2000" dirty="0" smtClean="0"/>
              <a:t>echo</a:t>
            </a:r>
            <a:r>
              <a:rPr lang="ru-RU" sz="2000" dirty="0" smtClean="0"/>
              <a:t>, которая выводит на экран то что ей передали в аргументах</a:t>
            </a:r>
          </a:p>
          <a:p>
            <a:pPr>
              <a:buFont typeface="Wingdings" charset="2"/>
              <a:buChar char="§"/>
            </a:pPr>
            <a:r>
              <a:rPr lang="ru-RU" sz="2000" dirty="0" smtClean="0"/>
              <a:t>Написать функцию которая по заданному номеру месяца возвращает в строковом формате</a:t>
            </a:r>
          </a:p>
          <a:p>
            <a:pPr>
              <a:buFont typeface="Wingdings" charset="2"/>
              <a:buChar char="§"/>
            </a:pPr>
            <a:r>
              <a:rPr lang="ru-RU" sz="2000" dirty="0" smtClean="0"/>
              <a:t>Реализовать телефонную книгу где есть поля: имя, фамилия, телефон. С возможностью добавлять/удалять абонентов в формате </a:t>
            </a:r>
          </a:p>
          <a:p>
            <a:pPr marL="0" indent="0">
              <a:buNone/>
            </a:pPr>
            <a:r>
              <a:rPr lang="en-US" sz="1800" dirty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800" dirty="0" smtClean="0">
                <a:latin typeface="Lucida Console" charset="0"/>
                <a:ea typeface="Lucida Console" charset="0"/>
                <a:cs typeface="Lucida Console" charset="0"/>
              </a:rPr>
              <a:t>add &lt;name&gt; &lt;surname&gt; &lt;number&gt;</a:t>
            </a:r>
            <a:r>
              <a:rPr lang="ru-RU" sz="1800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endParaRPr lang="ru-RU" sz="18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1800" dirty="0" smtClean="0">
                <a:latin typeface="Lucida Console" charset="0"/>
                <a:ea typeface="Lucida Console" charset="0"/>
                <a:cs typeface="Lucida Console" charset="0"/>
              </a:rPr>
              <a:t>del &lt;name&gt; &lt;surname&gt; &lt;number&gt;</a:t>
            </a:r>
            <a:endParaRPr lang="ru-RU" sz="2000" dirty="0" smtClean="0"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35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Повторение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2925" y="2699752"/>
            <a:ext cx="8566150" cy="1961148"/>
          </a:xfrm>
        </p:spPr>
        <p:txBody>
          <a:bodyPr>
            <a:normAutofit fontScale="85000" lnSpcReduction="10000"/>
          </a:bodyPr>
          <a:lstStyle/>
          <a:p>
            <a:pPr>
              <a:buFont typeface="Wingdings" charset="2"/>
              <a:buChar char="§"/>
            </a:pPr>
            <a:r>
              <a:rPr lang="ru-RU" sz="2000" dirty="0" smtClean="0"/>
              <a:t>Для получения адреса любой переменной используйте </a:t>
            </a:r>
            <a:r>
              <a:rPr lang="en-US" sz="2000" dirty="0" smtClean="0"/>
              <a:t>&amp;</a:t>
            </a:r>
            <a:endParaRPr lang="ru-RU" sz="2000" dirty="0" smtClean="0"/>
          </a:p>
          <a:p>
            <a:pPr>
              <a:buFont typeface="Wingdings" charset="2"/>
              <a:buChar char="§"/>
            </a:pPr>
            <a:r>
              <a:rPr lang="ru-RU" sz="2000" dirty="0" smtClean="0"/>
              <a:t>Указатели </a:t>
            </a:r>
            <a:r>
              <a:rPr lang="mr-IN" sz="2000" dirty="0" smtClean="0"/>
              <a:t>–</a:t>
            </a:r>
            <a:r>
              <a:rPr lang="ru-RU" sz="2000" dirty="0" smtClean="0"/>
              <a:t> это такие же переменные, только хранят они адрес</a:t>
            </a:r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charset="2"/>
              <a:buChar char="§"/>
            </a:pPr>
            <a:r>
              <a:rPr lang="ru-RU" sz="2000" dirty="0" smtClean="0"/>
              <a:t>Функции предназначены для разделения программы на части, написания структурного кода</a:t>
            </a:r>
            <a:endParaRPr lang="ru-RU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charset="2"/>
              <a:buChar char="§"/>
            </a:pPr>
            <a:r>
              <a:rPr lang="ru-RU" sz="2000" dirty="0" smtClean="0"/>
              <a:t>Аргументы в функцию передаются по значению, они копируются</a:t>
            </a:r>
            <a:endParaRPr lang="en-US" sz="2000" dirty="0" smtClean="0"/>
          </a:p>
          <a:p>
            <a:pPr>
              <a:buFont typeface="Wingdings" charset="2"/>
              <a:buChar char="§"/>
            </a:pPr>
            <a:r>
              <a:rPr lang="ru-RU" sz="2000" dirty="0" smtClean="0"/>
              <a:t>Указатели на функцию дают возможность более элегантно решать некоторые задачи)</a:t>
            </a:r>
          </a:p>
          <a:p>
            <a:pPr>
              <a:buFont typeface="Wingdings" charset="2"/>
              <a:buChar char="§"/>
            </a:pPr>
            <a:endParaRPr lang="en-US" sz="2000" dirty="0" smtClean="0"/>
          </a:p>
          <a:p>
            <a:pPr>
              <a:buFont typeface="Wingdings" charset="2"/>
              <a:buChar char="§"/>
            </a:pPr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charset="2"/>
              <a:buChar char="§"/>
            </a:pPr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charset="2"/>
              <a:buChar char="§"/>
            </a:pPr>
            <a:endParaRPr lang="ru-RU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charset="2"/>
              <a:buChar char="§"/>
            </a:pPr>
            <a:endParaRPr lang="ru-RU" sz="20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24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Препроцессор Си</a:t>
            </a:r>
            <a:r>
              <a:rPr lang="en-US" dirty="0" smtClean="0"/>
              <a:t>::include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09052" y="3417759"/>
            <a:ext cx="29738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#include &lt;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stdio.h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&gt;</a:t>
            </a:r>
          </a:p>
          <a:p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  <a:p>
            <a:endParaRPr lang="en-US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#include ”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my_file.h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”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11973" y="2167190"/>
            <a:ext cx="856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Препроцессор </a:t>
            </a:r>
            <a:r>
              <a:rPr lang="mr-IN" dirty="0" smtClean="0"/>
              <a:t>–</a:t>
            </a:r>
            <a:r>
              <a:rPr lang="ru-RU" dirty="0" smtClean="0"/>
              <a:t> это программа которая подготавливает исходный код к компиляции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09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Препроцессор Си</a:t>
            </a:r>
            <a:r>
              <a:rPr lang="en-US" dirty="0" smtClean="0"/>
              <a:t>::define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54220" y="2850360"/>
            <a:ext cx="43685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#define MAX_BUFFER 1024</a:t>
            </a:r>
          </a:p>
          <a:p>
            <a:endParaRPr lang="en-US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#define PI 3.1415</a:t>
            </a:r>
          </a:p>
          <a:p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#define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Ull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unsigned long long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8997" y="5121852"/>
            <a:ext cx="4089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char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bytes[MAX_BUFFER];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float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sq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= 2 * PI * radius; 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76291" y="5121851"/>
            <a:ext cx="4368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char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bytes[1024];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loat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sq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= 2 * 3.1415 * radius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47699" y="1926706"/>
            <a:ext cx="4775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Команда </a:t>
            </a:r>
            <a:r>
              <a:rPr lang="en-US" dirty="0" smtClean="0"/>
              <a:t>define </a:t>
            </a:r>
            <a:r>
              <a:rPr lang="ru-RU" dirty="0" smtClean="0"/>
              <a:t>производит текстовую замену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5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Препроцессор Си</a:t>
            </a:r>
            <a:r>
              <a:rPr lang="en-US" dirty="0" smtClean="0"/>
              <a:t>::define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47737" y="3334315"/>
            <a:ext cx="6320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#define MAX(a, b)</a:t>
            </a:r>
            <a:r>
              <a:rPr lang="ru-RU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mr-IN" dirty="0">
                <a:latin typeface="Lucida Console" charset="0"/>
                <a:ea typeface="Lucida Console" charset="0"/>
                <a:cs typeface="Lucida Console" charset="0"/>
              </a:rPr>
              <a:t>( (</a:t>
            </a:r>
            <a:r>
              <a:rPr lang="mr-IN" dirty="0" err="1">
                <a:latin typeface="Lucida Console" charset="0"/>
                <a:ea typeface="Lucida Console" charset="0"/>
                <a:cs typeface="Lucida Console" charset="0"/>
              </a:rPr>
              <a:t>a</a:t>
            </a:r>
            <a:r>
              <a:rPr lang="mr-IN" dirty="0">
                <a:latin typeface="Lucida Console" charset="0"/>
                <a:ea typeface="Lucida Console" charset="0"/>
                <a:cs typeface="Lucida Console" charset="0"/>
              </a:rPr>
              <a:t>) &gt; (</a:t>
            </a:r>
            <a:r>
              <a:rPr lang="mr-IN" dirty="0" err="1">
                <a:latin typeface="Lucida Console" charset="0"/>
                <a:ea typeface="Lucida Console" charset="0"/>
                <a:cs typeface="Lucida Console" charset="0"/>
              </a:rPr>
              <a:t>b</a:t>
            </a:r>
            <a:r>
              <a:rPr lang="mr-IN" dirty="0">
                <a:latin typeface="Lucida Console" charset="0"/>
                <a:ea typeface="Lucida Console" charset="0"/>
                <a:cs typeface="Lucida Console" charset="0"/>
              </a:rPr>
              <a:t>) ? (</a:t>
            </a:r>
            <a:r>
              <a:rPr lang="mr-IN" dirty="0" err="1">
                <a:latin typeface="Lucida Console" charset="0"/>
                <a:ea typeface="Lucida Console" charset="0"/>
                <a:cs typeface="Lucida Console" charset="0"/>
              </a:rPr>
              <a:t>a</a:t>
            </a:r>
            <a:r>
              <a:rPr lang="mr-IN" dirty="0">
                <a:latin typeface="Lucida Console" charset="0"/>
                <a:ea typeface="Lucida Console" charset="0"/>
                <a:cs typeface="Lucida Console" charset="0"/>
              </a:rPr>
              <a:t>) : (</a:t>
            </a:r>
            <a:r>
              <a:rPr lang="mr-IN" dirty="0" err="1">
                <a:latin typeface="Lucida Console" charset="0"/>
                <a:ea typeface="Lucida Console" charset="0"/>
                <a:cs typeface="Lucida Console" charset="0"/>
              </a:rPr>
              <a:t>b</a:t>
            </a:r>
            <a:r>
              <a:rPr lang="mr-IN" dirty="0">
                <a:latin typeface="Lucida Console" charset="0"/>
                <a:ea typeface="Lucida Console" charset="0"/>
                <a:cs typeface="Lucida Console" charset="0"/>
              </a:rPr>
              <a:t>) )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70197" y="2248640"/>
            <a:ext cx="4658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 помощью </a:t>
            </a:r>
            <a:r>
              <a:rPr lang="en-US" dirty="0" smtClean="0"/>
              <a:t>define </a:t>
            </a:r>
            <a:r>
              <a:rPr lang="ru-RU" dirty="0" smtClean="0"/>
              <a:t>можно создавать макросы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63485" y="4805036"/>
            <a:ext cx="43685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max = MAX(5, 1);</a:t>
            </a:r>
          </a:p>
          <a:p>
            <a:endParaRPr lang="ru-RU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max_max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= MAX(max, max++);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08217" y="4805036"/>
            <a:ext cx="53447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max = ( (5) &gt; (1) ? (5) : (1) );</a:t>
            </a:r>
            <a:endParaRPr lang="ru-RU" dirty="0">
              <a:latin typeface="Lucida Console" charset="0"/>
              <a:ea typeface="Lucida Console" charset="0"/>
              <a:cs typeface="Lucida Console" charset="0"/>
            </a:endParaRPr>
          </a:p>
          <a:p>
            <a:endParaRPr lang="ru-RU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? ? ?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77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Препроцессор Си</a:t>
            </a:r>
            <a:r>
              <a:rPr lang="en-US" dirty="0" smtClean="0"/>
              <a:t>:</a:t>
            </a:r>
            <a:r>
              <a:rPr lang="ru-RU" dirty="0" smtClean="0"/>
              <a:t>:условная компиляция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87568" y="2048192"/>
            <a:ext cx="450796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#if SYSTEM == LINUX</a:t>
            </a: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//</a:t>
            </a:r>
            <a:r>
              <a:rPr lang="ru-RU" dirty="0" smtClean="0">
                <a:latin typeface="Lucida Console" charset="0"/>
                <a:ea typeface="Lucida Console" charset="0"/>
                <a:cs typeface="Lucida Console" charset="0"/>
              </a:rPr>
              <a:t>специфичный код для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Linux</a:t>
            </a:r>
          </a:p>
          <a:p>
            <a:endParaRPr lang="ru-RU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#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elif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SYSTEM == WINDOWS</a:t>
            </a: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//</a:t>
            </a:r>
            <a:r>
              <a:rPr lang="ru-RU" dirty="0" smtClean="0">
                <a:latin typeface="Lucida Console" charset="0"/>
                <a:ea typeface="Lucida Console" charset="0"/>
                <a:cs typeface="Lucida Console" charset="0"/>
              </a:rPr>
              <a:t>специфичный код для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Windows</a:t>
            </a:r>
          </a:p>
          <a:p>
            <a:endParaRPr lang="en-US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#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elif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SYSTEM == MACOS</a:t>
            </a: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//</a:t>
            </a:r>
            <a:r>
              <a:rPr lang="ru-RU" dirty="0" smtClean="0">
                <a:latin typeface="Lucida Console" charset="0"/>
                <a:ea typeface="Lucida Console" charset="0"/>
                <a:cs typeface="Lucida Console" charset="0"/>
              </a:rPr>
              <a:t>вывод большой кнопки купить</a:t>
            </a:r>
            <a:endParaRPr lang="en-US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endParaRPr lang="ru-RU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#else</a:t>
            </a: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//</a:t>
            </a:r>
            <a:r>
              <a:rPr lang="ru-RU" dirty="0" smtClean="0">
                <a:latin typeface="Lucida Console" charset="0"/>
                <a:ea typeface="Lucida Console" charset="0"/>
                <a:cs typeface="Lucida Console" charset="0"/>
              </a:rPr>
              <a:t>код для неизвестной платформы</a:t>
            </a:r>
            <a:endParaRPr lang="en-US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endParaRPr lang="ru-RU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#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endif</a:t>
            </a:r>
            <a:endParaRPr lang="en-US" dirty="0" smtClean="0"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08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Переменные::область видимости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97469" y="2072619"/>
            <a:ext cx="951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Область видимости переменной </a:t>
            </a:r>
            <a:r>
              <a:rPr lang="mr-IN" dirty="0" smtClean="0"/>
              <a:t>–</a:t>
            </a:r>
            <a:r>
              <a:rPr lang="ru-RU" dirty="0" smtClean="0"/>
              <a:t> это область кода, где можно обратиться к этой переменной.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09052" y="341775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24320" y="3670506"/>
            <a:ext cx="35317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u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nsigned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global_var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= 0;</a:t>
            </a:r>
          </a:p>
          <a:p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main()</a:t>
            </a: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{</a:t>
            </a: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  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global_var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++;</a:t>
            </a: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 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return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0;</a:t>
            </a: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36224" y="31735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436224" y="3809006"/>
            <a:ext cx="339227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main()</a:t>
            </a: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{</a:t>
            </a:r>
            <a:endParaRPr lang="ru-RU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ru-RU" dirty="0" smtClean="0">
                <a:latin typeface="Lucida Console" charset="0"/>
                <a:ea typeface="Lucida Console" charset="0"/>
                <a:cs typeface="Lucida Console" charset="0"/>
              </a:rPr>
              <a:t>    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local_var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= 0;</a:t>
            </a: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  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local_var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++;</a:t>
            </a: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 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return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0;</a:t>
            </a: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57675" y="2919243"/>
            <a:ext cx="2665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Глобальные переменные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436224" y="2913134"/>
            <a:ext cx="2592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Локальные переменные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134230" y="2935150"/>
            <a:ext cx="29046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64095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  <p:bldP spid="16" grpId="0"/>
      <p:bldP spid="20" grpId="0"/>
      <p:bldP spid="17" grpId="0"/>
      <p:bldP spid="21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Переменные::область видимости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09052" y="341775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ru-RU" sz="5400" smtClean="0"/>
              <a:t>Демо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66473" y="6311900"/>
            <a:ext cx="17988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Files: </a:t>
            </a:r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var_scope.c</a:t>
            </a:r>
            <a:endParaRPr lang="en-US" sz="1100" dirty="0" smtClean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     var_scope2.c</a:t>
            </a:r>
          </a:p>
        </p:txBody>
      </p:sp>
    </p:spTree>
    <p:extLst>
      <p:ext uri="{BB962C8B-B14F-4D97-AF65-F5344CB8AC3E}">
        <p14:creationId xmlns:p14="http://schemas.microsoft.com/office/powerpoint/2010/main" val="170974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Переменные::время жизни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97772" y="1908586"/>
            <a:ext cx="8363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Время жизни переменной </a:t>
            </a:r>
            <a:r>
              <a:rPr lang="mr-IN" dirty="0" smtClean="0"/>
              <a:t>–</a:t>
            </a:r>
            <a:r>
              <a:rPr lang="ru-RU" dirty="0" smtClean="0"/>
              <a:t> это время, в течении которой переменная существует.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509676" y="30121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82504" y="325639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09676" y="30121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531127" y="2757878"/>
            <a:ext cx="2665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Глобальные переменные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509676" y="2751769"/>
            <a:ext cx="2592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Локальные переменные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207682" y="2773785"/>
            <a:ext cx="29046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/>
              <a:t>|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1186" y="4020279"/>
            <a:ext cx="2944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Живет с момента запуска программы до завершения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694407" y="4020278"/>
            <a:ext cx="2944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Живет </a:t>
            </a:r>
            <a:r>
              <a:rPr lang="ru-RU" smtClean="0"/>
              <a:t>с момента объявления до конца блока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29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/>
      <p:bldP spid="23" grpId="0"/>
      <p:bldP spid="24" grpId="0"/>
      <p:bldP spid="5" grpId="0"/>
      <p:bldP spid="2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22979</TotalTime>
  <Words>695</Words>
  <Application>Microsoft Macintosh PowerPoint</Application>
  <PresentationFormat>Widescreen</PresentationFormat>
  <Paragraphs>216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Calibri</vt:lpstr>
      <vt:lpstr>Calibri Light</vt:lpstr>
      <vt:lpstr>Lucida Console</vt:lpstr>
      <vt:lpstr>Mangal</vt:lpstr>
      <vt:lpstr>Wingdings</vt:lpstr>
      <vt:lpstr>Arial</vt:lpstr>
      <vt:lpstr>Office Theme</vt:lpstr>
      <vt:lpstr>PowerPoint Presentation</vt:lpstr>
      <vt:lpstr>Повторение ------------------------------------------------------------</vt:lpstr>
      <vt:lpstr>Препроцессор Си::include ------------------------------------------------------------</vt:lpstr>
      <vt:lpstr>Препроцессор Си::define  ------------------------------------------------------------</vt:lpstr>
      <vt:lpstr>Препроцессор Си::define  ------------------------------------------------------------</vt:lpstr>
      <vt:lpstr>Препроцессор Си::условная компиляция ------------------------------------------------------------</vt:lpstr>
      <vt:lpstr>Переменные::область видимости ------------------------------------------------------------</vt:lpstr>
      <vt:lpstr>Переменные::область видимости ------------------------------------------------------------</vt:lpstr>
      <vt:lpstr>Переменные::время жизни ------------------------------------------------------------</vt:lpstr>
      <vt:lpstr>Переменные::время жизни ------------------------------------------------------------</vt:lpstr>
      <vt:lpstr>Переменные::время жизни ------------------------------------------------------------</vt:lpstr>
      <vt:lpstr>Заголовочные файлы ------------------------------------------------------------</vt:lpstr>
      <vt:lpstr>Заголовочные файлы ------------------------------------------------------------</vt:lpstr>
      <vt:lpstr>Стадии компиляции ------------------------------------------------------------</vt:lpstr>
      <vt:lpstr>Стадии компиляции ------------------------------------------------------------</vt:lpstr>
      <vt:lpstr>Функция main ------------------------------------------------------------</vt:lpstr>
      <vt:lpstr>Функция main ------------------------------------------------------------</vt:lpstr>
      <vt:lpstr>Функция main ------------------------------------------------------------</vt:lpstr>
      <vt:lpstr>Задания ------------------------------------------------------------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Соменков Никита Владимирович</dc:creator>
  <cp:lastModifiedBy>Никита Владимирович Соменков</cp:lastModifiedBy>
  <cp:revision>264</cp:revision>
  <dcterms:created xsi:type="dcterms:W3CDTF">2016-07-19T13:17:42Z</dcterms:created>
  <dcterms:modified xsi:type="dcterms:W3CDTF">2016-09-30T08:36:50Z</dcterms:modified>
</cp:coreProperties>
</file>