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8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74"/>
    <p:restoredTop sz="94646"/>
  </p:normalViewPr>
  <p:slideViewPr>
    <p:cSldViewPr snapToGrid="0" snapToObjects="1">
      <p:cViewPr>
        <p:scale>
          <a:sx n="90" d="100"/>
          <a:sy n="90" d="100"/>
        </p:scale>
        <p:origin x="93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Рейтинг по TIOBE (07.16)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Рейтинг по TIOBO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Java</c:v>
                </c:pt>
                <c:pt idx="1">
                  <c:v>C</c:v>
                </c:pt>
                <c:pt idx="2">
                  <c:v>C++</c:v>
                </c:pt>
                <c:pt idx="3">
                  <c:v>Python</c:v>
                </c:pt>
                <c:pt idx="4">
                  <c:v>C#</c:v>
                </c:pt>
                <c:pt idx="5">
                  <c:v>PHP</c:v>
                </c:pt>
                <c:pt idx="6">
                  <c:v>JavaScript</c:v>
                </c:pt>
              </c:strCache>
            </c:strRef>
          </c:cat>
          <c:val>
            <c:numRef>
              <c:f>Sheet1!$B$2:$B$8</c:f>
              <c:numCache>
                <c:formatCode>_(* #,##0.00_);_(* \(#,##0.00\);_(* "-"??_);_(@_)</c:formatCode>
                <c:ptCount val="7"/>
                <c:pt idx="0">
                  <c:v>19.804</c:v>
                </c:pt>
                <c:pt idx="1">
                  <c:v>12.238</c:v>
                </c:pt>
                <c:pt idx="2">
                  <c:v>6.311</c:v>
                </c:pt>
                <c:pt idx="3">
                  <c:v>4.165999999999989</c:v>
                </c:pt>
                <c:pt idx="4">
                  <c:v>3.92</c:v>
                </c:pt>
                <c:pt idx="5">
                  <c:v>3.272</c:v>
                </c:pt>
                <c:pt idx="6">
                  <c:v>2.643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1980739120"/>
        <c:axId val="-1980375264"/>
      </c:barChart>
      <c:catAx>
        <c:axId val="-198073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80375264"/>
        <c:crosses val="autoZero"/>
        <c:auto val="1"/>
        <c:lblAlgn val="ctr"/>
        <c:lblOffset val="100"/>
        <c:noMultiLvlLbl val="0"/>
      </c:catAx>
      <c:valAx>
        <c:axId val="-198037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80739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631C1-44AE-2E4D-A925-044A06DA3E6D}" type="datetimeFigureOut">
              <a:rPr lang="en-US" smtClean="0"/>
              <a:t>8/24/16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CF3E6-9635-6F4D-9380-A56C443A4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07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кол-во</a:t>
            </a:r>
            <a:r>
              <a:rPr lang="ru-RU" baseline="0" dirty="0" smtClean="0"/>
              <a:t> ключевых слов в </a:t>
            </a:r>
            <a:r>
              <a:rPr lang="en-US" baseline="0" dirty="0" smtClean="0"/>
              <a:t>Java, C&lt; </a:t>
            </a:r>
            <a:endParaRPr lang="ru-RU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34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11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80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0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3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3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6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4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9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70F1A-7F8A-F14D-819A-8F66C693C7C4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 курсе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29577" y="2923504"/>
            <a:ext cx="3681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ru-RU" dirty="0" smtClean="0"/>
              <a:t>10 занятий</a:t>
            </a:r>
          </a:p>
          <a:p>
            <a:pPr marL="342900" indent="-342900">
              <a:buFont typeface="Wingdings" charset="2"/>
              <a:buChar char="§"/>
            </a:pPr>
            <a:r>
              <a:rPr lang="ru-RU" dirty="0" smtClean="0"/>
              <a:t>10 </a:t>
            </a:r>
            <a:r>
              <a:rPr lang="ru-RU" dirty="0" err="1" smtClean="0"/>
              <a:t>домашек</a:t>
            </a:r>
            <a:endParaRPr lang="ru-RU" dirty="0" smtClean="0"/>
          </a:p>
          <a:p>
            <a:pPr marL="342900" indent="-342900">
              <a:buFont typeface="Wingdings" charset="2"/>
              <a:buChar char="§"/>
            </a:pPr>
            <a:r>
              <a:rPr lang="ru-RU" dirty="0" smtClean="0"/>
              <a:t>В конце курса большое задание</a:t>
            </a:r>
          </a:p>
          <a:p>
            <a:pPr marL="342900" indent="-342900"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3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Как-то много таблиц!</a:t>
            </a:r>
            <a:br>
              <a:rPr lang="ru-RU" dirty="0" smtClean="0"/>
            </a:br>
            <a:r>
              <a:rPr lang="ru-RU" dirty="0" smtClean="0"/>
              <a:t>-----------------------------------------------------------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761" y="2823410"/>
            <a:ext cx="3556477" cy="2486756"/>
          </a:xfrm>
        </p:spPr>
      </p:pic>
    </p:spTree>
    <p:extLst>
      <p:ext uri="{BB962C8B-B14F-4D97-AF65-F5344CB8AC3E}">
        <p14:creationId xmlns:p14="http://schemas.microsoft.com/office/powerpoint/2010/main" val="87061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Типы данных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4075" y="6365875"/>
            <a:ext cx="1968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types.c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sizeof_types.c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52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Типы данных</a:t>
            </a:r>
            <a:r>
              <a:rPr lang="en-US" dirty="0" smtClean="0"/>
              <a:t>::</a:t>
            </a:r>
            <a:r>
              <a:rPr lang="ru-RU" dirty="0" smtClean="0"/>
              <a:t>Константы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059" y="2149642"/>
            <a:ext cx="11003881" cy="93044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/>
              <a:t>К </a:t>
            </a:r>
            <a:r>
              <a:rPr lang="ru-RU" sz="2400" dirty="0" err="1"/>
              <a:t>любои</a:t>
            </a:r>
            <a:r>
              <a:rPr lang="ru-RU" sz="2400" dirty="0"/>
              <a:t>̆ </a:t>
            </a:r>
            <a:r>
              <a:rPr lang="ru-RU" sz="2400" dirty="0" err="1"/>
              <a:t>переменнои</a:t>
            </a:r>
            <a:r>
              <a:rPr lang="ru-RU" sz="2400" dirty="0"/>
              <a:t>̆ в объявлении может быть </a:t>
            </a:r>
            <a:endParaRPr lang="ru-RU" sz="2400" dirty="0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 smtClean="0"/>
              <a:t>применен </a:t>
            </a:r>
            <a:r>
              <a:rPr lang="ru-RU" sz="2400" dirty="0"/>
              <a:t>квалификатор </a:t>
            </a:r>
            <a:r>
              <a:rPr lang="ru-RU" sz="20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const</a:t>
            </a:r>
            <a:r>
              <a:rPr lang="ru-RU" sz="2000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679312" y="3539038"/>
            <a:ext cx="48333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/>
              <a:t>Например:</a:t>
            </a:r>
          </a:p>
          <a:p>
            <a:endParaRPr lang="ru-RU" sz="2400" dirty="0"/>
          </a:p>
          <a:p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const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value = 42;</a:t>
            </a:r>
          </a:p>
          <a:p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const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double 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e = 2.71828;</a:t>
            </a:r>
            <a:endParaRPr lang="ru-RU" sz="2400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3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  <a:r>
              <a:rPr lang="ru-RU" smtClean="0"/>
              <a:t>::Диапазо</a:t>
            </a:r>
            <a:r>
              <a:rPr lang="ru-RU"/>
              <a:t>н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------------------------------------------------------------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023402"/>
          <a:ext cx="10515599" cy="2595880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1106576"/>
                <a:gridCol w="2041597"/>
                <a:gridCol w="4530903"/>
                <a:gridCol w="283652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Тип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Размер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char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1 байт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[</a:t>
                      </a:r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-128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: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127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]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[0 : 255]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short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2 байта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[</a:t>
                      </a:r>
                      <a:r>
                        <a:rPr lang="is-IS" sz="1800" kern="120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-32768 :</a:t>
                      </a:r>
                      <a:r>
                        <a:rPr lang="is-IS" sz="1800" kern="1200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32767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]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[0 : </a:t>
                      </a:r>
                      <a:r>
                        <a:rPr lang="en-US" sz="1800" kern="120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65535]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4 байта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[-</a:t>
                      </a:r>
                      <a:r>
                        <a:rPr lang="cs-CZ" sz="1800" kern="120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2147483648 : 2147483647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]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[0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: </a:t>
                      </a:r>
                      <a:r>
                        <a:rPr lang="de-DE" sz="1800" kern="120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4294967295]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long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8 байт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~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is-IS" sz="1800" kern="120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9E-18</a:t>
                      </a:r>
                      <a:r>
                        <a:rPr lang="is-IS" sz="1800" kern="1200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: 9E+18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~ 0 : 18E+18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float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4 байта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~ 1.1E-38 : 3.4E+38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---/---/---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double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8 байт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~ 2.2E-308 : 1.7E+308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---/---/---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28825" y="5300663"/>
            <a:ext cx="8586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Важно заботиться о выборе типа переменной, следить чтобы значения, которые храните в переменной не выходили за рамки диапазона.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22872" y="6039327"/>
            <a:ext cx="4346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Что если в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ru-RU" dirty="0"/>
              <a:t>записать 270?</a:t>
            </a:r>
          </a:p>
        </p:txBody>
      </p:sp>
    </p:spTree>
    <p:extLst>
      <p:ext uri="{BB962C8B-B14F-4D97-AF65-F5344CB8AC3E}">
        <p14:creationId xmlns:p14="http://schemas.microsoft.com/office/powerpoint/2010/main" val="75099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357946"/>
            <a:ext cx="10515600" cy="1325563"/>
          </a:xfrm>
        </p:spPr>
        <p:txBody>
          <a:bodyPr>
            <a:normAutofit/>
          </a:bodyPr>
          <a:lstStyle/>
          <a:p>
            <a:r>
              <a:rPr lang="ru-RU" smtClean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Арифметические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------------------------------------------------------------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3205" y="2117557"/>
          <a:ext cx="8225587" cy="2194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79149"/>
                <a:gridCol w="2660297"/>
                <a:gridCol w="3686141"/>
              </a:tblGrid>
              <a:tr h="36496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Пример</a:t>
                      </a:r>
                      <a:endParaRPr lang="en-US" dirty="0"/>
                    </a:p>
                  </a:txBody>
                  <a:tcPr/>
                </a:tc>
              </a:tr>
              <a:tr h="36496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+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  <a:ea typeface="Lucida Console" charset="0"/>
                          <a:cs typeface="Lucida Console" charset="0"/>
                        </a:rPr>
                        <a:t>Сумма</a:t>
                      </a:r>
                      <a:endParaRPr lang="en-US" dirty="0">
                        <a:latin typeface="+mn-lt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four = 2 + 2;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6496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-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Разность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unsigned null = four - 4;</a:t>
                      </a:r>
                    </a:p>
                  </a:txBody>
                  <a:tcPr/>
                </a:tc>
              </a:tr>
              <a:tr h="3649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*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Умножение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float </a:t>
                      </a:r>
                      <a:r>
                        <a:rPr lang="en-US" baseline="0" dirty="0" err="1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scaled_x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= x * 1.3;</a:t>
                      </a:r>
                    </a:p>
                  </a:txBody>
                  <a:tcPr/>
                </a:tc>
              </a:tr>
              <a:tr h="3649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/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Деление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two = 5 / 2;</a:t>
                      </a:r>
                    </a:p>
                  </a:txBody>
                  <a:tcPr/>
                </a:tc>
              </a:tr>
              <a:tr h="3649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%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Остаток от деления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one = 5 % 2;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94180" y="5116044"/>
            <a:ext cx="7203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дополнению к этим операторам есть также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+=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-=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*=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/=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%=</a:t>
            </a:r>
            <a:endParaRPr lang="ru-RU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ru-RU" dirty="0" smtClean="0">
                <a:ea typeface="Lucida Console" charset="0"/>
                <a:cs typeface="Lucida Console" charset="0"/>
              </a:rPr>
              <a:t>Приоритет арифметических операций</a:t>
            </a:r>
            <a:r>
              <a:rPr lang="en-US" dirty="0">
                <a:ea typeface="Lucida Console" charset="0"/>
                <a:cs typeface="Lucida Console" charset="0"/>
              </a:rPr>
              <a:t> </a:t>
            </a:r>
            <a:r>
              <a:rPr lang="ru-RU" dirty="0" smtClean="0">
                <a:ea typeface="Lucida Console" charset="0"/>
                <a:cs typeface="Lucida Console" charset="0"/>
              </a:rPr>
              <a:t>такой же как в математике.</a:t>
            </a:r>
            <a:endParaRPr lang="en-US" dirty="0"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53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357946"/>
            <a:ext cx="10515600" cy="1325563"/>
          </a:xfrm>
        </p:spPr>
        <p:txBody>
          <a:bodyPr>
            <a:normAutofit/>
          </a:bodyPr>
          <a:lstStyle/>
          <a:p>
            <a:r>
              <a:rPr lang="ru-RU" smtClean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Арифметические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4487" y="2413628"/>
            <a:ext cx="4222631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#include &lt;</a:t>
            </a:r>
            <a:r>
              <a:rPr lang="en-US" sz="1400" dirty="0" err="1" smtClean="0">
                <a:latin typeface="Lucida Console" charset="0"/>
                <a:ea typeface="Lucida Console" charset="0"/>
                <a:cs typeface="Lucida Console" charset="0"/>
              </a:rPr>
              <a:t>stdio.h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&gt;</a:t>
            </a:r>
          </a:p>
          <a:p>
            <a:endParaRPr lang="ru-RU" sz="14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main()</a:t>
            </a:r>
          </a:p>
          <a:p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float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 d1</a:t>
            </a:r>
            <a:r>
              <a:rPr lang="ru-RU" sz="1400" dirty="0" smtClean="0"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17.24f, d2 = 20;</a:t>
            </a: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float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 S1, S2, S;</a:t>
            </a: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float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 pi = 3.1415;</a:t>
            </a:r>
          </a:p>
          <a:p>
            <a:endParaRPr lang="en-US" sz="1400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	S1 = pi * d1 * d1 / 4;</a:t>
            </a: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S2 = pi * d2 * d2 / 4;</a:t>
            </a: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endParaRPr lang="en-US" sz="14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	S = S2 – S1;</a:t>
            </a:r>
            <a:endParaRPr lang="ru-RU" sz="14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en-US" sz="14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400" dirty="0" err="1" smtClean="0">
                <a:latin typeface="Lucida Console" charset="0"/>
                <a:ea typeface="Lucida Console" charset="0"/>
                <a:cs typeface="Lucida Console" charset="0"/>
              </a:rPr>
              <a:t>printf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(“S = %d</a:t>
            </a:r>
            <a:r>
              <a:rPr lang="ru-RU" sz="1400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m\n”, </a:t>
            </a:r>
            <a:r>
              <a:rPr lang="ru-RU" sz="1400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ru-RU" sz="1400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S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);</a:t>
            </a: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endParaRPr lang="en-US" sz="14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return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 0;</a:t>
            </a: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  <a:r>
              <a:rPr lang="ru-RU" sz="1400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sz="1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0278" y="1479241"/>
            <a:ext cx="9743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Задача: </a:t>
            </a:r>
            <a:r>
              <a:rPr lang="ru-RU" dirty="0" smtClean="0"/>
              <a:t>дано 2 окружности с диаметрами 1</a:t>
            </a:r>
            <a:r>
              <a:rPr lang="en-US" dirty="0" smtClean="0"/>
              <a:t>7.</a:t>
            </a:r>
            <a:r>
              <a:rPr lang="ru-RU" dirty="0" smtClean="0"/>
              <a:t>24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20</a:t>
            </a:r>
            <a:r>
              <a:rPr lang="ru-RU" dirty="0" smtClean="0"/>
              <a:t> м и общим центром. Найти площадь кольца образованного между окружностями.</a:t>
            </a:r>
            <a:r>
              <a:rPr lang="en-US" dirty="0" smtClean="0"/>
              <a:t> </a:t>
            </a:r>
            <a:r>
              <a:rPr lang="ru-RU" dirty="0" smtClean="0"/>
              <a:t>Ответ дать</a:t>
            </a:r>
            <a:r>
              <a:rPr lang="en-US" dirty="0" smtClean="0"/>
              <a:t> </a:t>
            </a:r>
            <a:r>
              <a:rPr lang="ru-RU" dirty="0" smtClean="0"/>
              <a:t>с точностью до целого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948553" y="2371005"/>
            <a:ext cx="5426622" cy="3785203"/>
            <a:chOff x="6244875" y="2235356"/>
            <a:chExt cx="5426622" cy="3785203"/>
          </a:xfrm>
        </p:grpSpPr>
        <p:grpSp>
          <p:nvGrpSpPr>
            <p:cNvPr id="9" name="Group 8"/>
            <p:cNvGrpSpPr/>
            <p:nvPr/>
          </p:nvGrpSpPr>
          <p:grpSpPr>
            <a:xfrm>
              <a:off x="6244875" y="2706905"/>
              <a:ext cx="2125338" cy="2125338"/>
              <a:chOff x="9044381" y="1542581"/>
              <a:chExt cx="1108364" cy="110836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9044381" y="1542581"/>
                <a:ext cx="1108364" cy="110836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9196781" y="1694981"/>
                <a:ext cx="808074" cy="80807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</a:t>
                </a:r>
              </a:p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662447" y="2235356"/>
                  <a:ext cx="2916472" cy="17791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2 −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n-US" dirty="0" smtClean="0"/>
                </a:p>
                <a:p>
                  <a:endParaRPr lang="ru-RU" dirty="0"/>
                </a:p>
                <a:p>
                  <a:pPr algn="just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1=</m:t>
                        </m:r>
                        <m:r>
                          <a:rPr lang="el-GR" i="1" smtClean="0">
                            <a:latin typeface="Cambria Math" charset="0"/>
                          </a:rPr>
                          <m:t>𝜋</m:t>
                        </m:r>
                        <m:sSup>
                          <m:sSupPr>
                            <m:ctrlPr>
                              <a:rPr lang="el-GR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bg-BG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4</m:t>
                                </m:r>
                              </m:den>
                            </m:f>
                          </m:e>
                          <m:sup>
                            <m:r>
                              <a:rPr lang="el-GR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0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;      </m:t>
                        </m:r>
                        <m:r>
                          <a:rPr lang="en-US" i="1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latin typeface="Cambria Math" charset="0"/>
                          </a:rPr>
                          <m:t>=</m:t>
                        </m:r>
                        <m:r>
                          <a:rPr lang="el-GR" i="1">
                            <a:latin typeface="Cambria Math" charset="0"/>
                          </a:rPr>
                          <m:t>𝜋</m:t>
                        </m:r>
                        <m:sSup>
                          <m:sSupPr>
                            <m:ctrlPr>
                              <a:rPr lang="el-GR" i="1">
                                <a:latin typeface="Cambria Math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bg-BG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charset="0"/>
                                  </a:rPr>
                                  <m:t>4</m:t>
                                </m:r>
                              </m:den>
                            </m:f>
                          </m:e>
                          <m:sup>
                            <m:r>
                              <a:rPr lang="el-GR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 smtClean="0"/>
                </a:p>
                <a:p>
                  <a:pPr algn="just"/>
                  <a:endParaRPr lang="en-US" dirty="0" smtClean="0"/>
                </a:p>
                <a:p>
                  <a:pPr algn="just"/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447" y="2235356"/>
                  <a:ext cx="2916472" cy="177914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202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18" idx="1"/>
              <a:endCxn id="18" idx="5"/>
            </p:cNvCxnSpPr>
            <p:nvPr/>
          </p:nvCxnSpPr>
          <p:spPr>
            <a:xfrm>
              <a:off x="6556124" y="3018154"/>
              <a:ext cx="1502840" cy="15028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9" idx="2"/>
              <a:endCxn id="19" idx="6"/>
            </p:cNvCxnSpPr>
            <p:nvPr/>
          </p:nvCxnSpPr>
          <p:spPr>
            <a:xfrm>
              <a:off x="6537109" y="3773898"/>
              <a:ext cx="154951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536678" y="3426389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d1</a:t>
              </a: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61565" y="3080986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447601" y="3573629"/>
                  <a:ext cx="322389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1=3,1415 </m:t>
                        </m:r>
                        <m:f>
                          <m:fPr>
                            <m:ctrlPr>
                              <a:rPr lang="bg-BG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bg-BG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17.24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den>
                        </m:f>
                        <m:r>
                          <a:rPr lang="bg-BG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233,43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7601" y="3573629"/>
                  <a:ext cx="3223896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434475" y="4197828"/>
                  <a:ext cx="291932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2=3.1415 </m:t>
                        </m:r>
                        <m:f>
                          <m:fPr>
                            <m:ctrlPr>
                              <a:rPr lang="bg-BG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bg-BG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den>
                        </m:f>
                        <m:r>
                          <a:rPr lang="bg-BG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314,15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4475" y="4197828"/>
                  <a:ext cx="2919325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307544" y="5074804"/>
                  <a:ext cx="31787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=314,15−233,43≈80,72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7544" y="5074804"/>
                  <a:ext cx="317875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7748435" y="5651227"/>
              <a:ext cx="1866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 smtClean="0"/>
                <a:t>Ответ:</a:t>
              </a:r>
              <a:r>
                <a:rPr lang="ru-RU" dirty="0" smtClean="0"/>
                <a:t> 81 метров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133629" y="2371005"/>
            <a:ext cx="29046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/>
              <a:t>|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679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0.2444 7.40741E-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Арифметические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54075" y="6365875"/>
            <a:ext cx="171393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circle.c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operators.c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 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87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Логические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------------------------------------------------------------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3205" y="2117557"/>
          <a:ext cx="8225587" cy="29260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79149"/>
                <a:gridCol w="2660297"/>
                <a:gridCol w="3686141"/>
              </a:tblGrid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Пример</a:t>
                      </a:r>
                      <a:endParaRPr lang="en-US" dirty="0"/>
                    </a:p>
                  </a:txBody>
                  <a:tcPr/>
                </a:tc>
              </a:tr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&lt;,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&lt;=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  <a:ea typeface="Lucida Console" charset="0"/>
                          <a:cs typeface="Lucida Console" charset="0"/>
                        </a:rPr>
                        <a:t>Меньше</a:t>
                      </a:r>
                      <a:r>
                        <a:rPr lang="en-US" dirty="0" smtClean="0">
                          <a:latin typeface="+mn-lt"/>
                          <a:ea typeface="Lucida Console" charset="0"/>
                          <a:cs typeface="Lucida Console" charset="0"/>
                        </a:rPr>
                        <a:t>, </a:t>
                      </a:r>
                      <a:r>
                        <a:rPr lang="ru-RU" dirty="0" smtClean="0">
                          <a:latin typeface="+mn-lt"/>
                          <a:ea typeface="Lucida Console" charset="0"/>
                          <a:cs typeface="Lucida Console" charset="0"/>
                        </a:rPr>
                        <a:t>меньше</a:t>
                      </a:r>
                      <a:r>
                        <a:rPr lang="ru-RU" baseline="0" dirty="0" smtClean="0">
                          <a:latin typeface="+mn-lt"/>
                          <a:ea typeface="Lucida Console" charset="0"/>
                          <a:cs typeface="Lucida Console" charset="0"/>
                        </a:rPr>
                        <a:t> равно</a:t>
                      </a:r>
                      <a:endParaRPr lang="en-US" dirty="0">
                        <a:latin typeface="+mn-lt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2</a:t>
                      </a:r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&lt;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5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&gt;,</a:t>
                      </a:r>
                      <a:r>
                        <a:rPr lang="ru-RU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&gt;=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Больше,</a:t>
                      </a:r>
                      <a:r>
                        <a:rPr lang="ru-RU" baseline="0" dirty="0" smtClean="0">
                          <a:latin typeface="+mn-lt"/>
                        </a:rPr>
                        <a:t> больше равно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5 &gt;= 2</a:t>
                      </a:r>
                    </a:p>
                  </a:txBody>
                  <a:tcPr/>
                </a:tc>
              </a:tr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=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=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Равно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42 == 42</a:t>
                      </a:r>
                    </a:p>
                  </a:txBody>
                  <a:tcPr/>
                </a:tc>
              </a:tr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!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=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Не равно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3.14 != 2.71</a:t>
                      </a:r>
                    </a:p>
                  </a:txBody>
                  <a:tcPr/>
                </a:tc>
              </a:tr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&amp;&amp;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Логическое «И»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0</a:t>
                      </a:r>
                      <a:r>
                        <a:rPr lang="ru-RU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&lt; x &amp;&amp; x &lt; 5</a:t>
                      </a:r>
                    </a:p>
                  </a:txBody>
                  <a:tcPr/>
                </a:tc>
              </a:tr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||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Логическое «ИЛИ»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0 &gt; x || x &gt; 5</a:t>
                      </a:r>
                    </a:p>
                  </a:txBody>
                  <a:tcPr/>
                </a:tc>
              </a:tr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!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Логическое</a:t>
                      </a:r>
                      <a:r>
                        <a:rPr lang="ru-RU" baseline="0" dirty="0" smtClean="0">
                          <a:latin typeface="+mn-lt"/>
                        </a:rPr>
                        <a:t> «НЕ»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!(2 + 2 == 5)</a:t>
                      </a:r>
                      <a:endParaRPr lang="en-US" baseline="0" dirty="0" smtClean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13127" y="5807390"/>
            <a:ext cx="7060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ea typeface="Lucida Console" charset="0"/>
                <a:cs typeface="Lucida Console" charset="0"/>
              </a:rPr>
              <a:t>Логические операции имеют приоритет ниже чем арифметические</a:t>
            </a:r>
          </a:p>
          <a:p>
            <a:endParaRPr lang="en-US" dirty="0"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13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Битовые операции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551715" y="2642730"/>
            <a:ext cx="5802085" cy="725264"/>
            <a:chOff x="2547257" y="3396339"/>
            <a:chExt cx="7053944" cy="881747"/>
          </a:xfrm>
        </p:grpSpPr>
        <p:sp>
          <p:nvSpPr>
            <p:cNvPr id="5" name="Rectangle 4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1715" y="3676873"/>
            <a:ext cx="5802085" cy="725264"/>
            <a:chOff x="2547257" y="3396339"/>
            <a:chExt cx="7053944" cy="881747"/>
          </a:xfrm>
        </p:grpSpPr>
        <p:sp>
          <p:nvSpPr>
            <p:cNvPr id="43" name="Rectangle 42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018205" y="323736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ucida Console" charset="0"/>
                <a:ea typeface="Lucida Console" charset="0"/>
                <a:cs typeface="Lucida Console" charset="0"/>
              </a:rPr>
              <a:t>&amp;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018205" y="425517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Lucida Console" charset="0"/>
                <a:ea typeface="Lucida Console" charset="0"/>
                <a:cs typeface="Lucida Console" charset="0"/>
              </a:rPr>
              <a:t>=</a:t>
            </a:r>
            <a:endParaRPr lang="en-US" sz="32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551715" y="4711015"/>
            <a:ext cx="5802085" cy="725264"/>
            <a:chOff x="2547257" y="3396339"/>
            <a:chExt cx="7053944" cy="881747"/>
          </a:xfrm>
        </p:grpSpPr>
        <p:sp>
          <p:nvSpPr>
            <p:cNvPr id="63" name="Rectangle 62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921723" y="2820694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a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= 167;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21723" y="3874145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b </a:t>
            </a:r>
            <a:r>
              <a:rPr lang="en-US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mtClean="0">
                <a:latin typeface="Lucida Console" charset="0"/>
                <a:ea typeface="Lucida Console" charset="0"/>
                <a:cs typeface="Lucida Console" charset="0"/>
              </a:rPr>
              <a:t>57;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130915" y="4888980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a &amp; b == 57 //true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35666" y="1919859"/>
            <a:ext cx="275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Оператор побитового </a:t>
            </a:r>
            <a:r>
              <a:rPr lang="ru-RU" dirty="0" smtClean="0"/>
              <a:t>«И»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Битовые операции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551715" y="2655293"/>
            <a:ext cx="5802085" cy="725264"/>
            <a:chOff x="2547257" y="3396339"/>
            <a:chExt cx="7053944" cy="881747"/>
          </a:xfrm>
        </p:grpSpPr>
        <p:sp>
          <p:nvSpPr>
            <p:cNvPr id="5" name="Rectangle 4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1715" y="3689436"/>
            <a:ext cx="5802085" cy="725264"/>
            <a:chOff x="2547257" y="3396339"/>
            <a:chExt cx="7053944" cy="881747"/>
          </a:xfrm>
        </p:grpSpPr>
        <p:sp>
          <p:nvSpPr>
            <p:cNvPr id="43" name="Rectangle 42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018205" y="324992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ucida Console" charset="0"/>
                <a:ea typeface="Lucida Console" charset="0"/>
                <a:cs typeface="Lucida Console" charset="0"/>
              </a:rPr>
              <a:t>|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018205" y="4267740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Lucida Console" charset="0"/>
                <a:ea typeface="Lucida Console" charset="0"/>
                <a:cs typeface="Lucida Console" charset="0"/>
              </a:rPr>
              <a:t>=</a:t>
            </a:r>
            <a:endParaRPr lang="en-US" sz="32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551715" y="4723578"/>
            <a:ext cx="5802085" cy="725264"/>
            <a:chOff x="2547257" y="3396339"/>
            <a:chExt cx="7053944" cy="881747"/>
          </a:xfrm>
        </p:grpSpPr>
        <p:sp>
          <p:nvSpPr>
            <p:cNvPr id="63" name="Rectangle 62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921723" y="2833257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a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= 167;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21723" y="3886708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b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57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130915" y="4901543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a | b == 191 //true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14621" y="1912758"/>
            <a:ext cx="304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Оператор побитового «ИЛИ»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6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 С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------------------------------------------------------</a:t>
            </a:r>
            <a:r>
              <a:rPr lang="ru-RU" dirty="0" smtClean="0"/>
              <a:t>-</a:t>
            </a:r>
            <a:r>
              <a:rPr lang="en-US" dirty="0" smtClean="0"/>
              <a:t>-----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516" y="2059658"/>
            <a:ext cx="3479476" cy="3699879"/>
          </a:xfrm>
        </p:spPr>
      </p:pic>
      <p:sp>
        <p:nvSpPr>
          <p:cNvPr id="6" name="Rectangle 5"/>
          <p:cNvSpPr/>
          <p:nvPr/>
        </p:nvSpPr>
        <p:spPr>
          <a:xfrm>
            <a:off x="7058525" y="2733121"/>
            <a:ext cx="492091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sz="2000" dirty="0" err="1"/>
              <a:t>компилируемый</a:t>
            </a:r>
            <a:r>
              <a:rPr lang="en-US" sz="2000" dirty="0"/>
              <a:t> </a:t>
            </a:r>
            <a:endParaRPr lang="ru-RU" sz="2000" dirty="0" smtClean="0"/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sz="2000" dirty="0" err="1" smtClean="0"/>
              <a:t>статически</a:t>
            </a:r>
            <a:r>
              <a:rPr lang="en-US" sz="2000" dirty="0" smtClean="0"/>
              <a:t> </a:t>
            </a:r>
            <a:r>
              <a:rPr lang="en-US" sz="2000" dirty="0" err="1"/>
              <a:t>типизированный</a:t>
            </a:r>
            <a:r>
              <a:rPr lang="en-US" sz="2000" dirty="0"/>
              <a:t> </a:t>
            </a:r>
            <a:endParaRPr lang="ru-RU" sz="2000" dirty="0" smtClean="0"/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sz="2000" dirty="0" err="1" smtClean="0"/>
              <a:t>общего</a:t>
            </a:r>
            <a:r>
              <a:rPr lang="en-US" sz="2000" dirty="0" smtClean="0"/>
              <a:t> </a:t>
            </a:r>
            <a:r>
              <a:rPr lang="en-US" sz="2000" dirty="0" err="1" smtClean="0"/>
              <a:t>назначения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ru-RU" sz="2000" dirty="0" smtClean="0"/>
              <a:t>создан </a:t>
            </a:r>
            <a:r>
              <a:rPr lang="en-US" sz="2000" dirty="0" smtClean="0"/>
              <a:t>1969—197</a:t>
            </a:r>
            <a:r>
              <a:rPr lang="ru-RU" sz="2000" dirty="0" smtClean="0"/>
              <a:t>3 </a:t>
            </a:r>
            <a:r>
              <a:rPr lang="ru-RU" sz="2000" dirty="0" err="1" smtClean="0"/>
              <a:t>гг</a:t>
            </a:r>
            <a:endParaRPr lang="ru-RU" sz="2000" dirty="0" smtClean="0"/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ru-RU" sz="2000" dirty="0" smtClean="0"/>
              <a:t>автор </a:t>
            </a:r>
            <a:r>
              <a:rPr lang="en-US" sz="2000" dirty="0"/>
              <a:t>—</a:t>
            </a:r>
            <a:r>
              <a:rPr lang="ru-RU" sz="2000" dirty="0" smtClean="0"/>
              <a:t> </a:t>
            </a:r>
            <a:r>
              <a:rPr lang="en-US" sz="2000" dirty="0" err="1" smtClean="0"/>
              <a:t>Деннис</a:t>
            </a:r>
            <a:r>
              <a:rPr lang="ru-RU" sz="2000" dirty="0" smtClean="0"/>
              <a:t> </a:t>
            </a:r>
            <a:r>
              <a:rPr lang="en-US" sz="2000" dirty="0" err="1" smtClean="0"/>
              <a:t>Ритч</a:t>
            </a:r>
            <a:r>
              <a:rPr lang="ru-RU" sz="2000" dirty="0" smtClean="0"/>
              <a:t>и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315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Битовые операции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551715" y="2656483"/>
            <a:ext cx="5802085" cy="725264"/>
            <a:chOff x="2547257" y="3396339"/>
            <a:chExt cx="7053944" cy="881747"/>
          </a:xfrm>
        </p:grpSpPr>
        <p:sp>
          <p:nvSpPr>
            <p:cNvPr id="5" name="Rectangle 4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1715" y="3690626"/>
            <a:ext cx="5802085" cy="725264"/>
            <a:chOff x="2547257" y="3396339"/>
            <a:chExt cx="7053944" cy="881747"/>
          </a:xfrm>
        </p:grpSpPr>
        <p:sp>
          <p:nvSpPr>
            <p:cNvPr id="43" name="Rectangle 42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018205" y="325111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Lucida Console" charset="0"/>
                <a:ea typeface="Lucida Console" charset="0"/>
                <a:cs typeface="Lucida Console" charset="0"/>
              </a:rPr>
              <a:t>^</a:t>
            </a:r>
            <a:endParaRPr lang="en-US" sz="32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18205" y="4268930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Lucida Console" charset="0"/>
                <a:ea typeface="Lucida Console" charset="0"/>
                <a:cs typeface="Lucida Console" charset="0"/>
              </a:rPr>
              <a:t>=</a:t>
            </a:r>
            <a:endParaRPr lang="en-US" sz="32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551715" y="4724768"/>
            <a:ext cx="5802085" cy="725264"/>
            <a:chOff x="2547257" y="3396339"/>
            <a:chExt cx="7053944" cy="881747"/>
          </a:xfrm>
        </p:grpSpPr>
        <p:sp>
          <p:nvSpPr>
            <p:cNvPr id="63" name="Rectangle 62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921723" y="2834447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a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= 167;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21723" y="3887898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b </a:t>
            </a:r>
            <a:r>
              <a:rPr lang="en-US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mtClean="0">
                <a:latin typeface="Lucida Console" charset="0"/>
                <a:ea typeface="Lucida Console" charset="0"/>
                <a:cs typeface="Lucida Console" charset="0"/>
              </a:rPr>
              <a:t>57;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130915" y="4902733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a ^ b == 158 //true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47812" y="1928100"/>
            <a:ext cx="409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Оператор взаимоисключающего «ИЛИ»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4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Битовые операции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63295" y="2618556"/>
            <a:ext cx="5802085" cy="725264"/>
            <a:chOff x="2547257" y="3396339"/>
            <a:chExt cx="7053944" cy="881747"/>
          </a:xfrm>
        </p:grpSpPr>
        <p:sp>
          <p:nvSpPr>
            <p:cNvPr id="5" name="Rectangle 4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463295" y="4048127"/>
            <a:ext cx="5802085" cy="725264"/>
            <a:chOff x="2547257" y="3396339"/>
            <a:chExt cx="7053944" cy="881747"/>
          </a:xfrm>
        </p:grpSpPr>
        <p:sp>
          <p:nvSpPr>
            <p:cNvPr id="63" name="Rectangle 62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7488812" y="2790835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a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= 167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cxnSp>
        <p:nvCxnSpPr>
          <p:cNvPr id="7" name="Elbow Connector 6"/>
          <p:cNvCxnSpPr>
            <a:stCxn id="5" idx="2"/>
            <a:endCxn id="65" idx="0"/>
          </p:cNvCxnSpPr>
          <p:nvPr/>
        </p:nvCxnSpPr>
        <p:spPr>
          <a:xfrm rot="16200000" flipH="1">
            <a:off x="2199032" y="2970713"/>
            <a:ext cx="704309" cy="1450521"/>
          </a:xfrm>
          <a:prstGeom prst="bentConnector3">
            <a:avLst>
              <a:gd name="adj1" fmla="val 6854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2967575" y="2970711"/>
            <a:ext cx="704309" cy="1450521"/>
          </a:xfrm>
          <a:prstGeom prst="bentConnector3">
            <a:avLst>
              <a:gd name="adj1" fmla="val 5927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6200000" flipH="1">
            <a:off x="3686241" y="2970709"/>
            <a:ext cx="704309" cy="14505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16200000" flipH="1">
            <a:off x="4430370" y="2970705"/>
            <a:ext cx="704309" cy="1450521"/>
          </a:xfrm>
          <a:prstGeom prst="bentConnector3">
            <a:avLst>
              <a:gd name="adj1" fmla="val 4072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6200000" flipH="1">
            <a:off x="5122981" y="2962398"/>
            <a:ext cx="704309" cy="1450521"/>
          </a:xfrm>
          <a:prstGeom prst="bentConnector3">
            <a:avLst>
              <a:gd name="adj1" fmla="val 3377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6200000" flipH="1">
            <a:off x="5832119" y="2952189"/>
            <a:ext cx="704309" cy="1450521"/>
          </a:xfrm>
          <a:prstGeom prst="bentConnector3">
            <a:avLst>
              <a:gd name="adj1" fmla="val 2681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5433" y="5744661"/>
            <a:ext cx="11788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Аналогично с</a:t>
            </a:r>
            <a:r>
              <a:rPr lang="en-US" sz="2000" dirty="0"/>
              <a:t> </a:t>
            </a:r>
            <a:r>
              <a:rPr lang="ru-RU" sz="2000" dirty="0" smtClean="0"/>
              <a:t>оператором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&lt;&lt;</a:t>
            </a:r>
            <a:r>
              <a:rPr lang="ru-RU" sz="2000" dirty="0" smtClean="0"/>
              <a:t>, только смещение происходит в другую сторону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7488812" y="4226091"/>
            <a:ext cx="3671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b = a &gt;&gt; 2;</a:t>
            </a:r>
          </a:p>
        </p:txBody>
      </p:sp>
      <p:sp>
        <p:nvSpPr>
          <p:cNvPr id="26" name="Left Brace 25"/>
          <p:cNvSpPr/>
          <p:nvPr/>
        </p:nvSpPr>
        <p:spPr>
          <a:xfrm rot="16200000">
            <a:off x="2029403" y="4207276"/>
            <a:ext cx="318303" cy="145052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428570" y="5027496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Смещение 2 бита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593655" y="1935543"/>
            <a:ext cx="302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Оператор побитового сдвига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1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Битовые операции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63295" y="2618556"/>
            <a:ext cx="5802085" cy="725264"/>
            <a:chOff x="2547257" y="3396339"/>
            <a:chExt cx="7053944" cy="881747"/>
          </a:xfrm>
        </p:grpSpPr>
        <p:sp>
          <p:nvSpPr>
            <p:cNvPr id="5" name="Rectangle 4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64" name="Rectangle 63"/>
          <p:cNvSpPr/>
          <p:nvPr/>
        </p:nvSpPr>
        <p:spPr>
          <a:xfrm>
            <a:off x="2188555" y="4048119"/>
            <a:ext cx="725261" cy="7252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13816" y="4048119"/>
            <a:ext cx="725261" cy="725265"/>
          </a:xfrm>
          <a:prstGeom prst="rect">
            <a:avLst/>
          </a:prstGeom>
          <a:solidFill>
            <a:srgbClr val="FBEDD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639076" y="4048119"/>
            <a:ext cx="725261" cy="7252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488812" y="2790835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a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= 167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488812" y="4226091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b =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~a;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93655" y="1935543"/>
            <a:ext cx="286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Оператор побитового «НЕ»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1240" y="5661347"/>
            <a:ext cx="677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Все битовые операции имеют форму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op=</a:t>
            </a:r>
            <a:r>
              <a:rPr lang="ru-RU" sz="1600" dirty="0" smtClean="0">
                <a:latin typeface="Lucida Console" charset="0"/>
                <a:ea typeface="Lucida Console" charset="0"/>
                <a:cs typeface="Lucida Console" charset="0"/>
              </a:rPr>
              <a:t>, например</a:t>
            </a:r>
            <a:r>
              <a:rPr lang="en-US" sz="1600" dirty="0" smtClean="0"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&gt;&gt;=</a:t>
            </a:r>
            <a:r>
              <a:rPr lang="en-US" sz="1600" dirty="0" smtClean="0"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|= </a:t>
            </a:r>
            <a:r>
              <a:rPr lang="ru-RU" sz="1600" dirty="0" smtClean="0"/>
              <a:t> 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1463295" y="4048119"/>
            <a:ext cx="725261" cy="725267"/>
          </a:xfrm>
          <a:prstGeom prst="rect">
            <a:avLst/>
          </a:prstGeom>
          <a:solidFill>
            <a:srgbClr val="FBEDD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364335" y="4048119"/>
            <a:ext cx="725261" cy="725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89597" y="4048122"/>
            <a:ext cx="725261" cy="725264"/>
          </a:xfrm>
          <a:prstGeom prst="rect">
            <a:avLst/>
          </a:prstGeom>
          <a:solidFill>
            <a:srgbClr val="FBEDD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814856" y="4048120"/>
            <a:ext cx="725261" cy="725266"/>
          </a:xfrm>
          <a:prstGeom prst="rect">
            <a:avLst/>
          </a:prstGeom>
          <a:solidFill>
            <a:srgbClr val="FBEDD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40114" y="4048119"/>
            <a:ext cx="725261" cy="725266"/>
          </a:xfrm>
          <a:prstGeom prst="rect">
            <a:avLst/>
          </a:prstGeom>
          <a:solidFill>
            <a:srgbClr val="FBEDD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Битовые операции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4075" y="6365875"/>
            <a:ext cx="21387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bitwise.c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 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18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Приведение типа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81756" y="3401962"/>
            <a:ext cx="324479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Какого типа будет выражение: </a:t>
            </a:r>
            <a:endParaRPr lang="en-US" dirty="0" smtClean="0"/>
          </a:p>
          <a:p>
            <a:pPr algn="ctr"/>
            <a:r>
              <a:rPr lang="en-US" sz="1600" dirty="0" smtClean="0">
                <a:latin typeface="Lucida Console" charset="0"/>
                <a:ea typeface="Lucida Console" charset="0"/>
                <a:cs typeface="Lucida Console" charset="0"/>
              </a:rPr>
              <a:t>3.14f *</a:t>
            </a:r>
            <a:r>
              <a:rPr lang="ru-RU" sz="1600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600" dirty="0" smtClean="0">
                <a:latin typeface="Lucida Console" charset="0"/>
                <a:ea typeface="Lucida Console" charset="0"/>
                <a:cs typeface="Lucida Console" charset="0"/>
              </a:rPr>
              <a:t>5.5</a:t>
            </a:r>
            <a:r>
              <a:rPr lang="ru-RU" sz="1600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600" dirty="0" smtClean="0">
                <a:latin typeface="Lucida Console" charset="0"/>
                <a:ea typeface="Lucida Console" charset="0"/>
                <a:cs typeface="Lucida Console" charset="0"/>
              </a:rPr>
              <a:t>* </a:t>
            </a:r>
            <a:r>
              <a:rPr lang="ru-RU" sz="1600" dirty="0" smtClean="0">
                <a:latin typeface="Lucida Console" charset="0"/>
                <a:ea typeface="Lucida Console" charset="0"/>
                <a:cs typeface="Lucida Console" charset="0"/>
              </a:rPr>
              <a:t>5</a:t>
            </a:r>
            <a:r>
              <a:rPr lang="en-US" sz="1600" dirty="0" smtClean="0">
                <a:latin typeface="Lucida Console" charset="0"/>
                <a:ea typeface="Lucida Console" charset="0"/>
                <a:cs typeface="Lucida Console" charset="0"/>
              </a:rPr>
              <a:t>.5 / 4</a:t>
            </a:r>
            <a:endParaRPr lang="en-US" sz="16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2550" y="340196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44928" y="3401962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float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2370" y="4339983"/>
            <a:ext cx="343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long long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1801" y="433998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char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26378" y="5482568"/>
            <a:ext cx="285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Правильный ответ: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double</a:t>
            </a:r>
            <a:endParaRPr lang="ru-RU" sz="16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34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4.16667E-6 -0.2175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4" grpId="0"/>
      <p:bldP spid="15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</a:t>
            </a:r>
            <a:r>
              <a:rPr lang="en-US" dirty="0"/>
              <a:t>::</a:t>
            </a:r>
            <a:r>
              <a:rPr lang="ru-RU" dirty="0"/>
              <a:t>Приведение типа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------------------------------------------------------------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00516" y="203527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Явное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49264" y="2035277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Неявное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50768" y="2219943"/>
            <a:ext cx="29046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/>
              <a:t>|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47819" y="3244646"/>
            <a:ext cx="40895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char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symbol = ‘a’;</a:t>
            </a:r>
          </a:p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code = 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 symbol;</a:t>
            </a:r>
          </a:p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double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code = 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double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 code;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22259" y="3244646"/>
            <a:ext cx="31133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code = ‘a’;</a:t>
            </a:r>
          </a:p>
          <a:p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result = 2.5 * 3;</a:t>
            </a:r>
          </a:p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-1;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26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Задания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04440" y="3143250"/>
            <a:ext cx="84772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Вывести </a:t>
            </a:r>
            <a:r>
              <a:rPr lang="en-US" dirty="0" smtClean="0"/>
              <a:t>Hello, &lt;</a:t>
            </a:r>
            <a:r>
              <a:rPr lang="ru-RU" dirty="0" err="1" smtClean="0"/>
              <a:t>Ваше_Имя</a:t>
            </a:r>
            <a:r>
              <a:rPr lang="en-US" dirty="0" smtClean="0"/>
              <a:t>&gt;, </a:t>
            </a:r>
            <a:r>
              <a:rPr lang="ru-RU" dirty="0" smtClean="0"/>
              <a:t>вывести последовательность </a:t>
            </a:r>
            <a:r>
              <a:rPr lang="en-US" dirty="0" smtClean="0"/>
              <a:t>”\n”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Вывести любое число типа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smtClean="0"/>
              <a:t>как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float</a:t>
            </a:r>
            <a:r>
              <a:rPr lang="ru-RU" dirty="0" smtClean="0"/>
              <a:t>. Вывести число -1 типа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smtClean="0"/>
              <a:t>как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unsigned</a:t>
            </a:r>
            <a:r>
              <a:rPr lang="en-US" dirty="0" smtClean="0"/>
              <a:t>.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/>
              <a:t>Узнать сколько занимает байт занимают базовые типы Си на вашей </a:t>
            </a:r>
            <a:r>
              <a:rPr lang="ru-RU" dirty="0" smtClean="0"/>
              <a:t>ОС</a:t>
            </a:r>
            <a:r>
              <a:rPr lang="en-US" dirty="0"/>
              <a:t>;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Написать программу для перевода введенной цифры в символ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8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С?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43463"/>
          <a:ext cx="5418221" cy="4180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561220" y="2486621"/>
            <a:ext cx="494595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sz="2000" dirty="0" smtClean="0"/>
              <a:t>простой синтаксис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sz="2000" dirty="0" smtClean="0"/>
              <a:t>высокоуровневый язык, но в тоже время способен работать напрямую с железом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sz="2000" dirty="0" smtClean="0"/>
              <a:t>переносимость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sz="2000" dirty="0" smtClean="0"/>
              <a:t>высокая производительность и надежность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sz="2000" dirty="0" smtClean="0"/>
              <a:t>один из самых популярных языков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351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Крупные проекты написанные на Си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7920" y="2164244"/>
            <a:ext cx="95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Linux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1832" y="2743200"/>
            <a:ext cx="85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Python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59632" y="5430070"/>
            <a:ext cx="68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nginx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5705" y="48768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71537" y="3801979"/>
            <a:ext cx="73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mysql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7621" y="4299284"/>
            <a:ext cx="1053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Quake 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67919" y="2166047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Doom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84168" y="2912477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GCC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37233" y="269131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Bash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2968" y="6023992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Apache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65604" y="3328288"/>
            <a:ext cx="77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Ruby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38147" y="2117558"/>
            <a:ext cx="1021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OpenGL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67919" y="3785487"/>
            <a:ext cx="53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VLC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38400" y="5839326"/>
            <a:ext cx="176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GNOME Desktop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01183" y="203227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GIMP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88089" y="4525179"/>
            <a:ext cx="211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Microsoft Office (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75874" y="4475747"/>
            <a:ext cx="852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Redis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1148" y="328863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PHP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5222" y="453991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vim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4337" y="5646821"/>
            <a:ext cx="762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numpy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03158" y="3096126"/>
            <a:ext cx="110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geany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IDE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9705" y="5438274"/>
            <a:ext cx="85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ffmpeg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52800" y="1925053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PS4-SDK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53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Первая программа</a:t>
            </a:r>
            <a:br>
              <a:rPr lang="ru-RU" dirty="0" smtClean="0"/>
            </a:br>
            <a:r>
              <a:rPr lang="en-US" dirty="0" smtClean="0"/>
              <a:t>---------------------------------------------------------</a:t>
            </a:r>
            <a:r>
              <a:rPr lang="ru-RU" dirty="0" smtClean="0"/>
              <a:t>-</a:t>
            </a:r>
            <a:r>
              <a:rPr lang="en-US" dirty="0" smtClean="0"/>
              <a:t>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7105" y="2267787"/>
            <a:ext cx="6777789" cy="31471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#include &lt;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stdio.h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&gt;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main()</a:t>
            </a:r>
          </a:p>
          <a:p>
            <a:pPr marL="0" indent="0"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printf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(”Hello, World\n”);</a:t>
            </a:r>
          </a:p>
          <a:p>
            <a:pPr marL="0" indent="0"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}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5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Первая программа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5400" dirty="0" err="1" smtClean="0"/>
              <a:t>Демо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5154075" y="6257836"/>
            <a:ext cx="18838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hello_world.c</a:t>
            </a:r>
            <a:endParaRPr lang="ru-RU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ru-RU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horror.asm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79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r>
              <a:rPr lang="en-US" dirty="0" smtClean="0"/>
              <a:t>::</a:t>
            </a:r>
            <a:r>
              <a:rPr lang="ru-RU" dirty="0" smtClean="0"/>
              <a:t>Базовые типы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1504435" y="2340311"/>
          <a:ext cx="9183129" cy="1854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78016"/>
                <a:gridCol w="4916954"/>
                <a:gridCol w="3088159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Тип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Пример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char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один</a:t>
                      </a:r>
                      <a:r>
                        <a:rPr lang="ru-RU" baseline="0" dirty="0" smtClean="0"/>
                        <a:t> байт, содержащий один символ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char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symbol = ‘x’;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целое</a:t>
                      </a:r>
                      <a:r>
                        <a:rPr lang="ru-RU" baseline="0" dirty="0" smtClean="0"/>
                        <a:t> число, обычно имеет размер 4 байта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friends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= 100;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float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вещественное</a:t>
                      </a:r>
                      <a:r>
                        <a:rPr lang="ru-RU" baseline="0" dirty="0" smtClean="0"/>
                        <a:t> число одинарной точности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float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pi = 3.14;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double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вещественное</a:t>
                      </a:r>
                      <a:r>
                        <a:rPr lang="ru-RU" baseline="0" dirty="0" smtClean="0"/>
                        <a:t> число двойной точности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double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e = 2.71;</a:t>
                      </a:r>
                      <a:endParaRPr lang="en-US" dirty="0" smtClean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630904" y="4859594"/>
            <a:ext cx="6930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Размеры типов в Си не регламентируются, узнать сколько байт </a:t>
            </a:r>
          </a:p>
          <a:p>
            <a:r>
              <a:rPr lang="ru-RU" dirty="0"/>
              <a:t>занимает тип</a:t>
            </a:r>
            <a:r>
              <a:rPr lang="en-US" dirty="0"/>
              <a:t> </a:t>
            </a:r>
            <a:r>
              <a:rPr lang="ru-RU" dirty="0"/>
              <a:t>для вашей ОС можно с помощью функции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sizeof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  <a:endParaRPr lang="ru-RU" sz="1600" b="1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23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данных::Модификаторы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1144864" y="2473424"/>
          <a:ext cx="10208936" cy="1871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22925"/>
                <a:gridCol w="4700337"/>
                <a:gridCol w="3685674"/>
              </a:tblGrid>
              <a:tr h="387680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Модификатор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Пример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short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целое</a:t>
                      </a:r>
                      <a:r>
                        <a:rPr lang="ru-RU" baseline="0" dirty="0" smtClean="0"/>
                        <a:t> число, обычно имеет размер 2 байта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short </a:t>
                      </a:r>
                      <a:r>
                        <a:rPr lang="en-US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speed; 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long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целое</a:t>
                      </a:r>
                      <a:r>
                        <a:rPr lang="ru-RU" baseline="0" dirty="0" smtClean="0"/>
                        <a:t> число, обычно имеет размер 8 байт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long </a:t>
                      </a:r>
                      <a:r>
                        <a:rPr lang="en-US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atoms;  </a:t>
                      </a:r>
                      <a:endParaRPr lang="en-US" baseline="0" dirty="0" smtClean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signed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число</a:t>
                      </a:r>
                      <a:r>
                        <a:rPr lang="ru-RU" baseline="0" dirty="0" smtClean="0"/>
                        <a:t> со знаком, могут хранить отриц. числа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signed char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byte; 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unsigned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число</a:t>
                      </a:r>
                      <a:r>
                        <a:rPr lang="ru-RU" baseline="0" dirty="0" smtClean="0"/>
                        <a:t> без знака, хранят </a:t>
                      </a:r>
                      <a:r>
                        <a:rPr lang="ru-RU" baseline="0" dirty="0" err="1" smtClean="0"/>
                        <a:t>неотриц</a:t>
                      </a:r>
                      <a:r>
                        <a:rPr lang="ru-RU" baseline="0" dirty="0" smtClean="0"/>
                        <a:t>. числа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unsigned short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port;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67118" y="5127200"/>
            <a:ext cx="816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>
                <a:ea typeface="Lucida Console" charset="0"/>
                <a:cs typeface="Lucida Console" charset="0"/>
              </a:rPr>
              <a:t>Для </a:t>
            </a:r>
            <a:r>
              <a:rPr lang="ru-RU" dirty="0" smtClean="0">
                <a:ea typeface="Lucida Console" charset="0"/>
                <a:cs typeface="Lucida Console" charset="0"/>
              </a:rPr>
              <a:t>типов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float</a:t>
            </a:r>
            <a:r>
              <a:rPr lang="ru-RU" dirty="0" smtClean="0">
                <a:ea typeface="Lucida Console" charset="0"/>
                <a:cs typeface="Lucida Console" charset="0"/>
              </a:rPr>
              <a:t>,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double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ea typeface="Lucida Console" charset="0"/>
                <a:cs typeface="Lucida Console" charset="0"/>
              </a:rPr>
              <a:t> </a:t>
            </a:r>
            <a:r>
              <a:rPr lang="ru-RU" dirty="0" smtClean="0">
                <a:ea typeface="Lucida Console" charset="0"/>
                <a:cs typeface="Lucida Console" charset="0"/>
              </a:rPr>
              <a:t>и их производных модификаторы</a:t>
            </a:r>
            <a:r>
              <a:rPr lang="en-US" dirty="0" smtClean="0">
                <a:ea typeface="Lucida Console" charset="0"/>
                <a:cs typeface="Lucida Console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signed unsigned </a:t>
            </a:r>
            <a:r>
              <a:rPr lang="ru-RU" dirty="0" smtClean="0">
                <a:ea typeface="Lucida Console" charset="0"/>
                <a:cs typeface="Lucida Console" charset="0"/>
              </a:rPr>
              <a:t>использовать нельзя, это вызовет ошибку компиляции.</a:t>
            </a:r>
            <a:endParaRPr lang="en-US" dirty="0"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42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r>
              <a:rPr lang="en-US" dirty="0" smtClean="0"/>
              <a:t>::</a:t>
            </a:r>
            <a:r>
              <a:rPr lang="ru-RU" dirty="0" smtClean="0"/>
              <a:t>Целые константы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------------------------------------------------------------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100890" y="2051160"/>
          <a:ext cx="9990220" cy="37084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482515"/>
                <a:gridCol w="3537907"/>
                <a:gridCol w="39697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Пример константы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Типы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err="1" smtClean="0"/>
                        <a:t>по-умолчанию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1234567890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, long, unsigned long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Целое</a:t>
                      </a:r>
                      <a:r>
                        <a:rPr lang="ru-RU" baseline="0" dirty="0" smtClean="0"/>
                        <a:t> десятичное число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0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735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, long, unsigned long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Целое</a:t>
                      </a:r>
                      <a:r>
                        <a:rPr lang="ru-RU" baseline="0" dirty="0" smtClean="0"/>
                        <a:t> восьмеричное число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0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xDEDA007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, long, unsigned long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Целое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шестнацатеричные</a:t>
                      </a:r>
                      <a:r>
                        <a:rPr lang="ru-RU" baseline="0" dirty="0" smtClean="0"/>
                        <a:t> число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2016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u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unsigned, unsigned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long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Целое </a:t>
                      </a:r>
                      <a:r>
                        <a:rPr lang="ru-RU" dirty="0" err="1" smtClean="0"/>
                        <a:t>десятич</a:t>
                      </a:r>
                      <a:r>
                        <a:rPr lang="ru-RU" dirty="0" smtClean="0"/>
                        <a:t>. </a:t>
                      </a:r>
                      <a:r>
                        <a:rPr lang="ru-RU" dirty="0" err="1" smtClean="0"/>
                        <a:t>беззнаковое</a:t>
                      </a:r>
                      <a:r>
                        <a:rPr lang="ru-RU" baseline="0" dirty="0" smtClean="0"/>
                        <a:t> число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89312929632l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long, unsigned long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Целое</a:t>
                      </a:r>
                      <a:r>
                        <a:rPr lang="ru-RU" baseline="0" dirty="0" smtClean="0"/>
                        <a:t> десятичное число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3.1415f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float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Вещественное одинарной точности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3.1415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double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Вещественное двойной</a:t>
                      </a:r>
                      <a:r>
                        <a:rPr lang="ru-RU" baseline="0" dirty="0" smtClean="0"/>
                        <a:t> точности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’s’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char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Символ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’xF9’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char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Символ</a:t>
                      </a:r>
                      <a:r>
                        <a:rPr lang="ru-RU" baseline="0" dirty="0" smtClean="0"/>
                        <a:t> с кодом </a:t>
                      </a:r>
                      <a:r>
                        <a:rPr lang="en-US" baseline="0" dirty="0" smtClean="0"/>
                        <a:t>0xF9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2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1169</Words>
  <Application>Microsoft Macintosh PowerPoint</Application>
  <PresentationFormat>Widescreen</PresentationFormat>
  <Paragraphs>439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Calibri Light</vt:lpstr>
      <vt:lpstr>Cambria Math</vt:lpstr>
      <vt:lpstr>Lucida Console</vt:lpstr>
      <vt:lpstr>Wingdings</vt:lpstr>
      <vt:lpstr>Arial</vt:lpstr>
      <vt:lpstr>Office Theme</vt:lpstr>
      <vt:lpstr>О курсе ------------------------------------------------------------</vt:lpstr>
      <vt:lpstr>Язык программирования С ------------------------------------------------------------</vt:lpstr>
      <vt:lpstr>Почему С? ------------------------------------------------------------</vt:lpstr>
      <vt:lpstr>Крупные проекты написанные на Си ------------------------------------------------------------</vt:lpstr>
      <vt:lpstr>Первая программа ------------------------------------------------------------</vt:lpstr>
      <vt:lpstr>Первая программа ------------------------------------------------------------</vt:lpstr>
      <vt:lpstr>Типы данных::Базовые типы ------------------------------------------------------------</vt:lpstr>
      <vt:lpstr>Типы данных::Модификаторы ------------------------------------------------------------</vt:lpstr>
      <vt:lpstr>Типы данных::Целые константы ------------------------------------------------------------</vt:lpstr>
      <vt:lpstr>Как-то много таблиц! -----------------------------------------------------------</vt:lpstr>
      <vt:lpstr>Типы данных ------------------------------------------------------------</vt:lpstr>
      <vt:lpstr>Типы данных::Константы ------------------------------------------------------------</vt:lpstr>
      <vt:lpstr>Типы данных::Диапазон ------------------------------------------------------------</vt:lpstr>
      <vt:lpstr>Операторы::Арифметические ------------------------------------------------------------</vt:lpstr>
      <vt:lpstr>Операторы::Арифметические ------------------------------------------------------------</vt:lpstr>
      <vt:lpstr>Операторы::Арифметические ------------------------------------------------------------</vt:lpstr>
      <vt:lpstr>Операторы::Логические ------------------------------------------------------------</vt:lpstr>
      <vt:lpstr>Операторы::Битовые операции ------------------------------------------------------------</vt:lpstr>
      <vt:lpstr>Операторы::Битовые операции ------------------------------------------------------------</vt:lpstr>
      <vt:lpstr>Операторы::Битовые операции ------------------------------------------------------------</vt:lpstr>
      <vt:lpstr>Операторы::Битовые операции ------------------------------------------------------------</vt:lpstr>
      <vt:lpstr>Операторы::Битовые операции ------------------------------------------------------------</vt:lpstr>
      <vt:lpstr>Операторы::Битовые операции ------------------------------------------------------------</vt:lpstr>
      <vt:lpstr>Операторы::Приведение типа ------------------------------------------------------------</vt:lpstr>
      <vt:lpstr>Операторы::Приведение типа ------------------------------------------------------------</vt:lpstr>
      <vt:lpstr>Задания ------------------------------------------------------------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 курсе ------------------------------------------------------------</dc:title>
  <dc:creator>Соменков Никита Владимирович</dc:creator>
  <cp:lastModifiedBy>Соменков Никита Владимирович</cp:lastModifiedBy>
  <cp:revision>9</cp:revision>
  <dcterms:created xsi:type="dcterms:W3CDTF">2016-08-24T10:04:45Z</dcterms:created>
  <dcterms:modified xsi:type="dcterms:W3CDTF">2016-08-25T05:40:52Z</dcterms:modified>
</cp:coreProperties>
</file>