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48" r:id="rId4"/>
  </p:sldMasterIdLst>
  <p:notesMasterIdLst>
    <p:notesMasterId r:id="rId11"/>
  </p:notesMasterIdLst>
  <p:sldIdLst>
    <p:sldId id="256" r:id="rId5"/>
    <p:sldId id="277" r:id="rId6"/>
    <p:sldId id="278" r:id="rId7"/>
    <p:sldId id="279" r:id="rId8"/>
    <p:sldId id="280" r:id="rId9"/>
    <p:sldId id="281"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52ADB1-275D-430A-89EE-5C7E6CFF6FF2}" type="datetimeFigureOut">
              <a:rPr lang="en-US" smtClean="0"/>
              <a:t>16-Oct-22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725628-3A68-42F4-BA86-981817953149}" type="slidenum">
              <a:rPr lang="en-US" smtClean="0"/>
              <a:t>‹#›</a:t>
            </a:fld>
            <a:endParaRPr lang="en-US" dirty="0"/>
          </a:p>
        </p:txBody>
      </p:sp>
    </p:spTree>
    <p:extLst>
      <p:ext uri="{BB962C8B-B14F-4D97-AF65-F5344CB8AC3E}">
        <p14:creationId xmlns:p14="http://schemas.microsoft.com/office/powerpoint/2010/main" val="64925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7005E26E-BCB2-4FD5-8FD5-81A5EAE94C21}" type="datetime1">
              <a:rPr lang="en-US" smtClean="0"/>
              <a:t>16-Oct-22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CC2E9B8-0487-42E4-B571-744A3D775783}" type="datetime1">
              <a:rPr lang="en-US" smtClean="0"/>
              <a:t>16-Oct-22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052E32D-1E84-43FD-8158-FFFE757EB0E8}" type="datetime1">
              <a:rPr lang="en-US" smtClean="0"/>
              <a:t>16-Oct-22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585C470-CD19-455C-B830-6D252EAD7FE5}" type="datetime1">
              <a:rPr lang="en-US" smtClean="0"/>
              <a:t>16-Oct-22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F85C43C-50D9-4F49-A136-0EFF292F93ED}" type="datetime1">
              <a:rPr lang="en-US" smtClean="0"/>
              <a:t>16-Oct-22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B53B1A3-0AEF-4064-A724-D27D660C8653}" type="datetime1">
              <a:rPr lang="en-US" smtClean="0"/>
              <a:t>16-Oct-22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7D5D0F2-BF66-4A24-9384-A0129B196518}" type="datetime1">
              <a:rPr lang="en-US" smtClean="0"/>
              <a:t>16-Oct-22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C318A6C-4F6B-48D2-BDB0-D7413B3FDB0A}" type="datetime1">
              <a:rPr lang="en-US" smtClean="0"/>
              <a:t>16-Oct-22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01ECED-6ECE-4989-B917-9D4D7E6D3C76}" type="datetime1">
              <a:rPr lang="en-US" smtClean="0"/>
              <a:t>16-Oct-22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E3B570E1-CB40-488E-8C6F-EF4211DFFCB0}" type="datetime1">
              <a:rPr lang="en-US" smtClean="0"/>
              <a:t>16-Oct-22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1CEB6AF-9F5C-43BE-879E-CB9514111250}" type="datetime1">
              <a:rPr lang="en-US" smtClean="0"/>
              <a:t>16-Oct-22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E7EE424C-FCA3-4EDD-B274-8E055D649B7D}" type="datetime1">
              <a:rPr lang="en-US" smtClean="0"/>
              <a:t>16-Oct-22</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hf sldNum="0" hdr="0" ft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docs.aws.amazon.com/lambda/latest/dg/lambda-runtimes.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2FDF0794-1B86-42B2-B8C7-F60123E638E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4"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230BD1B1-AA22-48F1-B3ED-579CD284605D}"/>
              </a:ext>
              <a:ext uri="{C183D7F6-B498-43B3-948B-1728B52AA6E4}">
                <adec:decorative xmlns:adec="http://schemas.microsoft.com/office/drawing/2017/decorative" xmlns="" val="1"/>
              </a:ext>
            </a:extLst>
          </p:cNvPr>
          <p:cNvPicPr>
            <a:picLocks noChangeAspect="1"/>
          </p:cNvPicPr>
          <p:nvPr/>
        </p:nvPicPr>
        <p:blipFill rotWithShape="1">
          <a:blip r:embed="rId2"/>
          <a:srcRect r="52444" b="-1"/>
          <a:stretch/>
        </p:blipFill>
        <p:spPr>
          <a:xfrm>
            <a:off x="20" y="975"/>
            <a:ext cx="12191980" cy="6858000"/>
          </a:xfrm>
          <a:prstGeom prst="rect">
            <a:avLst/>
          </a:prstGeom>
        </p:spPr>
      </p:pic>
      <p:sp>
        <p:nvSpPr>
          <p:cNvPr id="21" name="Rectangle 20">
            <a:extLst>
              <a:ext uri="{FF2B5EF4-FFF2-40B4-BE49-F238E27FC236}">
                <a16:creationId xmlns:a16="http://schemas.microsoft.com/office/drawing/2014/main" id="{EAA48FC5-3C83-4F1B-BC33-DF0B588F831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96786" y="3064931"/>
            <a:ext cx="8295215" cy="2488568"/>
          </a:xfrm>
          <a:prstGeom prst="rect">
            <a:avLst/>
          </a:prstGeom>
          <a:solidFill>
            <a:srgbClr val="000001">
              <a:alpha val="7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E3D84FB-5D02-47D2-98FD-4F01A02E2AEA}"/>
              </a:ext>
            </a:extLst>
          </p:cNvPr>
          <p:cNvSpPr>
            <a:spLocks noGrp="1"/>
          </p:cNvSpPr>
          <p:nvPr>
            <p:ph type="ctrTitle"/>
          </p:nvPr>
        </p:nvSpPr>
        <p:spPr>
          <a:xfrm>
            <a:off x="4309349" y="3429000"/>
            <a:ext cx="7501651" cy="1090938"/>
          </a:xfrm>
        </p:spPr>
        <p:txBody>
          <a:bodyPr anchor="b">
            <a:normAutofit fontScale="90000"/>
          </a:bodyPr>
          <a:lstStyle/>
          <a:p>
            <a:pPr algn="l"/>
            <a:r>
              <a:rPr lang="en-US" dirty="0" smtClean="0">
                <a:solidFill>
                  <a:srgbClr val="FFFFFF"/>
                </a:solidFill>
              </a:rPr>
              <a:t>Everything To Know about </a:t>
            </a:r>
            <a:br>
              <a:rPr lang="en-US" dirty="0" smtClean="0">
                <a:solidFill>
                  <a:srgbClr val="FFFFFF"/>
                </a:solidFill>
              </a:rPr>
            </a:br>
            <a:r>
              <a:rPr lang="en-US" dirty="0" smtClean="0">
                <a:solidFill>
                  <a:srgbClr val="FFFFFF"/>
                </a:solidFill>
              </a:rPr>
              <a:t>AWS LAMBDA</a:t>
            </a:r>
            <a:endParaRPr lang="en-US" dirty="0">
              <a:solidFill>
                <a:srgbClr val="FFFFFF"/>
              </a:solidFill>
            </a:endParaRPr>
          </a:p>
        </p:txBody>
      </p:sp>
      <p:sp>
        <p:nvSpPr>
          <p:cNvPr id="3" name="Subtitle 2">
            <a:extLst>
              <a:ext uri="{FF2B5EF4-FFF2-40B4-BE49-F238E27FC236}">
                <a16:creationId xmlns:a16="http://schemas.microsoft.com/office/drawing/2014/main" id="{E9F6641D-ADF3-40BD-9BA3-E740E77C8826}"/>
              </a:ext>
            </a:extLst>
          </p:cNvPr>
          <p:cNvSpPr>
            <a:spLocks noGrp="1"/>
          </p:cNvSpPr>
          <p:nvPr>
            <p:ph type="subTitle" idx="1"/>
          </p:nvPr>
        </p:nvSpPr>
        <p:spPr>
          <a:xfrm>
            <a:off x="4309349" y="4779313"/>
            <a:ext cx="7501650" cy="514816"/>
          </a:xfrm>
        </p:spPr>
        <p:txBody>
          <a:bodyPr anchor="t">
            <a:normAutofit/>
          </a:bodyPr>
          <a:lstStyle/>
          <a:p>
            <a:r>
              <a:rPr lang="en-US" dirty="0">
                <a:solidFill>
                  <a:srgbClr val="FFFFFF"/>
                </a:solidFill>
              </a:rPr>
              <a:t>g</a:t>
            </a:r>
            <a:r>
              <a:rPr lang="en-US" dirty="0" smtClean="0">
                <a:solidFill>
                  <a:srgbClr val="FFFFFF"/>
                </a:solidFill>
              </a:rPr>
              <a:t>eek.nomads</a:t>
            </a:r>
            <a:endParaRPr lang="en-US" dirty="0">
              <a:solidFill>
                <a:srgbClr val="FFFFFF"/>
              </a:solidFill>
            </a:endParaRPr>
          </a:p>
        </p:txBody>
      </p:sp>
      <p:cxnSp>
        <p:nvCxnSpPr>
          <p:cNvPr id="23" name="Straight Connector 22">
            <a:extLst>
              <a:ext uri="{FF2B5EF4-FFF2-40B4-BE49-F238E27FC236}">
                <a16:creationId xmlns:a16="http://schemas.microsoft.com/office/drawing/2014/main" id="{62F01714-1A39-4194-BD47-8A9960C59985}"/>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09349" y="4666480"/>
            <a:ext cx="6832499" cy="0"/>
          </a:xfrm>
          <a:prstGeom prst="line">
            <a:avLst/>
          </a:prstGeom>
          <a:ln w="22225">
            <a:solidFill>
              <a:srgbClr val="4AC4E3"/>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062570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24128" y="585216"/>
            <a:ext cx="9720072" cy="1499616"/>
          </a:xfrm>
        </p:spPr>
        <p:txBody>
          <a:bodyPr>
            <a:normAutofit/>
          </a:bodyPr>
          <a:lstStyle/>
          <a:p>
            <a:r>
              <a:rPr lang="en-US" dirty="0" smtClean="0"/>
              <a:t>What is AWS LAMBDA ?</a:t>
            </a:r>
            <a:endParaRPr lang="en-US" dirty="0"/>
          </a:p>
        </p:txBody>
      </p:sp>
      <p:sp>
        <p:nvSpPr>
          <p:cNvPr id="3" name="Content Placeholder 2"/>
          <p:cNvSpPr>
            <a:spLocks noGrp="1"/>
          </p:cNvSpPr>
          <p:nvPr>
            <p:ph idx="1"/>
          </p:nvPr>
        </p:nvSpPr>
        <p:spPr>
          <a:xfrm>
            <a:off x="1024129" y="2286000"/>
            <a:ext cx="8488988" cy="4023360"/>
          </a:xfrm>
        </p:spPr>
        <p:txBody>
          <a:bodyPr/>
          <a:lstStyle/>
          <a:p>
            <a:pPr marL="0" indent="0">
              <a:buNone/>
            </a:pPr>
            <a:r>
              <a:rPr lang="en-US" dirty="0"/>
              <a:t>Lambda is a compute service that lets you run code without provisioning or managing servers. Lambda runs your code on a high-availability compute infrastructure and performs all of the administration of the compute resources, including server and operating system maintenance, capacity provisioning and automatic scaling, and logging. With Lambda, you can run code for virtually any type of application or backend service. All you need to do is supply your code in one of the </a:t>
            </a:r>
            <a:r>
              <a:rPr lang="en-US" dirty="0">
                <a:hlinkClick r:id="rId2"/>
              </a:rPr>
              <a:t>languages that Lambda supports</a:t>
            </a:r>
            <a:r>
              <a:rPr lang="en-US" dirty="0" smtClean="0"/>
              <a:t>.</a:t>
            </a:r>
          </a:p>
          <a:p>
            <a:pPr marL="0" indent="0">
              <a:buNone/>
            </a:pPr>
            <a:endParaRPr lang="en-US" dirty="0"/>
          </a:p>
          <a:p>
            <a:pPr marL="0" indent="0">
              <a:buNone/>
            </a:pPr>
            <a:endParaRPr lang="en-US" dirty="0" smtClean="0"/>
          </a:p>
          <a:p>
            <a:pPr marL="0" indent="0">
              <a:buNone/>
            </a:pPr>
            <a:r>
              <a:rPr lang="en-US" dirty="0" smtClean="0"/>
              <a:t>Source: AWS</a:t>
            </a:r>
            <a:endParaRPr lang="en-US" dirty="0"/>
          </a:p>
        </p:txBody>
      </p:sp>
    </p:spTree>
    <p:extLst>
      <p:ext uri="{BB962C8B-B14F-4D97-AF65-F5344CB8AC3E}">
        <p14:creationId xmlns:p14="http://schemas.microsoft.com/office/powerpoint/2010/main" val="14017415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AWS Lambda Features</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en-US" dirty="0" smtClean="0"/>
              <a:t>Concurrency &amp; Scalability</a:t>
            </a:r>
          </a:p>
          <a:p>
            <a:pPr marL="457200" indent="-457200">
              <a:buFont typeface="+mj-lt"/>
              <a:buAutoNum type="arabicPeriod"/>
            </a:pPr>
            <a:r>
              <a:rPr lang="en-US" dirty="0" smtClean="0"/>
              <a:t>Availability</a:t>
            </a:r>
          </a:p>
          <a:p>
            <a:pPr marL="457200" indent="-457200">
              <a:buFont typeface="+mj-lt"/>
              <a:buAutoNum type="arabicPeriod"/>
            </a:pPr>
            <a:r>
              <a:rPr lang="en-US" dirty="0" smtClean="0"/>
              <a:t>Provides default https endpoints to access lambda directly</a:t>
            </a:r>
          </a:p>
          <a:p>
            <a:pPr marL="457200" indent="-457200">
              <a:buFont typeface="+mj-lt"/>
              <a:buAutoNum type="arabicPeriod"/>
            </a:pPr>
            <a:r>
              <a:rPr lang="en-US" dirty="0" smtClean="0"/>
              <a:t>Can be integrated with other AWS services </a:t>
            </a:r>
          </a:p>
          <a:p>
            <a:pPr marL="457200" indent="-457200">
              <a:buFont typeface="+mj-lt"/>
              <a:buAutoNum type="arabicPeriod"/>
            </a:pPr>
            <a:r>
              <a:rPr lang="en-US" dirty="0"/>
              <a:t>Pay Per Use</a:t>
            </a:r>
          </a:p>
          <a:p>
            <a:pPr marL="0" indent="0">
              <a:buNone/>
            </a:pPr>
            <a:endParaRPr lang="en-US" dirty="0" smtClean="0"/>
          </a:p>
        </p:txBody>
      </p:sp>
    </p:spTree>
    <p:extLst>
      <p:ext uri="{BB962C8B-B14F-4D97-AF65-F5344CB8AC3E}">
        <p14:creationId xmlns:p14="http://schemas.microsoft.com/office/powerpoint/2010/main" val="265043022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AWS LAMBDA runtime</a:t>
            </a:r>
            <a:endParaRPr lang="en-US" dirty="0"/>
          </a:p>
        </p:txBody>
      </p:sp>
      <p:pic>
        <p:nvPicPr>
          <p:cNvPr id="4" name="Content Placeholder 3"/>
          <p:cNvPicPr>
            <a:picLocks noGrp="1" noChangeAspect="1"/>
          </p:cNvPicPr>
          <p:nvPr>
            <p:ph idx="1"/>
          </p:nvPr>
        </p:nvPicPr>
        <p:blipFill>
          <a:blip r:embed="rId2"/>
          <a:stretch>
            <a:fillRect/>
          </a:stretch>
        </p:blipFill>
        <p:spPr>
          <a:xfrm>
            <a:off x="1869357" y="2260833"/>
            <a:ext cx="6385182" cy="4022725"/>
          </a:xfrm>
          <a:prstGeom prst="rect">
            <a:avLst/>
          </a:prstGeom>
        </p:spPr>
      </p:pic>
    </p:spTree>
    <p:extLst>
      <p:ext uri="{BB962C8B-B14F-4D97-AF65-F5344CB8AC3E}">
        <p14:creationId xmlns:p14="http://schemas.microsoft.com/office/powerpoint/2010/main" val="30110246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Not to Use AWS Lambda</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en-US" dirty="0" smtClean="0"/>
              <a:t>Lambda timeout in 15 min / 900 seconds</a:t>
            </a:r>
          </a:p>
          <a:p>
            <a:pPr marL="457200" indent="-457200">
              <a:buFont typeface="+mj-lt"/>
              <a:buAutoNum type="arabicPeriod"/>
            </a:pPr>
            <a:r>
              <a:rPr lang="en-US" dirty="0" smtClean="0"/>
              <a:t>Cold Start Issues</a:t>
            </a:r>
          </a:p>
          <a:p>
            <a:pPr marL="457200" indent="-457200">
              <a:buFont typeface="+mj-lt"/>
              <a:buAutoNum type="arabicPeriod"/>
            </a:pPr>
            <a:r>
              <a:rPr lang="en-US" dirty="0" smtClean="0"/>
              <a:t>Memory cannot exceed 10,240 MB</a:t>
            </a:r>
          </a:p>
          <a:p>
            <a:pPr marL="457200" indent="-457200">
              <a:buFont typeface="+mj-lt"/>
              <a:buAutoNum type="arabicPeriod"/>
            </a:pPr>
            <a:r>
              <a:rPr lang="en-US" dirty="0" smtClean="0"/>
              <a:t>Invocation Payload cannot exceed </a:t>
            </a:r>
          </a:p>
          <a:p>
            <a:pPr lvl="1"/>
            <a:r>
              <a:rPr lang="en-US" dirty="0" smtClean="0"/>
              <a:t>6 </a:t>
            </a:r>
            <a:r>
              <a:rPr lang="en-US" dirty="0"/>
              <a:t>MB (synchronous)</a:t>
            </a:r>
          </a:p>
          <a:p>
            <a:pPr lvl="1"/>
            <a:r>
              <a:rPr lang="en-US" dirty="0"/>
              <a:t>256 KB (asynchronous)</a:t>
            </a:r>
          </a:p>
          <a:p>
            <a:pPr marL="457200" indent="-457200">
              <a:buFont typeface="+mj-lt"/>
              <a:buAutoNum type="arabicPeriod"/>
            </a:pPr>
            <a:endParaRPr lang="en-US" dirty="0" smtClean="0"/>
          </a:p>
          <a:p>
            <a:pPr marL="457200" indent="-457200">
              <a:buFont typeface="+mj-lt"/>
              <a:buAutoNum type="arabicPeriod"/>
            </a:pPr>
            <a:endParaRPr lang="en-US" dirty="0"/>
          </a:p>
        </p:txBody>
      </p:sp>
    </p:spTree>
    <p:extLst>
      <p:ext uri="{BB962C8B-B14F-4D97-AF65-F5344CB8AC3E}">
        <p14:creationId xmlns:p14="http://schemas.microsoft.com/office/powerpoint/2010/main" val="33240006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Content Placeholder 2"/>
          <p:cNvSpPr>
            <a:spLocks noGrp="1"/>
          </p:cNvSpPr>
          <p:nvPr>
            <p:ph idx="1"/>
          </p:nvPr>
        </p:nvSpPr>
        <p:spPr/>
        <p:txBody>
          <a:bodyPr/>
          <a:lstStyle/>
          <a:p>
            <a:r>
              <a:rPr lang="en-US" dirty="0" smtClean="0"/>
              <a:t>1. Create your first hello world lambda </a:t>
            </a:r>
            <a:endParaRPr lang="en-US" dirty="0"/>
          </a:p>
        </p:txBody>
      </p:sp>
    </p:spTree>
    <p:extLst>
      <p:ext uri="{BB962C8B-B14F-4D97-AF65-F5344CB8AC3E}">
        <p14:creationId xmlns:p14="http://schemas.microsoft.com/office/powerpoint/2010/main" val="265020425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88A2F88-55C5-4ED1-9541-807C65424763}">
  <ds:schemaRefs>
    <ds:schemaRef ds:uri="71af3243-3dd4-4a8d-8c0d-dd76da1f02a5"/>
    <ds:schemaRef ds:uri="http://purl.org/dc/terms/"/>
    <ds:schemaRef ds:uri="http://purl.org/dc/elements/1.1/"/>
    <ds:schemaRef ds:uri="http://schemas.microsoft.com/office/2006/documentManagement/types"/>
    <ds:schemaRef ds:uri="http://purl.org/dc/dcmitype/"/>
    <ds:schemaRef ds:uri="http://www.w3.org/XML/1998/namespace"/>
    <ds:schemaRef ds:uri="http://schemas.microsoft.com/office/infopath/2007/PartnerControls"/>
    <ds:schemaRef ds:uri="16c05727-aa75-4e4a-9b5f-8a80a1165891"/>
    <ds:schemaRef ds:uri="http://schemas.openxmlformats.org/package/2006/metadata/core-properties"/>
    <ds:schemaRef ds:uri="http://schemas.microsoft.com/office/2006/metadata/properties"/>
  </ds:schemaRefs>
</ds:datastoreItem>
</file>

<file path=customXml/itemProps2.xml><?xml version="1.0" encoding="utf-8"?>
<ds:datastoreItem xmlns:ds="http://schemas.openxmlformats.org/officeDocument/2006/customXml" ds:itemID="{4F44C90D-2A62-4985-9618-3460247437B1}">
  <ds:schemaRefs>
    <ds:schemaRef ds:uri="http://schemas.microsoft.com/sharepoint/v3/contenttype/forms"/>
  </ds:schemaRefs>
</ds:datastoreItem>
</file>

<file path=customXml/itemProps3.xml><?xml version="1.0" encoding="utf-8"?>
<ds:datastoreItem xmlns:ds="http://schemas.openxmlformats.org/officeDocument/2006/customXml" ds:itemID="{B61EAB5F-88FC-4FAE-AE3C-037A3C365EB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Integral design</Template>
  <TotalTime>0</TotalTime>
  <Words>177</Words>
  <Application>Microsoft Office PowerPoint</Application>
  <PresentationFormat>Widescreen</PresentationFormat>
  <Paragraphs>23</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Calibri</vt:lpstr>
      <vt:lpstr>Tw Cen MT</vt:lpstr>
      <vt:lpstr>Tw Cen MT Condensed</vt:lpstr>
      <vt:lpstr>Wingdings 3</vt:lpstr>
      <vt:lpstr>Integral</vt:lpstr>
      <vt:lpstr>Everything To Know about  AWS LAMBDA</vt:lpstr>
      <vt:lpstr>What is AWS LAMBDA ?</vt:lpstr>
      <vt:lpstr>AWS Lambda Features</vt:lpstr>
      <vt:lpstr>AWS LAMBDA runtime</vt:lpstr>
      <vt:lpstr>When Not to Use AWS Lambda</vt:lpstr>
      <vt:lpstr>Demo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2022-10-16T12:10:30Z</dcterms:created>
  <dcterms:modified xsi:type="dcterms:W3CDTF">2022-10-19T03:56:41Z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