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57" r:id="rId9"/>
    <p:sldId id="279" r:id="rId10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17" autoAdjust="0"/>
  </p:normalViewPr>
  <p:slideViewPr>
    <p:cSldViewPr>
      <p:cViewPr>
        <p:scale>
          <a:sx n="75" d="100"/>
          <a:sy n="75" d="100"/>
        </p:scale>
        <p:origin x="-60" y="-6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E10E4A-9D2B-4C89-9D53-7A4776FE15BF}" type="datetimeFigureOut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023564-0A23-4D44-90D3-584815B51D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15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/>
          <a:srcRect t="33333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CTLD\Logo及片頭尾\logo白字透明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2650" y="4489450"/>
            <a:ext cx="1803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1FB0A-1D35-4C3A-B13D-CF6AC208FD37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6C326-49C9-4AD5-B0A7-0B9D926337C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7E08F-D3D8-458A-B115-F39AE3E69ACE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79798-A5A3-4B04-ADC7-D98CB6966D0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562C-318F-48B9-A1C9-487818C1EA12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36503-A760-4F55-B4F3-056B26FC5A3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DDBC9-BB4B-4C30-8024-4B34B7F32B30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-396875" y="4732338"/>
            <a:ext cx="9906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0BF2-9196-424B-B205-09DE64E43361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CTLD\Logo及片頭尾\logo白字透明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2650" y="4489450"/>
            <a:ext cx="1803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20A3-50F5-4879-8D3A-12120890C6B9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96875" y="4754563"/>
            <a:ext cx="990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73ED5-0BFA-4301-8836-9A3FCF3CA4B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107C-A0A8-435B-8F1C-CC21DF8D6EE1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-396875" y="4732338"/>
            <a:ext cx="9906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8EE6E-CB50-41A0-8F6E-552E803CDF0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DF77-23B2-439D-8863-F61F47D9139D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D474-0670-4622-BEA9-8AF0D1D19C0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04A1-D2A9-4E9D-A898-872383E49A6B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82A4-B1E0-4756-B4A3-75994CA03C5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D0A12-E5BC-48DF-B20A-081FB8D5B279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6F7AF-0AD1-4F10-ACB5-44BB9629B1A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5C38B-460D-44CA-B1EC-A6090BFF5F0B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19C65-5FCA-4C5A-B28D-9A70396618B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CFB39-7032-4EEC-A790-1228003F7D29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5C1E2-ACBB-4DA5-BA46-911F294C82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6375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79248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A1148232-65D0-48BE-A4BF-9CBB8D84112C}" type="datetime1">
              <a:rPr lang="zh-TW" altLang="en-US"/>
              <a:pPr>
                <a:defRPr/>
              </a:pPr>
              <a:t>2012/10/24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396875" y="4746625"/>
            <a:ext cx="990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2E1F62B-5EE9-4D86-B15E-DAD700C16D5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032" name="Picture 2" descr="D:\CTLD\Logo及片頭尾\logo白字透明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232650" y="4489450"/>
            <a:ext cx="1803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3" r:id="rId5"/>
    <p:sldLayoutId id="2147483694" r:id="rId6"/>
    <p:sldLayoutId id="2147483695" r:id="rId7"/>
    <p:sldLayoutId id="2147483696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  <a:ea typeface="微軟正黑體"/>
          <a:cs typeface="微軟正黑體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微軟正黑體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微軟正黑體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微軟正黑體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微軟正黑體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微軟正黑體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sa/3.0/deed.e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hyperlink" Target="http://creativecommons.org/licenses/by-nc-sa/3.0/tw/deed.zh_T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hyperlink" Target="http://office.microsoft.com/zh-hk/HA010152965.aspx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5%AC%E6%9C%89%E9%A2%86%E5%9F%9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File:Paul_Gauguin_142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//upload.wikimedia.org/wikipedia/commons/9/96/Orfeu-atena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en.wikipedia.org/wiki/File:Orfeu-atenas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//upload.wikimedia.org/wikipedia/commons/6/62/Seated_Buddha_Amitabha_statu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ommons.wikimedia.org/wiki/File:Seated_Buddha_Amitabha_statue.jpg?uselang=zh-tw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ocw.aca.ntu.edu.tw/ntu-ocw/index.php/ocw/copyright_declaration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en.wikipedia.org/wiki/File:UWASocrates_gobeirne_cropped.jpg" TargetMode="External"/><Relationship Id="rId7" Type="http://schemas.openxmlformats.org/officeDocument/2006/relationships/hyperlink" Target="http://ancienthistory.about.com/od/geography/ig/Maps-of-Ancient-Greece/Settlements.htm" TargetMode="External"/><Relationship Id="rId12" Type="http://schemas.openxmlformats.org/officeDocument/2006/relationships/image" Target="../media/image10.jpeg"/><Relationship Id="rId2" Type="http://schemas.openxmlformats.org/officeDocument/2006/relationships/hyperlink" Target="http://office.microsoft.com/zh-hk/HA010152965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/2.0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mediterraneancultures.wikispaces.com/Mediterranean+Sea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8.jpeg"/><Relationship Id="rId4" Type="http://schemas.openxmlformats.org/officeDocument/2006/relationships/hyperlink" Target="http://creativecommons.org/licenses/by-sa/3.0/deed.en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ublic_domain" TargetMode="External"/><Relationship Id="rId13" Type="http://schemas.openxmlformats.org/officeDocument/2006/relationships/hyperlink" Target="//upload.wikimedia.org/wikipedia/commons/9/96/Orfeu-atenas.jpg" TargetMode="External"/><Relationship Id="rId3" Type="http://schemas.openxmlformats.org/officeDocument/2006/relationships/hyperlink" Target="http://zh.wikipedia.org/wiki/File:Ancient_Greek_epichoric_alphabets.svg" TargetMode="External"/><Relationship Id="rId7" Type="http://schemas.openxmlformats.org/officeDocument/2006/relationships/hyperlink" Target="http://zh.wikipedia.org/wiki/File:Seated_Buddha_Amitabha_statue.jpg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1.png"/><Relationship Id="rId2" Type="http://schemas.openxmlformats.org/officeDocument/2006/relationships/hyperlink" Target="//commons.wikimedia.org/wiki/User:Future_Perfect_at_Sunrise" TargetMode="Externa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//en.wikipedia.org/wiki/Isidore_van_Kinsbergen" TargetMode="External"/><Relationship Id="rId11" Type="http://schemas.openxmlformats.org/officeDocument/2006/relationships/hyperlink" Target="http://zh.wikipedia.org/wiki/Wikipedia:GFDL" TargetMode="External"/><Relationship Id="rId5" Type="http://schemas.openxmlformats.org/officeDocument/2006/relationships/hyperlink" Target="http://en.wikipedia.org/wiki/File:Orfeu-atenas.jpg" TargetMode="External"/><Relationship Id="rId15" Type="http://schemas.openxmlformats.org/officeDocument/2006/relationships/hyperlink" Target="//upload.wikimedia.org/wikipedia/commons/6/62/Seated_Buddha_Amitabha_statue.jpg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://zh.wikipedia.org/wiki/File:Paul_Gauguin_142.jpg" TargetMode="External"/><Relationship Id="rId9" Type="http://schemas.openxmlformats.org/officeDocument/2006/relationships/image" Target="../media/image14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C85B46-FC8A-4A00-8F31-EC8318E8D8AD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6013" y="3781425"/>
            <a:ext cx="7116762" cy="376238"/>
          </a:xfrm>
        </p:spPr>
        <p:txBody>
          <a:bodyPr/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授課教師：苑舉正教授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116013" y="268288"/>
            <a:ext cx="7116762" cy="11017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z="3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</a:t>
            </a:r>
            <a:r>
              <a:rPr lang="zh-TW" altLang="en-US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  </a:t>
            </a:r>
            <a:endParaRPr lang="en-US" altLang="zh-TW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 bwMode="auto">
          <a:xfrm>
            <a:off x="1116013" y="268288"/>
            <a:ext cx="7116762" cy="1101725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TW" altLang="en-US" sz="3400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西洋哲學史</a:t>
            </a:r>
            <a:br>
              <a:rPr lang="zh-TW" altLang="en-US" sz="3400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西洋哲學的創始：古希臘哲學 </a:t>
            </a:r>
            <a:r>
              <a:rPr lang="en-US" altLang="zh-TW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</a:t>
            </a:r>
            <a:r>
              <a:rPr lang="en-US" altLang="zh-TW" cap="none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  <p:grpSp>
        <p:nvGrpSpPr>
          <p:cNvPr id="14341" name="群組 5"/>
          <p:cNvGrpSpPr>
            <a:grpSpLocks/>
          </p:cNvGrpSpPr>
          <p:nvPr/>
        </p:nvGrpSpPr>
        <p:grpSpPr bwMode="auto">
          <a:xfrm>
            <a:off x="1979613" y="4144963"/>
            <a:ext cx="5202237" cy="523875"/>
            <a:chOff x="1169753" y="4207851"/>
            <a:chExt cx="5202447" cy="523875"/>
          </a:xfrm>
        </p:grpSpPr>
        <p:sp>
          <p:nvSpPr>
            <p:cNvPr id="14346" name="矩形 18"/>
            <p:cNvSpPr>
              <a:spLocks noChangeArrowheads="1"/>
            </p:cNvSpPr>
            <p:nvPr/>
          </p:nvSpPr>
          <p:spPr bwMode="auto">
            <a:xfrm>
              <a:off x="2339752" y="4207851"/>
              <a:ext cx="403244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TW" sz="1400" b="1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1400" b="1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1400" b="1" u="sng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創用</a:t>
              </a:r>
              <a:r>
                <a:rPr kumimoji="0" lang="en-US" altLang="zh-TW" sz="1400" b="1" u="sng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CC</a:t>
              </a:r>
              <a:r>
                <a:rPr kumimoji="0" lang="zh-TW" altLang="en-US" sz="1400" b="1" u="sng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「姓名標示－非商業性－相同方式分享」台灣</a:t>
              </a:r>
              <a:r>
                <a:rPr kumimoji="0" lang="en-US" altLang="zh-TW" sz="1400" b="1" u="sng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3.0</a:t>
              </a:r>
              <a:r>
                <a:rPr kumimoji="0" lang="zh-TW" altLang="en-US" sz="1400" b="1" u="sng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版</a:t>
              </a:r>
              <a:r>
                <a:rPr kumimoji="0" lang="zh-TW" altLang="en-US" sz="1400" b="1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1400" b="1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14347" name="Picture 15" descr="cc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69753" y="4289608"/>
              <a:ext cx="1232869" cy="44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755576" y="4681835"/>
            <a:ext cx="4979288" cy="461665"/>
            <a:chOff x="204272" y="4587972"/>
            <a:chExt cx="4979288" cy="461665"/>
          </a:xfrm>
          <a:noFill/>
        </p:grpSpPr>
        <p:sp>
          <p:nvSpPr>
            <p:cNvPr id="9" name="矩形 8"/>
            <p:cNvSpPr/>
            <p:nvPr/>
          </p:nvSpPr>
          <p:spPr>
            <a:xfrm>
              <a:off x="611560" y="4587972"/>
              <a:ext cx="4572000" cy="46166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本作品轉載自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Microsoft Office 2007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多媒體藝廊，依據</a:t>
              </a:r>
              <a:r>
                <a:rPr lang="en-US" altLang="zh-TW" sz="1200" u="sng" dirty="0" err="1">
                  <a:latin typeface="標楷體" pitchFamily="65" charset="-120"/>
                  <a:ea typeface="標楷體" pitchFamily="65" charset="-120"/>
                  <a:hlinkClick r:id="rId4"/>
                </a:rPr>
                <a:t>Microsoft服務合約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及著作權法第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46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52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200" dirty="0">
                  <a:latin typeface="標楷體" pitchFamily="65" charset="-120"/>
                  <a:ea typeface="標楷體" pitchFamily="65" charset="-120"/>
                </a:rPr>
                <a:t>65</a:t>
              </a:r>
              <a:r>
                <a:rPr lang="zh-TW" altLang="zh-TW" sz="1200" dirty="0">
                  <a:latin typeface="標楷體" pitchFamily="65" charset="-120"/>
                  <a:ea typeface="標楷體" pitchFamily="65" charset="-120"/>
                </a:rPr>
                <a:t>條合理使用</a:t>
              </a:r>
              <a:endParaRPr lang="zh-TW" altLang="en-US" sz="1200" dirty="0">
                <a:ea typeface="新細明體" charset="-120"/>
              </a:endParaRPr>
            </a:p>
          </p:txBody>
        </p:sp>
        <p:pic>
          <p:nvPicPr>
            <p:cNvPr id="10" name="Picture 77">
              <a:hlinkClick r:id="rId5"/>
            </p:cNvPr>
            <p:cNvPicPr/>
            <p:nvPr/>
          </p:nvPicPr>
          <p:blipFill>
            <a:blip r:embed="rId6" cstate="email">
              <a:extLst/>
            </a:blip>
            <a:srcRect/>
            <a:stretch>
              <a:fillRect/>
            </a:stretch>
          </p:blipFill>
          <p:spPr bwMode="auto">
            <a:xfrm>
              <a:off x="204272" y="4702918"/>
              <a:ext cx="257175" cy="231775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  <p:grpSp>
        <p:nvGrpSpPr>
          <p:cNvPr id="14343" name="群組 1"/>
          <p:cNvGrpSpPr>
            <a:grpSpLocks/>
          </p:cNvGrpSpPr>
          <p:nvPr/>
        </p:nvGrpSpPr>
        <p:grpSpPr bwMode="auto">
          <a:xfrm>
            <a:off x="2997200" y="1417638"/>
            <a:ext cx="3286125" cy="2371725"/>
            <a:chOff x="2997445" y="1418281"/>
            <a:chExt cx="3286125" cy="2371726"/>
          </a:xfrm>
        </p:grpSpPr>
        <p:pic>
          <p:nvPicPr>
            <p:cNvPr id="14344" name="Picture 4" descr="File:UWASocrates gobeirne cropped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997445" y="1418281"/>
              <a:ext cx="3286125" cy="237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2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997445" y="3420670"/>
              <a:ext cx="494435" cy="369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CDFF4C-85FA-46B0-B0BE-59DB805BD19C}" type="slidenum">
              <a:rPr lang="zh-TW" altLang="en-US" smtClean="0"/>
              <a:pPr/>
              <a:t>2</a:t>
            </a:fld>
            <a:endParaRPr lang="en-US" altLang="zh-TW" smtClean="0"/>
          </a:p>
        </p:txBody>
      </p:sp>
      <p:pic>
        <p:nvPicPr>
          <p:cNvPr id="15362" name="Picture 4" descr="Mediterranean_map-b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67494"/>
            <a:ext cx="60483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1"/>
          <p:cNvGrpSpPr/>
          <p:nvPr/>
        </p:nvGrpSpPr>
        <p:grpSpPr>
          <a:xfrm>
            <a:off x="1331913" y="4553968"/>
            <a:ext cx="2705100" cy="214312"/>
            <a:chOff x="1331913" y="4407323"/>
            <a:chExt cx="2705100" cy="214312"/>
          </a:xfrm>
        </p:grpSpPr>
        <p:pic>
          <p:nvPicPr>
            <p:cNvPr id="15363" name="圖片 1" descr="Creative Commons Attribution Share-Alike 3.0 License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1913" y="4443042"/>
              <a:ext cx="76200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4" name="Rectangle 7"/>
            <p:cNvSpPr>
              <a:spLocks noChangeArrowheads="1"/>
            </p:cNvSpPr>
            <p:nvPr/>
          </p:nvSpPr>
          <p:spPr bwMode="auto">
            <a:xfrm>
              <a:off x="2093913" y="4407323"/>
              <a:ext cx="1943100" cy="21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Flickr</a:t>
              </a:r>
              <a:r>
                <a:rPr lang="zh-TW" altLang="en-US" sz="800" dirty="0">
                  <a:solidFill>
                    <a:schemeClr val="bg1"/>
                  </a:solidFill>
                </a:rPr>
                <a:t>，作者：</a:t>
              </a:r>
              <a:r>
                <a:rPr lang="en-US" altLang="zh-TW" sz="800" dirty="0" err="1">
                  <a:solidFill>
                    <a:schemeClr val="bg1"/>
                  </a:solidFill>
                </a:rPr>
                <a:t>xJason.Rogersx</a:t>
              </a:r>
              <a:r>
                <a:rPr lang="zh-TW" altLang="en-US" sz="800" dirty="0"/>
                <a:t>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9B33B2-CCD0-4048-A113-789B8F82A8D5}" type="slidenum">
              <a:rPr lang="zh-TW" altLang="en-US" smtClean="0"/>
              <a:pPr/>
              <a:t>3</a:t>
            </a:fld>
            <a:endParaRPr lang="en-US" altLang="zh-TW" smtClean="0"/>
          </a:p>
        </p:txBody>
      </p:sp>
      <p:pic>
        <p:nvPicPr>
          <p:cNvPr id="16387" name="圖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H="1" flipV="1">
            <a:off x="1970172" y="508103"/>
            <a:ext cx="54006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7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0171" y="4340329"/>
            <a:ext cx="257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BF1C14-D90E-4144-AF40-7A703A1CB1A1}" type="slidenum">
              <a:rPr lang="zh-TW" altLang="en-US" smtClean="0"/>
              <a:pPr/>
              <a:t>4</a:t>
            </a:fld>
            <a:endParaRPr lang="en-US" altLang="zh-TW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1756693" y="304436"/>
            <a:ext cx="5335587" cy="4499562"/>
            <a:chOff x="1684338" y="123825"/>
            <a:chExt cx="5335587" cy="4499562"/>
          </a:xfrm>
        </p:grpSpPr>
        <p:pic>
          <p:nvPicPr>
            <p:cNvPr id="17410" name="圖片 4" descr="File:Ancient Greek epichoric alphabets.sv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2275" y="123825"/>
              <a:ext cx="5327650" cy="4487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1" name="圖片 5" descr="Public domai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84338" y="4270962"/>
              <a:ext cx="3524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3776CB-FD76-45D5-978B-C567DE73EBC2}" type="slidenum">
              <a:rPr lang="zh-TW" altLang="en-US" smtClean="0"/>
              <a:pPr/>
              <a:t>5</a:t>
            </a:fld>
            <a:endParaRPr lang="en-US" altLang="zh-TW" smtClean="0"/>
          </a:p>
        </p:txBody>
      </p:sp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1907704" y="3224768"/>
            <a:ext cx="489723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標楷體" pitchFamily="65" charset="-120"/>
              </a:rPr>
              <a:t>西洋哲學的特別之處在哪裡？</a:t>
            </a:r>
            <a:br>
              <a:rPr lang="zh-TW" altLang="en-US" sz="2800" dirty="0">
                <a:ea typeface="標楷體" pitchFamily="65" charset="-120"/>
              </a:rPr>
            </a:br>
            <a:r>
              <a:rPr lang="zh-TW" altLang="en-US" sz="2400" dirty="0">
                <a:ea typeface="標楷體" pitchFamily="65" charset="-120"/>
              </a:rPr>
              <a:t>我們人類原先都在問同樣的問題：</a:t>
            </a:r>
            <a:br>
              <a:rPr lang="zh-TW" altLang="en-US" sz="2400" dirty="0">
                <a:ea typeface="標楷體" pitchFamily="65" charset="-120"/>
              </a:rPr>
            </a:br>
            <a:r>
              <a:rPr lang="zh-TW" altLang="en-US" sz="2400" dirty="0">
                <a:ea typeface="標楷體" pitchFamily="65" charset="-120"/>
              </a:rPr>
              <a:t>變化來自於何處？它有沒有原則？</a:t>
            </a:r>
            <a:br>
              <a:rPr lang="zh-TW" altLang="en-US" sz="2400" dirty="0">
                <a:ea typeface="標楷體" pitchFamily="65" charset="-120"/>
              </a:rPr>
            </a:br>
            <a:r>
              <a:rPr lang="zh-TW" altLang="en-US" sz="2400" dirty="0">
                <a:ea typeface="標楷體" pitchFamily="65" charset="-120"/>
              </a:rPr>
              <a:t>如果有原則，那麼要怎麼發現它？</a:t>
            </a:r>
            <a:endParaRPr lang="zh-TW" altLang="en-US" sz="2400" dirty="0">
              <a:ea typeface="新細明體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204184" y="166850"/>
            <a:ext cx="6934200" cy="2968125"/>
            <a:chOff x="1187624" y="181739"/>
            <a:chExt cx="6934200" cy="2968125"/>
          </a:xfrm>
        </p:grpSpPr>
        <p:pic>
          <p:nvPicPr>
            <p:cNvPr id="18435" name="Picture 4" descr="page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7624" y="181739"/>
              <a:ext cx="6934200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19" descr="\\140.112.59.229\資源平台\資源平台\版權\版權ICON與範例\64px-PD-icon_svg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87624" y="2875227"/>
              <a:ext cx="27463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6ABC86-5F13-411F-B05F-9393D96E49ED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2558257" y="65088"/>
            <a:ext cx="3357562" cy="5078412"/>
            <a:chOff x="2411413" y="65088"/>
            <a:chExt cx="3357562" cy="5078412"/>
          </a:xfrm>
        </p:grpSpPr>
        <p:pic>
          <p:nvPicPr>
            <p:cNvPr id="19458" name="Picture 5" descr="File:Orfeu-atenas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11413" y="65088"/>
              <a:ext cx="3357562" cy="5078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59" name="Picture 22" descr="\\140.112.59.229\資源平台\資源平台\版權\版權ICON與範例\GNU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11413" y="4856162"/>
              <a:ext cx="293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sz="3600" dirty="0" smtClean="0">
                <a:ea typeface="標楷體" pitchFamily="65" charset="-120"/>
                <a:cs typeface="+mj-cs"/>
              </a:rPr>
              <a:t>所以西洋哲學原來與其他哲學一樣，都是以找尋自然的原則為主</a:t>
            </a:r>
          </a:p>
        </p:txBody>
      </p:sp>
      <p:sp>
        <p:nvSpPr>
          <p:cNvPr id="20482" name="投影片編號版面配置區 3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D46FA9-DD02-4FCD-BA18-02E3684FD7E3}" type="slidenum">
              <a:rPr lang="zh-TW" altLang="en-US" smtClean="0"/>
              <a:pPr/>
              <a:t>7</a:t>
            </a:fld>
            <a:endParaRPr lang="en-US" altLang="zh-TW" smtClean="0"/>
          </a:p>
        </p:txBody>
      </p:sp>
      <p:sp>
        <p:nvSpPr>
          <p:cNvPr id="20483" name="Rectangle 13"/>
          <p:cNvSpPr txBox="1">
            <a:spLocks noChangeArrowheads="1"/>
          </p:cNvSpPr>
          <p:nvPr/>
        </p:nvSpPr>
        <p:spPr bwMode="auto">
          <a:xfrm>
            <a:off x="611188" y="1347788"/>
            <a:ext cx="4992687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「自然」的希臘文是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PHYSIS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，也就是今天英文</a:t>
            </a:r>
            <a:r>
              <a:rPr lang="en-US" altLang="zh-TW" sz="2800">
                <a:latin typeface="Times New Roman" pitchFamily="18" charset="0"/>
                <a:ea typeface="標楷體" pitchFamily="65" charset="-120"/>
              </a:rPr>
              <a:t>PHYSICS</a:t>
            </a: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的起源。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TW" altLang="en-US" sz="2800">
                <a:latin typeface="Times New Roman" pitchFamily="18" charset="0"/>
                <a:ea typeface="標楷體" pitchFamily="65" charset="-120"/>
              </a:rPr>
              <a:t>有智慧的人，例如佛陀，也是在解釋這個自然的原則，例如因果輪迴。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724525" y="915988"/>
            <a:ext cx="3165475" cy="3544887"/>
            <a:chOff x="5724525" y="915988"/>
            <a:chExt cx="3165475" cy="3544887"/>
          </a:xfrm>
        </p:grpSpPr>
        <p:pic>
          <p:nvPicPr>
            <p:cNvPr id="20484" name="Picture 7" descr="File:Seated Buddha Amitabha statue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24525" y="915988"/>
              <a:ext cx="3165475" cy="354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5" name="Picture 19" descr="\\140.112.59.229\資源平台\資源平台\版權\版權ICON與範例\64px-PD-icon_svg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24525" y="4186237"/>
              <a:ext cx="2746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>
          <a:xfrm>
            <a:off x="609600" y="206375"/>
            <a:ext cx="7924800" cy="8572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  <p:sp>
        <p:nvSpPr>
          <p:cNvPr id="21506" name="投影片編號版面配置區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57EE60-3B6D-4BA8-BDED-1AB31C171F22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pPr/>
              <a:t>8</a:t>
            </a:fld>
            <a:endParaRPr lang="en-US" altLang="zh-TW" smtClean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21577" name="Group 7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4479320"/>
              </p:ext>
            </p:extLst>
          </p:nvPr>
        </p:nvGraphicFramePr>
        <p:xfrm>
          <a:off x="1009650" y="1203325"/>
          <a:ext cx="7124700" cy="3263583"/>
        </p:xfrm>
        <a:graphic>
          <a:graphicData uri="http://schemas.openxmlformats.org/drawingml/2006/table">
            <a:tbl>
              <a:tblPr/>
              <a:tblGrid>
                <a:gridCol w="754063"/>
                <a:gridCol w="720725"/>
                <a:gridCol w="1150937"/>
                <a:gridCol w="44989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本作品轉載自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Microsoft Office 2007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多媒體藝廊，依據</a:t>
                      </a:r>
                      <a:r>
                        <a:rPr kumimoji="0" lang="en-US" altLang="zh-TW" sz="1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  <a:hlinkClick r:id="rId2"/>
                        </a:rPr>
                        <a:t>Microsoft服務合約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及著作權法第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46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52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65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條合理使用</a:t>
                      </a: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微軟正黑體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１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wikipedia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Photograph by Greg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O‘Beirne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.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Cropped by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User:Tomisti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，本作品轉載自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hlinkClick r:id="rId3"/>
                        </a:rPr>
                        <a:t>http://en.wikipedia.org/wiki/File:UWASocrates_gobeirne_cropped.jpg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，</a:t>
                      </a:r>
                      <a:endParaRPr lang="en-US" altLang="zh-TW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2012/9/28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。本作品採取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創用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CC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「姓名標示－相同方式分享</a:t>
                      </a:r>
                      <a:r>
                        <a:rPr kumimoji="0" lang="zh-TW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」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3.0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4"/>
                        </a:rPr>
                        <a:t>版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授權釋出。 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+mn-ea"/>
                        <a:cs typeface="微軟正黑體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5"/>
                        </a:rPr>
                        <a:t>Mediterranean Sea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Unknown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5"/>
                        </a:rPr>
                        <a:t>http://mediterraneancultures.wikispaces.com/Mediterranean+Sea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瀏覽日期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2012/9/27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。本作品採取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創用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CC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「姓名標示－相同方式分享</a:t>
                      </a:r>
                      <a:r>
                        <a:rPr kumimoji="0" lang="zh-TW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」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2.0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6"/>
                        </a:rPr>
                        <a:t>版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授權釋出。 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微軟正黑體"/>
                        <a:cs typeface="微軟正黑體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Greek and Phoenician Settlements in the Mediterranean Basin, about 550 B.C.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作者：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Unknown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，連結網址：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7"/>
                        </a:rPr>
                        <a:t>http://ancienthistory.about.com/od/geography/ig/Maps-of-Ancient-Greece/Settlements.htm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，瀏覽日期：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2012/10/24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。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+mn-ea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依據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著作權法第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46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52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65</a:t>
                      </a:r>
                      <a:r>
                        <a:rPr kumimoji="0" lang="zh-TW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條合理使用</a:t>
                      </a: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  <a:cs typeface="微軟正黑體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pic>
        <p:nvPicPr>
          <p:cNvPr id="21539" name="Picture 77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30525" y="1779588"/>
            <a:ext cx="257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2" name="Picture 4" descr="Mediterranean_map-bi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22738" y="3162427"/>
            <a:ext cx="577870" cy="42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3" name="圖片 1" descr="Creative Commons Attribution Share-Alike 3.0 License">
            <a:hlinkClick r:id="rId6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711502" y="3348607"/>
            <a:ext cx="762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4" name="圖片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rot="10800000" flipH="1" flipV="1">
            <a:off x="1794998" y="3812579"/>
            <a:ext cx="6477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933" y="1685964"/>
            <a:ext cx="599480" cy="41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File:UWASocrates gobeirne cropped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63688" y="2355726"/>
            <a:ext cx="720080" cy="45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34120" y="2427734"/>
            <a:ext cx="494435" cy="3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7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30525" y="3940372"/>
            <a:ext cx="2571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TW" altLang="en-US" cap="none" smtClean="0">
                <a:latin typeface="標楷體" pitchFamily="65" charset="-120"/>
                <a:ea typeface="標楷體" pitchFamily="65" charset="-120"/>
                <a:cs typeface="Trebuchet MS" pitchFamily="34" charset="0"/>
              </a:rPr>
              <a:t>版權聲明</a:t>
            </a:r>
          </a:p>
        </p:txBody>
      </p:sp>
      <p:graphicFrame>
        <p:nvGraphicFramePr>
          <p:cNvPr id="22605" name="Group 7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07443979"/>
              </p:ext>
            </p:extLst>
          </p:nvPr>
        </p:nvGraphicFramePr>
        <p:xfrm>
          <a:off x="609600" y="1200150"/>
          <a:ext cx="7924800" cy="3301752"/>
        </p:xfrm>
        <a:graphic>
          <a:graphicData uri="http://schemas.openxmlformats.org/drawingml/2006/table">
            <a:tbl>
              <a:tblPr/>
              <a:tblGrid>
                <a:gridCol w="838200"/>
                <a:gridCol w="963613"/>
                <a:gridCol w="1152525"/>
                <a:gridCol w="4970462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kumimoji="0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Wikipedia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2" tooltip="User:Future Perfect at Sunrise"/>
                        </a:rPr>
                        <a:t>Future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  <a:hlinkClick r:id="rId2" tooltip="User:Future Perfect at Sunrise"/>
                        </a:rPr>
                        <a:t> Perfect at Sunrise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+mn-ea"/>
                          <a:cs typeface="微軟正黑體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3"/>
                        </a:rPr>
                        <a:t>http://zh.wikipedia.org/wiki/File:Ancient_Greek_epichoric_alphabets.svg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2012/09/25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64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Wikipedia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，作品名稱：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Where do we come from? Who are we? Where are we going?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作者：保羅高更，本作品轉載自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4"/>
                        </a:rPr>
                        <a:t>http://zh.wikipedia.org/wiki/File:Paul_Gauguin_142.jpg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2012/09/25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Wikipedia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Ricardo André Frantz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本作品轉載自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  <a:hlinkClick r:id="rId5"/>
                        </a:rPr>
                        <a:t>http://en.wikipedia.org/wiki/File:Orfeu-atenas.jpg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，</a:t>
                      </a:r>
                      <a:endParaRPr kumimoji="0" lang="en-US" altLang="zh-TW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Narrow" pitchFamily="34" charset="0"/>
                        <a:ea typeface="微軟正黑體"/>
                        <a:cs typeface="微軟正黑體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2012/09/25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8E9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Wikipedia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，作者：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  <a:hlinkClick r:id="rId6" tooltip="en:Isidore van Kinsbergen"/>
                        </a:rPr>
                        <a:t>en:Isidore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  <a:hlinkClick r:id="rId6" tooltip="en:Isidore van Kinsbergen"/>
                        </a:rPr>
                        <a:t> van </a:t>
                      </a:r>
                      <a:r>
                        <a:rPr kumimoji="0" lang="en-US" altLang="zh-TW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  <a:hlinkClick r:id="rId6" tooltip="en:Isidore van Kinsbergen"/>
                        </a:rPr>
                        <a:t>Kinsbergen</a:t>
                      </a: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，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微軟正黑體"/>
                        </a:rPr>
                        <a:t>本作品轉載自</a:t>
                      </a:r>
                      <a:r>
                        <a:rPr lang="en-US" altLang="zh-TW" sz="1000" dirty="0" smtClean="0">
                          <a:hlinkClick r:id="rId7"/>
                        </a:rPr>
                        <a:t>http://zh.wikipedia.org/wiki/File:Seated_Buddha_Amitabha_statue.jp</a:t>
                      </a: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hlinkClick r:id="rId7"/>
                        </a:rPr>
                        <a:t>g</a:t>
                      </a:r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，</a:t>
                      </a:r>
                      <a:endParaRPr lang="en-US" altLang="zh-TW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瀏覽日期：</a:t>
                      </a:r>
                      <a:r>
                        <a:rPr kumimoji="0" lang="en-US" altLang="zh-TW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  <a:ea typeface="微軟正黑體"/>
                          <a:cs typeface="微軟正黑體"/>
                        </a:rPr>
                        <a:t>2012/09/25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4F4"/>
                    </a:solidFill>
                  </a:tcPr>
                </a:tc>
              </a:tr>
            </a:tbl>
          </a:graphicData>
        </a:graphic>
      </p:graphicFrame>
      <p:pic>
        <p:nvPicPr>
          <p:cNvPr id="22557" name="Picture 19" descr="\\140.112.59.229\資源平台\資源平台\版權\版權ICON與範例\64px-PD-icon_svg.pn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44875" y="2535293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8" name="Picture 4" descr="page2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0020" y="2535293"/>
            <a:ext cx="79318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9" name="Picture 22" descr="\\140.112.59.229\資源平台\資源平台\版權\版權ICON與範例\GNU.pn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44875" y="3327456"/>
            <a:ext cx="2936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0" name="Picture 46" descr="File:Orfeu-atenas.jpg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30873" y="3219821"/>
            <a:ext cx="371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1" name="Picture 19" descr="\\140.112.59.229\資源平台\資源平台\版權\版權ICON與範例\64px-PD-icon_svg.pn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44875" y="4119618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2" name="Picture 49" descr="File:Seated Buddha Amitabha statue.jpg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677437" y="3867894"/>
            <a:ext cx="478346" cy="59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9" descr="\\140.112.59.229\資源平台\資源平台\版權\版權ICON與範例\64px-PD-icon_svg.pn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44875" y="188523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圖片 4" descr="File:Ancient Greek epichoric alphabets.sv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651555" y="1779662"/>
            <a:ext cx="5762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463</TotalTime>
  <Words>419</Words>
  <Application>Microsoft Office PowerPoint</Application>
  <PresentationFormat>如螢幕大小 (16:9)</PresentationFormat>
  <Paragraphs>57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地平線</vt:lpstr>
      <vt:lpstr>                   </vt:lpstr>
      <vt:lpstr>PowerPoint 簡報</vt:lpstr>
      <vt:lpstr>PowerPoint 簡報</vt:lpstr>
      <vt:lpstr>PowerPoint 簡報</vt:lpstr>
      <vt:lpstr>PowerPoint 簡報</vt:lpstr>
      <vt:lpstr>PowerPoint 簡報</vt:lpstr>
      <vt:lpstr>所以西洋哲學原來與其他哲學一樣，都是以找尋自然的原則為主</vt:lpstr>
      <vt:lpstr>版權聲明</vt:lpstr>
      <vt:lpstr>版權聲明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課程名稱</dc:title>
  <dc:creator>User</dc:creator>
  <cp:lastModifiedBy>user</cp:lastModifiedBy>
  <cp:revision>76</cp:revision>
  <dcterms:created xsi:type="dcterms:W3CDTF">2012-08-29T06:02:23Z</dcterms:created>
  <dcterms:modified xsi:type="dcterms:W3CDTF">2012-10-24T02:32:54Z</dcterms:modified>
</cp:coreProperties>
</file>