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50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257" r:id="rId46"/>
    <p:sldId id="318" r:id="rId47"/>
    <p:sldId id="319" r:id="rId48"/>
    <p:sldId id="320" r:id="rId49"/>
  </p:sldIdLst>
  <p:sldSz cx="9144000" cy="5143500" type="screen16x9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4" autoAdjust="0"/>
    <p:restoredTop sz="94660"/>
  </p:normalViewPr>
  <p:slideViewPr>
    <p:cSldViewPr>
      <p:cViewPr>
        <p:scale>
          <a:sx n="66" d="100"/>
          <a:sy n="66" d="100"/>
        </p:scale>
        <p:origin x="55" y="-8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F2E8C8D-63EE-4C2D-8BE7-258224C784BC}" type="datetimeFigureOut">
              <a:rPr lang="zh-TW" altLang="en-US"/>
              <a:pPr>
                <a:defRPr/>
              </a:pPr>
              <a:t>2012/11/5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A9A240C-C2F2-481E-B270-DB3C0D23F3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059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D9F6D-60B0-4887-8C59-0325F2E4ABB8}" type="datetime1">
              <a:rPr lang="zh-TW" altLang="en-US" smtClean="0"/>
              <a:pPr>
                <a:defRPr/>
              </a:pPr>
              <a:t>2012/11/5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A378-E245-4658-9D2E-1528E9DC131A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49A72F-AC99-4934-A173-A98E6D2FBBFA}" type="datetime1">
              <a:rPr lang="zh-TW" altLang="en-US" smtClean="0"/>
              <a:pPr>
                <a:defRPr/>
              </a:pPr>
              <a:t>2012/11/5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6532C-AEED-4359-AA5C-CE03FCC851C0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3D260B-3B6B-4962-9647-38FD87D2DEB6}" type="datetime1">
              <a:rPr lang="zh-TW" altLang="en-US" smtClean="0"/>
              <a:pPr>
                <a:defRPr/>
              </a:pPr>
              <a:t>2012/11/5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8E306-39B9-4F73-A90C-54D1AEAFAE1F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506413"/>
            <a:ext cx="7124700" cy="693737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09650" y="1355725"/>
            <a:ext cx="7124700" cy="30384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3DD8A-5EE2-495A-A7EC-072D0F9E922B}" type="datetime1">
              <a:rPr lang="zh-TW" altLang="en-US"/>
              <a:pPr>
                <a:defRPr/>
              </a:pPr>
              <a:t>2012/11/5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397D3-BB70-4F6F-AC79-BD2EE7324584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8AF4FA-2D4D-45B8-95FE-221B5FC8E85F}" type="datetime1">
              <a:rPr lang="zh-TW" altLang="en-US" smtClean="0"/>
              <a:pPr>
                <a:defRPr/>
              </a:pPr>
              <a:t>2012/11/5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685A82-587B-4EA1-93A7-5B2BF3162C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21894"/>
            <a:ext cx="7885113" cy="1021556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96754"/>
            <a:ext cx="788511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5C22ED-E713-4032-8F91-DEE460C88ED0}" type="datetime1">
              <a:rPr lang="zh-TW" altLang="en-US" smtClean="0"/>
              <a:pPr>
                <a:defRPr/>
              </a:pPr>
              <a:t>2012/11/5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2FD0B-B13B-4C8B-BBB6-E8652255EE0D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733800" cy="30861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200150"/>
            <a:ext cx="3733800" cy="30861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384D6B-EE5A-4B5D-B1B3-7502182A8AE8}" type="datetime1">
              <a:rPr lang="zh-TW" altLang="en-US" smtClean="0"/>
              <a:pPr>
                <a:defRPr/>
              </a:pPr>
              <a:t>2012/11/5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E82F6-12E3-4DA4-BE15-CF505B594687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6E5C6E-4045-4497-888B-57BA03E9FA29}" type="datetime1">
              <a:rPr lang="zh-TW" altLang="en-US" smtClean="0"/>
              <a:pPr>
                <a:defRPr/>
              </a:pPr>
              <a:t>2012/11/5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07EED-5913-4A18-9A01-858DBA965052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99A0E3-B864-439B-A89A-D24DB6808853}" type="datetime1">
              <a:rPr lang="zh-TW" altLang="en-US" smtClean="0"/>
              <a:pPr>
                <a:defRPr/>
              </a:pPr>
              <a:t>2012/11/5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F4065-E895-432E-A0E4-2AB72C308D58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A3A38A-65B7-46F3-9A93-8FE8D65A1C41}" type="datetime1">
              <a:rPr lang="zh-TW" altLang="en-US" smtClean="0"/>
              <a:pPr>
                <a:defRPr/>
              </a:pPr>
              <a:t>2012/11/5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4980E8-865E-438E-ACA5-1D13C67BF772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085850"/>
            <a:ext cx="4648200" cy="3200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1910919"/>
            <a:ext cx="2971800" cy="23753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699F5E-EBBD-44D9-8973-D36BCDE04916}" type="datetime1">
              <a:rPr lang="zh-TW" altLang="en-US" smtClean="0"/>
              <a:pPr>
                <a:defRPr/>
              </a:pPr>
              <a:t>2012/11/5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A465A-31B6-443C-9BD0-165C67D6DA6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085850"/>
            <a:ext cx="3419856" cy="260604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910918"/>
            <a:ext cx="2971800" cy="18038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8A80FA-94AE-4398-A30E-C841A149F3C2}" type="datetime1">
              <a:rPr lang="zh-TW" altLang="en-US" smtClean="0"/>
              <a:pPr>
                <a:defRPr/>
              </a:pPr>
              <a:t>2012/11/5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90875-27B3-498A-8AAB-95600EE056C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1"/>
            <a:ext cx="7924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4767263"/>
            <a:ext cx="1524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907678-C891-4B65-8748-9A813FF6CD07}" type="datetime1">
              <a:rPr lang="zh-TW" altLang="en-US" smtClean="0"/>
              <a:pPr>
                <a:defRPr/>
              </a:pPr>
              <a:t>2012/11/5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4767263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B53065D-B56B-4079-ADA2-CF8657A65E41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8" name="Picture 2" descr="D:\CTLD\Logo及片頭尾\logo白字透明.pn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6300788" y="4227513"/>
            <a:ext cx="1803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reativecommons.org/licenses/by-nc-sa/3.0/tw/deed.zh_T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ocw.aca.ntu.edu.tw/ntu-ocw/index.php/ocw/copyright_declaration" TargetMode="External"/><Relationship Id="rId4" Type="http://schemas.openxmlformats.org/officeDocument/2006/relationships/hyperlink" Target="http://office.microsoft.com/zh-hk/HA010152965.asp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cw.aca.ntu.edu.tw/ntu-ocw/index.php/ocw/copyright_declaration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cw.aca.ntu.edu.tw/ntu-ocw/index.php/ocw/copyright_declaration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cw.aca.ntu.edu.tw/ntu-ocw/index.php/ocw/copyright_declaration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ublic_domain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cw.aca.ntu.edu.tw/ntu-ocw/index.php/ocw/copyright_declara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ocw.aca.ntu.edu.tw/ntu-ocw/index.php/ocw/copyright_declara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File:Sanzio_01_Plato_Aristotle.jpg" TargetMode="External"/><Relationship Id="rId13" Type="http://schemas.openxmlformats.org/officeDocument/2006/relationships/image" Target="../media/image10.jpeg"/><Relationship Id="rId3" Type="http://schemas.openxmlformats.org/officeDocument/2006/relationships/hyperlink" Target="http://creativecommons.org/licenses/by/2.0/" TargetMode="External"/><Relationship Id="rId7" Type="http://schemas.openxmlformats.org/officeDocument/2006/relationships/hyperlink" Target="http://commons.wikimedia.org/wiki/File:Sanzio_01.jpg" TargetMode="External"/><Relationship Id="rId12" Type="http://schemas.openxmlformats.org/officeDocument/2006/relationships/image" Target="../media/image21.jpeg"/><Relationship Id="rId17" Type="http://schemas.openxmlformats.org/officeDocument/2006/relationships/image" Target="../media/image11.png"/><Relationship Id="rId2" Type="http://schemas.openxmlformats.org/officeDocument/2006/relationships/hyperlink" Target="http://www.flickr.com/photos/croweb/2836991287/" TargetMode="External"/><Relationship Id="rId16" Type="http://schemas.openxmlformats.org/officeDocument/2006/relationships/hyperlink" Target="http://ocw.aca.ntu.edu.tw/ntu-ocw/index.php/ocw/copyright_decla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wikimedia.org/wiki/Raffaello_Sanzio" TargetMode="External"/><Relationship Id="rId11" Type="http://schemas.openxmlformats.org/officeDocument/2006/relationships/image" Target="../media/image7.png"/><Relationship Id="rId5" Type="http://schemas.openxmlformats.org/officeDocument/2006/relationships/hyperlink" Target="//en.wikipedia.org/wiki/School_of_Athens" TargetMode="External"/><Relationship Id="rId15" Type="http://schemas.openxmlformats.org/officeDocument/2006/relationships/image" Target="../media/image8.jpeg"/><Relationship Id="rId10" Type="http://schemas.openxmlformats.org/officeDocument/2006/relationships/hyperlink" Target="http://creativecommons.org/licenses/by/2.0/deed.zh" TargetMode="External"/><Relationship Id="rId4" Type="http://schemas.openxmlformats.org/officeDocument/2006/relationships/hyperlink" Target="http://commons.wikimedia.org/wiki/File:Plato_Pio-Clemetino_Inv305.jpg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2.jpe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1.png"/><Relationship Id="rId3" Type="http://schemas.openxmlformats.org/officeDocument/2006/relationships/hyperlink" Target="http://es.wikiquote.org/wiki/Archivo:Plato-raphael.jpg" TargetMode="External"/><Relationship Id="rId7" Type="http://schemas.openxmlformats.org/officeDocument/2006/relationships/hyperlink" Target="http://commons.wikimedia.org/wiki/File:Sanzio_01.jpg" TargetMode="External"/><Relationship Id="rId12" Type="http://schemas.openxmlformats.org/officeDocument/2006/relationships/hyperlink" Target="http://ocw.aca.ntu.edu.tw/ntu-ocw/index.php/ocw/copyright_declaration" TargetMode="External"/><Relationship Id="rId2" Type="http://schemas.openxmlformats.org/officeDocument/2006/relationships/hyperlink" Target="http://commons.wikimedia.org/wiki/Raffaello_Sanzio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en.wikipedia.org/wiki/File:Sanzio_01_Parmenides.jpg" TargetMode="External"/><Relationship Id="rId11" Type="http://schemas.openxmlformats.org/officeDocument/2006/relationships/image" Target="../media/image22.jpeg"/><Relationship Id="rId5" Type="http://schemas.openxmlformats.org/officeDocument/2006/relationships/hyperlink" Target="http://zh.wikipedia.org/wiki/File:Sanzio_01_Heraclitus.jpg" TargetMode="External"/><Relationship Id="rId10" Type="http://schemas.openxmlformats.org/officeDocument/2006/relationships/image" Target="../media/image17.jpeg"/><Relationship Id="rId4" Type="http://schemas.openxmlformats.org/officeDocument/2006/relationships/hyperlink" Target="//en.wikipedia.org/wiki/School_of_Athens" TargetMode="External"/><Relationship Id="rId9" Type="http://schemas.openxmlformats.org/officeDocument/2006/relationships/image" Target="../media/image15.jpeg"/><Relationship Id="rId1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hyperlink" Target="http://commons.wikimedia.org/wiki/Raffaello_Sanzio" TargetMode="External"/><Relationship Id="rId7" Type="http://schemas.openxmlformats.org/officeDocument/2006/relationships/image" Target="../media/image13.png"/><Relationship Id="rId2" Type="http://schemas.openxmlformats.org/officeDocument/2006/relationships/hyperlink" Target="//en.wikipedia.org/wiki/School_of_Athen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en.wikipedia.org/wiki/Public_domain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zh.wikipedia.org/wiki/File:Paul_Gauguin_142.jpg" TargetMode="External"/><Relationship Id="rId10" Type="http://schemas.openxmlformats.org/officeDocument/2006/relationships/hyperlink" Target="http://ocw.aca.ntu.edu.tw/ntu-ocw/index.php/ocw/copyright_declaration" TargetMode="External"/><Relationship Id="rId4" Type="http://schemas.openxmlformats.org/officeDocument/2006/relationships/hyperlink" Target="http://zh.wikipedia.org/wiki/File:Raffaello_Scuola_di_Atene_numbered.svg" TargetMode="External"/><Relationship Id="rId9" Type="http://schemas.openxmlformats.org/officeDocument/2006/relationships/image" Target="../media/image18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office.microsoft.com/zh-hk/HA010152965.aspx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hyperlink" Target="http://ocw.aca.ntu.edu.tw/ntu-ocw/index.php/ocw/copyright_declar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cw.aca.ntu.edu.tw/ntu-ocw/index.php/ocw/copyright_declar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ublic_domain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cw.aca.ntu.edu.tw/ntu-ocw/index.php/ocw/copyright_declaration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ublic_domain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7FBF54-EA5F-4F54-83B7-B55E48325DDE}" type="slidenum">
              <a:rPr lang="zh-TW" altLang="en-US"/>
              <a:pPr>
                <a:defRPr/>
              </a:pPr>
              <a:t>1</a:t>
            </a:fld>
            <a:endParaRPr lang="zh-TW" altLang="en-US"/>
          </a:p>
        </p:txBody>
      </p:sp>
      <p:sp>
        <p:nvSpPr>
          <p:cNvPr id="15361" name="標題 1"/>
          <p:cNvSpPr>
            <a:spLocks noGrp="1"/>
          </p:cNvSpPr>
          <p:nvPr>
            <p:ph type="ctrTitle"/>
          </p:nvPr>
        </p:nvSpPr>
        <p:spPr>
          <a:xfrm>
            <a:off x="15294" y="822226"/>
            <a:ext cx="9144000" cy="1605508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3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西洋哲學史</a:t>
            </a:r>
            <a:br>
              <a:rPr lang="zh-TW" altLang="en-US" sz="3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endParaRPr lang="en-US" altLang="zh-TW" sz="3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pSp>
        <p:nvGrpSpPr>
          <p:cNvPr id="15363" name="群組 5"/>
          <p:cNvGrpSpPr>
            <a:grpSpLocks/>
          </p:cNvGrpSpPr>
          <p:nvPr/>
        </p:nvGrpSpPr>
        <p:grpSpPr bwMode="auto">
          <a:xfrm>
            <a:off x="1970881" y="4208462"/>
            <a:ext cx="5202237" cy="523875"/>
            <a:chOff x="1169753" y="4207851"/>
            <a:chExt cx="5202447" cy="523875"/>
          </a:xfrm>
        </p:grpSpPr>
        <p:sp>
          <p:nvSpPr>
            <p:cNvPr id="15365" name="矩形 18"/>
            <p:cNvSpPr>
              <a:spLocks noChangeArrowheads="1"/>
            </p:cNvSpPr>
            <p:nvPr/>
          </p:nvSpPr>
          <p:spPr bwMode="auto">
            <a:xfrm>
              <a:off x="2339752" y="4207851"/>
              <a:ext cx="403244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kumimoji="0" lang="en-US" altLang="zh-TW" sz="1400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【</a:t>
              </a:r>
              <a:r>
                <a:rPr kumimoji="0" lang="zh-TW" altLang="en-US" sz="1400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本著作除另有註明外，採取</a:t>
              </a:r>
              <a:r>
                <a:rPr kumimoji="0" lang="zh-TW" altLang="en-US" sz="140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2"/>
                </a:rPr>
                <a:t>創用</a:t>
              </a:r>
              <a:r>
                <a:rPr kumimoji="0" lang="en-US" altLang="zh-TW" sz="140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2"/>
                </a:rPr>
                <a:t>CC</a:t>
              </a:r>
              <a:r>
                <a:rPr kumimoji="0" lang="zh-TW" altLang="en-US" sz="140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2"/>
                </a:rPr>
                <a:t>「姓名標示－非商業性－相同方式分享」台灣</a:t>
              </a:r>
              <a:r>
                <a:rPr kumimoji="0" lang="en-US" altLang="zh-TW" sz="140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2"/>
                </a:rPr>
                <a:t>3.0</a:t>
              </a:r>
              <a:r>
                <a:rPr kumimoji="0" lang="zh-TW" altLang="en-US" sz="140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2"/>
                </a:rPr>
                <a:t>版</a:t>
              </a:r>
              <a:r>
                <a:rPr kumimoji="0" lang="zh-TW" altLang="en-US" sz="1400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授權釋出</a:t>
              </a:r>
              <a:r>
                <a:rPr kumimoji="0" lang="en-US" altLang="zh-TW" sz="1400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】</a:t>
              </a:r>
            </a:p>
          </p:txBody>
        </p:sp>
        <p:pic>
          <p:nvPicPr>
            <p:cNvPr id="15366" name="Picture 15" descr="cc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69753" y="4289608"/>
              <a:ext cx="1232869" cy="442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2499742"/>
            <a:ext cx="91440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algn="ctr" defTabSz="457200"/>
            <a:r>
              <a:rPr kumimoji="0" lang="zh-TW" altLang="en-US" sz="4200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  <a:cs typeface="Trebuchet MS" pitchFamily="34" charset="0"/>
              </a:rPr>
              <a:t>從蘇格拉底到柏拉圖</a:t>
            </a:r>
            <a:r>
              <a:rPr kumimoji="0" lang="zh-TW" altLang="en-US" sz="4200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Trebuchet MS" pitchFamily="34" charset="0"/>
              </a:rPr>
              <a:t/>
            </a:r>
            <a:br>
              <a:rPr kumimoji="0" lang="zh-TW" altLang="en-US" sz="4200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Trebuchet MS" pitchFamily="34" charset="0"/>
              </a:rPr>
            </a:br>
            <a:endParaRPr kumimoji="0" lang="zh-TW" altLang="en-US" sz="4200" dirty="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cs typeface="Trebuchet MS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25505" y="365187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授課教師：苑舉正教授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107504" y="4847283"/>
            <a:ext cx="7997784" cy="276999"/>
            <a:chOff x="204272" y="4702918"/>
            <a:chExt cx="7997784" cy="276999"/>
          </a:xfrm>
          <a:noFill/>
        </p:grpSpPr>
        <p:sp>
          <p:nvSpPr>
            <p:cNvPr id="10" name="矩形 9"/>
            <p:cNvSpPr/>
            <p:nvPr/>
          </p:nvSpPr>
          <p:spPr>
            <a:xfrm>
              <a:off x="472440" y="4702918"/>
              <a:ext cx="7729616" cy="27699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TW" altLang="zh-TW" sz="1200" dirty="0">
                  <a:latin typeface="標楷體" pitchFamily="65" charset="-120"/>
                  <a:ea typeface="標楷體" pitchFamily="65" charset="-120"/>
                </a:rPr>
                <a:t>本作品轉載自</a:t>
              </a:r>
              <a:r>
                <a:rPr lang="en-US" altLang="zh-TW" sz="1200" dirty="0">
                  <a:latin typeface="標楷體" pitchFamily="65" charset="-120"/>
                  <a:ea typeface="標楷體" pitchFamily="65" charset="-120"/>
                </a:rPr>
                <a:t>Microsoft Office 2007</a:t>
              </a:r>
              <a:r>
                <a:rPr lang="zh-TW" altLang="zh-TW" sz="1200" dirty="0">
                  <a:latin typeface="標楷體" pitchFamily="65" charset="-120"/>
                  <a:ea typeface="標楷體" pitchFamily="65" charset="-120"/>
                </a:rPr>
                <a:t>多媒體藝廊，依據</a:t>
              </a:r>
              <a:r>
                <a:rPr lang="en-US" altLang="zh-TW" sz="1200" u="sng" dirty="0" err="1">
                  <a:latin typeface="標楷體" pitchFamily="65" charset="-120"/>
                  <a:ea typeface="標楷體" pitchFamily="65" charset="-120"/>
                  <a:hlinkClick r:id="rId4"/>
                </a:rPr>
                <a:t>Microsoft服務合約</a:t>
              </a:r>
              <a:r>
                <a:rPr lang="zh-TW" altLang="zh-TW" sz="1200" dirty="0">
                  <a:latin typeface="標楷體" pitchFamily="65" charset="-120"/>
                  <a:ea typeface="標楷體" pitchFamily="65" charset="-120"/>
                </a:rPr>
                <a:t>及著作權法第</a:t>
              </a:r>
              <a:r>
                <a:rPr lang="en-US" altLang="zh-TW" sz="1200" dirty="0">
                  <a:latin typeface="標楷體" pitchFamily="65" charset="-120"/>
                  <a:ea typeface="標楷體" pitchFamily="65" charset="-120"/>
                </a:rPr>
                <a:t>46</a:t>
              </a:r>
              <a:r>
                <a:rPr lang="zh-TW" altLang="zh-TW" sz="1200" dirty="0">
                  <a:latin typeface="標楷體" pitchFamily="65" charset="-120"/>
                  <a:ea typeface="標楷體" pitchFamily="65" charset="-120"/>
                </a:rPr>
                <a:t>、</a:t>
              </a:r>
              <a:r>
                <a:rPr lang="en-US" altLang="zh-TW" sz="1200" dirty="0">
                  <a:latin typeface="標楷體" pitchFamily="65" charset="-120"/>
                  <a:ea typeface="標楷體" pitchFamily="65" charset="-120"/>
                </a:rPr>
                <a:t>52</a:t>
              </a:r>
              <a:r>
                <a:rPr lang="zh-TW" altLang="zh-TW" sz="1200" dirty="0">
                  <a:latin typeface="標楷體" pitchFamily="65" charset="-120"/>
                  <a:ea typeface="標楷體" pitchFamily="65" charset="-120"/>
                </a:rPr>
                <a:t>、</a:t>
              </a:r>
              <a:r>
                <a:rPr lang="en-US" altLang="zh-TW" sz="1200" dirty="0">
                  <a:latin typeface="標楷體" pitchFamily="65" charset="-120"/>
                  <a:ea typeface="標楷體" pitchFamily="65" charset="-120"/>
                </a:rPr>
                <a:t>65</a:t>
              </a:r>
              <a:r>
                <a:rPr lang="zh-TW" altLang="zh-TW" sz="1200" dirty="0">
                  <a:latin typeface="標楷體" pitchFamily="65" charset="-120"/>
                  <a:ea typeface="標楷體" pitchFamily="65" charset="-120"/>
                </a:rPr>
                <a:t>條合理使用</a:t>
              </a:r>
              <a:endParaRPr lang="zh-TW" altLang="en-US" sz="1200" dirty="0"/>
            </a:p>
          </p:txBody>
        </p:sp>
        <p:pic>
          <p:nvPicPr>
            <p:cNvPr id="11" name="Picture 77">
              <a:hlinkClick r:id="rId5"/>
            </p:cNvPr>
            <p:cNvPicPr/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72" y="4702918"/>
              <a:ext cx="257175" cy="231775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cs typeface="Trebuchet MS" pitchFamily="34" charset="0"/>
              </a:rPr>
              <a:t>Parmenides</a:t>
            </a: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3779838" y="1233327"/>
            <a:ext cx="4038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None/>
            </a:pPr>
            <a:r>
              <a:rPr kumimoji="0" lang="zh-TW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	</a:t>
            </a:r>
            <a:r>
              <a:rPr kumimoji="0" lang="zh-TW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其實感官世界中的一切，都是一個</a:t>
            </a:r>
            <a:r>
              <a:rPr kumimoji="0" lang="zh-TW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存在的理念</a:t>
            </a:r>
            <a:r>
              <a:rPr kumimoji="0" lang="zh-TW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下所導致的結果。沒有這個觀念，就不會有任何型態的存在。因此，會存在的，就是會存在的；不會存在的，就永遠不可能存在。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7F9CB57-DD03-4CF2-94B6-924632488FBB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070485" y="1059582"/>
            <a:ext cx="1660182" cy="3908783"/>
            <a:chOff x="1070485" y="1059582"/>
            <a:chExt cx="1660182" cy="3908783"/>
          </a:xfrm>
        </p:grpSpPr>
        <p:pic>
          <p:nvPicPr>
            <p:cNvPr id="2050" name="Picture 2" descr="http://upload.wikimedia.org/wikipedia/commons/2/20/Sanzio_01_Parmenide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485" y="1059582"/>
              <a:ext cx="1660182" cy="3908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" descr="圖片1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6690" y="4551426"/>
              <a:ext cx="361630" cy="416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755650" y="339725"/>
            <a:ext cx="7124700" cy="693738"/>
          </a:xfrm>
          <a:ln/>
        </p:spPr>
        <p:txBody>
          <a:bodyPr>
            <a:normAutofit/>
          </a:bodyPr>
          <a:lstStyle/>
          <a:p>
            <a:pPr eaLnBrk="1" hangingPunct="1"/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cs typeface="Trebuchet MS" pitchFamily="34" charset="0"/>
              </a:rPr>
              <a:t>Pythagoras</a:t>
            </a:r>
          </a:p>
        </p:txBody>
      </p:sp>
      <p:pic>
        <p:nvPicPr>
          <p:cNvPr id="43013" name="Picture 8" descr="180px-Sanzio_01_Pythagoras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907872" y="1176087"/>
            <a:ext cx="2954338" cy="3457575"/>
          </a:xfrm>
          <a:noFill/>
          <a:ln/>
        </p:spPr>
      </p:pic>
      <p:sp>
        <p:nvSpPr>
          <p:cNvPr id="197639" name="Rectangle 7"/>
          <p:cNvSpPr>
            <a:spLocks noChangeArrowheads="1"/>
          </p:cNvSpPr>
          <p:nvPr/>
        </p:nvSpPr>
        <p:spPr bwMode="auto">
          <a:xfrm>
            <a:off x="3851275" y="1058863"/>
            <a:ext cx="4038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None/>
            </a:pPr>
            <a:r>
              <a:rPr kumimoji="0" lang="zh-TW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	</a:t>
            </a:r>
            <a:r>
              <a:rPr kumimoji="0" lang="zh-TW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數學是唯一表現</a:t>
            </a:r>
            <a:r>
              <a:rPr kumimoji="0" lang="zh-TW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真理</a:t>
            </a:r>
            <a:r>
              <a:rPr kumimoji="0" lang="zh-TW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的方式，因為數字與數字之間的關係，成為一種只有在思想中才能夠掌握的事物，不像感官世界中的感知那麼分歧與主觀。數學的真實，就像音樂中的旋律一般，都是沒有爭議的。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DCB6506-1B81-4E45-BF89-4D230D894BD9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8" name="Picture 1" descr="圖片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02" y="4183636"/>
            <a:ext cx="361630" cy="41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cs typeface="Trebuchet MS" pitchFamily="34" charset="0"/>
              </a:rPr>
              <a:t>Socrates</a:t>
            </a:r>
          </a:p>
        </p:txBody>
      </p:sp>
      <p:pic>
        <p:nvPicPr>
          <p:cNvPr id="44037" name="Picture 7" descr="page53-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995362" y="1131888"/>
            <a:ext cx="2713038" cy="3671887"/>
          </a:xfrm>
          <a:noFill/>
          <a:ln/>
        </p:spPr>
      </p:pic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3708400" y="1131888"/>
            <a:ext cx="4038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None/>
            </a:pPr>
            <a:r>
              <a:rPr kumimoji="0" lang="zh-TW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	</a:t>
            </a:r>
            <a:r>
              <a:rPr kumimoji="0" lang="zh-TW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他「述而不作」，但卻用「對話詰問」的方式，讓人</a:t>
            </a:r>
            <a:r>
              <a:rPr kumimoji="0" lang="zh-TW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不得不承認</a:t>
            </a:r>
            <a:r>
              <a:rPr kumimoji="0" lang="zh-TW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自己其實對於自己原先以為知道的事物，其實一無所知。他自己也承認，他唯一知道的東西，就是他一無所知！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F649391-1BB0-4B94-AAF6-6B02CBB87223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8" name="Picture 1" descr="圖片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85" y="4392105"/>
            <a:ext cx="361630" cy="41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43608" y="1203598"/>
            <a:ext cx="7124700" cy="864096"/>
          </a:xfrm>
          <a:ln/>
        </p:spPr>
        <p:txBody>
          <a:bodyPr/>
          <a:lstStyle/>
          <a:p>
            <a:pPr eaLnBrk="1" hangingPunct="1"/>
            <a:r>
              <a:rPr lang="zh-TW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那麼，柏拉圖的哲學哪裡特別了呢？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CF5C934-B295-436E-97CC-F89BD247D919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 eaLnBrk="1" hangingPunct="1"/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cs typeface="Trebuchet MS" pitchFamily="34" charset="0"/>
              </a:rPr>
              <a:t>通常，生老病死、神聖俗世構成思考的來源</a:t>
            </a:r>
          </a:p>
        </p:txBody>
      </p:sp>
      <p:pic>
        <p:nvPicPr>
          <p:cNvPr id="46085" name="Picture 4" descr="page21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1213083"/>
            <a:ext cx="7924800" cy="3060234"/>
          </a:xfrm>
          <a:noFill/>
          <a:ln/>
        </p:spPr>
      </p:pic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D0F8DE7-9F11-49B6-86E1-BDAE6F6703FF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5" name="Picture 19" descr="\\140.112.59.229\資源平台\資源平台\版權\版權ICON與範例\64px-PD-icon_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6597" y="3676764"/>
            <a:ext cx="467011" cy="622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2"/>
          <p:cNvSpPr txBox="1">
            <a:spLocks noGrp="1" noChangeArrowheads="1"/>
          </p:cNvSpPr>
          <p:nvPr>
            <p:ph sz="quarter" idx="13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kumimoji="1" lang="zh-TW" altLang="en-US" smtClean="0"/>
              <a:t>導致這些神話故事發生的起源，也就是我們在前面所說的「變化」。</a:t>
            </a:r>
          </a:p>
          <a:p>
            <a:r>
              <a:rPr kumimoji="1" lang="zh-TW" altLang="en-US" smtClean="0"/>
              <a:t>如同我們先前所說的，這些變化有很多種，包含層面及廣，不過有一種最讓人感到震驚。</a:t>
            </a:r>
          </a:p>
          <a:p>
            <a:r>
              <a:rPr kumimoji="1" lang="zh-TW" altLang="en-US" smtClean="0"/>
              <a:t>這就是人的變化，也就是高更名畫「我們從哪裡來？我們往那裡去？我們是什麼？」。</a:t>
            </a:r>
          </a:p>
          <a:p>
            <a:r>
              <a:rPr kumimoji="1" lang="zh-TW" altLang="en-US" smtClean="0"/>
              <a:t>希臘人的哲學，一開始也是這樣的；與我們差不多。</a:t>
            </a:r>
          </a:p>
          <a:p>
            <a:r>
              <a:rPr kumimoji="1" lang="zh-TW" altLang="en-US" smtClean="0"/>
              <a:t>但是，柏拉圖改變了一切！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58F0078-BE2A-4CC4-A8A9-4577335FABDC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1" name="Text Box 5"/>
          <p:cNvSpPr txBox="1">
            <a:spLocks noGrp="1" noChangeArrowheads="1"/>
          </p:cNvSpPr>
          <p:nvPr>
            <p:ph sz="quarter" idx="13"/>
          </p:nvPr>
        </p:nvSpPr>
        <p:spPr>
          <a:noFill/>
          <a:ln/>
        </p:spPr>
        <p:txBody>
          <a:bodyPr/>
          <a:lstStyle/>
          <a:p>
            <a:r>
              <a:rPr kumimoji="1" lang="zh-TW" altLang="en-US" dirty="0" smtClean="0"/>
              <a:t>懷海德</a:t>
            </a:r>
            <a:r>
              <a:rPr kumimoji="1" lang="en-US" altLang="zh-TW" dirty="0" smtClean="0"/>
              <a:t>(A. N. Whitehead)</a:t>
            </a:r>
            <a:r>
              <a:rPr kumimoji="1" lang="zh-TW" altLang="en-US" dirty="0" smtClean="0"/>
              <a:t>是一位在二十世紀知名的哲學家與數學家。</a:t>
            </a:r>
          </a:p>
          <a:p>
            <a:r>
              <a:rPr kumimoji="1" lang="zh-TW" altLang="en-US" dirty="0" smtClean="0"/>
              <a:t>他曾說過這句在西洋哲學中有關柏拉圖最著名的話：「</a:t>
            </a:r>
            <a:r>
              <a:rPr kumimoji="1" lang="zh-TW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歐洲哲學傳統中最穩當的特徵，就是它包含一連串對柏拉圖所做的註腳</a:t>
            </a:r>
            <a:r>
              <a:rPr kumimoji="1" lang="zh-TW" altLang="en-US" dirty="0" smtClean="0"/>
              <a:t>」</a:t>
            </a:r>
            <a:r>
              <a:rPr kumimoji="1" lang="en-US" altLang="zh-TW" dirty="0" smtClean="0"/>
              <a:t>(</a:t>
            </a:r>
            <a:r>
              <a:rPr kumimoji="1" lang="en-US" altLang="zh-TW" i="1" dirty="0" smtClean="0"/>
              <a:t>Process and Reality</a:t>
            </a:r>
            <a:r>
              <a:rPr kumimoji="1" lang="en-US" altLang="zh-TW" dirty="0" smtClean="0"/>
              <a:t>, p. 39)</a:t>
            </a:r>
            <a:r>
              <a:rPr kumimoji="1" lang="zh-TW" altLang="en-US" dirty="0" smtClean="0"/>
              <a:t>。 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C9D031F-B5F7-4A62-AB2D-7BED5ACA3AFE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" name="Picture 77">
            <a:hlinkClick r:id="rId2"/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11710"/>
            <a:ext cx="294050" cy="36004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sz="quarter" idx="13"/>
          </p:nvPr>
        </p:nvSpPr>
        <p:spPr>
          <a:ln/>
        </p:spPr>
        <p:txBody>
          <a:bodyPr>
            <a:normAutofit/>
          </a:bodyPr>
          <a:lstStyle/>
          <a:p>
            <a:r>
              <a:rPr lang="zh-TW" altLang="en-US" smtClean="0"/>
              <a:t>這句話中，不但凸顯了柏拉圖的重要性，也說明西洋哲學的發展以柏拉圖的思想為主軸。</a:t>
            </a:r>
          </a:p>
          <a:p>
            <a:r>
              <a:rPr lang="zh-TW" altLang="en-US" smtClean="0"/>
              <a:t>柏拉圖並不是西洋哲學的創始人，但是他的思想中包含哲學如何進展？哲學應當包含什麼內容？以及，哲學應當達成什麼樣的成果？為了回答這些問題，柏拉圖透過他的核心理念，融合與轉化了西洋哲學的發展，改變了直到他之前的知識傳統，也為其後的發展，鋪下一條發展自我特色的康莊大道。 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B76BE6D-4091-41DE-9F29-23A26E290B9A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sz="quarter" idx="13"/>
          </p:nvPr>
        </p:nvSpPr>
        <p:spPr>
          <a:ln/>
        </p:spPr>
        <p:txBody>
          <a:bodyPr>
            <a:normAutofit/>
          </a:bodyPr>
          <a:lstStyle/>
          <a:p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在這個發展中，柏拉圖思想的最大特色就是「貶抑日常觀察，推崇抽象思想」。</a:t>
            </a:r>
          </a:p>
          <a:p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我們在日常生活中觀察到的事務裡，表面上出現許多特徵（例如：真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(truth)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、善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(goodness)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、美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(beauty)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、大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(bigness)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、正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(justice)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、似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(likeness)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、合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(unity)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、有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(being)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、同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(sameness)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、異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(difference)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），但它們都是表面上觀察到的，並不是「真正真實的」。</a:t>
            </a:r>
            <a:r>
              <a:rPr lang="zh-TW" altLang="en-US" smtClean="0"/>
              <a:t> 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2A5AECD-DC6B-44FB-AFFE-13ADE19A39F4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/>
          <p:cNvSpPr>
            <a:spLocks noGrp="1" noChangeArrowheads="1"/>
          </p:cNvSpPr>
          <p:nvPr>
            <p:ph sz="quarter" idx="13"/>
          </p:nvPr>
        </p:nvSpPr>
        <p:spPr>
          <a:ln/>
        </p:spPr>
        <p:txBody>
          <a:bodyPr/>
          <a:lstStyle/>
          <a:p>
            <a:pPr eaLnBrk="1" hangingPunct="1"/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它們「看似」真實的原因，在於有「一」個只存在思維中的「理型」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(Form)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。「理型」是唯一的、思想的，以及真實的；理型使得觀察成為可能，因為在觀察的過程中，理型應用於外在對象，賦予這些對象被理解的可能。</a:t>
            </a:r>
            <a:r>
              <a:rPr lang="zh-TW" altLang="en-US" smtClean="0"/>
              <a:t> 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BDDB2C0-9589-4C1E-B096-F3406E622393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zh-TW" altLang="en-US" sz="3600" smtClean="0">
                <a:effectLst>
                  <a:outerShdw blurRad="38100" dist="38100" dir="2700000" algn="tl">
                    <a:srgbClr val="000000"/>
                  </a:outerShdw>
                </a:effectLst>
                <a:cs typeface="Trebuchet MS" pitchFamily="34" charset="0"/>
              </a:rPr>
              <a:t>蘇格拉底與柏拉圖師生二人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1258888" y="4300538"/>
            <a:ext cx="1643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rPr>
              <a:t>蘇格拉底</a:t>
            </a: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3924300" y="4300538"/>
            <a:ext cx="2286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rPr>
              <a:t>柏拉圖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737BF2-7A11-4B3A-8D8F-1EB27623367B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122159" y="1279413"/>
            <a:ext cx="2265190" cy="3029259"/>
            <a:chOff x="1122159" y="1279413"/>
            <a:chExt cx="2265190" cy="3029259"/>
          </a:xfrm>
        </p:grpSpPr>
        <p:pic>
          <p:nvPicPr>
            <p:cNvPr id="9" name="圖片 8" descr="Socrates.jpg"/>
            <p:cNvPicPr>
              <a:picLocks noChangeAspect="1"/>
            </p:cNvPicPr>
            <p:nvPr/>
          </p:nvPicPr>
          <p:blipFill>
            <a:blip r:embed="rId2" cstate="print"/>
            <a:srcRect l="3705" r="5523"/>
            <a:stretch>
              <a:fillRect/>
            </a:stretch>
          </p:blipFill>
          <p:spPr>
            <a:xfrm>
              <a:off x="1122159" y="1279413"/>
              <a:ext cx="2265190" cy="3029259"/>
            </a:xfrm>
            <a:prstGeom prst="roundRect">
              <a:avLst/>
            </a:prstGeom>
          </p:spPr>
        </p:pic>
        <p:pic>
          <p:nvPicPr>
            <p:cNvPr id="8" name="圖片 12" descr="Socrates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22159" y="4028935"/>
              <a:ext cx="569521" cy="268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群組 2"/>
          <p:cNvGrpSpPr/>
          <p:nvPr/>
        </p:nvGrpSpPr>
        <p:grpSpPr>
          <a:xfrm>
            <a:off x="3903503" y="1279390"/>
            <a:ext cx="2284845" cy="3018112"/>
            <a:chOff x="3903503" y="1279390"/>
            <a:chExt cx="2284845" cy="3018112"/>
          </a:xfrm>
        </p:grpSpPr>
        <p:pic>
          <p:nvPicPr>
            <p:cNvPr id="10" name="圖片 9" descr="Plato.jpg"/>
            <p:cNvPicPr>
              <a:picLocks noChangeAspect="1"/>
            </p:cNvPicPr>
            <p:nvPr/>
          </p:nvPicPr>
          <p:blipFill>
            <a:blip r:embed="rId4" cstate="print"/>
            <a:srcRect b="11945"/>
            <a:stretch>
              <a:fillRect/>
            </a:stretch>
          </p:blipFill>
          <p:spPr>
            <a:xfrm>
              <a:off x="3929180" y="1279390"/>
              <a:ext cx="2259168" cy="3018112"/>
            </a:xfrm>
            <a:prstGeom prst="roundRect">
              <a:avLst/>
            </a:prstGeom>
          </p:spPr>
        </p:pic>
        <p:pic>
          <p:nvPicPr>
            <p:cNvPr id="11" name="圖片 13" descr="Plato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903503" y="3885668"/>
              <a:ext cx="308457" cy="411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3"/>
          <p:cNvSpPr>
            <a:spLocks noGrp="1" noChangeArrowheads="1"/>
          </p:cNvSpPr>
          <p:nvPr>
            <p:ph sz="quarter" idx="13"/>
          </p:nvPr>
        </p:nvSpPr>
        <p:spPr>
          <a:ln/>
        </p:spPr>
        <p:txBody>
          <a:bodyPr/>
          <a:lstStyle/>
          <a:p>
            <a:pPr eaLnBrk="1" hangingPunct="1"/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柏拉圖的哲學，基本上完全在於分析這個介於「表象」與「實在」之間的區分，而分析的目的，則是透過對話中的相互詰問而達成的。我們以這種對話的方式，稱所有柏拉圖的作品為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《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對話錄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》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，但其實在對話中，柏拉圖刻意地在展顯一種辯證方法，證明在「思想交流」中，抽象事物可以因為語言的表述，呈現其為真的條件與本質。</a:t>
            </a:r>
            <a:r>
              <a:rPr lang="zh-TW" altLang="en-US" smtClean="0"/>
              <a:t> 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CEBC2B-3966-4561-AAB0-C38C070B9901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cs typeface="Trebuchet MS" pitchFamily="34" charset="0"/>
              </a:rPr>
              <a:t>讓我們進一步分析柏拉圖哲學的特色，以及這個哲學對於後世所產生的影響。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2958" y="1514475"/>
            <a:ext cx="7924800" cy="3086100"/>
          </a:xfrm>
          <a:ln/>
        </p:spPr>
        <p:txBody>
          <a:bodyPr/>
          <a:lstStyle/>
          <a:p>
            <a:pPr marL="812800" indent="-812800" defTabSz="914400"/>
            <a:r>
              <a:rPr lang="zh-TW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第一、有關理型的掌握。</a:t>
            </a:r>
          </a:p>
          <a:p>
            <a:pPr marL="812800" indent="-812800" defTabSz="914400"/>
            <a:r>
              <a:rPr lang="en-US" altLang="zh-TW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TW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、靈魂的地位高於身體</a:t>
            </a:r>
          </a:p>
          <a:p>
            <a:pPr marL="812800" indent="-812800" defTabSz="914400"/>
            <a:r>
              <a:rPr lang="en-US" altLang="zh-TW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TW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、前世的地位高於今世</a:t>
            </a:r>
          </a:p>
          <a:p>
            <a:pPr marL="812800" indent="-812800" defTabSz="914400"/>
            <a:r>
              <a:rPr lang="en-US" altLang="zh-TW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TW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、理解的地位高於無知。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2F32C3-D3E9-4FDD-B3E2-06C182B7C860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sz="quarter" idx="13"/>
          </p:nvPr>
        </p:nvSpPr>
        <p:spPr>
          <a:ln/>
        </p:spPr>
        <p:txBody>
          <a:bodyPr/>
          <a:lstStyle/>
          <a:p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第二、有關對話的掌握。</a:t>
            </a:r>
          </a:p>
          <a:p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、幾乎所有柏拉圖的作品都採用「對話錄」方式寫作的。唯一著名的例外，就是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《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蘇格拉底的自我辯護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》(A</a:t>
            </a:r>
            <a:r>
              <a:rPr lang="en-US" altLang="zh-TW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pology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。即使是這一篇，也同樣是蘇格拉底在西元前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399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年，回答一連串問題所做的「答辯」。因此，我們至少可以說，所有柏拉圖的著作都是以「回答問題」為主導。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067CECC-2799-44DC-93BA-03F0185E55ED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sz="quarter" idx="13"/>
          </p:nvPr>
        </p:nvSpPr>
        <p:spPr>
          <a:ln/>
        </p:spPr>
        <p:txBody>
          <a:bodyPr/>
          <a:lstStyle/>
          <a:p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、柏拉圖的「對話錄」不同於戲劇劇本中的「對話」。為什麼？因為柏拉圖的目的不在於說故事，也不在於創造神話世界。他的目的在於引用戲劇的對話方式，闡揚哲學討論，辯論哲學議題。</a:t>
            </a:r>
          </a:p>
          <a:p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、真實的歷史人物，而且每一個人在進行對話的場景也很具體（例如，探視牢房、拜訪富人、飲酒作樂、宗教場合、運動場合、沿街散步等）。總之，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《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對話錄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》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總是以一個具體的社會為背景，而不是「不食人間煙火」的知識份子之間的對話。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465862F-0649-4321-A39C-5ED83982DE3E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sz="quarter" idx="13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D《</a:t>
            </a:r>
            <a:r>
              <a:rPr lang="zh-TW" altLang="en-US" smtClean="0"/>
              <a:t>對話錄</a:t>
            </a:r>
            <a:r>
              <a:rPr lang="en-US" altLang="zh-TW" smtClean="0"/>
              <a:t>》</a:t>
            </a:r>
            <a:r>
              <a:rPr lang="zh-TW" altLang="en-US" smtClean="0"/>
              <a:t>進行的三部曲；</a:t>
            </a:r>
          </a:p>
          <a:p>
            <a:r>
              <a:rPr lang="zh-TW" altLang="en-US" smtClean="0"/>
              <a:t>一、引對話人進入對話的情境；</a:t>
            </a:r>
          </a:p>
          <a:p>
            <a:r>
              <a:rPr lang="zh-TW" altLang="en-US" smtClean="0"/>
              <a:t>二、評論對話人針對自己具體環境所做的描述；</a:t>
            </a:r>
          </a:p>
          <a:p>
            <a:r>
              <a:rPr lang="zh-TW" altLang="en-US" smtClean="0"/>
              <a:t>三、批判這個描述中所涵蓋的情況。</a:t>
            </a:r>
          </a:p>
          <a:p>
            <a:r>
              <a:rPr lang="zh-TW" altLang="en-US" smtClean="0"/>
              <a:t>為什麼柏拉圖要以「對話錄」的方式呈現他的作品？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004262C-B824-4151-80AB-2804525B9DF5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Rectangle 3"/>
          <p:cNvSpPr>
            <a:spLocks noGrp="1" noChangeArrowheads="1"/>
          </p:cNvSpPr>
          <p:nvPr>
            <p:ph sz="quarter" idx="13"/>
          </p:nvPr>
        </p:nvSpPr>
        <p:spPr>
          <a:ln/>
        </p:spPr>
        <p:txBody>
          <a:bodyPr/>
          <a:lstStyle/>
          <a:p>
            <a:pPr marL="812800" indent="-812800" defTabSz="914400"/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壞答案：「他認為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『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對話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』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是最好的寫作風格。」</a:t>
            </a:r>
          </a:p>
          <a:p>
            <a:pPr marL="812800" indent="-812800" defTabSz="914400"/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好答案：「柏拉圖在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《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理想國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》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所做的「對話錄」是論證他的理型；柏拉圖在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《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斐鐸篇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》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是論證理型的起源；柏拉圖在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《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饗宴篇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》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中，先透過敘述，然後對話，論證「善」的理念；柏拉圖在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《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普達哥拉斯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》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談論「德行」可以被教導嗎？柏拉圖在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《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門農篇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》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中，以對話的方式，論及知識範例就是數學。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D7C3125-92E6-4A29-9EE3-9338FAF62A89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467544" y="1419623"/>
            <a:ext cx="8229600" cy="226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"/>
            </a:pPr>
            <a:r>
              <a:rPr kumimoji="0" lang="zh-TW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好壞答案之間的比較：壞答案只給定一種寫作的方式與目的，就是寫出想寫的理念。</a:t>
            </a:r>
            <a:r>
              <a:rPr kumimoji="0" lang="zh-TW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好答案則告訴你，每一篇</a:t>
            </a:r>
            <a:r>
              <a:rPr kumimoji="0" lang="en-US" altLang="zh-TW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《</a:t>
            </a:r>
            <a:r>
              <a:rPr kumimoji="0" lang="zh-TW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對話錄</a:t>
            </a:r>
            <a:r>
              <a:rPr kumimoji="0" lang="en-US" altLang="zh-TW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》</a:t>
            </a:r>
            <a:r>
              <a:rPr kumimoji="0" lang="zh-TW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都有他自己的傳遞方式。它們並不相同</a:t>
            </a:r>
            <a:r>
              <a:rPr kumimoji="0" lang="zh-TW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。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"/>
            </a:pPr>
            <a:r>
              <a:rPr kumimoji="0" lang="zh-TW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實際上，對話的寫作方式，因為類似日常會話的緣故，不但可以提昇閱讀性，也可以讓讀者在對話「中間插話」。同時，對話中很容易塑造出一個指導其他人的核心人物（像是蘇格拉底），充分發揮哲學思考中的「</a:t>
            </a:r>
            <a:r>
              <a:rPr kumimoji="0" lang="zh-TW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教育</a:t>
            </a:r>
            <a:r>
              <a:rPr kumimoji="0" lang="zh-TW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」功能。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"/>
            </a:pPr>
            <a:endParaRPr kumimoji="0" lang="zh-TW" altLang="en-US" dirty="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標楷體" pitchFamily="65" charset="-120"/>
            </a:endParaRP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FDC593D-5210-4371-A1F4-EACD3815A941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179388" y="842963"/>
            <a:ext cx="8281987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2800" indent="-8128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"/>
            </a:pPr>
            <a:r>
              <a:rPr kumimoji="0" lang="zh-TW" altLang="en-US" sz="2000" dirty="0">
                <a:latin typeface="Verdana" pitchFamily="34" charset="0"/>
                <a:ea typeface="標楷體" pitchFamily="65" charset="-120"/>
              </a:rPr>
              <a:t>柏拉圖的</a:t>
            </a:r>
            <a:r>
              <a:rPr kumimoji="0" lang="en-US" altLang="zh-TW" sz="2000" dirty="0">
                <a:latin typeface="Verdana" pitchFamily="34" charset="0"/>
                <a:ea typeface="標楷體" pitchFamily="65" charset="-120"/>
              </a:rPr>
              <a:t>《</a:t>
            </a:r>
            <a:r>
              <a:rPr kumimoji="0" lang="zh-TW" altLang="en-US" sz="2000" dirty="0">
                <a:latin typeface="Verdana" pitchFamily="34" charset="0"/>
                <a:ea typeface="標楷體" pitchFamily="65" charset="-120"/>
              </a:rPr>
              <a:t>對話錄</a:t>
            </a:r>
            <a:r>
              <a:rPr kumimoji="0" lang="en-US" altLang="zh-TW" sz="2000" dirty="0">
                <a:latin typeface="Verdana" pitchFamily="34" charset="0"/>
                <a:ea typeface="標楷體" pitchFamily="65" charset="-120"/>
              </a:rPr>
              <a:t>》</a:t>
            </a:r>
            <a:r>
              <a:rPr kumimoji="0" lang="zh-TW" altLang="en-US" sz="2000" dirty="0">
                <a:latin typeface="Verdana" pitchFamily="34" charset="0"/>
                <a:ea typeface="標楷體" pitchFamily="65" charset="-120"/>
              </a:rPr>
              <a:t>另一個主要功能在於讓讀者本人透過閱讀感覺不出答案在哪裡？這與一般人透過閱讀尋找答案的態度非常不同。例如說，教導別人什麼是德行之前，那個教導的人是不是需要先知道德行是什麼？但是，德行是在實際生活中應用的判斷原則，怎麼有人會在實際發生什麼之前就知道什麼是德行呢？如果真是這樣，那麼德行就不能教導，因為沒有人能夠教導德行。那麼，德行哪裡來的呢？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71CF91-E0B6-4504-A685-D1199F40D633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395288" y="1052513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"/>
            </a:pPr>
            <a:r>
              <a:rPr kumimoji="0" lang="zh-TW" altLang="en-US" sz="2000" dirty="0">
                <a:latin typeface="Verdana" pitchFamily="34" charset="0"/>
                <a:ea typeface="標楷體" pitchFamily="65" charset="-120"/>
              </a:rPr>
              <a:t>為什麼我們可以感覺出一樣事物，卻不知道這樣事物究竟是什麼呢？對於這些問題，柏拉圖往往透過挖苦人的方式，迫使人承認，許多我們以為我們知道的事物，其實我們並不知道那是什麼。蘇格拉底更誇張，甚至在</a:t>
            </a:r>
            <a:r>
              <a:rPr kumimoji="0" lang="en-US" altLang="zh-TW" sz="2000" dirty="0">
                <a:latin typeface="Verdana" pitchFamily="34" charset="0"/>
                <a:ea typeface="標楷體" pitchFamily="65" charset="-120"/>
              </a:rPr>
              <a:t>《</a:t>
            </a:r>
            <a:r>
              <a:rPr kumimoji="0" lang="zh-TW" altLang="en-US" sz="2000" dirty="0">
                <a:latin typeface="Verdana" pitchFamily="34" charset="0"/>
                <a:ea typeface="標楷體" pitchFamily="65" charset="-120"/>
              </a:rPr>
              <a:t>辯護篇</a:t>
            </a:r>
            <a:r>
              <a:rPr kumimoji="0" lang="en-US" altLang="zh-TW" sz="2000" dirty="0">
                <a:latin typeface="Verdana" pitchFamily="34" charset="0"/>
                <a:ea typeface="標楷體" pitchFamily="65" charset="-120"/>
              </a:rPr>
              <a:t>》</a:t>
            </a:r>
            <a:r>
              <a:rPr kumimoji="0" lang="zh-TW" altLang="en-US" sz="2000" dirty="0">
                <a:latin typeface="Verdana" pitchFamily="34" charset="0"/>
                <a:ea typeface="標楷體" pitchFamily="65" charset="-120"/>
              </a:rPr>
              <a:t>中公開說：「我唯一知道的，就是我什麼都不知道！」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"/>
            </a:pPr>
            <a:endParaRPr kumimoji="0" lang="zh-TW" altLang="en-US" dirty="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51D87B6-B850-4299-B066-63A5B4D8A8C8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" name="Picture 21" descr="描述: \\140.112.59.229\資源平台\資源平台\版權\版權ICON與範例\F-公共財-book_mark_transparent-square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99742"/>
            <a:ext cx="389782" cy="33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3"/>
          <p:cNvSpPr>
            <a:spLocks noGrp="1" noChangeArrowheads="1"/>
          </p:cNvSpPr>
          <p:nvPr>
            <p:ph sz="quarter" idx="13"/>
          </p:nvPr>
        </p:nvSpPr>
        <p:spPr>
          <a:ln/>
        </p:spPr>
        <p:txBody>
          <a:bodyPr/>
          <a:lstStyle/>
          <a:p>
            <a:pPr marL="812800" indent="-812800" defTabSz="914400"/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結論兩點：</a:t>
            </a:r>
          </a:p>
          <a:p>
            <a:pPr marL="812800" indent="-812800" defTabSz="914400"/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一、想要瞭解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《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對話錄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》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的首要前提，就是改變閱讀習慣；</a:t>
            </a:r>
          </a:p>
          <a:p>
            <a:pPr marL="812800" indent="-812800" defTabSz="914400"/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二、能夠欣賞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《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對話錄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》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中，因為各式情景，所引發的不同對話。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271EF60-6320-4774-B92A-F2B8BCD67C79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179388" y="771525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defTabSz="457200"/>
            <a:r>
              <a:rPr kumimoji="0" lang="zh-TW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  <a:cs typeface="Trebuchet MS" pitchFamily="34" charset="0"/>
              </a:rPr>
              <a:t>蘇格拉底的「好樂迪」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43608" y="1851670"/>
            <a:ext cx="7124700" cy="2254250"/>
          </a:xfrm>
          <a:ln/>
        </p:spPr>
        <p:txBody>
          <a:bodyPr>
            <a:norm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「好」：「個人主義」，是一種反外在認知的態度。</a:t>
            </a:r>
          </a:p>
          <a:p>
            <a:r>
              <a:rPr lang="zh-TW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「樂」：「幸福主義」，是一種反有限發展的態度。</a:t>
            </a:r>
          </a:p>
          <a:p>
            <a:r>
              <a:rPr lang="zh-TW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「迪」：「知識主義」，是一種反心理主義的態度。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74DAADD-D9E3-4CD5-9EDB-8C4F64E1F3D4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sz="quarter" idx="13"/>
          </p:nvPr>
        </p:nvSpPr>
        <p:spPr>
          <a:ln/>
        </p:spPr>
        <p:txBody>
          <a:bodyPr/>
          <a:lstStyle/>
          <a:p>
            <a:pPr marL="812800" indent="-812800" defTabSz="914400"/>
            <a:r>
              <a:rPr lang="zh-TW" altLang="en-US" smtClean="0"/>
              <a:t>最後，要能夠欣賞柏拉圖哲學的特色，最為重要的例子，就是他對於「知識」是什麼，所做的區分。</a:t>
            </a:r>
          </a:p>
          <a:p>
            <a:pPr marL="812800" indent="-812800" defTabSz="914400"/>
            <a:r>
              <a:rPr lang="zh-TW" altLang="en-US" smtClean="0"/>
              <a:t>第一、知道</a:t>
            </a:r>
            <a:r>
              <a:rPr lang="en-US" altLang="zh-TW" smtClean="0"/>
              <a:t>(to know)</a:t>
            </a:r>
            <a:r>
              <a:rPr lang="zh-TW" altLang="en-US" smtClean="0"/>
              <a:t>，不同於感知</a:t>
            </a:r>
            <a:r>
              <a:rPr lang="en-US" altLang="zh-TW" smtClean="0"/>
              <a:t>(to perceive)</a:t>
            </a:r>
            <a:r>
              <a:rPr lang="zh-TW" altLang="en-US" smtClean="0"/>
              <a:t>，但感知與知道之間，並非完全無關。</a:t>
            </a:r>
          </a:p>
          <a:p>
            <a:pPr marL="812800" indent="-812800" defTabSz="914400"/>
            <a:r>
              <a:rPr lang="en-US" altLang="zh-TW" smtClean="0"/>
              <a:t>A</a:t>
            </a:r>
            <a:r>
              <a:rPr lang="zh-TW" altLang="en-US" smtClean="0"/>
              <a:t>、如果說，一個人只活在感知世界中，那麼他的視覺、聽覺、嗅覺、味覺與觸覺將會不斷地提供訊息，但這些訊息彼此之間，經常處於矛盾之中。</a:t>
            </a:r>
          </a:p>
          <a:p>
            <a:pPr marL="812800" indent="-812800" defTabSz="914400"/>
            <a:r>
              <a:rPr lang="zh-TW" altLang="en-US" smtClean="0"/>
              <a:t>例如，我們的視覺有限，以致於我們看不到太遠或太小的事物。其他各種感覺也一樣，都會造成認知上的困擾，並且也會因人而異。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86443DC-D465-4B8E-BBEE-D0A85C6A7AB5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sz="quarter" idx="13"/>
          </p:nvPr>
        </p:nvSpPr>
        <p:spPr>
          <a:ln/>
        </p:spPr>
        <p:txBody>
          <a:bodyPr/>
          <a:lstStyle/>
          <a:p>
            <a:pPr marL="609600" indent="-609600" defTabSz="914400"/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、在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《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門農篇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》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中，蘇格拉底以問答的方式，讓一個沒有受過教育的十歲奴隸，能夠證明幾何學的運算（如何將一個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1X1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的正方形，做成為一個正好兩倍的正方形）。</a:t>
            </a:r>
          </a:p>
          <a:p>
            <a:pPr marL="609600" indent="-609600" defTabSz="914400"/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、感知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(perception)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，如果能夠在理性運作的控制下，將超越自我，成為知識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(knowledge)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，但是這是一開始渾然不自覺的知識，而是經過反省後承認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(recognition)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的知識。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7FF3524-7D15-46DE-B6F4-4EAD51CED390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sz="quarter" idx="13"/>
          </p:nvPr>
        </p:nvSpPr>
        <p:spPr>
          <a:ln/>
        </p:spPr>
        <p:txBody>
          <a:bodyPr/>
          <a:lstStyle/>
          <a:p>
            <a:pPr marL="812800" indent="-812800" defTabSz="914400"/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這個知識論代表了兩個層面的不解：</a:t>
            </a:r>
          </a:p>
          <a:p>
            <a:pPr marL="812800" indent="-812800" defTabSz="914400"/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如果所有人所能知道的，都只是感知的話，那麼人人所感知的內容將「因人而異」。解決人與人之間因為感知而導致的差異，往往就是訴諸政治上的暴力。政治暴力在人人心中產生恐懼，而恐懼卻是讓大家不得不接受政治暴力的理由。這是一個多麼讓人感到沮喪的結果啊！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38CEAF4-F3D6-474B-B07B-3D77144005A2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sz="quarter" idx="13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如果知識就是經過理性所管控下的感知，那麼存在於每一個人意識中的知識，又是從哪裡來的呢？柏拉圖延續希臘神話中長期認定的「靈魂不滅」觀念認為說，知識來自於另一個世界，那個只有靈魂才能「看」到的世界。這是一個多麼讓人感到奇異的答案啊？</a:t>
            </a:r>
          </a:p>
          <a:p>
            <a:pPr eaLnBrk="1" hangingPunct="1"/>
            <a:endParaRPr lang="zh-TW" altLang="en-US" sz="16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B4A76FC-AA44-470A-961E-5BE1B21ECEFA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Grp="1" noChangeArrowheads="1"/>
          </p:cNvSpPr>
          <p:nvPr>
            <p:ph sz="quarter" idx="13"/>
          </p:nvPr>
        </p:nvSpPr>
        <p:spPr>
          <a:ln/>
        </p:spPr>
        <p:txBody>
          <a:bodyPr/>
          <a:lstStyle/>
          <a:p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第三、這兩類的「不解」，彼此之間正好構成一個知識論架構：</a:t>
            </a:r>
          </a:p>
          <a:p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如果世間一切僅有「人云亦云」的感知，而無任何其他「判準」的話，那麼這不表示說，暴力與恐懼真的成為「實際的判準」嗎？（古希臘人可以在多數暴力的情況下，決定那位智者，蘇格拉底的生死嗎？）不可以！！！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0226D57-7057-4187-BA00-8FE5E353BD00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Grp="1" noChangeArrowheads="1"/>
          </p:cNvSpPr>
          <p:nvPr>
            <p:ph sz="quarter" idx="13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那麼，讓人「心服口服」的判準在哪裡？柏拉圖說，在你心裡！你的心靈，可以對感知自行進行理性管控，得到屬於另一個世界的知識。另一個世界是一個完美的世界，其中每一項事物都是理想，就像人的靈魂一樣，是沒有缺憾的，不受肉體的限制。</a:t>
            </a:r>
          </a:p>
          <a:p>
            <a:pPr eaLnBrk="1" hangingPunct="1"/>
            <a:endParaRPr lang="zh-TW" altLang="en-US" sz="16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24C5228-5D82-452F-9920-9C1BB8105A75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sz="quarter" idx="13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 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因此，任何人在獲得這一身皮囊之前，都是活在完美的世界中，「看」到的，都是知識。但是，在今世中，在身體的限制下，這些知識受到感知的蒙蔽，被遮掩了。理性的思考，活像是一隻手，揭開遮蔽知識的感知表象，讓知識呈現出來。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B5D11C3-9A75-41D8-80FA-45AB97752C3A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3"/>
          <p:cNvSpPr>
            <a:spLocks noGrp="1" noChangeArrowheads="1"/>
          </p:cNvSpPr>
          <p:nvPr>
            <p:ph sz="quarter" idx="13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 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理性的思考，是追求真實的道路，是照耀啟蒙的光線，是進入另一個世界的通路。這個「新世界」中的什麼呢？這是柏拉圖的重點：這個新世界中的「實在」，不是我們能夠感知的，而是我們能夠理解的。這是什麼呢？</a:t>
            </a:r>
          </a:p>
          <a:p>
            <a:pPr eaLnBrk="1" hangingPunct="1"/>
            <a:endParaRPr lang="zh-TW" altLang="en-US" sz="200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13706E7-1A68-42C0-B16A-DF73F6EC3FE8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sz="quarter" idx="13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 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數學是一個例子！數學提供了一個具體的說明，解釋為什麼理解的對象是完美的，而感知的對象必然是有缺陷的。請注意，這個解釋是知識論的，但是他的終極目的，卻是政治的；數學是一個「新判準」，解決了所有人云亦云的問題。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C382E1A-AD07-4BD1-BD25-0D42A2B2B91B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sz="quarter" idx="13"/>
          </p:nvPr>
        </p:nvSpPr>
        <p:spPr>
          <a:ln/>
        </p:spPr>
        <p:txBody>
          <a:bodyPr/>
          <a:lstStyle/>
          <a:p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 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知識是什麼？知識可以分為下列七種情況：</a:t>
            </a:r>
          </a:p>
          <a:p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AB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AC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CB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AD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DC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CE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EB</a:t>
            </a:r>
          </a:p>
          <a:p>
            <a:endParaRPr lang="en-US" altLang="zh-TW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A      D            C            E           B</a:t>
            </a:r>
            <a:endParaRPr lang="zh-TW" alt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344EE6E-0537-42A9-BD92-54AA0CBAD675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39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cs typeface="Trebuchet MS" pitchFamily="34" charset="0"/>
              </a:rPr>
              <a:t>蘇格拉底的「好樂迪」轉為</a:t>
            </a:r>
            <a:b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cs typeface="Trebuchet MS" pitchFamily="34" charset="0"/>
              </a:rPr>
            </a:b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cs typeface="Trebuchet MS" pitchFamily="34" charset="0"/>
              </a:rPr>
              <a:t>柏拉圖的「頂福啟」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116013" y="1492250"/>
            <a:ext cx="1906587" cy="3038475"/>
          </a:xfrm>
          <a:ln/>
        </p:spPr>
        <p:txBody>
          <a:bodyPr>
            <a:normAutofit/>
          </a:bodyPr>
          <a:lstStyle/>
          <a:p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蘇格拉底：</a:t>
            </a:r>
          </a:p>
          <a:p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好：</a:t>
            </a:r>
          </a:p>
          <a:p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個人主義</a:t>
            </a:r>
          </a:p>
          <a:p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樂：</a:t>
            </a:r>
          </a:p>
          <a:p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幸福主義</a:t>
            </a:r>
          </a:p>
          <a:p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迪：</a:t>
            </a:r>
          </a:p>
          <a:p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知識主義</a:t>
            </a:r>
          </a:p>
          <a:p>
            <a:pPr eaLnBrk="1" hangingPunct="1"/>
            <a:endParaRPr lang="zh-TW" altLang="en-US" smtClean="0">
              <a:effectLst>
                <a:outerShdw blurRad="38100" dist="38100" dir="2700000" algn="tl">
                  <a:srgbClr val="000000"/>
                </a:outerShdw>
              </a:effectLst>
              <a:ea typeface="標楷體" pitchFamily="65" charset="-120"/>
            </a:endParaRP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3995738" y="1419225"/>
            <a:ext cx="2017712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"/>
            </a:pPr>
            <a:r>
              <a:rPr kumimoji="0" lang="zh-TW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柏拉圖：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"/>
            </a:pPr>
            <a:r>
              <a:rPr kumimoji="0" lang="zh-TW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頂：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"/>
            </a:pPr>
            <a:r>
              <a:rPr kumimoji="0" lang="zh-TW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理想主義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"/>
            </a:pPr>
            <a:r>
              <a:rPr kumimoji="0" lang="zh-TW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福：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"/>
            </a:pPr>
            <a:r>
              <a:rPr kumimoji="0" lang="zh-TW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超越主義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"/>
            </a:pPr>
            <a:r>
              <a:rPr kumimoji="0" lang="zh-TW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啟：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"/>
            </a:pPr>
            <a:r>
              <a:rPr kumimoji="0" lang="zh-TW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神聖主義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"/>
            </a:pPr>
            <a:endParaRPr kumimoji="0" lang="zh-TW" altLang="en-US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標楷體" pitchFamily="65" charset="-120"/>
            </a:endParaRP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8A2B468-CA51-4FC6-89B0-AAB53DFC3B23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ChangeArrowheads="1"/>
          </p:cNvSpPr>
          <p:nvPr>
            <p:ph sz="quarter" idx="13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AB </a:t>
            </a:r>
            <a:r>
              <a:rPr lang="zh-TW" altLang="en-US" sz="1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＝ 所有知識的可能範圍。</a:t>
            </a:r>
          </a:p>
          <a:p>
            <a:pPr>
              <a:lnSpc>
                <a:spcPct val="90000"/>
              </a:lnSpc>
            </a:pPr>
            <a:r>
              <a:rPr lang="en-US" altLang="zh-TW" sz="1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AC </a:t>
            </a:r>
            <a:r>
              <a:rPr lang="zh-TW" altLang="en-US" sz="1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＝ 所有感知的可能範圍。</a:t>
            </a:r>
          </a:p>
          <a:p>
            <a:pPr>
              <a:lnSpc>
                <a:spcPct val="90000"/>
              </a:lnSpc>
            </a:pPr>
            <a:r>
              <a:rPr lang="en-US" altLang="zh-TW" sz="1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CB </a:t>
            </a:r>
            <a:r>
              <a:rPr lang="zh-TW" altLang="en-US" sz="1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＝ 所有理解的可能範圍。</a:t>
            </a:r>
          </a:p>
          <a:p>
            <a:pPr>
              <a:lnSpc>
                <a:spcPct val="90000"/>
              </a:lnSpc>
            </a:pPr>
            <a:r>
              <a:rPr lang="en-US" altLang="zh-TW" sz="1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AD </a:t>
            </a:r>
            <a:r>
              <a:rPr lang="zh-TW" altLang="en-US" sz="1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＝ 所有感知中，全憑想像，沒有任何真實的範圍。</a:t>
            </a:r>
          </a:p>
          <a:p>
            <a:pPr>
              <a:lnSpc>
                <a:spcPct val="90000"/>
              </a:lnSpc>
            </a:pPr>
            <a:r>
              <a:rPr lang="en-US" altLang="zh-TW" sz="1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DC </a:t>
            </a:r>
            <a:r>
              <a:rPr lang="zh-TW" altLang="en-US" sz="1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＝ 所有使得感知成為可能的經驗世界，適合於感官知覺查知的範圍。</a:t>
            </a:r>
          </a:p>
          <a:p>
            <a:pPr>
              <a:lnSpc>
                <a:spcPct val="90000"/>
              </a:lnSpc>
            </a:pPr>
            <a:r>
              <a:rPr lang="en-US" altLang="zh-TW" sz="1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CE </a:t>
            </a:r>
            <a:r>
              <a:rPr lang="zh-TW" altLang="en-US" sz="1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＝ 所有理解成為可能所依附的公理假設（例如幾何學的公理）。</a:t>
            </a:r>
          </a:p>
          <a:p>
            <a:pPr>
              <a:lnSpc>
                <a:spcPct val="90000"/>
              </a:lnSpc>
            </a:pPr>
            <a:r>
              <a:rPr lang="en-US" altLang="zh-TW" sz="1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EB </a:t>
            </a:r>
            <a:r>
              <a:rPr lang="zh-TW" altLang="en-US" sz="1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＝ 所有使得理解成為可能的範圍，知識的真實基礎，使哲學成為可能的範圍。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A16F872-B932-4802-A968-A4072B117605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40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sz="quarter" idx="13"/>
          </p:nvPr>
        </p:nvSpPr>
        <p:spPr>
          <a:ln/>
        </p:spPr>
        <p:txBody>
          <a:bodyPr>
            <a:normAutofit/>
          </a:bodyPr>
          <a:lstStyle/>
          <a:p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這七種情況之間的關係為：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AC/CB = AD/DC = CE/EB</a:t>
            </a:r>
          </a:p>
          <a:p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這個關係說明了柏拉圖的哲學目的。</a:t>
            </a:r>
          </a:p>
          <a:p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、知識之間有高低之分，代表知識能夠與感知分享真實。（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AC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能為真，是因為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CB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； 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AD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能為真，是因為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DC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； 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CE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能為真，是因為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EB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）。</a:t>
            </a:r>
          </a:p>
          <a:p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 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AC 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相較於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CB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而言，比較沒有價值，但卻是知識探求的起點。</a:t>
            </a:r>
          </a:p>
          <a:p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 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DC 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提供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AC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想像的題材，但本身也只是感官察覺到的現象。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E5D774-6B56-4C55-8B19-A612D796D473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41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ChangeArrowheads="1"/>
          </p:cNvSpPr>
          <p:nvPr>
            <p:ph sz="quarter" idx="13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 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最重要的一點，是柏拉圖對於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CE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的態度。如果他接受數學為真實的知識，那麼柏拉圖就會與畢達哥拉斯無異，全面發展幾何與代數。不！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CE 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成為可能的知識對象，原因在於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EB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EB 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是什麼？這個問題，是哲學問題，不是數學問題。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CE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成為知識對象的原因，在於這個範圍中對於知識所做的假設，但是假設不是真理，而是一種模仿真理的理想化。做出這個假設的基礎，在於</a:t>
            </a:r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EB</a:t>
            </a:r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，其中包含宗教信仰、生活經驗、政治理念等等。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DA496FC-E94E-41BF-B3E3-C5021ADB546E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42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sz="quarter" idx="13"/>
          </p:nvPr>
        </p:nvSpPr>
        <p:spPr>
          <a:ln/>
        </p:spPr>
        <p:txBody>
          <a:bodyPr/>
          <a:lstStyle/>
          <a:p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結論：</a:t>
            </a:r>
          </a:p>
          <a:p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第一、柏拉圖為哲學是什麼這個問題，提出新的途徑，排除感官世界的同時，也不會全然受到數理世界的吸引。</a:t>
            </a:r>
          </a:p>
          <a:p>
            <a:r>
              <a:rPr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第二、柏拉圖的哲學長期處在與科學對立的情況中，反而構成科學的進步與發展。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5007DFF-6F84-418A-9EB8-9CDF6AA3AEBF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43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sz="quarter" idx="13"/>
          </p:nvPr>
        </p:nvSpPr>
        <p:spPr>
          <a:ln/>
        </p:spPr>
        <p:txBody>
          <a:bodyPr/>
          <a:lstStyle/>
          <a:p>
            <a:pPr lvl="4" eaLnBrk="1" hangingPunct="1">
              <a:buFontTx/>
              <a:buChar char="•"/>
            </a:pPr>
            <a:r>
              <a:rPr lang="zh-TW" altLang="en-U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敬請發問</a:t>
            </a:r>
          </a:p>
          <a:p>
            <a:pPr eaLnBrk="1" hangingPunct="1"/>
            <a:endParaRPr lang="zh-TW" altLang="en-US" sz="24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F0CE20E-C50F-4956-92C8-9BD6223B152D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44</a:t>
            </a:fld>
            <a:endParaRPr kumimoji="0" lang="zh-TW" altLang="en-US" dirty="0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62" name="Group 6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57564630"/>
              </p:ext>
            </p:extLst>
          </p:nvPr>
        </p:nvGraphicFramePr>
        <p:xfrm>
          <a:off x="395536" y="754655"/>
          <a:ext cx="8352927" cy="3388360"/>
        </p:xfrm>
        <a:graphic>
          <a:graphicData uri="http://schemas.openxmlformats.org/drawingml/2006/table">
            <a:tbl>
              <a:tblPr/>
              <a:tblGrid>
                <a:gridCol w="648071"/>
                <a:gridCol w="1368823"/>
                <a:gridCol w="1150937"/>
                <a:gridCol w="5185096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頁碼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作品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版權圖示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來源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/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作者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8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Flick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，作品名稱：</a:t>
                      </a:r>
                      <a:r>
                        <a:rPr kumimoji="0" lang="en-US" altLang="zh-TW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Socrates</a:t>
                      </a:r>
                      <a:r>
                        <a:rPr kumimoji="0" lang="zh-TW" alt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作者：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bencrowe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微軟正黑體"/>
                        <a:cs typeface="微軟正黑體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本作品載自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2"/>
                        </a:rPr>
                        <a:t>http://www.flickr.com/photos/croweb/2836991287/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微軟正黑體"/>
                        <a:cs typeface="微軟正黑體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2009/12/30 visited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。本作品採取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3"/>
                        </a:rPr>
                        <a:t>創用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3"/>
                        </a:rPr>
                        <a:t>CC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3"/>
                        </a:rPr>
                        <a:t>「姓名標示」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授權釋出。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微軟正黑體"/>
                        <a:cs typeface="微軟正黑體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</a:tr>
              <a:tr h="8116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維基共享資源 ，作品名稱：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Plato 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Pio-Clemetino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 Inv305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微軟正黑體"/>
                        <a:cs typeface="微軟正黑體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作者：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Marie-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Lan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 Nguyen (2006)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，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微軟正黑體"/>
                        <a:cs typeface="微軟正黑體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本作品轉載自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4"/>
                        </a:rPr>
                        <a:t>http://commons.wikimedia.org/wiki/File:Plato_Pio-Clemetino_Inv305.jpg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，瀏覽日期：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2012/09/17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微軟正黑體"/>
                        <a:cs typeface="微軟正黑體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Wikimedia commons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，作品名稱：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  <a:hlinkClick r:id="rId5" tooltip="w:School of Athens"/>
                        </a:rPr>
                        <a:t>The School of Athens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微軟正黑體"/>
                        <a:cs typeface="微軟正黑體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作者：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6" tooltip="Raffaello Sanzio"/>
                        </a:rPr>
                        <a:t>Raffaello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6" tooltip="Raffaello Sanzio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6" tooltip="Raffaello Sanzio"/>
                        </a:rPr>
                        <a:t>Sanzio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user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Harpsichord246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，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微軟正黑體"/>
                        <a:cs typeface="微軟正黑體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本作品載自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7"/>
                        </a:rPr>
                        <a:t>http://commons.wikimedia.org/wiki/File:Sanzio_01.jpg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微軟正黑體"/>
                        <a:cs typeface="微軟正黑體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瀏覽日期：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2012/10/1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。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依據著作權法第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46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、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52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、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65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條合理使用</a:t>
                      </a:r>
                      <a:endParaRPr lang="zh-TW" altLang="en-US" sz="1000" dirty="0" smtClean="0">
                        <a:solidFill>
                          <a:schemeClr val="bg1"/>
                        </a:solidFill>
                        <a:latin typeface="新細明體" pitchFamily="18" charset="-12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Wikimedia commons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，作品名稱：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5" tooltip="w:School of Athens"/>
                        </a:rPr>
                        <a:t>The School of Athens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微軟正黑體"/>
                        <a:cs typeface="微軟正黑體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作者：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6" tooltip="Raffaello Sanzio"/>
                        </a:rPr>
                        <a:t>Raffaello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6" tooltip="Raffaello Sanzio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6" tooltip="Raffaello Sanzio"/>
                        </a:rPr>
                        <a:t>Sanzio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Photographer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Web Gallery of Art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。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微軟正黑體"/>
                        <a:cs typeface="微軟正黑體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本作品載自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  <a:hlinkClick r:id="rId8"/>
                        </a:rPr>
                        <a:t>http://zh.wikipedia.org/wiki/File:Sanzio_01_Plato_Aristotle.jpg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微軟正黑體"/>
                        <a:cs typeface="微軟正黑體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瀏覽日期：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2012/10/1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</a:tr>
            </a:tbl>
          </a:graphicData>
        </a:graphic>
      </p:graphicFrame>
      <p:sp>
        <p:nvSpPr>
          <p:cNvPr id="29697" name="標題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7924800" cy="569218"/>
          </a:xfrm>
        </p:spPr>
        <p:txBody>
          <a:bodyPr/>
          <a:lstStyle/>
          <a:p>
            <a:pPr algn="ctr" eaLnBrk="1" hangingPunct="1"/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rebuchet MS" pitchFamily="34" charset="0"/>
              </a:rPr>
              <a:t>版權聲明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-7303" y="4443958"/>
            <a:ext cx="990600" cy="273844"/>
          </a:xfrm>
        </p:spPr>
        <p:txBody>
          <a:bodyPr/>
          <a:lstStyle/>
          <a:p>
            <a:pPr>
              <a:defRPr/>
            </a:pPr>
            <a:fld id="{D93D29FD-BECD-46E2-A989-BAAA4C060E31}" type="slidenum">
              <a:rPr lang="zh-TW" altLang="en-US" sz="1800">
                <a:latin typeface="標楷體" pitchFamily="65" charset="-120"/>
                <a:ea typeface="標楷體" pitchFamily="65" charset="-120"/>
              </a:rPr>
              <a:pPr>
                <a:defRPr/>
              </a:pPr>
              <a:t>45</a:t>
            </a:fld>
            <a:endParaRPr lang="zh-TW" altLang="en-US" sz="18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29745" name="圖片 13" descr="Plato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790800" y="2178544"/>
            <a:ext cx="393551" cy="39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46" name="圖片 12" descr="Socrates.png">
            <a:hlinkClick r:id="rId10"/>
          </p:cNvPr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555776" y="1383255"/>
            <a:ext cx="86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47" name="圖片 6" descr="Socrates.jp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460045" y="1247523"/>
            <a:ext cx="4746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49" name="Picture 4" descr="school of Athen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35486" y="2778373"/>
            <a:ext cx="79216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60" name="Picture 4" descr="Plato_Aristotl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429088" y="3429495"/>
            <a:ext cx="536575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圖片 13" descr="Plato.jpg"/>
          <p:cNvPicPr>
            <a:picLocks noChangeAspect="1"/>
          </p:cNvPicPr>
          <p:nvPr/>
        </p:nvPicPr>
        <p:blipFill>
          <a:blip r:embed="rId15" cstate="print"/>
          <a:srcRect b="11945"/>
          <a:stretch>
            <a:fillRect/>
          </a:stretch>
        </p:blipFill>
        <p:spPr>
          <a:xfrm>
            <a:off x="1507753" y="1995686"/>
            <a:ext cx="447631" cy="659075"/>
          </a:xfrm>
          <a:prstGeom prst="roundRect">
            <a:avLst/>
          </a:prstGeom>
        </p:spPr>
      </p:pic>
      <p:pic>
        <p:nvPicPr>
          <p:cNvPr id="15" name="Picture 1" descr="圖片1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027" y="2929996"/>
            <a:ext cx="361630" cy="31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3" descr="Plato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775106" y="3582763"/>
            <a:ext cx="393551" cy="39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920" name="Group 4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477213810"/>
              </p:ext>
            </p:extLst>
          </p:nvPr>
        </p:nvGraphicFramePr>
        <p:xfrm>
          <a:off x="573088" y="832264"/>
          <a:ext cx="8280920" cy="3107638"/>
        </p:xfrm>
        <a:graphic>
          <a:graphicData uri="http://schemas.openxmlformats.org/drawingml/2006/table">
            <a:tbl>
              <a:tblPr/>
              <a:tblGrid>
                <a:gridCol w="683866"/>
                <a:gridCol w="936104"/>
                <a:gridCol w="1152128"/>
                <a:gridCol w="5508822"/>
              </a:tblGrid>
              <a:tr h="361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頁碼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作品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版權圖示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來源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/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作者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2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Wikiquote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，作品名稱：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Plato-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raphael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，作者：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  <a:hlinkClick r:id="rId2" tooltip="Raffaello Sanzio"/>
                        </a:rPr>
                        <a:t>Raffaello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  <a:hlinkClick r:id="rId2" tooltip="Raffaello Sanzio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  <a:hlinkClick r:id="rId2" tooltip="Raffaello Sanzio"/>
                        </a:rPr>
                        <a:t>Sanzio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，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+mn-ea"/>
                        <a:cs typeface="微軟正黑體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user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Maarten van 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Vliet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，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+mn-ea"/>
                        <a:cs typeface="微軟正黑體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本作品載自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  <a:hlinkClick r:id="rId3"/>
                        </a:rPr>
                        <a:t>http://es.wikiquote.org/wiki/Archivo:Plato-raphael.jpg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，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+mn-ea"/>
                        <a:cs typeface="微軟正黑體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瀏覽日期：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2012/10/1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。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依據著作權法第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46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、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52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、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65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條合理使用</a:t>
                      </a:r>
                      <a:endParaRPr lang="zh-TW" altLang="en-US" sz="1000" dirty="0" smtClean="0">
                        <a:solidFill>
                          <a:schemeClr val="bg1"/>
                        </a:solidFill>
                        <a:latin typeface="新細明體" pitchFamily="18" charset="-12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Wikipedia commons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，作品名稱：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  <a:hlinkClick r:id="rId4" tooltip="w:School of Athens"/>
                        </a:rPr>
                        <a:t>The School of Athens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，作者：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2" tooltip="Raffaello Sanzio"/>
                        </a:rPr>
                        <a:t>Raffaello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2" tooltip="Raffaello Sanzio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2" tooltip="Raffaello Sanzio"/>
                        </a:rPr>
                        <a:t>Sanzio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User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：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Jacobolus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，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hotographer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Web Gallery of Art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。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+mn-ea"/>
                        <a:cs typeface="微軟正黑體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本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作品載自</a:t>
                      </a:r>
                      <a:r>
                        <a:rPr lang="en-US" altLang="zh-TW" sz="1000" dirty="0" smtClean="0">
                          <a:hlinkClick r:id="rId5"/>
                        </a:rPr>
                        <a:t>http://zh.wikipedia.org/wiki/File:Sanzio_01_Heraclitus.jpg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，瀏覽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日期：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2012/10/1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Wikimedia commons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，作品名稱：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4" tooltip="w:School of Athens"/>
                        </a:rPr>
                        <a:t>The School of Athens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，作者：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2" tooltip="Raffaello Sanzio"/>
                        </a:rPr>
                        <a:t>Raffaello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2" tooltip="Raffaello Sanzio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2" tooltip="Raffaello Sanzio"/>
                        </a:rPr>
                        <a:t>Sanzio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微軟正黑體"/>
                        <a:cs typeface="微軟正黑體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User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：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Tomisti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，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本作品載自</a:t>
                      </a:r>
                      <a:r>
                        <a:rPr lang="en-US" altLang="zh-TW" sz="1000" dirty="0" smtClean="0">
                          <a:hlinkClick r:id="rId6"/>
                        </a:rPr>
                        <a:t>http://en.wikipedia.org/wiki/File:Sanzio_01_Parmenides.jpg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微軟正黑體"/>
                        <a:cs typeface="微軟正黑體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瀏覽日期：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2012/10/1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。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依據著作權法第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46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、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52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、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65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條合理使用</a:t>
                      </a:r>
                      <a:endParaRPr lang="zh-TW" altLang="en-US" sz="1000" dirty="0" smtClean="0">
                        <a:solidFill>
                          <a:schemeClr val="bg1"/>
                        </a:solidFill>
                        <a:latin typeface="新細明體" pitchFamily="18" charset="-12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Wikimedia commons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，作品名稱：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4" tooltip="w:School of Athens"/>
                        </a:rPr>
                        <a:t>The School of Athens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，作者：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2" tooltip="Raffaello Sanzio"/>
                        </a:rPr>
                        <a:t>Raffaello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2" tooltip="Raffaello Sanzio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2" tooltip="Raffaello Sanzio"/>
                        </a:rPr>
                        <a:t>Sanzio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User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：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Jacobolus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，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本作品載自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7"/>
                        </a:rPr>
                        <a:t>http://commons.wikimedia.org/wiki/File:Sanzio_01.jpg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微軟正黑體"/>
                        <a:cs typeface="微軟正黑體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瀏覽日期：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2012/10/1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。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依據著作權法第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46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、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52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、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65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條合理使用</a:t>
                      </a:r>
                      <a:endParaRPr lang="zh-TW" altLang="en-US" sz="1000" dirty="0" smtClean="0">
                        <a:solidFill>
                          <a:schemeClr val="bg1"/>
                        </a:solidFill>
                        <a:latin typeface="新細明體" pitchFamily="18" charset="-12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</a:tr>
            </a:tbl>
          </a:graphicData>
        </a:graphic>
      </p:graphicFrame>
      <p:pic>
        <p:nvPicPr>
          <p:cNvPr id="79913" name="Picture 4" descr="Plat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78037" y="1203598"/>
            <a:ext cx="673683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914" name="Picture 7" descr="page53-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475656" y="1931977"/>
            <a:ext cx="488471" cy="61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916" name="Picture 8" descr="180px-Sanzio_01_Pythagoras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430656" y="3214159"/>
            <a:ext cx="55403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F0CE20E-C50F-4956-92C8-9BD6223B152D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46</a:t>
            </a:fld>
            <a:endParaRPr kumimoji="0" lang="zh-TW" altLang="en-US" dirty="0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26" name="Picture 2" descr="http://upload.wikimedia.org/wikipedia/commons/2/20/Sanzio_01_Parmenides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09" y="2499742"/>
            <a:ext cx="289739" cy="68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標題 1"/>
          <p:cNvSpPr txBox="1">
            <a:spLocks/>
          </p:cNvSpPr>
          <p:nvPr/>
        </p:nvSpPr>
        <p:spPr>
          <a:xfrm>
            <a:off x="683568" y="123478"/>
            <a:ext cx="7924800" cy="5692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rebuchet MS" pitchFamily="34" charset="0"/>
              </a:rPr>
              <a:t>版權聲明</a:t>
            </a:r>
          </a:p>
        </p:txBody>
      </p:sp>
      <p:pic>
        <p:nvPicPr>
          <p:cNvPr id="17" name="Picture 1" descr="圖片1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87" y="1407286"/>
            <a:ext cx="361630" cy="31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" descr="圖片1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52" y="2684475"/>
            <a:ext cx="361630" cy="31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" descr="圖片1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467" y="3382450"/>
            <a:ext cx="361630" cy="31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圖片 13" descr="Plato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560566" y="2044566"/>
            <a:ext cx="393551" cy="39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4" name="Group 4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412417367"/>
              </p:ext>
            </p:extLst>
          </p:nvPr>
        </p:nvGraphicFramePr>
        <p:xfrm>
          <a:off x="395536" y="749526"/>
          <a:ext cx="8496944" cy="3382377"/>
        </p:xfrm>
        <a:graphic>
          <a:graphicData uri="http://schemas.openxmlformats.org/drawingml/2006/table">
            <a:tbl>
              <a:tblPr/>
              <a:tblGrid>
                <a:gridCol w="754063"/>
                <a:gridCol w="902121"/>
                <a:gridCol w="1152128"/>
                <a:gridCol w="5688632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頁碼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作品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版權圖示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來源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/</a:t>
                      </a: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作者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82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Wikimedia commons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，作品名稱：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2" tooltip="w:School of Athens"/>
                        </a:rPr>
                        <a:t>The School of Athens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微軟正黑體"/>
                        <a:cs typeface="微軟正黑體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作者：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3" tooltip="Raffaello Sanzio"/>
                        </a:rPr>
                        <a:t>Raffaello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3" tooltip="Raffaello Sanzio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3" tooltip="Raffaello Sanzio"/>
                        </a:rPr>
                        <a:t>Sanzio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 user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：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Beao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+mn-ea"/>
                          <a:cs typeface="微軟正黑體"/>
                        </a:rPr>
                        <a:t>，截圖，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微軟正黑體"/>
                        <a:cs typeface="微軟正黑體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本作品轉載自</a:t>
                      </a:r>
                      <a:r>
                        <a:rPr lang="en-US" altLang="zh-TW" sz="1000" dirty="0" smtClean="0">
                          <a:hlinkClick r:id="rId4"/>
                        </a:rPr>
                        <a:t>http://zh.wikipedia.org/wiki/File:Raffaello_Scuola_di_Atene_numbered.svg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微軟正黑體"/>
                        <a:cs typeface="微軟正黑體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瀏覽日期：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2012/10/1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。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依據著作權法第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46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、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52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、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65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條合理使用</a:t>
                      </a:r>
                      <a:endParaRPr lang="zh-TW" altLang="en-US" sz="1000" dirty="0" smtClean="0">
                        <a:solidFill>
                          <a:schemeClr val="bg1"/>
                        </a:solidFill>
                        <a:latin typeface="新細明體" pitchFamily="18" charset="-12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作品名稱：</a:t>
                      </a: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Where do we come from? Who are we? Where are we going? </a:t>
                      </a:r>
                      <a:r>
                        <a:rPr kumimoji="0" lang="zh-TW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endParaRPr kumimoji="0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微軟正黑體"/>
                        <a:cs typeface="微軟正黑體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作者：保羅高更，</a:t>
                      </a: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Photographer</a:t>
                      </a:r>
                      <a:r>
                        <a:rPr kumimoji="0" lang="zh-TW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：</a:t>
                      </a: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DIRECTMEDIA Publishing GmbH</a:t>
                      </a:r>
                      <a:r>
                        <a:rPr kumimoji="0" lang="zh-TW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</a:rPr>
                        <a:t>，</a:t>
                      </a:r>
                      <a:endParaRPr kumimoji="0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微軟正黑體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本作品轉載自</a:t>
                      </a: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  <a:hlinkClick r:id="rId5"/>
                        </a:rPr>
                        <a:t>http://zh.wikipedia.org/wiki/File:Paul_Gauguin_142.jpg</a:t>
                      </a:r>
                      <a:r>
                        <a:rPr kumimoji="0" lang="zh-TW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endParaRPr kumimoji="0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微軟正黑體"/>
                        <a:cs typeface="微軟正黑體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瀏覽日期：</a:t>
                      </a: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軟正黑體"/>
                          <a:cs typeface="微軟正黑體"/>
                        </a:rPr>
                        <a:t>2012/09/25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歐洲哲學傳統中最穩當的特徵，就是它包含一連串對柏拉圖所做的註腳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新細明體" pitchFamily="18" charset="-12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Process and reality</a:t>
                      </a:r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，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A. N. Whitehead</a:t>
                      </a:r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著，周邦宪译，</a:t>
                      </a:r>
                      <a:endParaRPr lang="en-US" altLang="zh-TW" sz="1000" dirty="0" smtClean="0">
                        <a:solidFill>
                          <a:schemeClr val="bg1"/>
                        </a:solidFill>
                        <a:latin typeface="新細明體" pitchFamily="18" charset="-12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贵阳市 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: 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贵州人民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, 2006</a:t>
                      </a:r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出版，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p.39</a:t>
                      </a:r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。</a:t>
                      </a:r>
                      <a:endParaRPr lang="en-US" altLang="zh-TW" sz="1000" dirty="0" smtClean="0">
                        <a:solidFill>
                          <a:schemeClr val="bg1"/>
                        </a:solidFill>
                        <a:latin typeface="新細明體" pitchFamily="18" charset="-12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依據著作權法第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46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、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52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、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65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條合理使用</a:t>
                      </a:r>
                      <a:endParaRPr lang="zh-TW" altLang="en-US" sz="1000" dirty="0" smtClean="0">
                        <a:solidFill>
                          <a:schemeClr val="bg1"/>
                        </a:solidFill>
                        <a:latin typeface="新細明體" pitchFamily="18" charset="-12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</a:tr>
            </a:tbl>
          </a:graphicData>
        </a:graphic>
      </p:graphicFrame>
      <p:pic>
        <p:nvPicPr>
          <p:cNvPr id="81959" name="Picture 19" descr="\\140.112.59.229\資源平台\資源平台\版權\版權ICON與範例\64px-PD-icon_svg.png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68477" y="2399830"/>
            <a:ext cx="358590" cy="35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0" name="Picture 4" descr="page2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81100" y="2355726"/>
            <a:ext cx="8651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2" name="Picture 7" descr="page53-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403648" y="1332239"/>
            <a:ext cx="4254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F0CE20E-C50F-4956-92C8-9BD6223B152D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47</a:t>
            </a:fld>
            <a:endParaRPr kumimoji="0" lang="zh-TW" altLang="en-US" dirty="0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2" name="Picture 77">
            <a:hlinkClick r:id="rId10"/>
          </p:cNvPr>
          <p:cNvPicPr/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477" y="3397865"/>
            <a:ext cx="294050" cy="288032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13" name="標題 1"/>
          <p:cNvSpPr txBox="1">
            <a:spLocks/>
          </p:cNvSpPr>
          <p:nvPr/>
        </p:nvSpPr>
        <p:spPr>
          <a:xfrm>
            <a:off x="683568" y="123478"/>
            <a:ext cx="7924800" cy="5692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rebuchet MS" pitchFamily="34" charset="0"/>
              </a:rPr>
              <a:t>版權聲明</a:t>
            </a:r>
          </a:p>
        </p:txBody>
      </p:sp>
      <p:pic>
        <p:nvPicPr>
          <p:cNvPr id="10" name="Picture 77">
            <a:hlinkClick r:id="rId10"/>
          </p:cNvPr>
          <p:cNvPicPr/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747" y="1476354"/>
            <a:ext cx="294050" cy="288032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4" name="Group 4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628975320"/>
              </p:ext>
            </p:extLst>
          </p:nvPr>
        </p:nvGraphicFramePr>
        <p:xfrm>
          <a:off x="323528" y="950229"/>
          <a:ext cx="8496943" cy="2053568"/>
        </p:xfrm>
        <a:graphic>
          <a:graphicData uri="http://schemas.openxmlformats.org/drawingml/2006/table">
            <a:tbl>
              <a:tblPr/>
              <a:tblGrid>
                <a:gridCol w="899298"/>
                <a:gridCol w="1116926"/>
                <a:gridCol w="1115225"/>
                <a:gridCol w="5365494"/>
              </a:tblGrid>
              <a:tr h="441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頁碼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作品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版權圖示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來源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/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作者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06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我唯一知道的，就是我什麼都不知道！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新細明體" pitchFamily="18" charset="-12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Plato (424/423 BC – 348/347 BC)</a:t>
                      </a:r>
                      <a:endParaRPr lang="zh-TW" altLang="en-US" sz="1200" dirty="0" smtClean="0">
                        <a:solidFill>
                          <a:schemeClr val="bg1"/>
                        </a:solidFill>
                        <a:latin typeface="新細明體" pitchFamily="18" charset="-12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</a:tr>
              <a:tr h="806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1-48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新細明體" pitchFamily="18" charset="-12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本作品轉載自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Microsoft Office 2007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多媒體藝廊，依據</a:t>
                      </a:r>
                      <a:r>
                        <a:rPr lang="en-US" altLang="zh-TW" sz="1000" u="sng" dirty="0" err="1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  <a:hlinkClick r:id="rId2"/>
                        </a:rPr>
                        <a:t>Microsoft服務合約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及著作權法第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46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、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52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、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65</a:t>
                      </a:r>
                      <a:r>
                        <a:rPr lang="zh-TW" altLang="zh-TW" sz="1000" dirty="0" smtClean="0">
                          <a:solidFill>
                            <a:schemeClr val="bg1"/>
                          </a:solidFill>
                          <a:latin typeface="新細明體" pitchFamily="18" charset="-120"/>
                          <a:ea typeface="新細明體" pitchFamily="18" charset="-120"/>
                        </a:rPr>
                        <a:t>條合理使用</a:t>
                      </a:r>
                      <a:endParaRPr lang="zh-TW" altLang="en-US" sz="1000" dirty="0" smtClean="0">
                        <a:solidFill>
                          <a:schemeClr val="bg1"/>
                        </a:solidFill>
                        <a:latin typeface="新細明體" pitchFamily="18" charset="-12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66" y="2427734"/>
            <a:ext cx="839601" cy="45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7">
            <a:hlinkClick r:id="rId4"/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564" y="2524463"/>
            <a:ext cx="294050" cy="265467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11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F0CE20E-C50F-4956-92C8-9BD6223B152D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48</a:t>
            </a:fld>
            <a:endParaRPr kumimoji="0" lang="zh-TW" altLang="en-US" dirty="0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2" name="Picture 21" descr="描述: \\140.112.59.229\資源平台\資源平台\版權\版權ICON與範例\F-公共財-book_mark_transparent-square.png">
            <a:hlinkClick r:id="rId4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80" y="1695125"/>
            <a:ext cx="320179" cy="27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683568" y="123478"/>
            <a:ext cx="7924800" cy="5692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rebuchet MS" pitchFamily="34" charset="0"/>
              </a:rPr>
              <a:t>版權聲明</a:t>
            </a:r>
          </a:p>
        </p:txBody>
      </p:sp>
    </p:spTree>
    <p:extLst>
      <p:ext uri="{BB962C8B-B14F-4D97-AF65-F5344CB8AC3E}">
        <p14:creationId xmlns:p14="http://schemas.microsoft.com/office/powerpoint/2010/main" val="42919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23825"/>
            <a:ext cx="7124700" cy="693738"/>
          </a:xfrm>
          <a:ln/>
        </p:spPr>
        <p:txBody>
          <a:bodyPr/>
          <a:lstStyle/>
          <a:p>
            <a:pPr eaLnBrk="1" hangingPunct="1"/>
            <a:r>
              <a:rPr lang="zh-TW" alt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cs typeface="Trebuchet MS" pitchFamily="34" charset="0"/>
              </a:rPr>
              <a:t>西洋哲學的起源不稀奇，但她的發展很特別。為什麼？</a:t>
            </a:r>
            <a:br>
              <a:rPr lang="zh-TW" alt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cs typeface="Trebuchet MS" pitchFamily="34" charset="0"/>
              </a:rPr>
            </a:br>
            <a:r>
              <a:rPr lang="zh-TW" alt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cs typeface="Trebuchet MS" pitchFamily="34" charset="0"/>
              </a:rPr>
              <a:t>看這一張拉斐爾所畫的「雅典學派」就知道了。</a:t>
            </a:r>
          </a:p>
        </p:txBody>
      </p:sp>
      <p:pic>
        <p:nvPicPr>
          <p:cNvPr id="36869" name="Picture 4" descr="school of Athens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827088" y="771525"/>
            <a:ext cx="5472112" cy="4249738"/>
          </a:xfrm>
          <a:noFill/>
          <a:ln/>
        </p:spPr>
      </p:pic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A5F8838-5385-4CA9-812A-C7198180E3CE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" name="Picture 1" descr="圖片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79" y="4687097"/>
            <a:ext cx="365062" cy="31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/>
          <p:cNvSpPr txBox="1">
            <a:spLocks noGrp="1" noChangeArrowheads="1"/>
          </p:cNvSpPr>
          <p:nvPr>
            <p:ph sz="quarter" idx="13"/>
          </p:nvPr>
        </p:nvSpPr>
        <p:spPr>
          <a:xfrm>
            <a:off x="1009650" y="484188"/>
            <a:ext cx="7124700" cy="3910012"/>
          </a:xfrm>
          <a:noFill/>
          <a:ln/>
        </p:spPr>
        <p:txBody>
          <a:bodyPr>
            <a:normAutofit/>
          </a:bodyPr>
          <a:lstStyle/>
          <a:p>
            <a:r>
              <a:rPr kumimoji="1" lang="zh-TW" altLang="en-US" dirty="0" smtClean="0"/>
              <a:t>在這幅畫中，有幾個人特別值得注意。他們是：</a:t>
            </a:r>
          </a:p>
          <a:p>
            <a:r>
              <a:rPr kumimoji="1" lang="zh-TW" altLang="en-US" dirty="0" smtClean="0"/>
              <a:t>柏拉圖</a:t>
            </a:r>
            <a:r>
              <a:rPr kumimoji="1" lang="en-US" altLang="zh-TW" dirty="0" smtClean="0"/>
              <a:t>(Plato)</a:t>
            </a:r>
            <a:r>
              <a:rPr kumimoji="1" lang="zh-TW" altLang="en-US" dirty="0" smtClean="0"/>
              <a:t>、</a:t>
            </a:r>
          </a:p>
          <a:p>
            <a:r>
              <a:rPr kumimoji="1" lang="zh-TW" altLang="en-US" dirty="0" smtClean="0"/>
              <a:t>亞里斯多德</a:t>
            </a:r>
            <a:r>
              <a:rPr kumimoji="1" lang="en-US" altLang="zh-TW" dirty="0" smtClean="0"/>
              <a:t>(Aristotle)</a:t>
            </a:r>
            <a:r>
              <a:rPr kumimoji="1" lang="zh-TW" altLang="en-US" dirty="0" smtClean="0"/>
              <a:t>、</a:t>
            </a:r>
          </a:p>
          <a:p>
            <a:r>
              <a:rPr kumimoji="1" lang="zh-TW" altLang="en-US" dirty="0" smtClean="0"/>
              <a:t>蘇格拉底</a:t>
            </a:r>
            <a:r>
              <a:rPr kumimoji="1" lang="en-US" altLang="zh-TW" dirty="0" smtClean="0"/>
              <a:t>(Socrates)</a:t>
            </a:r>
            <a:r>
              <a:rPr kumimoji="1" lang="zh-TW" altLang="en-US" dirty="0" smtClean="0"/>
              <a:t>、</a:t>
            </a:r>
          </a:p>
          <a:p>
            <a:r>
              <a:rPr kumimoji="1" lang="zh-TW" altLang="en-US" dirty="0" smtClean="0"/>
              <a:t>赫拉克力圖斯</a:t>
            </a:r>
            <a:r>
              <a:rPr kumimoji="1" lang="en-US" altLang="zh-TW" dirty="0" smtClean="0"/>
              <a:t>(Heraclitus)</a:t>
            </a:r>
            <a:r>
              <a:rPr kumimoji="1" lang="zh-TW" altLang="en-US" dirty="0" smtClean="0"/>
              <a:t>、</a:t>
            </a:r>
          </a:p>
          <a:p>
            <a:r>
              <a:rPr kumimoji="1" lang="zh-TW" altLang="en-US" dirty="0" smtClean="0"/>
              <a:t>巴門尼德斯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Paemenides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以及</a:t>
            </a:r>
          </a:p>
          <a:p>
            <a:r>
              <a:rPr kumimoji="1" lang="zh-TW" altLang="en-US" dirty="0" smtClean="0"/>
              <a:t>畢達哥拉斯 </a:t>
            </a:r>
            <a:r>
              <a:rPr kumimoji="1" lang="en-US" altLang="zh-TW" dirty="0" smtClean="0"/>
              <a:t>(Pythagoras)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FBBCF78-E8A7-479C-8894-A9D12AB1E52F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43438" y="484188"/>
            <a:ext cx="3922712" cy="693737"/>
          </a:xfrm>
          <a:ln/>
        </p:spPr>
        <p:txBody>
          <a:bodyPr/>
          <a:lstStyle/>
          <a:p>
            <a:pPr eaLnBrk="1" hangingPunct="1"/>
            <a:r>
              <a:rPr lang="en-US" altLang="zh-TW" sz="2800" smtClean="0">
                <a:effectLst>
                  <a:outerShdw blurRad="38100" dist="38100" dir="2700000" algn="tl">
                    <a:srgbClr val="000000"/>
                  </a:outerShdw>
                </a:effectLst>
                <a:cs typeface="Trebuchet MS" pitchFamily="34" charset="0"/>
              </a:rPr>
              <a:t>Plato and Aristotle</a:t>
            </a:r>
          </a:p>
        </p:txBody>
      </p:sp>
      <p:pic>
        <p:nvPicPr>
          <p:cNvPr id="38916" name="Picture 4" descr="Plato_Aristotle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971550" y="484188"/>
            <a:ext cx="3571875" cy="4659312"/>
          </a:xfrm>
          <a:noFill/>
          <a:ln/>
        </p:spPr>
      </p:pic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F7D7461-C222-46C8-BC86-862063612233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5" name="Picture 19" descr="\\140.112.59.229\資源平台\資源平台\版權\版權ICON與範例\64px-PD-icon_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1962" y="4600574"/>
            <a:ext cx="459581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84188"/>
            <a:ext cx="7124700" cy="693737"/>
          </a:xfrm>
          <a:ln/>
        </p:spPr>
        <p:txBody>
          <a:bodyPr>
            <a:normAutofit/>
          </a:bodyPr>
          <a:lstStyle/>
          <a:p>
            <a:pPr eaLnBrk="1" hangingPunct="1"/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cs typeface="Trebuchet MS" pitchFamily="34" charset="0"/>
              </a:rPr>
              <a:t>PLATO</a:t>
            </a:r>
          </a:p>
        </p:txBody>
      </p:sp>
      <p:pic>
        <p:nvPicPr>
          <p:cNvPr id="39941" name="Picture 4" descr="Plato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2411413" y="411163"/>
            <a:ext cx="3836987" cy="4103687"/>
          </a:xfrm>
          <a:noFill/>
          <a:ln/>
        </p:spPr>
      </p:pic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28BC05A-5F30-4BA0-BCEF-37E2B6168399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" name="Picture 1" descr="圖片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397" y="4083918"/>
            <a:ext cx="361630" cy="41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cs typeface="Trebuchet MS" pitchFamily="34" charset="0"/>
              </a:rPr>
              <a:t>Heraclitus</a:t>
            </a:r>
          </a:p>
        </p:txBody>
      </p:sp>
      <p:pic>
        <p:nvPicPr>
          <p:cNvPr id="40965" name="Picture 7" descr="page53-1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971550" y="1276350"/>
            <a:ext cx="2570163" cy="3254375"/>
          </a:xfrm>
          <a:noFill/>
          <a:ln/>
        </p:spPr>
      </p:pic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3635375" y="1419225"/>
            <a:ext cx="4038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None/>
            </a:pPr>
            <a:r>
              <a:rPr kumimoji="0" lang="zh-TW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	</a:t>
            </a:r>
            <a:r>
              <a:rPr kumimoji="0" lang="zh-TW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感官世界</a:t>
            </a:r>
            <a:r>
              <a:rPr kumimoji="0" lang="zh-TW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中的一切事物均處在不停止的變動中。火是最佳說明，但萬事萬物有一個道理，叫做「邏各斯」</a:t>
            </a:r>
            <a:r>
              <a:rPr kumimoji="0" lang="en-US" altLang="zh-TW" sz="20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(logos)</a:t>
            </a:r>
            <a:r>
              <a:rPr kumimoji="0" lang="zh-TW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標楷體" pitchFamily="65" charset="-120"/>
              </a:rPr>
              <a:t>，它足以說明所有的變化。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>
          <a:xfrm>
            <a:off x="573088" y="4464050"/>
            <a:ext cx="608012" cy="27305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3E1589D-B3F8-4D5B-866C-D0F72B7E5BB2}" type="slidenum">
              <a:rPr kumimoji="0" lang="zh-TW" alt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kumimoji="0" lang="zh-TW" alt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" name="Picture 19" descr="\\140.112.59.229\資源平台\資源平台\版權\版權ICON與範例\64px-PD-icon_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601" y="3992685"/>
            <a:ext cx="360040" cy="48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411</TotalTime>
  <Words>3381</Words>
  <Application>Microsoft Office PowerPoint</Application>
  <PresentationFormat>如螢幕大小 (16:9)</PresentationFormat>
  <Paragraphs>242</Paragraphs>
  <Slides>48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49" baseType="lpstr">
      <vt:lpstr>地平線</vt:lpstr>
      <vt:lpstr>西洋哲學史 </vt:lpstr>
      <vt:lpstr>蘇格拉底與柏拉圖師生二人</vt:lpstr>
      <vt:lpstr>PowerPoint 簡報</vt:lpstr>
      <vt:lpstr>蘇格拉底的「好樂迪」轉為 柏拉圖的「頂福啟」</vt:lpstr>
      <vt:lpstr>西洋哲學的起源不稀奇，但她的發展很特別。為什麼？ 看這一張拉斐爾所畫的「雅典學派」就知道了。</vt:lpstr>
      <vt:lpstr>PowerPoint 簡報</vt:lpstr>
      <vt:lpstr>Plato and Aristotle</vt:lpstr>
      <vt:lpstr>PLATO</vt:lpstr>
      <vt:lpstr>Heraclitus</vt:lpstr>
      <vt:lpstr>Parmenides</vt:lpstr>
      <vt:lpstr>Pythagoras</vt:lpstr>
      <vt:lpstr>Socrates</vt:lpstr>
      <vt:lpstr>PowerPoint 簡報</vt:lpstr>
      <vt:lpstr>通常，生老病死、神聖俗世構成思考的來源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讓我們進一步分析柏拉圖哲學的特色，以及這個哲學對於後世所產生的影響。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版權聲明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課程名稱</dc:title>
  <dc:creator>User</dc:creator>
  <cp:lastModifiedBy>user</cp:lastModifiedBy>
  <cp:revision>56</cp:revision>
  <dcterms:created xsi:type="dcterms:W3CDTF">2012-08-29T06:02:23Z</dcterms:created>
  <dcterms:modified xsi:type="dcterms:W3CDTF">2012-11-05T04:07:25Z</dcterms:modified>
</cp:coreProperties>
</file>