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57" r:id="rId33"/>
    <p:sldId id="290" r:id="rId34"/>
  </p:sldIdLst>
  <p:sldSz cx="9144000" cy="5143500" type="screen16x9"/>
  <p:notesSz cx="6858000" cy="9144000"/>
  <p:defaultTextStyle>
    <a:defPPr>
      <a:defRPr lang="zh-TW"/>
    </a:defPPr>
    <a:lvl1pPr algn="l" rtl="0" fontAlgn="base">
      <a:spcBef>
        <a:spcPct val="0"/>
      </a:spcBef>
      <a:spcAft>
        <a:spcPct val="0"/>
      </a:spcAft>
      <a:defRPr kumimoji="1" kern="1200">
        <a:solidFill>
          <a:schemeClr val="tx1"/>
        </a:solidFill>
        <a:latin typeface="Verdana"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Verdana"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Verdana"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Verdana"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Verdana" pitchFamily="34" charset="0"/>
        <a:ea typeface="新細明體" pitchFamily="18" charset="-120"/>
        <a:cs typeface="+mn-cs"/>
      </a:defRPr>
    </a:lvl5pPr>
    <a:lvl6pPr marL="2286000" algn="l" defTabSz="914400" rtl="0" eaLnBrk="1" latinLnBrk="0" hangingPunct="1">
      <a:defRPr kumimoji="1" kern="1200">
        <a:solidFill>
          <a:schemeClr val="tx1"/>
        </a:solidFill>
        <a:latin typeface="Verdana" pitchFamily="34" charset="0"/>
        <a:ea typeface="新細明體" pitchFamily="18" charset="-120"/>
        <a:cs typeface="+mn-cs"/>
      </a:defRPr>
    </a:lvl6pPr>
    <a:lvl7pPr marL="2743200" algn="l" defTabSz="914400" rtl="0" eaLnBrk="1" latinLnBrk="0" hangingPunct="1">
      <a:defRPr kumimoji="1" kern="1200">
        <a:solidFill>
          <a:schemeClr val="tx1"/>
        </a:solidFill>
        <a:latin typeface="Verdana" pitchFamily="34" charset="0"/>
        <a:ea typeface="新細明體" pitchFamily="18" charset="-120"/>
        <a:cs typeface="+mn-cs"/>
      </a:defRPr>
    </a:lvl7pPr>
    <a:lvl8pPr marL="3200400" algn="l" defTabSz="914400" rtl="0" eaLnBrk="1" latinLnBrk="0" hangingPunct="1">
      <a:defRPr kumimoji="1" kern="1200">
        <a:solidFill>
          <a:schemeClr val="tx1"/>
        </a:solidFill>
        <a:latin typeface="Verdana" pitchFamily="34" charset="0"/>
        <a:ea typeface="新細明體" pitchFamily="18" charset="-120"/>
        <a:cs typeface="+mn-cs"/>
      </a:defRPr>
    </a:lvl8pPr>
    <a:lvl9pPr marL="3657600" algn="l" defTabSz="914400" rtl="0" eaLnBrk="1" latinLnBrk="0" hangingPunct="1">
      <a:defRPr kumimoji="1" kern="1200">
        <a:solidFill>
          <a:schemeClr val="tx1"/>
        </a:solidFill>
        <a:latin typeface="Verdana" pitchFamily="34"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 y="-8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0" sz="1200">
                <a:latin typeface="Calibri" pitchFamily="34" charset="0"/>
              </a:defRPr>
            </a:lvl1pPr>
          </a:lstStyle>
          <a:p>
            <a:pPr>
              <a:defRPr/>
            </a:pPr>
            <a:fld id="{19C25506-FCDE-4FCF-9BCD-D55095734E84}" type="datetimeFigureOut">
              <a:rPr lang="zh-TW" altLang="en-US"/>
              <a:pPr>
                <a:defRPr/>
              </a:pPr>
              <a:t>2012/11/5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itchFamily="34" charset="0"/>
              </a:defRPr>
            </a:lvl1pPr>
          </a:lstStyle>
          <a:p>
            <a:pPr>
              <a:defRPr/>
            </a:pPr>
            <a:fld id="{936DE8CC-1FD5-4D88-96F1-DE7E969EEEA3}" type="slidenum">
              <a:rPr lang="zh-TW" altLang="en-US"/>
              <a:pPr>
                <a:defRPr/>
              </a:pPr>
              <a:t>‹#›</a:t>
            </a:fld>
            <a:endParaRPr lang="zh-TW" altLang="en-US"/>
          </a:p>
        </p:txBody>
      </p:sp>
    </p:spTree>
    <p:extLst>
      <p:ext uri="{BB962C8B-B14F-4D97-AF65-F5344CB8AC3E}">
        <p14:creationId xmlns:p14="http://schemas.microsoft.com/office/powerpoint/2010/main" val="20923742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新細明體"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zh-TW" altLang="en-US" smtClean="0"/>
              <a:t>按一下以編輯母片標題樣式</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 </a:t>
            </a:r>
            <a:r>
              <a:rPr lang="zh-TW" altLang="en-US" smtClean="0"/>
              <a:t>按一下以編輯母片子標題樣式</a:t>
            </a:r>
            <a:endParaRPr lang="en-US"/>
          </a:p>
        </p:txBody>
      </p:sp>
      <p:sp>
        <p:nvSpPr>
          <p:cNvPr id="4" name="Date Placeholder 3"/>
          <p:cNvSpPr>
            <a:spLocks noGrp="1"/>
          </p:cNvSpPr>
          <p:nvPr>
            <p:ph type="dt" sz="half" idx="10"/>
          </p:nvPr>
        </p:nvSpPr>
        <p:spPr/>
        <p:txBody>
          <a:bodyPr/>
          <a:lstStyle>
            <a:lvl1pPr>
              <a:defRPr/>
            </a:lvl1pPr>
          </a:lstStyle>
          <a:p>
            <a:pPr>
              <a:defRPr/>
            </a:pPr>
            <a:fld id="{68B65A0A-35A3-4433-83F7-AADE41A4B323}" type="datetime1">
              <a:rPr lang="zh-TW" altLang="en-US"/>
              <a:pPr>
                <a:defRPr/>
              </a:pPr>
              <a:t>2012/11/5</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83294B3E-C83F-416F-8AD0-27A9EFD02BD5}" type="slidenum">
              <a:rPr lang="zh-TW" altLang="en-US"/>
              <a:pPr>
                <a:defRPr/>
              </a:pPr>
              <a:t>‹#›</a:t>
            </a:fld>
            <a:endParaRPr lang="zh-TW" altLang="en-US"/>
          </a:p>
        </p:txBody>
      </p:sp>
    </p:spTree>
    <p:extLst>
      <p:ext uri="{BB962C8B-B14F-4D97-AF65-F5344CB8AC3E}">
        <p14:creationId xmlns:p14="http://schemas.microsoft.com/office/powerpoint/2010/main" val="168020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pPr>
              <a:defRPr/>
            </a:pPr>
            <a:fld id="{F95C8FAE-0E82-48AE-9D0C-C231F8194192}" type="datetime1">
              <a:rPr lang="zh-TW" altLang="en-US"/>
              <a:pPr>
                <a:defRPr/>
              </a:pPr>
              <a:t>2012/11/5</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9C1ED790-2503-491A-823D-F1CDED9CC909}" type="slidenum">
              <a:rPr lang="zh-TW" altLang="en-US"/>
              <a:pPr>
                <a:defRPr/>
              </a:pPr>
              <a:t>‹#›</a:t>
            </a:fld>
            <a:endParaRPr lang="zh-TW" altLang="en-US"/>
          </a:p>
        </p:txBody>
      </p:sp>
    </p:spTree>
    <p:extLst>
      <p:ext uri="{BB962C8B-B14F-4D97-AF65-F5344CB8AC3E}">
        <p14:creationId xmlns:p14="http://schemas.microsoft.com/office/powerpoint/2010/main" val="157831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pPr>
              <a:defRPr/>
            </a:pPr>
            <a:fld id="{3EA12143-167C-44FE-B53A-7D34732BE15E}" type="datetime1">
              <a:rPr lang="zh-TW" altLang="en-US"/>
              <a:pPr>
                <a:defRPr/>
              </a:pPr>
              <a:t>2012/11/5</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2FD5176E-B28B-4FA8-B774-F40EDDD21555}" type="slidenum">
              <a:rPr lang="zh-TW" altLang="en-US"/>
              <a:pPr>
                <a:defRPr/>
              </a:pPr>
              <a:t>‹#›</a:t>
            </a:fld>
            <a:endParaRPr lang="zh-TW" altLang="en-US"/>
          </a:p>
        </p:txBody>
      </p:sp>
    </p:spTree>
    <p:extLst>
      <p:ext uri="{BB962C8B-B14F-4D97-AF65-F5344CB8AC3E}">
        <p14:creationId xmlns:p14="http://schemas.microsoft.com/office/powerpoint/2010/main" val="272496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pPr>
              <a:defRPr/>
            </a:pPr>
            <a:fld id="{281EC9D7-2029-424F-BBFE-C29E96774F21}" type="datetime1">
              <a:rPr lang="zh-TW" altLang="en-US"/>
              <a:pPr>
                <a:defRPr/>
              </a:pPr>
              <a:t>2012/11/5</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AA2D99E1-E02C-471D-91B4-A1F4779B4D92}" type="slidenum">
              <a:rPr lang="zh-TW" altLang="en-US"/>
              <a:pPr>
                <a:defRPr/>
              </a:pPr>
              <a:t>‹#›</a:t>
            </a:fld>
            <a:endParaRPr lang="zh-TW" altLang="en-US"/>
          </a:p>
        </p:txBody>
      </p:sp>
    </p:spTree>
    <p:extLst>
      <p:ext uri="{BB962C8B-B14F-4D97-AF65-F5344CB8AC3E}">
        <p14:creationId xmlns:p14="http://schemas.microsoft.com/office/powerpoint/2010/main" val="29316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lvl1pPr>
              <a:defRPr/>
            </a:lvl1pPr>
          </a:lstStyle>
          <a:p>
            <a:pPr>
              <a:defRPr/>
            </a:pPr>
            <a:fld id="{DFD6B88C-2C57-4699-A161-1042291FF530}" type="datetime1">
              <a:rPr lang="zh-TW" altLang="en-US"/>
              <a:pPr>
                <a:defRPr/>
              </a:pPr>
              <a:t>2012/11/5</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FD5E4CC2-D1A1-4DD5-BC0D-B83D95298B14}" type="slidenum">
              <a:rPr lang="zh-TW" altLang="en-US"/>
              <a:pPr>
                <a:defRPr/>
              </a:pPr>
              <a:t>‹#›</a:t>
            </a:fld>
            <a:endParaRPr lang="zh-TW" altLang="en-US"/>
          </a:p>
        </p:txBody>
      </p:sp>
    </p:spTree>
    <p:extLst>
      <p:ext uri="{BB962C8B-B14F-4D97-AF65-F5344CB8AC3E}">
        <p14:creationId xmlns:p14="http://schemas.microsoft.com/office/powerpoint/2010/main" val="10387179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3"/>
          <p:cNvSpPr>
            <a:spLocks noGrp="1"/>
          </p:cNvSpPr>
          <p:nvPr>
            <p:ph type="dt" sz="half" idx="10"/>
          </p:nvPr>
        </p:nvSpPr>
        <p:spPr/>
        <p:txBody>
          <a:bodyPr/>
          <a:lstStyle>
            <a:lvl1pPr>
              <a:defRPr/>
            </a:lvl1pPr>
          </a:lstStyle>
          <a:p>
            <a:pPr>
              <a:defRPr/>
            </a:pPr>
            <a:fld id="{1EE21F20-CDBA-4959-839D-5C99F461EECB}" type="datetime1">
              <a:rPr lang="zh-TW" altLang="en-US"/>
              <a:pPr>
                <a:defRPr/>
              </a:pPr>
              <a:t>2012/11/5</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014CCFC0-ADE8-4907-8D3F-2B6D4BCC42EE}" type="slidenum">
              <a:rPr lang="zh-TW" altLang="en-US"/>
              <a:pPr>
                <a:defRPr/>
              </a:pPr>
              <a:t>‹#›</a:t>
            </a:fld>
            <a:endParaRPr lang="zh-TW" altLang="en-US"/>
          </a:p>
        </p:txBody>
      </p:sp>
    </p:spTree>
    <p:extLst>
      <p:ext uri="{BB962C8B-B14F-4D97-AF65-F5344CB8AC3E}">
        <p14:creationId xmlns:p14="http://schemas.microsoft.com/office/powerpoint/2010/main" val="325170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3"/>
          <p:cNvSpPr>
            <a:spLocks noGrp="1"/>
          </p:cNvSpPr>
          <p:nvPr>
            <p:ph type="dt" sz="half" idx="10"/>
          </p:nvPr>
        </p:nvSpPr>
        <p:spPr/>
        <p:txBody>
          <a:bodyPr/>
          <a:lstStyle>
            <a:lvl1pPr>
              <a:defRPr/>
            </a:lvl1pPr>
          </a:lstStyle>
          <a:p>
            <a:pPr>
              <a:defRPr/>
            </a:pPr>
            <a:fld id="{F7243D7F-6DAE-49B5-9A25-F9E3ACD1299C}" type="datetime1">
              <a:rPr lang="zh-TW" altLang="en-US"/>
              <a:pPr>
                <a:defRPr/>
              </a:pPr>
              <a:t>2012/11/5</a:t>
            </a:fld>
            <a:endParaRPr lang="zh-TW" altLang="en-US"/>
          </a:p>
        </p:txBody>
      </p:sp>
      <p:sp>
        <p:nvSpPr>
          <p:cNvPr id="8" name="Footer Placeholder 4"/>
          <p:cNvSpPr>
            <a:spLocks noGrp="1"/>
          </p:cNvSpPr>
          <p:nvPr>
            <p:ph type="ftr" sz="quarter" idx="11"/>
          </p:nvPr>
        </p:nvSpPr>
        <p:spPr/>
        <p:txBody>
          <a:bodyPr/>
          <a:lstStyle>
            <a:lvl1pPr>
              <a:defRPr/>
            </a:lvl1pPr>
          </a:lstStyle>
          <a:p>
            <a:pPr>
              <a:defRPr/>
            </a:pPr>
            <a:endParaRPr lang="zh-TW" altLang="en-US"/>
          </a:p>
        </p:txBody>
      </p:sp>
      <p:sp>
        <p:nvSpPr>
          <p:cNvPr id="9" name="Slide Number Placeholder 5"/>
          <p:cNvSpPr>
            <a:spLocks noGrp="1"/>
          </p:cNvSpPr>
          <p:nvPr>
            <p:ph type="sldNum" sz="quarter" idx="12"/>
          </p:nvPr>
        </p:nvSpPr>
        <p:spPr/>
        <p:txBody>
          <a:bodyPr/>
          <a:lstStyle>
            <a:lvl1pPr>
              <a:defRPr/>
            </a:lvl1pPr>
          </a:lstStyle>
          <a:p>
            <a:pPr>
              <a:defRPr/>
            </a:pPr>
            <a:fld id="{2D642C27-8208-4A09-AA36-2F6675B5475B}" type="slidenum">
              <a:rPr lang="zh-TW" altLang="en-US"/>
              <a:pPr>
                <a:defRPr/>
              </a:pPr>
              <a:t>‹#›</a:t>
            </a:fld>
            <a:endParaRPr lang="zh-TW" altLang="en-US"/>
          </a:p>
        </p:txBody>
      </p:sp>
    </p:spTree>
    <p:extLst>
      <p:ext uri="{BB962C8B-B14F-4D97-AF65-F5344CB8AC3E}">
        <p14:creationId xmlns:p14="http://schemas.microsoft.com/office/powerpoint/2010/main" val="29935962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3"/>
          <p:cNvSpPr>
            <a:spLocks noGrp="1"/>
          </p:cNvSpPr>
          <p:nvPr>
            <p:ph type="dt" sz="half" idx="10"/>
          </p:nvPr>
        </p:nvSpPr>
        <p:spPr/>
        <p:txBody>
          <a:bodyPr/>
          <a:lstStyle>
            <a:lvl1pPr>
              <a:defRPr/>
            </a:lvl1pPr>
          </a:lstStyle>
          <a:p>
            <a:pPr>
              <a:defRPr/>
            </a:pPr>
            <a:fld id="{A59DE619-131B-45DD-8EAE-C689E28F0C62}" type="datetime1">
              <a:rPr lang="zh-TW" altLang="en-US"/>
              <a:pPr>
                <a:defRPr/>
              </a:pPr>
              <a:t>2012/11/5</a:t>
            </a:fld>
            <a:endParaRPr lang="zh-TW" altLang="en-US"/>
          </a:p>
        </p:txBody>
      </p:sp>
      <p:sp>
        <p:nvSpPr>
          <p:cNvPr id="4" name="Footer Placeholder 4"/>
          <p:cNvSpPr>
            <a:spLocks noGrp="1"/>
          </p:cNvSpPr>
          <p:nvPr>
            <p:ph type="ftr" sz="quarter" idx="11"/>
          </p:nvPr>
        </p:nvSpPr>
        <p:spPr/>
        <p:txBody>
          <a:bodyPr/>
          <a:lstStyle>
            <a:lvl1pPr>
              <a:defRPr/>
            </a:lvl1pPr>
          </a:lstStyle>
          <a:p>
            <a:pPr>
              <a:defRPr/>
            </a:pPr>
            <a:endParaRPr lang="zh-TW" altLang="en-US"/>
          </a:p>
        </p:txBody>
      </p:sp>
      <p:sp>
        <p:nvSpPr>
          <p:cNvPr id="5" name="Slide Number Placeholder 5"/>
          <p:cNvSpPr>
            <a:spLocks noGrp="1"/>
          </p:cNvSpPr>
          <p:nvPr>
            <p:ph type="sldNum" sz="quarter" idx="12"/>
          </p:nvPr>
        </p:nvSpPr>
        <p:spPr/>
        <p:txBody>
          <a:bodyPr/>
          <a:lstStyle>
            <a:lvl1pPr>
              <a:defRPr/>
            </a:lvl1pPr>
          </a:lstStyle>
          <a:p>
            <a:pPr>
              <a:defRPr/>
            </a:pPr>
            <a:fld id="{AC972AF9-7153-4D10-A696-8079346AEDF8}" type="slidenum">
              <a:rPr lang="zh-TW" altLang="en-US"/>
              <a:pPr>
                <a:defRPr/>
              </a:pPr>
              <a:t>‹#›</a:t>
            </a:fld>
            <a:endParaRPr lang="zh-TW" altLang="en-US"/>
          </a:p>
        </p:txBody>
      </p:sp>
    </p:spTree>
    <p:extLst>
      <p:ext uri="{BB962C8B-B14F-4D97-AF65-F5344CB8AC3E}">
        <p14:creationId xmlns:p14="http://schemas.microsoft.com/office/powerpoint/2010/main" val="15163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B20B25-28E0-405D-B674-0E2E39B91C35}" type="datetime1">
              <a:rPr lang="zh-TW" altLang="en-US"/>
              <a:pPr>
                <a:defRPr/>
              </a:pPr>
              <a:t>2012/11/5</a:t>
            </a:fld>
            <a:endParaRPr lang="zh-TW" altLang="en-US"/>
          </a:p>
        </p:txBody>
      </p:sp>
      <p:sp>
        <p:nvSpPr>
          <p:cNvPr id="3" name="Footer Placeholder 4"/>
          <p:cNvSpPr>
            <a:spLocks noGrp="1"/>
          </p:cNvSpPr>
          <p:nvPr>
            <p:ph type="ftr" sz="quarter" idx="11"/>
          </p:nvPr>
        </p:nvSpPr>
        <p:spPr/>
        <p:txBody>
          <a:bodyPr/>
          <a:lstStyle>
            <a:lvl1pPr>
              <a:defRPr/>
            </a:lvl1pPr>
          </a:lstStyle>
          <a:p>
            <a:pPr>
              <a:defRPr/>
            </a:pPr>
            <a:endParaRPr lang="zh-TW" altLang="en-US"/>
          </a:p>
        </p:txBody>
      </p:sp>
      <p:sp>
        <p:nvSpPr>
          <p:cNvPr id="4" name="Slide Number Placeholder 5"/>
          <p:cNvSpPr>
            <a:spLocks noGrp="1"/>
          </p:cNvSpPr>
          <p:nvPr>
            <p:ph type="sldNum" sz="quarter" idx="12"/>
          </p:nvPr>
        </p:nvSpPr>
        <p:spPr/>
        <p:txBody>
          <a:bodyPr/>
          <a:lstStyle>
            <a:lvl1pPr>
              <a:defRPr/>
            </a:lvl1pPr>
          </a:lstStyle>
          <a:p>
            <a:pPr>
              <a:defRPr/>
            </a:pPr>
            <a:fld id="{C21AF296-DF8A-4F8B-9E3D-CD1068D27DDE}" type="slidenum">
              <a:rPr lang="zh-TW" altLang="en-US"/>
              <a:pPr>
                <a:defRPr/>
              </a:pPr>
              <a:t>‹#›</a:t>
            </a:fld>
            <a:endParaRPr lang="zh-TW" altLang="en-US"/>
          </a:p>
        </p:txBody>
      </p:sp>
    </p:spTree>
    <p:extLst>
      <p:ext uri="{BB962C8B-B14F-4D97-AF65-F5344CB8AC3E}">
        <p14:creationId xmlns:p14="http://schemas.microsoft.com/office/powerpoint/2010/main" val="99936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3"/>
          <p:cNvSpPr>
            <a:spLocks noGrp="1"/>
          </p:cNvSpPr>
          <p:nvPr>
            <p:ph type="dt" sz="half" idx="10"/>
          </p:nvPr>
        </p:nvSpPr>
        <p:spPr/>
        <p:txBody>
          <a:bodyPr/>
          <a:lstStyle>
            <a:lvl1pPr>
              <a:defRPr/>
            </a:lvl1pPr>
          </a:lstStyle>
          <a:p>
            <a:pPr>
              <a:defRPr/>
            </a:pPr>
            <a:fld id="{D52F79D0-928C-4794-9532-571F1C62A2A8}" type="datetime1">
              <a:rPr lang="zh-TW" altLang="en-US"/>
              <a:pPr>
                <a:defRPr/>
              </a:pPr>
              <a:t>2012/11/5</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49FF658F-B3A0-45D2-AE15-E82D4C0200B6}" type="slidenum">
              <a:rPr lang="zh-TW" altLang="en-US"/>
              <a:pPr>
                <a:defRPr/>
              </a:pPr>
              <a:t>‹#›</a:t>
            </a:fld>
            <a:endParaRPr lang="zh-TW" altLang="en-US"/>
          </a:p>
        </p:txBody>
      </p:sp>
    </p:spTree>
    <p:extLst>
      <p:ext uri="{BB962C8B-B14F-4D97-AF65-F5344CB8AC3E}">
        <p14:creationId xmlns:p14="http://schemas.microsoft.com/office/powerpoint/2010/main" val="270376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將圖片拖曳至版面配置區或按一下圖示以新增</a:t>
            </a:r>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3"/>
          <p:cNvSpPr>
            <a:spLocks noGrp="1"/>
          </p:cNvSpPr>
          <p:nvPr>
            <p:ph type="dt" sz="half" idx="10"/>
          </p:nvPr>
        </p:nvSpPr>
        <p:spPr/>
        <p:txBody>
          <a:bodyPr/>
          <a:lstStyle>
            <a:lvl1pPr>
              <a:defRPr/>
            </a:lvl1pPr>
          </a:lstStyle>
          <a:p>
            <a:pPr>
              <a:defRPr/>
            </a:pPr>
            <a:fld id="{AFF40844-1F65-4706-80F7-1E9751D04C5D}" type="datetime1">
              <a:rPr lang="zh-TW" altLang="en-US"/>
              <a:pPr>
                <a:defRPr/>
              </a:pPr>
              <a:t>2012/11/5</a:t>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A229B88E-7D92-437C-B24B-31111993FC92}" type="slidenum">
              <a:rPr lang="zh-TW" altLang="en-US"/>
              <a:pPr>
                <a:defRPr/>
              </a:pPr>
              <a:t>‹#›</a:t>
            </a:fld>
            <a:endParaRPr lang="zh-TW" altLang="en-US"/>
          </a:p>
        </p:txBody>
      </p:sp>
    </p:spTree>
    <p:extLst>
      <p:ext uri="{BB962C8B-B14F-4D97-AF65-F5344CB8AC3E}">
        <p14:creationId xmlns:p14="http://schemas.microsoft.com/office/powerpoint/2010/main" val="230428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altLang="en-US" smtClean="0"/>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en-US" smtClean="0"/>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pPr>
              <a:defRPr/>
            </a:pPr>
            <a:fld id="{5BB94673-7542-4D51-AA88-E2941301A962}" type="datetime1">
              <a:rPr lang="zh-TW" altLang="en-US"/>
              <a:pPr>
                <a:defRPr/>
              </a:pPr>
              <a:t>2012/11/5</a:t>
            </a:fld>
            <a:endParaRPr lang="zh-TW" alt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latin typeface="Verdana" charset="0"/>
                <a:ea typeface="新細明體" charset="0"/>
                <a:cs typeface="新細明體" charset="0"/>
              </a:defRPr>
            </a:lvl1pPr>
          </a:lstStyle>
          <a:p>
            <a:pPr>
              <a:defRPr/>
            </a:pPr>
            <a:endParaRPr lang="zh-TW" alt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pPr>
              <a:defRPr/>
            </a:pPr>
            <a:fld id="{172EB52D-6E14-4E04-A8CD-48227452E3FE}" type="slidenum">
              <a:rPr lang="zh-TW" altLang="en-US"/>
              <a:pPr>
                <a:defRPr/>
              </a:pPr>
              <a:t>‹#›</a:t>
            </a:fld>
            <a:endParaRPr lang="zh-TW" altLang="en-US"/>
          </a:p>
        </p:txBody>
      </p:sp>
      <p:pic>
        <p:nvPicPr>
          <p:cNvPr id="1031" name="Picture 2" descr="D:\CTLD\Logo及片頭尾\logo白字透明.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300788" y="4227513"/>
            <a:ext cx="1803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新細明體" charset="0"/>
        </a:defRPr>
      </a:lvl1pPr>
      <a:lvl2pPr algn="ctr" rtl="0" eaLnBrk="0" fontAlgn="base" hangingPunct="0">
        <a:spcBef>
          <a:spcPct val="0"/>
        </a:spcBef>
        <a:spcAft>
          <a:spcPct val="0"/>
        </a:spcAft>
        <a:defRPr kumimoji="1" sz="4400">
          <a:solidFill>
            <a:schemeClr val="tx1"/>
          </a:solidFill>
          <a:latin typeface="Calibri" charset="0"/>
          <a:ea typeface="新細明體" charset="0"/>
          <a:cs typeface="新細明體" charset="0"/>
        </a:defRPr>
      </a:lvl2pPr>
      <a:lvl3pPr algn="ctr" rtl="0" eaLnBrk="0" fontAlgn="base" hangingPunct="0">
        <a:spcBef>
          <a:spcPct val="0"/>
        </a:spcBef>
        <a:spcAft>
          <a:spcPct val="0"/>
        </a:spcAft>
        <a:defRPr kumimoji="1" sz="4400">
          <a:solidFill>
            <a:schemeClr val="tx1"/>
          </a:solidFill>
          <a:latin typeface="Calibri" charset="0"/>
          <a:ea typeface="新細明體" charset="0"/>
          <a:cs typeface="新細明體" charset="0"/>
        </a:defRPr>
      </a:lvl3pPr>
      <a:lvl4pPr algn="ctr" rtl="0" eaLnBrk="0" fontAlgn="base" hangingPunct="0">
        <a:spcBef>
          <a:spcPct val="0"/>
        </a:spcBef>
        <a:spcAft>
          <a:spcPct val="0"/>
        </a:spcAft>
        <a:defRPr kumimoji="1" sz="4400">
          <a:solidFill>
            <a:schemeClr val="tx1"/>
          </a:solidFill>
          <a:latin typeface="Calibri" charset="0"/>
          <a:ea typeface="新細明體" charset="0"/>
          <a:cs typeface="新細明體" charset="0"/>
        </a:defRPr>
      </a:lvl4pPr>
      <a:lvl5pPr algn="ctr" rtl="0" eaLnBrk="0" fontAlgn="base" hangingPunct="0">
        <a:spcBef>
          <a:spcPct val="0"/>
        </a:spcBef>
        <a:spcAft>
          <a:spcPct val="0"/>
        </a:spcAft>
        <a:defRPr kumimoji="1" sz="4400">
          <a:solidFill>
            <a:schemeClr val="tx1"/>
          </a:solidFill>
          <a:latin typeface="Calibri" charset="0"/>
          <a:ea typeface="新細明體" charset="0"/>
          <a:cs typeface="新細明體" charset="0"/>
        </a:defRPr>
      </a:lvl5pPr>
      <a:lvl6pPr marL="457200" algn="ctr" rtl="0" fontAlgn="base">
        <a:spcBef>
          <a:spcPct val="0"/>
        </a:spcBef>
        <a:spcAft>
          <a:spcPct val="0"/>
        </a:spcAft>
        <a:defRPr kumimoji="1" sz="4400">
          <a:solidFill>
            <a:schemeClr val="tx1"/>
          </a:solidFill>
          <a:latin typeface="Calibri" charset="0"/>
          <a:ea typeface="新細明體" charset="0"/>
          <a:cs typeface="新細明體" charset="0"/>
        </a:defRPr>
      </a:lvl6pPr>
      <a:lvl7pPr marL="914400" algn="ctr" rtl="0" fontAlgn="base">
        <a:spcBef>
          <a:spcPct val="0"/>
        </a:spcBef>
        <a:spcAft>
          <a:spcPct val="0"/>
        </a:spcAft>
        <a:defRPr kumimoji="1" sz="4400">
          <a:solidFill>
            <a:schemeClr val="tx1"/>
          </a:solidFill>
          <a:latin typeface="Calibri" charset="0"/>
          <a:ea typeface="新細明體" charset="0"/>
          <a:cs typeface="新細明體" charset="0"/>
        </a:defRPr>
      </a:lvl7pPr>
      <a:lvl8pPr marL="1371600" algn="ctr" rtl="0" fontAlgn="base">
        <a:spcBef>
          <a:spcPct val="0"/>
        </a:spcBef>
        <a:spcAft>
          <a:spcPct val="0"/>
        </a:spcAft>
        <a:defRPr kumimoji="1" sz="4400">
          <a:solidFill>
            <a:schemeClr val="tx1"/>
          </a:solidFill>
          <a:latin typeface="Calibri" charset="0"/>
          <a:ea typeface="新細明體" charset="0"/>
          <a:cs typeface="新細明體" charset="0"/>
        </a:defRPr>
      </a:lvl8pPr>
      <a:lvl9pPr marL="1828800" algn="ctr" rtl="0" fontAlgn="base">
        <a:spcBef>
          <a:spcPct val="0"/>
        </a:spcBef>
        <a:spcAft>
          <a:spcPct val="0"/>
        </a:spcAft>
        <a:defRPr kumimoji="1" sz="4400">
          <a:solidFill>
            <a:schemeClr val="tx1"/>
          </a:solidFill>
          <a:latin typeface="Calibri" charset="0"/>
          <a:ea typeface="新細明體" charset="0"/>
          <a:cs typeface="新細明體" charset="0"/>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新細明體" charset="0"/>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office.microsoft.com/zh-hk/HA010152965.aspx"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creativecommons.org/licenses/by-nc-sa/3.0/tw/deed.zh_TW" TargetMode="External"/><Relationship Id="rId1" Type="http://schemas.openxmlformats.org/officeDocument/2006/relationships/slideLayout" Target="../slideLayouts/slideLayout1.xml"/><Relationship Id="rId6" Type="http://schemas.openxmlformats.org/officeDocument/2006/relationships/hyperlink" Target="http://zh.wikipedia.org/wiki/Wikipedia:GFDL" TargetMode="External"/><Relationship Id="rId5" Type="http://schemas.openxmlformats.org/officeDocument/2006/relationships/image" Target="../media/image3.jpeg"/><Relationship Id="rId10" Type="http://schemas.openxmlformats.org/officeDocument/2006/relationships/image" Target="../media/image5.png"/><Relationship Id="rId4" Type="http://schemas.openxmlformats.org/officeDocument/2006/relationships/hyperlink" Target="http://en.wikipedia.org/wiki/File:UWASocrates_gobeirne_cropped.jpg" TargetMode="External"/><Relationship Id="rId9" Type="http://schemas.openxmlformats.org/officeDocument/2006/relationships/hyperlink" Target="http://ocw.aca.ntu.edu.tw/ntu-ocw/index.php/ocw/copyright_declara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ocw.aca.ntu.edu.tw/ntu-ocw/index.php/ocw/copyright_declaration"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commons.wikimedia.org/wiki/file:Socrates_Louvre.jpg"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creativecommons.org/licenses/by-nc-sa/3.0/tw/deed.zh_T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en.wikipedia.org/wiki/File:UWASocrates_gobeirne_cropped.jpg" TargetMode="External"/><Relationship Id="rId7" Type="http://schemas.openxmlformats.org/officeDocument/2006/relationships/image" Target="../media/image7.png"/><Relationship Id="rId12" Type="http://schemas.openxmlformats.org/officeDocument/2006/relationships/image" Target="../media/image8.png"/><Relationship Id="rId2" Type="http://schemas.openxmlformats.org/officeDocument/2006/relationships/hyperlink" Target="http://windows.microsoft.com/zh-HK/windows-live/microsoft-services-agreement" TargetMode="External"/><Relationship Id="rId1" Type="http://schemas.openxmlformats.org/officeDocument/2006/relationships/slideLayout" Target="../slideLayouts/slideLayout2.xml"/><Relationship Id="rId6" Type="http://schemas.openxmlformats.org/officeDocument/2006/relationships/hyperlink" Target="http://creativecommons.org/licenses/by-nc-sa/3.0/tw/deed.zh_TW" TargetMode="External"/><Relationship Id="rId11" Type="http://schemas.openxmlformats.org/officeDocument/2006/relationships/image" Target="../media/image14.jpeg"/><Relationship Id="rId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hyperlink" Target="http://ocw.aca.ntu.edu.tw/ntu-ocw/index.php/ocw/copyright_declaration" TargetMode="External"/><Relationship Id="rId9" Type="http://schemas.openxmlformats.org/officeDocument/2006/relationships/hyperlink" Target="http://zh.wikipedia.org/wiki/Wikipedia:GFDL"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jpeg"/><Relationship Id="rId7" Type="http://schemas.openxmlformats.org/officeDocument/2006/relationships/image" Target="../media/image16.jpeg"/><Relationship Id="rId2" Type="http://schemas.openxmlformats.org/officeDocument/2006/relationships/hyperlink" Target="http://commons.wikimedia.org/wiki/File:Socrates_Louvre.jpg" TargetMode="External"/><Relationship Id="rId1" Type="http://schemas.openxmlformats.org/officeDocument/2006/relationships/slideLayout" Target="../slideLayouts/slideLayout2.xml"/><Relationship Id="rId6" Type="http://schemas.openxmlformats.org/officeDocument/2006/relationships/hyperlink" Target="http://commons.wikimedia.org/wiki/file:Socrates_Louvre.jpg" TargetMode="External"/><Relationship Id="rId5" Type="http://schemas.openxmlformats.org/officeDocument/2006/relationships/image" Target="../media/image7.png"/><Relationship Id="rId4" Type="http://schemas.openxmlformats.org/officeDocument/2006/relationships/hyperlink" Target="http://creativecommons.org/licenses/by-nc-sa/3.0/tw/deed.zh_TW" TargetMode="External"/><Relationship Id="rId9"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ctrTitle"/>
          </p:nvPr>
        </p:nvSpPr>
        <p:spPr>
          <a:xfrm>
            <a:off x="827088" y="268288"/>
            <a:ext cx="7772400" cy="1101725"/>
          </a:xfrm>
        </p:spPr>
        <p:txBody>
          <a:bodyPr/>
          <a:lstStyle/>
          <a:p>
            <a:pPr eaLnBrk="1" hangingPunct="1"/>
            <a:r>
              <a:rPr kumimoji="0" lang="zh-TW" altLang="en-US" smtClean="0">
                <a:latin typeface="Times New Roman" pitchFamily="18" charset="0"/>
                <a:ea typeface="標楷體" pitchFamily="65" charset="-120"/>
              </a:rPr>
              <a:t>辯士與蘇格拉底</a:t>
            </a:r>
          </a:p>
        </p:txBody>
      </p:sp>
      <p:sp>
        <p:nvSpPr>
          <p:cNvPr id="2051" name="副標題 2"/>
          <p:cNvSpPr>
            <a:spLocks noGrp="1"/>
          </p:cNvSpPr>
          <p:nvPr>
            <p:ph type="subTitle" idx="1"/>
          </p:nvPr>
        </p:nvSpPr>
        <p:spPr>
          <a:xfrm>
            <a:off x="1371600" y="2986088"/>
            <a:ext cx="6400800" cy="1314450"/>
          </a:xfrm>
        </p:spPr>
        <p:txBody>
          <a:bodyPr/>
          <a:lstStyle/>
          <a:p>
            <a:pPr eaLnBrk="1" hangingPunct="1"/>
            <a:endParaRPr kumimoji="0" lang="en-US" altLang="zh-TW" smtClean="0">
              <a:solidFill>
                <a:srgbClr val="02376F"/>
              </a:solidFill>
              <a:latin typeface="Times New Roman" pitchFamily="18" charset="0"/>
              <a:ea typeface="標楷體" pitchFamily="65" charset="-120"/>
            </a:endParaRPr>
          </a:p>
          <a:p>
            <a:pPr eaLnBrk="1" hangingPunct="1"/>
            <a:r>
              <a:rPr kumimoji="0" lang="zh-TW" altLang="en-US" smtClean="0">
                <a:solidFill>
                  <a:srgbClr val="FFFFFF"/>
                </a:solidFill>
                <a:latin typeface="Times New Roman" pitchFamily="18" charset="0"/>
                <a:ea typeface="標楷體" pitchFamily="65" charset="-120"/>
              </a:rPr>
              <a:t>國立台灣大學哲學系教授苑舉正</a:t>
            </a:r>
            <a:endParaRPr kumimoji="0" lang="en-US" altLang="zh-TW" smtClean="0">
              <a:solidFill>
                <a:srgbClr val="FFFFFF"/>
              </a:solidFill>
              <a:latin typeface="Times New Roman" pitchFamily="18" charset="0"/>
              <a:cs typeface="Times New Roman" pitchFamily="18" charset="0"/>
            </a:endParaRPr>
          </a:p>
          <a:p>
            <a:pPr eaLnBrk="1" hangingPunct="1"/>
            <a:endParaRPr kumimoji="0" lang="zh-TW" altLang="en-US" smtClean="0">
              <a:solidFill>
                <a:srgbClr val="02376F"/>
              </a:solidFill>
              <a:latin typeface="Times New Roman" pitchFamily="18" charset="0"/>
              <a:ea typeface="標楷體" pitchFamily="65" charset="-120"/>
            </a:endParaRPr>
          </a:p>
        </p:txBody>
      </p:sp>
      <p:sp>
        <p:nvSpPr>
          <p:cNvPr id="2052"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AE83D53D-299E-4BC6-824B-2E4A47B48CB3}" type="slidenum">
              <a:rPr lang="zh-TW" altLang="en-US" smtClean="0">
                <a:solidFill>
                  <a:srgbClr val="FFFFFF"/>
                </a:solidFill>
              </a:rPr>
              <a:pPr eaLnBrk="1" hangingPunct="1"/>
              <a:t>1</a:t>
            </a:fld>
            <a:endParaRPr lang="zh-TW" altLang="en-US" smtClean="0">
              <a:solidFill>
                <a:srgbClr val="FFFFFF"/>
              </a:solidFill>
            </a:endParaRPr>
          </a:p>
        </p:txBody>
      </p:sp>
      <p:grpSp>
        <p:nvGrpSpPr>
          <p:cNvPr id="2053" name="群組 5"/>
          <p:cNvGrpSpPr>
            <a:grpSpLocks/>
          </p:cNvGrpSpPr>
          <p:nvPr/>
        </p:nvGrpSpPr>
        <p:grpSpPr bwMode="auto">
          <a:xfrm>
            <a:off x="1116013" y="4208463"/>
            <a:ext cx="5202237" cy="523875"/>
            <a:chOff x="1169753" y="4207851"/>
            <a:chExt cx="5202447" cy="523875"/>
          </a:xfrm>
        </p:grpSpPr>
        <p:sp>
          <p:nvSpPr>
            <p:cNvPr id="2056" name="矩形 18"/>
            <p:cNvSpPr>
              <a:spLocks noChangeArrowheads="1"/>
            </p:cNvSpPr>
            <p:nvPr/>
          </p:nvSpPr>
          <p:spPr bwMode="auto">
            <a:xfrm>
              <a:off x="2339752" y="4207851"/>
              <a:ext cx="403244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0" lang="en-US" altLang="zh-TW" sz="1400" b="1">
                  <a:latin typeface="Times New Roman" pitchFamily="18" charset="0"/>
                  <a:cs typeface="Times New Roman" pitchFamily="18" charset="0"/>
                </a:rPr>
                <a:t>【</a:t>
              </a:r>
              <a:r>
                <a:rPr kumimoji="0" lang="zh-TW" altLang="en-US" sz="1400" b="1">
                  <a:latin typeface="Times New Roman" pitchFamily="18" charset="0"/>
                  <a:ea typeface="標楷體" pitchFamily="65" charset="-120"/>
                </a:rPr>
                <a:t>本著作除另有註明外，採取</a:t>
              </a:r>
              <a:r>
                <a:rPr kumimoji="0" lang="zh-TW" altLang="en-US" sz="1400" b="1" u="sng">
                  <a:latin typeface="Times New Roman" pitchFamily="18" charset="0"/>
                  <a:ea typeface="標楷體" pitchFamily="65" charset="-120"/>
                  <a:hlinkClick r:id="rId2"/>
                </a:rPr>
                <a:t>創用</a:t>
              </a:r>
              <a:r>
                <a:rPr kumimoji="0" lang="en-US" altLang="zh-TW" sz="1400" b="1" u="sng">
                  <a:latin typeface="Times New Roman" pitchFamily="18" charset="0"/>
                  <a:cs typeface="Times New Roman" pitchFamily="18" charset="0"/>
                  <a:hlinkClick r:id="rId2"/>
                </a:rPr>
                <a:t>CC</a:t>
              </a:r>
              <a:r>
                <a:rPr kumimoji="0" lang="zh-TW" altLang="en-US" sz="1400" b="1" u="sng">
                  <a:latin typeface="Times New Roman" pitchFamily="18" charset="0"/>
                  <a:ea typeface="標楷體" pitchFamily="65" charset="-120"/>
                  <a:hlinkClick r:id="rId2"/>
                </a:rPr>
                <a:t>「姓名標示－非商業性－相同方式分享」台灣</a:t>
              </a:r>
              <a:r>
                <a:rPr kumimoji="0" lang="en-US" altLang="zh-TW" sz="1400" b="1" u="sng">
                  <a:latin typeface="Times New Roman" pitchFamily="18" charset="0"/>
                  <a:cs typeface="Times New Roman" pitchFamily="18" charset="0"/>
                  <a:hlinkClick r:id="rId2"/>
                </a:rPr>
                <a:t>3.0</a:t>
              </a:r>
              <a:r>
                <a:rPr kumimoji="0" lang="zh-TW" altLang="en-US" sz="1400" b="1" u="sng">
                  <a:latin typeface="Times New Roman" pitchFamily="18" charset="0"/>
                  <a:ea typeface="標楷體" pitchFamily="65" charset="-120"/>
                  <a:hlinkClick r:id="rId2"/>
                </a:rPr>
                <a:t>版</a:t>
              </a:r>
              <a:r>
                <a:rPr kumimoji="0" lang="zh-TW" altLang="en-US" sz="1400" b="1">
                  <a:latin typeface="Times New Roman" pitchFamily="18" charset="0"/>
                  <a:ea typeface="標楷體" pitchFamily="65" charset="-120"/>
                </a:rPr>
                <a:t>授權釋出</a:t>
              </a:r>
              <a:r>
                <a:rPr kumimoji="0" lang="en-US" altLang="zh-TW" sz="1400" b="1">
                  <a:latin typeface="Times New Roman" pitchFamily="18" charset="0"/>
                  <a:cs typeface="Times New Roman" pitchFamily="18" charset="0"/>
                </a:rPr>
                <a:t>】</a:t>
              </a:r>
            </a:p>
          </p:txBody>
        </p:sp>
        <p:pic>
          <p:nvPicPr>
            <p:cNvPr id="2057" name="Picture 15" descr="cc">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753" y="4289608"/>
              <a:ext cx="1232869" cy="44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4" name="Picture 4" descr="120px-UWASocrates_gobeirne_cropped">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203325"/>
            <a:ext cx="3505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2" descr="\\140.112.59.229\資源平台\資源平台\版權\版權ICON與範例\GNU.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3292475"/>
            <a:ext cx="2936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群組 9"/>
          <p:cNvGrpSpPr/>
          <p:nvPr/>
        </p:nvGrpSpPr>
        <p:grpSpPr>
          <a:xfrm>
            <a:off x="107504" y="4767515"/>
            <a:ext cx="8136904" cy="276999"/>
            <a:chOff x="204272" y="4657694"/>
            <a:chExt cx="8136904" cy="276999"/>
          </a:xfrm>
          <a:noFill/>
        </p:grpSpPr>
        <p:sp>
          <p:nvSpPr>
            <p:cNvPr id="11" name="矩形 10"/>
            <p:cNvSpPr/>
            <p:nvPr/>
          </p:nvSpPr>
          <p:spPr>
            <a:xfrm>
              <a:off x="611560" y="4657694"/>
              <a:ext cx="7729616" cy="276999"/>
            </a:xfrm>
            <a:prstGeom prst="rect">
              <a:avLst/>
            </a:prstGeom>
            <a:grpFill/>
          </p:spPr>
          <p:txBody>
            <a:bodyPr wrap="square">
              <a:spAutoFit/>
            </a:bodyPr>
            <a:lstStyle/>
            <a:p>
              <a:r>
                <a:rPr lang="zh-TW" altLang="zh-TW" sz="1200" dirty="0">
                  <a:latin typeface="標楷體" pitchFamily="65" charset="-120"/>
                  <a:ea typeface="標楷體" pitchFamily="65" charset="-120"/>
                </a:rPr>
                <a:t>本作品轉載自</a:t>
              </a:r>
              <a:r>
                <a:rPr lang="en-US" altLang="zh-TW" sz="1200" dirty="0">
                  <a:latin typeface="標楷體" pitchFamily="65" charset="-120"/>
                  <a:ea typeface="標楷體" pitchFamily="65" charset="-120"/>
                </a:rPr>
                <a:t>Microsoft Office 2007</a:t>
              </a:r>
              <a:r>
                <a:rPr lang="zh-TW" altLang="zh-TW" sz="1200" dirty="0">
                  <a:latin typeface="標楷體" pitchFamily="65" charset="-120"/>
                  <a:ea typeface="標楷體" pitchFamily="65" charset="-120"/>
                </a:rPr>
                <a:t>多媒體藝廊，依據</a:t>
              </a:r>
              <a:r>
                <a:rPr lang="en-US" altLang="zh-TW" sz="1200" u="sng" dirty="0" err="1">
                  <a:latin typeface="標楷體" pitchFamily="65" charset="-120"/>
                  <a:ea typeface="標楷體" pitchFamily="65" charset="-120"/>
                  <a:hlinkClick r:id="rId8"/>
                </a:rPr>
                <a:t>Microsoft服務合約</a:t>
              </a:r>
              <a:r>
                <a:rPr lang="zh-TW" altLang="zh-TW" sz="1200" dirty="0">
                  <a:latin typeface="標楷體" pitchFamily="65" charset="-120"/>
                  <a:ea typeface="標楷體" pitchFamily="65" charset="-120"/>
                </a:rPr>
                <a:t>及著作權法第</a:t>
              </a:r>
              <a:r>
                <a:rPr lang="en-US" altLang="zh-TW" sz="1200" dirty="0">
                  <a:latin typeface="標楷體" pitchFamily="65" charset="-120"/>
                  <a:ea typeface="標楷體" pitchFamily="65" charset="-120"/>
                </a:rPr>
                <a:t>46</a:t>
              </a:r>
              <a:r>
                <a:rPr lang="zh-TW" altLang="zh-TW" sz="1200" dirty="0">
                  <a:latin typeface="標楷體" pitchFamily="65" charset="-120"/>
                  <a:ea typeface="標楷體" pitchFamily="65" charset="-120"/>
                </a:rPr>
                <a:t>、</a:t>
              </a:r>
              <a:r>
                <a:rPr lang="en-US" altLang="zh-TW" sz="1200" dirty="0">
                  <a:latin typeface="標楷體" pitchFamily="65" charset="-120"/>
                  <a:ea typeface="標楷體" pitchFamily="65" charset="-120"/>
                </a:rPr>
                <a:t>52</a:t>
              </a:r>
              <a:r>
                <a:rPr lang="zh-TW" altLang="zh-TW" sz="1200" dirty="0">
                  <a:latin typeface="標楷體" pitchFamily="65" charset="-120"/>
                  <a:ea typeface="標楷體" pitchFamily="65" charset="-120"/>
                </a:rPr>
                <a:t>、</a:t>
              </a:r>
              <a:r>
                <a:rPr lang="en-US" altLang="zh-TW" sz="1200" dirty="0">
                  <a:latin typeface="標楷體" pitchFamily="65" charset="-120"/>
                  <a:ea typeface="標楷體" pitchFamily="65" charset="-120"/>
                </a:rPr>
                <a:t>65</a:t>
              </a:r>
              <a:r>
                <a:rPr lang="zh-TW" altLang="zh-TW" sz="1200" dirty="0">
                  <a:latin typeface="標楷體" pitchFamily="65" charset="-120"/>
                  <a:ea typeface="標楷體" pitchFamily="65" charset="-120"/>
                </a:rPr>
                <a:t>條合理使用</a:t>
              </a:r>
              <a:endParaRPr lang="zh-TW" altLang="en-US" sz="1200" dirty="0"/>
            </a:p>
          </p:txBody>
        </p:sp>
        <p:pic>
          <p:nvPicPr>
            <p:cNvPr id="12" name="Picture 77">
              <a:hlinkClick r:id="rId9"/>
            </p:cNvPr>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204272" y="4702918"/>
              <a:ext cx="257175" cy="231775"/>
            </a:xfrm>
            <a:prstGeom prst="rect">
              <a:avLst/>
            </a:prstGeom>
            <a:grpFill/>
            <a:ln>
              <a:noFill/>
            </a:ln>
            <a:effectLs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eaLnBrk="1" hangingPunct="1"/>
            <a:r>
              <a:rPr kumimoji="0" lang="en-US" altLang="zh-TW" i="1" smtClean="0">
                <a:latin typeface="Times New Roman" pitchFamily="18" charset="0"/>
              </a:rPr>
              <a:t>Gorgias</a:t>
            </a:r>
            <a:r>
              <a:rPr kumimoji="0" lang="en-US" altLang="zh-TW" smtClean="0">
                <a:latin typeface="Times New Roman" pitchFamily="18" charset="0"/>
              </a:rPr>
              <a:t> by Plato</a:t>
            </a:r>
            <a:endParaRPr lang="zh-TW" altLang="en-US" smtClean="0"/>
          </a:p>
        </p:txBody>
      </p:sp>
      <p:sp>
        <p:nvSpPr>
          <p:cNvPr id="11267" name="內容版面配置區 2"/>
          <p:cNvSpPr>
            <a:spLocks noGrp="1"/>
          </p:cNvSpPr>
          <p:nvPr>
            <p:ph idx="1"/>
          </p:nvPr>
        </p:nvSpPr>
        <p:spPr>
          <a:xfrm>
            <a:off x="323850" y="1355725"/>
            <a:ext cx="8496300" cy="3592513"/>
          </a:xfrm>
        </p:spPr>
        <p:txBody>
          <a:bodyPr/>
          <a:lstStyle/>
          <a:p>
            <a:pPr eaLnBrk="1" hangingPunct="1"/>
            <a:r>
              <a:rPr kumimoji="0" lang="zh-TW" altLang="zh-TW" sz="2400" b="1" smtClean="0">
                <a:latin typeface="Times New Roman" pitchFamily="18" charset="0"/>
              </a:rPr>
              <a:t>Gorgias:</a:t>
            </a:r>
            <a:r>
              <a:rPr kumimoji="0" lang="zh-TW" altLang="zh-TW" sz="2400" smtClean="0">
                <a:latin typeface="Times New Roman" pitchFamily="18" charset="0"/>
              </a:rPr>
              <a:t> Rhetoric, Socrates, is my art.</a:t>
            </a:r>
            <a:endParaRPr kumimoji="0" lang="zh-TW" altLang="zh-TW" sz="2400" b="1" smtClean="0">
              <a:latin typeface="Times New Roman" pitchFamily="18" charset="0"/>
            </a:endParaRPr>
          </a:p>
          <a:p>
            <a:pPr eaLnBrk="1" hangingPunct="1"/>
            <a:r>
              <a:rPr kumimoji="0" lang="zh-TW" altLang="zh-TW" sz="2400" b="1" smtClean="0">
                <a:latin typeface="Times New Roman" pitchFamily="18" charset="0"/>
              </a:rPr>
              <a:t>Socrates:</a:t>
            </a:r>
            <a:r>
              <a:rPr kumimoji="0" lang="zh-TW" altLang="zh-TW" sz="2400" smtClean="0">
                <a:latin typeface="Times New Roman" pitchFamily="18" charset="0"/>
              </a:rPr>
              <a:t> Then I am to call you a rhetorician?</a:t>
            </a:r>
            <a:endParaRPr kumimoji="0" lang="zh-TW" altLang="zh-TW" sz="2400" b="1" smtClean="0">
              <a:latin typeface="Times New Roman" pitchFamily="18" charset="0"/>
            </a:endParaRPr>
          </a:p>
          <a:p>
            <a:pPr eaLnBrk="1" hangingPunct="1"/>
            <a:r>
              <a:rPr kumimoji="0" lang="zh-TW" altLang="zh-TW" sz="2400" b="1" smtClean="0">
                <a:latin typeface="Times New Roman" pitchFamily="18" charset="0"/>
              </a:rPr>
              <a:t>Gorgias:</a:t>
            </a:r>
            <a:r>
              <a:rPr kumimoji="0" lang="zh-TW" altLang="zh-TW" sz="2400" smtClean="0">
                <a:latin typeface="Times New Roman" pitchFamily="18" charset="0"/>
              </a:rPr>
              <a:t> Then pray do.</a:t>
            </a:r>
            <a:endParaRPr kumimoji="0" lang="zh-TW" altLang="zh-TW" sz="2400" b="1" smtClean="0">
              <a:latin typeface="Times New Roman" pitchFamily="18" charset="0"/>
            </a:endParaRPr>
          </a:p>
          <a:p>
            <a:pPr eaLnBrk="1" hangingPunct="1"/>
            <a:r>
              <a:rPr kumimoji="0" lang="zh-TW" altLang="zh-TW" sz="2400" b="1" smtClean="0">
                <a:latin typeface="Times New Roman" pitchFamily="18" charset="0"/>
              </a:rPr>
              <a:t>Socrates:</a:t>
            </a:r>
            <a:r>
              <a:rPr kumimoji="0" lang="zh-TW" altLang="zh-TW" sz="2400" smtClean="0">
                <a:latin typeface="Times New Roman" pitchFamily="18" charset="0"/>
              </a:rPr>
              <a:t> And are we to say that you are able </a:t>
            </a:r>
            <a:r>
              <a:rPr kumimoji="0" lang="zh-TW" altLang="zh-TW" sz="2400" smtClean="0">
                <a:solidFill>
                  <a:srgbClr val="FF0066"/>
                </a:solidFill>
                <a:latin typeface="Times New Roman" pitchFamily="18" charset="0"/>
              </a:rPr>
              <a:t>to make other men rhetoricians</a:t>
            </a:r>
            <a:r>
              <a:rPr kumimoji="0" lang="zh-TW" altLang="zh-TW" sz="2400" smtClean="0">
                <a:latin typeface="Times New Roman" pitchFamily="18" charset="0"/>
              </a:rPr>
              <a:t>?</a:t>
            </a:r>
            <a:endParaRPr kumimoji="0" lang="zh-TW" altLang="zh-TW" sz="2400" b="1" smtClean="0">
              <a:latin typeface="Times New Roman" pitchFamily="18" charset="0"/>
            </a:endParaRPr>
          </a:p>
          <a:p>
            <a:pPr eaLnBrk="1" hangingPunct="1"/>
            <a:r>
              <a:rPr kumimoji="0" lang="zh-TW" altLang="zh-TW" sz="2400" b="1" smtClean="0">
                <a:latin typeface="Times New Roman" pitchFamily="18" charset="0"/>
              </a:rPr>
              <a:t>Gorgias:</a:t>
            </a:r>
            <a:r>
              <a:rPr kumimoji="0" lang="zh-TW" altLang="zh-TW" sz="2400" smtClean="0">
                <a:latin typeface="Times New Roman" pitchFamily="18" charset="0"/>
              </a:rPr>
              <a:t> Yes, that is exactly what I profess to make them, not only at Athens, but in all places.</a:t>
            </a:r>
            <a:endParaRPr kumimoji="0" lang="en-US" altLang="zh-TW" sz="2400" smtClean="0">
              <a:latin typeface="Times New Roman" pitchFamily="18" charset="0"/>
            </a:endParaRPr>
          </a:p>
          <a:p>
            <a:pPr eaLnBrk="1" hangingPunct="1">
              <a:buFont typeface="Arial" pitchFamily="34" charset="0"/>
              <a:buNone/>
            </a:pPr>
            <a:endParaRPr lang="zh-TW" altLang="en-US" smtClean="0"/>
          </a:p>
        </p:txBody>
      </p:sp>
      <p:sp>
        <p:nvSpPr>
          <p:cNvPr id="11268"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9622715D-70A8-4783-A2FC-82E05067B66E}" type="slidenum">
              <a:rPr lang="zh-TW" altLang="en-US" smtClean="0">
                <a:solidFill>
                  <a:srgbClr val="FFFFFF"/>
                </a:solidFill>
              </a:rPr>
              <a:pPr eaLnBrk="1" hangingPunct="1"/>
              <a:t>10</a:t>
            </a:fld>
            <a:endParaRPr lang="zh-TW" altLang="en-US" smtClean="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內容版面配置區 2"/>
          <p:cNvSpPr>
            <a:spLocks noGrp="1"/>
          </p:cNvSpPr>
          <p:nvPr>
            <p:ph idx="1"/>
          </p:nvPr>
        </p:nvSpPr>
        <p:spPr>
          <a:xfrm>
            <a:off x="179388" y="339725"/>
            <a:ext cx="8785225" cy="4176713"/>
          </a:xfrm>
        </p:spPr>
        <p:txBody>
          <a:bodyPr/>
          <a:lstStyle/>
          <a:p>
            <a:pPr marL="0" indent="0" eaLnBrk="1" hangingPunct="1">
              <a:lnSpc>
                <a:spcPct val="90000"/>
              </a:lnSpc>
              <a:buFont typeface="Arial" pitchFamily="34" charset="0"/>
              <a:buNone/>
            </a:pPr>
            <a:endParaRPr kumimoji="0" lang="en-US" altLang="zh-TW" sz="1900" b="1" smtClean="0">
              <a:latin typeface="Times New Roman" pitchFamily="18" charset="0"/>
            </a:endParaRPr>
          </a:p>
          <a:p>
            <a:pPr marL="0" indent="0" eaLnBrk="1" hangingPunct="1">
              <a:lnSpc>
                <a:spcPct val="90000"/>
              </a:lnSpc>
            </a:pPr>
            <a:r>
              <a:rPr kumimoji="0" lang="zh-TW" altLang="zh-TW" sz="2200" b="1" smtClean="0">
                <a:latin typeface="Times New Roman" pitchFamily="18" charset="0"/>
              </a:rPr>
              <a:t>Socrates:</a:t>
            </a:r>
            <a:r>
              <a:rPr kumimoji="0" lang="zh-TW" altLang="zh-TW" sz="2200" smtClean="0">
                <a:latin typeface="Times New Roman" pitchFamily="18" charset="0"/>
              </a:rPr>
              <a:t> Then why, if you call rhetoric the art which treats of discourse, and all the other arts treat of discourse, do you not call them arts of rhetoric?</a:t>
            </a:r>
            <a:endParaRPr kumimoji="0" lang="zh-TW" altLang="zh-TW" sz="2200" b="1" smtClean="0">
              <a:latin typeface="Times New Roman" pitchFamily="18" charset="0"/>
            </a:endParaRPr>
          </a:p>
          <a:p>
            <a:pPr marL="0" indent="0" eaLnBrk="1" hangingPunct="1">
              <a:lnSpc>
                <a:spcPct val="90000"/>
              </a:lnSpc>
            </a:pPr>
            <a:r>
              <a:rPr kumimoji="0" lang="zh-TW" altLang="zh-TW" sz="2200" b="1" smtClean="0">
                <a:latin typeface="Times New Roman" pitchFamily="18" charset="0"/>
              </a:rPr>
              <a:t>Gorgias:</a:t>
            </a:r>
            <a:r>
              <a:rPr kumimoji="0" lang="zh-TW" altLang="zh-TW" sz="2200" smtClean="0">
                <a:latin typeface="Times New Roman" pitchFamily="18" charset="0"/>
              </a:rPr>
              <a:t> Because, Socrates, the knowledge of the other arts has only to do with some sort of external action, as of the hand; but </a:t>
            </a:r>
            <a:r>
              <a:rPr kumimoji="0" lang="zh-TW" altLang="zh-TW" sz="2200" smtClean="0">
                <a:solidFill>
                  <a:srgbClr val="FF0066"/>
                </a:solidFill>
                <a:latin typeface="Times New Roman" pitchFamily="18" charset="0"/>
              </a:rPr>
              <a:t>there is no such action of the hand in rhetoric which works and takes effect only through the medium of discourse</a:t>
            </a:r>
            <a:r>
              <a:rPr kumimoji="0" lang="zh-TW" altLang="zh-TW" sz="2200" smtClean="0">
                <a:latin typeface="Times New Roman" pitchFamily="18" charset="0"/>
              </a:rPr>
              <a:t>. And therefore I am justified in saying that rhetoric treats of discourse.</a:t>
            </a:r>
            <a:endParaRPr kumimoji="0" lang="zh-TW" altLang="zh-TW" sz="2200" b="1" smtClean="0">
              <a:latin typeface="Times New Roman" pitchFamily="18" charset="0"/>
            </a:endParaRPr>
          </a:p>
          <a:p>
            <a:pPr marL="0" indent="0" eaLnBrk="1" hangingPunct="1">
              <a:lnSpc>
                <a:spcPct val="90000"/>
              </a:lnSpc>
            </a:pPr>
            <a:r>
              <a:rPr kumimoji="0" lang="zh-TW" altLang="zh-TW" sz="2200" b="1" smtClean="0">
                <a:latin typeface="Times New Roman" pitchFamily="18" charset="0"/>
              </a:rPr>
              <a:t>Socrates:</a:t>
            </a:r>
            <a:r>
              <a:rPr kumimoji="0" lang="zh-TW" altLang="zh-TW" sz="2200" smtClean="0">
                <a:latin typeface="Times New Roman" pitchFamily="18" charset="0"/>
              </a:rPr>
              <a:t> But there are other arts which work wholly through the medium of language, and require either no action or very little, as, for example, </a:t>
            </a:r>
            <a:r>
              <a:rPr kumimoji="0" lang="zh-TW" altLang="zh-TW" sz="2200" smtClean="0">
                <a:solidFill>
                  <a:srgbClr val="FF0066"/>
                </a:solidFill>
                <a:latin typeface="Times New Roman" pitchFamily="18" charset="0"/>
              </a:rPr>
              <a:t>the arts of arithmetic, of calculation, of geometry, and of playing draughts</a:t>
            </a:r>
            <a:r>
              <a:rPr kumimoji="0" lang="zh-TW" altLang="zh-TW" sz="2200" smtClean="0">
                <a:latin typeface="Times New Roman" pitchFamily="18" charset="0"/>
              </a:rPr>
              <a:t>.</a:t>
            </a:r>
            <a:endParaRPr kumimoji="0" lang="zh-TW" altLang="zh-TW" sz="2200" b="1" smtClean="0">
              <a:latin typeface="Times New Roman" pitchFamily="18" charset="0"/>
            </a:endParaRPr>
          </a:p>
          <a:p>
            <a:pPr marL="0" indent="0" eaLnBrk="1" hangingPunct="1">
              <a:lnSpc>
                <a:spcPct val="90000"/>
              </a:lnSpc>
            </a:pPr>
            <a:r>
              <a:rPr kumimoji="0" lang="zh-TW" altLang="zh-TW" sz="2200" b="1" smtClean="0">
                <a:latin typeface="Times New Roman" pitchFamily="18" charset="0"/>
              </a:rPr>
              <a:t>Gorgias:</a:t>
            </a:r>
            <a:r>
              <a:rPr kumimoji="0" lang="zh-TW" altLang="zh-TW" sz="2200" smtClean="0">
                <a:latin typeface="Times New Roman" pitchFamily="18" charset="0"/>
              </a:rPr>
              <a:t> Exactly.</a:t>
            </a:r>
            <a:endParaRPr kumimoji="0" lang="en-US" altLang="zh-TW" sz="2200" smtClean="0">
              <a:latin typeface="Times New Roman" pitchFamily="18" charset="0"/>
            </a:endParaRPr>
          </a:p>
          <a:p>
            <a:pPr marL="0" indent="0" eaLnBrk="1" hangingPunct="1">
              <a:lnSpc>
                <a:spcPct val="90000"/>
              </a:lnSpc>
              <a:buFont typeface="Arial" pitchFamily="34" charset="0"/>
              <a:buNone/>
            </a:pPr>
            <a:endParaRPr lang="zh-TW" altLang="en-US" sz="3000" smtClean="0"/>
          </a:p>
        </p:txBody>
      </p:sp>
      <p:sp>
        <p:nvSpPr>
          <p:cNvPr id="12291"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AF52A844-B191-455A-9E3D-FEB0995BA378}" type="slidenum">
              <a:rPr lang="zh-TW" altLang="en-US" smtClean="0">
                <a:solidFill>
                  <a:srgbClr val="FFFFFF"/>
                </a:solidFill>
              </a:rPr>
              <a:pPr eaLnBrk="1" hangingPunct="1"/>
              <a:t>11</a:t>
            </a:fld>
            <a:endParaRPr lang="zh-TW" altLang="en-US" smtClean="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內容版面配置區 2"/>
          <p:cNvSpPr>
            <a:spLocks noGrp="1"/>
          </p:cNvSpPr>
          <p:nvPr>
            <p:ph idx="1"/>
          </p:nvPr>
        </p:nvSpPr>
        <p:spPr>
          <a:xfrm>
            <a:off x="107950" y="339725"/>
            <a:ext cx="8578850" cy="4254500"/>
          </a:xfrm>
        </p:spPr>
        <p:txBody>
          <a:bodyPr/>
          <a:lstStyle/>
          <a:p>
            <a:pPr eaLnBrk="1" hangingPunct="1">
              <a:lnSpc>
                <a:spcPct val="80000"/>
              </a:lnSpc>
            </a:pPr>
            <a:r>
              <a:rPr kumimoji="0" lang="zh-TW" altLang="zh-TW" sz="2500" b="1" smtClean="0">
                <a:latin typeface="Times New Roman" pitchFamily="18" charset="0"/>
              </a:rPr>
              <a:t>Gorgias:</a:t>
            </a:r>
            <a:r>
              <a:rPr kumimoji="0" lang="zh-TW" altLang="zh-TW" sz="2500" smtClean="0">
                <a:latin typeface="Times New Roman" pitchFamily="18" charset="0"/>
              </a:rPr>
              <a:t> If you have the power of uttering this word, you will have the physician your slave, and the trainer your slave, and the money-maker of whom you talk will be found to gather treasures, not for himself, but for you who are able to speak and to persuade the multitude.</a:t>
            </a:r>
            <a:endParaRPr kumimoji="0" lang="zh-TW" altLang="zh-TW" sz="2500" b="1" smtClean="0">
              <a:latin typeface="Times New Roman" pitchFamily="18" charset="0"/>
            </a:endParaRPr>
          </a:p>
          <a:p>
            <a:pPr eaLnBrk="1" hangingPunct="1">
              <a:lnSpc>
                <a:spcPct val="80000"/>
              </a:lnSpc>
            </a:pPr>
            <a:r>
              <a:rPr kumimoji="0" lang="zh-TW" altLang="zh-TW" sz="2500" b="1" smtClean="0">
                <a:latin typeface="Times New Roman" pitchFamily="18" charset="0"/>
              </a:rPr>
              <a:t>Socrates:</a:t>
            </a:r>
            <a:r>
              <a:rPr kumimoji="0" lang="zh-TW" altLang="zh-TW" sz="2500" smtClean="0">
                <a:latin typeface="Times New Roman" pitchFamily="18" charset="0"/>
              </a:rPr>
              <a:t> Now I think, Gorgias, that you have very accurately explained what you conceive to be the art of rhetoric that rhetoric is </a:t>
            </a:r>
            <a:r>
              <a:rPr kumimoji="0" lang="zh-TW" altLang="zh-TW" sz="2500" smtClean="0">
                <a:solidFill>
                  <a:srgbClr val="FF0066"/>
                </a:solidFill>
                <a:latin typeface="Times New Roman" pitchFamily="18" charset="0"/>
              </a:rPr>
              <a:t>the artificer of persuasion</a:t>
            </a:r>
            <a:r>
              <a:rPr kumimoji="0" lang="zh-TW" altLang="zh-TW" sz="2500" smtClean="0">
                <a:latin typeface="Times New Roman" pitchFamily="18" charset="0"/>
              </a:rPr>
              <a:t>, having this and no other business, and that this is her crown and end. Do you know any other effect of rhetoric over and above that of producing persuasion?</a:t>
            </a:r>
            <a:endParaRPr kumimoji="0" lang="zh-TW" altLang="zh-TW" sz="2500" b="1" smtClean="0">
              <a:latin typeface="Times New Roman" pitchFamily="18" charset="0"/>
            </a:endParaRPr>
          </a:p>
          <a:p>
            <a:pPr eaLnBrk="1" hangingPunct="1">
              <a:lnSpc>
                <a:spcPct val="80000"/>
              </a:lnSpc>
            </a:pPr>
            <a:r>
              <a:rPr kumimoji="0" lang="zh-TW" altLang="zh-TW" sz="2500" b="1" smtClean="0">
                <a:latin typeface="Times New Roman" pitchFamily="18" charset="0"/>
              </a:rPr>
              <a:t>Gorgias:</a:t>
            </a:r>
            <a:r>
              <a:rPr kumimoji="0" lang="zh-TW" altLang="zh-TW" sz="2500" smtClean="0">
                <a:latin typeface="Times New Roman" pitchFamily="18" charset="0"/>
              </a:rPr>
              <a:t> No: the definition seems to me very fair, Socrates; for persuasion is the chief end of rhetoric.</a:t>
            </a:r>
            <a:endParaRPr kumimoji="0" lang="en-US" altLang="zh-TW" sz="2500" smtClean="0">
              <a:latin typeface="Times New Roman" pitchFamily="18" charset="0"/>
            </a:endParaRPr>
          </a:p>
          <a:p>
            <a:pPr eaLnBrk="1" hangingPunct="1">
              <a:lnSpc>
                <a:spcPct val="80000"/>
              </a:lnSpc>
            </a:pPr>
            <a:endParaRPr lang="zh-TW" altLang="en-US" sz="2500" smtClean="0"/>
          </a:p>
        </p:txBody>
      </p:sp>
      <p:sp>
        <p:nvSpPr>
          <p:cNvPr id="1331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43929710-1F8F-4313-9B59-72CAAE30394B}" type="slidenum">
              <a:rPr lang="zh-TW" altLang="en-US" smtClean="0">
                <a:solidFill>
                  <a:srgbClr val="FFFFFF"/>
                </a:solidFill>
              </a:rPr>
              <a:pPr eaLnBrk="1" hangingPunct="1"/>
              <a:t>12</a:t>
            </a:fld>
            <a:endParaRPr lang="zh-TW" altLang="en-US" smtClean="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339725"/>
            <a:ext cx="8229600" cy="4535488"/>
          </a:xfrm>
        </p:spPr>
        <p:txBody>
          <a:bodyPr>
            <a:normAutofit lnSpcReduction="10000"/>
          </a:bodyPr>
          <a:lstStyle/>
          <a:p>
            <a:pPr eaLnBrk="1" hangingPunct="1">
              <a:lnSpc>
                <a:spcPct val="90000"/>
              </a:lnSpc>
              <a:defRPr/>
            </a:pPr>
            <a:r>
              <a:rPr lang="zh-TW" altLang="zh-TW" sz="3000" b="1" smtClean="0">
                <a:latin typeface="Times New Roman" pitchFamily="18" charset="0"/>
              </a:rPr>
              <a:t>Socrates:</a:t>
            </a:r>
            <a:r>
              <a:rPr lang="zh-TW" altLang="zh-TW" sz="3000" smtClean="0">
                <a:latin typeface="Times New Roman" pitchFamily="18" charset="0"/>
              </a:rPr>
              <a:t> You, Gorgias, like myself, have had great experience of disputations, and you must have observed that disagreements are apt to arise; somebody says that another has not spoken truly or clearly; and then they get into a passion and begin to quarrel. But I cannot help feeling that you are now saying what is not quite consistent or accordant with what you were saying at first about rhetoric. And I am afraid to point this out to you that I speak, not for the sake of discovering the truth. </a:t>
            </a:r>
            <a:endParaRPr lang="en-US" altLang="zh-TW" sz="3000" smtClean="0">
              <a:latin typeface="Times New Roman" pitchFamily="18" charset="0"/>
            </a:endParaRPr>
          </a:p>
          <a:p>
            <a:pPr eaLnBrk="1" hangingPunct="1">
              <a:lnSpc>
                <a:spcPct val="90000"/>
              </a:lnSpc>
              <a:defRPr/>
            </a:pPr>
            <a:endParaRPr lang="zh-TW" altLang="en-US" sz="3000" smtClean="0"/>
          </a:p>
        </p:txBody>
      </p:sp>
      <p:sp>
        <p:nvSpPr>
          <p:cNvPr id="1433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B6FDF1B7-55ED-4559-8BB5-D8F6062B3B60}" type="slidenum">
              <a:rPr lang="zh-TW" altLang="en-US" smtClean="0">
                <a:solidFill>
                  <a:srgbClr val="FFFFFF"/>
                </a:solidFill>
              </a:rPr>
              <a:pPr eaLnBrk="1" hangingPunct="1"/>
              <a:t>13</a:t>
            </a:fld>
            <a:endParaRPr lang="zh-TW" altLang="en-US" smtClean="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2"/>
          <p:cNvSpPr>
            <a:spLocks noGrp="1"/>
          </p:cNvSpPr>
          <p:nvPr>
            <p:ph idx="1"/>
          </p:nvPr>
        </p:nvSpPr>
        <p:spPr>
          <a:xfrm>
            <a:off x="468313" y="411163"/>
            <a:ext cx="8229600" cy="3960812"/>
          </a:xfrm>
        </p:spPr>
        <p:txBody>
          <a:bodyPr/>
          <a:lstStyle/>
          <a:p>
            <a:pPr marL="0" indent="0" eaLnBrk="1" hangingPunct="1">
              <a:lnSpc>
                <a:spcPct val="80000"/>
              </a:lnSpc>
              <a:buFont typeface="Arial" pitchFamily="34" charset="0"/>
              <a:buNone/>
            </a:pPr>
            <a:r>
              <a:rPr lang="zh-TW" altLang="zh-TW" sz="2800" smtClean="0">
                <a:latin typeface="Times New Roman" pitchFamily="18" charset="0"/>
              </a:rPr>
              <a:t>Now if you are one of my sort, I should like to cross-examine you, but if not I will let you alone. And what is my sort? </a:t>
            </a:r>
            <a:r>
              <a:rPr lang="zh-TW" altLang="zh-TW" sz="2800" smtClean="0">
                <a:solidFill>
                  <a:srgbClr val="FF0066"/>
                </a:solidFill>
                <a:latin typeface="Times New Roman" pitchFamily="18" charset="0"/>
              </a:rPr>
              <a:t>I am one of those who are very willing to be refuted if I say anything which is not true, and very willing to refute any one else who says what is not true, and quite as ready to be refuted as to refute.</a:t>
            </a:r>
            <a:r>
              <a:rPr lang="zh-TW" altLang="zh-TW" sz="2800" smtClean="0">
                <a:latin typeface="Times New Roman" pitchFamily="18" charset="0"/>
              </a:rPr>
              <a:t> For I imagine that there is no evil which a man can endure so great as an erroneous opinion about the matters of which we are speaking and if you claim to be one of my sort, let us have the discussion out, but if you would rather have done, no matter-let us make an end of it.</a:t>
            </a:r>
            <a:endParaRPr lang="en-US" altLang="zh-TW" sz="2800" smtClean="0">
              <a:latin typeface="Times New Roman" pitchFamily="18" charset="0"/>
            </a:endParaRPr>
          </a:p>
          <a:p>
            <a:pPr marL="0" indent="0" eaLnBrk="1" hangingPunct="1">
              <a:lnSpc>
                <a:spcPct val="80000"/>
              </a:lnSpc>
            </a:pPr>
            <a:endParaRPr lang="zh-TW" altLang="en-US" sz="3000" smtClean="0"/>
          </a:p>
        </p:txBody>
      </p:sp>
      <p:sp>
        <p:nvSpPr>
          <p:cNvPr id="15363"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2E7D0A36-64BF-4E7C-BA6F-9B3A34AEEE66}" type="slidenum">
              <a:rPr lang="zh-TW" altLang="en-US" smtClean="0">
                <a:solidFill>
                  <a:srgbClr val="FFFFFF"/>
                </a:solidFill>
              </a:rPr>
              <a:pPr eaLnBrk="1" hangingPunct="1"/>
              <a:t>14</a:t>
            </a:fld>
            <a:endParaRPr lang="zh-TW" altLang="en-US" smtClean="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eaLnBrk="1" hangingPunct="1">
              <a:defRPr/>
            </a:pPr>
            <a:r>
              <a:rPr lang="zh-TW" altLang="en-US" sz="3600" smtClean="0">
                <a:solidFill>
                  <a:srgbClr val="C0C0C0"/>
                </a:solidFill>
                <a:effectLst>
                  <a:outerShdw blurRad="38100" dist="38100" dir="2700000" algn="tl">
                    <a:srgbClr val="FFFFFF"/>
                  </a:outerShdw>
                </a:effectLst>
                <a:latin typeface="Arial" pitchFamily="34" charset="0"/>
                <a:ea typeface="標楷體" pitchFamily="65" charset="-120"/>
              </a:rPr>
              <a:t>一個述而不作的哲學家，說出的話是什麼？</a:t>
            </a:r>
            <a:endParaRPr lang="zh-TW" altLang="en-US" sz="4000" smtClean="0"/>
          </a:p>
        </p:txBody>
      </p:sp>
      <p:sp>
        <p:nvSpPr>
          <p:cNvPr id="16387" name="內容版面配置區 2"/>
          <p:cNvSpPr>
            <a:spLocks noGrp="1"/>
          </p:cNvSpPr>
          <p:nvPr>
            <p:ph idx="1"/>
          </p:nvPr>
        </p:nvSpPr>
        <p:spPr>
          <a:xfrm>
            <a:off x="468313" y="1203325"/>
            <a:ext cx="4679950" cy="3394075"/>
          </a:xfrm>
        </p:spPr>
        <p:txBody>
          <a:bodyPr/>
          <a:lstStyle/>
          <a:p>
            <a:pPr marL="365125" indent="-255588" eaLnBrk="1" hangingPunct="1"/>
            <a:r>
              <a:rPr lang="zh-TW" altLang="en-US" sz="2400" dirty="0" smtClean="0">
                <a:latin typeface="BiauKai" charset="-120"/>
                <a:ea typeface="BiauKai" charset="-120"/>
              </a:rPr>
              <a:t>蘇格拉底最著名的兩句話是：</a:t>
            </a:r>
          </a:p>
          <a:p>
            <a:pPr marL="365125" indent="-255588" eaLnBrk="1" hangingPunct="1">
              <a:buFont typeface="Wingdings" pitchFamily="2" charset="2"/>
              <a:buNone/>
            </a:pPr>
            <a:r>
              <a:rPr lang="zh-TW" altLang="en-US" sz="2400" dirty="0" smtClean="0">
                <a:latin typeface="BiauKai" charset="-120"/>
                <a:ea typeface="BiauKai" charset="-120"/>
              </a:rPr>
              <a:t>    “</a:t>
            </a:r>
            <a:r>
              <a:rPr lang="en-US" altLang="zh-TW" sz="2400" dirty="0" smtClean="0">
                <a:latin typeface="BiauKai" charset="-120"/>
                <a:ea typeface="BiauKai" charset="-120"/>
              </a:rPr>
              <a:t>An unexamined life is not worth living!”</a:t>
            </a:r>
          </a:p>
          <a:p>
            <a:pPr marL="365125" indent="-255588" eaLnBrk="1" hangingPunct="1"/>
            <a:r>
              <a:rPr lang="zh-TW" altLang="en-US" sz="2400" dirty="0" smtClean="0">
                <a:latin typeface="BiauKai" charset="-120"/>
                <a:ea typeface="BiauKai" charset="-120"/>
              </a:rPr>
              <a:t>一個未經檢驗的生命是不值得活的！</a:t>
            </a:r>
          </a:p>
          <a:p>
            <a:pPr marL="365125" indent="-255588" eaLnBrk="1" hangingPunct="1"/>
            <a:r>
              <a:rPr lang="zh-TW" altLang="en-US" sz="2400" dirty="0" smtClean="0">
                <a:latin typeface="BiauKai" charset="-120"/>
                <a:ea typeface="BiauKai" charset="-120"/>
              </a:rPr>
              <a:t>“</a:t>
            </a:r>
            <a:r>
              <a:rPr lang="en-US" altLang="zh-TW" sz="2400" dirty="0" smtClean="0">
                <a:latin typeface="BiauKai" charset="-120"/>
                <a:ea typeface="BiauKai" charset="-120"/>
              </a:rPr>
              <a:t>The only thing I know is that I do not know anything!”</a:t>
            </a:r>
          </a:p>
          <a:p>
            <a:pPr marL="365125" indent="-255588" eaLnBrk="1" hangingPunct="1"/>
            <a:r>
              <a:rPr lang="zh-TW" altLang="en-US" sz="2400" dirty="0" smtClean="0">
                <a:latin typeface="BiauKai" charset="-120"/>
                <a:ea typeface="BiauKai" charset="-120"/>
              </a:rPr>
              <a:t>我唯一知道的東西就是我什麼也不知道！</a:t>
            </a:r>
          </a:p>
          <a:p>
            <a:pPr marL="365125" indent="-255588" eaLnBrk="1" hangingPunct="1"/>
            <a:endParaRPr lang="zh-TW" altLang="en-US" dirty="0" smtClean="0"/>
          </a:p>
        </p:txBody>
      </p:sp>
      <p:sp>
        <p:nvSpPr>
          <p:cNvPr id="16388"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2E11A06C-1641-4C2D-8233-62A643D051EE}" type="slidenum">
              <a:rPr lang="zh-TW" altLang="en-US" smtClean="0">
                <a:solidFill>
                  <a:srgbClr val="FFFFFF"/>
                </a:solidFill>
              </a:rPr>
              <a:pPr eaLnBrk="1" hangingPunct="1"/>
              <a:t>15</a:t>
            </a:fld>
            <a:endParaRPr lang="zh-TW" altLang="en-US" smtClean="0">
              <a:solidFill>
                <a:srgbClr val="FFFFFF"/>
              </a:solidFill>
            </a:endParaRPr>
          </a:p>
        </p:txBody>
      </p:sp>
      <p:pic>
        <p:nvPicPr>
          <p:cNvPr id="5" name="圖片 4" descr="1000-1.jpg"/>
          <p:cNvPicPr>
            <a:picLocks noChangeAspect="1"/>
          </p:cNvPicPr>
          <p:nvPr/>
        </p:nvPicPr>
        <p:blipFill>
          <a:blip r:embed="rId2" cstate="print"/>
          <a:stretch>
            <a:fillRect/>
          </a:stretch>
        </p:blipFill>
        <p:spPr>
          <a:xfrm>
            <a:off x="6084168" y="987574"/>
            <a:ext cx="2166405" cy="3133186"/>
          </a:xfrm>
          <a:prstGeom prst="roundRect">
            <a:avLst/>
          </a:prstGeom>
          <a:ln>
            <a:solidFill>
              <a:schemeClr val="bg2"/>
            </a:solidFill>
          </a:ln>
        </p:spPr>
      </p:pic>
      <p:pic>
        <p:nvPicPr>
          <p:cNvPr id="16390" name="Picture 16" descr="\\140.112.59.229\資源平台\資源平台\版權\版權ICON與範例\Creative Commens台灣2.5\icon_by-nc-sa.tif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854450"/>
            <a:ext cx="7207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1" descr="描述: \\140.112.59.229\資源平台\資源平台\版權\版權ICON與範例\F-公共財-book_mark_transparent-square.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139702"/>
            <a:ext cx="320179" cy="27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1" descr="描述: \\140.112.59.229\資源平台\資源平台\版權\版權ICON與範例\F-公共財-book_mark_transparent-square.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3776227"/>
            <a:ext cx="320179" cy="27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內容版面配置區 2"/>
          <p:cNvSpPr>
            <a:spLocks noGrp="1"/>
          </p:cNvSpPr>
          <p:nvPr>
            <p:ph idx="1"/>
          </p:nvPr>
        </p:nvSpPr>
        <p:spPr>
          <a:xfrm>
            <a:off x="468313" y="700088"/>
            <a:ext cx="8229600" cy="4110037"/>
          </a:xfrm>
        </p:spPr>
        <p:txBody>
          <a:bodyPr/>
          <a:lstStyle/>
          <a:p>
            <a:pPr marL="0" indent="0" eaLnBrk="1" hangingPunct="1">
              <a:buFont typeface="Arial" pitchFamily="34" charset="0"/>
              <a:buNone/>
            </a:pPr>
            <a:r>
              <a:rPr lang="zh-TW" altLang="en-US" smtClean="0">
                <a:latin typeface="BiauKai" charset="-120"/>
                <a:ea typeface="BiauKai" charset="-120"/>
              </a:rPr>
              <a:t>蘇格拉底在哪裡說這兩句話？</a:t>
            </a:r>
          </a:p>
          <a:p>
            <a:pPr marL="0" indent="0" eaLnBrk="1" hangingPunct="1">
              <a:buFont typeface="Arial" pitchFamily="34" charset="0"/>
              <a:buNone/>
            </a:pPr>
            <a:r>
              <a:rPr lang="zh-TW" altLang="en-US" smtClean="0">
                <a:latin typeface="BiauKai" charset="-120"/>
                <a:ea typeface="BiauKai" charset="-120"/>
              </a:rPr>
              <a:t>在柏拉圖的</a:t>
            </a:r>
            <a:r>
              <a:rPr lang="en-US" altLang="zh-TW" smtClean="0">
                <a:latin typeface="BiauKai" charset="-120"/>
                <a:ea typeface="BiauKai" charset="-120"/>
              </a:rPr>
              <a:t>《</a:t>
            </a:r>
            <a:r>
              <a:rPr lang="zh-TW" altLang="en-US" smtClean="0">
                <a:latin typeface="BiauKai" charset="-120"/>
                <a:ea typeface="BiauKai" charset="-120"/>
              </a:rPr>
              <a:t>辯護篇</a:t>
            </a:r>
            <a:r>
              <a:rPr lang="en-US" altLang="zh-TW" smtClean="0">
                <a:latin typeface="BiauKai" charset="-120"/>
                <a:ea typeface="BiauKai" charset="-120"/>
              </a:rPr>
              <a:t>》</a:t>
            </a:r>
            <a:r>
              <a:rPr lang="zh-TW" altLang="en-US" smtClean="0">
                <a:latin typeface="BiauKai" charset="-120"/>
                <a:ea typeface="BiauKai" charset="-120"/>
              </a:rPr>
              <a:t>。</a:t>
            </a:r>
          </a:p>
          <a:p>
            <a:pPr marL="0" indent="0" eaLnBrk="1" hangingPunct="1">
              <a:buFont typeface="Arial" pitchFamily="34" charset="0"/>
              <a:buNone/>
            </a:pPr>
            <a:r>
              <a:rPr lang="zh-TW" altLang="en-US" smtClean="0">
                <a:latin typeface="BiauKai" charset="-120"/>
                <a:ea typeface="BiauKai" charset="-120"/>
              </a:rPr>
              <a:t>他為什麼要說這兩句話？</a:t>
            </a:r>
          </a:p>
          <a:p>
            <a:pPr marL="0" indent="0" eaLnBrk="1" hangingPunct="1">
              <a:buFont typeface="Arial" pitchFamily="34" charset="0"/>
              <a:buNone/>
            </a:pPr>
            <a:r>
              <a:rPr lang="zh-TW" altLang="en-US" smtClean="0">
                <a:latin typeface="BiauKai" charset="-120"/>
                <a:ea typeface="BiauKai" charset="-120"/>
              </a:rPr>
              <a:t>因為，他蒙受誤解，尤其是艾利托芬尼的劇作</a:t>
            </a:r>
            <a:r>
              <a:rPr lang="en-US" altLang="zh-TW" smtClean="0">
                <a:latin typeface="BiauKai" charset="-120"/>
                <a:ea typeface="BiauKai" charset="-120"/>
              </a:rPr>
              <a:t>《</a:t>
            </a:r>
            <a:r>
              <a:rPr lang="zh-TW" altLang="en-US" smtClean="0">
                <a:latin typeface="BiauKai" charset="-120"/>
                <a:ea typeface="BiauKai" charset="-120"/>
              </a:rPr>
              <a:t>雲</a:t>
            </a:r>
            <a:r>
              <a:rPr lang="en-US" altLang="zh-TW" smtClean="0">
                <a:latin typeface="BiauKai" charset="-120"/>
                <a:ea typeface="BiauKai" charset="-120"/>
              </a:rPr>
              <a:t>》</a:t>
            </a:r>
            <a:r>
              <a:rPr lang="zh-TW" altLang="en-US" smtClean="0">
                <a:latin typeface="BiauKai" charset="-120"/>
                <a:ea typeface="BiauKai" charset="-120"/>
              </a:rPr>
              <a:t>。</a:t>
            </a:r>
          </a:p>
          <a:p>
            <a:pPr marL="0" indent="0" eaLnBrk="1" hangingPunct="1">
              <a:buFont typeface="Arial" pitchFamily="34" charset="0"/>
              <a:buNone/>
            </a:pPr>
            <a:endParaRPr lang="en-US" altLang="zh-TW" smtClean="0"/>
          </a:p>
        </p:txBody>
      </p:sp>
      <p:sp>
        <p:nvSpPr>
          <p:cNvPr id="17411"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8D49A8CD-5A6A-415B-9E51-B9574D2FEB09}" type="slidenum">
              <a:rPr lang="zh-TW" altLang="en-US" smtClean="0">
                <a:solidFill>
                  <a:srgbClr val="FFFFFF"/>
                </a:solidFill>
              </a:rPr>
              <a:pPr eaLnBrk="1" hangingPunct="1"/>
              <a:t>16</a:t>
            </a:fld>
            <a:endParaRPr lang="zh-TW" altLang="en-US" smtClean="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內容版面配置區 2"/>
          <p:cNvSpPr>
            <a:spLocks noGrp="1"/>
          </p:cNvSpPr>
          <p:nvPr>
            <p:ph idx="1"/>
          </p:nvPr>
        </p:nvSpPr>
        <p:spPr>
          <a:xfrm>
            <a:off x="468313" y="484188"/>
            <a:ext cx="8229600" cy="4248150"/>
          </a:xfrm>
        </p:spPr>
        <p:txBody>
          <a:bodyPr/>
          <a:lstStyle/>
          <a:p>
            <a:pPr marL="0" indent="0" eaLnBrk="1" hangingPunct="1">
              <a:buFont typeface="Arial" pitchFamily="34" charset="0"/>
              <a:buNone/>
            </a:pPr>
            <a:r>
              <a:rPr lang="zh-TW" altLang="zh-TW" sz="2800" smtClean="0">
                <a:latin typeface="Times New Roman" pitchFamily="18" charset="0"/>
                <a:ea typeface="標楷體" pitchFamily="65" charset="-120"/>
              </a:rPr>
              <a:t>Aristophanes</a:t>
            </a:r>
            <a:r>
              <a:rPr lang="zh-TW" altLang="en-US" sz="2800" smtClean="0">
                <a:latin typeface="Times New Roman" pitchFamily="18" charset="0"/>
                <a:ea typeface="標楷體" pitchFamily="65" charset="-120"/>
              </a:rPr>
              <a:t>的</a:t>
            </a:r>
            <a:r>
              <a:rPr lang="zh-TW" altLang="zh-TW" sz="2800" smtClean="0">
                <a:latin typeface="Times New Roman" pitchFamily="18" charset="0"/>
                <a:ea typeface="標楷體" pitchFamily="65" charset="-120"/>
              </a:rPr>
              <a:t>《</a:t>
            </a:r>
            <a:r>
              <a:rPr lang="zh-TW" altLang="en-US" sz="2800" smtClean="0">
                <a:latin typeface="Times New Roman" pitchFamily="18" charset="0"/>
                <a:ea typeface="標楷體" pitchFamily="65" charset="-120"/>
              </a:rPr>
              <a:t>雲</a:t>
            </a:r>
            <a:r>
              <a:rPr lang="zh-TW" altLang="zh-TW" sz="2800" smtClean="0">
                <a:latin typeface="Times New Roman" pitchFamily="18" charset="0"/>
                <a:ea typeface="標楷體" pitchFamily="65" charset="-120"/>
              </a:rPr>
              <a:t>》</a:t>
            </a:r>
            <a:r>
              <a:rPr lang="zh-TW" altLang="en-US" sz="2800" smtClean="0">
                <a:latin typeface="Times New Roman" pitchFamily="18" charset="0"/>
                <a:ea typeface="標楷體" pitchFamily="65" charset="-120"/>
              </a:rPr>
              <a:t>寫於西元前</a:t>
            </a:r>
            <a:r>
              <a:rPr lang="zh-TW" altLang="zh-TW" sz="2800" smtClean="0">
                <a:latin typeface="Times New Roman" pitchFamily="18" charset="0"/>
                <a:ea typeface="標楷體" pitchFamily="65" charset="-120"/>
              </a:rPr>
              <a:t>423</a:t>
            </a:r>
            <a:r>
              <a:rPr lang="zh-TW" altLang="en-US" sz="2800" smtClean="0">
                <a:latin typeface="Times New Roman" pitchFamily="18" charset="0"/>
                <a:ea typeface="標楷體" pitchFamily="65" charset="-120"/>
              </a:rPr>
              <a:t>年。</a:t>
            </a:r>
            <a:endParaRPr lang="en-US" altLang="zh-TW" sz="2800" smtClean="0">
              <a:latin typeface="Times New Roman" pitchFamily="18" charset="0"/>
              <a:ea typeface="標楷體" pitchFamily="65" charset="-120"/>
            </a:endParaRPr>
          </a:p>
          <a:p>
            <a:pPr marL="0" indent="0" eaLnBrk="1" hangingPunct="1">
              <a:buFont typeface="Arial" pitchFamily="34" charset="0"/>
              <a:buNone/>
            </a:pPr>
            <a:r>
              <a:rPr lang="zh-TW" altLang="en-US" sz="2800" smtClean="0">
                <a:latin typeface="Times New Roman" pitchFamily="18" charset="0"/>
                <a:ea typeface="標楷體" pitchFamily="65" charset="-120"/>
              </a:rPr>
              <a:t>蘇格拉底鼓勵年輕人研究從昆蟲到天文的自然世界，論證的技巧，反對所有雅典傳統中視為恰當的事物。</a:t>
            </a:r>
            <a:endParaRPr lang="en-US" altLang="zh-TW" sz="2800" smtClean="0">
              <a:latin typeface="Times New Roman" pitchFamily="18" charset="0"/>
              <a:ea typeface="標楷體" pitchFamily="65" charset="-120"/>
            </a:endParaRPr>
          </a:p>
          <a:p>
            <a:pPr marL="0" indent="0" eaLnBrk="1" hangingPunct="1">
              <a:buFont typeface="Arial" pitchFamily="34" charset="0"/>
              <a:buNone/>
            </a:pPr>
            <a:r>
              <a:rPr lang="zh-TW" altLang="en-US" sz="2800" smtClean="0">
                <a:solidFill>
                  <a:srgbClr val="FF0066"/>
                </a:solidFill>
                <a:latin typeface="Times New Roman" pitchFamily="18" charset="0"/>
                <a:ea typeface="標楷體" pitchFamily="65" charset="-120"/>
              </a:rPr>
              <a:t>在戲劇中，男主角帶著蘇格拉底的面具，嘲弄雅典的神祉的行為，不但受到年輕人的學習，還對於雅典人奉為神蹟的現象，提出自然的解釋。</a:t>
            </a:r>
            <a:endParaRPr lang="en-US" altLang="zh-TW" sz="2800" smtClean="0">
              <a:solidFill>
                <a:srgbClr val="FF0066"/>
              </a:solidFill>
              <a:latin typeface="Times New Roman" pitchFamily="18" charset="0"/>
              <a:ea typeface="標楷體" pitchFamily="65" charset="-120"/>
            </a:endParaRPr>
          </a:p>
          <a:p>
            <a:pPr marL="0" indent="0" eaLnBrk="1" hangingPunct="1">
              <a:buFont typeface="Arial" pitchFamily="34" charset="0"/>
              <a:buNone/>
            </a:pPr>
            <a:r>
              <a:rPr lang="zh-TW" altLang="en-US" sz="2800" smtClean="0">
                <a:latin typeface="Times New Roman" pitchFamily="18" charset="0"/>
                <a:ea typeface="標楷體" pitchFamily="65" charset="-120"/>
              </a:rPr>
              <a:t>最糟糕的是，蘇格拉底還教導年輕人耍賴不還債的技巧，並且還鼓勵他們以暴力讓父母屈服。</a:t>
            </a:r>
          </a:p>
          <a:p>
            <a:pPr marL="0" indent="0" eaLnBrk="1" hangingPunct="1">
              <a:buFont typeface="Arial" pitchFamily="34" charset="0"/>
              <a:buNone/>
            </a:pPr>
            <a:endParaRPr lang="zh-TW" altLang="en-US" smtClean="0"/>
          </a:p>
        </p:txBody>
      </p:sp>
      <p:sp>
        <p:nvSpPr>
          <p:cNvPr id="1843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5D3D4B3B-BF00-44A9-882A-6966C88565A9}" type="slidenum">
              <a:rPr lang="zh-TW" altLang="en-US" smtClean="0">
                <a:solidFill>
                  <a:srgbClr val="FFFFFF"/>
                </a:solidFill>
              </a:rPr>
              <a:pPr eaLnBrk="1" hangingPunct="1"/>
              <a:t>17</a:t>
            </a:fld>
            <a:endParaRPr lang="zh-TW" altLang="en-US" smtClean="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內容版面配置區 2"/>
          <p:cNvSpPr>
            <a:spLocks noGrp="1"/>
          </p:cNvSpPr>
          <p:nvPr>
            <p:ph idx="1"/>
          </p:nvPr>
        </p:nvSpPr>
        <p:spPr>
          <a:xfrm>
            <a:off x="468313" y="555625"/>
            <a:ext cx="8229600" cy="3671888"/>
          </a:xfrm>
        </p:spPr>
        <p:txBody>
          <a:bodyPr/>
          <a:lstStyle/>
          <a:p>
            <a:pPr marL="0" indent="0" eaLnBrk="1" hangingPunct="1">
              <a:lnSpc>
                <a:spcPct val="90000"/>
              </a:lnSpc>
              <a:buFont typeface="Arial" pitchFamily="34" charset="0"/>
              <a:buNone/>
            </a:pPr>
            <a:r>
              <a:rPr lang="en-US" altLang="zh-TW" sz="2200" smtClean="0">
                <a:latin typeface="BiauKai" charset="-120"/>
                <a:ea typeface="BiauKai" charset="-120"/>
              </a:rPr>
              <a:t>Someone will say: Yes, Socrates, but cannot you hold your tongue, and then you may go into a foreign city, and no one will interfere with you? </a:t>
            </a:r>
          </a:p>
          <a:p>
            <a:pPr marL="0" indent="0" eaLnBrk="1" hangingPunct="1">
              <a:lnSpc>
                <a:spcPct val="90000"/>
              </a:lnSpc>
              <a:buFont typeface="Arial" pitchFamily="34" charset="0"/>
              <a:buNone/>
            </a:pPr>
            <a:r>
              <a:rPr lang="en-US" altLang="zh-TW" sz="2200" smtClean="0">
                <a:latin typeface="Times New Roman" pitchFamily="18" charset="0"/>
              </a:rPr>
              <a:t>Now I have great difficulty in making you understand my answer to this. For if I tell you that this would be a disobedience to a divine command, and therefore that I cannot hold my tongue, you will not believe that I am serious; </a:t>
            </a:r>
            <a:r>
              <a:rPr lang="en-US" altLang="zh-TW" sz="2200" smtClean="0">
                <a:solidFill>
                  <a:srgbClr val="FF0066"/>
                </a:solidFill>
                <a:latin typeface="Times New Roman" pitchFamily="18" charset="0"/>
              </a:rPr>
              <a:t>and if I say again that the greatest good of man is daily to converse about virtue, and all that concerning which you hear me examining myself and others, and that the life which is unexamined is not worth living - that you are still less likely to believe.</a:t>
            </a:r>
            <a:r>
              <a:rPr lang="en-US" altLang="zh-TW" sz="2200" smtClean="0">
                <a:latin typeface="Times New Roman" pitchFamily="18" charset="0"/>
              </a:rPr>
              <a:t> And yet what I say is true, although a thing of which it is hard for me to persuade you.</a:t>
            </a:r>
          </a:p>
          <a:p>
            <a:pPr marL="0" indent="0" eaLnBrk="1" hangingPunct="1">
              <a:lnSpc>
                <a:spcPct val="90000"/>
              </a:lnSpc>
            </a:pPr>
            <a:endParaRPr lang="zh-TW" altLang="en-US" sz="2400" smtClean="0"/>
          </a:p>
        </p:txBody>
      </p:sp>
      <p:sp>
        <p:nvSpPr>
          <p:cNvPr id="1945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D5677253-C533-40A7-A492-44A23F14F719}" type="slidenum">
              <a:rPr lang="zh-TW" altLang="en-US" smtClean="0">
                <a:solidFill>
                  <a:srgbClr val="FFFFFF"/>
                </a:solidFill>
              </a:rPr>
              <a:pPr eaLnBrk="1" hangingPunct="1"/>
              <a:t>18</a:t>
            </a:fld>
            <a:endParaRPr lang="zh-TW" altLang="en-US" smtClean="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內容版面配置區 2"/>
          <p:cNvSpPr>
            <a:spLocks noGrp="1"/>
          </p:cNvSpPr>
          <p:nvPr>
            <p:ph idx="1"/>
          </p:nvPr>
        </p:nvSpPr>
        <p:spPr>
          <a:xfrm>
            <a:off x="468313" y="484188"/>
            <a:ext cx="8229600" cy="4248150"/>
          </a:xfrm>
        </p:spPr>
        <p:txBody>
          <a:bodyPr/>
          <a:lstStyle/>
          <a:p>
            <a:pPr marL="0" indent="0" eaLnBrk="1" hangingPunct="1">
              <a:lnSpc>
                <a:spcPct val="80000"/>
              </a:lnSpc>
              <a:buFont typeface="Arial" pitchFamily="34" charset="0"/>
              <a:buNone/>
            </a:pPr>
            <a:r>
              <a:rPr lang="en-US" altLang="zh-TW" sz="2500" smtClean="0">
                <a:latin typeface="Times New Roman" pitchFamily="18" charset="0"/>
              </a:rPr>
              <a:t>At last I went to the artisans, for I was conscious that </a:t>
            </a:r>
            <a:r>
              <a:rPr lang="en-US" altLang="zh-TW" sz="2500" smtClean="0">
                <a:solidFill>
                  <a:srgbClr val="FF0066"/>
                </a:solidFill>
                <a:latin typeface="Times New Roman" pitchFamily="18" charset="0"/>
              </a:rPr>
              <a:t>I knew nothing at all</a:t>
            </a:r>
            <a:r>
              <a:rPr lang="en-US" altLang="zh-TW" sz="2500" smtClean="0">
                <a:latin typeface="Times New Roman" pitchFamily="18" charset="0"/>
              </a:rPr>
              <a:t>, as I may say, and I was sure that they knew many fine things; and in this I was not mistaken, for they did know many things of which I was ignorant, and in this they certainly were wiser than I was. But I observed that even the good </a:t>
            </a:r>
            <a:r>
              <a:rPr lang="en-US" altLang="zh-TW" sz="2500" smtClean="0">
                <a:solidFill>
                  <a:srgbClr val="FF0066"/>
                </a:solidFill>
                <a:latin typeface="Times New Roman" pitchFamily="18" charset="0"/>
              </a:rPr>
              <a:t>artisans</a:t>
            </a:r>
            <a:r>
              <a:rPr lang="en-US" altLang="zh-TW" sz="2500" smtClean="0">
                <a:latin typeface="Times New Roman" pitchFamily="18" charset="0"/>
              </a:rPr>
              <a:t> fell into the same error as the </a:t>
            </a:r>
            <a:r>
              <a:rPr lang="en-US" altLang="zh-TW" sz="2500" smtClean="0">
                <a:solidFill>
                  <a:srgbClr val="FF0066"/>
                </a:solidFill>
                <a:latin typeface="Times New Roman" pitchFamily="18" charset="0"/>
              </a:rPr>
              <a:t>poets</a:t>
            </a:r>
            <a:r>
              <a:rPr lang="en-US" altLang="zh-TW" sz="2500" smtClean="0">
                <a:latin typeface="Times New Roman" pitchFamily="18" charset="0"/>
              </a:rPr>
              <a:t>; because they were good workmen they thought that they also knew </a:t>
            </a:r>
            <a:r>
              <a:rPr lang="en-US" altLang="zh-TW" sz="2500" smtClean="0">
                <a:solidFill>
                  <a:srgbClr val="FF0066"/>
                </a:solidFill>
                <a:latin typeface="Times New Roman" pitchFamily="18" charset="0"/>
              </a:rPr>
              <a:t>all</a:t>
            </a:r>
            <a:r>
              <a:rPr lang="en-US" altLang="zh-TW" sz="2500" smtClean="0">
                <a:latin typeface="Times New Roman" pitchFamily="18" charset="0"/>
              </a:rPr>
              <a:t> sorts of high matters, and this defect in them overshadowed their wisdom - </a:t>
            </a:r>
            <a:r>
              <a:rPr lang="en-US" altLang="zh-TW" sz="2500" smtClean="0">
                <a:solidFill>
                  <a:srgbClr val="BFBFBF"/>
                </a:solidFill>
                <a:latin typeface="Times New Roman" pitchFamily="18" charset="0"/>
              </a:rPr>
              <a:t>therefore I asked myself on behalf of the oracle, whether I would like to be as I was, </a:t>
            </a:r>
            <a:r>
              <a:rPr lang="en-US" altLang="zh-TW" sz="2500" smtClean="0">
                <a:solidFill>
                  <a:srgbClr val="FF0066"/>
                </a:solidFill>
                <a:latin typeface="Times New Roman" pitchFamily="18" charset="0"/>
              </a:rPr>
              <a:t>neither having their knowledge nor their ignorance</a:t>
            </a:r>
            <a:r>
              <a:rPr lang="en-US" altLang="zh-TW" sz="2500" smtClean="0">
                <a:latin typeface="Times New Roman" pitchFamily="18" charset="0"/>
              </a:rPr>
              <a:t>, </a:t>
            </a:r>
            <a:r>
              <a:rPr lang="en-US" altLang="zh-TW" sz="2500" smtClean="0">
                <a:solidFill>
                  <a:srgbClr val="BFBFBF"/>
                </a:solidFill>
                <a:latin typeface="Times New Roman" pitchFamily="18" charset="0"/>
              </a:rPr>
              <a:t>or like them in both; and I made answer to myself and the oracle that </a:t>
            </a:r>
            <a:r>
              <a:rPr lang="en-US" altLang="zh-TW" sz="2500" smtClean="0">
                <a:solidFill>
                  <a:srgbClr val="FF0066"/>
                </a:solidFill>
                <a:latin typeface="Times New Roman" pitchFamily="18" charset="0"/>
              </a:rPr>
              <a:t>I was better off as I was</a:t>
            </a:r>
            <a:r>
              <a:rPr lang="en-US" altLang="zh-TW" sz="2500" smtClean="0">
                <a:latin typeface="Times New Roman" pitchFamily="18" charset="0"/>
              </a:rPr>
              <a:t>. </a:t>
            </a:r>
          </a:p>
          <a:p>
            <a:pPr marL="0" indent="0" eaLnBrk="1" hangingPunct="1">
              <a:lnSpc>
                <a:spcPct val="80000"/>
              </a:lnSpc>
              <a:buFont typeface="Arial" pitchFamily="34" charset="0"/>
              <a:buNone/>
            </a:pPr>
            <a:endParaRPr lang="zh-TW" altLang="en-US" sz="2500" smtClean="0"/>
          </a:p>
        </p:txBody>
      </p:sp>
      <p:sp>
        <p:nvSpPr>
          <p:cNvPr id="20483"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8AC9AA6F-10D7-4E69-8837-4FC6A01AF70C}" type="slidenum">
              <a:rPr lang="zh-TW" altLang="en-US" smtClean="0">
                <a:solidFill>
                  <a:srgbClr val="FFFFFF"/>
                </a:solidFill>
              </a:rPr>
              <a:pPr eaLnBrk="1" hangingPunct="1"/>
              <a:t>19</a:t>
            </a:fld>
            <a:endParaRPr lang="zh-TW" altLang="en-US" smtClean="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內容版面配置區 2"/>
          <p:cNvSpPr>
            <a:spLocks noGrp="1"/>
          </p:cNvSpPr>
          <p:nvPr>
            <p:ph idx="1"/>
          </p:nvPr>
        </p:nvSpPr>
        <p:spPr>
          <a:xfrm>
            <a:off x="611188" y="123825"/>
            <a:ext cx="7993062" cy="4803775"/>
          </a:xfrm>
        </p:spPr>
        <p:txBody>
          <a:bodyPr/>
          <a:lstStyle/>
          <a:p>
            <a:pPr marL="0" indent="0" eaLnBrk="1" hangingPunct="1">
              <a:buFont typeface="Wingdings 2" pitchFamily="18" charset="2"/>
              <a:buNone/>
            </a:pPr>
            <a:r>
              <a:rPr kumimoji="0" lang="en-US" altLang="zh-TW" sz="2800" smtClean="0">
                <a:solidFill>
                  <a:srgbClr val="FF0000"/>
                </a:solidFill>
                <a:latin typeface="Times New Roman" pitchFamily="18" charset="0"/>
                <a:cs typeface="Times New Roman" pitchFamily="18" charset="0"/>
              </a:rPr>
              <a:t>The Sophists </a:t>
            </a:r>
            <a:r>
              <a:rPr kumimoji="0" lang="en-US" altLang="zh-TW" sz="2800" smtClean="0">
                <a:latin typeface="Times New Roman" pitchFamily="18" charset="0"/>
                <a:cs typeface="Times New Roman" pitchFamily="18" charset="0"/>
              </a:rPr>
              <a:t>may be said to be the first Greek </a:t>
            </a:r>
            <a:r>
              <a:rPr kumimoji="0" lang="en-US" altLang="zh-TW" sz="2800" smtClean="0">
                <a:solidFill>
                  <a:srgbClr val="FF0000"/>
                </a:solidFill>
                <a:latin typeface="Times New Roman" pitchFamily="18" charset="0"/>
                <a:cs typeface="Times New Roman" pitchFamily="18" charset="0"/>
              </a:rPr>
              <a:t>sceptics</a:t>
            </a:r>
            <a:r>
              <a:rPr kumimoji="0" lang="en-US" altLang="zh-TW" sz="2800" smtClean="0">
                <a:latin typeface="Times New Roman" pitchFamily="18" charset="0"/>
                <a:cs typeface="Times New Roman" pitchFamily="18" charset="0"/>
              </a:rPr>
              <a:t>. The </a:t>
            </a:r>
            <a:r>
              <a:rPr kumimoji="0" lang="en-US" altLang="zh-TW" sz="2800" smtClean="0">
                <a:solidFill>
                  <a:srgbClr val="FF0000"/>
                </a:solidFill>
                <a:latin typeface="Times New Roman" pitchFamily="18" charset="0"/>
                <a:cs typeface="Times New Roman" pitchFamily="18" charset="0"/>
              </a:rPr>
              <a:t>materialism</a:t>
            </a:r>
            <a:r>
              <a:rPr kumimoji="0" lang="en-US" altLang="zh-TW" sz="2800" smtClean="0">
                <a:latin typeface="Times New Roman" pitchFamily="18" charset="0"/>
                <a:cs typeface="Times New Roman" pitchFamily="18" charset="0"/>
              </a:rPr>
              <a:t> of the Atomists, </a:t>
            </a:r>
            <a:r>
              <a:rPr kumimoji="0" lang="en-US" altLang="zh-TW" sz="2800" smtClean="0">
                <a:solidFill>
                  <a:srgbClr val="FF0000"/>
                </a:solidFill>
                <a:latin typeface="Times New Roman" pitchFamily="18" charset="0"/>
                <a:cs typeface="Times New Roman" pitchFamily="18" charset="0"/>
              </a:rPr>
              <a:t>the idealism </a:t>
            </a:r>
            <a:r>
              <a:rPr kumimoji="0" lang="en-US" altLang="zh-TW" sz="2800" smtClean="0">
                <a:latin typeface="Times New Roman" pitchFamily="18" charset="0"/>
                <a:cs typeface="Times New Roman" pitchFamily="18" charset="0"/>
              </a:rPr>
              <a:t>of the Eleatics, and </a:t>
            </a:r>
            <a:r>
              <a:rPr kumimoji="0" lang="en-US" altLang="zh-TW" sz="2800" smtClean="0">
                <a:solidFill>
                  <a:srgbClr val="FF0000"/>
                </a:solidFill>
                <a:latin typeface="Times New Roman" pitchFamily="18" charset="0"/>
                <a:cs typeface="Times New Roman" pitchFamily="18" charset="0"/>
              </a:rPr>
              <a:t>the doctrine of universal change </a:t>
            </a:r>
            <a:r>
              <a:rPr kumimoji="0" lang="en-US" altLang="zh-TW" sz="2800" smtClean="0">
                <a:latin typeface="Times New Roman" pitchFamily="18" charset="0"/>
                <a:cs typeface="Times New Roman" pitchFamily="18" charset="0"/>
              </a:rPr>
              <a:t>with which Heraclitus (Ephesians) was associated — all these tendencies resulted in a condition of unrest, out of which philosophy could not advance to a more satisfactory state until an enquiry was made </a:t>
            </a:r>
            <a:r>
              <a:rPr kumimoji="0" lang="en-US" altLang="zh-TW" sz="2800" smtClean="0">
                <a:solidFill>
                  <a:srgbClr val="FF0000"/>
                </a:solidFill>
                <a:latin typeface="Times New Roman" pitchFamily="18" charset="0"/>
                <a:cs typeface="Times New Roman" pitchFamily="18" charset="0"/>
              </a:rPr>
              <a:t>into the problem of the value of knowledge</a:t>
            </a:r>
            <a:r>
              <a:rPr kumimoji="0" lang="en-US" altLang="zh-TW" sz="2800" smtClean="0">
                <a:latin typeface="Times New Roman" pitchFamily="18" charset="0"/>
                <a:cs typeface="Times New Roman" pitchFamily="18" charset="0"/>
              </a:rPr>
              <a:t>. The Sophists did not undertake that enquiry, but </a:t>
            </a:r>
            <a:r>
              <a:rPr kumimoji="0" lang="en-US" altLang="zh-TW" sz="2800" smtClean="0">
                <a:solidFill>
                  <a:srgbClr val="FF0000"/>
                </a:solidFill>
                <a:latin typeface="Times New Roman" pitchFamily="18" charset="0"/>
                <a:cs typeface="Times New Roman" pitchFamily="18" charset="0"/>
              </a:rPr>
              <a:t>they called attention to the existence of knowledge at all</a:t>
            </a:r>
            <a:r>
              <a:rPr kumimoji="0" lang="en-US" altLang="zh-TW" sz="2800" smtClean="0">
                <a:latin typeface="Times New Roman" pitchFamily="18" charset="0"/>
                <a:cs typeface="Times New Roman" pitchFamily="18" charset="0"/>
              </a:rPr>
              <a:t>. </a:t>
            </a:r>
          </a:p>
        </p:txBody>
      </p:sp>
      <p:sp>
        <p:nvSpPr>
          <p:cNvPr id="307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2F95648B-8148-42EB-B1B8-58D83758EF1A}" type="slidenum">
              <a:rPr lang="zh-TW" altLang="en-US" smtClean="0">
                <a:solidFill>
                  <a:srgbClr val="FFFFFF"/>
                </a:solidFill>
              </a:rPr>
              <a:pPr eaLnBrk="1" hangingPunct="1"/>
              <a:t>2</a:t>
            </a:fld>
            <a:endParaRPr lang="zh-TW" altLang="en-US" smtClean="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內容版面配置區 2"/>
          <p:cNvSpPr>
            <a:spLocks noGrp="1"/>
          </p:cNvSpPr>
          <p:nvPr>
            <p:ph idx="1"/>
          </p:nvPr>
        </p:nvSpPr>
        <p:spPr>
          <a:xfrm>
            <a:off x="457200" y="698500"/>
            <a:ext cx="8229600" cy="3744913"/>
          </a:xfrm>
        </p:spPr>
        <p:txBody>
          <a:bodyPr/>
          <a:lstStyle/>
          <a:p>
            <a:pPr marL="0" indent="0" eaLnBrk="1" hangingPunct="1">
              <a:lnSpc>
                <a:spcPct val="80000"/>
              </a:lnSpc>
              <a:buFont typeface="Arial" pitchFamily="34" charset="0"/>
              <a:buNone/>
            </a:pPr>
            <a:r>
              <a:rPr lang="zh-TW" altLang="en-US" sz="2400" smtClean="0">
                <a:latin typeface="BiauKai" charset="-120"/>
                <a:ea typeface="BiauKai" charset="-120"/>
              </a:rPr>
              <a:t>蘇格拉底的審判與處死</a:t>
            </a:r>
            <a:r>
              <a:rPr lang="en-US" altLang="zh-TW" sz="2400" smtClean="0">
                <a:latin typeface="BiauKai" charset="-120"/>
                <a:ea typeface="BiauKai" charset="-120"/>
              </a:rPr>
              <a:t>(399 BC)</a:t>
            </a:r>
            <a:r>
              <a:rPr lang="zh-TW" altLang="en-US" sz="2400" smtClean="0">
                <a:latin typeface="BiauKai" charset="-120"/>
                <a:ea typeface="BiauKai" charset="-120"/>
              </a:rPr>
              <a:t>是他一生中最為後人所談及的「哲學議題」，也成為柏拉圖</a:t>
            </a:r>
            <a:r>
              <a:rPr lang="zh-TW" altLang="zh-TW" sz="2400" smtClean="0">
                <a:latin typeface="BiauKai" charset="-120"/>
                <a:ea typeface="BiauKai" charset="-120"/>
              </a:rPr>
              <a:t>《</a:t>
            </a:r>
            <a:r>
              <a:rPr lang="zh-TW" altLang="en-US" sz="2400" smtClean="0">
                <a:latin typeface="BiauKai" charset="-120"/>
                <a:ea typeface="BiauKai" charset="-120"/>
              </a:rPr>
              <a:t>對話錄</a:t>
            </a:r>
            <a:r>
              <a:rPr lang="zh-TW" altLang="zh-TW" sz="2400" smtClean="0">
                <a:latin typeface="BiauKai" charset="-120"/>
                <a:ea typeface="BiauKai" charset="-120"/>
              </a:rPr>
              <a:t>》</a:t>
            </a:r>
            <a:r>
              <a:rPr lang="zh-TW" altLang="en-US" sz="2400" smtClean="0">
                <a:latin typeface="BiauKai" charset="-120"/>
                <a:ea typeface="BiauKai" charset="-120"/>
              </a:rPr>
              <a:t>當中，有關蘇格拉底最重要的部分。依照柏拉圖的觀點，其實無論是審判或是處死都是「莫須有」罪名下所導致的結果，因此都是不正義的。蘇格拉底自己也在辯護中說，如果他放棄哲學，轉而回鄉處理私人事業的話，那麼他將免於受到審判的折磨。即是在被判死刑之後，蘇格拉底依然有機會在友人的資助下，逃離雅典。</a:t>
            </a:r>
          </a:p>
          <a:p>
            <a:pPr marL="0" indent="0" eaLnBrk="1" hangingPunct="1">
              <a:lnSpc>
                <a:spcPct val="80000"/>
              </a:lnSpc>
              <a:buFont typeface="Arial" pitchFamily="34" charset="0"/>
              <a:buNone/>
            </a:pPr>
            <a:r>
              <a:rPr lang="zh-TW" altLang="en-US" sz="2400" smtClean="0">
                <a:latin typeface="標楷體" pitchFamily="65" charset="-120"/>
                <a:ea typeface="標楷體" pitchFamily="65" charset="-120"/>
              </a:rPr>
              <a:t>那麼，</a:t>
            </a:r>
            <a:r>
              <a:rPr lang="zh-TW" altLang="en-US" sz="2400" smtClean="0">
                <a:solidFill>
                  <a:srgbClr val="FF0000"/>
                </a:solidFill>
                <a:latin typeface="標楷體" pitchFamily="65" charset="-120"/>
                <a:ea typeface="標楷體" pitchFamily="65" charset="-120"/>
              </a:rPr>
              <a:t>為什麼他沒有選擇做出一般人多半會作的選擇呢？</a:t>
            </a:r>
            <a:r>
              <a:rPr lang="zh-TW" altLang="en-US" sz="2400" smtClean="0">
                <a:latin typeface="標楷體" pitchFamily="65" charset="-120"/>
                <a:ea typeface="標楷體" pitchFamily="65" charset="-120"/>
              </a:rPr>
              <a:t>這個問題的答案，不但構成柏拉圖</a:t>
            </a:r>
            <a:r>
              <a:rPr lang="zh-TW" altLang="zh-TW" sz="2400" smtClean="0">
                <a:latin typeface="標楷體" pitchFamily="65" charset="-120"/>
                <a:ea typeface="標楷體" pitchFamily="65" charset="-120"/>
              </a:rPr>
              <a:t>《</a:t>
            </a:r>
            <a:r>
              <a:rPr lang="zh-TW" altLang="en-US" sz="2400" smtClean="0">
                <a:latin typeface="標楷體" pitchFamily="65" charset="-120"/>
                <a:ea typeface="標楷體" pitchFamily="65" charset="-120"/>
              </a:rPr>
              <a:t>對話錄</a:t>
            </a:r>
            <a:r>
              <a:rPr lang="zh-TW" altLang="zh-TW" sz="2400" smtClean="0">
                <a:latin typeface="標楷體" pitchFamily="65" charset="-120"/>
                <a:ea typeface="標楷體" pitchFamily="65" charset="-120"/>
              </a:rPr>
              <a:t>》</a:t>
            </a:r>
            <a:r>
              <a:rPr lang="zh-TW" altLang="en-US" sz="2400" smtClean="0">
                <a:latin typeface="標楷體" pitchFamily="65" charset="-120"/>
                <a:ea typeface="標楷體" pitchFamily="65" charset="-120"/>
              </a:rPr>
              <a:t>中多篇著作的討論主題，本身也因為涉及一個人如何看待生命中的理想與現實，成為西洋哲學中最具道德意義的議題。</a:t>
            </a:r>
            <a:r>
              <a:rPr lang="zh-TW" altLang="zh-TW" sz="2400" smtClean="0">
                <a:latin typeface="標楷體" pitchFamily="65" charset="-120"/>
                <a:ea typeface="標楷體" pitchFamily="65" charset="-120"/>
              </a:rPr>
              <a:t> </a:t>
            </a:r>
            <a:endParaRPr lang="zh-TW" altLang="en-US" sz="2400" smtClean="0">
              <a:latin typeface="標楷體" pitchFamily="65" charset="-120"/>
              <a:ea typeface="標楷體" pitchFamily="65" charset="-120"/>
            </a:endParaRPr>
          </a:p>
          <a:p>
            <a:pPr marL="0" indent="0" eaLnBrk="1" hangingPunct="1">
              <a:lnSpc>
                <a:spcPct val="80000"/>
              </a:lnSpc>
              <a:buFont typeface="Arial" pitchFamily="34" charset="0"/>
              <a:buNone/>
            </a:pPr>
            <a:endParaRPr lang="zh-TW" altLang="en-US" sz="2700" smtClean="0"/>
          </a:p>
        </p:txBody>
      </p:sp>
      <p:sp>
        <p:nvSpPr>
          <p:cNvPr id="21507"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2EFCD253-42E2-4E16-BF97-CC020F9B195C}" type="slidenum">
              <a:rPr lang="zh-TW" altLang="en-US" smtClean="0">
                <a:solidFill>
                  <a:srgbClr val="FFFFFF"/>
                </a:solidFill>
              </a:rPr>
              <a:pPr eaLnBrk="1" hangingPunct="1"/>
              <a:t>20</a:t>
            </a:fld>
            <a:endParaRPr lang="zh-TW" altLang="en-US" smtClean="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a:xfrm>
            <a:off x="457200" y="346075"/>
            <a:ext cx="8229600" cy="857250"/>
          </a:xfrm>
        </p:spPr>
        <p:txBody>
          <a:bodyPr/>
          <a:lstStyle/>
          <a:p>
            <a:pPr eaLnBrk="1" hangingPunct="1"/>
            <a:r>
              <a:rPr lang="zh-TW" altLang="en-US" sz="3600" smtClean="0">
                <a:ea typeface="標楷體" pitchFamily="65" charset="-120"/>
              </a:rPr>
              <a:t>蘇格拉底認為：</a:t>
            </a:r>
            <a:br>
              <a:rPr lang="zh-TW" altLang="en-US" sz="3600" smtClean="0">
                <a:ea typeface="標楷體" pitchFamily="65" charset="-120"/>
              </a:rPr>
            </a:br>
            <a:r>
              <a:rPr lang="zh-TW" altLang="en-US" sz="3600" smtClean="0">
                <a:ea typeface="標楷體" pitchFamily="65" charset="-120"/>
              </a:rPr>
              <a:t>人人都應作一個負責任的公民</a:t>
            </a:r>
            <a:endParaRPr lang="zh-TW" altLang="en-US" sz="3600" smtClean="0"/>
          </a:p>
        </p:txBody>
      </p:sp>
      <p:sp>
        <p:nvSpPr>
          <p:cNvPr id="22531" name="內容版面配置區 2"/>
          <p:cNvSpPr>
            <a:spLocks noGrp="1"/>
          </p:cNvSpPr>
          <p:nvPr>
            <p:ph idx="1"/>
          </p:nvPr>
        </p:nvSpPr>
        <p:spPr>
          <a:xfrm>
            <a:off x="468313" y="1489075"/>
            <a:ext cx="8229600" cy="3314700"/>
          </a:xfrm>
        </p:spPr>
        <p:txBody>
          <a:bodyPr/>
          <a:lstStyle/>
          <a:p>
            <a:pPr eaLnBrk="1" hangingPunct="1">
              <a:lnSpc>
                <a:spcPct val="80000"/>
              </a:lnSpc>
            </a:pPr>
            <a:r>
              <a:rPr lang="zh-TW" altLang="en-US" sz="2500" smtClean="0">
                <a:latin typeface="Arial" pitchFamily="34" charset="0"/>
                <a:ea typeface="標楷體" pitchFamily="65" charset="-120"/>
              </a:rPr>
              <a:t>蘇格拉底被柏拉圖塑造為一位忠於國家的人，因為他因捍衛國家法律的尊嚴，接受「蠱惑青年」的罪名，判處死刑。</a:t>
            </a:r>
          </a:p>
          <a:p>
            <a:pPr eaLnBrk="1" hangingPunct="1">
              <a:lnSpc>
                <a:spcPct val="80000"/>
              </a:lnSpc>
            </a:pPr>
            <a:r>
              <a:rPr lang="zh-TW" altLang="en-US" sz="2500" smtClean="0">
                <a:latin typeface="Arial" pitchFamily="34" charset="0"/>
                <a:ea typeface="標楷體" pitchFamily="65" charset="-120"/>
              </a:rPr>
              <a:t>在蘇格拉底的教育中，他</a:t>
            </a:r>
            <a:r>
              <a:rPr lang="zh-TW" altLang="en-US" sz="2500" smtClean="0">
                <a:solidFill>
                  <a:srgbClr val="FF0000"/>
                </a:solidFill>
                <a:latin typeface="Arial" pitchFamily="34" charset="0"/>
                <a:ea typeface="標楷體" pitchFamily="65" charset="-120"/>
              </a:rPr>
              <a:t>鄙視感官</a:t>
            </a:r>
            <a:r>
              <a:rPr lang="zh-TW" altLang="en-US" sz="2500" smtClean="0">
                <a:latin typeface="Arial" pitchFamily="34" charset="0"/>
                <a:ea typeface="標楷體" pitchFamily="65" charset="-120"/>
              </a:rPr>
              <a:t>上的滿足，卻因為提升</a:t>
            </a:r>
            <a:r>
              <a:rPr lang="zh-TW" altLang="en-US" sz="2500" smtClean="0">
                <a:solidFill>
                  <a:srgbClr val="FF0000"/>
                </a:solidFill>
                <a:latin typeface="Arial" pitchFamily="34" charset="0"/>
                <a:ea typeface="標楷體" pitchFamily="65" charset="-120"/>
              </a:rPr>
              <a:t>美感</a:t>
            </a:r>
            <a:r>
              <a:rPr lang="zh-TW" altLang="en-US" sz="2500" smtClean="0">
                <a:latin typeface="Arial" pitchFamily="34" charset="0"/>
                <a:ea typeface="標楷體" pitchFamily="65" charset="-120"/>
              </a:rPr>
              <a:t>而感到高興。</a:t>
            </a:r>
          </a:p>
          <a:p>
            <a:pPr eaLnBrk="1" hangingPunct="1">
              <a:lnSpc>
                <a:spcPct val="80000"/>
              </a:lnSpc>
            </a:pPr>
            <a:r>
              <a:rPr lang="zh-TW" altLang="en-US" sz="2500" smtClean="0">
                <a:latin typeface="Arial" pitchFamily="34" charset="0"/>
                <a:ea typeface="標楷體" pitchFamily="65" charset="-120"/>
              </a:rPr>
              <a:t>他將其一身的經歷，均奉獻給雅典公民，在市中心的廣場，不斷與來往的人進行對話，探討各種哲學理念。</a:t>
            </a:r>
          </a:p>
          <a:p>
            <a:pPr eaLnBrk="1" hangingPunct="1">
              <a:lnSpc>
                <a:spcPct val="80000"/>
              </a:lnSpc>
            </a:pPr>
            <a:r>
              <a:rPr lang="zh-TW" altLang="en-US" sz="2500" smtClean="0">
                <a:latin typeface="Arial" pitchFamily="34" charset="0"/>
                <a:ea typeface="標楷體" pitchFamily="65" charset="-120"/>
              </a:rPr>
              <a:t>蘇格拉底被公認為西洋哲學的奠基者，也是這種思想的實踐者。</a:t>
            </a:r>
          </a:p>
        </p:txBody>
      </p:sp>
      <p:sp>
        <p:nvSpPr>
          <p:cNvPr id="22532"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F2403F76-E029-4231-A6E1-31431629F658}" type="slidenum">
              <a:rPr lang="zh-TW" altLang="en-US" smtClean="0">
                <a:solidFill>
                  <a:srgbClr val="FFFFFF"/>
                </a:solidFill>
              </a:rPr>
              <a:pPr eaLnBrk="1" hangingPunct="1"/>
              <a:t>21</a:t>
            </a:fld>
            <a:endParaRPr lang="zh-TW" altLang="en-US" smtClean="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8313" y="561975"/>
            <a:ext cx="8229600" cy="857250"/>
          </a:xfrm>
        </p:spPr>
        <p:txBody>
          <a:bodyPr>
            <a:normAutofit fontScale="90000"/>
          </a:bodyPr>
          <a:lstStyle/>
          <a:p>
            <a:pPr eaLnBrk="1" hangingPunct="1">
              <a:defRPr/>
            </a:pPr>
            <a:r>
              <a:rPr lang="zh-TW" altLang="en-US" dirty="0" smtClean="0">
                <a:latin typeface="標楷體" charset="0"/>
                <a:ea typeface="標楷體" charset="0"/>
                <a:cs typeface="標楷體" charset="0"/>
              </a:rPr>
              <a:t>蘇格拉底對於哲學最重要的貢獻</a:t>
            </a:r>
            <a:r>
              <a:rPr lang="zh-TW" altLang="en-US" sz="4000" dirty="0" smtClean="0">
                <a:latin typeface="標楷體" charset="0"/>
                <a:ea typeface="標楷體" charset="0"/>
                <a:cs typeface="標楷體" charset="0"/>
              </a:rPr>
              <a:t>：</a:t>
            </a:r>
            <a:r>
              <a:rPr lang="en-US" altLang="zh-TW" sz="4000" dirty="0" smtClean="0">
                <a:latin typeface="標楷體" charset="0"/>
                <a:ea typeface="標楷體" charset="0"/>
                <a:cs typeface="標楷體" charset="0"/>
              </a:rPr>
              <a:t/>
            </a:r>
            <a:br>
              <a:rPr lang="en-US" altLang="zh-TW" sz="4000" dirty="0" smtClean="0">
                <a:latin typeface="標楷體" charset="0"/>
                <a:ea typeface="標楷體" charset="0"/>
                <a:cs typeface="標楷體" charset="0"/>
              </a:rPr>
            </a:br>
            <a:endParaRPr lang="zh-TW" altLang="en-US" dirty="0"/>
          </a:p>
        </p:txBody>
      </p:sp>
      <p:sp>
        <p:nvSpPr>
          <p:cNvPr id="23555" name="內容版面配置區 2"/>
          <p:cNvSpPr>
            <a:spLocks noGrp="1"/>
          </p:cNvSpPr>
          <p:nvPr>
            <p:ph idx="1"/>
          </p:nvPr>
        </p:nvSpPr>
        <p:spPr>
          <a:xfrm>
            <a:off x="468313" y="1276350"/>
            <a:ext cx="8229600" cy="3529013"/>
          </a:xfrm>
        </p:spPr>
        <p:txBody>
          <a:bodyPr/>
          <a:lstStyle/>
          <a:p>
            <a:pPr eaLnBrk="1" hangingPunct="1">
              <a:lnSpc>
                <a:spcPct val="80000"/>
              </a:lnSpc>
            </a:pPr>
            <a:r>
              <a:rPr lang="zh-TW" altLang="en-US" sz="2200" smtClean="0">
                <a:latin typeface="標楷體" pitchFamily="65" charset="-120"/>
                <a:ea typeface="標楷體" pitchFamily="65" charset="-120"/>
              </a:rPr>
              <a:t>他為哲學的思考模式提供了</a:t>
            </a:r>
            <a:r>
              <a:rPr lang="zh-TW" altLang="en-US" sz="2200" smtClean="0">
                <a:solidFill>
                  <a:srgbClr val="FF0000"/>
                </a:solidFill>
                <a:latin typeface="標楷體" pitchFamily="65" charset="-120"/>
                <a:ea typeface="標楷體" pitchFamily="65" charset="-120"/>
              </a:rPr>
              <a:t>批判的原則與方法</a:t>
            </a:r>
            <a:r>
              <a:rPr lang="zh-TW" altLang="en-US" sz="2200" smtClean="0">
                <a:latin typeface="標楷體" pitchFamily="65" charset="-120"/>
                <a:ea typeface="標楷體" pitchFamily="65" charset="-120"/>
              </a:rPr>
              <a:t>。但是，因為蘇格拉底本人「述而不作」的緣故，所以所有有關他的思想，完全來自於他的學生，</a:t>
            </a:r>
            <a:r>
              <a:rPr lang="zh-TW" altLang="en-US" sz="2200" smtClean="0">
                <a:solidFill>
                  <a:srgbClr val="FF0000"/>
                </a:solidFill>
                <a:latin typeface="標楷體" pitchFamily="65" charset="-120"/>
                <a:ea typeface="標楷體" pitchFamily="65" charset="-120"/>
              </a:rPr>
              <a:t>柏拉圖的</a:t>
            </a:r>
            <a:r>
              <a:rPr lang="zh-TW" altLang="zh-TW" sz="2200" smtClean="0">
                <a:solidFill>
                  <a:srgbClr val="FF0000"/>
                </a:solidFill>
                <a:latin typeface="標楷體" pitchFamily="65" charset="-120"/>
                <a:ea typeface="標楷體" pitchFamily="65" charset="-120"/>
              </a:rPr>
              <a:t>《</a:t>
            </a:r>
            <a:r>
              <a:rPr lang="zh-TW" altLang="en-US" sz="2200" smtClean="0">
                <a:solidFill>
                  <a:srgbClr val="FF0000"/>
                </a:solidFill>
                <a:latin typeface="標楷體" pitchFamily="65" charset="-120"/>
                <a:ea typeface="標楷體" pitchFamily="65" charset="-120"/>
              </a:rPr>
              <a:t>對話錄</a:t>
            </a:r>
            <a:r>
              <a:rPr lang="zh-TW" altLang="zh-TW" sz="2200" smtClean="0">
                <a:solidFill>
                  <a:srgbClr val="FF0000"/>
                </a:solidFill>
                <a:latin typeface="標楷體" pitchFamily="65" charset="-120"/>
                <a:ea typeface="標楷體" pitchFamily="65" charset="-120"/>
              </a:rPr>
              <a:t>》</a:t>
            </a:r>
            <a:r>
              <a:rPr lang="zh-TW" altLang="en-US" sz="2200" smtClean="0">
                <a:latin typeface="標楷體" pitchFamily="65" charset="-120"/>
                <a:ea typeface="標楷體" pitchFamily="65" charset="-120"/>
              </a:rPr>
              <a:t>。</a:t>
            </a:r>
          </a:p>
          <a:p>
            <a:pPr eaLnBrk="1" hangingPunct="1">
              <a:lnSpc>
                <a:spcPct val="80000"/>
              </a:lnSpc>
            </a:pPr>
            <a:r>
              <a:rPr lang="zh-TW" altLang="en-US" sz="2200" smtClean="0">
                <a:latin typeface="標楷體" pitchFamily="65" charset="-120"/>
                <a:ea typeface="標楷體" pitchFamily="65" charset="-120"/>
              </a:rPr>
              <a:t>在</a:t>
            </a:r>
            <a:r>
              <a:rPr lang="zh-TW" altLang="zh-TW" sz="2200" smtClean="0">
                <a:solidFill>
                  <a:srgbClr val="FF0000"/>
                </a:solidFill>
                <a:ea typeface="標楷體" pitchFamily="65" charset="-120"/>
              </a:rPr>
              <a:t>《</a:t>
            </a:r>
            <a:r>
              <a:rPr lang="zh-TW" altLang="en-US" sz="2200" smtClean="0">
                <a:solidFill>
                  <a:srgbClr val="FF0000"/>
                </a:solidFill>
                <a:ea typeface="標楷體" pitchFamily="65" charset="-120"/>
              </a:rPr>
              <a:t>對話錄</a:t>
            </a:r>
            <a:r>
              <a:rPr lang="zh-TW" altLang="zh-TW" sz="2200" smtClean="0">
                <a:solidFill>
                  <a:srgbClr val="FF0000"/>
                </a:solidFill>
                <a:ea typeface="標楷體" pitchFamily="65" charset="-120"/>
              </a:rPr>
              <a:t>》</a:t>
            </a:r>
            <a:r>
              <a:rPr lang="zh-TW" altLang="en-US" sz="2200" smtClean="0">
                <a:latin typeface="標楷體" pitchFamily="65" charset="-120"/>
                <a:ea typeface="標楷體" pitchFamily="65" charset="-120"/>
              </a:rPr>
              <a:t>中，柏拉圖將蘇格拉底以老師的形象呈現。蘇格拉底不承認自己有知識可以傳授給學生，他只是依照心靈中的智慧，不斷地從事於一個理性人應當作的對話。</a:t>
            </a:r>
          </a:p>
          <a:p>
            <a:pPr eaLnBrk="1" hangingPunct="1">
              <a:lnSpc>
                <a:spcPct val="80000"/>
              </a:lnSpc>
            </a:pPr>
            <a:r>
              <a:rPr lang="zh-TW" altLang="en-US" sz="2200" smtClean="0">
                <a:latin typeface="標楷體" pitchFamily="65" charset="-120"/>
                <a:ea typeface="標楷體" pitchFamily="65" charset="-120"/>
              </a:rPr>
              <a:t>與蘇格拉底對話的人，總是在一開始覺得自己知道一些事物，然後受到蘇格拉底的質疑，舉證歷歷地說出他的思路中，其實包含許多前後不一致的地方。這些不一致的地方，往往會迫使這個與蘇格拉底對話的人，覺得自己必須坦承，他其實對於自己宣稱所知的事物，其實是</a:t>
            </a:r>
            <a:r>
              <a:rPr lang="zh-TW" altLang="en-US" sz="2200" smtClean="0">
                <a:solidFill>
                  <a:srgbClr val="FF0066"/>
                </a:solidFill>
                <a:latin typeface="標楷體" pitchFamily="65" charset="-120"/>
                <a:ea typeface="標楷體" pitchFamily="65" charset="-120"/>
              </a:rPr>
              <a:t>一無所知</a:t>
            </a:r>
            <a:r>
              <a:rPr lang="zh-TW" altLang="en-US" sz="2200" smtClean="0">
                <a:latin typeface="標楷體" pitchFamily="65" charset="-120"/>
                <a:ea typeface="標楷體" pitchFamily="65" charset="-120"/>
              </a:rPr>
              <a:t>的。</a:t>
            </a:r>
          </a:p>
        </p:txBody>
      </p:sp>
      <p:sp>
        <p:nvSpPr>
          <p:cNvPr id="2355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99EB7BA5-10D5-452D-A620-7C0C1A5198EC}" type="slidenum">
              <a:rPr lang="zh-TW" altLang="en-US" smtClean="0">
                <a:solidFill>
                  <a:srgbClr val="FFFFFF"/>
                </a:solidFill>
              </a:rPr>
              <a:pPr eaLnBrk="1" hangingPunct="1"/>
              <a:t>22</a:t>
            </a:fld>
            <a:endParaRPr lang="zh-TW" altLang="en-US" smtClean="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pPr eaLnBrk="1" hangingPunct="1"/>
            <a:r>
              <a:rPr lang="zh-TW" altLang="en-US" sz="3600" smtClean="0">
                <a:ea typeface="標楷體" pitchFamily="65" charset="-120"/>
              </a:rPr>
              <a:t>蘇格拉底與其他哲學家有什麼不同？</a:t>
            </a:r>
            <a:endParaRPr lang="zh-TW" altLang="en-US" sz="3600" smtClean="0"/>
          </a:p>
        </p:txBody>
      </p:sp>
      <p:sp>
        <p:nvSpPr>
          <p:cNvPr id="24579" name="內容版面配置區 2"/>
          <p:cNvSpPr>
            <a:spLocks noGrp="1"/>
          </p:cNvSpPr>
          <p:nvPr>
            <p:ph idx="1"/>
          </p:nvPr>
        </p:nvSpPr>
        <p:spPr>
          <a:xfrm>
            <a:off x="457200" y="1200150"/>
            <a:ext cx="4906963" cy="3394075"/>
          </a:xfrm>
        </p:spPr>
        <p:txBody>
          <a:bodyPr/>
          <a:lstStyle/>
          <a:p>
            <a:pPr eaLnBrk="1" hangingPunct="1">
              <a:lnSpc>
                <a:spcPct val="90000"/>
              </a:lnSpc>
            </a:pPr>
            <a:r>
              <a:rPr lang="zh-TW" altLang="en-US" sz="2700" smtClean="0">
                <a:latin typeface="Arial" pitchFamily="34" charset="0"/>
                <a:ea typeface="標楷體" pitchFamily="65" charset="-120"/>
              </a:rPr>
              <a:t>一、思考的對象，應為人性本質，而非自然本質。</a:t>
            </a:r>
          </a:p>
          <a:p>
            <a:pPr eaLnBrk="1" hangingPunct="1">
              <a:lnSpc>
                <a:spcPct val="90000"/>
              </a:lnSpc>
            </a:pPr>
            <a:r>
              <a:rPr lang="zh-TW" altLang="en-US" sz="2700" smtClean="0">
                <a:latin typeface="Arial" pitchFamily="34" charset="0"/>
                <a:ea typeface="標楷體" pitchFamily="65" charset="-120"/>
              </a:rPr>
              <a:t>二、透過語言的對話，可以突顯人類獲得真理的限制。</a:t>
            </a:r>
          </a:p>
          <a:p>
            <a:pPr eaLnBrk="1" hangingPunct="1">
              <a:lnSpc>
                <a:spcPct val="90000"/>
              </a:lnSpc>
            </a:pPr>
            <a:r>
              <a:rPr lang="zh-TW" altLang="en-US" sz="2700" smtClean="0">
                <a:latin typeface="Arial" pitchFamily="34" charset="0"/>
                <a:ea typeface="標楷體" pitchFamily="65" charset="-120"/>
              </a:rPr>
              <a:t>三、張揚具有理想性格的知識份子。</a:t>
            </a:r>
          </a:p>
          <a:p>
            <a:pPr eaLnBrk="1" hangingPunct="1">
              <a:lnSpc>
                <a:spcPct val="90000"/>
              </a:lnSpc>
            </a:pPr>
            <a:r>
              <a:rPr lang="zh-TW" altLang="en-US" sz="2700" smtClean="0">
                <a:latin typeface="Arial" pitchFamily="34" charset="0"/>
                <a:ea typeface="標楷體" pitchFamily="65" charset="-120"/>
              </a:rPr>
              <a:t>四、人人皆應作一個遵守國家法律的公民。</a:t>
            </a:r>
          </a:p>
          <a:p>
            <a:pPr eaLnBrk="1" hangingPunct="1">
              <a:lnSpc>
                <a:spcPct val="90000"/>
              </a:lnSpc>
            </a:pPr>
            <a:endParaRPr lang="zh-TW" altLang="en-US" sz="2700" smtClean="0"/>
          </a:p>
        </p:txBody>
      </p:sp>
      <p:sp>
        <p:nvSpPr>
          <p:cNvPr id="24580"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CBF55539-67C1-41B0-A78C-E97FB7C02669}" type="slidenum">
              <a:rPr lang="zh-TW" altLang="en-US" smtClean="0">
                <a:solidFill>
                  <a:srgbClr val="FFFFFF"/>
                </a:solidFill>
              </a:rPr>
              <a:pPr eaLnBrk="1" hangingPunct="1"/>
              <a:t>23</a:t>
            </a:fld>
            <a:endParaRPr lang="zh-TW" altLang="en-US" smtClean="0">
              <a:solidFill>
                <a:srgbClr val="FFFFFF"/>
              </a:solidFill>
            </a:endParaRPr>
          </a:p>
        </p:txBody>
      </p:sp>
      <p:grpSp>
        <p:nvGrpSpPr>
          <p:cNvPr id="24581" name="群組 1"/>
          <p:cNvGrpSpPr>
            <a:grpSpLocks/>
          </p:cNvGrpSpPr>
          <p:nvPr/>
        </p:nvGrpSpPr>
        <p:grpSpPr bwMode="auto">
          <a:xfrm>
            <a:off x="5718175" y="1276350"/>
            <a:ext cx="2632075" cy="2905125"/>
            <a:chOff x="5717548" y="1276350"/>
            <a:chExt cx="2632702" cy="2905125"/>
          </a:xfrm>
        </p:grpSpPr>
        <p:pic>
          <p:nvPicPr>
            <p:cNvPr id="24582" name="Picture 5" descr="200px-Socrates_Louv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1276350"/>
              <a:ext cx="262572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7" descr="\\140.112.59.229\資源平台\資源平台\版權\版權ICON與範例\Creative Commens台灣2.5\icon_by-nd.tiff">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7548" y="3929062"/>
              <a:ext cx="7207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457200" y="206375"/>
            <a:ext cx="8229600" cy="709613"/>
          </a:xfrm>
        </p:spPr>
        <p:txBody>
          <a:bodyPr/>
          <a:lstStyle/>
          <a:p>
            <a:pPr eaLnBrk="1" hangingPunct="1"/>
            <a:r>
              <a:rPr lang="zh-TW" altLang="en-US" sz="3600" smtClean="0">
                <a:ea typeface="標楷體" pitchFamily="65" charset="-120"/>
              </a:rPr>
              <a:t>二、語言的敘述，無法充分展現真理</a:t>
            </a:r>
            <a:endParaRPr lang="zh-TW" altLang="en-US" sz="3600" smtClean="0"/>
          </a:p>
        </p:txBody>
      </p:sp>
      <p:sp>
        <p:nvSpPr>
          <p:cNvPr id="25603" name="內容版面配置區 2"/>
          <p:cNvSpPr>
            <a:spLocks noGrp="1"/>
          </p:cNvSpPr>
          <p:nvPr>
            <p:ph idx="1"/>
          </p:nvPr>
        </p:nvSpPr>
        <p:spPr>
          <a:xfrm>
            <a:off x="468313" y="1276350"/>
            <a:ext cx="8229600" cy="3394075"/>
          </a:xfrm>
        </p:spPr>
        <p:txBody>
          <a:bodyPr/>
          <a:lstStyle/>
          <a:p>
            <a:pPr eaLnBrk="1" hangingPunct="1">
              <a:lnSpc>
                <a:spcPct val="80000"/>
              </a:lnSpc>
            </a:pPr>
            <a:r>
              <a:rPr lang="zh-TW" altLang="en-US" sz="2500" smtClean="0">
                <a:latin typeface="Arial" pitchFamily="34" charset="0"/>
                <a:ea typeface="標楷體" pitchFamily="65" charset="-120"/>
              </a:rPr>
              <a:t>蘇格拉底哲學中最重要的部分（反詰法）：提問與回答。</a:t>
            </a:r>
          </a:p>
          <a:p>
            <a:pPr eaLnBrk="1" hangingPunct="1">
              <a:lnSpc>
                <a:spcPct val="80000"/>
              </a:lnSpc>
            </a:pPr>
            <a:r>
              <a:rPr lang="zh-TW" altLang="en-US" sz="2500" smtClean="0">
                <a:latin typeface="Arial" pitchFamily="34" charset="0"/>
                <a:ea typeface="標楷體" pitchFamily="65" charset="-120"/>
              </a:rPr>
              <a:t>提問的目的是什麼？答案：進行對話交流。</a:t>
            </a:r>
          </a:p>
          <a:p>
            <a:pPr eaLnBrk="1" hangingPunct="1">
              <a:lnSpc>
                <a:spcPct val="80000"/>
              </a:lnSpc>
            </a:pPr>
            <a:r>
              <a:rPr lang="zh-TW" altLang="en-US" sz="2500" smtClean="0">
                <a:latin typeface="Arial" pitchFamily="34" charset="0"/>
                <a:ea typeface="標楷體" pitchFamily="65" charset="-120"/>
              </a:rPr>
              <a:t>提問的意義是什麼？答案：進行捍衛對抗。</a:t>
            </a:r>
          </a:p>
          <a:p>
            <a:pPr eaLnBrk="1" hangingPunct="1">
              <a:lnSpc>
                <a:spcPct val="80000"/>
              </a:lnSpc>
            </a:pPr>
            <a:r>
              <a:rPr lang="zh-TW" altLang="en-US" sz="2500" smtClean="0">
                <a:latin typeface="Arial" pitchFamily="34" charset="0"/>
                <a:ea typeface="標楷體" pitchFamily="65" charset="-120"/>
              </a:rPr>
              <a:t>提問的效用是什麼？答案：進行反諷啟發。</a:t>
            </a:r>
          </a:p>
          <a:p>
            <a:pPr eaLnBrk="1" hangingPunct="1">
              <a:lnSpc>
                <a:spcPct val="80000"/>
              </a:lnSpc>
            </a:pPr>
            <a:r>
              <a:rPr lang="zh-TW" altLang="en-US" sz="2500" smtClean="0">
                <a:latin typeface="Arial" pitchFamily="34" charset="0"/>
                <a:ea typeface="標楷體" pitchFamily="65" charset="-120"/>
              </a:rPr>
              <a:t>提問的結果是什麼？答案：承認無知</a:t>
            </a:r>
          </a:p>
          <a:p>
            <a:pPr eaLnBrk="1" hangingPunct="1">
              <a:lnSpc>
                <a:spcPct val="80000"/>
              </a:lnSpc>
            </a:pPr>
            <a:r>
              <a:rPr lang="zh-TW" altLang="en-US" sz="2500" smtClean="0">
                <a:latin typeface="Arial" pitchFamily="34" charset="0"/>
                <a:ea typeface="標楷體" pitchFamily="65" charset="-120"/>
              </a:rPr>
              <a:t>對話、捍衛與反諷之間的循環，構成學習的過程，其目的在於討論表面與真實之間的差別。</a:t>
            </a:r>
          </a:p>
          <a:p>
            <a:pPr eaLnBrk="1" hangingPunct="1">
              <a:lnSpc>
                <a:spcPct val="80000"/>
              </a:lnSpc>
            </a:pPr>
            <a:r>
              <a:rPr lang="zh-TW" altLang="en-US" sz="2500" smtClean="0">
                <a:latin typeface="Arial" pitchFamily="34" charset="0"/>
                <a:ea typeface="標楷體" pitchFamily="65" charset="-120"/>
              </a:rPr>
              <a:t>哲學就是一個否定表面認知，探究真實本質的活動。</a:t>
            </a:r>
          </a:p>
        </p:txBody>
      </p:sp>
      <p:sp>
        <p:nvSpPr>
          <p:cNvPr id="25604"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E9329CD1-B157-4E58-BB41-9E5CAE34FBD8}" type="slidenum">
              <a:rPr lang="zh-TW" altLang="en-US" smtClean="0">
                <a:solidFill>
                  <a:srgbClr val="FFFFFF"/>
                </a:solidFill>
              </a:rPr>
              <a:pPr eaLnBrk="1" hangingPunct="1"/>
              <a:t>24</a:t>
            </a:fld>
            <a:endParaRPr lang="zh-TW" altLang="en-US" smtClean="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pPr eaLnBrk="1" hangingPunct="1"/>
            <a:r>
              <a:rPr lang="zh-TW" altLang="en-US" smtClean="0">
                <a:ea typeface="標楷體" pitchFamily="65" charset="-120"/>
              </a:rPr>
              <a:t>蘇格拉底的反詰法反對什麼？</a:t>
            </a:r>
            <a:endParaRPr lang="zh-TW" altLang="en-US" smtClean="0"/>
          </a:p>
        </p:txBody>
      </p:sp>
      <p:sp>
        <p:nvSpPr>
          <p:cNvPr id="26627" name="內容版面配置區 2"/>
          <p:cNvSpPr>
            <a:spLocks noGrp="1"/>
          </p:cNvSpPr>
          <p:nvPr>
            <p:ph idx="1"/>
          </p:nvPr>
        </p:nvSpPr>
        <p:spPr/>
        <p:txBody>
          <a:bodyPr/>
          <a:lstStyle/>
          <a:p>
            <a:pPr eaLnBrk="1" hangingPunct="1"/>
            <a:r>
              <a:rPr lang="zh-TW" altLang="en-US" smtClean="0">
                <a:latin typeface="Arial" pitchFamily="34" charset="0"/>
                <a:ea typeface="標楷體" pitchFamily="65" charset="-120"/>
              </a:rPr>
              <a:t>它反對傳統中的信念與偏見。</a:t>
            </a:r>
          </a:p>
          <a:p>
            <a:pPr eaLnBrk="1" hangingPunct="1"/>
            <a:r>
              <a:rPr lang="zh-TW" altLang="en-US" smtClean="0">
                <a:latin typeface="Arial" pitchFamily="34" charset="0"/>
                <a:ea typeface="標楷體" pitchFamily="65" charset="-120"/>
              </a:rPr>
              <a:t>它反對權威中的盲從與欺騙。</a:t>
            </a:r>
          </a:p>
          <a:p>
            <a:pPr eaLnBrk="1" hangingPunct="1"/>
            <a:r>
              <a:rPr lang="zh-TW" altLang="en-US" smtClean="0">
                <a:latin typeface="Arial" pitchFamily="34" charset="0"/>
                <a:ea typeface="標楷體" pitchFamily="65" charset="-120"/>
              </a:rPr>
              <a:t>它反對群眾中的情緒與反智。</a:t>
            </a:r>
          </a:p>
          <a:p>
            <a:pPr eaLnBrk="1" hangingPunct="1"/>
            <a:r>
              <a:rPr lang="zh-TW" altLang="en-US" smtClean="0">
                <a:latin typeface="Arial" pitchFamily="34" charset="0"/>
                <a:ea typeface="標楷體" pitchFamily="65" charset="-120"/>
              </a:rPr>
              <a:t>它反對內心中的怯懦與冷漠。</a:t>
            </a:r>
          </a:p>
          <a:p>
            <a:pPr eaLnBrk="1" hangingPunct="1"/>
            <a:endParaRPr lang="zh-TW" altLang="en-US" smtClean="0"/>
          </a:p>
        </p:txBody>
      </p:sp>
      <p:sp>
        <p:nvSpPr>
          <p:cNvPr id="26628"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B9057869-84BE-49F4-8E47-CA59A4664BB4}" type="slidenum">
              <a:rPr lang="zh-TW" altLang="en-US" smtClean="0">
                <a:solidFill>
                  <a:srgbClr val="FFFFFF"/>
                </a:solidFill>
              </a:rPr>
              <a:pPr eaLnBrk="1" hangingPunct="1"/>
              <a:t>25</a:t>
            </a:fld>
            <a:endParaRPr lang="zh-TW" altLang="en-US" smtClean="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lstStyle/>
          <a:p>
            <a:pPr eaLnBrk="1" hangingPunct="1"/>
            <a:r>
              <a:rPr lang="zh-TW" altLang="en-US" smtClean="0">
                <a:ea typeface="標楷體" pitchFamily="65" charset="-120"/>
              </a:rPr>
              <a:t>蘇格拉底的反詰法有什麼用處？</a:t>
            </a:r>
            <a:endParaRPr lang="zh-TW" altLang="en-US" smtClean="0"/>
          </a:p>
        </p:txBody>
      </p:sp>
      <p:sp>
        <p:nvSpPr>
          <p:cNvPr id="27651" name="內容版面配置區 2"/>
          <p:cNvSpPr>
            <a:spLocks noGrp="1"/>
          </p:cNvSpPr>
          <p:nvPr>
            <p:ph idx="1"/>
          </p:nvPr>
        </p:nvSpPr>
        <p:spPr/>
        <p:txBody>
          <a:bodyPr/>
          <a:lstStyle/>
          <a:p>
            <a:pPr eaLnBrk="1" hangingPunct="1">
              <a:lnSpc>
                <a:spcPct val="80000"/>
              </a:lnSpc>
            </a:pPr>
            <a:r>
              <a:rPr lang="zh-TW" altLang="en-US" sz="3000" smtClean="0">
                <a:latin typeface="Arial" pitchFamily="34" charset="0"/>
                <a:ea typeface="標楷體" pitchFamily="65" charset="-120"/>
              </a:rPr>
              <a:t>它可以，維持一個真正的民主，擁有自由的社會。</a:t>
            </a:r>
          </a:p>
          <a:p>
            <a:pPr eaLnBrk="1" hangingPunct="1">
              <a:lnSpc>
                <a:spcPct val="80000"/>
              </a:lnSpc>
            </a:pPr>
            <a:r>
              <a:rPr lang="zh-TW" altLang="en-US" sz="3000" smtClean="0">
                <a:latin typeface="Arial" pitchFamily="34" charset="0"/>
                <a:ea typeface="標楷體" pitchFamily="65" charset="-120"/>
              </a:rPr>
              <a:t>為什麼？</a:t>
            </a:r>
          </a:p>
          <a:p>
            <a:pPr eaLnBrk="1" hangingPunct="1">
              <a:lnSpc>
                <a:spcPct val="80000"/>
              </a:lnSpc>
            </a:pPr>
            <a:r>
              <a:rPr lang="zh-TW" altLang="en-US" sz="3000" smtClean="0">
                <a:latin typeface="Arial" pitchFamily="34" charset="0"/>
                <a:ea typeface="標楷體" pitchFamily="65" charset="-120"/>
              </a:rPr>
              <a:t>因為，我們所需要的民主制度，是一個有反思能力與審議機制的民主，不是一個由各種利益團體所組成的市場。</a:t>
            </a:r>
          </a:p>
          <a:p>
            <a:pPr eaLnBrk="1" hangingPunct="1">
              <a:lnSpc>
                <a:spcPct val="80000"/>
              </a:lnSpc>
            </a:pPr>
            <a:r>
              <a:rPr lang="zh-TW" altLang="en-US" sz="3000" smtClean="0">
                <a:latin typeface="Arial" pitchFamily="34" charset="0"/>
                <a:ea typeface="標楷體" pitchFamily="65" charset="-120"/>
              </a:rPr>
              <a:t>我們需要的民主是，真正能夠為公眾利益進行思考的民主。</a:t>
            </a:r>
          </a:p>
          <a:p>
            <a:pPr eaLnBrk="1" hangingPunct="1">
              <a:lnSpc>
                <a:spcPct val="80000"/>
              </a:lnSpc>
            </a:pPr>
            <a:endParaRPr lang="zh-TW" altLang="en-US" sz="3000" smtClean="0"/>
          </a:p>
        </p:txBody>
      </p:sp>
      <p:sp>
        <p:nvSpPr>
          <p:cNvPr id="27652"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7189F108-102E-4332-A7A4-A8275862C9C7}" type="slidenum">
              <a:rPr lang="zh-TW" altLang="en-US" smtClean="0">
                <a:solidFill>
                  <a:srgbClr val="FFFFFF"/>
                </a:solidFill>
              </a:rPr>
              <a:pPr eaLnBrk="1" hangingPunct="1"/>
              <a:t>26</a:t>
            </a:fld>
            <a:endParaRPr lang="zh-TW" altLang="en-US" smtClean="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pPr eaLnBrk="1" hangingPunct="1"/>
            <a:r>
              <a:rPr lang="zh-TW" altLang="en-US" smtClean="0">
                <a:ea typeface="標楷體" pitchFamily="65" charset="-120"/>
              </a:rPr>
              <a:t>蘇格拉底的反詰法有什麼用處？</a:t>
            </a:r>
            <a:endParaRPr lang="zh-TW" altLang="en-US" smtClean="0"/>
          </a:p>
        </p:txBody>
      </p:sp>
      <p:sp>
        <p:nvSpPr>
          <p:cNvPr id="28675" name="內容版面配置區 2"/>
          <p:cNvSpPr>
            <a:spLocks noGrp="1"/>
          </p:cNvSpPr>
          <p:nvPr>
            <p:ph idx="1"/>
          </p:nvPr>
        </p:nvSpPr>
        <p:spPr/>
        <p:txBody>
          <a:bodyPr/>
          <a:lstStyle/>
          <a:p>
            <a:pPr eaLnBrk="1" hangingPunct="1">
              <a:lnSpc>
                <a:spcPct val="80000"/>
              </a:lnSpc>
            </a:pPr>
            <a:r>
              <a:rPr lang="zh-TW" altLang="en-US" sz="3000" smtClean="0">
                <a:latin typeface="Arial" pitchFamily="34" charset="0"/>
                <a:ea typeface="標楷體" pitchFamily="65" charset="-120"/>
              </a:rPr>
              <a:t>在這樣的民主機制中，我們才能夠產生出那種具有蘇格拉底理智能力的公民。</a:t>
            </a:r>
          </a:p>
          <a:p>
            <a:pPr eaLnBrk="1" hangingPunct="1">
              <a:lnSpc>
                <a:spcPct val="80000"/>
              </a:lnSpc>
            </a:pPr>
            <a:r>
              <a:rPr lang="zh-TW" altLang="en-US" sz="3000" smtClean="0">
                <a:latin typeface="Arial" pitchFamily="34" charset="0"/>
                <a:ea typeface="標楷體" pitchFamily="65" charset="-120"/>
              </a:rPr>
              <a:t>這種公民能夠對於他們的信念提出問題，質疑這些信念的真實性。</a:t>
            </a:r>
          </a:p>
          <a:p>
            <a:pPr eaLnBrk="1" hangingPunct="1">
              <a:lnSpc>
                <a:spcPct val="80000"/>
              </a:lnSpc>
            </a:pPr>
            <a:r>
              <a:rPr lang="zh-TW" altLang="en-US" sz="3000" smtClean="0">
                <a:latin typeface="Arial" pitchFamily="34" charset="0"/>
                <a:ea typeface="標楷體" pitchFamily="65" charset="-120"/>
              </a:rPr>
              <a:t>如果一個國家的國民將各種政論節目中所獲得的資訊，轉化成為投票的理由時，那麼這種對於他人言論深信不疑的態度，將無助於民主的發展。</a:t>
            </a:r>
          </a:p>
          <a:p>
            <a:pPr eaLnBrk="1" hangingPunct="1">
              <a:lnSpc>
                <a:spcPct val="80000"/>
              </a:lnSpc>
            </a:pPr>
            <a:endParaRPr lang="zh-TW" altLang="en-US" sz="3000" smtClean="0"/>
          </a:p>
        </p:txBody>
      </p:sp>
      <p:sp>
        <p:nvSpPr>
          <p:cNvPr id="2867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008CBCFE-BBB7-4C1A-80A4-275B76FAF324}" type="slidenum">
              <a:rPr lang="zh-TW" altLang="en-US" smtClean="0">
                <a:solidFill>
                  <a:srgbClr val="FFFFFF"/>
                </a:solidFill>
              </a:rPr>
              <a:pPr eaLnBrk="1" hangingPunct="1"/>
              <a:t>27</a:t>
            </a:fld>
            <a:endParaRPr lang="zh-TW" altLang="en-US" smtClean="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p:txBody>
          <a:bodyPr/>
          <a:lstStyle/>
          <a:p>
            <a:pPr eaLnBrk="1" hangingPunct="1"/>
            <a:r>
              <a:rPr lang="zh-TW" altLang="en-US" smtClean="0">
                <a:ea typeface="標楷體" pitchFamily="65" charset="-120"/>
              </a:rPr>
              <a:t>蘇格拉底的反詰法有什麼用處？</a:t>
            </a:r>
            <a:endParaRPr lang="zh-TW" altLang="en-US" smtClean="0"/>
          </a:p>
        </p:txBody>
      </p:sp>
      <p:sp>
        <p:nvSpPr>
          <p:cNvPr id="29699" name="內容版面配置區 2"/>
          <p:cNvSpPr>
            <a:spLocks noGrp="1"/>
          </p:cNvSpPr>
          <p:nvPr>
            <p:ph idx="1"/>
          </p:nvPr>
        </p:nvSpPr>
        <p:spPr/>
        <p:txBody>
          <a:bodyPr/>
          <a:lstStyle/>
          <a:p>
            <a:pPr eaLnBrk="1" hangingPunct="1">
              <a:lnSpc>
                <a:spcPct val="90000"/>
              </a:lnSpc>
            </a:pPr>
            <a:r>
              <a:rPr lang="zh-TW" altLang="en-US" sz="3000" smtClean="0">
                <a:latin typeface="Arial" pitchFamily="34" charset="0"/>
                <a:ea typeface="標楷體" pitchFamily="65" charset="-120"/>
              </a:rPr>
              <a:t>缺乏批判性思考的國家，即使擁有民主制度，國民只是各自表達信念，但缺乏真正的對話。</a:t>
            </a:r>
          </a:p>
          <a:p>
            <a:pPr eaLnBrk="1" hangingPunct="1">
              <a:lnSpc>
                <a:spcPct val="90000"/>
              </a:lnSpc>
            </a:pPr>
            <a:r>
              <a:rPr lang="zh-TW" altLang="en-US" sz="3000" smtClean="0">
                <a:latin typeface="Arial" pitchFamily="34" charset="0"/>
                <a:ea typeface="標楷體" pitchFamily="65" charset="-120"/>
              </a:rPr>
              <a:t>在這種情況中，好的論證不存在，而且偏見將很容易地誤認為是理性。</a:t>
            </a:r>
          </a:p>
          <a:p>
            <a:pPr eaLnBrk="1" hangingPunct="1">
              <a:lnSpc>
                <a:spcPct val="90000"/>
              </a:lnSpc>
            </a:pPr>
            <a:r>
              <a:rPr lang="zh-TW" altLang="en-US" sz="3000" smtClean="0">
                <a:latin typeface="Arial" pitchFamily="34" charset="0"/>
                <a:ea typeface="標楷體" pitchFamily="65" charset="-120"/>
              </a:rPr>
              <a:t>為了去除偏見以確保正義，我們需要論證的精神與力量，因為這是維護公民自由中最關鍵的工具。</a:t>
            </a:r>
          </a:p>
          <a:p>
            <a:pPr eaLnBrk="1" hangingPunct="1">
              <a:lnSpc>
                <a:spcPct val="90000"/>
              </a:lnSpc>
            </a:pPr>
            <a:endParaRPr lang="zh-TW" altLang="en-US" sz="3000" smtClean="0"/>
          </a:p>
        </p:txBody>
      </p:sp>
      <p:sp>
        <p:nvSpPr>
          <p:cNvPr id="29700"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05881F22-21E6-48AF-B0B8-DD04EF489B9C}" type="slidenum">
              <a:rPr lang="zh-TW" altLang="en-US" smtClean="0">
                <a:solidFill>
                  <a:srgbClr val="FFFFFF"/>
                </a:solidFill>
              </a:rPr>
              <a:pPr eaLnBrk="1" hangingPunct="1"/>
              <a:t>28</a:t>
            </a:fld>
            <a:endParaRPr lang="zh-TW" altLang="en-US" smtClean="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pPr eaLnBrk="1" hangingPunct="1"/>
            <a:r>
              <a:rPr lang="zh-TW" altLang="en-US" sz="4000" b="1" smtClean="0">
                <a:ea typeface="標楷體" pitchFamily="65" charset="-120"/>
              </a:rPr>
              <a:t>蘇格拉底反詰法的意義</a:t>
            </a:r>
            <a:endParaRPr lang="zh-TW" altLang="en-US" sz="4000" smtClean="0"/>
          </a:p>
        </p:txBody>
      </p:sp>
      <p:sp>
        <p:nvSpPr>
          <p:cNvPr id="30723" name="內容版面配置區 2"/>
          <p:cNvSpPr>
            <a:spLocks noGrp="1"/>
          </p:cNvSpPr>
          <p:nvPr>
            <p:ph idx="1"/>
          </p:nvPr>
        </p:nvSpPr>
        <p:spPr>
          <a:xfrm>
            <a:off x="457200" y="1200150"/>
            <a:ext cx="5267325" cy="3675063"/>
          </a:xfrm>
        </p:spPr>
        <p:txBody>
          <a:bodyPr/>
          <a:lstStyle/>
          <a:p>
            <a:pPr eaLnBrk="1" hangingPunct="1">
              <a:lnSpc>
                <a:spcPct val="80000"/>
              </a:lnSpc>
            </a:pPr>
            <a:r>
              <a:rPr lang="zh-TW" altLang="en-US" sz="3000" smtClean="0">
                <a:latin typeface="標楷體" pitchFamily="65" charset="-120"/>
                <a:ea typeface="標楷體" pitchFamily="65" charset="-120"/>
              </a:rPr>
              <a:t>以問答為主要進行方式的蘇格拉底詰問法，使用</a:t>
            </a:r>
            <a:r>
              <a:rPr lang="zh-TW" altLang="en-US" sz="3000" smtClean="0">
                <a:solidFill>
                  <a:srgbClr val="FF0066"/>
                </a:solidFill>
                <a:latin typeface="標楷體" pitchFamily="65" charset="-120"/>
                <a:ea typeface="標楷體" pitchFamily="65" charset="-120"/>
              </a:rPr>
              <a:t>諷刺</a:t>
            </a:r>
            <a:r>
              <a:rPr lang="zh-TW" altLang="en-US" sz="3000" smtClean="0">
                <a:latin typeface="標楷體" pitchFamily="65" charset="-120"/>
                <a:ea typeface="標楷體" pitchFamily="65" charset="-120"/>
              </a:rPr>
              <a:t>的方法目的是為了能夠</a:t>
            </a:r>
            <a:r>
              <a:rPr lang="zh-TW" altLang="en-US" sz="3000" smtClean="0">
                <a:solidFill>
                  <a:srgbClr val="FF0066"/>
                </a:solidFill>
                <a:latin typeface="標楷體" pitchFamily="65" charset="-120"/>
                <a:ea typeface="標楷體" pitchFamily="65" charset="-120"/>
              </a:rPr>
              <a:t>深入語言</a:t>
            </a:r>
            <a:r>
              <a:rPr lang="zh-TW" altLang="en-US" sz="3000" smtClean="0">
                <a:latin typeface="標楷體" pitchFamily="65" charset="-120"/>
                <a:ea typeface="標楷體" pitchFamily="65" charset="-120"/>
              </a:rPr>
              <a:t>的本質，探討概念所指涉的對象，不是感覺中的印象，而是不斷深入思考的理解。</a:t>
            </a:r>
          </a:p>
          <a:p>
            <a:pPr eaLnBrk="1" hangingPunct="1">
              <a:lnSpc>
                <a:spcPct val="80000"/>
              </a:lnSpc>
            </a:pPr>
            <a:r>
              <a:rPr lang="zh-TW" altLang="en-US" sz="3000" smtClean="0">
                <a:latin typeface="標楷體" pitchFamily="65" charset="-120"/>
                <a:ea typeface="標楷體" pitchFamily="65" charset="-120"/>
              </a:rPr>
              <a:t>我們每一個人在對話過程中，自己都應該去面對自己因無知或者混淆所導致的事實。 </a:t>
            </a:r>
          </a:p>
        </p:txBody>
      </p:sp>
      <p:grpSp>
        <p:nvGrpSpPr>
          <p:cNvPr id="30724" name="群組 1"/>
          <p:cNvGrpSpPr>
            <a:grpSpLocks/>
          </p:cNvGrpSpPr>
          <p:nvPr/>
        </p:nvGrpSpPr>
        <p:grpSpPr bwMode="auto">
          <a:xfrm>
            <a:off x="6151563" y="987425"/>
            <a:ext cx="2317750" cy="3227388"/>
            <a:chOff x="6152322" y="987574"/>
            <a:chExt cx="2317600" cy="3226749"/>
          </a:xfrm>
        </p:grpSpPr>
        <p:pic>
          <p:nvPicPr>
            <p:cNvPr id="6" name="圖片 5" descr="500-1.jpg"/>
            <p:cNvPicPr>
              <a:picLocks noChangeAspect="1"/>
            </p:cNvPicPr>
            <p:nvPr/>
          </p:nvPicPr>
          <p:blipFill>
            <a:blip r:embed="rId2" cstate="print"/>
            <a:stretch>
              <a:fillRect/>
            </a:stretch>
          </p:blipFill>
          <p:spPr>
            <a:xfrm>
              <a:off x="6156176" y="987574"/>
              <a:ext cx="2313746" cy="3226749"/>
            </a:xfrm>
            <a:prstGeom prst="roundRect">
              <a:avLst/>
            </a:prstGeom>
          </p:spPr>
        </p:pic>
        <p:pic>
          <p:nvPicPr>
            <p:cNvPr id="30727" name="Picture 16" descr="\\140.112.59.229\資源平台\資源平台\版權\版權ICON與範例\Creative Commens台灣2.5\icon_by-nc-sa.tif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322" y="3961910"/>
              <a:ext cx="71913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94BD932E-BB07-4D12-99ED-9425F7500A81}" type="slidenum">
              <a:rPr lang="zh-TW" altLang="en-US" smtClean="0">
                <a:solidFill>
                  <a:srgbClr val="FFFFFF"/>
                </a:solidFill>
              </a:rPr>
              <a:pPr eaLnBrk="1" hangingPunct="1"/>
              <a:t>29</a:t>
            </a:fld>
            <a:endParaRPr lang="zh-TW" altLang="en-US" smtClean="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內容版面配置區 2"/>
          <p:cNvSpPr>
            <a:spLocks noGrp="1"/>
          </p:cNvSpPr>
          <p:nvPr>
            <p:ph idx="1"/>
          </p:nvPr>
        </p:nvSpPr>
        <p:spPr>
          <a:xfrm>
            <a:off x="250825" y="268288"/>
            <a:ext cx="8424863" cy="4606925"/>
          </a:xfrm>
        </p:spPr>
        <p:txBody>
          <a:bodyPr/>
          <a:lstStyle/>
          <a:p>
            <a:pPr marL="0" indent="0" eaLnBrk="1" hangingPunct="1">
              <a:buFont typeface="Arial" pitchFamily="34" charset="0"/>
              <a:buNone/>
            </a:pPr>
            <a:endParaRPr kumimoji="0" lang="en-US" altLang="zh-TW" sz="2800" smtClean="0">
              <a:latin typeface="Times New Roman" pitchFamily="18" charset="0"/>
              <a:cs typeface="Times New Roman" pitchFamily="18" charset="0"/>
            </a:endParaRPr>
          </a:p>
          <a:p>
            <a:pPr marL="0" indent="0" eaLnBrk="1" hangingPunct="1">
              <a:buFont typeface="Arial" pitchFamily="34" charset="0"/>
              <a:buNone/>
            </a:pPr>
            <a:r>
              <a:rPr kumimoji="0" lang="en-US" altLang="zh-TW" sz="2800" smtClean="0">
                <a:latin typeface="Times New Roman" pitchFamily="18" charset="0"/>
                <a:cs typeface="Times New Roman" pitchFamily="18" charset="0"/>
              </a:rPr>
              <a:t>In brief, </a:t>
            </a:r>
            <a:r>
              <a:rPr kumimoji="0" lang="en-US" altLang="zh-TW" sz="2800" smtClean="0">
                <a:solidFill>
                  <a:srgbClr val="FF0000"/>
                </a:solidFill>
                <a:latin typeface="Times New Roman" pitchFamily="18" charset="0"/>
                <a:cs typeface="Times New Roman" pitchFamily="18" charset="0"/>
              </a:rPr>
              <a:t>the Sophistic method</a:t>
            </a:r>
            <a:r>
              <a:rPr kumimoji="0" lang="en-US" altLang="zh-TW" sz="2800" smtClean="0">
                <a:latin typeface="Times New Roman" pitchFamily="18" charset="0"/>
                <a:cs typeface="Times New Roman" pitchFamily="18" charset="0"/>
              </a:rPr>
              <a:t> was different from </a:t>
            </a:r>
            <a:r>
              <a:rPr kumimoji="0" lang="en-US" altLang="zh-TW" sz="2800" smtClean="0">
                <a:solidFill>
                  <a:srgbClr val="FF0000"/>
                </a:solidFill>
                <a:latin typeface="Times New Roman" pitchFamily="18" charset="0"/>
                <a:cs typeface="Times New Roman" pitchFamily="18" charset="0"/>
              </a:rPr>
              <a:t>the Socratic method </a:t>
            </a:r>
            <a:r>
              <a:rPr kumimoji="0" lang="en-US" altLang="zh-TW" sz="2800" smtClean="0">
                <a:latin typeface="Times New Roman" pitchFamily="18" charset="0"/>
                <a:cs typeface="Times New Roman" pitchFamily="18" charset="0"/>
              </a:rPr>
              <a:t>by being </a:t>
            </a:r>
            <a:r>
              <a:rPr kumimoji="0" lang="en-US" altLang="zh-TW" sz="2800" smtClean="0">
                <a:solidFill>
                  <a:srgbClr val="FF0000"/>
                </a:solidFill>
                <a:latin typeface="Times New Roman" pitchFamily="18" charset="0"/>
                <a:cs typeface="Times New Roman" pitchFamily="18" charset="0"/>
              </a:rPr>
              <a:t>the method of strife (Eristic method) </a:t>
            </a:r>
            <a:r>
              <a:rPr kumimoji="0" lang="en-US" altLang="zh-TW" sz="2800" smtClean="0">
                <a:latin typeface="Times New Roman" pitchFamily="18" charset="0"/>
                <a:cs typeface="Times New Roman" pitchFamily="18" charset="0"/>
              </a:rPr>
              <a:t>in contrast to </a:t>
            </a:r>
            <a:r>
              <a:rPr kumimoji="0" lang="en-US" altLang="zh-TW" sz="2800" smtClean="0">
                <a:solidFill>
                  <a:srgbClr val="FF0000"/>
                </a:solidFill>
                <a:latin typeface="Times New Roman" pitchFamily="18" charset="0"/>
                <a:cs typeface="Times New Roman" pitchFamily="18" charset="0"/>
              </a:rPr>
              <a:t>the Socratic method of discovery (Heuristic method)</a:t>
            </a:r>
            <a:r>
              <a:rPr kumimoji="0" lang="en-US" altLang="zh-TW" sz="2800" smtClean="0">
                <a:latin typeface="Times New Roman" pitchFamily="18" charset="0"/>
                <a:cs typeface="Times New Roman" pitchFamily="18" charset="0"/>
              </a:rPr>
              <a:t>. Sophism is of great importance historically, because it was the </a:t>
            </a:r>
            <a:r>
              <a:rPr kumimoji="0" lang="en-US" altLang="zh-TW" sz="2800" smtClean="0">
                <a:solidFill>
                  <a:srgbClr val="FF0000"/>
                </a:solidFill>
                <a:latin typeface="Times New Roman" pitchFamily="18" charset="0"/>
                <a:cs typeface="Times New Roman" pitchFamily="18" charset="0"/>
              </a:rPr>
              <a:t>evil</a:t>
            </a:r>
            <a:r>
              <a:rPr kumimoji="0" lang="en-US" altLang="zh-TW" sz="2800" smtClean="0">
                <a:latin typeface="Times New Roman" pitchFamily="18" charset="0"/>
                <a:cs typeface="Times New Roman" pitchFamily="18" charset="0"/>
              </a:rPr>
              <a:t> influence of the Sophists that inspired Socrates with the idea of refuting them by showing </a:t>
            </a:r>
            <a:r>
              <a:rPr kumimoji="0" lang="en-US" altLang="zh-TW" sz="2800" smtClean="0">
                <a:solidFill>
                  <a:srgbClr val="FF0000"/>
                </a:solidFill>
                <a:latin typeface="Times New Roman" pitchFamily="18" charset="0"/>
                <a:cs typeface="Times New Roman" pitchFamily="18" charset="0"/>
              </a:rPr>
              <a:t>the conditions of true knowledge</a:t>
            </a:r>
            <a:r>
              <a:rPr kumimoji="0" lang="en-US" altLang="zh-TW" sz="2800" smtClean="0">
                <a:latin typeface="Times New Roman" pitchFamily="18" charset="0"/>
                <a:cs typeface="Times New Roman" pitchFamily="18" charset="0"/>
              </a:rPr>
              <a:t>.</a:t>
            </a:r>
            <a:endParaRPr kumimoji="0" lang="zh-TW" altLang="en-US" sz="2800" smtClean="0">
              <a:latin typeface="Times New Roman" pitchFamily="18" charset="0"/>
              <a:ea typeface="微軟正黑體" pitchFamily="34" charset="-120"/>
            </a:endParaRPr>
          </a:p>
        </p:txBody>
      </p:sp>
      <p:sp>
        <p:nvSpPr>
          <p:cNvPr id="409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DFFF3006-608D-4BB0-92E7-621DFB2E6A6C}" type="slidenum">
              <a:rPr lang="zh-TW" altLang="en-US" smtClean="0">
                <a:solidFill>
                  <a:srgbClr val="FFFFFF"/>
                </a:solidFill>
              </a:rPr>
              <a:pPr eaLnBrk="1" hangingPunct="1"/>
              <a:t>3</a:t>
            </a:fld>
            <a:endParaRPr lang="zh-TW" altLang="en-US" smtClean="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p:txBody>
          <a:bodyPr/>
          <a:lstStyle/>
          <a:p>
            <a:pPr eaLnBrk="1" hangingPunct="1"/>
            <a:r>
              <a:rPr lang="zh-TW" altLang="en-US" smtClean="0">
                <a:latin typeface="Arial" pitchFamily="34" charset="0"/>
                <a:ea typeface="標楷體" pitchFamily="65" charset="-120"/>
              </a:rPr>
              <a:t>蘇格拉底哲學之道德意義</a:t>
            </a:r>
            <a:endParaRPr lang="zh-TW" altLang="en-US" smtClean="0"/>
          </a:p>
        </p:txBody>
      </p:sp>
      <p:sp>
        <p:nvSpPr>
          <p:cNvPr id="31747" name="內容版面配置區 2"/>
          <p:cNvSpPr>
            <a:spLocks noGrp="1"/>
          </p:cNvSpPr>
          <p:nvPr>
            <p:ph idx="1"/>
          </p:nvPr>
        </p:nvSpPr>
        <p:spPr/>
        <p:txBody>
          <a:bodyPr/>
          <a:lstStyle/>
          <a:p>
            <a:pPr eaLnBrk="1" hangingPunct="1">
              <a:lnSpc>
                <a:spcPct val="90000"/>
              </a:lnSpc>
            </a:pPr>
            <a:r>
              <a:rPr lang="en-US" altLang="zh-TW" sz="2700" smtClean="0">
                <a:latin typeface="Times New Roman" pitchFamily="18" charset="0"/>
                <a:ea typeface="標楷體" pitchFamily="65" charset="-120"/>
              </a:rPr>
              <a:t>1.</a:t>
            </a:r>
            <a:r>
              <a:rPr lang="zh-TW" altLang="en-US" sz="2700" smtClean="0">
                <a:latin typeface="Times New Roman" pitchFamily="18" charset="0"/>
                <a:ea typeface="標楷體" pitchFamily="65" charset="-120"/>
              </a:rPr>
              <a:t>想要活出有意義的生命，就必須檢驗生命的本質，實現生命的目的，堅持生命的</a:t>
            </a:r>
            <a:r>
              <a:rPr lang="zh-TW" altLang="en-US" sz="2700" smtClean="0">
                <a:solidFill>
                  <a:srgbClr val="FF0066"/>
                </a:solidFill>
                <a:latin typeface="Times New Roman" pitchFamily="18" charset="0"/>
                <a:ea typeface="標楷體" pitchFamily="65" charset="-120"/>
              </a:rPr>
              <a:t>理想</a:t>
            </a:r>
            <a:r>
              <a:rPr lang="zh-TW" altLang="en-US" sz="2700" smtClean="0">
                <a:latin typeface="Times New Roman" pitchFamily="18" charset="0"/>
                <a:ea typeface="標楷體" pitchFamily="65" charset="-120"/>
              </a:rPr>
              <a:t>。</a:t>
            </a:r>
          </a:p>
          <a:p>
            <a:pPr eaLnBrk="1" hangingPunct="1">
              <a:lnSpc>
                <a:spcPct val="90000"/>
              </a:lnSpc>
            </a:pPr>
            <a:r>
              <a:rPr lang="en-US" altLang="zh-TW" sz="2700" smtClean="0">
                <a:latin typeface="Times New Roman" pitchFamily="18" charset="0"/>
                <a:ea typeface="標楷體" pitchFamily="65" charset="-120"/>
              </a:rPr>
              <a:t>2.</a:t>
            </a:r>
            <a:r>
              <a:rPr lang="zh-TW" altLang="en-US" sz="2700" smtClean="0">
                <a:latin typeface="Times New Roman" pitchFamily="18" charset="0"/>
                <a:ea typeface="標楷體" pitchFamily="65" charset="-120"/>
              </a:rPr>
              <a:t>這些有關為什麼活著的問題，都不是個人主觀判斷的結果，而是客觀的原則，也正是思考的對象。</a:t>
            </a:r>
          </a:p>
          <a:p>
            <a:pPr eaLnBrk="1" hangingPunct="1">
              <a:lnSpc>
                <a:spcPct val="90000"/>
              </a:lnSpc>
            </a:pPr>
            <a:r>
              <a:rPr lang="en-US" altLang="zh-TW" sz="2700" smtClean="0">
                <a:latin typeface="Times New Roman" pitchFamily="18" charset="0"/>
                <a:ea typeface="標楷體" pitchFamily="65" charset="-120"/>
              </a:rPr>
              <a:t>3.</a:t>
            </a:r>
            <a:r>
              <a:rPr lang="zh-TW" altLang="en-US" sz="2700" smtClean="0">
                <a:latin typeface="Times New Roman" pitchFamily="18" charset="0"/>
                <a:ea typeface="標楷體" pitchFamily="65" charset="-120"/>
              </a:rPr>
              <a:t>人人從事於類似的哲學思考，皆可以從他們的內心中，感受到擁有真理的喜悅。</a:t>
            </a:r>
          </a:p>
          <a:p>
            <a:pPr eaLnBrk="1" hangingPunct="1">
              <a:lnSpc>
                <a:spcPct val="90000"/>
              </a:lnSpc>
            </a:pPr>
            <a:r>
              <a:rPr lang="en-US" altLang="zh-TW" sz="2700" smtClean="0">
                <a:latin typeface="Times New Roman" pitchFamily="18" charset="0"/>
                <a:ea typeface="標楷體" pitchFamily="65" charset="-120"/>
              </a:rPr>
              <a:t>4.</a:t>
            </a:r>
            <a:r>
              <a:rPr lang="zh-TW" altLang="en-US" sz="2700" smtClean="0">
                <a:latin typeface="Times New Roman" pitchFamily="18" charset="0"/>
                <a:ea typeface="標楷體" pitchFamily="65" charset="-120"/>
              </a:rPr>
              <a:t>如何從事哲學思考：提出問題、進行對話、啟發心靈、自我檢驗。</a:t>
            </a:r>
          </a:p>
          <a:p>
            <a:pPr eaLnBrk="1" hangingPunct="1">
              <a:lnSpc>
                <a:spcPct val="90000"/>
              </a:lnSpc>
            </a:pPr>
            <a:endParaRPr lang="zh-TW" altLang="en-US" sz="2700" smtClean="0"/>
          </a:p>
        </p:txBody>
      </p:sp>
      <p:sp>
        <p:nvSpPr>
          <p:cNvPr id="31748"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71B077B4-67EC-425E-8A71-90AFBCC70547}" type="slidenum">
              <a:rPr lang="zh-TW" altLang="en-US" smtClean="0">
                <a:solidFill>
                  <a:srgbClr val="FFFFFF"/>
                </a:solidFill>
              </a:rPr>
              <a:pPr eaLnBrk="1" hangingPunct="1"/>
              <a:t>30</a:t>
            </a:fld>
            <a:endParaRPr lang="zh-TW" altLang="en-US" smtClean="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pPr eaLnBrk="1" hangingPunct="1"/>
            <a:r>
              <a:rPr lang="zh-TW" altLang="en-US" b="1" smtClean="0">
                <a:ea typeface="標楷體" pitchFamily="65" charset="-120"/>
              </a:rPr>
              <a:t>結論</a:t>
            </a:r>
            <a:endParaRPr lang="zh-TW" altLang="en-US" smtClean="0"/>
          </a:p>
        </p:txBody>
      </p:sp>
      <p:sp>
        <p:nvSpPr>
          <p:cNvPr id="32771" name="內容版面配置區 2"/>
          <p:cNvSpPr>
            <a:spLocks noGrp="1"/>
          </p:cNvSpPr>
          <p:nvPr>
            <p:ph idx="1"/>
          </p:nvPr>
        </p:nvSpPr>
        <p:spPr>
          <a:xfrm>
            <a:off x="107950" y="1200150"/>
            <a:ext cx="5843588" cy="3394075"/>
          </a:xfrm>
        </p:spPr>
        <p:txBody>
          <a:bodyPr/>
          <a:lstStyle/>
          <a:p>
            <a:pPr eaLnBrk="1" hangingPunct="1">
              <a:lnSpc>
                <a:spcPct val="90000"/>
              </a:lnSpc>
            </a:pPr>
            <a:r>
              <a:rPr lang="zh-TW" altLang="en-US" smtClean="0">
                <a:latin typeface="標楷體" pitchFamily="65" charset="-120"/>
                <a:ea typeface="標楷體" pitchFamily="65" charset="-120"/>
              </a:rPr>
              <a:t>作為西方哲學中探討人性本質最重要的一位位哲學家，蘇格拉底認為，</a:t>
            </a:r>
            <a:r>
              <a:rPr lang="zh-TW" altLang="en-US" smtClean="0">
                <a:solidFill>
                  <a:srgbClr val="FF0066"/>
                </a:solidFill>
                <a:latin typeface="標楷體" pitchFamily="65" charset="-120"/>
                <a:ea typeface="標楷體" pitchFamily="65" charset="-120"/>
              </a:rPr>
              <a:t>哲學是一個批判性的自我檢驗過程</a:t>
            </a:r>
            <a:r>
              <a:rPr lang="zh-TW" altLang="en-US" smtClean="0">
                <a:latin typeface="標楷體" pitchFamily="65" charset="-120"/>
                <a:ea typeface="標楷體" pitchFamily="65" charset="-120"/>
              </a:rPr>
              <a:t>，而從事這個檢驗的目的，是為了要能夠達成作判斷、選擇，以及行動的正確原則。 </a:t>
            </a:r>
          </a:p>
          <a:p>
            <a:pPr eaLnBrk="1" hangingPunct="1">
              <a:lnSpc>
                <a:spcPct val="90000"/>
              </a:lnSpc>
            </a:pPr>
            <a:endParaRPr lang="zh-TW" altLang="en-US" smtClean="0"/>
          </a:p>
        </p:txBody>
      </p:sp>
      <p:sp>
        <p:nvSpPr>
          <p:cNvPr id="32772"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896E0B09-EC8A-4556-9EAB-8156186C2AC7}" type="slidenum">
              <a:rPr lang="zh-TW" altLang="en-US" smtClean="0">
                <a:solidFill>
                  <a:srgbClr val="FFFFFF"/>
                </a:solidFill>
              </a:rPr>
              <a:pPr eaLnBrk="1" hangingPunct="1"/>
              <a:t>31</a:t>
            </a:fld>
            <a:endParaRPr lang="zh-TW" altLang="en-US" smtClean="0">
              <a:solidFill>
                <a:srgbClr val="FFFFFF"/>
              </a:solidFill>
            </a:endParaRPr>
          </a:p>
        </p:txBody>
      </p:sp>
      <p:grpSp>
        <p:nvGrpSpPr>
          <p:cNvPr id="32773" name="群組 1"/>
          <p:cNvGrpSpPr>
            <a:grpSpLocks/>
          </p:cNvGrpSpPr>
          <p:nvPr/>
        </p:nvGrpSpPr>
        <p:grpSpPr bwMode="auto">
          <a:xfrm>
            <a:off x="6227763" y="484188"/>
            <a:ext cx="2640012" cy="3716337"/>
            <a:chOff x="6372200" y="483518"/>
            <a:chExt cx="2639323" cy="3717681"/>
          </a:xfrm>
        </p:grpSpPr>
        <p:pic>
          <p:nvPicPr>
            <p:cNvPr id="5" name="圖片 4" descr="500-8.jpg"/>
            <p:cNvPicPr>
              <a:picLocks noChangeAspect="1"/>
            </p:cNvPicPr>
            <p:nvPr/>
          </p:nvPicPr>
          <p:blipFill>
            <a:blip r:embed="rId2" cstate="print"/>
            <a:stretch>
              <a:fillRect/>
            </a:stretch>
          </p:blipFill>
          <p:spPr>
            <a:xfrm>
              <a:off x="6372200" y="483518"/>
              <a:ext cx="2639323" cy="3717681"/>
            </a:xfrm>
            <a:prstGeom prst="roundRect">
              <a:avLst/>
            </a:prstGeom>
            <a:ln>
              <a:solidFill>
                <a:schemeClr val="bg2"/>
              </a:solidFill>
            </a:ln>
          </p:spPr>
        </p:pic>
        <p:pic>
          <p:nvPicPr>
            <p:cNvPr id="32775" name="Picture 16" descr="\\140.112.59.229\資源平台\資源平台\版權\版權ICON與範例\Creative Commens台灣2.5\icon_by-nc-sa.tif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940175"/>
              <a:ext cx="71913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p:cNvSpPr>
          <p:nvPr>
            <p:ph type="title"/>
          </p:nvPr>
        </p:nvSpPr>
        <p:spPr/>
        <p:txBody>
          <a:bodyPr/>
          <a:lstStyle/>
          <a:p>
            <a:pPr eaLnBrk="1" hangingPunct="1"/>
            <a:r>
              <a:rPr kumimoji="0" lang="zh-TW" altLang="en-US" smtClean="0">
                <a:latin typeface="標楷體" pitchFamily="65" charset="-120"/>
                <a:ea typeface="標楷體" pitchFamily="65" charset="-120"/>
              </a:rPr>
              <a:t>版權聲明</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190242876"/>
              </p:ext>
            </p:extLst>
          </p:nvPr>
        </p:nvGraphicFramePr>
        <p:xfrm>
          <a:off x="468313" y="1146175"/>
          <a:ext cx="8229600" cy="3513807"/>
        </p:xfrm>
        <a:graphic>
          <a:graphicData uri="http://schemas.openxmlformats.org/drawingml/2006/table">
            <a:tbl>
              <a:tblPr/>
              <a:tblGrid>
                <a:gridCol w="871538"/>
                <a:gridCol w="831850"/>
                <a:gridCol w="1330325"/>
                <a:gridCol w="5195887"/>
              </a:tblGrid>
              <a:tr h="42849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rgbClr val="FFFFFF"/>
                          </a:solidFill>
                          <a:effectLst/>
                          <a:latin typeface="Times New Roman" pitchFamily="18" charset="0"/>
                          <a:ea typeface="標楷體" pitchFamily="65" charset="-120"/>
                        </a:rPr>
                        <a:t>頁碼</a:t>
                      </a: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rgbClr val="FFFFFF"/>
                          </a:solidFill>
                          <a:effectLst/>
                          <a:latin typeface="Times New Roman" pitchFamily="18" charset="0"/>
                          <a:ea typeface="標楷體" pitchFamily="65" charset="-120"/>
                        </a:rPr>
                        <a:t>作品</a:t>
                      </a: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rgbClr val="FFFFFF"/>
                          </a:solidFill>
                          <a:effectLst/>
                          <a:latin typeface="Times New Roman" pitchFamily="18" charset="0"/>
                          <a:ea typeface="標楷體" pitchFamily="65" charset="-120"/>
                        </a:rPr>
                        <a:t>版權圖示</a:t>
                      </a: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rgbClr val="FFFFFF"/>
                          </a:solidFill>
                          <a:effectLst/>
                          <a:latin typeface="Times New Roman" pitchFamily="18" charset="0"/>
                          <a:ea typeface="標楷體" pitchFamily="65" charset="-120"/>
                        </a:rPr>
                        <a:t>來源</a:t>
                      </a:r>
                      <a:r>
                        <a:rPr kumimoji="0" lang="en-US" altLang="zh-TW" sz="1800" b="1" i="0" u="none" strike="noStrike" cap="none" normalizeH="0" baseline="0" smtClean="0">
                          <a:ln>
                            <a:noFill/>
                          </a:ln>
                          <a:solidFill>
                            <a:srgbClr val="FFFFFF"/>
                          </a:solidFill>
                          <a:effectLst/>
                          <a:latin typeface="Times New Roman" pitchFamily="18" charset="0"/>
                          <a:ea typeface="新細明體" pitchFamily="18" charset="-120"/>
                          <a:cs typeface="Times New Roman" pitchFamily="18" charset="0"/>
                        </a:rPr>
                        <a:t>/</a:t>
                      </a:r>
                      <a:r>
                        <a:rPr kumimoji="0" lang="zh-TW" altLang="en-US" sz="1800" b="1" i="0" u="none" strike="noStrike" cap="none" normalizeH="0" baseline="0" smtClean="0">
                          <a:ln>
                            <a:noFill/>
                          </a:ln>
                          <a:solidFill>
                            <a:srgbClr val="FFFFFF"/>
                          </a:solidFill>
                          <a:effectLst/>
                          <a:latin typeface="Times New Roman" pitchFamily="18" charset="0"/>
                          <a:ea typeface="標楷體" pitchFamily="65" charset="-120"/>
                        </a:rPr>
                        <a:t>作者</a:t>
                      </a: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5706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smtClean="0">
                          <a:ln>
                            <a:noFill/>
                          </a:ln>
                          <a:solidFill>
                            <a:schemeClr val="bg1"/>
                          </a:solidFill>
                          <a:effectLst/>
                          <a:latin typeface="Times New Roman" pitchFamily="18" charset="0"/>
                          <a:ea typeface="新細明體" pitchFamily="18" charset="-120"/>
                          <a:cs typeface="Times New Roman" pitchFamily="18" charset="0"/>
                        </a:rPr>
                        <a:t>1</a:t>
                      </a:r>
                      <a:endParaRPr kumimoji="0" lang="zh-TW" altLang="en-US" sz="1000" b="0" i="0" u="none" strike="noStrike" cap="none" normalizeH="0" baseline="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本作品轉載自</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Microsoft Office </a:t>
                      </a:r>
                      <a:r>
                        <a:rPr kumimoji="0" lang="en-US" altLang="zh-TW" sz="1000" b="0" i="0" u="none" strike="noStrike" cap="none" normalizeH="0" baseline="0" dirty="0" smtClean="0">
                          <a:ln>
                            <a:noFill/>
                          </a:ln>
                          <a:solidFill>
                            <a:srgbClr val="FF0000"/>
                          </a:solidFill>
                          <a:effectLst/>
                          <a:latin typeface="Times New Roman" pitchFamily="18" charset="0"/>
                          <a:ea typeface="新細明體" pitchFamily="18" charset="-120"/>
                          <a:cs typeface="Times New Roman" pitchFamily="18" charset="0"/>
                        </a:rPr>
                        <a:t>2011</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 </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PowerPoint for Mac</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 設計主題範本</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a:t>
                      </a:r>
                      <a:r>
                        <a:rPr kumimoji="0" lang="zh-TW" altLang="en-US" sz="1000" b="0" i="0" u="none" strike="noStrike" cap="none" normalizeH="0" baseline="0" dirty="0" smtClean="0">
                          <a:ln>
                            <a:noFill/>
                          </a:ln>
                          <a:solidFill>
                            <a:srgbClr val="FF0000"/>
                          </a:solidFill>
                          <a:effectLst/>
                          <a:latin typeface="Times New Roman" pitchFamily="18" charset="0"/>
                          <a:ea typeface="新細明體" pitchFamily="18" charset="-120"/>
                          <a:cs typeface="Times New Roman" pitchFamily="18" charset="0"/>
                        </a:rPr>
                        <a:t>黑色</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，依據</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hlinkClick r:id="rId2"/>
                        </a:rPr>
                        <a:t>Microsoft </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hlinkClick r:id="rId2"/>
                        </a:rPr>
                        <a:t>服務合約</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及著作權法第</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46</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52</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65</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條合理使用。</a:t>
                      </a: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r>
              <a:tr h="5484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smtClean="0">
                          <a:ln>
                            <a:noFill/>
                          </a:ln>
                          <a:solidFill>
                            <a:schemeClr val="bg1"/>
                          </a:solidFill>
                          <a:effectLst/>
                          <a:latin typeface="Times New Roman" pitchFamily="18" charset="0"/>
                          <a:ea typeface="新細明體" pitchFamily="18" charset="-120"/>
                          <a:cs typeface="Times New Roman" pitchFamily="18" charset="0"/>
                        </a:rPr>
                        <a:t>1</a:t>
                      </a:r>
                      <a:endParaRPr kumimoji="0" lang="zh-TW" altLang="en-US" sz="1000" b="0" i="0" u="none" strike="noStrike" cap="none" normalizeH="0" baseline="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4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000" b="0" i="0" u="none" strike="noStrike" cap="none" normalizeH="0" baseline="0" smtClean="0">
                        <a:ln>
                          <a:noFill/>
                        </a:ln>
                        <a:solidFill>
                          <a:schemeClr val="bg1"/>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4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4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WIKIPEDIA</a:t>
                      </a:r>
                      <a:r>
                        <a:rPr kumimoji="0" lang="zh-TW" altLang="en-US"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Photograph by Greg </a:t>
                      </a:r>
                      <a:r>
                        <a:rPr kumimoji="0" lang="en-US" altLang="zh-TW" sz="1000" b="0" i="0" u="none" strike="noStrike" cap="none" normalizeH="0" baseline="0" dirty="0" err="1" smtClean="0">
                          <a:ln>
                            <a:noFill/>
                          </a:ln>
                          <a:solidFill>
                            <a:schemeClr val="bg1"/>
                          </a:solidFill>
                          <a:effectLst/>
                          <a:latin typeface="Times New Roman" pitchFamily="18" charset="0"/>
                          <a:ea typeface="新細明體" pitchFamily="18" charset="-120"/>
                          <a:cs typeface="Times New Roman" pitchFamily="18" charset="0"/>
                        </a:rPr>
                        <a:t>O‘Beirne</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a:t>
                      </a:r>
                      <a:r>
                        <a:rPr kumimoji="0" lang="zh-TW" altLang="en-US"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Cropped by </a:t>
                      </a:r>
                      <a:r>
                        <a:rPr kumimoji="0" lang="en-US" altLang="zh-TW" sz="1000" b="0" i="0" u="none" strike="noStrike" cap="none" normalizeH="0" baseline="0" dirty="0" err="1" smtClean="0">
                          <a:ln>
                            <a:noFill/>
                          </a:ln>
                          <a:solidFill>
                            <a:schemeClr val="bg1"/>
                          </a:solidFill>
                          <a:effectLst/>
                          <a:latin typeface="Times New Roman" pitchFamily="18" charset="0"/>
                          <a:ea typeface="新細明體" pitchFamily="18" charset="-120"/>
                          <a:cs typeface="Times New Roman" pitchFamily="18" charset="0"/>
                        </a:rPr>
                        <a:t>Tomisti</a:t>
                      </a:r>
                      <a:r>
                        <a:rPr kumimoji="0" lang="zh-TW" altLang="en-US"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hlinkClick r:id="rId3"/>
                        </a:rPr>
                        <a:t>http://en.wikipedia.org/wiki/File:UWASocrates_gobeirne_cropped.jpg</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 </a:t>
                      </a:r>
                      <a:r>
                        <a:rPr kumimoji="0" lang="zh-TW" altLang="en-US"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a:t>
                      </a:r>
                      <a:endPar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TW" altLang="en-US"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瀏覽日期：</a:t>
                      </a: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2012/10/3</a:t>
                      </a:r>
                      <a:r>
                        <a:rPr kumimoji="0" lang="zh-TW" altLang="en-US"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a:t>
                      </a:r>
                      <a:endPar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4F4"/>
                    </a:solidFill>
                  </a:tcPr>
                </a:tc>
              </a:tr>
              <a:tr h="63322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bg1"/>
                          </a:solidFill>
                          <a:effectLst/>
                          <a:latin typeface="Times New Roman" pitchFamily="18" charset="0"/>
                          <a:ea typeface="新細明體" pitchFamily="18" charset="-120"/>
                          <a:cs typeface="Times New Roman" pitchFamily="18" charset="0"/>
                        </a:rPr>
                        <a:t>15</a:t>
                      </a:r>
                      <a:endPar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000" b="0" i="0" u="none" strike="noStrike" cap="none" normalizeH="0" baseline="0" smtClean="0">
                        <a:ln>
                          <a:noFill/>
                        </a:ln>
                        <a:solidFill>
                          <a:schemeClr val="bg1"/>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台灣大學</a:t>
                      </a: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 </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苑舉正</a:t>
                      </a: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r>
              <a:tr h="63322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13</a:t>
                      </a:r>
                      <a:endPar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US" altLang="zh-TW" sz="1000" dirty="0" smtClean="0">
                          <a:solidFill>
                            <a:schemeClr val="bg1"/>
                          </a:solidFill>
                          <a:latin typeface="BiauKai" charset="-120"/>
                          <a:ea typeface="BiauKai" charset="-120"/>
                        </a:rPr>
                        <a:t>An unexamined life is not worth living</a:t>
                      </a:r>
                      <a:endPar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US" altLang="zh-TW" sz="1200" b="0" i="0" kern="1200" dirty="0" smtClean="0">
                          <a:solidFill>
                            <a:schemeClr val="bg1"/>
                          </a:solidFill>
                          <a:effectLst/>
                          <a:latin typeface="+mn-lt"/>
                          <a:ea typeface="+mn-ea"/>
                          <a:cs typeface="+mn-cs"/>
                        </a:rPr>
                        <a:t>Socrates ( 469 BC – 399 BC )</a:t>
                      </a:r>
                      <a:endParaRPr kumimoji="0" lang="zh-TW" altLang="en-US" sz="12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r>
              <a:tr h="74539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13</a:t>
                      </a:r>
                      <a:endPar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US" altLang="zh-TW" sz="1000" dirty="0" smtClean="0">
                          <a:solidFill>
                            <a:schemeClr val="bg1"/>
                          </a:solidFill>
                          <a:latin typeface="BiauKai" charset="-120"/>
                          <a:ea typeface="BiauKai" charset="-120"/>
                        </a:rPr>
                        <a:t>The only thing I ……know anything</a:t>
                      </a:r>
                      <a:endPar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altLang="zh-TW" sz="1200" b="0" i="0" kern="1200" dirty="0" smtClean="0">
                          <a:solidFill>
                            <a:schemeClr val="bg1"/>
                          </a:solidFill>
                          <a:effectLst/>
                          <a:latin typeface="+mn-lt"/>
                          <a:ea typeface="+mn-ea"/>
                          <a:cs typeface="+mn-cs"/>
                        </a:rPr>
                        <a:t>Socrates ( 469 BC – 399 BC )</a:t>
                      </a:r>
                      <a:endParaRPr kumimoji="0" lang="zh-TW" altLang="en-US" sz="12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r>
            </a:tbl>
          </a:graphicData>
        </a:graphic>
      </p:graphicFrame>
      <p:sp>
        <p:nvSpPr>
          <p:cNvPr id="33832"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6D1AC7BE-1AE3-462A-996D-1E9E6A7AAFFD}" type="slidenum">
              <a:rPr lang="zh-TW" altLang="en-US" smtClean="0">
                <a:solidFill>
                  <a:srgbClr val="FFFFFF"/>
                </a:solidFill>
                <a:latin typeface="標楷體" pitchFamily="65" charset="-120"/>
                <a:ea typeface="標楷體" pitchFamily="65" charset="-120"/>
              </a:rPr>
              <a:pPr eaLnBrk="1" hangingPunct="1"/>
              <a:t>32</a:t>
            </a:fld>
            <a:endParaRPr lang="zh-TW" altLang="en-US" smtClean="0">
              <a:solidFill>
                <a:srgbClr val="FFFFFF"/>
              </a:solidFill>
              <a:latin typeface="標楷體" pitchFamily="65" charset="-120"/>
              <a:ea typeface="標楷體" pitchFamily="65" charset="-120"/>
            </a:endParaRPr>
          </a:p>
        </p:txBody>
      </p:sp>
      <p:pic>
        <p:nvPicPr>
          <p:cNvPr id="33833" name="Picture 1" descr="圖片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708150"/>
            <a:ext cx="2698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4" name="Picture 16" descr="\\140.112.59.229\資源平台\資源平台\版權\版權ICON與範例\Creative Commens台灣2.5\icon_by-nc-sa.tiff">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4750" y="2800350"/>
            <a:ext cx="7191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5" name="Picture 4" descr="120px-UWASocrates_gobeirne_cropped">
            <a:hlinkClick r:id="rId3"/>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4625" y="2089150"/>
            <a:ext cx="57626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6" name="Picture 22" descr="\\140.112.59.229\資源平台\資源平台\版權\版權ICON與範例\GNU.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2139950"/>
            <a:ext cx="2936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a:spLocks noChangeArrowheads="1"/>
          </p:cNvSpPr>
          <p:nvPr/>
        </p:nvSpPr>
        <p:spPr bwMode="auto">
          <a:xfrm>
            <a:off x="1476375" y="1635125"/>
            <a:ext cx="574675" cy="287338"/>
          </a:xfrm>
          <a:prstGeom prst="rect">
            <a:avLst/>
          </a:prstGeom>
          <a:solidFill>
            <a:schemeClr val="bg1"/>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zh-TW" altLang="en-US">
              <a:solidFill>
                <a:schemeClr val="lt1"/>
              </a:solidFill>
              <a:latin typeface="+mn-lt"/>
              <a:ea typeface="+mn-ea"/>
            </a:endParaRPr>
          </a:p>
        </p:txBody>
      </p:sp>
      <p:pic>
        <p:nvPicPr>
          <p:cNvPr id="33838" name="圖片 13" descr="1000-1.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492250" y="2638425"/>
            <a:ext cx="3984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1" descr="描述: \\140.112.59.229\資源平台\資源平台\版權\版權ICON與範例\F-公共財-book_mark_transparent-square.png">
            <a:hlinkClick r:id="rId4"/>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4335" y="3435846"/>
            <a:ext cx="320179" cy="27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descr="描述: \\140.112.59.229\資源平台\資源平台\版權\版權ICON與範例\F-公共財-book_mark_transparent-square.png">
            <a:hlinkClick r:id="rId4"/>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1357" y="4155926"/>
            <a:ext cx="320179" cy="27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pPr eaLnBrk="1" hangingPunct="1"/>
            <a:r>
              <a:rPr kumimoji="0" lang="zh-TW" altLang="en-US" smtClean="0">
                <a:latin typeface="標楷體" pitchFamily="65" charset="-120"/>
                <a:ea typeface="標楷體" pitchFamily="65" charset="-120"/>
              </a:rPr>
              <a:t>版權聲明</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108300467"/>
              </p:ext>
            </p:extLst>
          </p:nvPr>
        </p:nvGraphicFramePr>
        <p:xfrm>
          <a:off x="457200" y="1200150"/>
          <a:ext cx="8229600" cy="2390775"/>
        </p:xfrm>
        <a:graphic>
          <a:graphicData uri="http://schemas.openxmlformats.org/drawingml/2006/table">
            <a:tbl>
              <a:tblPr/>
              <a:tblGrid>
                <a:gridCol w="871538"/>
                <a:gridCol w="831850"/>
                <a:gridCol w="1330325"/>
                <a:gridCol w="5195887"/>
              </a:tblGrid>
              <a:tr h="4286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smtClean="0">
                          <a:ln>
                            <a:noFill/>
                          </a:ln>
                          <a:solidFill>
                            <a:srgbClr val="FFFFFF"/>
                          </a:solidFill>
                          <a:effectLst/>
                          <a:latin typeface="Times New Roman" pitchFamily="18" charset="0"/>
                          <a:ea typeface="標楷體" pitchFamily="65" charset="-120"/>
                        </a:rPr>
                        <a:t>頁碼</a:t>
                      </a:r>
                    </a:p>
                  </a:txBody>
                  <a:tcPr marL="105621" marR="1056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rgbClr val="FFFFFF"/>
                          </a:solidFill>
                          <a:effectLst/>
                          <a:latin typeface="Times New Roman" pitchFamily="18" charset="0"/>
                          <a:ea typeface="標楷體" pitchFamily="65" charset="-120"/>
                        </a:rPr>
                        <a:t>作品</a:t>
                      </a:r>
                    </a:p>
                  </a:txBody>
                  <a:tcPr marL="105621" marR="1056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rgbClr val="FFFFFF"/>
                          </a:solidFill>
                          <a:effectLst/>
                          <a:latin typeface="Times New Roman" pitchFamily="18" charset="0"/>
                          <a:ea typeface="標楷體" pitchFamily="65" charset="-120"/>
                        </a:rPr>
                        <a:t>版權圖示</a:t>
                      </a:r>
                    </a:p>
                  </a:txBody>
                  <a:tcPr marL="105621" marR="1056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smtClean="0">
                          <a:ln>
                            <a:noFill/>
                          </a:ln>
                          <a:solidFill>
                            <a:srgbClr val="FFFFFF"/>
                          </a:solidFill>
                          <a:effectLst/>
                          <a:latin typeface="Times New Roman" pitchFamily="18" charset="0"/>
                          <a:ea typeface="標楷體" pitchFamily="65" charset="-120"/>
                        </a:rPr>
                        <a:t>來源</a:t>
                      </a:r>
                      <a:r>
                        <a:rPr kumimoji="0" lang="en-US" altLang="zh-TW" sz="1800" b="1" i="0" u="none" strike="noStrike" cap="none" normalizeH="0" baseline="0" smtClean="0">
                          <a:ln>
                            <a:noFill/>
                          </a:ln>
                          <a:solidFill>
                            <a:srgbClr val="FFFFFF"/>
                          </a:solidFill>
                          <a:effectLst/>
                          <a:latin typeface="Times New Roman" pitchFamily="18" charset="0"/>
                          <a:ea typeface="新細明體" pitchFamily="18" charset="-120"/>
                          <a:cs typeface="Times New Roman" pitchFamily="18" charset="0"/>
                        </a:rPr>
                        <a:t>/</a:t>
                      </a:r>
                      <a:r>
                        <a:rPr kumimoji="0" lang="zh-TW" altLang="en-US" sz="1800" b="1" i="0" u="none" strike="noStrike" cap="none" normalizeH="0" baseline="0" smtClean="0">
                          <a:ln>
                            <a:noFill/>
                          </a:ln>
                          <a:solidFill>
                            <a:srgbClr val="FFFFFF"/>
                          </a:solidFill>
                          <a:effectLst/>
                          <a:latin typeface="Times New Roman" pitchFamily="18" charset="0"/>
                          <a:ea typeface="標楷體" pitchFamily="65" charset="-120"/>
                        </a:rPr>
                        <a:t>作者</a:t>
                      </a:r>
                    </a:p>
                  </a:txBody>
                  <a:tcPr marL="105621" marR="1056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6540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23</a:t>
                      </a:r>
                      <a:endPar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WIKIMEDIA COMMONS</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a:t>
                      </a: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  </a:t>
                      </a:r>
                      <a:r>
                        <a:rPr kumimoji="0" lang="en-US" altLang="zh-TW" sz="1000" b="0" i="0" u="none" strike="noStrike" cap="none" normalizeH="0" baseline="0" dirty="0" err="1" smtClean="0">
                          <a:ln>
                            <a:noFill/>
                          </a:ln>
                          <a:solidFill>
                            <a:schemeClr val="bg1"/>
                          </a:solidFill>
                          <a:effectLst/>
                          <a:latin typeface="Times New Roman" pitchFamily="18" charset="0"/>
                          <a:ea typeface="標楷體" pitchFamily="65" charset="-120"/>
                        </a:rPr>
                        <a:t>Lysippos</a:t>
                      </a: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-Portrait of  Socrates </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a:t>
                      </a:r>
                      <a:endPar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Photographer</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 </a:t>
                      </a: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by Eric </a:t>
                      </a:r>
                      <a:r>
                        <a:rPr kumimoji="0" lang="en-US" altLang="zh-TW" sz="1000" b="0" i="0" u="none" strike="noStrike" cap="none" normalizeH="0" baseline="0" dirty="0" err="1" smtClean="0">
                          <a:ln>
                            <a:noFill/>
                          </a:ln>
                          <a:solidFill>
                            <a:schemeClr val="bg1"/>
                          </a:solidFill>
                          <a:effectLst/>
                          <a:latin typeface="Times New Roman" pitchFamily="18" charset="0"/>
                          <a:ea typeface="標楷體" pitchFamily="65" charset="-120"/>
                        </a:rPr>
                        <a:t>Gaba</a:t>
                      </a: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 July 2005</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a:t>
                      </a:r>
                      <a:endPar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hlinkClick r:id="rId2"/>
                        </a:rPr>
                        <a:t>http://commons.wikimedia.org/wiki/File:Socrates_Louvre.jpg</a:t>
                      </a: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 </a:t>
                      </a: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E8E9"/>
                    </a:solidFill>
                  </a:tcPr>
                </a:tc>
              </a:tr>
              <a:tr h="6540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smtClean="0">
                          <a:ln>
                            <a:noFill/>
                          </a:ln>
                          <a:solidFill>
                            <a:schemeClr val="bg1"/>
                          </a:solidFill>
                          <a:effectLst/>
                          <a:latin typeface="Times New Roman" pitchFamily="18" charset="0"/>
                          <a:ea typeface="新細明體" pitchFamily="18" charset="-120"/>
                          <a:cs typeface="Times New Roman" pitchFamily="18" charset="0"/>
                        </a:rPr>
                        <a:t>29</a:t>
                      </a:r>
                      <a:endParaRPr kumimoji="0" lang="zh-TW" altLang="en-US" sz="1000" b="0" i="0" u="none" strike="noStrike" cap="none" normalizeH="0" baseline="0" smtClean="0">
                        <a:ln>
                          <a:noFill/>
                        </a:ln>
                        <a:solidFill>
                          <a:schemeClr val="bg1"/>
                        </a:solidFill>
                        <a:effectLst/>
                        <a:latin typeface="Times New Roman" pitchFamily="18" charset="0"/>
                        <a:ea typeface="標楷體" pitchFamily="65" charset="-120"/>
                      </a:endParaRP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rgbClr val="000000"/>
                        </a:solidFill>
                        <a:effectLst/>
                        <a:latin typeface="Times New Roman" pitchFamily="18" charset="0"/>
                        <a:ea typeface="標楷體" pitchFamily="65" charset="-120"/>
                      </a:endParaRPr>
                    </a:p>
                  </a:txBody>
                  <a:tcPr marL="105621" marR="10562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台灣大學</a:t>
                      </a: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 </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苑舉正</a:t>
                      </a:r>
                    </a:p>
                  </a:txBody>
                  <a:tcPr marL="105621" marR="10562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E4E8E9"/>
                    </a:solidFill>
                  </a:tcPr>
                </a:tc>
              </a:tr>
              <a:tr h="6540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31</a:t>
                      </a:r>
                      <a:endPar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endParaRPr>
                    </a:p>
                  </a:txBody>
                  <a:tcPr marL="105621" marR="105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rgbClr val="000000"/>
                        </a:solidFill>
                        <a:effectLst/>
                        <a:latin typeface="Times New Roman" pitchFamily="18" charset="0"/>
                        <a:ea typeface="標楷體" pitchFamily="65" charset="-120"/>
                      </a:endParaRPr>
                    </a:p>
                  </a:txBody>
                  <a:tcPr marL="105621" marR="1056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rgbClr val="000000"/>
                        </a:solidFill>
                        <a:effectLst/>
                        <a:latin typeface="Times New Roman" pitchFamily="18" charset="0"/>
                        <a:ea typeface="標楷體" pitchFamily="65" charset="-120"/>
                      </a:endParaRPr>
                    </a:p>
                  </a:txBody>
                  <a:tcPr marL="105621" marR="1056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台灣大學</a:t>
                      </a:r>
                      <a:r>
                        <a:rPr kumimoji="0" lang="en-US" altLang="zh-TW" sz="1000" b="0" i="0" u="none" strike="noStrike" cap="none" normalizeH="0" baseline="0" dirty="0" smtClean="0">
                          <a:ln>
                            <a:noFill/>
                          </a:ln>
                          <a:solidFill>
                            <a:schemeClr val="bg1"/>
                          </a:solidFill>
                          <a:effectLst/>
                          <a:latin typeface="Times New Roman" pitchFamily="18" charset="0"/>
                          <a:ea typeface="標楷體" pitchFamily="65" charset="-120"/>
                        </a:rPr>
                        <a:t> </a:t>
                      </a:r>
                      <a:r>
                        <a:rPr kumimoji="0" lang="zh-TW" altLang="en-US" sz="1000" b="0" i="0" u="none" strike="noStrike" cap="none" normalizeH="0" baseline="0" dirty="0" smtClean="0">
                          <a:ln>
                            <a:noFill/>
                          </a:ln>
                          <a:solidFill>
                            <a:schemeClr val="bg1"/>
                          </a:solidFill>
                          <a:effectLst/>
                          <a:latin typeface="Times New Roman" pitchFamily="18" charset="0"/>
                          <a:ea typeface="標楷體" pitchFamily="65" charset="-120"/>
                        </a:rPr>
                        <a:t>苑舉正</a:t>
                      </a:r>
                    </a:p>
                  </a:txBody>
                  <a:tcPr marL="105621" marR="1056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8E9"/>
                    </a:solidFill>
                  </a:tcPr>
                </a:tc>
              </a:tr>
            </a:tbl>
          </a:graphicData>
        </a:graphic>
      </p:graphicFrame>
      <p:sp>
        <p:nvSpPr>
          <p:cNvPr id="34836" name="投影片編號版面配置區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B7682A96-FB97-4CC7-9EF9-7543B4A4DC17}" type="slidenum">
              <a:rPr lang="zh-TW" altLang="en-US" smtClean="0">
                <a:solidFill>
                  <a:srgbClr val="FFFFFF"/>
                </a:solidFill>
                <a:latin typeface="標楷體" pitchFamily="65" charset="-120"/>
                <a:ea typeface="標楷體" pitchFamily="65" charset="-120"/>
              </a:rPr>
              <a:pPr eaLnBrk="1" hangingPunct="1"/>
              <a:t>33</a:t>
            </a:fld>
            <a:endParaRPr lang="zh-TW" altLang="en-US" smtClean="0">
              <a:solidFill>
                <a:srgbClr val="FFFFFF"/>
              </a:solidFill>
              <a:latin typeface="標楷體" pitchFamily="65" charset="-120"/>
              <a:ea typeface="標楷體" pitchFamily="65" charset="-120"/>
            </a:endParaRPr>
          </a:p>
        </p:txBody>
      </p:sp>
      <p:pic>
        <p:nvPicPr>
          <p:cNvPr id="34837" name="圖片 10" descr="500-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4612" y="2966838"/>
            <a:ext cx="4349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16" descr="\\140.112.59.229\資源平台\資源平台\版權\版權ICON與範例\Creative Commens台灣2.5\icon_by-nc-sa.tiff">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2" y="3147814"/>
            <a:ext cx="7191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200px-Socrates_Louvr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488" y="1707654"/>
            <a:ext cx="4318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140.112.59.229\資源平台\資源平台\版權\版權ICON與範例\Creative Commens台灣2.5\icon_by-nd.tiff">
            <a:hlinkClick r:id="rId4"/>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549" y="1821159"/>
            <a:ext cx="720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11" descr="500-1.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41562" y="2283718"/>
            <a:ext cx="4381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140.112.59.229\資源平台\資源平台\版權\版權ICON與範例\Creative Commens台灣2.5\icon_by-nc-sa.tiff">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549" y="2395087"/>
            <a:ext cx="7191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0113" y="411163"/>
            <a:ext cx="7124700" cy="693737"/>
          </a:xfrm>
        </p:spPr>
        <p:txBody>
          <a:bodyPr>
            <a:normAutofit fontScale="90000"/>
          </a:bodyPr>
          <a:lstStyle/>
          <a:p>
            <a:pPr eaLnBrk="1" hangingPunct="1">
              <a:defRPr/>
            </a:pPr>
            <a:r>
              <a:rPr kumimoji="0" lang="zh-TW" altLang="en-US" sz="4000">
                <a:solidFill>
                  <a:srgbClr val="C0C0C0"/>
                </a:solidFill>
                <a:effectLst>
                  <a:outerShdw blurRad="38100" dist="38100" dir="2700000" algn="tl">
                    <a:srgbClr val="FFFFFF"/>
                  </a:outerShdw>
                </a:effectLst>
                <a:latin typeface="Arial" charset="0"/>
                <a:ea typeface="標楷體" charset="0"/>
              </a:rPr>
              <a:t>什麼是辯士？什麼是詭辯學派？</a:t>
            </a:r>
            <a:endParaRPr lang="zh-TW" altLang="en-US" sz="4000">
              <a:ea typeface="標楷體" charset="0"/>
            </a:endParaRPr>
          </a:p>
        </p:txBody>
      </p:sp>
      <p:sp>
        <p:nvSpPr>
          <p:cNvPr id="5123" name="內容版面配置區 2"/>
          <p:cNvSpPr>
            <a:spLocks noGrp="1"/>
          </p:cNvSpPr>
          <p:nvPr>
            <p:ph idx="1"/>
          </p:nvPr>
        </p:nvSpPr>
        <p:spPr>
          <a:xfrm>
            <a:off x="179388" y="1419225"/>
            <a:ext cx="8640762" cy="3254375"/>
          </a:xfrm>
        </p:spPr>
        <p:txBody>
          <a:bodyPr/>
          <a:lstStyle/>
          <a:p>
            <a:pPr eaLnBrk="1" hangingPunct="1"/>
            <a:r>
              <a:rPr kumimoji="0" lang="zh-TW" altLang="en-US" sz="2400" smtClean="0">
                <a:latin typeface="Times New Roman" pitchFamily="18" charset="0"/>
                <a:ea typeface="標楷體" pitchFamily="65" charset="-120"/>
              </a:rPr>
              <a:t>辯士或詭辯學派</a:t>
            </a:r>
            <a:r>
              <a:rPr kumimoji="0" lang="en-US" altLang="zh-TW" sz="2400" smtClean="0">
                <a:latin typeface="Times New Roman" pitchFamily="18" charset="0"/>
                <a:ea typeface="標楷體" pitchFamily="65" charset="-120"/>
              </a:rPr>
              <a:t>(Sophism)</a:t>
            </a:r>
            <a:r>
              <a:rPr kumimoji="0" lang="zh-TW" altLang="en-US" sz="2400" smtClean="0">
                <a:latin typeface="Times New Roman" pitchFamily="18" charset="0"/>
                <a:ea typeface="標楷體" pitchFamily="65" charset="-120"/>
              </a:rPr>
              <a:t>都是只同一批人，但是在稱謂上具有不同價值的認定。</a:t>
            </a:r>
          </a:p>
          <a:p>
            <a:pPr eaLnBrk="1" hangingPunct="1"/>
            <a:r>
              <a:rPr kumimoji="0" lang="zh-TW" altLang="en-US" sz="2400" smtClean="0">
                <a:latin typeface="Times New Roman" pitchFamily="18" charset="0"/>
                <a:ea typeface="標楷體" pitchFamily="65" charset="-120"/>
              </a:rPr>
              <a:t>我們知道有這一批人的存在，主要原因來自於柏拉圖與亞里斯多德。</a:t>
            </a:r>
          </a:p>
          <a:p>
            <a:pPr eaLnBrk="1" hangingPunct="1"/>
            <a:r>
              <a:rPr kumimoji="0" lang="zh-TW" altLang="en-US" sz="2400" smtClean="0">
                <a:latin typeface="Times New Roman" pitchFamily="18" charset="0"/>
                <a:ea typeface="標楷體" pitchFamily="65" charset="-120"/>
              </a:rPr>
              <a:t>「蘇柏亞」對於這批人的道德判斷很低，但弔詭的地方在於，蘇格拉底本人在古代雅典被當作頭號的</a:t>
            </a:r>
            <a:r>
              <a:rPr kumimoji="0" lang="en-US" altLang="zh-TW" sz="2400" smtClean="0">
                <a:latin typeface="Times New Roman" pitchFamily="18" charset="0"/>
                <a:ea typeface="標楷體" pitchFamily="65" charset="-120"/>
              </a:rPr>
              <a:t>sophist</a:t>
            </a:r>
            <a:r>
              <a:rPr kumimoji="0" lang="zh-TW" altLang="en-US" sz="2400" smtClean="0">
                <a:latin typeface="Times New Roman" pitchFamily="18" charset="0"/>
                <a:ea typeface="標楷體" pitchFamily="65" charset="-120"/>
              </a:rPr>
              <a:t>。</a:t>
            </a:r>
          </a:p>
          <a:p>
            <a:pPr eaLnBrk="1" hangingPunct="1"/>
            <a:r>
              <a:rPr kumimoji="0" lang="zh-TW" altLang="en-US" sz="2400" smtClean="0">
                <a:latin typeface="Times New Roman" pitchFamily="18" charset="0"/>
                <a:ea typeface="標楷體" pitchFamily="65" charset="-120"/>
              </a:rPr>
              <a:t>因此，我們可以推想，蘇與他們只有一線之隔。</a:t>
            </a:r>
          </a:p>
          <a:p>
            <a:pPr eaLnBrk="1" hangingPunct="1">
              <a:buFont typeface="Arial" pitchFamily="34" charset="0"/>
              <a:buNone/>
            </a:pPr>
            <a:endParaRPr lang="zh-TW" altLang="en-US" sz="2400" smtClean="0"/>
          </a:p>
        </p:txBody>
      </p:sp>
      <p:sp>
        <p:nvSpPr>
          <p:cNvPr id="5124"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00633412-6E5F-4238-8F67-46086BF85555}" type="slidenum">
              <a:rPr lang="zh-TW" altLang="en-US" smtClean="0">
                <a:solidFill>
                  <a:srgbClr val="FFFFFF"/>
                </a:solidFill>
              </a:rPr>
              <a:pPr eaLnBrk="1" hangingPunct="1"/>
              <a:t>4</a:t>
            </a:fld>
            <a:endParaRPr lang="zh-TW" altLang="en-US" smtClean="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pPr eaLnBrk="1" hangingPunct="1"/>
            <a:r>
              <a:rPr kumimoji="0" lang="zh-TW" altLang="en-US" smtClean="0">
                <a:latin typeface="Arial" pitchFamily="34" charset="0"/>
                <a:ea typeface="標楷體" pitchFamily="65" charset="-120"/>
              </a:rPr>
              <a:t>這是什麼「線」呢？</a:t>
            </a:r>
            <a:endParaRPr lang="zh-TW" altLang="en-US" smtClean="0"/>
          </a:p>
        </p:txBody>
      </p:sp>
      <p:sp>
        <p:nvSpPr>
          <p:cNvPr id="6147" name="內容版面配置區 2"/>
          <p:cNvSpPr>
            <a:spLocks noGrp="1"/>
          </p:cNvSpPr>
          <p:nvPr>
            <p:ph idx="1"/>
          </p:nvPr>
        </p:nvSpPr>
        <p:spPr>
          <a:xfrm>
            <a:off x="395288" y="1355725"/>
            <a:ext cx="8424862" cy="3038475"/>
          </a:xfrm>
        </p:spPr>
        <p:txBody>
          <a:bodyPr/>
          <a:lstStyle/>
          <a:p>
            <a:pPr eaLnBrk="1" hangingPunct="1"/>
            <a:r>
              <a:rPr kumimoji="0" lang="zh-TW" altLang="en-US" smtClean="0">
                <a:latin typeface="BiauKai" charset="-120"/>
                <a:ea typeface="BiauKai" charset="-120"/>
              </a:rPr>
              <a:t>讓我們先看看有哪些有名的</a:t>
            </a:r>
            <a:r>
              <a:rPr kumimoji="0" lang="en-US" altLang="zh-TW" smtClean="0">
                <a:latin typeface="BiauKai" charset="-120"/>
                <a:ea typeface="BiauKai" charset="-120"/>
              </a:rPr>
              <a:t>sophists?</a:t>
            </a:r>
          </a:p>
          <a:p>
            <a:pPr eaLnBrk="1" hangingPunct="1"/>
            <a:r>
              <a:rPr lang="en-US" altLang="zh-TW" smtClean="0">
                <a:latin typeface="Times New Roman" pitchFamily="18" charset="0"/>
                <a:cs typeface="Times New Roman" pitchFamily="18" charset="0"/>
              </a:rPr>
              <a:t>Protagoras</a:t>
            </a:r>
            <a:r>
              <a:rPr lang="en-US" altLang="zh-TW" smtClean="0">
                <a:latin typeface="BiauKai" charset="-120"/>
                <a:ea typeface="BiauKai" charset="-120"/>
              </a:rPr>
              <a:t>:</a:t>
            </a:r>
            <a:r>
              <a:rPr lang="zh-TW" altLang="en-US" smtClean="0">
                <a:latin typeface="BiauKai" charset="-120"/>
                <a:ea typeface="BiauKai" charset="-120"/>
              </a:rPr>
              <a:t>個人主義者。</a:t>
            </a:r>
            <a:endParaRPr lang="en-US" altLang="zh-TW" smtClean="0">
              <a:latin typeface="BiauKai" charset="-120"/>
              <a:ea typeface="BiauKai" charset="-120"/>
            </a:endParaRPr>
          </a:p>
          <a:p>
            <a:pPr eaLnBrk="1" hangingPunct="1"/>
            <a:r>
              <a:rPr kumimoji="0" lang="en-US" altLang="zh-TW" smtClean="0">
                <a:latin typeface="Times New Roman" pitchFamily="18" charset="0"/>
                <a:cs typeface="Times New Roman" pitchFamily="18" charset="0"/>
              </a:rPr>
              <a:t>Gorgias:</a:t>
            </a:r>
            <a:r>
              <a:rPr kumimoji="0" lang="en-US" altLang="zh-TW" smtClean="0">
                <a:latin typeface="BiauKai" charset="-120"/>
                <a:ea typeface="BiauKai" charset="-120"/>
              </a:rPr>
              <a:t> </a:t>
            </a:r>
            <a:r>
              <a:rPr kumimoji="0" lang="zh-TW" altLang="en-US" smtClean="0">
                <a:latin typeface="BiauKai" charset="-120"/>
                <a:ea typeface="BiauKai" charset="-120"/>
              </a:rPr>
              <a:t>虛無主義者。</a:t>
            </a:r>
            <a:endParaRPr kumimoji="0" lang="en-US" altLang="zh-TW" smtClean="0">
              <a:latin typeface="BiauKai" charset="-120"/>
              <a:ea typeface="BiauKai" charset="-120"/>
            </a:endParaRPr>
          </a:p>
          <a:p>
            <a:pPr eaLnBrk="1" hangingPunct="1"/>
            <a:r>
              <a:rPr kumimoji="0" lang="en-US" altLang="zh-TW" smtClean="0">
                <a:latin typeface="Times New Roman" pitchFamily="18" charset="0"/>
                <a:cs typeface="Times New Roman" pitchFamily="18" charset="0"/>
              </a:rPr>
              <a:t>Hippias:</a:t>
            </a:r>
            <a:r>
              <a:rPr kumimoji="0" lang="en-US" altLang="zh-TW" smtClean="0">
                <a:latin typeface="BiauKai" charset="-120"/>
                <a:ea typeface="BiauKai" charset="-120"/>
              </a:rPr>
              <a:t> </a:t>
            </a:r>
            <a:r>
              <a:rPr kumimoji="0" lang="zh-TW" altLang="en-US" smtClean="0">
                <a:latin typeface="BiauKai" charset="-120"/>
                <a:ea typeface="BiauKai" charset="-120"/>
              </a:rPr>
              <a:t>博學主義者。</a:t>
            </a:r>
            <a:endParaRPr kumimoji="0" lang="en-US" altLang="zh-TW" smtClean="0">
              <a:latin typeface="BiauKai" charset="-120"/>
              <a:ea typeface="BiauKai" charset="-120"/>
            </a:endParaRPr>
          </a:p>
          <a:p>
            <a:pPr eaLnBrk="1" hangingPunct="1"/>
            <a:r>
              <a:rPr kumimoji="0" lang="en-US" altLang="zh-TW" smtClean="0">
                <a:latin typeface="Times New Roman" pitchFamily="18" charset="0"/>
                <a:cs typeface="Times New Roman" pitchFamily="18" charset="0"/>
              </a:rPr>
              <a:t>Prodicus:</a:t>
            </a:r>
            <a:r>
              <a:rPr kumimoji="0" lang="en-US" altLang="zh-TW" smtClean="0">
                <a:latin typeface="BiauKai" charset="-120"/>
                <a:ea typeface="BiauKai" charset="-120"/>
              </a:rPr>
              <a:t> </a:t>
            </a:r>
            <a:r>
              <a:rPr kumimoji="0" lang="zh-TW" altLang="en-US" smtClean="0">
                <a:latin typeface="BiauKai" charset="-120"/>
                <a:ea typeface="BiauKai" charset="-120"/>
              </a:rPr>
              <a:t>道德主義者。</a:t>
            </a:r>
            <a:endParaRPr lang="zh-TW" altLang="en-US" smtClean="0">
              <a:latin typeface="BiauKai" charset="-120"/>
              <a:ea typeface="BiauKai" charset="-120"/>
            </a:endParaRPr>
          </a:p>
        </p:txBody>
      </p:sp>
      <p:sp>
        <p:nvSpPr>
          <p:cNvPr id="6148"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D43EE783-DA2F-442D-856A-0919F6EDBD19}" type="slidenum">
              <a:rPr lang="zh-TW" altLang="en-US" smtClean="0">
                <a:solidFill>
                  <a:srgbClr val="FFFFFF"/>
                </a:solidFill>
              </a:rPr>
              <a:pPr eaLnBrk="1" hangingPunct="1"/>
              <a:t>5</a:t>
            </a:fld>
            <a:endParaRPr lang="zh-TW" altLang="en-US" smtClean="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內容版面配置區 2"/>
          <p:cNvSpPr>
            <a:spLocks noGrp="1"/>
          </p:cNvSpPr>
          <p:nvPr>
            <p:ph idx="1"/>
          </p:nvPr>
        </p:nvSpPr>
        <p:spPr>
          <a:xfrm>
            <a:off x="250825" y="842963"/>
            <a:ext cx="8569325" cy="4084637"/>
          </a:xfrm>
        </p:spPr>
        <p:txBody>
          <a:bodyPr/>
          <a:lstStyle/>
          <a:p>
            <a:pPr marL="0" indent="0" eaLnBrk="1" hangingPunct="1">
              <a:buFont typeface="Arial" pitchFamily="34" charset="0"/>
              <a:buNone/>
            </a:pPr>
            <a:r>
              <a:rPr kumimoji="0" lang="en-US" altLang="zh-TW" smtClean="0">
                <a:latin typeface="Times New Roman" pitchFamily="18" charset="0"/>
              </a:rPr>
              <a:t>Protagoras of Abdera (same as Democritus and learned philosophy from the Atomist),</a:t>
            </a:r>
          </a:p>
          <a:p>
            <a:pPr marL="0" indent="0" eaLnBrk="1" hangingPunct="1">
              <a:buFont typeface="Arial" pitchFamily="34" charset="0"/>
              <a:buNone/>
            </a:pPr>
            <a:r>
              <a:rPr kumimoji="0" lang="en-US" altLang="zh-TW" smtClean="0">
                <a:latin typeface="Times New Roman" pitchFamily="18" charset="0"/>
              </a:rPr>
              <a:t>called the </a:t>
            </a:r>
            <a:r>
              <a:rPr kumimoji="0" lang="en-US" altLang="zh-TW" smtClean="0">
                <a:solidFill>
                  <a:srgbClr val="FF0066"/>
                </a:solidFill>
                <a:latin typeface="Times New Roman" pitchFamily="18" charset="0"/>
              </a:rPr>
              <a:t>Individualist</a:t>
            </a:r>
            <a:r>
              <a:rPr kumimoji="0" lang="en-US" altLang="zh-TW" smtClean="0">
                <a:latin typeface="Times New Roman" pitchFamily="18" charset="0"/>
              </a:rPr>
              <a:t> </a:t>
            </a:r>
            <a:r>
              <a:rPr kumimoji="0" lang="zh-TW" altLang="zh-TW" smtClean="0">
                <a:latin typeface="Times New Roman" pitchFamily="18" charset="0"/>
              </a:rPr>
              <a:t>(for Plato, </a:t>
            </a:r>
            <a:r>
              <a:rPr kumimoji="0" lang="zh-TW" altLang="zh-TW" smtClean="0">
                <a:solidFill>
                  <a:srgbClr val="FF0066"/>
                </a:solidFill>
                <a:latin typeface="Times New Roman" pitchFamily="18" charset="0"/>
              </a:rPr>
              <a:t>relativist</a:t>
            </a:r>
            <a:r>
              <a:rPr kumimoji="0" lang="zh-TW" altLang="zh-TW" smtClean="0">
                <a:latin typeface="Times New Roman" pitchFamily="18" charset="0"/>
              </a:rPr>
              <a:t>) because he says rather famously: </a:t>
            </a:r>
            <a:r>
              <a:rPr kumimoji="0" lang="zh-TW" altLang="zh-TW" smtClean="0">
                <a:solidFill>
                  <a:srgbClr val="FF0066"/>
                </a:solidFill>
                <a:latin typeface="Times New Roman" pitchFamily="18" charset="0"/>
              </a:rPr>
              <a:t>"Man is the measure of all things: of things which are, that they are, and of things which are not, that they are not”.</a:t>
            </a:r>
            <a:endParaRPr kumimoji="0" lang="en-US" altLang="zh-TW" smtClean="0">
              <a:solidFill>
                <a:srgbClr val="FF0066"/>
              </a:solidFill>
              <a:latin typeface="Times New Roman" pitchFamily="18" charset="0"/>
            </a:endParaRPr>
          </a:p>
          <a:p>
            <a:pPr marL="0" indent="0" eaLnBrk="1" hangingPunct="1">
              <a:buFont typeface="Arial" pitchFamily="34" charset="0"/>
              <a:buNone/>
            </a:pPr>
            <a:endParaRPr kumimoji="0" lang="en-US" altLang="zh-TW" smtClean="0">
              <a:latin typeface="Times New Roman" pitchFamily="18" charset="0"/>
            </a:endParaRPr>
          </a:p>
          <a:p>
            <a:pPr marL="0" indent="0" eaLnBrk="1" hangingPunct="1"/>
            <a:endParaRPr lang="zh-TW" altLang="en-US" smtClean="0"/>
          </a:p>
        </p:txBody>
      </p:sp>
      <p:sp>
        <p:nvSpPr>
          <p:cNvPr id="7171"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814E0F82-7124-47C2-B19A-D0C2B5D4B993}" type="slidenum">
              <a:rPr lang="zh-TW" altLang="en-US" smtClean="0">
                <a:solidFill>
                  <a:srgbClr val="FFFFFF"/>
                </a:solidFill>
              </a:rPr>
              <a:pPr eaLnBrk="1" hangingPunct="1"/>
              <a:t>6</a:t>
            </a:fld>
            <a:endParaRPr lang="zh-TW" altLang="en-US" smtClean="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內容版面配置區 2"/>
          <p:cNvSpPr>
            <a:spLocks noGrp="1"/>
          </p:cNvSpPr>
          <p:nvPr>
            <p:ph idx="1"/>
          </p:nvPr>
        </p:nvSpPr>
        <p:spPr>
          <a:xfrm>
            <a:off x="323850" y="195263"/>
            <a:ext cx="8569325" cy="4054475"/>
          </a:xfrm>
        </p:spPr>
        <p:txBody>
          <a:bodyPr/>
          <a:lstStyle/>
          <a:p>
            <a:pPr marL="0" indent="0" eaLnBrk="1" hangingPunct="1">
              <a:buFont typeface="Arial" pitchFamily="34" charset="0"/>
              <a:buNone/>
            </a:pPr>
            <a:endParaRPr kumimoji="0" lang="en-US" altLang="zh-TW" sz="2800" smtClean="0">
              <a:latin typeface="Times New Roman" pitchFamily="18" charset="0"/>
            </a:endParaRPr>
          </a:p>
          <a:p>
            <a:pPr marL="0" indent="0" eaLnBrk="1" hangingPunct="1">
              <a:buFont typeface="Arial" pitchFamily="34" charset="0"/>
              <a:buNone/>
            </a:pPr>
            <a:r>
              <a:rPr kumimoji="0" lang="en-US" altLang="zh-TW" sz="2800" smtClean="0">
                <a:latin typeface="Times New Roman" pitchFamily="18" charset="0"/>
                <a:cs typeface="Times New Roman" pitchFamily="18" charset="0"/>
              </a:rPr>
              <a:t>Gorgias was called the</a:t>
            </a:r>
            <a:r>
              <a:rPr kumimoji="0" lang="en-US" altLang="zh-TW" sz="2800" smtClean="0">
                <a:solidFill>
                  <a:srgbClr val="FF0066"/>
                </a:solidFill>
                <a:latin typeface="Times New Roman" pitchFamily="18" charset="0"/>
                <a:cs typeface="Times New Roman" pitchFamily="18" charset="0"/>
              </a:rPr>
              <a:t> Nihilist </a:t>
            </a:r>
            <a:r>
              <a:rPr kumimoji="0" lang="en-US" altLang="zh-TW" sz="2800" smtClean="0">
                <a:latin typeface="Times New Roman" pitchFamily="18" charset="0"/>
                <a:cs typeface="Times New Roman" pitchFamily="18" charset="0"/>
              </a:rPr>
              <a:t>because of his doctrine:</a:t>
            </a:r>
          </a:p>
          <a:p>
            <a:pPr marL="0" indent="0" eaLnBrk="1" hangingPunct="1">
              <a:buFont typeface="Arial" pitchFamily="34" charset="0"/>
              <a:buNone/>
            </a:pPr>
            <a:r>
              <a:rPr kumimoji="0" lang="zh-TW" altLang="zh-TW" sz="2800" smtClean="0">
                <a:solidFill>
                  <a:srgbClr val="FF0066"/>
                </a:solidFill>
                <a:latin typeface="Times New Roman" pitchFamily="18" charset="0"/>
                <a:cs typeface="Times New Roman" pitchFamily="18" charset="0"/>
              </a:rPr>
              <a:t>Nothing exists; </a:t>
            </a:r>
            <a:endParaRPr kumimoji="0" lang="en-US" altLang="zh-TW" sz="2800" smtClean="0">
              <a:solidFill>
                <a:srgbClr val="FF0066"/>
              </a:solidFill>
              <a:latin typeface="Times New Roman" pitchFamily="18" charset="0"/>
              <a:cs typeface="Times New Roman" pitchFamily="18" charset="0"/>
            </a:endParaRPr>
          </a:p>
          <a:p>
            <a:pPr marL="0" indent="0" eaLnBrk="1" hangingPunct="1">
              <a:buFont typeface="Arial" pitchFamily="34" charset="0"/>
              <a:buNone/>
            </a:pPr>
            <a:r>
              <a:rPr kumimoji="0" lang="en-US" altLang="zh-TW" sz="2800" smtClean="0">
                <a:latin typeface="Times New Roman" pitchFamily="18" charset="0"/>
                <a:cs typeface="Times New Roman" pitchFamily="18" charset="0"/>
              </a:rPr>
              <a:t>Even if something exists, </a:t>
            </a:r>
            <a:r>
              <a:rPr kumimoji="0" lang="en-US" altLang="zh-TW" sz="2800" smtClean="0">
                <a:solidFill>
                  <a:srgbClr val="FF0066"/>
                </a:solidFill>
                <a:latin typeface="Times New Roman" pitchFamily="18" charset="0"/>
                <a:cs typeface="Times New Roman" pitchFamily="18" charset="0"/>
              </a:rPr>
              <a:t>nothing can be known </a:t>
            </a:r>
            <a:r>
              <a:rPr kumimoji="0" lang="en-US" altLang="zh-TW" sz="2800" smtClean="0">
                <a:solidFill>
                  <a:srgbClr val="FFFFFF"/>
                </a:solidFill>
                <a:latin typeface="Times New Roman" pitchFamily="18" charset="0"/>
                <a:cs typeface="Times New Roman" pitchFamily="18" charset="0"/>
              </a:rPr>
              <a:t>about it; and </a:t>
            </a:r>
          </a:p>
          <a:p>
            <a:pPr marL="0" indent="0" eaLnBrk="1" hangingPunct="1">
              <a:buFont typeface="Arial" pitchFamily="34" charset="0"/>
              <a:buNone/>
            </a:pPr>
            <a:r>
              <a:rPr kumimoji="0" lang="en-US" altLang="zh-TW" sz="2800" smtClean="0">
                <a:solidFill>
                  <a:srgbClr val="FFFFFF"/>
                </a:solidFill>
                <a:latin typeface="Times New Roman" pitchFamily="18" charset="0"/>
                <a:cs typeface="Times New Roman" pitchFamily="18" charset="0"/>
              </a:rPr>
              <a:t>Even if something can be known about it,</a:t>
            </a:r>
            <a:r>
              <a:rPr kumimoji="0" lang="en-US" altLang="zh-TW" sz="2800" smtClean="0">
                <a:solidFill>
                  <a:srgbClr val="FF0066"/>
                </a:solidFill>
                <a:latin typeface="Times New Roman" pitchFamily="18" charset="0"/>
                <a:cs typeface="Times New Roman" pitchFamily="18" charset="0"/>
              </a:rPr>
              <a:t> knowledge about it can't be communicated to others</a:t>
            </a:r>
            <a:r>
              <a:rPr kumimoji="0" lang="en-US" altLang="zh-TW" sz="2800" smtClean="0">
                <a:solidFill>
                  <a:srgbClr val="FFFFFF"/>
                </a:solidFill>
                <a:latin typeface="Times New Roman" pitchFamily="18" charset="0"/>
                <a:cs typeface="Times New Roman" pitchFamily="18" charset="0"/>
              </a:rPr>
              <a:t>.</a:t>
            </a:r>
            <a:r>
              <a:rPr kumimoji="0" lang="en-US" altLang="zh-TW" sz="2800" smtClean="0">
                <a:solidFill>
                  <a:srgbClr val="FF0066"/>
                </a:solidFill>
                <a:latin typeface="Times New Roman" pitchFamily="18" charset="0"/>
                <a:cs typeface="Times New Roman" pitchFamily="18" charset="0"/>
              </a:rPr>
              <a:t> </a:t>
            </a:r>
          </a:p>
          <a:p>
            <a:pPr marL="0" indent="0" eaLnBrk="1" hangingPunct="1">
              <a:buFont typeface="Arial" pitchFamily="34" charset="0"/>
              <a:buNone/>
            </a:pPr>
            <a:r>
              <a:rPr kumimoji="0" lang="en-US" altLang="zh-TW" sz="2800" smtClean="0">
                <a:solidFill>
                  <a:srgbClr val="FFFFFF"/>
                </a:solidFill>
                <a:latin typeface="Times New Roman" pitchFamily="18" charset="0"/>
                <a:cs typeface="Times New Roman" pitchFamily="18" charset="0"/>
              </a:rPr>
              <a:t>Even if it can be communicated, there is no incentive to do                so. </a:t>
            </a:r>
          </a:p>
          <a:p>
            <a:pPr marL="0" indent="0" eaLnBrk="1" hangingPunct="1">
              <a:buFont typeface="Arial" pitchFamily="34" charset="0"/>
              <a:buNone/>
            </a:pPr>
            <a:endParaRPr kumimoji="0" lang="zh-TW" altLang="zh-TW" sz="3600" smtClean="0">
              <a:solidFill>
                <a:srgbClr val="FF0066"/>
              </a:solidFill>
              <a:latin typeface="Times New Roman" pitchFamily="18" charset="0"/>
            </a:endParaRPr>
          </a:p>
          <a:p>
            <a:pPr marL="0" indent="0" eaLnBrk="1" hangingPunct="1">
              <a:buFont typeface="Arial" pitchFamily="34" charset="0"/>
              <a:buNone/>
            </a:pPr>
            <a:endParaRPr kumimoji="0" lang="en-US" altLang="zh-TW" sz="4000" smtClean="0">
              <a:latin typeface="Times New Roman" pitchFamily="18" charset="0"/>
            </a:endParaRPr>
          </a:p>
          <a:p>
            <a:pPr marL="0" indent="0" eaLnBrk="1" hangingPunct="1">
              <a:buFont typeface="Arial" pitchFamily="34" charset="0"/>
              <a:buNone/>
            </a:pPr>
            <a:endParaRPr lang="zh-TW" altLang="en-US" smtClean="0"/>
          </a:p>
        </p:txBody>
      </p:sp>
      <p:sp>
        <p:nvSpPr>
          <p:cNvPr id="819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35FCCD01-B1A2-43CD-9D4D-BB3E6385D621}" type="slidenum">
              <a:rPr lang="zh-TW" altLang="en-US" smtClean="0">
                <a:solidFill>
                  <a:srgbClr val="FFFFFF"/>
                </a:solidFill>
              </a:rPr>
              <a:pPr eaLnBrk="1" hangingPunct="1"/>
              <a:t>7</a:t>
            </a:fld>
            <a:endParaRPr lang="zh-TW" altLang="en-US" smtClean="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內容版面配置區 2"/>
          <p:cNvSpPr>
            <a:spLocks noGrp="1"/>
          </p:cNvSpPr>
          <p:nvPr>
            <p:ph idx="1"/>
          </p:nvPr>
        </p:nvSpPr>
        <p:spPr>
          <a:xfrm>
            <a:off x="250825" y="390525"/>
            <a:ext cx="8785225" cy="4413250"/>
          </a:xfrm>
        </p:spPr>
        <p:txBody>
          <a:bodyPr/>
          <a:lstStyle/>
          <a:p>
            <a:pPr marL="0" indent="0" eaLnBrk="1" hangingPunct="1">
              <a:buFont typeface="Arial" pitchFamily="34" charset="0"/>
              <a:buNone/>
            </a:pPr>
            <a:r>
              <a:rPr kumimoji="0" lang="en-US" altLang="zh-TW" sz="2400" smtClean="0">
                <a:latin typeface="Times New Roman" pitchFamily="18" charset="0"/>
              </a:rPr>
              <a:t>Hippias was called the </a:t>
            </a:r>
            <a:r>
              <a:rPr kumimoji="0" lang="en-US" altLang="zh-TW" sz="2400" smtClean="0">
                <a:solidFill>
                  <a:srgbClr val="FF0066"/>
                </a:solidFill>
                <a:latin typeface="Times New Roman" pitchFamily="18" charset="0"/>
              </a:rPr>
              <a:t>Polymathist</a:t>
            </a:r>
            <a:r>
              <a:rPr kumimoji="0" lang="en-US" altLang="zh-TW" sz="2400" smtClean="0">
                <a:latin typeface="Times New Roman" pitchFamily="18" charset="0"/>
              </a:rPr>
              <a:t> because </a:t>
            </a:r>
            <a:r>
              <a:rPr kumimoji="0" lang="zh-TW" altLang="zh-TW" sz="2400" smtClean="0">
                <a:latin typeface="Times New Roman" pitchFamily="18" charset="0"/>
              </a:rPr>
              <a:t>he was a man of </a:t>
            </a:r>
            <a:r>
              <a:rPr kumimoji="0" lang="zh-TW" altLang="zh-TW" sz="2400" smtClean="0">
                <a:solidFill>
                  <a:srgbClr val="FF0066"/>
                </a:solidFill>
                <a:latin typeface="Times New Roman" pitchFamily="18" charset="0"/>
              </a:rPr>
              <a:t>very extensive knowledge</a:t>
            </a:r>
            <a:r>
              <a:rPr kumimoji="0" lang="zh-TW" altLang="zh-TW" sz="2400" smtClean="0">
                <a:latin typeface="Times New Roman" pitchFamily="18" charset="0"/>
              </a:rPr>
              <a:t>, and he occupied himself not only with </a:t>
            </a:r>
            <a:r>
              <a:rPr kumimoji="0" lang="zh-TW" altLang="zh-TW" sz="2400" smtClean="0">
                <a:solidFill>
                  <a:srgbClr val="FF0066"/>
                </a:solidFill>
                <a:latin typeface="Times New Roman" pitchFamily="18" charset="0"/>
              </a:rPr>
              <a:t>rhetorical</a:t>
            </a:r>
            <a:r>
              <a:rPr kumimoji="0" lang="zh-TW" altLang="zh-TW" sz="2400" smtClean="0">
                <a:latin typeface="Times New Roman" pitchFamily="18" charset="0"/>
              </a:rPr>
              <a:t>, </a:t>
            </a:r>
            <a:r>
              <a:rPr kumimoji="0" lang="zh-TW" altLang="zh-TW" sz="2400" smtClean="0">
                <a:solidFill>
                  <a:srgbClr val="FF0066"/>
                </a:solidFill>
                <a:latin typeface="Times New Roman" pitchFamily="18" charset="0"/>
              </a:rPr>
              <a:t>philosophical </a:t>
            </a:r>
            <a:r>
              <a:rPr kumimoji="0" lang="zh-TW" altLang="zh-TW" sz="2400" smtClean="0">
                <a:latin typeface="Times New Roman" pitchFamily="18" charset="0"/>
              </a:rPr>
              <a:t>and political studies, but was also well versed in </a:t>
            </a:r>
            <a:r>
              <a:rPr kumimoji="0" lang="zh-TW" altLang="zh-TW" sz="2400" smtClean="0">
                <a:solidFill>
                  <a:srgbClr val="FF0066"/>
                </a:solidFill>
                <a:latin typeface="Times New Roman" pitchFamily="18" charset="0"/>
              </a:rPr>
              <a:t>poetry</a:t>
            </a:r>
            <a:r>
              <a:rPr kumimoji="0" lang="zh-TW" altLang="zh-TW" sz="2400" smtClean="0">
                <a:latin typeface="Times New Roman" pitchFamily="18" charset="0"/>
              </a:rPr>
              <a:t>, </a:t>
            </a:r>
            <a:r>
              <a:rPr kumimoji="0" lang="zh-TW" altLang="zh-TW" sz="2400" smtClean="0">
                <a:solidFill>
                  <a:srgbClr val="FF0066"/>
                </a:solidFill>
                <a:latin typeface="Times New Roman" pitchFamily="18" charset="0"/>
              </a:rPr>
              <a:t>music</a:t>
            </a:r>
            <a:r>
              <a:rPr kumimoji="0" lang="zh-TW" altLang="zh-TW" sz="2400" smtClean="0">
                <a:latin typeface="Times New Roman" pitchFamily="18" charset="0"/>
              </a:rPr>
              <a:t>, </a:t>
            </a:r>
            <a:r>
              <a:rPr kumimoji="0" lang="zh-TW" altLang="zh-TW" sz="2400" smtClean="0">
                <a:solidFill>
                  <a:srgbClr val="FF0066"/>
                </a:solidFill>
                <a:latin typeface="Times New Roman" pitchFamily="18" charset="0"/>
              </a:rPr>
              <a:t>mathematics</a:t>
            </a:r>
            <a:r>
              <a:rPr kumimoji="0" lang="zh-TW" altLang="zh-TW" sz="2400" smtClean="0">
                <a:latin typeface="Times New Roman" pitchFamily="18" charset="0"/>
              </a:rPr>
              <a:t>, </a:t>
            </a:r>
            <a:r>
              <a:rPr kumimoji="0" lang="zh-TW" altLang="zh-TW" sz="2400" smtClean="0">
                <a:solidFill>
                  <a:srgbClr val="FF0066"/>
                </a:solidFill>
                <a:latin typeface="Times New Roman" pitchFamily="18" charset="0"/>
              </a:rPr>
              <a:t>painting</a:t>
            </a:r>
            <a:r>
              <a:rPr kumimoji="0" lang="zh-TW" altLang="zh-TW" sz="2400" smtClean="0">
                <a:latin typeface="Times New Roman" pitchFamily="18" charset="0"/>
              </a:rPr>
              <a:t> and </a:t>
            </a:r>
            <a:r>
              <a:rPr kumimoji="0" lang="zh-TW" altLang="zh-TW" sz="2400" smtClean="0">
                <a:solidFill>
                  <a:srgbClr val="FF0066"/>
                </a:solidFill>
                <a:latin typeface="Times New Roman" pitchFamily="18" charset="0"/>
              </a:rPr>
              <a:t>sculpture</a:t>
            </a:r>
            <a:r>
              <a:rPr kumimoji="0" lang="zh-TW" altLang="zh-TW" sz="2400" smtClean="0">
                <a:latin typeface="Times New Roman" pitchFamily="18" charset="0"/>
              </a:rPr>
              <a:t>, and he claimed some </a:t>
            </a:r>
            <a:r>
              <a:rPr kumimoji="0" lang="zh-TW" altLang="zh-TW" sz="2400" smtClean="0">
                <a:solidFill>
                  <a:srgbClr val="FF0066"/>
                </a:solidFill>
                <a:latin typeface="Times New Roman" pitchFamily="18" charset="0"/>
              </a:rPr>
              <a:t>practical skill</a:t>
            </a:r>
            <a:r>
              <a:rPr kumimoji="0" lang="zh-TW" altLang="zh-TW" sz="2400" smtClean="0">
                <a:latin typeface="Times New Roman" pitchFamily="18" charset="0"/>
              </a:rPr>
              <a:t> in the ordinary arts of life, for he used to boast of wearing on his body nothing that he had not made himself with his own hands. </a:t>
            </a:r>
            <a:endParaRPr kumimoji="0" lang="en-US" altLang="zh-TW" sz="2400" smtClean="0">
              <a:latin typeface="Times New Roman" pitchFamily="18" charset="0"/>
            </a:endParaRPr>
          </a:p>
          <a:p>
            <a:pPr marL="0" indent="0" eaLnBrk="1" hangingPunct="1">
              <a:buFont typeface="Arial" pitchFamily="34" charset="0"/>
              <a:buNone/>
            </a:pPr>
            <a:r>
              <a:rPr kumimoji="0" lang="zh-TW" altLang="zh-TW" sz="2400" smtClean="0">
                <a:latin typeface="Times New Roman" pitchFamily="18" charset="0"/>
              </a:rPr>
              <a:t>On the other hand, his knowledge always </a:t>
            </a:r>
            <a:r>
              <a:rPr kumimoji="0" lang="zh-TW" altLang="zh-TW" sz="2400" smtClean="0">
                <a:solidFill>
                  <a:srgbClr val="FF0066"/>
                </a:solidFill>
                <a:latin typeface="Times New Roman" pitchFamily="18" charset="0"/>
              </a:rPr>
              <a:t>appears superficial as he does not enter into the details of any particular art or science</a:t>
            </a:r>
            <a:r>
              <a:rPr kumimoji="0" lang="zh-TW" altLang="zh-TW" sz="2400" smtClean="0">
                <a:latin typeface="Times New Roman" pitchFamily="18" charset="0"/>
              </a:rPr>
              <a:t>, and is satisfied with certain generalities, which enabled him to speak on everything without a thorough knowledge of any. </a:t>
            </a:r>
            <a:endParaRPr kumimoji="0" lang="en-US" altLang="zh-TW" sz="2400" smtClean="0">
              <a:latin typeface="Times New Roman" pitchFamily="18" charset="0"/>
            </a:endParaRPr>
          </a:p>
          <a:p>
            <a:pPr marL="0" indent="0" eaLnBrk="1" hangingPunct="1">
              <a:buFont typeface="Arial" pitchFamily="34" charset="0"/>
              <a:buNone/>
            </a:pPr>
            <a:endParaRPr kumimoji="0" lang="zh-TW" altLang="zh-TW" smtClean="0">
              <a:latin typeface="Times New Roman" pitchFamily="18" charset="0"/>
            </a:endParaRPr>
          </a:p>
          <a:p>
            <a:pPr marL="0" indent="0" eaLnBrk="1" hangingPunct="1"/>
            <a:endParaRPr lang="zh-TW" altLang="en-US" smtClean="0"/>
          </a:p>
        </p:txBody>
      </p:sp>
      <p:sp>
        <p:nvSpPr>
          <p:cNvPr id="921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A57FA7B2-BA0B-494A-AA2D-A93123934376}" type="slidenum">
              <a:rPr lang="zh-TW" altLang="en-US" smtClean="0">
                <a:solidFill>
                  <a:srgbClr val="FFFFFF"/>
                </a:solidFill>
              </a:rPr>
              <a:pPr eaLnBrk="1" hangingPunct="1"/>
              <a:t>8</a:t>
            </a:fld>
            <a:endParaRPr lang="zh-TW" altLang="en-US" smtClean="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內容版面配置區 2"/>
          <p:cNvSpPr>
            <a:spLocks noGrp="1"/>
          </p:cNvSpPr>
          <p:nvPr>
            <p:ph idx="1"/>
          </p:nvPr>
        </p:nvSpPr>
        <p:spPr>
          <a:xfrm>
            <a:off x="395288" y="195263"/>
            <a:ext cx="8424862" cy="4054475"/>
          </a:xfrm>
        </p:spPr>
        <p:txBody>
          <a:bodyPr/>
          <a:lstStyle/>
          <a:p>
            <a:pPr marL="0" indent="0" eaLnBrk="1" hangingPunct="1">
              <a:buFont typeface="Arial" pitchFamily="34" charset="0"/>
              <a:buNone/>
            </a:pPr>
            <a:endParaRPr kumimoji="0" lang="en-US" altLang="zh-TW" sz="2400" smtClean="0">
              <a:latin typeface="Times New Roman" pitchFamily="18" charset="0"/>
            </a:endParaRPr>
          </a:p>
          <a:p>
            <a:pPr marL="0" indent="0" eaLnBrk="1" hangingPunct="1">
              <a:buFont typeface="Arial" pitchFamily="34" charset="0"/>
              <a:buNone/>
            </a:pPr>
            <a:r>
              <a:rPr kumimoji="0" lang="en-US" altLang="zh-TW" sz="2400" smtClean="0">
                <a:latin typeface="Times New Roman" pitchFamily="18" charset="0"/>
              </a:rPr>
              <a:t>Prodicus, called the</a:t>
            </a:r>
            <a:r>
              <a:rPr kumimoji="0" lang="en-US" altLang="zh-TW" sz="2400" smtClean="0">
                <a:solidFill>
                  <a:srgbClr val="FF0066"/>
                </a:solidFill>
                <a:latin typeface="Times New Roman" pitchFamily="18" charset="0"/>
              </a:rPr>
              <a:t> Moralist</a:t>
            </a:r>
            <a:r>
              <a:rPr kumimoji="0" lang="en-US" altLang="zh-TW" sz="2400" smtClean="0">
                <a:latin typeface="Times New Roman" pitchFamily="18" charset="0"/>
              </a:rPr>
              <a:t> because in his discourses, especially in that which he entitled "Hercules at the Cross-roads" (</a:t>
            </a:r>
            <a:r>
              <a:rPr kumimoji="0" lang="en-US" altLang="zh-TW" sz="2400" smtClean="0">
                <a:solidFill>
                  <a:srgbClr val="FF0066"/>
                </a:solidFill>
                <a:latin typeface="Times New Roman" pitchFamily="18" charset="0"/>
              </a:rPr>
              <a:t>concerning the stake of selecting either virtue or vice</a:t>
            </a:r>
            <a:r>
              <a:rPr kumimoji="0" lang="en-US" altLang="zh-TW" sz="2400" smtClean="0">
                <a:latin typeface="Times New Roman" pitchFamily="18" charset="0"/>
              </a:rPr>
              <a:t>), he strove to inculcate moral lessons, although he did not attempt to reduce conduct to principles, but taught rather by </a:t>
            </a:r>
            <a:r>
              <a:rPr kumimoji="0" lang="en-US" altLang="zh-TW" sz="2400" smtClean="0">
                <a:solidFill>
                  <a:srgbClr val="FF0066"/>
                </a:solidFill>
                <a:latin typeface="Times New Roman" pitchFamily="18" charset="0"/>
              </a:rPr>
              <a:t>proverb, epigram, and illustration</a:t>
            </a:r>
            <a:r>
              <a:rPr kumimoji="0" lang="en-US" altLang="zh-TW" sz="2400" smtClean="0">
                <a:latin typeface="Times New Roman" pitchFamily="18" charset="0"/>
              </a:rPr>
              <a:t>. He is the only sophist being somewhat praised by Socrates and Plato and the reason is clearly that his teaching contained moral lessons to take. </a:t>
            </a:r>
            <a:r>
              <a:rPr kumimoji="0" lang="en-US" altLang="zh-TW" sz="2400" smtClean="0">
                <a:solidFill>
                  <a:srgbClr val="FF0066"/>
                </a:solidFill>
                <a:latin typeface="Times New Roman" pitchFamily="18" charset="0"/>
              </a:rPr>
              <a:t>But he still collect a handsome amount of money for offering lectures.</a:t>
            </a:r>
          </a:p>
          <a:p>
            <a:pPr marL="0" indent="0" eaLnBrk="1" hangingPunct="1">
              <a:buFont typeface="Arial" pitchFamily="34" charset="0"/>
              <a:buNone/>
            </a:pPr>
            <a:endParaRPr lang="zh-TW" altLang="en-US" smtClean="0"/>
          </a:p>
        </p:txBody>
      </p:sp>
      <p:sp>
        <p:nvSpPr>
          <p:cNvPr id="10243"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新細明體" pitchFamily="18" charset="-120"/>
              </a:defRPr>
            </a:lvl1pPr>
            <a:lvl2pPr marL="742950" indent="-285750" eaLnBrk="0" hangingPunct="0">
              <a:defRPr kumimoji="1">
                <a:solidFill>
                  <a:schemeClr val="tx1"/>
                </a:solidFill>
                <a:latin typeface="Verdana" pitchFamily="34" charset="0"/>
                <a:ea typeface="新細明體" pitchFamily="18" charset="-120"/>
              </a:defRPr>
            </a:lvl2pPr>
            <a:lvl3pPr marL="1143000" indent="-228600" eaLnBrk="0" hangingPunct="0">
              <a:defRPr kumimoji="1">
                <a:solidFill>
                  <a:schemeClr val="tx1"/>
                </a:solidFill>
                <a:latin typeface="Verdana" pitchFamily="34" charset="0"/>
                <a:ea typeface="新細明體" pitchFamily="18" charset="-120"/>
              </a:defRPr>
            </a:lvl3pPr>
            <a:lvl4pPr marL="1600200" indent="-228600" eaLnBrk="0" hangingPunct="0">
              <a:defRPr kumimoji="1">
                <a:solidFill>
                  <a:schemeClr val="tx1"/>
                </a:solidFill>
                <a:latin typeface="Verdana" pitchFamily="34" charset="0"/>
                <a:ea typeface="新細明體" pitchFamily="18" charset="-120"/>
              </a:defRPr>
            </a:lvl4pPr>
            <a:lvl5pPr marL="2057400" indent="-228600" eaLnBrk="0" hangingPunct="0">
              <a:defRPr kumimoji="1">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Verdana" pitchFamily="34" charset="0"/>
                <a:ea typeface="新細明體" pitchFamily="18" charset="-120"/>
              </a:defRPr>
            </a:lvl9pPr>
          </a:lstStyle>
          <a:p>
            <a:pPr eaLnBrk="1" hangingPunct="1"/>
            <a:fld id="{855EE0BF-E171-4090-8A90-F91CB65B7293}" type="slidenum">
              <a:rPr lang="zh-TW" altLang="en-US" smtClean="0">
                <a:solidFill>
                  <a:srgbClr val="FFFFFF"/>
                </a:solidFill>
              </a:rPr>
              <a:pPr eaLnBrk="1" hangingPunct="1"/>
              <a:t>9</a:t>
            </a:fld>
            <a:endParaRPr lang="zh-TW" altLang="en-US" smtClean="0">
              <a:solidFill>
                <a:srgbClr val="FFFFFF"/>
              </a:solidFill>
            </a:endParaRPr>
          </a:p>
        </p:txBody>
      </p:sp>
    </p:spTree>
  </p:cSld>
  <p:clrMapOvr>
    <a:masterClrMapping/>
  </p:clrMapOvr>
</p:sld>
</file>

<file path=ppt/theme/theme1.xml><?xml version="1.0" encoding="utf-8"?>
<a:theme xmlns:a="http://schemas.openxmlformats.org/drawingml/2006/main" name="黑色">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黑色 .thmx</Template>
  <TotalTime>779</TotalTime>
  <Words>3107</Words>
  <Application>Microsoft Office PowerPoint</Application>
  <PresentationFormat>如螢幕大小 (16:9)</PresentationFormat>
  <Paragraphs>181</Paragraphs>
  <Slides>33</Slides>
  <Notes>0</Notes>
  <HiddenSlides>0</HiddenSlides>
  <MMClips>0</MMClips>
  <ScaleCrop>false</ScaleCrop>
  <HeadingPairs>
    <vt:vector size="4" baseType="variant">
      <vt:variant>
        <vt:lpstr>佈景主題</vt:lpstr>
      </vt:variant>
      <vt:variant>
        <vt:i4>1</vt:i4>
      </vt:variant>
      <vt:variant>
        <vt:lpstr>投影片標題</vt:lpstr>
      </vt:variant>
      <vt:variant>
        <vt:i4>33</vt:i4>
      </vt:variant>
    </vt:vector>
  </HeadingPairs>
  <TitlesOfParts>
    <vt:vector size="34" baseType="lpstr">
      <vt:lpstr>黑色</vt:lpstr>
      <vt:lpstr>辯士與蘇格拉底</vt:lpstr>
      <vt:lpstr>PowerPoint 簡報</vt:lpstr>
      <vt:lpstr>PowerPoint 簡報</vt:lpstr>
      <vt:lpstr>什麼是辯士？什麼是詭辯學派？</vt:lpstr>
      <vt:lpstr>這是什麼「線」呢？</vt:lpstr>
      <vt:lpstr>PowerPoint 簡報</vt:lpstr>
      <vt:lpstr>PowerPoint 簡報</vt:lpstr>
      <vt:lpstr>PowerPoint 簡報</vt:lpstr>
      <vt:lpstr>PowerPoint 簡報</vt:lpstr>
      <vt:lpstr>Gorgias by Plato</vt:lpstr>
      <vt:lpstr>PowerPoint 簡報</vt:lpstr>
      <vt:lpstr>PowerPoint 簡報</vt:lpstr>
      <vt:lpstr>PowerPoint 簡報</vt:lpstr>
      <vt:lpstr>PowerPoint 簡報</vt:lpstr>
      <vt:lpstr>一個述而不作的哲學家，說出的話是什麼？</vt:lpstr>
      <vt:lpstr>PowerPoint 簡報</vt:lpstr>
      <vt:lpstr>PowerPoint 簡報</vt:lpstr>
      <vt:lpstr>PowerPoint 簡報</vt:lpstr>
      <vt:lpstr>PowerPoint 簡報</vt:lpstr>
      <vt:lpstr>PowerPoint 簡報</vt:lpstr>
      <vt:lpstr>蘇格拉底認為： 人人都應作一個負責任的公民</vt:lpstr>
      <vt:lpstr>蘇格拉底對於哲學最重要的貢獻： </vt:lpstr>
      <vt:lpstr>蘇格拉底與其他哲學家有什麼不同？</vt:lpstr>
      <vt:lpstr>二、語言的敘述，無法充分展現真理</vt:lpstr>
      <vt:lpstr>蘇格拉底的反詰法反對什麼？</vt:lpstr>
      <vt:lpstr>蘇格拉底的反詰法有什麼用處？</vt:lpstr>
      <vt:lpstr>蘇格拉底的反詰法有什麼用處？</vt:lpstr>
      <vt:lpstr>蘇格拉底的反詰法有什麼用處？</vt:lpstr>
      <vt:lpstr>蘇格拉底反詰法的意義</vt:lpstr>
      <vt:lpstr>蘇格拉底哲學之道德意義</vt:lpstr>
      <vt:lpstr>結論</vt:lpstr>
      <vt:lpstr>版權聲明</vt:lpstr>
      <vt:lpstr>版權聲明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課程名稱</dc:title>
  <dc:creator>User</dc:creator>
  <cp:lastModifiedBy>user</cp:lastModifiedBy>
  <cp:revision>76</cp:revision>
  <dcterms:created xsi:type="dcterms:W3CDTF">2012-08-29T06:02:23Z</dcterms:created>
  <dcterms:modified xsi:type="dcterms:W3CDTF">2012-11-05T03:55:43Z</dcterms:modified>
</cp:coreProperties>
</file>