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906374-16DE-4ACC-9ECB-26A9DAD2273F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D907B5-29DA-4A66-8BA9-DA43F47DBE5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Baloo Bhai 2" pitchFamily="66" charset="0"/>
                <a:cs typeface="Baloo Bhai 2" pitchFamily="66" charset="0"/>
              </a:rPr>
              <a:t>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What is Waterfall Model.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History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Where to use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Diagram 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Advantages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Disadvantages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Baloo Bhai 2" pitchFamily="66" charset="0"/>
                <a:cs typeface="Baloo Bhai 2" pitchFamily="66" charset="0"/>
              </a:rPr>
              <a:t>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It is also called as linear sequential model.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It was the first Process Model.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In this model whole application is developed in a sequential approach.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It is very simple to understand and use.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In this model each phase must be completed fully before the next phase begin.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Provides structure to inexperienced staff.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Baloo Bhai 2" pitchFamily="66" charset="0"/>
                <a:cs typeface="Baloo Bhai 2" pitchFamily="66" charset="0"/>
              </a:rPr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The first formal description of the waterfall model is often cited as a 1970 article by </a:t>
            </a:r>
            <a:r>
              <a:rPr lang="en-IN" b="1" dirty="0" smtClean="0">
                <a:latin typeface="Baloo Bhai 2" pitchFamily="66" charset="0"/>
                <a:cs typeface="Baloo Bhai 2" pitchFamily="66" charset="0"/>
              </a:rPr>
              <a:t>Winston </a:t>
            </a:r>
            <a:r>
              <a:rPr lang="en-IN" b="1" dirty="0" err="1" smtClean="0">
                <a:latin typeface="Baloo Bhai 2" pitchFamily="66" charset="0"/>
                <a:cs typeface="Baloo Bhai 2" pitchFamily="66" charset="0"/>
              </a:rPr>
              <a:t>W.Royee</a:t>
            </a:r>
            <a:r>
              <a:rPr lang="en-IN" b="1" dirty="0" smtClean="0">
                <a:latin typeface="Baloo Bhai 2" pitchFamily="66" charset="0"/>
                <a:cs typeface="Baloo Bhai 2" pitchFamily="66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err="1" smtClean="0">
                <a:latin typeface="Baloo Bhai 2" pitchFamily="66" charset="0"/>
                <a:cs typeface="Baloo Bhai 2" pitchFamily="66" charset="0"/>
              </a:rPr>
              <a:t>Royee</a:t>
            </a:r>
            <a:r>
              <a:rPr lang="en-IN" dirty="0" smtClean="0">
                <a:latin typeface="Baloo Bhai 2" pitchFamily="66" charset="0"/>
                <a:cs typeface="Baloo Bhai 2" pitchFamily="66" charset="0"/>
              </a:rPr>
              <a:t> presented this model as an example of a flawed, none-working model.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It has been widely used for software projects ever since.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Baloo Bhai 2" pitchFamily="66" charset="0"/>
                <a:cs typeface="Baloo Bhai 2" pitchFamily="66" charset="0"/>
              </a:rPr>
              <a:t>Where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This SDLC model is used where requirements are very well known.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Where definition is stable.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This SDLC model is used where the technology are understood for the project.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And where new version of an existing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60"/>
            <a:ext cx="9144000" cy="11430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Baloo Bhai 2" pitchFamily="66" charset="0"/>
                <a:cs typeface="Baloo Bhai 2" pitchFamily="66" charset="0"/>
              </a:rPr>
              <a:t>Waterfall Model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7158" y="1357298"/>
            <a:ext cx="2571768" cy="714380"/>
          </a:xfrm>
          <a:prstGeom prst="roundRect">
            <a:avLst/>
          </a:prstGeom>
          <a:solidFill>
            <a:srgbClr val="CC33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Requirements</a:t>
            </a:r>
            <a:endParaRPr lang="en-US" sz="28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85852" y="2285992"/>
            <a:ext cx="2571768" cy="7143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Analysis</a:t>
            </a:r>
            <a:endParaRPr lang="en-US" sz="28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00298" y="3214686"/>
            <a:ext cx="2571768" cy="71438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Design</a:t>
            </a:r>
            <a:endParaRPr lang="en-US" sz="28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3306" y="4143380"/>
            <a:ext cx="2571768" cy="71438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Coding</a:t>
            </a:r>
            <a:endParaRPr lang="en-US" sz="28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29190" y="5072074"/>
            <a:ext cx="2571768" cy="714380"/>
          </a:xfrm>
          <a:prstGeom prst="roundRect">
            <a:avLst>
              <a:gd name="adj" fmla="val 6821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Testing</a:t>
            </a:r>
            <a:endParaRPr lang="en-US" sz="28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72198" y="6000768"/>
            <a:ext cx="2571768" cy="71438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Acceptance</a:t>
            </a:r>
            <a:endParaRPr lang="en-US" sz="28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785786" y="2143116"/>
            <a:ext cx="5286412" cy="4286280"/>
          </a:xfrm>
          <a:prstGeom prst="bentConnector3">
            <a:avLst>
              <a:gd name="adj1" fmla="val 104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500034" y="2356636"/>
            <a:ext cx="57229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2893207" y="1678769"/>
            <a:ext cx="642942" cy="428628"/>
          </a:xfrm>
          <a:prstGeom prst="bentConnector3">
            <a:avLst>
              <a:gd name="adj1" fmla="val -1965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2928926" y="1571612"/>
            <a:ext cx="419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3821901" y="2678900"/>
            <a:ext cx="642942" cy="428628"/>
          </a:xfrm>
          <a:prstGeom prst="bentConnector3">
            <a:avLst>
              <a:gd name="adj1" fmla="val -1965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929058" y="2571743"/>
            <a:ext cx="419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4964909" y="3536157"/>
            <a:ext cx="642942" cy="428628"/>
          </a:xfrm>
          <a:prstGeom prst="bentConnector3">
            <a:avLst>
              <a:gd name="adj1" fmla="val -1965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5072066" y="3429000"/>
            <a:ext cx="419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6107917" y="4536289"/>
            <a:ext cx="642942" cy="428628"/>
          </a:xfrm>
          <a:prstGeom prst="bentConnector3">
            <a:avLst>
              <a:gd name="adj1" fmla="val -1965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6215074" y="4429132"/>
            <a:ext cx="419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7393801" y="5464983"/>
            <a:ext cx="642942" cy="428628"/>
          </a:xfrm>
          <a:prstGeom prst="bentConnector3">
            <a:avLst>
              <a:gd name="adj1" fmla="val -1965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7500958" y="5357826"/>
            <a:ext cx="419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1678761" y="2964653"/>
            <a:ext cx="785818" cy="714380"/>
          </a:xfrm>
          <a:prstGeom prst="bentConnector3">
            <a:avLst>
              <a:gd name="adj1" fmla="val 770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>
            <a:off x="3000364" y="3929066"/>
            <a:ext cx="1857388" cy="1714512"/>
          </a:xfrm>
          <a:prstGeom prst="bentConnector3">
            <a:avLst>
              <a:gd name="adj1" fmla="val 100177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2844" y="142852"/>
            <a:ext cx="1857388" cy="7858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Requirement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Gathering</a:t>
            </a:r>
            <a:endParaRPr lang="en-US" sz="20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28860" y="71414"/>
            <a:ext cx="650085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2000" dirty="0" smtClean="0">
              <a:solidFill>
                <a:schemeClr val="tx1"/>
              </a:solidFill>
              <a:latin typeface="Baloo Bhai 2" pitchFamily="66" charset="0"/>
              <a:cs typeface="Baloo Bhai 2" pitchFamily="66" charset="0"/>
            </a:endParaRPr>
          </a:p>
          <a:p>
            <a:pPr algn="just"/>
            <a:r>
              <a:rPr lang="en-IN" sz="2000" dirty="0" smtClean="0">
                <a:solidFill>
                  <a:schemeClr val="tx1"/>
                </a:solidFill>
                <a:latin typeface="Baloo Bhai 2" pitchFamily="66" charset="0"/>
                <a:cs typeface="Baloo Bhai 2" pitchFamily="66" charset="0"/>
              </a:rPr>
              <a:t>In  this phase business analyst will collect the requirements with an interaction of client and collected requirements will be documented.</a:t>
            </a:r>
          </a:p>
          <a:p>
            <a:pPr algn="just"/>
            <a:endParaRPr lang="en-IN" sz="2000" dirty="0" smtClean="0">
              <a:solidFill>
                <a:schemeClr val="tx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2844" y="1285860"/>
            <a:ext cx="1857388" cy="7858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Requirement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Analysis</a:t>
            </a:r>
            <a:endParaRPr lang="en-US" sz="20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2844" y="2428868"/>
            <a:ext cx="1857388" cy="7858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Design</a:t>
            </a:r>
            <a:endParaRPr lang="en-US" sz="20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2844" y="3571876"/>
            <a:ext cx="1857388" cy="7858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Coding</a:t>
            </a:r>
            <a:endParaRPr lang="en-US" sz="20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42844" y="4786322"/>
            <a:ext cx="1857388" cy="7858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Testing</a:t>
            </a:r>
            <a:endParaRPr lang="en-US" sz="20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42844" y="5929330"/>
            <a:ext cx="1857388" cy="7858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Release &amp;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Baloo Bhai 2" pitchFamily="66" charset="0"/>
                <a:cs typeface="Baloo Bhai 2" pitchFamily="66" charset="0"/>
              </a:rPr>
              <a:t>Maintenance</a:t>
            </a:r>
            <a:endParaRPr lang="en-US" sz="2000" b="1" dirty="0">
              <a:solidFill>
                <a:schemeClr val="bg1"/>
              </a:solidFill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428860" y="1214422"/>
            <a:ext cx="650085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2000" dirty="0" smtClean="0">
                <a:solidFill>
                  <a:schemeClr val="tx1"/>
                </a:solidFill>
                <a:latin typeface="Baloo Bhai 2" pitchFamily="66" charset="0"/>
                <a:cs typeface="Baloo Bhai 2" pitchFamily="66" charset="0"/>
              </a:rPr>
              <a:t>In this phase system analyst will study the client requirements and prepare the system requirement specification.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428860" y="2357430"/>
            <a:ext cx="650085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2000" dirty="0" smtClean="0">
                <a:solidFill>
                  <a:schemeClr val="tx1"/>
                </a:solidFill>
                <a:latin typeface="Baloo Bhai 2" pitchFamily="66" charset="0"/>
                <a:cs typeface="Baloo Bhai 2" pitchFamily="66" charset="0"/>
              </a:rPr>
              <a:t>In this phase design architecture is the responsible to decide architecture of an application in order to full-fill the client requirements.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428860" y="3500438"/>
            <a:ext cx="650085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2000" dirty="0" smtClean="0">
                <a:solidFill>
                  <a:schemeClr val="tx1"/>
                </a:solidFill>
                <a:latin typeface="Baloo Bhai 2" pitchFamily="66" charset="0"/>
                <a:cs typeface="Baloo Bhai 2" pitchFamily="66" charset="0"/>
              </a:rPr>
              <a:t>In this phase developers will write the program using programming languages or scripting languages in order to </a:t>
            </a:r>
            <a:r>
              <a:rPr lang="en-IN" sz="2000" dirty="0" smtClean="0">
                <a:solidFill>
                  <a:schemeClr val="tx1"/>
                </a:solidFill>
                <a:latin typeface="Baloo Bhai 2" pitchFamily="66" charset="0"/>
                <a:cs typeface="Baloo Bhai 2" pitchFamily="66" charset="0"/>
              </a:rPr>
              <a:t>develop </a:t>
            </a:r>
            <a:r>
              <a:rPr lang="en-IN" sz="2000" dirty="0" smtClean="0">
                <a:solidFill>
                  <a:schemeClr val="tx1"/>
                </a:solidFill>
                <a:latin typeface="Baloo Bhai 2" pitchFamily="66" charset="0"/>
                <a:cs typeface="Baloo Bhai 2" pitchFamily="66" charset="0"/>
              </a:rPr>
              <a:t>the application.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428860" y="4714884"/>
            <a:ext cx="650085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2000" dirty="0" smtClean="0">
                <a:solidFill>
                  <a:schemeClr val="tx1"/>
                </a:solidFill>
                <a:latin typeface="Baloo Bhai 2" pitchFamily="66" charset="0"/>
                <a:cs typeface="Baloo Bhai 2" pitchFamily="66" charset="0"/>
              </a:rPr>
              <a:t>Initially developers will perform unit testing &amp; integration testing using of white box testing. 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428860" y="5857892"/>
            <a:ext cx="650085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2000" dirty="0" smtClean="0">
                <a:solidFill>
                  <a:schemeClr val="tx1"/>
                </a:solidFill>
                <a:latin typeface="Baloo Bhai 2" pitchFamily="66" charset="0"/>
                <a:cs typeface="Baloo Bhai 2" pitchFamily="66" charset="0"/>
              </a:rPr>
              <a:t>After the testing the client satisfied on work product then we deliver application to the customer to use at live environment..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2000232" y="428604"/>
            <a:ext cx="428628" cy="214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000232" y="1500174"/>
            <a:ext cx="428628" cy="214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2000232" y="2643182"/>
            <a:ext cx="428628" cy="214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2000232" y="3857628"/>
            <a:ext cx="428628" cy="214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2000232" y="5072074"/>
            <a:ext cx="428628" cy="214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000232" y="6286520"/>
            <a:ext cx="428628" cy="214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214290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Baloo Bhai 2" pitchFamily="66" charset="0"/>
                <a:cs typeface="Baloo Bhai 2" pitchFamily="66" charset="0"/>
              </a:rPr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A waterfall model is easy to implement.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It helps to find errors earlier.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Easy to understand, and easy to use.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Testing is done at every stage.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Works well when quality is more important than cost or schedule.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Documentation is produced at every stage of a waterfall model allowing people to understand what has been </a:t>
            </a:r>
            <a:r>
              <a:rPr lang="en-IN" dirty="0" err="1" smtClean="0">
                <a:latin typeface="Baloo Bhai 2" pitchFamily="66" charset="0"/>
                <a:cs typeface="Baloo Bhai 2" pitchFamily="66" charset="0"/>
              </a:rPr>
              <a:t>doen</a:t>
            </a:r>
            <a:r>
              <a:rPr lang="en-IN" dirty="0" smtClean="0">
                <a:latin typeface="Baloo Bhai 2" pitchFamily="66" charset="0"/>
                <a:cs typeface="Baloo Bhai 2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Baloo Bhai 2" pitchFamily="66" charset="0"/>
                <a:cs typeface="Baloo Bhai 2" pitchFamily="66" charset="0"/>
              </a:rPr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64357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It is only suitable for the small size projects.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Constant testing of the design is needed</a:t>
            </a:r>
            <a:r>
              <a:rPr lang="en-IN" dirty="0" smtClean="0">
                <a:latin typeface="Baloo Bhai 2" pitchFamily="66" charset="0"/>
                <a:cs typeface="Baloo Bhai 2" pitchFamily="66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If requirements may change the waterfall model may not work.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Adjust scope during the life cycle can kill a project.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Difficult to estimate time and cost for each stage of the development process.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High amount risk and uncertainty.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Baloo Bhai 2" pitchFamily="66" charset="0"/>
                <a:cs typeface="Baloo Bhai 2" pitchFamily="66" charset="0"/>
              </a:rPr>
              <a:t>This is not suitable to handle dynamic changes in the requirements.</a:t>
            </a:r>
            <a:endParaRPr lang="en-IN" dirty="0" smtClean="0">
              <a:latin typeface="Baloo Bhai 2" pitchFamily="66" charset="0"/>
              <a:cs typeface="Baloo Bhai 2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IN" sz="10000" dirty="0" smtClean="0">
                <a:solidFill>
                  <a:schemeClr val="tx2"/>
                </a:solidFill>
                <a:latin typeface="Baloo Bhai 2" pitchFamily="66" charset="0"/>
                <a:cs typeface="Baloo Bhai 2" pitchFamily="66" charset="0"/>
              </a:rPr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</TotalTime>
  <Words>437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Topics </vt:lpstr>
      <vt:lpstr>Waterfall Model</vt:lpstr>
      <vt:lpstr>History</vt:lpstr>
      <vt:lpstr>Where to use</vt:lpstr>
      <vt:lpstr>Waterfall Model Diagram</vt:lpstr>
      <vt:lpstr>Slide 6</vt:lpstr>
      <vt:lpstr>Advantages</vt:lpstr>
      <vt:lpstr>Disadvantages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Model</dc:title>
  <dc:creator>Raju</dc:creator>
  <cp:lastModifiedBy>Raju</cp:lastModifiedBy>
  <cp:revision>17</cp:revision>
  <dcterms:created xsi:type="dcterms:W3CDTF">2022-03-29T16:21:21Z</dcterms:created>
  <dcterms:modified xsi:type="dcterms:W3CDTF">2022-03-29T17:22:19Z</dcterms:modified>
</cp:coreProperties>
</file>