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9144000" cy="6858000"/>
  <p:embeddedFontLs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OUFAFP+Baloo Bhai 2 Bold" charset="0"/>
      <p:regular r:id="rId19"/>
    </p:embeddedFont>
    <p:embeddedFont>
      <p:font typeface="QMFJTH+Baloo Bhai 2 Bold" charset="0"/>
      <p:regular r:id="rId20"/>
    </p:embeddedFont>
    <p:embeddedFont>
      <p:font typeface="ASIHLP+Wingdings 2" charset="2"/>
      <p:regular r:id="rId21"/>
    </p:embeddedFont>
    <p:embeddedFont>
      <p:font typeface="Caladea" charset="0"/>
      <p:regular r:id="rId22"/>
    </p:embeddedFont>
    <p:embeddedFont>
      <p:font typeface="KAAIFU+Baloo Bhai 2 Regular" charset="0"/>
      <p:regular r:id="rId23"/>
    </p:embeddedFont>
    <p:embeddedFont>
      <p:font typeface="PAHLGP+Baloo Bhai 2 Regular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3016" y="561090"/>
            <a:ext cx="8565054" cy="1628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426" marR="0">
              <a:lnSpc>
                <a:spcPts val="81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5000" b="1" dirty="0" smtClean="0">
                <a:solidFill>
                  <a:srgbClr val="04617B"/>
                </a:solidFill>
                <a:latin typeface="OUFAFP+Baloo Bhai 2 Bold"/>
                <a:cs typeface="OUFAFP+Baloo Bhai 2 Bold"/>
              </a:rPr>
              <a:t>College Name Here</a:t>
            </a:r>
            <a:endParaRPr sz="5000" b="1" dirty="0">
              <a:solidFill>
                <a:srgbClr val="04617B"/>
              </a:solidFill>
              <a:latin typeface="OUFAFP+Baloo Bhai 2 Bold"/>
              <a:cs typeface="OUFAFP+Baloo Bhai 2 Bold"/>
            </a:endParaRPr>
          </a:p>
          <a:p>
            <a:pPr marL="0" marR="0" algn="ctr">
              <a:lnSpc>
                <a:spcPts val="4558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800" b="1" dirty="0" smtClean="0">
                <a:solidFill>
                  <a:srgbClr val="00B050"/>
                </a:solidFill>
                <a:latin typeface="OUFAFP+Baloo Bhai 2 Bold"/>
                <a:cs typeface="OUFAFP+Baloo Bhai 2 Bold"/>
              </a:rPr>
              <a:t>CPU Scheduling , Terminologies and Types</a:t>
            </a:r>
            <a:endParaRPr sz="2800" b="1" dirty="0">
              <a:solidFill>
                <a:srgbClr val="00B050"/>
              </a:solidFill>
              <a:latin typeface="QMFJTH+Baloo Bhai 2 Bold"/>
              <a:cs typeface="QMFJTH+Baloo Bhai 2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944" y="2655058"/>
            <a:ext cx="2527720" cy="1129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54"/>
              </a:lnSpc>
              <a:spcBef>
                <a:spcPts val="0"/>
              </a:spcBef>
              <a:spcAft>
                <a:spcPts val="0"/>
              </a:spcAft>
            </a:pPr>
            <a:r>
              <a:rPr sz="265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650" spc="108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800" dirty="0">
                <a:solidFill>
                  <a:srgbClr val="04617B"/>
                </a:solidFill>
                <a:latin typeface="KAAIFU+Baloo Bhai 2 Regular"/>
                <a:cs typeface="KAAIFU+Baloo Bhai 2 Regular"/>
              </a:rPr>
              <a:t>Submitted</a:t>
            </a:r>
            <a:r>
              <a:rPr sz="2800" spc="-93" dirty="0">
                <a:solidFill>
                  <a:srgbClr val="04617B"/>
                </a:solidFill>
                <a:latin typeface="Caladea"/>
                <a:cs typeface="Caladea"/>
              </a:rPr>
              <a:t> </a:t>
            </a:r>
            <a:r>
              <a:rPr sz="2800" dirty="0">
                <a:solidFill>
                  <a:srgbClr val="04617B"/>
                </a:solidFill>
                <a:latin typeface="KAAIFU+Baloo Bhai 2 Regular"/>
                <a:cs typeface="KAAIFU+Baloo Bhai 2 Regular"/>
              </a:rPr>
              <a:t>by:</a:t>
            </a:r>
          </a:p>
          <a:p>
            <a:pPr marL="0" marR="0">
              <a:lnSpc>
                <a:spcPts val="4034"/>
              </a:lnSpc>
              <a:spcBef>
                <a:spcPts val="0"/>
              </a:spcBef>
              <a:spcAft>
                <a:spcPts val="0"/>
              </a:spcAft>
            </a:pPr>
            <a:r>
              <a:rPr sz="265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650" spc="108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lang="en-IN" sz="2800" dirty="0" err="1" smtClean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Abc</a:t>
            </a:r>
            <a:endParaRPr sz="2800" dirty="0">
              <a:solidFill>
                <a:srgbClr val="000000"/>
              </a:solidFill>
              <a:latin typeface="KAAIFU+Baloo Bhai 2 Regular"/>
              <a:cs typeface="KAAIFU+Baloo Bhai 2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69866" y="2655058"/>
            <a:ext cx="2491068" cy="616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54"/>
              </a:lnSpc>
              <a:spcBef>
                <a:spcPts val="0"/>
              </a:spcBef>
              <a:spcAft>
                <a:spcPts val="0"/>
              </a:spcAft>
            </a:pPr>
            <a:r>
              <a:rPr sz="265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650" spc="108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800" dirty="0">
                <a:solidFill>
                  <a:srgbClr val="04617B"/>
                </a:solidFill>
                <a:latin typeface="KAAIFU+Baloo Bhai 2 Regular"/>
                <a:cs typeface="KAAIFU+Baloo Bhai 2 Regular"/>
              </a:rPr>
              <a:t>Submitted</a:t>
            </a:r>
            <a:r>
              <a:rPr sz="2800" spc="-94" dirty="0">
                <a:solidFill>
                  <a:srgbClr val="04617B"/>
                </a:solidFill>
                <a:latin typeface="Caladea"/>
                <a:cs typeface="Caladea"/>
              </a:rPr>
              <a:t> </a:t>
            </a:r>
            <a:r>
              <a:rPr sz="2800" spc="13" dirty="0">
                <a:solidFill>
                  <a:srgbClr val="04617B"/>
                </a:solidFill>
                <a:latin typeface="KAAIFU+Baloo Bhai 2 Regular"/>
                <a:cs typeface="KAAIFU+Baloo Bhai 2 Regular"/>
              </a:rPr>
              <a:t>to: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69866" y="3167048"/>
            <a:ext cx="3008320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58"/>
              </a:lnSpc>
              <a:spcBef>
                <a:spcPts val="0"/>
              </a:spcBef>
              <a:spcAft>
                <a:spcPts val="0"/>
              </a:spcAft>
            </a:pPr>
            <a:r>
              <a:rPr sz="265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650" spc="108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800" smtClean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Mr</a:t>
            </a:r>
            <a:r>
              <a:rPr lang="en-IN" sz="2800" dirty="0" smtClean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  </a:t>
            </a:r>
            <a:r>
              <a:rPr sz="2800" smtClean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.</a:t>
            </a:r>
            <a:r>
              <a:rPr lang="en-IN" sz="2800" spc="-81" dirty="0" smtClean="0">
                <a:solidFill>
                  <a:srgbClr val="000000"/>
                </a:solidFill>
                <a:latin typeface="Caladea"/>
                <a:cs typeface="Caladea"/>
              </a:rPr>
              <a:t>......</a:t>
            </a:r>
            <a:endParaRPr sz="2800" dirty="0">
              <a:solidFill>
                <a:srgbClr val="000000"/>
              </a:solidFill>
              <a:latin typeface="KAAIFU+Baloo Bhai 2 Regular"/>
              <a:cs typeface="KAAIFU+Baloo Bhai 2 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944" y="3679441"/>
            <a:ext cx="2382401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54"/>
              </a:lnSpc>
              <a:spcBef>
                <a:spcPts val="0"/>
              </a:spcBef>
              <a:spcAft>
                <a:spcPts val="0"/>
              </a:spcAft>
            </a:pPr>
            <a:r>
              <a:rPr sz="265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650" spc="108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8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Class</a:t>
            </a:r>
            <a:r>
              <a:rPr sz="2800" spc="-9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80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:</a:t>
            </a:r>
            <a:r>
              <a:rPr sz="2800" spc="-41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lang="en-IN" sz="2800" spc="-41" dirty="0" err="1" smtClean="0">
                <a:solidFill>
                  <a:srgbClr val="000000"/>
                </a:solidFill>
                <a:latin typeface="Caladea"/>
                <a:cs typeface="Caladea"/>
              </a:rPr>
              <a:t>abc</a:t>
            </a:r>
            <a:r>
              <a:rPr sz="2800" smtClean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-2</a:t>
            </a:r>
            <a:endParaRPr sz="2800" dirty="0">
              <a:solidFill>
                <a:srgbClr val="000000"/>
              </a:solidFill>
              <a:latin typeface="KAAIFU+Baloo Bhai 2 Regular"/>
              <a:cs typeface="KAAIFU+Baloo Bhai 2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06801" y="3679441"/>
            <a:ext cx="847801" cy="616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54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Year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69866" y="3679441"/>
            <a:ext cx="4008297" cy="616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54"/>
              </a:lnSpc>
              <a:spcBef>
                <a:spcPts val="0"/>
              </a:spcBef>
              <a:spcAft>
                <a:spcPts val="0"/>
              </a:spcAft>
            </a:pPr>
            <a:r>
              <a:rPr sz="265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650" spc="108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8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Assistant</a:t>
            </a:r>
            <a:r>
              <a:rPr sz="2800" spc="65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8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Professor</a:t>
            </a:r>
            <a:r>
              <a:rPr sz="2800" spc="62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800" spc="12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of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777617" y="3700905"/>
            <a:ext cx="413509" cy="42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36"/>
              </a:lnSpc>
              <a:spcBef>
                <a:spcPts val="0"/>
              </a:spcBef>
              <a:spcAft>
                <a:spcPts val="0"/>
              </a:spcAft>
            </a:pPr>
            <a:r>
              <a:rPr sz="1850" spc="14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nd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044186" y="4106542"/>
            <a:ext cx="2937820" cy="550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54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800" dirty="0" smtClean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.........</a:t>
            </a:r>
            <a:endParaRPr sz="2800" dirty="0">
              <a:solidFill>
                <a:srgbClr val="000000"/>
              </a:solidFill>
              <a:latin typeface="KAAIFU+Baloo Bhai 2 Regular"/>
              <a:cs typeface="KAAIFU+Baloo Bhai 2 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8944" y="4191886"/>
            <a:ext cx="3963142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54"/>
              </a:lnSpc>
              <a:spcBef>
                <a:spcPts val="0"/>
              </a:spcBef>
              <a:spcAft>
                <a:spcPts val="0"/>
              </a:spcAft>
            </a:pPr>
            <a:r>
              <a:rPr sz="265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650" spc="108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8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Roll</a:t>
            </a:r>
            <a:r>
              <a:rPr sz="2800" spc="-9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8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No.</a:t>
            </a:r>
            <a:r>
              <a:rPr sz="2800" spc="-5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80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:</a:t>
            </a:r>
            <a:r>
              <a:rPr sz="2800" spc="-65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800" smtClean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1206004</a:t>
            </a:r>
            <a:endParaRPr sz="2800" dirty="0">
              <a:solidFill>
                <a:srgbClr val="000000"/>
              </a:solidFill>
              <a:latin typeface="KAAIFU+Baloo Bhai 2 Regular"/>
              <a:cs typeface="KAAIFU+Baloo Bhai 2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0293" y="744880"/>
            <a:ext cx="4819675" cy="779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39"/>
              </a:lnSpc>
              <a:spcBef>
                <a:spcPts val="0"/>
              </a:spcBef>
              <a:spcAft>
                <a:spcPts val="0"/>
              </a:spcAft>
            </a:pPr>
            <a:r>
              <a:rPr sz="3600" b="1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iii) Priority Scheduling: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0293" y="1408141"/>
            <a:ext cx="6840915" cy="1010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5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400" spc="302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Assign</a:t>
            </a:r>
            <a:r>
              <a:rPr sz="2500" spc="-6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CPU</a:t>
            </a:r>
            <a:r>
              <a:rPr sz="2500" spc="-38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to</a:t>
            </a:r>
            <a:r>
              <a:rPr sz="2500" spc="-6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the</a:t>
            </a:r>
            <a:r>
              <a:rPr sz="2500" spc="-4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process</a:t>
            </a:r>
            <a:r>
              <a:rPr sz="2500" spc="-5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with</a:t>
            </a:r>
            <a:r>
              <a:rPr sz="2500" spc="-6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highest</a:t>
            </a:r>
            <a:r>
              <a:rPr sz="2500" spc="-1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priority.</a:t>
            </a:r>
          </a:p>
          <a:p>
            <a:pPr marL="0" marR="0">
              <a:lnSpc>
                <a:spcPts val="360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400" spc="302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Equal</a:t>
            </a:r>
            <a:r>
              <a:rPr sz="2500" spc="-5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priorities</a:t>
            </a:r>
            <a:r>
              <a:rPr sz="2500" spc="-10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scheduled</a:t>
            </a:r>
            <a:r>
              <a:rPr sz="2500" spc="-1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in</a:t>
            </a:r>
            <a:r>
              <a:rPr sz="2500" spc="-5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FCFS</a:t>
            </a:r>
            <a:r>
              <a:rPr sz="2500" spc="-5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order.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0293" y="2323123"/>
            <a:ext cx="6874400" cy="552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48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400" spc="302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Priorities</a:t>
            </a:r>
            <a:r>
              <a:rPr sz="2500" spc="-10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defined</a:t>
            </a:r>
            <a:r>
              <a:rPr sz="2500" spc="-68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either</a:t>
            </a:r>
            <a:r>
              <a:rPr sz="2500" spc="-3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internally</a:t>
            </a:r>
            <a:r>
              <a:rPr sz="2500" spc="-5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or</a:t>
            </a:r>
            <a:r>
              <a:rPr sz="2500" spc="-7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externally.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0293" y="2780156"/>
            <a:ext cx="8198822" cy="1315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55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400" spc="302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500" strike="sngStrike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Internally</a:t>
            </a:r>
            <a:r>
              <a:rPr sz="2500" spc="164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defined</a:t>
            </a:r>
            <a:r>
              <a:rPr sz="2500" spc="163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priorities</a:t>
            </a:r>
            <a:r>
              <a:rPr sz="2500" spc="162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are</a:t>
            </a:r>
            <a:r>
              <a:rPr sz="2500" spc="164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some</a:t>
            </a:r>
            <a:r>
              <a:rPr sz="2500" spc="162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measurable</a:t>
            </a:r>
          </a:p>
          <a:p>
            <a:pPr marL="274320" marR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quantities.</a:t>
            </a:r>
            <a:r>
              <a:rPr sz="2500" spc="133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E.g.</a:t>
            </a:r>
            <a:r>
              <a:rPr sz="2500" spc="133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Time</a:t>
            </a:r>
            <a:r>
              <a:rPr sz="2500" spc="38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limits,</a:t>
            </a:r>
            <a:r>
              <a:rPr sz="2500" spc="38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memory</a:t>
            </a:r>
            <a:r>
              <a:rPr sz="2500" spc="37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requirement,</a:t>
            </a:r>
            <a:r>
              <a:rPr sz="2500" spc="132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spc="-1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The</a:t>
            </a:r>
          </a:p>
          <a:p>
            <a:pPr marL="274320" marR="0">
              <a:lnSpc>
                <a:spcPts val="3002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number</a:t>
            </a:r>
            <a:r>
              <a:rPr sz="2500" spc="-5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of</a:t>
            </a:r>
            <a:r>
              <a:rPr sz="2500" spc="-4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open</a:t>
            </a:r>
            <a:r>
              <a:rPr sz="2500" spc="-4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files</a:t>
            </a:r>
            <a:r>
              <a:rPr sz="2500" spc="-78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etc.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0293" y="4000084"/>
            <a:ext cx="8203287" cy="1772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5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400" spc="302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External</a:t>
            </a:r>
            <a:r>
              <a:rPr sz="2500" spc="13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priorities</a:t>
            </a:r>
            <a:r>
              <a:rPr sz="2500" spc="11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are</a:t>
            </a:r>
            <a:r>
              <a:rPr sz="2500" spc="10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set</a:t>
            </a:r>
            <a:r>
              <a:rPr sz="2500" spc="13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by</a:t>
            </a:r>
            <a:r>
              <a:rPr sz="2500" spc="128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criteria</a:t>
            </a:r>
            <a:r>
              <a:rPr sz="2500" spc="12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that</a:t>
            </a:r>
            <a:r>
              <a:rPr sz="2500" spc="13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are</a:t>
            </a:r>
            <a:r>
              <a:rPr sz="2500" spc="10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external</a:t>
            </a:r>
            <a:r>
              <a:rPr sz="2500" spc="13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to</a:t>
            </a:r>
          </a:p>
          <a:p>
            <a:pPr marL="274320" marR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operating</a:t>
            </a:r>
            <a:r>
              <a:rPr sz="2500" spc="27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system,</a:t>
            </a:r>
            <a:r>
              <a:rPr sz="2500" spc="27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such</a:t>
            </a:r>
            <a:r>
              <a:rPr sz="2500" spc="26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as</a:t>
            </a:r>
            <a:r>
              <a:rPr sz="2500" spc="25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importance</a:t>
            </a:r>
            <a:r>
              <a:rPr sz="2500" spc="278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of</a:t>
            </a:r>
            <a:r>
              <a:rPr sz="2500" spc="26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process,</a:t>
            </a:r>
            <a:r>
              <a:rPr sz="2500" spc="278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types</a:t>
            </a:r>
          </a:p>
          <a:p>
            <a:pPr marL="274320" marR="0">
              <a:lnSpc>
                <a:spcPts val="3003"/>
              </a:lnSpc>
              <a:spcBef>
                <a:spcPts val="0"/>
              </a:spcBef>
              <a:spcAft>
                <a:spcPts val="0"/>
              </a:spcAft>
            </a:pPr>
            <a:r>
              <a:rPr sz="2500" spc="1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of</a:t>
            </a:r>
            <a:r>
              <a:rPr sz="2500" spc="-9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process,</a:t>
            </a:r>
            <a:r>
              <a:rPr sz="2500" spc="-3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etc.</a:t>
            </a:r>
          </a:p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400" spc="302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It</a:t>
            </a:r>
            <a:r>
              <a:rPr sz="2500" spc="-8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can</a:t>
            </a:r>
            <a:r>
              <a:rPr sz="2500" spc="-2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be</a:t>
            </a:r>
            <a:r>
              <a:rPr sz="2500" spc="-4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preemptive</a:t>
            </a:r>
            <a:r>
              <a:rPr sz="2500" spc="-68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or</a:t>
            </a:r>
            <a:r>
              <a:rPr sz="2500" spc="-5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non-preemptive.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0293" y="744880"/>
            <a:ext cx="8204581" cy="4798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39"/>
              </a:lnSpc>
              <a:spcBef>
                <a:spcPts val="0"/>
              </a:spcBef>
              <a:spcAft>
                <a:spcPts val="0"/>
              </a:spcAft>
            </a:pPr>
            <a:r>
              <a:rPr sz="3600" b="1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iv)</a:t>
            </a:r>
            <a:r>
              <a:rPr sz="3600" b="1" spc="-14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 </a:t>
            </a:r>
            <a:r>
              <a:rPr sz="3600" b="1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Round</a:t>
            </a:r>
            <a:r>
              <a:rPr sz="3600" b="1" spc="16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 </a:t>
            </a:r>
            <a:r>
              <a:rPr sz="3600" b="1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Robin</a:t>
            </a:r>
            <a:r>
              <a:rPr sz="3600" b="1" spc="-15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 </a:t>
            </a:r>
            <a:r>
              <a:rPr sz="3600" b="1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Scheduling:</a:t>
            </a:r>
          </a:p>
          <a:p>
            <a:pPr marL="0" marR="0">
              <a:lnSpc>
                <a:spcPts val="4035"/>
              </a:lnSpc>
              <a:spcBef>
                <a:spcPts val="50"/>
              </a:spcBef>
              <a:spcAft>
                <a:spcPts val="0"/>
              </a:spcAft>
            </a:pPr>
            <a:r>
              <a:rPr sz="240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400" spc="302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In</a:t>
            </a:r>
            <a:r>
              <a:rPr sz="2500" spc="36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round</a:t>
            </a:r>
            <a:r>
              <a:rPr sz="2500" spc="36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robin</a:t>
            </a:r>
            <a:r>
              <a:rPr sz="2500" spc="35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scheduling,</a:t>
            </a:r>
            <a:r>
              <a:rPr sz="2500" spc="36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process</a:t>
            </a:r>
            <a:r>
              <a:rPr sz="2500" spc="35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are</a:t>
            </a:r>
            <a:r>
              <a:rPr sz="2500" spc="34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dispatched</a:t>
            </a:r>
            <a:r>
              <a:rPr sz="2500" spc="37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spc="-1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FIFO</a:t>
            </a:r>
          </a:p>
          <a:p>
            <a:pPr marL="274320" marR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but</a:t>
            </a:r>
            <a:r>
              <a:rPr sz="2500" spc="16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are</a:t>
            </a:r>
            <a:r>
              <a:rPr sz="2500" spc="128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given</a:t>
            </a:r>
            <a:r>
              <a:rPr sz="2500" spc="14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</a:t>
            </a:r>
            <a:r>
              <a:rPr sz="2500" spc="14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limited</a:t>
            </a:r>
            <a:r>
              <a:rPr sz="2500" spc="13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amount</a:t>
            </a:r>
            <a:r>
              <a:rPr sz="2500" spc="138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spc="1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of</a:t>
            </a:r>
            <a:r>
              <a:rPr sz="2500" spc="12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CPU</a:t>
            </a:r>
            <a:r>
              <a:rPr sz="2500" spc="12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time</a:t>
            </a:r>
            <a:r>
              <a:rPr sz="2500" spc="12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called</a:t>
            </a:r>
            <a:r>
              <a:rPr sz="2500" spc="12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Time-</a:t>
            </a:r>
          </a:p>
          <a:p>
            <a:pPr marL="274320" marR="0">
              <a:lnSpc>
                <a:spcPts val="3001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Slice</a:t>
            </a:r>
            <a:r>
              <a:rPr sz="2500" spc="-58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or</a:t>
            </a:r>
            <a:r>
              <a:rPr sz="2500" spc="-7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</a:t>
            </a:r>
            <a:r>
              <a:rPr sz="2500" spc="-4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quantum.</a:t>
            </a:r>
          </a:p>
          <a:p>
            <a:pPr marL="0" marR="0">
              <a:lnSpc>
                <a:spcPts val="3603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400" spc="302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If</a:t>
            </a:r>
            <a:r>
              <a:rPr sz="2500" spc="64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</a:t>
            </a:r>
            <a:r>
              <a:rPr sz="2500" spc="60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process</a:t>
            </a:r>
            <a:r>
              <a:rPr sz="2500" spc="62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does</a:t>
            </a:r>
            <a:r>
              <a:rPr sz="2500" spc="61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spc="-11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not</a:t>
            </a:r>
            <a:r>
              <a:rPr sz="2500" spc="64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complete</a:t>
            </a:r>
            <a:r>
              <a:rPr sz="2500" spc="61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before</a:t>
            </a:r>
            <a:r>
              <a:rPr sz="2500" spc="608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its</a:t>
            </a:r>
            <a:r>
              <a:rPr sz="2500" spc="59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CPU</a:t>
            </a:r>
            <a:r>
              <a:rPr sz="2500" spc="60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times</a:t>
            </a:r>
          </a:p>
          <a:p>
            <a:pPr marL="274320" marR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expires,</a:t>
            </a:r>
            <a:r>
              <a:rPr sz="2500" spc="63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the</a:t>
            </a:r>
            <a:r>
              <a:rPr sz="2500" spc="63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CPU</a:t>
            </a:r>
            <a:r>
              <a:rPr sz="2500" spc="61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is</a:t>
            </a:r>
            <a:r>
              <a:rPr sz="2500" spc="61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pre-empted</a:t>
            </a:r>
            <a:r>
              <a:rPr sz="2500" spc="63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and</a:t>
            </a:r>
            <a:r>
              <a:rPr sz="2500" spc="628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allocated</a:t>
            </a:r>
            <a:r>
              <a:rPr sz="2500" spc="61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to</a:t>
            </a:r>
            <a:r>
              <a:rPr sz="2500" spc="63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next</a:t>
            </a:r>
          </a:p>
          <a:p>
            <a:pPr marL="274320" marR="0">
              <a:lnSpc>
                <a:spcPts val="3002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waiting</a:t>
            </a:r>
            <a:r>
              <a:rPr sz="2500" spc="20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process.</a:t>
            </a:r>
            <a:r>
              <a:rPr sz="2500" spc="20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spc="-1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The</a:t>
            </a:r>
            <a:r>
              <a:rPr sz="2500" spc="20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prermted</a:t>
            </a:r>
            <a:r>
              <a:rPr sz="2500" spc="178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process</a:t>
            </a:r>
            <a:r>
              <a:rPr sz="2500" spc="18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is</a:t>
            </a:r>
            <a:r>
              <a:rPr sz="2500" spc="18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then</a:t>
            </a:r>
            <a:r>
              <a:rPr sz="2500" spc="188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placed</a:t>
            </a:r>
            <a:r>
              <a:rPr sz="2500" spc="20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at</a:t>
            </a:r>
          </a:p>
          <a:p>
            <a:pPr marL="274320" marR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the</a:t>
            </a:r>
            <a:r>
              <a:rPr sz="2500" spc="-6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back</a:t>
            </a:r>
            <a:r>
              <a:rPr sz="2500" spc="-3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of</a:t>
            </a:r>
            <a:r>
              <a:rPr sz="2500" spc="-6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ready</a:t>
            </a:r>
            <a:r>
              <a:rPr sz="2500" spc="-6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queue.</a:t>
            </a:r>
          </a:p>
          <a:p>
            <a:pPr marL="0" marR="0">
              <a:lnSpc>
                <a:spcPts val="360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400" spc="302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It</a:t>
            </a:r>
            <a:r>
              <a:rPr sz="2500" spc="59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is</a:t>
            </a:r>
            <a:r>
              <a:rPr sz="2500" spc="56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an</a:t>
            </a:r>
            <a:r>
              <a:rPr sz="2500" spc="57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effective</a:t>
            </a:r>
            <a:r>
              <a:rPr sz="2500" spc="58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in</a:t>
            </a:r>
            <a:r>
              <a:rPr sz="2500" spc="57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spc="13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the</a:t>
            </a:r>
            <a:r>
              <a:rPr sz="2500" spc="56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time-sharing</a:t>
            </a:r>
            <a:r>
              <a:rPr sz="2500" spc="58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environments</a:t>
            </a:r>
            <a:r>
              <a:rPr sz="2500" spc="57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in</a:t>
            </a:r>
          </a:p>
          <a:p>
            <a:pPr marL="274320" marR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which</a:t>
            </a:r>
            <a:r>
              <a:rPr sz="2500" spc="141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the</a:t>
            </a:r>
            <a:r>
              <a:rPr sz="2500" spc="1418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system</a:t>
            </a:r>
            <a:r>
              <a:rPr sz="2500" spc="143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needs</a:t>
            </a:r>
            <a:r>
              <a:rPr sz="2500" spc="140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to</a:t>
            </a:r>
            <a:r>
              <a:rPr sz="2500" spc="142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guarantee</a:t>
            </a:r>
            <a:r>
              <a:rPr sz="2500" spc="140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reasonable</a:t>
            </a:r>
          </a:p>
          <a:p>
            <a:pPr marL="274320" marR="0">
              <a:lnSpc>
                <a:spcPts val="3003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response</a:t>
            </a:r>
            <a:r>
              <a:rPr sz="2500" spc="-6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time</a:t>
            </a:r>
            <a:r>
              <a:rPr sz="2500" spc="-4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spc="1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for</a:t>
            </a:r>
            <a:r>
              <a:rPr sz="2500" spc="-7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interactive</a:t>
            </a:r>
            <a:r>
              <a:rPr sz="2500" spc="-6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user.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944" y="1588184"/>
            <a:ext cx="2431941" cy="61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58"/>
              </a:lnSpc>
              <a:spcBef>
                <a:spcPts val="0"/>
              </a:spcBef>
              <a:spcAft>
                <a:spcPts val="0"/>
              </a:spcAft>
            </a:pPr>
            <a:r>
              <a:rPr sz="265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650" spc="108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800" b="1" spc="10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Advantages: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3264" y="2100958"/>
            <a:ext cx="3785302" cy="616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54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i)</a:t>
            </a:r>
            <a:r>
              <a:rPr sz="2800" spc="50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8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Simple</a:t>
            </a:r>
            <a:r>
              <a:rPr sz="2800" spc="-6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800" spc="14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to</a:t>
            </a:r>
            <a:r>
              <a:rPr sz="2800" spc="-8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8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understand.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944" y="2612947"/>
            <a:ext cx="8038573" cy="1129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4319" marR="0">
              <a:lnSpc>
                <a:spcPts val="4558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ii)</a:t>
            </a:r>
            <a:r>
              <a:rPr sz="2800" spc="-7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8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Suitable</a:t>
            </a:r>
            <a:r>
              <a:rPr sz="2800" spc="-4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800" spc="12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for</a:t>
            </a:r>
            <a:r>
              <a:rPr sz="2800" spc="-9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8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interactive</a:t>
            </a:r>
            <a:r>
              <a:rPr sz="2800" spc="-9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800" spc="12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or</a:t>
            </a:r>
            <a:r>
              <a:rPr sz="2800" spc="-8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8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time</a:t>
            </a:r>
            <a:r>
              <a:rPr sz="2800" spc="-4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8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sharing</a:t>
            </a:r>
            <a:r>
              <a:rPr sz="2800" spc="-4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8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systems.</a:t>
            </a:r>
          </a:p>
          <a:p>
            <a:pPr marL="0" marR="0">
              <a:lnSpc>
                <a:spcPts val="4033"/>
              </a:lnSpc>
              <a:spcBef>
                <a:spcPts val="0"/>
              </a:spcBef>
              <a:spcAft>
                <a:spcPts val="0"/>
              </a:spcAft>
            </a:pPr>
            <a:r>
              <a:rPr sz="265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650" spc="108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800" b="1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Disadvantages: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3264" y="3637658"/>
            <a:ext cx="7929110" cy="616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54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i)</a:t>
            </a:r>
            <a:r>
              <a:rPr sz="2800" spc="21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8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Performance</a:t>
            </a:r>
            <a:r>
              <a:rPr sz="2800" spc="21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8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depends</a:t>
            </a:r>
            <a:r>
              <a:rPr sz="2800" spc="19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8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heavily</a:t>
            </a:r>
            <a:r>
              <a:rPr sz="2800" spc="19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800" spc="12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on</a:t>
            </a:r>
            <a:r>
              <a:rPr sz="2800" spc="18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8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the</a:t>
            </a:r>
            <a:r>
              <a:rPr sz="2800" spc="21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8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size</a:t>
            </a:r>
            <a:r>
              <a:rPr sz="2800" spc="21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800" spc="12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of</a:t>
            </a:r>
            <a:r>
              <a:rPr sz="2800" spc="20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8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3264" y="4064759"/>
            <a:ext cx="2346010" cy="616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54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time</a:t>
            </a:r>
            <a:r>
              <a:rPr sz="2800" spc="-7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8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quantum.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37334" y="2536882"/>
            <a:ext cx="5223647" cy="16853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970"/>
              </a:lnSpc>
              <a:spcBef>
                <a:spcPts val="0"/>
              </a:spcBef>
              <a:spcAft>
                <a:spcPts val="0"/>
              </a:spcAft>
            </a:pPr>
            <a:r>
              <a:rPr sz="8000" b="1" dirty="0">
                <a:solidFill>
                  <a:srgbClr val="04617B"/>
                </a:solidFill>
                <a:latin typeface="OUFAFP+Baloo Bhai 2 Bold"/>
                <a:cs typeface="OUFAFP+Baloo Bhai 2 Bold"/>
              </a:rPr>
              <a:t>Thank</a:t>
            </a:r>
            <a:r>
              <a:rPr sz="8000" b="1" spc="-16" dirty="0">
                <a:solidFill>
                  <a:srgbClr val="04617B"/>
                </a:solidFill>
                <a:latin typeface="OUFAFP+Baloo Bhai 2 Bold"/>
                <a:cs typeface="OUFAFP+Baloo Bhai 2 Bold"/>
              </a:rPr>
              <a:t> </a:t>
            </a:r>
            <a:r>
              <a:rPr sz="8000" b="1" dirty="0">
                <a:solidFill>
                  <a:srgbClr val="04617B"/>
                </a:solidFill>
                <a:latin typeface="OUFAFP+Baloo Bhai 2 Bold"/>
                <a:cs typeface="OUFAFP+Baloo Bhai 2 Bold"/>
              </a:rPr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50897" y="632337"/>
            <a:ext cx="4594959" cy="1066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00"/>
              </a:lnSpc>
              <a:spcBef>
                <a:spcPts val="0"/>
              </a:spcBef>
              <a:spcAft>
                <a:spcPts val="0"/>
              </a:spcAft>
            </a:pPr>
            <a:r>
              <a:rPr sz="5000" b="1" spc="-13" dirty="0">
                <a:solidFill>
                  <a:srgbClr val="04617B"/>
                </a:solidFill>
                <a:latin typeface="OUFAFP+Baloo Bhai 2 Bold"/>
                <a:cs typeface="OUFAFP+Baloo Bhai 2 Bold"/>
              </a:rPr>
              <a:t>CPU</a:t>
            </a:r>
            <a:r>
              <a:rPr sz="5000" b="1" dirty="0">
                <a:solidFill>
                  <a:srgbClr val="04617B"/>
                </a:solidFill>
                <a:latin typeface="OUFAFP+Baloo Bhai 2 Bold"/>
                <a:cs typeface="OUFAFP+Baloo Bhai 2 Bold"/>
              </a:rPr>
              <a:t> Scheduling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944" y="1712380"/>
            <a:ext cx="8203487" cy="552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48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400" spc="302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It</a:t>
            </a:r>
            <a:r>
              <a:rPr sz="250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is</a:t>
            </a:r>
            <a:r>
              <a:rPr sz="2500" spc="-3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</a:t>
            </a:r>
            <a:r>
              <a:rPr sz="2500" spc="-4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process</a:t>
            </a:r>
            <a:r>
              <a:rPr sz="2500" spc="-2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of</a:t>
            </a:r>
            <a:r>
              <a:rPr sz="2500" spc="-4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determining</a:t>
            </a:r>
            <a:r>
              <a:rPr sz="250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which</a:t>
            </a:r>
            <a:r>
              <a:rPr sz="2500" spc="-2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process</a:t>
            </a:r>
            <a:r>
              <a:rPr sz="2500" spc="-5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will</a:t>
            </a:r>
            <a:r>
              <a:rPr sz="2500" spc="-3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own</a:t>
            </a:r>
            <a:r>
              <a:rPr sz="2500" spc="-2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CPU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3264" y="2093306"/>
            <a:ext cx="6472031" cy="5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52"/>
              </a:lnSpc>
              <a:spcBef>
                <a:spcPts val="0"/>
              </a:spcBef>
              <a:spcAft>
                <a:spcPts val="0"/>
              </a:spcAft>
            </a:pPr>
            <a:r>
              <a:rPr sz="2500" spc="1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for</a:t>
            </a:r>
            <a:r>
              <a:rPr sz="2500" spc="-10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execution</a:t>
            </a:r>
            <a:r>
              <a:rPr sz="2500" spc="-4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while</a:t>
            </a:r>
            <a:r>
              <a:rPr sz="2500" spc="-4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another</a:t>
            </a:r>
            <a:r>
              <a:rPr sz="2500" spc="-6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process</a:t>
            </a:r>
            <a:r>
              <a:rPr sz="2500" spc="-5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is</a:t>
            </a:r>
            <a:r>
              <a:rPr sz="2500" spc="-3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spc="1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on</a:t>
            </a:r>
            <a:r>
              <a:rPr sz="2500" spc="-8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hold.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944" y="2550834"/>
            <a:ext cx="8202520" cy="169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48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400" spc="302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The</a:t>
            </a:r>
            <a:r>
              <a:rPr sz="2500" spc="43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main</a:t>
            </a:r>
            <a:r>
              <a:rPr sz="2500" spc="45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task</a:t>
            </a:r>
            <a:r>
              <a:rPr sz="2500" spc="448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of</a:t>
            </a:r>
            <a:r>
              <a:rPr sz="2500" spc="438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CPU</a:t>
            </a:r>
            <a:r>
              <a:rPr sz="2500" spc="44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scheduling</a:t>
            </a:r>
            <a:r>
              <a:rPr sz="2500" spc="44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is</a:t>
            </a:r>
            <a:r>
              <a:rPr sz="2500" spc="42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to</a:t>
            </a:r>
            <a:r>
              <a:rPr sz="2500" spc="44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make</a:t>
            </a:r>
            <a:r>
              <a:rPr sz="2500" spc="43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sure</a:t>
            </a:r>
            <a:r>
              <a:rPr sz="2500" spc="44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that</a:t>
            </a:r>
          </a:p>
          <a:p>
            <a:pPr marL="274319" marR="0">
              <a:lnSpc>
                <a:spcPts val="3001"/>
              </a:lnSpc>
              <a:spcBef>
                <a:spcPts val="5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whenever</a:t>
            </a:r>
            <a:r>
              <a:rPr sz="2500" spc="47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the</a:t>
            </a:r>
            <a:r>
              <a:rPr sz="2500" spc="46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CPU</a:t>
            </a:r>
            <a:r>
              <a:rPr sz="2500" spc="46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remains.</a:t>
            </a:r>
            <a:r>
              <a:rPr sz="2500" spc="46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Idle</a:t>
            </a:r>
            <a:r>
              <a:rPr sz="2500" spc="46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the</a:t>
            </a:r>
            <a:r>
              <a:rPr sz="2500" spc="45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OS</a:t>
            </a:r>
            <a:r>
              <a:rPr sz="2500" spc="44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at</a:t>
            </a:r>
            <a:r>
              <a:rPr sz="2500" spc="46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least</a:t>
            </a:r>
            <a:r>
              <a:rPr sz="2500" spc="46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select</a:t>
            </a:r>
          </a:p>
          <a:p>
            <a:pPr marL="274319" marR="0">
              <a:lnSpc>
                <a:spcPts val="3003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one</a:t>
            </a:r>
            <a:r>
              <a:rPr sz="2500" spc="71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spc="1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of</a:t>
            </a:r>
            <a:r>
              <a:rPr sz="2500" spc="72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the</a:t>
            </a:r>
            <a:r>
              <a:rPr sz="2500" spc="72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process</a:t>
            </a:r>
            <a:r>
              <a:rPr sz="2500" spc="74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available</a:t>
            </a:r>
            <a:r>
              <a:rPr sz="2500" spc="73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in</a:t>
            </a:r>
            <a:r>
              <a:rPr sz="2500" spc="71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the</a:t>
            </a:r>
            <a:r>
              <a:rPr sz="2500" spc="74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ready</a:t>
            </a:r>
            <a:r>
              <a:rPr sz="2500" spc="728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queue</a:t>
            </a:r>
            <a:r>
              <a:rPr sz="2500" spc="728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spc="1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for</a:t>
            </a:r>
          </a:p>
          <a:p>
            <a:pPr marL="274319" marR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execution.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8944" y="4151595"/>
            <a:ext cx="8200315" cy="1314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5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400" spc="302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500" spc="-1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The</a:t>
            </a:r>
            <a:r>
              <a:rPr sz="2500" spc="65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selection</a:t>
            </a:r>
            <a:r>
              <a:rPr sz="2500" spc="62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process</a:t>
            </a:r>
            <a:r>
              <a:rPr sz="2500" spc="62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will</a:t>
            </a:r>
            <a:r>
              <a:rPr sz="2500" spc="638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be</a:t>
            </a:r>
            <a:r>
              <a:rPr sz="2500" spc="63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carried</a:t>
            </a:r>
            <a:r>
              <a:rPr sz="2500" spc="63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out</a:t>
            </a:r>
            <a:r>
              <a:rPr sz="2500" spc="62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by</a:t>
            </a:r>
            <a:r>
              <a:rPr sz="2500" spc="63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the</a:t>
            </a:r>
            <a:r>
              <a:rPr sz="2500" spc="62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CPU</a:t>
            </a:r>
          </a:p>
          <a:p>
            <a:pPr marL="274319" marR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scheduler.</a:t>
            </a:r>
            <a:r>
              <a:rPr sz="2500" spc="90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It</a:t>
            </a:r>
            <a:r>
              <a:rPr sz="2500" spc="18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selects</a:t>
            </a:r>
            <a:r>
              <a:rPr sz="2500" spc="17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one</a:t>
            </a:r>
            <a:r>
              <a:rPr sz="2500" spc="16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of</a:t>
            </a:r>
            <a:r>
              <a:rPr sz="2500" spc="17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the</a:t>
            </a:r>
            <a:r>
              <a:rPr sz="2500" spc="17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process</a:t>
            </a:r>
            <a:r>
              <a:rPr sz="2500" spc="16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in</a:t>
            </a:r>
            <a:r>
              <a:rPr sz="2500" spc="19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memory</a:t>
            </a:r>
            <a:r>
              <a:rPr sz="2500" spc="18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that</a:t>
            </a:r>
          </a:p>
          <a:p>
            <a:pPr marL="274319" marR="0">
              <a:lnSpc>
                <a:spcPts val="3002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are</a:t>
            </a:r>
            <a:r>
              <a:rPr sz="2500" spc="-7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ready</a:t>
            </a:r>
            <a:r>
              <a:rPr sz="2500" spc="-6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spc="1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for</a:t>
            </a:r>
            <a:r>
              <a:rPr sz="2500" spc="-7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execution.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48816" y="561090"/>
            <a:ext cx="7195543" cy="1066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00"/>
              </a:lnSpc>
              <a:spcBef>
                <a:spcPts val="0"/>
              </a:spcBef>
              <a:spcAft>
                <a:spcPts val="0"/>
              </a:spcAft>
            </a:pPr>
            <a:r>
              <a:rPr sz="5000" b="1" dirty="0">
                <a:solidFill>
                  <a:srgbClr val="04617B"/>
                </a:solidFill>
                <a:latin typeface="OUFAFP+Baloo Bhai 2 Bold"/>
                <a:cs typeface="OUFAFP+Baloo Bhai 2 Bold"/>
              </a:rPr>
              <a:t>Types</a:t>
            </a:r>
            <a:r>
              <a:rPr sz="5000" b="1" spc="19" dirty="0">
                <a:solidFill>
                  <a:srgbClr val="04617B"/>
                </a:solidFill>
                <a:latin typeface="OUFAFP+Baloo Bhai 2 Bold"/>
                <a:cs typeface="OUFAFP+Baloo Bhai 2 Bold"/>
              </a:rPr>
              <a:t> </a:t>
            </a:r>
            <a:r>
              <a:rPr sz="5000" b="1" dirty="0">
                <a:solidFill>
                  <a:srgbClr val="04617B"/>
                </a:solidFill>
                <a:latin typeface="OUFAFP+Baloo Bhai 2 Bold"/>
                <a:cs typeface="OUFAFP+Baloo Bhai 2 Bold"/>
              </a:rPr>
              <a:t>of CPU Scheduling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944" y="1457544"/>
            <a:ext cx="3785071" cy="5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52"/>
              </a:lnSpc>
              <a:spcBef>
                <a:spcPts val="0"/>
              </a:spcBef>
              <a:spcAft>
                <a:spcPts val="0"/>
              </a:spcAft>
            </a:pPr>
            <a:r>
              <a:rPr sz="2500" b="1" spc="11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i)</a:t>
            </a:r>
            <a:r>
              <a:rPr sz="2500" b="1" spc="-49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 </a:t>
            </a:r>
            <a:r>
              <a:rPr sz="2500" b="1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Preemptive</a:t>
            </a:r>
            <a:r>
              <a:rPr sz="2500" b="1" spc="80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 </a:t>
            </a:r>
            <a:r>
              <a:rPr sz="2500" b="1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Scheduling: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944" y="1915326"/>
            <a:ext cx="6685093" cy="552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48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400" spc="302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Tasks</a:t>
            </a:r>
            <a:r>
              <a:rPr sz="2500" spc="-4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are</a:t>
            </a:r>
            <a:r>
              <a:rPr sz="2500" spc="-48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mostly</a:t>
            </a:r>
            <a:r>
              <a:rPr sz="2500" spc="-6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assigned</a:t>
            </a:r>
            <a:r>
              <a:rPr sz="2500" spc="-3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with</a:t>
            </a:r>
            <a:r>
              <a:rPr sz="2500" spc="-5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their</a:t>
            </a:r>
            <a:r>
              <a:rPr sz="2500" spc="-6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priorities.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944" y="2372452"/>
            <a:ext cx="8203902" cy="169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5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400" spc="302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Sometimes</a:t>
            </a:r>
            <a:r>
              <a:rPr sz="2500" spc="50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it</a:t>
            </a:r>
            <a:r>
              <a:rPr sz="2500" spc="51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is</a:t>
            </a:r>
            <a:r>
              <a:rPr sz="2500" spc="49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important</a:t>
            </a:r>
            <a:r>
              <a:rPr sz="2500" spc="49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to</a:t>
            </a:r>
            <a:r>
              <a:rPr sz="2500" spc="48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run</a:t>
            </a:r>
            <a:r>
              <a:rPr sz="2500" spc="50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</a:t>
            </a:r>
            <a:r>
              <a:rPr sz="2500" spc="48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task</a:t>
            </a:r>
            <a:r>
              <a:rPr sz="2500" spc="52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with</a:t>
            </a:r>
            <a:r>
              <a:rPr sz="2500" spc="51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</a:t>
            </a:r>
            <a:r>
              <a:rPr sz="2500" spc="50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higher</a:t>
            </a:r>
          </a:p>
          <a:p>
            <a:pPr marL="274319" marR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priority</a:t>
            </a:r>
            <a:r>
              <a:rPr sz="2500" spc="47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before</a:t>
            </a:r>
            <a:r>
              <a:rPr sz="2500" spc="47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another</a:t>
            </a:r>
            <a:r>
              <a:rPr sz="2500" spc="47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lower</a:t>
            </a:r>
            <a:r>
              <a:rPr sz="2500" spc="47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priority</a:t>
            </a:r>
            <a:r>
              <a:rPr sz="2500" spc="45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task,</a:t>
            </a:r>
            <a:r>
              <a:rPr sz="2500" spc="44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even</a:t>
            </a:r>
            <a:r>
              <a:rPr sz="2500" spc="458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if</a:t>
            </a:r>
            <a:r>
              <a:rPr sz="2500" spc="47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the</a:t>
            </a:r>
          </a:p>
          <a:p>
            <a:pPr marL="274319" marR="0">
              <a:lnSpc>
                <a:spcPts val="3003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lower</a:t>
            </a:r>
            <a:r>
              <a:rPr sz="2500" spc="61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priority</a:t>
            </a:r>
            <a:r>
              <a:rPr sz="2500" spc="61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task</a:t>
            </a:r>
            <a:r>
              <a:rPr sz="2500" spc="61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holds</a:t>
            </a:r>
            <a:r>
              <a:rPr sz="2500" spc="60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for</a:t>
            </a:r>
            <a:r>
              <a:rPr sz="2500" spc="61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some</a:t>
            </a:r>
            <a:r>
              <a:rPr sz="2500" spc="60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time</a:t>
            </a:r>
            <a:r>
              <a:rPr sz="2500" spc="61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spc="-12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and</a:t>
            </a:r>
            <a:r>
              <a:rPr sz="2500" spc="61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resumes,</a:t>
            </a:r>
          </a:p>
          <a:p>
            <a:pPr marL="274319" marR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when</a:t>
            </a:r>
            <a:r>
              <a:rPr sz="2500" spc="-5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the</a:t>
            </a:r>
            <a:r>
              <a:rPr sz="2500" spc="-6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higher</a:t>
            </a:r>
            <a:r>
              <a:rPr sz="2500" spc="-3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priority</a:t>
            </a:r>
            <a:r>
              <a:rPr sz="2500" spc="-6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task</a:t>
            </a:r>
            <a:r>
              <a:rPr sz="2500" spc="-5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finishes</a:t>
            </a:r>
            <a:r>
              <a:rPr sz="2500" spc="-3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its</a:t>
            </a:r>
            <a:r>
              <a:rPr sz="2500" spc="-4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execution.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8944" y="3973615"/>
            <a:ext cx="4568586" cy="552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48"/>
              </a:lnSpc>
              <a:spcBef>
                <a:spcPts val="0"/>
              </a:spcBef>
              <a:spcAft>
                <a:spcPts val="0"/>
              </a:spcAft>
            </a:pPr>
            <a:r>
              <a:rPr sz="2500" b="1" spc="11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ii)</a:t>
            </a:r>
            <a:r>
              <a:rPr sz="2500" b="1" spc="-49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 </a:t>
            </a:r>
            <a:r>
              <a:rPr sz="2500" b="1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Non-Preemptive</a:t>
            </a:r>
            <a:r>
              <a:rPr sz="2500" b="1" spc="75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 </a:t>
            </a:r>
            <a:r>
              <a:rPr sz="2500" b="1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Scheduling: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8944" y="4430868"/>
            <a:ext cx="7666804" cy="10097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5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400" spc="302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In</a:t>
            </a:r>
            <a:r>
              <a:rPr sz="2500" spc="-7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this</a:t>
            </a:r>
            <a:r>
              <a:rPr sz="2500" spc="-6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CPU</a:t>
            </a:r>
            <a:r>
              <a:rPr sz="2500" spc="-4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allocated</a:t>
            </a:r>
            <a:r>
              <a:rPr sz="2500" spc="-8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to</a:t>
            </a:r>
            <a:r>
              <a:rPr sz="2500" spc="-4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</a:t>
            </a:r>
            <a:r>
              <a:rPr sz="2500" spc="-4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specific</a:t>
            </a:r>
            <a:r>
              <a:rPr sz="2500" spc="-6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process.</a:t>
            </a:r>
          </a:p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400" spc="302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Only</a:t>
            </a:r>
            <a:r>
              <a:rPr sz="2500" spc="-5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the</a:t>
            </a:r>
            <a:r>
              <a:rPr sz="2500" spc="-6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method</a:t>
            </a:r>
            <a:r>
              <a:rPr sz="2500" spc="-3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used</a:t>
            </a:r>
            <a:r>
              <a:rPr sz="2500" spc="-3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spc="1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for</a:t>
            </a:r>
            <a:r>
              <a:rPr sz="2500" spc="-7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various</a:t>
            </a:r>
            <a:r>
              <a:rPr sz="2500" spc="-3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hardware</a:t>
            </a:r>
            <a:r>
              <a:rPr sz="2500" spc="-6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platform.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8944" y="5345850"/>
            <a:ext cx="8200438" cy="55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48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400" spc="302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The</a:t>
            </a:r>
            <a:r>
              <a:rPr sz="2500" spc="-2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process</a:t>
            </a:r>
            <a:r>
              <a:rPr sz="2500" spc="-2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that</a:t>
            </a:r>
            <a:r>
              <a:rPr sz="2500" spc="-1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keeps</a:t>
            </a:r>
            <a:r>
              <a:rPr sz="2500" spc="-2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the</a:t>
            </a:r>
            <a:r>
              <a:rPr sz="2500" spc="-1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CPU</a:t>
            </a:r>
            <a:r>
              <a:rPr sz="2500" spc="-1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busy</a:t>
            </a:r>
            <a:r>
              <a:rPr sz="2500" spc="-1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will</a:t>
            </a:r>
            <a:r>
              <a:rPr sz="250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release</a:t>
            </a:r>
            <a:r>
              <a:rPr sz="2500" spc="-18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the</a:t>
            </a:r>
            <a:r>
              <a:rPr sz="2500" spc="-18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CPU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23264" y="5726827"/>
            <a:ext cx="5941425" cy="5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52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either</a:t>
            </a:r>
            <a:r>
              <a:rPr sz="2500" spc="-6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by</a:t>
            </a:r>
            <a:r>
              <a:rPr sz="2500" spc="-4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switching</a:t>
            </a:r>
            <a:r>
              <a:rPr sz="2500" spc="-3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context</a:t>
            </a:r>
            <a:r>
              <a:rPr sz="2500" spc="-6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spc="1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or</a:t>
            </a:r>
            <a:r>
              <a:rPr sz="2500" spc="-7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terminating.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3952" y="632337"/>
            <a:ext cx="7307812" cy="1066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00"/>
              </a:lnSpc>
              <a:spcBef>
                <a:spcPts val="0"/>
              </a:spcBef>
              <a:spcAft>
                <a:spcPts val="0"/>
              </a:spcAft>
            </a:pPr>
            <a:r>
              <a:rPr sz="5000" b="1" dirty="0">
                <a:solidFill>
                  <a:srgbClr val="04617B"/>
                </a:solidFill>
                <a:latin typeface="OUFAFP+Baloo Bhai 2 Bold"/>
                <a:cs typeface="OUFAFP+Baloo Bhai 2 Bold"/>
              </a:rPr>
              <a:t>Important Terminologies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944" y="1886624"/>
            <a:ext cx="8201512" cy="1314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48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400" spc="302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500" b="1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Burst</a:t>
            </a:r>
            <a:r>
              <a:rPr sz="2500" b="1" spc="247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 </a:t>
            </a:r>
            <a:r>
              <a:rPr sz="2500" b="1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Time/Execution</a:t>
            </a:r>
            <a:r>
              <a:rPr sz="2500" b="1" spc="262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 </a:t>
            </a:r>
            <a:r>
              <a:rPr sz="2500" b="1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Time:</a:t>
            </a:r>
            <a:r>
              <a:rPr sz="2500" b="1" spc="236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it</a:t>
            </a:r>
            <a:r>
              <a:rPr sz="2500" spc="20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is</a:t>
            </a:r>
            <a:r>
              <a:rPr sz="2500" spc="18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</a:t>
            </a:r>
            <a:r>
              <a:rPr sz="2500" spc="17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time</a:t>
            </a:r>
            <a:r>
              <a:rPr sz="2500" spc="17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required</a:t>
            </a:r>
            <a:r>
              <a:rPr sz="2500" spc="20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by</a:t>
            </a:r>
            <a:r>
              <a:rPr sz="2500" spc="17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the</a:t>
            </a:r>
          </a:p>
          <a:p>
            <a:pPr marL="274319" marR="0">
              <a:lnSpc>
                <a:spcPts val="3003"/>
              </a:lnSpc>
              <a:spcBef>
                <a:spcPts val="5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process</a:t>
            </a:r>
            <a:r>
              <a:rPr sz="2500" spc="30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to</a:t>
            </a:r>
            <a:r>
              <a:rPr sz="2500" spc="31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complete</a:t>
            </a:r>
            <a:r>
              <a:rPr sz="2500" spc="32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execution.</a:t>
            </a:r>
            <a:r>
              <a:rPr sz="2500" spc="32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It</a:t>
            </a:r>
            <a:r>
              <a:rPr sz="2500" spc="32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is</a:t>
            </a:r>
            <a:r>
              <a:rPr sz="2500" spc="30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also</a:t>
            </a:r>
            <a:r>
              <a:rPr sz="2500" spc="33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called</a:t>
            </a:r>
            <a:r>
              <a:rPr sz="2500" spc="31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running</a:t>
            </a:r>
          </a:p>
          <a:p>
            <a:pPr marL="274319" marR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time.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944" y="3106459"/>
            <a:ext cx="7557076" cy="552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48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400" spc="302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500" b="1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Arrival Time:</a:t>
            </a:r>
            <a:r>
              <a:rPr sz="2500" b="1" spc="21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When</a:t>
            </a:r>
            <a:r>
              <a:rPr sz="2500" spc="-3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</a:t>
            </a:r>
            <a:r>
              <a:rPr sz="2500" spc="-7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process</a:t>
            </a:r>
            <a:r>
              <a:rPr sz="2500" spc="-5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enters</a:t>
            </a:r>
            <a:r>
              <a:rPr sz="2500" spc="-5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in</a:t>
            </a:r>
            <a:r>
              <a:rPr sz="2500" spc="-4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</a:t>
            </a:r>
            <a:r>
              <a:rPr sz="2500" spc="-4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ready</a:t>
            </a:r>
            <a:r>
              <a:rPr sz="2500" spc="-38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state.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944" y="3563712"/>
            <a:ext cx="8198649" cy="5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5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400" spc="302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500" b="1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Multiprogramming:</a:t>
            </a:r>
            <a:r>
              <a:rPr sz="2500" b="1" spc="41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</a:t>
            </a:r>
            <a:r>
              <a:rPr sz="2500" spc="3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number</a:t>
            </a:r>
            <a:r>
              <a:rPr sz="2500" spc="1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spc="1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of</a:t>
            </a:r>
            <a:r>
              <a:rPr sz="250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programs</a:t>
            </a:r>
            <a:r>
              <a:rPr sz="2500" spc="-2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which</a:t>
            </a:r>
            <a:r>
              <a:rPr sz="250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can</a:t>
            </a:r>
            <a:r>
              <a:rPr sz="250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spc="2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be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3264" y="3945040"/>
            <a:ext cx="5096705" cy="552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48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present</a:t>
            </a:r>
            <a:r>
              <a:rPr sz="2500" spc="-6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in</a:t>
            </a:r>
            <a:r>
              <a:rPr sz="2500" spc="-5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memory</a:t>
            </a:r>
            <a:r>
              <a:rPr sz="2500" spc="-5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at</a:t>
            </a:r>
            <a:r>
              <a:rPr sz="2500" spc="-4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the</a:t>
            </a:r>
            <a:r>
              <a:rPr sz="2500" spc="-6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same</a:t>
            </a:r>
            <a:r>
              <a:rPr sz="2500" spc="-1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time.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8944" y="4402166"/>
            <a:ext cx="8203511" cy="5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5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400" spc="302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500" b="1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Jobs:</a:t>
            </a:r>
            <a:r>
              <a:rPr sz="2500" b="1" spc="451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It</a:t>
            </a:r>
            <a:r>
              <a:rPr sz="2500" spc="42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is</a:t>
            </a:r>
            <a:r>
              <a:rPr sz="2500" spc="39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</a:t>
            </a:r>
            <a:r>
              <a:rPr sz="2500" spc="41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type</a:t>
            </a:r>
            <a:r>
              <a:rPr sz="2500" spc="41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spc="1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of</a:t>
            </a:r>
            <a:r>
              <a:rPr sz="2500" spc="38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program</a:t>
            </a:r>
            <a:r>
              <a:rPr sz="2500" spc="42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without</a:t>
            </a:r>
            <a:r>
              <a:rPr sz="2500" spc="41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any</a:t>
            </a:r>
            <a:r>
              <a:rPr sz="2500" spc="38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kind</a:t>
            </a:r>
            <a:r>
              <a:rPr sz="2500" spc="41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spc="1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of</a:t>
            </a:r>
            <a:r>
              <a:rPr sz="2500" spc="41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user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3264" y="4783166"/>
            <a:ext cx="1709277" cy="5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52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interaction.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0293" y="1886624"/>
            <a:ext cx="7438280" cy="552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48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400" spc="302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500" b="1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User:</a:t>
            </a:r>
            <a:r>
              <a:rPr sz="2500" b="1" spc="20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it</a:t>
            </a:r>
            <a:r>
              <a:rPr sz="2500" spc="-6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is</a:t>
            </a:r>
            <a:r>
              <a:rPr sz="2500" spc="-5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</a:t>
            </a:r>
            <a:r>
              <a:rPr sz="2500" spc="-4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kind</a:t>
            </a:r>
            <a:r>
              <a:rPr sz="2500" spc="-7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of</a:t>
            </a:r>
            <a:r>
              <a:rPr sz="2500" spc="-4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program</a:t>
            </a:r>
            <a:r>
              <a:rPr sz="2500" spc="-8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having</a:t>
            </a:r>
            <a:r>
              <a:rPr sz="2500" spc="-1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user</a:t>
            </a:r>
            <a:r>
              <a:rPr sz="2500" spc="-3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interaction.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0293" y="2343877"/>
            <a:ext cx="8201994" cy="5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5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400" spc="302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500" b="1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Process:</a:t>
            </a:r>
            <a:r>
              <a:rPr sz="2500" b="1" spc="38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it</a:t>
            </a:r>
            <a:r>
              <a:rPr sz="2500" spc="1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is</a:t>
            </a:r>
            <a:r>
              <a:rPr sz="250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the</a:t>
            </a:r>
            <a:r>
              <a:rPr sz="2500" spc="-2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reference</a:t>
            </a:r>
            <a:r>
              <a:rPr sz="2500" spc="1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that</a:t>
            </a:r>
            <a:r>
              <a:rPr sz="2500" spc="1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is</a:t>
            </a:r>
            <a:r>
              <a:rPr sz="250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used</a:t>
            </a:r>
            <a:r>
              <a:rPr sz="2500" spc="1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for</a:t>
            </a:r>
            <a:r>
              <a:rPr sz="2500" spc="1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both</a:t>
            </a:r>
            <a:r>
              <a:rPr sz="2500" spc="1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jobs</a:t>
            </a:r>
            <a:r>
              <a:rPr sz="250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94613" y="2724877"/>
            <a:ext cx="799368" cy="5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52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user.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0293" y="3182659"/>
            <a:ext cx="8201475" cy="1314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48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400" spc="302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500" b="1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CPU/IO</a:t>
            </a:r>
            <a:r>
              <a:rPr sz="2500" b="1" spc="760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 </a:t>
            </a:r>
            <a:r>
              <a:rPr sz="2500" b="1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Burst</a:t>
            </a:r>
            <a:r>
              <a:rPr sz="2500" b="1" spc="752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 </a:t>
            </a:r>
            <a:r>
              <a:rPr sz="2500" b="1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Cycle:</a:t>
            </a:r>
            <a:r>
              <a:rPr sz="2500" b="1" spc="740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Characterizes</a:t>
            </a:r>
            <a:r>
              <a:rPr sz="2500" spc="69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process</a:t>
            </a:r>
            <a:r>
              <a:rPr sz="2500" spc="69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execution,</a:t>
            </a:r>
          </a:p>
          <a:p>
            <a:pPr marL="274320" marR="0">
              <a:lnSpc>
                <a:spcPts val="3002"/>
              </a:lnSpc>
              <a:spcBef>
                <a:spcPts val="5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which</a:t>
            </a:r>
            <a:r>
              <a:rPr sz="2500" spc="86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alternates</a:t>
            </a:r>
            <a:r>
              <a:rPr sz="2500" spc="86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between</a:t>
            </a:r>
            <a:r>
              <a:rPr sz="2500" spc="86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CPU</a:t>
            </a:r>
            <a:r>
              <a:rPr sz="2500" spc="87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spc="1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and</a:t>
            </a:r>
            <a:r>
              <a:rPr sz="2500" spc="85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I/O</a:t>
            </a:r>
            <a:r>
              <a:rPr sz="2500" spc="87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activity.</a:t>
            </a:r>
            <a:r>
              <a:rPr sz="2500" spc="87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CPU</a:t>
            </a:r>
          </a:p>
          <a:p>
            <a:pPr marL="274320" marR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times</a:t>
            </a:r>
            <a:r>
              <a:rPr sz="2500" spc="-7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are</a:t>
            </a:r>
            <a:r>
              <a:rPr sz="2500" spc="-7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usually</a:t>
            </a:r>
            <a:r>
              <a:rPr sz="2500" spc="-3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shorter</a:t>
            </a:r>
            <a:r>
              <a:rPr sz="2500" spc="-28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than</a:t>
            </a:r>
            <a:r>
              <a:rPr sz="2500" spc="-48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the</a:t>
            </a:r>
            <a:r>
              <a:rPr sz="2500" spc="-6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time</a:t>
            </a:r>
            <a:r>
              <a:rPr sz="2500" spc="-4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of</a:t>
            </a:r>
            <a:r>
              <a:rPr sz="2500" spc="-6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I/O.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5248" y="632337"/>
            <a:ext cx="7907848" cy="1066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100"/>
              </a:lnSpc>
              <a:spcBef>
                <a:spcPts val="0"/>
              </a:spcBef>
              <a:spcAft>
                <a:spcPts val="0"/>
              </a:spcAft>
            </a:pPr>
            <a:r>
              <a:rPr sz="5000" b="1" spc="-13" dirty="0">
                <a:solidFill>
                  <a:srgbClr val="04617B"/>
                </a:solidFill>
                <a:latin typeface="OUFAFP+Baloo Bhai 2 Bold"/>
                <a:cs typeface="OUFAFP+Baloo Bhai 2 Bold"/>
              </a:rPr>
              <a:t>CPU</a:t>
            </a:r>
            <a:r>
              <a:rPr sz="5000" b="1" dirty="0">
                <a:solidFill>
                  <a:srgbClr val="04617B"/>
                </a:solidFill>
                <a:latin typeface="OUFAFP+Baloo Bhai 2 Bold"/>
                <a:cs typeface="OUFAFP+Baloo Bhai 2 Bold"/>
              </a:rPr>
              <a:t> Scheduling</a:t>
            </a:r>
            <a:r>
              <a:rPr sz="5000" b="1" spc="60" dirty="0">
                <a:solidFill>
                  <a:srgbClr val="04617B"/>
                </a:solidFill>
                <a:latin typeface="OUFAFP+Baloo Bhai 2 Bold"/>
                <a:cs typeface="OUFAFP+Baloo Bhai 2 Bold"/>
              </a:rPr>
              <a:t> </a:t>
            </a:r>
            <a:r>
              <a:rPr sz="5000" b="1" dirty="0">
                <a:solidFill>
                  <a:srgbClr val="04617B"/>
                </a:solidFill>
                <a:latin typeface="OUFAFP+Baloo Bhai 2 Bold"/>
                <a:cs typeface="OUFAFP+Baloo Bhai 2 Bold"/>
              </a:rPr>
              <a:t>Algorithms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0293" y="1959889"/>
            <a:ext cx="6981342" cy="2097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39"/>
              </a:lnSpc>
              <a:spcBef>
                <a:spcPts val="0"/>
              </a:spcBef>
              <a:spcAft>
                <a:spcPts val="0"/>
              </a:spcAft>
            </a:pPr>
            <a:r>
              <a:rPr sz="3600" b="1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i) First-Come-First</a:t>
            </a:r>
            <a:r>
              <a:rPr sz="3600" b="1" spc="32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 </a:t>
            </a:r>
            <a:r>
              <a:rPr sz="3600" b="1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Served:</a:t>
            </a:r>
          </a:p>
          <a:p>
            <a:pPr marL="0" marR="0">
              <a:lnSpc>
                <a:spcPts val="5185"/>
              </a:lnSpc>
              <a:spcBef>
                <a:spcPts val="0"/>
              </a:spcBef>
              <a:spcAft>
                <a:spcPts val="0"/>
              </a:spcAft>
            </a:pPr>
            <a:r>
              <a:rPr sz="3600" b="1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ii) Shortest-Job-First-Scheduling:</a:t>
            </a:r>
          </a:p>
          <a:p>
            <a:pPr marL="0" marR="0">
              <a:lnSpc>
                <a:spcPts val="5186"/>
              </a:lnSpc>
              <a:spcBef>
                <a:spcPts val="0"/>
              </a:spcBef>
              <a:spcAft>
                <a:spcPts val="0"/>
              </a:spcAft>
            </a:pPr>
            <a:r>
              <a:rPr sz="3600" b="1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iii) Priority Scheduling: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0293" y="3935882"/>
            <a:ext cx="5859298" cy="779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39"/>
              </a:lnSpc>
              <a:spcBef>
                <a:spcPts val="0"/>
              </a:spcBef>
              <a:spcAft>
                <a:spcPts val="0"/>
              </a:spcAft>
            </a:pPr>
            <a:r>
              <a:rPr sz="3600" b="1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iv)</a:t>
            </a:r>
            <a:r>
              <a:rPr sz="3600" b="1" spc="-14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 </a:t>
            </a:r>
            <a:r>
              <a:rPr sz="3600" b="1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Round</a:t>
            </a:r>
            <a:r>
              <a:rPr sz="3600" b="1" spc="16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 </a:t>
            </a:r>
            <a:r>
              <a:rPr sz="3600" b="1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Robin</a:t>
            </a:r>
            <a:r>
              <a:rPr sz="3600" b="1" spc="-15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 </a:t>
            </a:r>
            <a:r>
              <a:rPr sz="3600" b="1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Scheduling: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0293" y="1173759"/>
            <a:ext cx="5539004" cy="779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39"/>
              </a:lnSpc>
              <a:spcBef>
                <a:spcPts val="0"/>
              </a:spcBef>
              <a:spcAft>
                <a:spcPts val="0"/>
              </a:spcAft>
            </a:pPr>
            <a:r>
              <a:rPr sz="3600" b="1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i) First-Come-First</a:t>
            </a:r>
            <a:r>
              <a:rPr sz="3600" b="1" spc="32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 </a:t>
            </a:r>
            <a:r>
              <a:rPr sz="3600" b="1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Served: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0293" y="1837019"/>
            <a:ext cx="8201900" cy="5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5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400" spc="302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Assigns</a:t>
            </a:r>
            <a:r>
              <a:rPr sz="2500" spc="6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the</a:t>
            </a:r>
            <a:r>
              <a:rPr sz="2500" spc="7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processor</a:t>
            </a:r>
            <a:r>
              <a:rPr sz="2500" spc="4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to</a:t>
            </a:r>
            <a:r>
              <a:rPr sz="2500" spc="5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the</a:t>
            </a:r>
            <a:r>
              <a:rPr sz="2500" spc="7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process</a:t>
            </a:r>
            <a:r>
              <a:rPr sz="2500" spc="7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which</a:t>
            </a:r>
            <a:r>
              <a:rPr sz="2500" spc="7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is</a:t>
            </a:r>
            <a:r>
              <a:rPr sz="2500" spc="6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first</a:t>
            </a:r>
            <a:r>
              <a:rPr sz="2500" spc="6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in</a:t>
            </a:r>
            <a:r>
              <a:rPr sz="2500" spc="7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94613" y="2218348"/>
            <a:ext cx="1880252" cy="552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48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ready</a:t>
            </a:r>
            <a:r>
              <a:rPr sz="2500" spc="-8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queue.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0293" y="2675802"/>
            <a:ext cx="8198217" cy="552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48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400" spc="302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Key</a:t>
            </a:r>
            <a:r>
              <a:rPr sz="2500" spc="228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concept</a:t>
            </a:r>
            <a:r>
              <a:rPr sz="2500" spc="23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PAHLGP+Baloo Bhai 2 Regular"/>
                <a:cs typeface="PAHLGP+Baloo Bhai 2 Regular"/>
              </a:rPr>
              <a:t>“allocate</a:t>
            </a:r>
            <a:r>
              <a:rPr sz="2500" spc="208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the</a:t>
            </a:r>
            <a:r>
              <a:rPr sz="2500" spc="22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CPU</a:t>
            </a:r>
            <a:r>
              <a:rPr sz="2500" spc="23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in</a:t>
            </a:r>
            <a:r>
              <a:rPr sz="2500" spc="21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the</a:t>
            </a:r>
            <a:r>
              <a:rPr sz="2500" spc="22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order</a:t>
            </a:r>
            <a:r>
              <a:rPr sz="2500" spc="22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in</a:t>
            </a:r>
            <a:r>
              <a:rPr sz="2500" spc="21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which</a:t>
            </a:r>
            <a:r>
              <a:rPr sz="2500" spc="21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94613" y="3056728"/>
            <a:ext cx="2505135" cy="5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52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processor</a:t>
            </a:r>
            <a:r>
              <a:rPr sz="2500" spc="-7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PAHLGP+Baloo Bhai 2 Regular"/>
                <a:cs typeface="PAHLGP+Baloo Bhai 2 Regular"/>
              </a:rPr>
              <a:t>arrive”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0293" y="3514256"/>
            <a:ext cx="8142622" cy="1010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48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400" spc="302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Known</a:t>
            </a:r>
            <a:r>
              <a:rPr sz="2500" spc="-6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as</a:t>
            </a:r>
            <a:r>
              <a:rPr sz="2500" spc="-6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FCFS</a:t>
            </a:r>
            <a:r>
              <a:rPr sz="2500" spc="-28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and</a:t>
            </a:r>
            <a:r>
              <a:rPr sz="2500" spc="-4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it</a:t>
            </a:r>
            <a:r>
              <a:rPr sz="2500" spc="-6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is</a:t>
            </a:r>
            <a:r>
              <a:rPr sz="2500" spc="-5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non-scheme</a:t>
            </a:r>
            <a:r>
              <a:rPr sz="2500" spc="1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discipline</a:t>
            </a:r>
            <a:r>
              <a:rPr sz="2500" spc="-4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algorithm.</a:t>
            </a:r>
          </a:p>
          <a:p>
            <a:pPr marL="0" marR="0">
              <a:lnSpc>
                <a:spcPts val="3603"/>
              </a:lnSpc>
              <a:spcBef>
                <a:spcPts val="50"/>
              </a:spcBef>
              <a:spcAft>
                <a:spcPts val="0"/>
              </a:spcAft>
            </a:pPr>
            <a:r>
              <a:rPr sz="240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400" spc="302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Average</a:t>
            </a:r>
            <a:r>
              <a:rPr sz="2500" spc="-6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waiting</a:t>
            </a:r>
            <a:r>
              <a:rPr sz="2500" spc="-6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time</a:t>
            </a:r>
            <a:r>
              <a:rPr sz="2500" spc="-3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is</a:t>
            </a:r>
            <a:r>
              <a:rPr sz="2500" spc="-5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quite</a:t>
            </a:r>
            <a:r>
              <a:rPr sz="2500" spc="-6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long.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0293" y="4428963"/>
            <a:ext cx="8204474" cy="1315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5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400" spc="302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It</a:t>
            </a:r>
            <a:r>
              <a:rPr sz="2500" spc="1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is</a:t>
            </a:r>
            <a:r>
              <a:rPr sz="250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fair</a:t>
            </a:r>
            <a:r>
              <a:rPr sz="250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in</a:t>
            </a:r>
            <a:r>
              <a:rPr sz="250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formal</a:t>
            </a:r>
            <a:r>
              <a:rPr sz="2500" spc="2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sense</a:t>
            </a:r>
            <a:r>
              <a:rPr sz="250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but</a:t>
            </a:r>
            <a:r>
              <a:rPr sz="2500" spc="1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somewhat</a:t>
            </a:r>
            <a:r>
              <a:rPr sz="2500" spc="1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unfair</a:t>
            </a:r>
            <a:r>
              <a:rPr sz="2500" spc="3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in</a:t>
            </a:r>
            <a:r>
              <a:rPr sz="250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that</a:t>
            </a:r>
            <a:r>
              <a:rPr sz="2500" spc="1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long</a:t>
            </a:r>
          </a:p>
          <a:p>
            <a:pPr marL="274320" marR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jobs</a:t>
            </a:r>
            <a:r>
              <a:rPr sz="2500" spc="42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make</a:t>
            </a:r>
            <a:r>
              <a:rPr sz="2500" spc="43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short-jobs</a:t>
            </a:r>
            <a:r>
              <a:rPr sz="2500" spc="44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wait,</a:t>
            </a:r>
            <a:r>
              <a:rPr sz="2500" spc="43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and</a:t>
            </a:r>
            <a:r>
              <a:rPr sz="2500" spc="43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unimportant</a:t>
            </a:r>
            <a:r>
              <a:rPr sz="2500" spc="42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jobs</a:t>
            </a:r>
            <a:r>
              <a:rPr sz="2500" spc="42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make</a:t>
            </a:r>
          </a:p>
          <a:p>
            <a:pPr marL="274320" marR="0">
              <a:lnSpc>
                <a:spcPts val="3003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important</a:t>
            </a:r>
            <a:r>
              <a:rPr sz="2500" spc="-108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job</a:t>
            </a:r>
            <a:r>
              <a:rPr sz="2500" spc="-2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wait.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0293" y="957619"/>
            <a:ext cx="7383416" cy="552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48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400" spc="302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500" b="1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Average</a:t>
            </a:r>
            <a:r>
              <a:rPr sz="2500" b="1" spc="28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 </a:t>
            </a:r>
            <a:r>
              <a:rPr sz="2500" b="1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Time</a:t>
            </a:r>
            <a:r>
              <a:rPr sz="2500" b="1" spc="16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 </a:t>
            </a:r>
            <a:r>
              <a:rPr sz="2500" b="1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= :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Waiting</a:t>
            </a:r>
            <a:r>
              <a:rPr sz="2500" spc="-4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Time</a:t>
            </a:r>
            <a:r>
              <a:rPr sz="2500" spc="-4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PAHLGP+Baloo Bhai 2 Regular"/>
                <a:cs typeface="PAHLGP+Baloo Bhai 2 Regular"/>
              </a:rPr>
              <a:t>⁄</a:t>
            </a:r>
            <a:r>
              <a:rPr sz="2500" spc="-3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Number</a:t>
            </a:r>
            <a:r>
              <a:rPr sz="2500" spc="-6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of</a:t>
            </a:r>
            <a:r>
              <a:rPr sz="2500" spc="-4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process.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0293" y="1872400"/>
            <a:ext cx="2202779" cy="552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48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400" spc="302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500" b="1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Advantages: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0293" y="2329854"/>
            <a:ext cx="4965717" cy="1466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4320" marR="0">
              <a:lnSpc>
                <a:spcPts val="4048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i)</a:t>
            </a:r>
            <a:r>
              <a:rPr sz="2500" spc="42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Simple</a:t>
            </a:r>
            <a:r>
              <a:rPr sz="2500" spc="-4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to</a:t>
            </a:r>
            <a:r>
              <a:rPr sz="2500" spc="-6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understand</a:t>
            </a:r>
            <a:r>
              <a:rPr sz="2500" spc="-4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and</a:t>
            </a:r>
            <a:r>
              <a:rPr sz="2500" spc="-4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code.</a:t>
            </a:r>
          </a:p>
          <a:p>
            <a:pPr marL="274320" marR="0">
              <a:lnSpc>
                <a:spcPts val="3602"/>
              </a:lnSpc>
              <a:spcBef>
                <a:spcPts val="5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ii)</a:t>
            </a:r>
            <a:r>
              <a:rPr sz="2500" spc="-7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Suitable</a:t>
            </a:r>
            <a:r>
              <a:rPr sz="250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spc="1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for</a:t>
            </a:r>
            <a:r>
              <a:rPr sz="2500" spc="-7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batch</a:t>
            </a:r>
            <a:r>
              <a:rPr sz="2500" spc="-5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systems.</a:t>
            </a:r>
          </a:p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400" spc="302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500" b="1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Disadvantages: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94613" y="3702089"/>
            <a:ext cx="3743088" cy="552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48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i)</a:t>
            </a:r>
            <a:r>
              <a:rPr sz="2500" spc="-78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Waiting</a:t>
            </a:r>
            <a:r>
              <a:rPr sz="2500" spc="-4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time</a:t>
            </a:r>
            <a:r>
              <a:rPr sz="2500" spc="-6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can</a:t>
            </a:r>
            <a:r>
              <a:rPr sz="2500" spc="-5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be</a:t>
            </a:r>
            <a:r>
              <a:rPr sz="2500" spc="-1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long.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94613" y="4159215"/>
            <a:ext cx="7929255" cy="5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52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ii)</a:t>
            </a:r>
            <a:r>
              <a:rPr sz="2500" spc="6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Not</a:t>
            </a:r>
            <a:r>
              <a:rPr sz="2500" spc="5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suitable</a:t>
            </a:r>
            <a:r>
              <a:rPr sz="2500" spc="8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for</a:t>
            </a:r>
            <a:r>
              <a:rPr sz="2500" spc="6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time</a:t>
            </a:r>
            <a:r>
              <a:rPr sz="2500" spc="78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sharing</a:t>
            </a:r>
            <a:r>
              <a:rPr sz="2500" spc="8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system,</a:t>
            </a:r>
            <a:r>
              <a:rPr sz="2500" spc="8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each</a:t>
            </a:r>
            <a:r>
              <a:rPr sz="2500" spc="7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user</a:t>
            </a:r>
            <a:r>
              <a:rPr sz="2500" spc="8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should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94613" y="4540543"/>
            <a:ext cx="6786007" cy="552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48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get</a:t>
            </a:r>
            <a:r>
              <a:rPr sz="2500" spc="-7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the</a:t>
            </a:r>
            <a:r>
              <a:rPr sz="2500" spc="-4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CPU</a:t>
            </a:r>
            <a:r>
              <a:rPr sz="2500" spc="-3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spc="1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for</a:t>
            </a:r>
            <a:r>
              <a:rPr sz="2500" spc="-7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an</a:t>
            </a:r>
            <a:r>
              <a:rPr sz="2500" spc="-5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equal</a:t>
            </a:r>
            <a:r>
              <a:rPr sz="2500" spc="-2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amount</a:t>
            </a:r>
            <a:r>
              <a:rPr sz="2500" spc="-5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of</a:t>
            </a:r>
            <a:r>
              <a:rPr sz="2500" spc="-4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time</a:t>
            </a:r>
            <a:r>
              <a:rPr sz="2500" spc="-68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interval.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94613" y="4997796"/>
            <a:ext cx="7925816" cy="933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52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iii)</a:t>
            </a:r>
            <a:r>
              <a:rPr sz="2500" spc="1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</a:t>
            </a:r>
            <a:r>
              <a:rPr sz="2500" spc="3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proper</a:t>
            </a:r>
            <a:r>
              <a:rPr sz="2500" spc="4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mix</a:t>
            </a:r>
            <a:r>
              <a:rPr sz="2500" spc="2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spc="1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of</a:t>
            </a:r>
            <a:r>
              <a:rPr sz="2500" spc="2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jobs</a:t>
            </a:r>
            <a:r>
              <a:rPr sz="2500" spc="1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(I/O</a:t>
            </a:r>
            <a:r>
              <a:rPr sz="2500" spc="3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based</a:t>
            </a:r>
            <a:r>
              <a:rPr sz="2500" spc="3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spc="1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and</a:t>
            </a:r>
            <a:r>
              <a:rPr sz="2500" spc="1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CPU</a:t>
            </a:r>
            <a:r>
              <a:rPr sz="2500" spc="3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based</a:t>
            </a:r>
            <a:r>
              <a:rPr sz="2500" spc="3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Jobs)</a:t>
            </a:r>
            <a:r>
              <a:rPr sz="2500" spc="2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spc="22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is</a:t>
            </a:r>
          </a:p>
          <a:p>
            <a:pPr marL="0" marR="0">
              <a:lnSpc>
                <a:spcPts val="2999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needed</a:t>
            </a:r>
            <a:r>
              <a:rPr sz="2500" spc="-6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to</a:t>
            </a:r>
            <a:r>
              <a:rPr sz="2500" spc="-6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achieve</a:t>
            </a:r>
            <a:r>
              <a:rPr sz="2500" spc="-1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good</a:t>
            </a:r>
            <a:r>
              <a:rPr sz="2500" spc="-7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results</a:t>
            </a:r>
            <a:r>
              <a:rPr sz="2500" spc="-4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from</a:t>
            </a:r>
            <a:r>
              <a:rPr sz="2500" spc="-7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FCFS</a:t>
            </a:r>
            <a:r>
              <a:rPr sz="2500" spc="-5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scheduling.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0293" y="744880"/>
            <a:ext cx="6981342" cy="779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39"/>
              </a:lnSpc>
              <a:spcBef>
                <a:spcPts val="0"/>
              </a:spcBef>
              <a:spcAft>
                <a:spcPts val="0"/>
              </a:spcAft>
            </a:pPr>
            <a:r>
              <a:rPr sz="3600" b="1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ii) Shortest-Job-First-Scheduling: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0293" y="1408141"/>
            <a:ext cx="8203485" cy="5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5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400" spc="302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Key</a:t>
            </a:r>
            <a:r>
              <a:rPr sz="2500" spc="29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concept</a:t>
            </a:r>
            <a:r>
              <a:rPr sz="2500" spc="30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PAHLGP+Baloo Bhai 2 Regular"/>
                <a:cs typeface="PAHLGP+Baloo Bhai 2 Regular"/>
              </a:rPr>
              <a:t>“CPU</a:t>
            </a:r>
            <a:r>
              <a:rPr sz="2500" spc="30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is</a:t>
            </a:r>
            <a:r>
              <a:rPr sz="2500" spc="27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allocated</a:t>
            </a:r>
            <a:r>
              <a:rPr sz="2500" spc="28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to</a:t>
            </a:r>
            <a:r>
              <a:rPr sz="2500" spc="26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the</a:t>
            </a:r>
            <a:r>
              <a:rPr sz="2500" spc="28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process</a:t>
            </a:r>
            <a:r>
              <a:rPr sz="2500" spc="28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with</a:t>
            </a:r>
            <a:r>
              <a:rPr sz="2500" spc="29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least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94613" y="1789141"/>
            <a:ext cx="2325303" cy="5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52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CPU</a:t>
            </a:r>
            <a:r>
              <a:rPr sz="2500" spc="-6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burst</a:t>
            </a:r>
            <a:r>
              <a:rPr sz="2500" spc="-4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PAHLGP+Baloo Bhai 2 Regular"/>
                <a:cs typeface="PAHLGP+Baloo Bhai 2 Regular"/>
              </a:rPr>
              <a:t>time”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0293" y="2246923"/>
            <a:ext cx="8197281" cy="552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48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400" spc="302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CPU</a:t>
            </a:r>
            <a:r>
              <a:rPr sz="2500" spc="6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always</a:t>
            </a:r>
            <a:r>
              <a:rPr sz="2500" spc="4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assigned</a:t>
            </a:r>
            <a:r>
              <a:rPr sz="2500" spc="5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spc="3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to</a:t>
            </a:r>
            <a:r>
              <a:rPr sz="2500" spc="2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the</a:t>
            </a:r>
            <a:r>
              <a:rPr sz="2500" spc="5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process</a:t>
            </a:r>
            <a:r>
              <a:rPr sz="2500" spc="4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with</a:t>
            </a:r>
            <a:r>
              <a:rPr sz="2500" spc="4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least</a:t>
            </a:r>
            <a:r>
              <a:rPr sz="2500" spc="6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CPU</a:t>
            </a:r>
            <a:r>
              <a:rPr sz="2500" spc="58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burst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94613" y="2627975"/>
            <a:ext cx="1910775" cy="5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52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requirement.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0293" y="3085504"/>
            <a:ext cx="7197530" cy="19243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48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400" spc="302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It</a:t>
            </a:r>
            <a:r>
              <a:rPr sz="2500" spc="-8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reduces</a:t>
            </a:r>
            <a:r>
              <a:rPr sz="2500" spc="-28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average</a:t>
            </a:r>
            <a:r>
              <a:rPr sz="2500" spc="-3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waiting</a:t>
            </a:r>
            <a:r>
              <a:rPr sz="2500" spc="-7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time</a:t>
            </a:r>
            <a:r>
              <a:rPr sz="2500" spc="-4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over</a:t>
            </a:r>
            <a:r>
              <a:rPr sz="2500" spc="-3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FCFS.</a:t>
            </a:r>
          </a:p>
          <a:p>
            <a:pPr marL="0" marR="0">
              <a:lnSpc>
                <a:spcPts val="3602"/>
              </a:lnSpc>
              <a:spcBef>
                <a:spcPts val="50"/>
              </a:spcBef>
              <a:spcAft>
                <a:spcPts val="0"/>
              </a:spcAft>
            </a:pPr>
            <a:r>
              <a:rPr sz="240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400" spc="302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Assign</a:t>
            </a:r>
            <a:r>
              <a:rPr sz="2500" spc="-6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CPU</a:t>
            </a:r>
            <a:r>
              <a:rPr sz="2500" spc="-3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which</a:t>
            </a:r>
            <a:r>
              <a:rPr sz="2500" spc="-4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process</a:t>
            </a:r>
            <a:r>
              <a:rPr sz="2500" spc="-5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has</a:t>
            </a:r>
            <a:r>
              <a:rPr sz="2500" spc="-38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smallest</a:t>
            </a:r>
            <a:r>
              <a:rPr sz="2500" spc="-5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run</a:t>
            </a:r>
            <a:r>
              <a:rPr sz="2500" spc="-4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time.</a:t>
            </a:r>
          </a:p>
          <a:p>
            <a:pPr marL="0" marR="0">
              <a:lnSpc>
                <a:spcPts val="360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400" spc="302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SJF</a:t>
            </a:r>
            <a:r>
              <a:rPr sz="2500" spc="-6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can</a:t>
            </a:r>
            <a:r>
              <a:rPr sz="2500" spc="-4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minimize</a:t>
            </a:r>
            <a:r>
              <a:rPr sz="2500" spc="-14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the</a:t>
            </a:r>
            <a:r>
              <a:rPr sz="2500" spc="-71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average</a:t>
            </a:r>
            <a:r>
              <a:rPr sz="2500" spc="-1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waiting</a:t>
            </a:r>
            <a:r>
              <a:rPr sz="2500" spc="-6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time</a:t>
            </a:r>
            <a:r>
              <a:rPr sz="2500" spc="-3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spc="1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of</a:t>
            </a:r>
            <a:r>
              <a:rPr sz="2500" spc="-6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jobs.</a:t>
            </a:r>
          </a:p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400" spc="302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500" b="1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Advantages: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0293" y="4915193"/>
            <a:ext cx="4929141" cy="10099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4320" marR="0">
              <a:lnSpc>
                <a:spcPts val="4048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i)</a:t>
            </a:r>
            <a:r>
              <a:rPr sz="2500" spc="42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Minimum</a:t>
            </a:r>
            <a:r>
              <a:rPr sz="2500" spc="-1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average</a:t>
            </a:r>
            <a:r>
              <a:rPr sz="2500" spc="-3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waiting</a:t>
            </a:r>
            <a:r>
              <a:rPr sz="2500" spc="-7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time.</a:t>
            </a:r>
          </a:p>
          <a:p>
            <a:pPr marL="0" marR="0">
              <a:lnSpc>
                <a:spcPts val="3602"/>
              </a:lnSpc>
              <a:spcBef>
                <a:spcPts val="50"/>
              </a:spcBef>
              <a:spcAft>
                <a:spcPts val="0"/>
              </a:spcAft>
            </a:pPr>
            <a:r>
              <a:rPr sz="2400" dirty="0">
                <a:solidFill>
                  <a:srgbClr val="0BD0D9"/>
                </a:solidFill>
                <a:latin typeface="ASIHLP+Wingdings 2"/>
                <a:cs typeface="ASIHLP+Wingdings 2"/>
              </a:rPr>
              <a:t></a:t>
            </a:r>
            <a:r>
              <a:rPr sz="2400" spc="302" dirty="0">
                <a:solidFill>
                  <a:srgbClr val="0BD0D9"/>
                </a:solidFill>
                <a:latin typeface="Caladea"/>
                <a:cs typeface="Caladea"/>
              </a:rPr>
              <a:t> </a:t>
            </a:r>
            <a:r>
              <a:rPr sz="2500" b="1" dirty="0">
                <a:solidFill>
                  <a:srgbClr val="000000"/>
                </a:solidFill>
                <a:latin typeface="OUFAFP+Baloo Bhai 2 Bold"/>
                <a:cs typeface="OUFAFP+Baloo Bhai 2 Bold"/>
              </a:rPr>
              <a:t>Disadvantages: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94613" y="5829873"/>
            <a:ext cx="7927594" cy="552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48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i)</a:t>
            </a:r>
            <a:r>
              <a:rPr sz="2500" spc="33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The</a:t>
            </a:r>
            <a:r>
              <a:rPr sz="2500" spc="339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problem</a:t>
            </a:r>
            <a:r>
              <a:rPr sz="2500" spc="34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is</a:t>
            </a:r>
            <a:r>
              <a:rPr sz="2500" spc="30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to</a:t>
            </a:r>
            <a:r>
              <a:rPr sz="2500" spc="31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know</a:t>
            </a:r>
            <a:r>
              <a:rPr sz="2500" spc="35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the</a:t>
            </a:r>
            <a:r>
              <a:rPr sz="2500" spc="342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length</a:t>
            </a:r>
            <a:r>
              <a:rPr sz="2500" spc="34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of</a:t>
            </a:r>
            <a:r>
              <a:rPr sz="2500" spc="315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time</a:t>
            </a:r>
            <a:r>
              <a:rPr sz="2500" spc="350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spc="1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for</a:t>
            </a:r>
            <a:r>
              <a:rPr sz="2500" spc="308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which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94613" y="6210849"/>
            <a:ext cx="3877243" cy="5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52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CPU</a:t>
            </a:r>
            <a:r>
              <a:rPr sz="2500" spc="-63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is</a:t>
            </a:r>
            <a:r>
              <a:rPr sz="2500" spc="-57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needed</a:t>
            </a:r>
            <a:r>
              <a:rPr sz="2500" spc="-48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by</a:t>
            </a:r>
            <a:r>
              <a:rPr sz="2500" spc="-38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a</a:t>
            </a:r>
            <a:r>
              <a:rPr sz="2500" spc="-46" dirty="0">
                <a:solidFill>
                  <a:srgbClr val="000000"/>
                </a:solidFill>
                <a:latin typeface="Caladea"/>
                <a:cs typeface="Caladea"/>
              </a:rPr>
              <a:t> </a:t>
            </a:r>
            <a:r>
              <a:rPr sz="2500" dirty="0">
                <a:solidFill>
                  <a:srgbClr val="000000"/>
                </a:solidFill>
                <a:latin typeface="KAAIFU+Baloo Bhai 2 Regular"/>
                <a:cs typeface="KAAIFU+Baloo Bhai 2 Regular"/>
              </a:rPr>
              <a:t>process.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867</Words>
  <Application>Microsoft Office PowerPoint</Application>
  <PresentationFormat>On-screen Show (4:3)</PresentationFormat>
  <Paragraphs>116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OUFAFP+Baloo Bhai 2 Bold</vt:lpstr>
      <vt:lpstr>QMFJTH+Baloo Bhai 2 Bold</vt:lpstr>
      <vt:lpstr>ASIHLP+Wingdings 2</vt:lpstr>
      <vt:lpstr>Caladea</vt:lpstr>
      <vt:lpstr>KAAIFU+Baloo Bhai 2 Regular</vt:lpstr>
      <vt:lpstr>PAHLGP+Baloo Bhai 2 Regular</vt:lpstr>
      <vt:lpstr>Theme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sejda</dc:creator>
  <cp:lastModifiedBy>Raju</cp:lastModifiedBy>
  <cp:revision>3</cp:revision>
  <dcterms:modified xsi:type="dcterms:W3CDTF">2022-03-30T12:18:58Z</dcterms:modified>
</cp:coreProperties>
</file>