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18"/>
  </p:notesMasterIdLst>
  <p:sldIdLst>
    <p:sldId id="307" r:id="rId3"/>
    <p:sldId id="308" r:id="rId4"/>
    <p:sldId id="258" r:id="rId5"/>
    <p:sldId id="326" r:id="rId6"/>
    <p:sldId id="327" r:id="rId7"/>
    <p:sldId id="275" r:id="rId8"/>
    <p:sldId id="328" r:id="rId9"/>
    <p:sldId id="320" r:id="rId10"/>
    <p:sldId id="267" r:id="rId11"/>
    <p:sldId id="278" r:id="rId12"/>
    <p:sldId id="309" r:id="rId13"/>
    <p:sldId id="322" r:id="rId14"/>
    <p:sldId id="323" r:id="rId15"/>
    <p:sldId id="325" r:id="rId16"/>
    <p:sldId id="31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p:cViewPr varScale="1">
        <p:scale>
          <a:sx n="68" d="100"/>
          <a:sy n="68" d="100"/>
        </p:scale>
        <p:origin x="14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A5324-1691-432E-9B96-DD7ECF3FE52F}" type="datetimeFigureOut">
              <a:rPr lang="en-US" smtClean="0"/>
              <a:t>6/20/2018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CEDEF-2737-46F8-AF36-888F22E9CACE}" type="slidenum">
              <a:rPr lang="en-US" smtClean="0"/>
              <a:t>‹#›</a:t>
            </a:fld>
            <a:endParaRPr lang="en-US" dirty="0"/>
          </a:p>
        </p:txBody>
      </p:sp>
    </p:spTree>
    <p:extLst>
      <p:ext uri="{BB962C8B-B14F-4D97-AF65-F5344CB8AC3E}">
        <p14:creationId xmlns:p14="http://schemas.microsoft.com/office/powerpoint/2010/main" val="178796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4"/>
          <p:cNvSpPr>
            <a:spLocks noGrp="1" noRot="1" noChangeAspect="1" noTextEdit="1"/>
          </p:cNvSpPr>
          <p:nvPr>
            <p:ph type="sldImg"/>
          </p:nvPr>
        </p:nvSpPr>
        <p:spPr bwMode="auto">
          <a:xfrm>
            <a:off x="1792288" y="428625"/>
            <a:ext cx="5048250" cy="37861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8230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571625" y="428625"/>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80394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1A9F14-C511-417B-A9FD-D24FC59BDCAC}" type="datetime1">
              <a:rPr lang="en-US" smtClean="0"/>
              <a:t>6/20/2018</a:t>
            </a:fld>
            <a:endParaRPr lang="en-US" dirty="0"/>
          </a:p>
        </p:txBody>
      </p:sp>
      <p:sp>
        <p:nvSpPr>
          <p:cNvPr id="8" name="Slide Number Placeholder 7"/>
          <p:cNvSpPr>
            <a:spLocks noGrp="1"/>
          </p:cNvSpPr>
          <p:nvPr>
            <p:ph type="sldNum" sz="quarter" idx="11"/>
          </p:nvPr>
        </p:nvSpPr>
        <p:spPr/>
        <p:txBody>
          <a:bodyPr/>
          <a:lstStyle/>
          <a:p>
            <a:fld id="{98228B8A-B7F7-4AE1-9522-DFDE1528AC71}" type="slidenum">
              <a:rPr lang="en-US" smtClean="0"/>
              <a:t>‹#›</a:t>
            </a:fld>
            <a:endParaRPr lang="en-US" dirty="0"/>
          </a:p>
        </p:txBody>
      </p:sp>
      <p:sp>
        <p:nvSpPr>
          <p:cNvPr id="9" name="Footer Placeholder 8"/>
          <p:cNvSpPr>
            <a:spLocks noGrp="1"/>
          </p:cNvSpPr>
          <p:nvPr>
            <p:ph type="ftr" sz="quarter" idx="12"/>
          </p:nvPr>
        </p:nvSpPr>
        <p:spPr/>
        <p:txBody>
          <a:bodyPr/>
          <a:lstStyle/>
          <a:p>
            <a:r>
              <a:rPr lang="en-US" dirty="0"/>
              <a:t>IGATE Sensitive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BCBAB-C02B-4274-A7B8-550998EC6408}" type="datetime1">
              <a:rPr lang="en-US" smtClean="0"/>
              <a:t>6/20/2018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CA2D8-4097-488C-8F22-5B6BC7F8F25F}" type="datetime1">
              <a:rPr lang="en-US" smtClean="0"/>
              <a:t>6/20/2018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DF8C06-BECE-4604-993D-3EA24CE77146}" type="datetime1">
              <a:rPr lang="en-US" smtClean="0">
                <a:solidFill>
                  <a:prstClr val="black"/>
                </a:solidFill>
              </a:rPr>
              <a:pPr/>
              <a:t>6/20/2018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9762003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5F21D25-0A0E-4CEF-B8EC-06AAD4D88D67}" type="datetime1">
              <a:rPr lang="en-US" smtClean="0">
                <a:solidFill>
                  <a:prstClr val="black"/>
                </a:solidFill>
              </a:rPr>
              <a:pPr/>
              <a:t>6/20/2018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4150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CCFFB93-16C9-4092-B2E8-8524430274D9}" type="datetime1">
              <a:rPr lang="en-US" smtClean="0">
                <a:solidFill>
                  <a:prstClr val="black"/>
                </a:solidFill>
              </a:rPr>
              <a:pPr/>
              <a:t>6/20/2018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7465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1D1537B-F5F1-4193-B349-40CCA73A30F7}" type="datetime1">
              <a:rPr lang="en-US" smtClean="0">
                <a:solidFill>
                  <a:prstClr val="black"/>
                </a:solidFill>
              </a:rPr>
              <a:pPr/>
              <a:t>6/20/2018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23094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096D8EE-0A5C-4A16-B50B-139E7C35F60D}" type="datetime1">
              <a:rPr lang="en-US" smtClean="0">
                <a:solidFill>
                  <a:prstClr val="black"/>
                </a:solidFill>
              </a:rPr>
              <a:pPr/>
              <a:t>6/20/2018</a:t>
            </a:fld>
            <a:endParaRPr lang="en-US" dirty="0">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5044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3FD0A75-0C51-4FAB-9A77-D3D5A22B9FD2}" type="datetime1">
              <a:rPr lang="en-US" smtClean="0">
                <a:solidFill>
                  <a:prstClr val="black"/>
                </a:solidFill>
              </a:rPr>
              <a:pPr/>
              <a:t>6/20/2018</a:t>
            </a:fld>
            <a:endParaRPr lang="en-US" dirty="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99625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9066677-F6DB-4D65-B38F-6102DEE5773C}" type="datetime1">
              <a:rPr lang="en-US" smtClean="0">
                <a:solidFill>
                  <a:prstClr val="black"/>
                </a:solidFill>
              </a:rPr>
              <a:pPr/>
              <a:t>6/20/2018</a:t>
            </a:fld>
            <a:endParaRPr lang="en-US" dirty="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29412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E864DCF-8937-41AF-9397-C604AFA04C04}" type="datetime1">
              <a:rPr lang="en-US" smtClean="0">
                <a:solidFill>
                  <a:prstClr val="black"/>
                </a:solidFill>
              </a:rPr>
              <a:pPr/>
              <a:t>6/20/2018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02244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E3948-EF4E-487D-A973-F020DFB0C13D}" type="datetime1">
              <a:rPr lang="en-US" smtClean="0"/>
              <a:t>6/20/2018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D957F01-0396-45A9-B9E5-3EF821B91B6C}" type="datetime1">
              <a:rPr lang="en-US" smtClean="0">
                <a:solidFill>
                  <a:prstClr val="black"/>
                </a:solidFill>
              </a:rPr>
              <a:pPr/>
              <a:t>6/20/2018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32658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31CF0A-EE07-4DC7-B646-E46D5CF42549}" type="datetime1">
              <a:rPr lang="en-US" smtClean="0">
                <a:solidFill>
                  <a:prstClr val="black"/>
                </a:solidFill>
              </a:rPr>
              <a:pPr/>
              <a:t>6/20/2018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45644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5CEAED0-EDD4-47F0-8B83-A0BFAC7192C5}" type="datetime1">
              <a:rPr lang="en-US" smtClean="0">
                <a:solidFill>
                  <a:prstClr val="black"/>
                </a:solidFill>
              </a:rPr>
              <a:pPr/>
              <a:t>6/20/2018</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solidFill>
                  <a:prstClr val="black"/>
                </a:solidFill>
              </a:rPr>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0689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82192-DBA8-43EE-99A4-050572532554}" type="datetime1">
              <a:rPr lang="en-US" smtClean="0"/>
              <a:t>6/20/2018</a:t>
            </a:fld>
            <a:endParaRPr lang="en-US" dirty="0"/>
          </a:p>
        </p:txBody>
      </p:sp>
      <p:sp>
        <p:nvSpPr>
          <p:cNvPr id="5" name="Footer Placeholder 4"/>
          <p:cNvSpPr>
            <a:spLocks noGrp="1"/>
          </p:cNvSpPr>
          <p:nvPr>
            <p:ph type="ftr" sz="quarter" idx="11"/>
          </p:nvPr>
        </p:nvSpPr>
        <p:spPr/>
        <p:txBody>
          <a:bodyPr/>
          <a:lstStyle/>
          <a:p>
            <a:r>
              <a:rPr lang="en-US" dirty="0"/>
              <a:t>IGATE Sensitive</a:t>
            </a:r>
          </a:p>
        </p:txBody>
      </p:sp>
      <p:sp>
        <p:nvSpPr>
          <p:cNvPr id="6" name="Slide Number Placeholder 5"/>
          <p:cNvSpPr>
            <a:spLocks noGrp="1"/>
          </p:cNvSpPr>
          <p:nvPr>
            <p:ph type="sldNum" sz="quarter" idx="12"/>
          </p:nvPr>
        </p:nvSpPr>
        <p:spPr/>
        <p:txBody>
          <a:bodyPr/>
          <a:lstStyle/>
          <a:p>
            <a:fld id="{98228B8A-B7F7-4AE1-9522-DFDE1528AC71}" type="slidenum">
              <a:rPr lang="en-US" smtClean="0"/>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CC562-935D-439C-A9D0-99D4A236FD23}" type="datetime1">
              <a:rPr lang="en-US" smtClean="0"/>
              <a:t>6/20/2018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5759BC-0EB8-42E7-A3E5-26D3D51497DF}" type="datetime1">
              <a:rPr lang="en-US" smtClean="0"/>
              <a:t>6/20/2018</a:t>
            </a:fld>
            <a:endParaRPr lang="en-US" dirty="0"/>
          </a:p>
        </p:txBody>
      </p:sp>
      <p:sp>
        <p:nvSpPr>
          <p:cNvPr id="8" name="Footer Placeholder 7"/>
          <p:cNvSpPr>
            <a:spLocks noGrp="1"/>
          </p:cNvSpPr>
          <p:nvPr>
            <p:ph type="ftr" sz="quarter" idx="11"/>
          </p:nvPr>
        </p:nvSpPr>
        <p:spPr/>
        <p:txBody>
          <a:bodyPr/>
          <a:lstStyle/>
          <a:p>
            <a:r>
              <a:rPr lang="en-US" dirty="0"/>
              <a:t>IGATE Sensitive</a:t>
            </a:r>
          </a:p>
        </p:txBody>
      </p:sp>
      <p:sp>
        <p:nvSpPr>
          <p:cNvPr id="9" name="Slide Number Placeholder 8"/>
          <p:cNvSpPr>
            <a:spLocks noGrp="1"/>
          </p:cNvSpPr>
          <p:nvPr>
            <p:ph type="sldNum" sz="quarter" idx="12"/>
          </p:nvPr>
        </p:nvSpPr>
        <p:spPr/>
        <p:txBody>
          <a:bodyPr/>
          <a:lstStyle/>
          <a:p>
            <a:fld id="{98228B8A-B7F7-4AE1-9522-DFDE1528AC71}"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431F1A-BFC5-405E-A04F-D0A8DD753E51}" type="datetime1">
              <a:rPr lang="en-US" smtClean="0"/>
              <a:t>6/20/2018</a:t>
            </a:fld>
            <a:endParaRPr lang="en-US" dirty="0"/>
          </a:p>
        </p:txBody>
      </p:sp>
      <p:sp>
        <p:nvSpPr>
          <p:cNvPr id="4" name="Footer Placeholder 3"/>
          <p:cNvSpPr>
            <a:spLocks noGrp="1"/>
          </p:cNvSpPr>
          <p:nvPr>
            <p:ph type="ftr" sz="quarter" idx="11"/>
          </p:nvPr>
        </p:nvSpPr>
        <p:spPr/>
        <p:txBody>
          <a:bodyPr/>
          <a:lstStyle/>
          <a:p>
            <a:r>
              <a:rPr lang="en-US" dirty="0"/>
              <a:t>IGATE Sensitive</a:t>
            </a:r>
          </a:p>
        </p:txBody>
      </p:sp>
      <p:sp>
        <p:nvSpPr>
          <p:cNvPr id="5" name="Slide Number Placeholder 4"/>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4B6A5-54F2-4F05-9229-C065F0C5A5E7}" type="datetime1">
              <a:rPr lang="en-US" smtClean="0"/>
              <a:t>6/20/2018</a:t>
            </a:fld>
            <a:endParaRPr lang="en-US" dirty="0"/>
          </a:p>
        </p:txBody>
      </p:sp>
      <p:sp>
        <p:nvSpPr>
          <p:cNvPr id="3" name="Footer Placeholder 2"/>
          <p:cNvSpPr>
            <a:spLocks noGrp="1"/>
          </p:cNvSpPr>
          <p:nvPr>
            <p:ph type="ftr" sz="quarter" idx="11"/>
          </p:nvPr>
        </p:nvSpPr>
        <p:spPr/>
        <p:txBody>
          <a:bodyPr/>
          <a:lstStyle/>
          <a:p>
            <a:r>
              <a:rPr lang="en-US" dirty="0"/>
              <a:t>IGATE Sensitive</a:t>
            </a:r>
          </a:p>
        </p:txBody>
      </p:sp>
      <p:sp>
        <p:nvSpPr>
          <p:cNvPr id="4" name="Slide Number Placeholder 3"/>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801CD-400D-4959-9D90-8FBA5EEFE16D}" type="datetime1">
              <a:rPr lang="en-US" smtClean="0"/>
              <a:t>6/20/2018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50644-5C5C-4C15-8677-274220AE684D}" type="datetime1">
              <a:rPr lang="en-US" smtClean="0"/>
              <a:t>6/20/2018</a:t>
            </a:fld>
            <a:endParaRPr lang="en-US" dirty="0"/>
          </a:p>
        </p:txBody>
      </p:sp>
      <p:sp>
        <p:nvSpPr>
          <p:cNvPr id="6" name="Footer Placeholder 5"/>
          <p:cNvSpPr>
            <a:spLocks noGrp="1"/>
          </p:cNvSpPr>
          <p:nvPr>
            <p:ph type="ftr" sz="quarter" idx="11"/>
          </p:nvPr>
        </p:nvSpPr>
        <p:spPr/>
        <p:txBody>
          <a:bodyPr/>
          <a:lstStyle/>
          <a:p>
            <a:r>
              <a:rPr lang="en-US" dirty="0"/>
              <a:t>IGATE Sensitive</a:t>
            </a:r>
          </a:p>
        </p:txBody>
      </p:sp>
      <p:sp>
        <p:nvSpPr>
          <p:cNvPr id="7" name="Slide Number Placeholder 6"/>
          <p:cNvSpPr>
            <a:spLocks noGrp="1"/>
          </p:cNvSpPr>
          <p:nvPr>
            <p:ph type="sldNum" sz="quarter" idx="12"/>
          </p:nvPr>
        </p:nvSpPr>
        <p:spPr/>
        <p:txBody>
          <a:bodyPr/>
          <a:lstStyle/>
          <a:p>
            <a:fld id="{98228B8A-B7F7-4AE1-9522-DFDE1528AC7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A46F6BC-7E90-4C48-A62D-F06457316283}" type="datetime1">
              <a:rPr lang="en-US" smtClean="0"/>
              <a:t>6/20/2018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IGATE Sensitive</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8228B8A-B7F7-4AE1-9522-DFDE1528AC71}"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0"/>
          <p:cNvSpPr txBox="1">
            <a:spLocks noChangeArrowheads="1"/>
          </p:cNvSpPr>
          <p:nvPr/>
        </p:nvSpPr>
        <p:spPr>
          <a:xfrm>
            <a:off x="285720" y="6597581"/>
            <a:ext cx="1219200" cy="228600"/>
          </a:xfrm>
          <a:prstGeom prst="rect">
            <a:avLst/>
          </a:prstGeom>
          <a:noFill/>
        </p:spPr>
        <p:txBody>
          <a:bodyPr/>
          <a:lstStyle/>
          <a:p>
            <a:pPr>
              <a:defRPr/>
            </a:pPr>
            <a:fld id="{634B1AA2-1421-4123-B46B-C773544C4A12}" type="datetime4">
              <a:rPr lang="en-US" sz="800">
                <a:solidFill>
                  <a:prstClr val="white">
                    <a:lumMod val="50000"/>
                  </a:prstClr>
                </a:solidFill>
                <a:latin typeface="Candara" panose="020E0502030303020204" pitchFamily="34" charset="0"/>
              </a:rPr>
              <a:pPr>
                <a:defRPr/>
              </a:pPr>
              <a:t>June 20, 2018</a:t>
            </a:fld>
            <a:endParaRPr lang="en-US" sz="800" dirty="0">
              <a:solidFill>
                <a:prstClr val="white">
                  <a:lumMod val="50000"/>
                </a:prstClr>
              </a:solidFill>
              <a:latin typeface="Candara" panose="020E0502030303020204" pitchFamily="34" charset="0"/>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a:defRPr/>
            </a:pPr>
            <a:r>
              <a:rPr lang="en-US" altLang="ja-JP" sz="800" dirty="0">
                <a:solidFill>
                  <a:prstClr val="white">
                    <a:lumMod val="50000"/>
                  </a:prstClr>
                </a:solidFill>
                <a:latin typeface="Candara" panose="020E0502030303020204" pitchFamily="34" charset="0"/>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1F497D"/>
                </a:solidFill>
                <a:latin typeface="Arial" pitchFamily="34" charset="0"/>
                <a:ea typeface="ＭＳ Ｐゴシック"/>
                <a:cs typeface="Arial" pitchFamily="34" charset="0"/>
              </a:rPr>
              <a:t>- </a:t>
            </a:r>
            <a:fld id="{F47D9766-21FB-48EB-955B-1DFC7B4C9F61}" type="slidenum">
              <a:rPr lang="en-US" sz="900">
                <a:solidFill>
                  <a:prstClr val="white">
                    <a:lumMod val="50000"/>
                  </a:prstClr>
                </a:solidFill>
                <a:latin typeface="Candara" panose="020E0502030303020204" pitchFamily="34" charset="0"/>
              </a:rPr>
              <a:pPr algn="ctr" eaLnBrk="0" hangingPunct="0">
                <a:buClr>
                  <a:srgbClr val="000000"/>
                </a:buClr>
                <a:buSzPct val="65000"/>
                <a:buFont typeface="Wingdings" pitchFamily="2" charset="2"/>
                <a:buNone/>
                <a:defRPr/>
              </a:pPr>
              <a:t>‹#›</a:t>
            </a:fld>
            <a:r>
              <a:rPr lang="en-US" sz="900" dirty="0">
                <a:solidFill>
                  <a:prstClr val="white">
                    <a:lumMod val="50000"/>
                  </a:prstClr>
                </a:solidFill>
                <a:latin typeface="Candara" panose="020E0502030303020204" pitchFamily="34" charset="0"/>
              </a:rPr>
              <a:t> </a:t>
            </a:r>
            <a:r>
              <a:rPr lang="en-US" sz="800" dirty="0">
                <a:solidFill>
                  <a:srgbClr val="1F497D"/>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rgbClr val="9BBB59"/>
              </a:solidFill>
            </a:endParaRPr>
          </a:p>
        </p:txBody>
      </p:sp>
    </p:spTree>
    <p:extLst>
      <p:ext uri="{BB962C8B-B14F-4D97-AF65-F5344CB8AC3E}">
        <p14:creationId xmlns:p14="http://schemas.microsoft.com/office/powerpoint/2010/main" val="12797468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317" name="TextBox 10"/>
          <p:cNvSpPr txBox="1">
            <a:spLocks noChangeArrowheads="1"/>
          </p:cNvSpPr>
          <p:nvPr/>
        </p:nvSpPr>
        <p:spPr bwMode="auto">
          <a:xfrm>
            <a:off x="466724" y="1839913"/>
            <a:ext cx="828516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4400" b="1" dirty="0">
                <a:solidFill>
                  <a:schemeClr val="bg1"/>
                </a:solidFill>
                <a:latin typeface="Candara" pitchFamily="34" charset="0"/>
              </a:rPr>
              <a:t>Recruitment Management System</a:t>
            </a: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a:xfrm>
            <a:off x="3505200" y="6096001"/>
            <a:ext cx="1600200" cy="365125"/>
          </a:xfrm>
        </p:spPr>
        <p:txBody>
          <a:bodyPr/>
          <a:lstStyle/>
          <a:p>
            <a:r>
              <a:rPr lang="en-US" dirty="0"/>
              <a:t>Capgemini Public</a:t>
            </a:r>
          </a:p>
        </p:txBody>
      </p:sp>
    </p:spTree>
    <p:extLst>
      <p:ext uri="{BB962C8B-B14F-4D97-AF65-F5344CB8AC3E}">
        <p14:creationId xmlns:p14="http://schemas.microsoft.com/office/powerpoint/2010/main" val="428809375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p:txBody>
          <a:bodyPr/>
          <a:lstStyle/>
          <a:p>
            <a:r>
              <a:rPr lang="en-US" b="1" dirty="0"/>
              <a:t>Defects Found…</a:t>
            </a:r>
          </a:p>
        </p:txBody>
      </p:sp>
      <p:sp>
        <p:nvSpPr>
          <p:cNvPr id="2" name="Content Placeholder 1">
            <a:extLst>
              <a:ext uri="{FF2B5EF4-FFF2-40B4-BE49-F238E27FC236}">
                <a16:creationId xmlns:a16="http://schemas.microsoft.com/office/drawing/2014/main" id="{3F85BDFE-6362-4203-8F85-15F4B2632932}"/>
              </a:ext>
            </a:extLst>
          </p:cNvPr>
          <p:cNvSpPr>
            <a:spLocks noGrp="1"/>
          </p:cNvSpPr>
          <p:nvPr>
            <p:ph idx="1"/>
          </p:nvPr>
        </p:nvSpPr>
        <p:spPr/>
        <p:txBody>
          <a:bodyPr/>
          <a:lstStyle/>
          <a:p>
            <a:r>
              <a:rPr lang="en-US" dirty="0"/>
              <a:t>Number of defects Found- 08</a:t>
            </a:r>
          </a:p>
          <a:p>
            <a:pPr marL="0" indent="0">
              <a:buNone/>
            </a:pPr>
            <a:r>
              <a:rPr lang="en-US" dirty="0"/>
              <a:t>Defects With high priority and high severity</a:t>
            </a:r>
          </a:p>
          <a:p>
            <a:r>
              <a:rPr lang="en-US" dirty="0"/>
              <a:t>DF_RMS_001</a:t>
            </a:r>
          </a:p>
          <a:p>
            <a:r>
              <a:rPr lang="en-US" b="0" dirty="0"/>
              <a:t>DF_RMS_004</a:t>
            </a:r>
          </a:p>
          <a:p>
            <a:r>
              <a:rPr lang="en-US" b="0" dirty="0"/>
              <a:t>DF_RMS_008</a:t>
            </a:r>
            <a:endParaRPr lang="en-US" dirty="0"/>
          </a:p>
          <a:p>
            <a:pPr marL="0" indent="0">
              <a:buNone/>
            </a:pPr>
            <a:endParaRPr lang="en-US" dirty="0"/>
          </a:p>
          <a:p>
            <a:pPr marL="0" indent="0">
              <a:buNone/>
            </a:pPr>
            <a:endParaRPr lang="en-US" dirty="0"/>
          </a:p>
          <a:p>
            <a:endParaRPr lang="en-US" dirty="0"/>
          </a:p>
        </p:txBody>
      </p:sp>
      <p:sp>
        <p:nvSpPr>
          <p:cNvPr id="18" name="Footer Placeholder 1"/>
          <p:cNvSpPr>
            <a:spLocks noGrp="1"/>
          </p:cNvSpPr>
          <p:nvPr>
            <p:ph type="ftr" sz="quarter" idx="11"/>
          </p:nvPr>
        </p:nvSpPr>
        <p:spPr/>
        <p:txBody>
          <a:bodyPr/>
          <a:lstStyle/>
          <a:p>
            <a:r>
              <a:rPr lang="en-US" dirty="0">
                <a:solidFill>
                  <a:prstClr val="black"/>
                </a:solidFill>
              </a:rPr>
              <a:t>Capgemini Public</a:t>
            </a:r>
          </a:p>
        </p:txBody>
      </p:sp>
      <p:sp>
        <p:nvSpPr>
          <p:cNvPr id="3" name="Slide Number Placeholder 2"/>
          <p:cNvSpPr>
            <a:spLocks noGrp="1"/>
          </p:cNvSpPr>
          <p:nvPr>
            <p:ph type="sldNum" sz="quarter" idx="12"/>
          </p:nvPr>
        </p:nvSpPr>
        <p:spPr/>
        <p:txBody>
          <a:bodyPr/>
          <a:lstStyle/>
          <a:p>
            <a:fld id="{98228B8A-B7F7-4AE1-9522-DFDE1528AC71}" type="slidenum">
              <a:rPr lang="en-US" smtClean="0"/>
              <a:t>10</a:t>
            </a:fld>
            <a:endParaRPr lang="en-US" dirty="0"/>
          </a:p>
        </p:txBody>
      </p:sp>
    </p:spTree>
    <p:extLst>
      <p:ext uri="{BB962C8B-B14F-4D97-AF65-F5344CB8AC3E}">
        <p14:creationId xmlns:p14="http://schemas.microsoft.com/office/powerpoint/2010/main" val="388589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78FA-1FB5-4997-93B7-872C5E7DB371}"/>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CBF138A0-B12A-4D35-BA11-F87608B8B8A2}"/>
              </a:ext>
            </a:extLst>
          </p:cNvPr>
          <p:cNvSpPr>
            <a:spLocks noGrp="1"/>
          </p:cNvSpPr>
          <p:nvPr>
            <p:ph idx="1"/>
          </p:nvPr>
        </p:nvSpPr>
        <p:spPr/>
        <p:txBody>
          <a:bodyPr/>
          <a:lstStyle/>
          <a:p>
            <a:endParaRPr lang="en-US" dirty="0"/>
          </a:p>
        </p:txBody>
      </p:sp>
      <p:sp>
        <p:nvSpPr>
          <p:cNvPr id="11" name="Footer Placeholder 1"/>
          <p:cNvSpPr>
            <a:spLocks noGrp="1"/>
          </p:cNvSpPr>
          <p:nvPr>
            <p:ph type="ftr" sz="quarter" idx="11"/>
          </p:nvPr>
        </p:nvSpPr>
        <p:spPr/>
        <p:txBody>
          <a:bodyPr/>
          <a:lstStyle/>
          <a:p>
            <a:r>
              <a:rPr lang="en-US" dirty="0">
                <a:solidFill>
                  <a:prstClr val="black"/>
                </a:solidFill>
              </a:rPr>
              <a:t>Capgemini Public</a:t>
            </a:r>
          </a:p>
        </p:txBody>
      </p:sp>
      <p:sp>
        <p:nvSpPr>
          <p:cNvPr id="3" name="Slide Number Placeholder 2"/>
          <p:cNvSpPr>
            <a:spLocks noGrp="1"/>
          </p:cNvSpPr>
          <p:nvPr>
            <p:ph type="sldNum" sz="quarter" idx="12"/>
          </p:nvPr>
        </p:nvSpPr>
        <p:spPr/>
        <p:txBody>
          <a:bodyPr/>
          <a:lstStyle/>
          <a:p>
            <a:fld id="{98228B8A-B7F7-4AE1-9522-DFDE1528AC71}" type="slidenum">
              <a:rPr lang="en-US" smtClean="0"/>
              <a:t>11</a:t>
            </a:fld>
            <a:endParaRPr lang="en-US" dirty="0"/>
          </a:p>
        </p:txBody>
      </p:sp>
      <p:sp>
        <p:nvSpPr>
          <p:cNvPr id="5" name="Rectangle 4"/>
          <p:cNvSpPr/>
          <p:nvPr/>
        </p:nvSpPr>
        <p:spPr>
          <a:xfrm>
            <a:off x="304800" y="228600"/>
            <a:ext cx="822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200" b="1" dirty="0">
                <a:latin typeface="Bookman Old Style" panose="02050604050505020204" pitchFamily="18" charset="0"/>
                <a:cs typeface="Times New Roman" panose="02020603050405020304" pitchFamily="18" charset="0"/>
              </a:rPr>
              <a:t>Application link</a:t>
            </a:r>
          </a:p>
        </p:txBody>
      </p:sp>
    </p:spTree>
    <p:extLst>
      <p:ext uri="{BB962C8B-B14F-4D97-AF65-F5344CB8AC3E}">
        <p14:creationId xmlns:p14="http://schemas.microsoft.com/office/powerpoint/2010/main" val="89254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20762"/>
          </a:xfrm>
        </p:spPr>
        <p:txBody>
          <a:bodyPr>
            <a:normAutofit/>
          </a:bodyPr>
          <a:lstStyle/>
          <a:p>
            <a:pPr algn="l"/>
            <a:r>
              <a:rPr lang="en-US" sz="3600" dirty="0">
                <a:latin typeface="Times New Roman" pitchFamily="18" charset="0"/>
                <a:cs typeface="Times New Roman" pitchFamily="18" charset="0"/>
              </a:rPr>
              <a:t>Test Case Adequacy :</a:t>
            </a:r>
          </a:p>
        </p:txBody>
      </p:sp>
      <p:sp>
        <p:nvSpPr>
          <p:cNvPr id="3" name="Content Placeholder 2"/>
          <p:cNvSpPr>
            <a:spLocks noGrp="1"/>
          </p:cNvSpPr>
          <p:nvPr>
            <p:ph idx="1"/>
          </p:nvPr>
        </p:nvSpPr>
        <p:spPr/>
        <p:txBody>
          <a:bodyPr>
            <a:normAutofit/>
          </a:bodyPr>
          <a:lstStyle/>
          <a:p>
            <a:pPr marL="0" indent="0">
              <a:buNone/>
            </a:pPr>
            <a:r>
              <a:rPr lang="en-US" b="0" dirty="0">
                <a:solidFill>
                  <a:schemeClr val="tx1"/>
                </a:solidFill>
                <a:cs typeface="Times New Roman" pitchFamily="18" charset="0"/>
              </a:rPr>
              <a:t>Test cases written should be adequate enough to say that the all the scenario’s/Functionality of the application was covered.</a:t>
            </a:r>
          </a:p>
          <a:p>
            <a:pPr marL="0" indent="0">
              <a:buNone/>
            </a:pPr>
            <a:endParaRPr lang="en-US" b="0" dirty="0">
              <a:solidFill>
                <a:schemeClr val="tx1"/>
              </a:solidFill>
              <a:cs typeface="Times New Roman" pitchFamily="18" charset="0"/>
            </a:endParaRPr>
          </a:p>
          <a:p>
            <a:pPr marL="0" indent="0">
              <a:buNone/>
            </a:pPr>
            <a:r>
              <a:rPr lang="en-US" b="0" dirty="0">
                <a:solidFill>
                  <a:schemeClr val="tx1"/>
                </a:solidFill>
                <a:cs typeface="Times New Roman" pitchFamily="18" charset="0"/>
              </a:rPr>
              <a:t>Adequacy = Number Of actual Test Cases/No of Test Cases Estimated.</a:t>
            </a:r>
            <a:endParaRPr lang="en-US" sz="2400" b="0" dirty="0">
              <a:solidFill>
                <a:schemeClr val="tx1"/>
              </a:solidFill>
              <a:latin typeface="Times New Roman" pitchFamily="18" charset="0"/>
              <a:cs typeface="Times New Roman" pitchFamily="18" charset="0"/>
            </a:endParaRPr>
          </a:p>
          <a:p>
            <a:pPr marL="0" indent="0">
              <a:buNone/>
            </a:pPr>
            <a:endParaRPr lang="en-US" b="0" dirty="0">
              <a:solidFill>
                <a:schemeClr val="tx1"/>
              </a:solidFill>
              <a:cs typeface="Times New Roman" pitchFamily="18" charset="0"/>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2706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855"/>
            <a:ext cx="7772400" cy="1066800"/>
          </a:xfrm>
        </p:spPr>
        <p:txBody>
          <a:bodyPr>
            <a:normAutofit/>
          </a:bodyPr>
          <a:lstStyle/>
          <a:p>
            <a:pPr algn="l"/>
            <a:r>
              <a:rPr lang="en-US" sz="3600" dirty="0">
                <a:latin typeface="Times New Roman" pitchFamily="18" charset="0"/>
                <a:cs typeface="Times New Roman" pitchFamily="18" charset="0"/>
              </a:rPr>
              <a:t>Test Case Effectiveness:</a:t>
            </a:r>
          </a:p>
        </p:txBody>
      </p:sp>
      <p:sp>
        <p:nvSpPr>
          <p:cNvPr id="3" name="Subtitle 2"/>
          <p:cNvSpPr>
            <a:spLocks noGrp="1"/>
          </p:cNvSpPr>
          <p:nvPr>
            <p:ph type="subTitle" idx="1"/>
          </p:nvPr>
        </p:nvSpPr>
        <p:spPr>
          <a:xfrm>
            <a:off x="609600" y="1828800"/>
            <a:ext cx="8001000" cy="4419600"/>
          </a:xfrm>
        </p:spPr>
        <p:txBody>
          <a:bodyPr>
            <a:normAutofit/>
          </a:bodyPr>
          <a:lstStyle/>
          <a:p>
            <a:pPr algn="l"/>
            <a:r>
              <a:rPr lang="en-US" b="0" dirty="0">
                <a:solidFill>
                  <a:schemeClr val="tx1"/>
                </a:solidFill>
                <a:latin typeface="Times New Roman" pitchFamily="18" charset="0"/>
                <a:cs typeface="Times New Roman" pitchFamily="18" charset="0"/>
              </a:rPr>
              <a:t>Effectiveness of Test Cases is Measured In Number of defects Found in testing without Using the Test Cases.</a:t>
            </a:r>
          </a:p>
          <a:p>
            <a:pPr algn="l"/>
            <a:endParaRPr lang="en-US" b="0" dirty="0">
              <a:solidFill>
                <a:schemeClr val="tx1"/>
              </a:solidFill>
              <a:latin typeface="Times New Roman" pitchFamily="18" charset="0"/>
              <a:cs typeface="Times New Roman" pitchFamily="18" charset="0"/>
            </a:endParaRPr>
          </a:p>
          <a:p>
            <a:pPr algn="l"/>
            <a:r>
              <a:rPr lang="en-US" b="0" dirty="0">
                <a:solidFill>
                  <a:schemeClr val="tx1"/>
                </a:solidFill>
                <a:latin typeface="Times New Roman" pitchFamily="18" charset="0"/>
                <a:cs typeface="Times New Roman" pitchFamily="18" charset="0"/>
              </a:rPr>
              <a:t>It is calculated as </a:t>
            </a:r>
          </a:p>
          <a:p>
            <a:pPr algn="l"/>
            <a:r>
              <a:rPr lang="en-US" b="0" dirty="0">
                <a:solidFill>
                  <a:schemeClr val="tx1"/>
                </a:solidFill>
                <a:latin typeface="Times New Roman" pitchFamily="18" charset="0"/>
                <a:cs typeface="Times New Roman" pitchFamily="18" charset="0"/>
              </a:rPr>
              <a:t>Number of Defects Detected Using Test Cases*100/Total number of Defects Detected.</a:t>
            </a:r>
          </a:p>
        </p:txBody>
      </p:sp>
      <p:sp>
        <p:nvSpPr>
          <p:cNvPr id="4" name="Footer Placeholder 3"/>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228246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Traceability Matrix</a:t>
            </a:r>
          </a:p>
        </p:txBody>
      </p:sp>
      <p:sp>
        <p:nvSpPr>
          <p:cNvPr id="4" name="Footer Placeholder 3"/>
          <p:cNvSpPr>
            <a:spLocks noGrp="1"/>
          </p:cNvSpPr>
          <p:nvPr>
            <p:ph type="ftr" sz="quarter" idx="11"/>
          </p:nvPr>
        </p:nvSpPr>
        <p:spPr/>
        <p:txBody>
          <a:bodyPr/>
          <a:lstStyle/>
          <a:p>
            <a:r>
              <a:rPr lang="en-US">
                <a:solidFill>
                  <a:prstClr val="black"/>
                </a:solidFill>
              </a:rPr>
              <a:t>IGATE Sensitive</a:t>
            </a:r>
            <a:endParaRPr lang="en-US" dirty="0">
              <a:solidFill>
                <a:prstClr val="black"/>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89655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228B8A-B7F7-4AE1-9522-DFDE1528AC71}" type="slidenum">
              <a:rPr lang="en-US" smtClean="0"/>
              <a:t>15</a:t>
            </a:fld>
            <a:endParaRPr lang="en-US" dirty="0"/>
          </a:p>
        </p:txBody>
      </p:sp>
      <p:sp>
        <p:nvSpPr>
          <p:cNvPr id="6" name="Rectangle 5"/>
          <p:cNvSpPr/>
          <p:nvPr/>
        </p:nvSpPr>
        <p:spPr>
          <a:xfrm>
            <a:off x="1447800" y="2895600"/>
            <a:ext cx="568926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9" name="Footer Placeholder 1"/>
          <p:cNvSpPr>
            <a:spLocks noGrp="1"/>
          </p:cNvSpPr>
          <p:nvPr>
            <p:ph type="ftr" sz="quarter" idx="11"/>
          </p:nvPr>
        </p:nvSpPr>
        <p:spPr>
          <a:xfrm>
            <a:off x="3124200" y="6356350"/>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343969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b="1" dirty="0">
                <a:latin typeface="Baskerville Old Face" panose="02020602080505020303" pitchFamily="18" charset="0"/>
              </a:rPr>
              <a:t>TEAM MEMBERS</a:t>
            </a:r>
            <a:endParaRPr lang="en-IN" sz="3600" b="1" dirty="0">
              <a:latin typeface="Baskerville Old Face" panose="02020602080505020303" pitchFamily="18" charset="0"/>
            </a:endParaRPr>
          </a:p>
        </p:txBody>
      </p:sp>
      <p:sp>
        <p:nvSpPr>
          <p:cNvPr id="4" name="Content Placeholder 3"/>
          <p:cNvSpPr>
            <a:spLocks noGrp="1"/>
          </p:cNvSpPr>
          <p:nvPr>
            <p:ph idx="1"/>
          </p:nvPr>
        </p:nvSpPr>
        <p:spPr/>
        <p:txBody>
          <a:bodyPr/>
          <a:lstStyle/>
          <a:p>
            <a:pPr marL="0" indent="0">
              <a:buNone/>
            </a:pPr>
            <a:r>
              <a:rPr lang="en-IN" dirty="0"/>
              <a:t>1.Bolisetty Lakshmi </a:t>
            </a:r>
            <a:r>
              <a:rPr lang="en-IN" dirty="0" err="1"/>
              <a:t>Sravani</a:t>
            </a:r>
            <a:r>
              <a:rPr lang="en-IN" dirty="0"/>
              <a:t>		-148553</a:t>
            </a:r>
          </a:p>
          <a:p>
            <a:pPr marL="0" indent="0">
              <a:buNone/>
            </a:pPr>
            <a:r>
              <a:rPr lang="en-IN" dirty="0"/>
              <a:t>2.Kaviya </a:t>
            </a:r>
            <a:r>
              <a:rPr lang="en-IN" dirty="0" err="1"/>
              <a:t>Kalisamy</a:t>
            </a:r>
            <a:r>
              <a:rPr lang="en-IN" dirty="0"/>
              <a:t>			-148635</a:t>
            </a:r>
          </a:p>
          <a:p>
            <a:pPr marL="0" indent="0">
              <a:buNone/>
            </a:pPr>
            <a:r>
              <a:rPr lang="en-IN" dirty="0"/>
              <a:t>3. Kura Sai Kiran			-148681</a:t>
            </a:r>
          </a:p>
          <a:p>
            <a:pPr marL="0" indent="0">
              <a:buNone/>
            </a:pPr>
            <a:r>
              <a:rPr lang="en-IN" dirty="0"/>
              <a:t>4.Pavani Annapurna </a:t>
            </a:r>
            <a:r>
              <a:rPr lang="en-IN" dirty="0" err="1"/>
              <a:t>Maturi</a:t>
            </a:r>
            <a:r>
              <a:rPr lang="en-IN" dirty="0"/>
              <a:t>		-148696</a:t>
            </a:r>
          </a:p>
          <a:p>
            <a:pPr marL="0" indent="0">
              <a:buNone/>
            </a:pPr>
            <a:r>
              <a:rPr lang="en-IN" dirty="0"/>
              <a:t>5.Rajsathish </a:t>
            </a:r>
            <a:r>
              <a:rPr lang="en-IN" dirty="0" err="1"/>
              <a:t>Gajendran</a:t>
            </a:r>
            <a:r>
              <a:rPr lang="en-IN" dirty="0"/>
              <a:t>		-148727</a:t>
            </a:r>
          </a:p>
          <a:p>
            <a:pPr marL="0" indent="0">
              <a:buNone/>
            </a:pPr>
            <a:r>
              <a:rPr lang="en-IN" dirty="0"/>
              <a:t>6.Siddharth Sharma		- 148743</a:t>
            </a:r>
          </a:p>
          <a:p>
            <a:pPr marL="0" indent="0">
              <a:buNone/>
            </a:pPr>
            <a:endParaRPr lang="en-IN" dirty="0"/>
          </a:p>
        </p:txBody>
      </p:sp>
      <p:sp>
        <p:nvSpPr>
          <p:cNvPr id="2" name="Footer Placeholder 1"/>
          <p:cNvSpPr>
            <a:spLocks noGrp="1"/>
          </p:cNvSpPr>
          <p:nvPr>
            <p:ph type="ftr" sz="quarter" idx="11"/>
          </p:nvPr>
        </p:nvSpPr>
        <p:spPr>
          <a:xfrm>
            <a:off x="3124200" y="6111875"/>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274912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THE PROJECT</a:t>
            </a:r>
          </a:p>
        </p:txBody>
      </p:sp>
      <p:sp>
        <p:nvSpPr>
          <p:cNvPr id="3" name="Content Placeholder 2"/>
          <p:cNvSpPr>
            <a:spLocks noGrp="1"/>
          </p:cNvSpPr>
          <p:nvPr>
            <p:ph idx="1"/>
          </p:nvPr>
        </p:nvSpPr>
        <p:spPr/>
        <p:txBody>
          <a:bodyPr>
            <a:normAutofit/>
          </a:bodyPr>
          <a:lstStyle/>
          <a:p>
            <a:pPr>
              <a:lnSpc>
                <a:spcPct val="150000"/>
              </a:lnSpc>
            </a:pPr>
            <a:r>
              <a:rPr lang="en-US" dirty="0"/>
              <a:t>This project is aimed at testing an online Recruitment Management System. This system can be used by individual users, companies and admin personnel. Individual users can use the system to add/modify resume, search for jobs based on different criteria and apply for jobs. Companies can register company details, post job requirements, search resumes based on certain criteria. The admin can generate various report.</a:t>
            </a:r>
          </a:p>
        </p:txBody>
      </p:sp>
      <p:sp>
        <p:nvSpPr>
          <p:cNvPr id="6" name="Slide Number Placeholder 5"/>
          <p:cNvSpPr>
            <a:spLocks noGrp="1"/>
          </p:cNvSpPr>
          <p:nvPr>
            <p:ph type="sldNum" sz="quarter" idx="12"/>
          </p:nvPr>
        </p:nvSpPr>
        <p:spPr/>
        <p:txBody>
          <a:bodyPr/>
          <a:lstStyle/>
          <a:p>
            <a:fld id="{98228B8A-B7F7-4AE1-9522-DFDE1528AC71}" type="slidenum">
              <a:rPr lang="en-US" smtClean="0"/>
              <a:t>3</a:t>
            </a:fld>
            <a:endParaRPr lang="en-US" dirty="0"/>
          </a:p>
        </p:txBody>
      </p:sp>
      <p:sp>
        <p:nvSpPr>
          <p:cNvPr id="7" name="Footer Placeholder 1"/>
          <p:cNvSpPr>
            <a:spLocks noGrp="1"/>
          </p:cNvSpPr>
          <p:nvPr>
            <p:ph type="ftr" sz="quarter" idx="11"/>
          </p:nvPr>
        </p:nvSpPr>
        <p:spPr>
          <a:xfrm>
            <a:off x="2857500" y="6148969"/>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227746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C959-7DF2-4E81-BCA4-0146B1A20FBB}"/>
              </a:ext>
            </a:extLst>
          </p:cNvPr>
          <p:cNvSpPr>
            <a:spLocks noGrp="1"/>
          </p:cNvSpPr>
          <p:nvPr>
            <p:ph type="title"/>
          </p:nvPr>
        </p:nvSpPr>
        <p:spPr/>
        <p:txBody>
          <a:bodyPr/>
          <a:lstStyle/>
          <a:p>
            <a:r>
              <a:rPr lang="en-US" b="1" dirty="0"/>
              <a:t>Actors</a:t>
            </a:r>
          </a:p>
        </p:txBody>
      </p:sp>
      <p:sp>
        <p:nvSpPr>
          <p:cNvPr id="3" name="Content Placeholder 2">
            <a:extLst>
              <a:ext uri="{FF2B5EF4-FFF2-40B4-BE49-F238E27FC236}">
                <a16:creationId xmlns:a16="http://schemas.microsoft.com/office/drawing/2014/main" id="{8FD2E34C-4521-42B3-A9A6-68B0415E05CF}"/>
              </a:ext>
            </a:extLst>
          </p:cNvPr>
          <p:cNvSpPr>
            <a:spLocks noGrp="1"/>
          </p:cNvSpPr>
          <p:nvPr>
            <p:ph idx="1"/>
          </p:nvPr>
        </p:nvSpPr>
        <p:spPr/>
        <p:txBody>
          <a:bodyPr/>
          <a:lstStyle/>
          <a:p>
            <a:r>
              <a:rPr lang="en-US" dirty="0"/>
              <a:t>Individual User</a:t>
            </a:r>
          </a:p>
          <a:p>
            <a:r>
              <a:rPr lang="en-US" dirty="0"/>
              <a:t>Company User</a:t>
            </a:r>
          </a:p>
          <a:p>
            <a:r>
              <a:rPr lang="en-US" dirty="0"/>
              <a:t>Administrator</a:t>
            </a:r>
          </a:p>
        </p:txBody>
      </p:sp>
      <p:sp>
        <p:nvSpPr>
          <p:cNvPr id="4" name="Footer Placeholder 3">
            <a:extLst>
              <a:ext uri="{FF2B5EF4-FFF2-40B4-BE49-F238E27FC236}">
                <a16:creationId xmlns:a16="http://schemas.microsoft.com/office/drawing/2014/main" id="{1A5A4E0D-C87A-4D14-B6A8-65C8EB6BA023}"/>
              </a:ext>
            </a:extLst>
          </p:cNvPr>
          <p:cNvSpPr>
            <a:spLocks noGrp="1"/>
          </p:cNvSpPr>
          <p:nvPr>
            <p:ph type="ftr" sz="quarter" idx="11"/>
          </p:nvPr>
        </p:nvSpPr>
        <p:spPr>
          <a:xfrm>
            <a:off x="3124200" y="6324600"/>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289406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9FAC-FB97-4AB1-812D-B7C718A8CE2B}"/>
              </a:ext>
            </a:extLst>
          </p:cNvPr>
          <p:cNvSpPr>
            <a:spLocks noGrp="1"/>
          </p:cNvSpPr>
          <p:nvPr>
            <p:ph type="title"/>
          </p:nvPr>
        </p:nvSpPr>
        <p:spPr/>
        <p:txBody>
          <a:bodyPr>
            <a:normAutofit fontScale="90000"/>
          </a:bodyPr>
          <a:lstStyle/>
          <a:p>
            <a:r>
              <a:rPr lang="en-US" b="1" dirty="0">
                <a:latin typeface="Baskerville Old Face" pitchFamily="18" charset="0"/>
              </a:rPr>
              <a:t>TEST CASES</a:t>
            </a:r>
            <a:br>
              <a:rPr lang="en-US" dirty="0">
                <a:latin typeface="Baskerville Old Face" pitchFamily="18" charset="0"/>
              </a:rPr>
            </a:br>
            <a:endParaRPr lang="en-US" dirty="0"/>
          </a:p>
        </p:txBody>
      </p:sp>
      <p:sp>
        <p:nvSpPr>
          <p:cNvPr id="3" name="Content Placeholder 2">
            <a:extLst>
              <a:ext uri="{FF2B5EF4-FFF2-40B4-BE49-F238E27FC236}">
                <a16:creationId xmlns:a16="http://schemas.microsoft.com/office/drawing/2014/main" id="{46362A84-7296-43D6-B482-AF29843C71D0}"/>
              </a:ext>
            </a:extLst>
          </p:cNvPr>
          <p:cNvSpPr>
            <a:spLocks noGrp="1"/>
          </p:cNvSpPr>
          <p:nvPr>
            <p:ph idx="1"/>
          </p:nvPr>
        </p:nvSpPr>
        <p:spPr>
          <a:xfrm>
            <a:off x="457200" y="1371600"/>
            <a:ext cx="8229600" cy="4754563"/>
          </a:xfrm>
        </p:spPr>
        <p:txBody>
          <a:bodyPr>
            <a:normAutofit lnSpcReduction="10000"/>
          </a:bodyPr>
          <a:lstStyle/>
          <a:p>
            <a:pPr marL="0" indent="0">
              <a:buNone/>
            </a:pPr>
            <a:r>
              <a:rPr lang="en-US" dirty="0"/>
              <a:t>  Total test cases(100)</a:t>
            </a:r>
          </a:p>
          <a:p>
            <a:r>
              <a:rPr lang="en-US" dirty="0"/>
              <a:t> Individual User</a:t>
            </a:r>
          </a:p>
          <a:p>
            <a:pPr marL="0" indent="0">
              <a:buNone/>
            </a:pPr>
            <a:r>
              <a:rPr lang="en-US" dirty="0"/>
              <a:t>	1. Unit Test cases 			6.Web Security Test case</a:t>
            </a:r>
          </a:p>
          <a:p>
            <a:pPr marL="0" indent="0">
              <a:buNone/>
            </a:pPr>
            <a:r>
              <a:rPr lang="en-US" dirty="0"/>
              <a:t>	2. Integration Test Cases 		7.Performance Test case</a:t>
            </a:r>
          </a:p>
          <a:p>
            <a:pPr marL="0" indent="0">
              <a:buNone/>
            </a:pPr>
            <a:r>
              <a:rPr lang="en-US" dirty="0"/>
              <a:t>	3. System Test Cases 	</a:t>
            </a:r>
          </a:p>
          <a:p>
            <a:pPr marL="0" indent="0">
              <a:buNone/>
            </a:pPr>
            <a:r>
              <a:rPr lang="en-US" dirty="0"/>
              <a:t>	4.Boundary value analysis</a:t>
            </a:r>
          </a:p>
          <a:p>
            <a:pPr marL="0" indent="0">
              <a:buNone/>
            </a:pPr>
            <a:r>
              <a:rPr lang="en-US" dirty="0"/>
              <a:t>	5. Equivalence Partitioning	</a:t>
            </a:r>
          </a:p>
          <a:p>
            <a:r>
              <a:rPr lang="en-US" dirty="0"/>
              <a:t>Company User</a:t>
            </a:r>
          </a:p>
          <a:p>
            <a:pPr marL="0" indent="0">
              <a:buNone/>
            </a:pPr>
            <a:r>
              <a:rPr lang="en-US" dirty="0"/>
              <a:t>	1. Unit Test cases 			 5.Web Security Test case</a:t>
            </a:r>
          </a:p>
          <a:p>
            <a:pPr marL="0" indent="0">
              <a:buNone/>
            </a:pPr>
            <a:r>
              <a:rPr lang="en-US" dirty="0"/>
              <a:t>	2. Integration Test Cases 		  6. Performance Test case 	</a:t>
            </a:r>
          </a:p>
          <a:p>
            <a:pPr marL="0" indent="0">
              <a:buNone/>
            </a:pPr>
            <a:r>
              <a:rPr lang="en-US" dirty="0"/>
              <a:t>	3. System Test Cases </a:t>
            </a:r>
          </a:p>
          <a:p>
            <a:pPr marL="0" indent="0">
              <a:buNone/>
            </a:pPr>
            <a:r>
              <a:rPr lang="en-US" dirty="0"/>
              <a:t>	4. Equivalence Partitioning</a:t>
            </a:r>
          </a:p>
          <a:p>
            <a:r>
              <a:rPr lang="en-US" dirty="0"/>
              <a:t>Administrator</a:t>
            </a:r>
          </a:p>
          <a:p>
            <a:pPr marL="0" indent="0">
              <a:buNone/>
            </a:pPr>
            <a:r>
              <a:rPr lang="en-US" dirty="0"/>
              <a:t>	1. Unit Test cases			 3.Performance Test case 	 </a:t>
            </a:r>
          </a:p>
          <a:p>
            <a:pPr marL="0" indent="0">
              <a:buNone/>
            </a:pPr>
            <a:r>
              <a:rPr lang="en-US" dirty="0"/>
              <a:t>	2. Integration Test Cases 		 4.Web Security Test case 	</a:t>
            </a:r>
          </a:p>
          <a:p>
            <a:endParaRPr lang="en-US" dirty="0"/>
          </a:p>
        </p:txBody>
      </p:sp>
      <p:sp>
        <p:nvSpPr>
          <p:cNvPr id="4" name="Footer Placeholder 3">
            <a:extLst>
              <a:ext uri="{FF2B5EF4-FFF2-40B4-BE49-F238E27FC236}">
                <a16:creationId xmlns:a16="http://schemas.microsoft.com/office/drawing/2014/main" id="{F0D284F7-614A-41B6-A9E3-4A5024016D82}"/>
              </a:ext>
            </a:extLst>
          </p:cNvPr>
          <p:cNvSpPr>
            <a:spLocks noGrp="1"/>
          </p:cNvSpPr>
          <p:nvPr>
            <p:ph type="ftr" sz="quarter" idx="11"/>
          </p:nvPr>
        </p:nvSpPr>
        <p:spPr/>
        <p:txBody>
          <a:bodyPr/>
          <a:lstStyle/>
          <a:p>
            <a:r>
              <a:rPr lang="en-US">
                <a:solidFill>
                  <a:prstClr val="black"/>
                </a:solidFill>
              </a:rPr>
              <a:t>IGATE Sensitive</a:t>
            </a:r>
            <a:endParaRPr lang="en-US" dirty="0">
              <a:solidFill>
                <a:prstClr val="black"/>
              </a:solidFill>
            </a:endParaRPr>
          </a:p>
        </p:txBody>
      </p:sp>
    </p:spTree>
    <p:extLst>
      <p:ext uri="{BB962C8B-B14F-4D97-AF65-F5344CB8AC3E}">
        <p14:creationId xmlns:p14="http://schemas.microsoft.com/office/powerpoint/2010/main" val="172756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Itemization</a:t>
            </a:r>
          </a:p>
        </p:txBody>
      </p:sp>
      <p:sp>
        <p:nvSpPr>
          <p:cNvPr id="3" name="Content Placeholder 2"/>
          <p:cNvSpPr>
            <a:spLocks noGrp="1"/>
          </p:cNvSpPr>
          <p:nvPr>
            <p:ph idx="1"/>
          </p:nvPr>
        </p:nvSpPr>
        <p:spPr/>
        <p:txBody>
          <a:bodyPr>
            <a:normAutofit/>
          </a:bodyPr>
          <a:lstStyle/>
          <a:p>
            <a:pPr marL="0" indent="0">
              <a:buNone/>
            </a:pPr>
            <a:r>
              <a:rPr lang="en-US" b="0" dirty="0">
                <a:solidFill>
                  <a:schemeClr val="tx1"/>
                </a:solidFill>
              </a:rPr>
              <a:t>Requirement Itemization</a:t>
            </a:r>
          </a:p>
          <a:p>
            <a:pPr marL="0" indent="0">
              <a:buNone/>
            </a:pPr>
            <a:r>
              <a:rPr lang="en-US" dirty="0">
                <a:solidFill>
                  <a:schemeClr val="tx1"/>
                </a:solidFill>
              </a:rPr>
              <a:t>Requirement Itemization is required for following :</a:t>
            </a:r>
          </a:p>
          <a:p>
            <a:r>
              <a:rPr lang="en-US" dirty="0">
                <a:solidFill>
                  <a:schemeClr val="tx1"/>
                </a:solidFill>
              </a:rPr>
              <a:t>To simplify the requirements for better understanding of the system user test</a:t>
            </a:r>
          </a:p>
          <a:p>
            <a:r>
              <a:rPr lang="en-US" dirty="0">
                <a:solidFill>
                  <a:schemeClr val="tx1"/>
                </a:solidFill>
              </a:rPr>
              <a:t>To identify different Test scenarios</a:t>
            </a:r>
          </a:p>
          <a:p>
            <a:r>
              <a:rPr lang="en-US" dirty="0">
                <a:solidFill>
                  <a:schemeClr val="tx1"/>
                </a:solidFill>
              </a:rPr>
              <a:t>To identify testable items for the application</a:t>
            </a:r>
          </a:p>
          <a:p>
            <a:pPr marL="0" indent="0">
              <a:buNone/>
            </a:pPr>
            <a:r>
              <a:rPr lang="en-US" dirty="0">
                <a:solidFill>
                  <a:schemeClr val="tx1"/>
                </a:solidFill>
              </a:rPr>
              <a:t>Requirement Itemization needs to be done for both functional and non-functional</a:t>
            </a:r>
          </a:p>
          <a:p>
            <a:pPr marL="0" indent="0">
              <a:buNone/>
            </a:pPr>
            <a:r>
              <a:rPr lang="en-US" dirty="0">
                <a:solidFill>
                  <a:schemeClr val="tx1"/>
                </a:solidFill>
              </a:rPr>
              <a:t>requirements.</a:t>
            </a:r>
          </a:p>
          <a:p>
            <a:pPr marL="0" indent="0">
              <a:buNone/>
            </a:pPr>
            <a:endParaRPr lang="en-US" b="0" dirty="0">
              <a:solidFill>
                <a:schemeClr val="tx1"/>
              </a:solidFill>
            </a:endParaRPr>
          </a:p>
        </p:txBody>
      </p:sp>
      <p:sp>
        <p:nvSpPr>
          <p:cNvPr id="6" name="Slide Number Placeholder 5"/>
          <p:cNvSpPr>
            <a:spLocks noGrp="1"/>
          </p:cNvSpPr>
          <p:nvPr>
            <p:ph type="sldNum" sz="quarter" idx="12"/>
          </p:nvPr>
        </p:nvSpPr>
        <p:spPr/>
        <p:txBody>
          <a:bodyPr/>
          <a:lstStyle/>
          <a:p>
            <a:fld id="{98228B8A-B7F7-4AE1-9522-DFDE1528AC71}" type="slidenum">
              <a:rPr lang="en-US" smtClean="0"/>
              <a:t>6</a:t>
            </a:fld>
            <a:endParaRPr lang="en-US" dirty="0"/>
          </a:p>
        </p:txBody>
      </p:sp>
      <p:sp>
        <p:nvSpPr>
          <p:cNvPr id="7" name="Footer Placeholder 1"/>
          <p:cNvSpPr>
            <a:spLocks noGrp="1"/>
          </p:cNvSpPr>
          <p:nvPr>
            <p:ph type="ftr" sz="quarter" idx="11"/>
          </p:nvPr>
        </p:nvSpPr>
        <p:spPr>
          <a:xfrm>
            <a:off x="2857500" y="6188075"/>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117153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3C30-3931-4055-9826-0702EE1495D3}"/>
              </a:ext>
            </a:extLst>
          </p:cNvPr>
          <p:cNvSpPr>
            <a:spLocks noGrp="1"/>
          </p:cNvSpPr>
          <p:nvPr>
            <p:ph type="title"/>
          </p:nvPr>
        </p:nvSpPr>
        <p:spPr/>
        <p:txBody>
          <a:bodyPr>
            <a:normAutofit fontScale="90000"/>
          </a:bodyPr>
          <a:lstStyle/>
          <a:p>
            <a:r>
              <a:rPr lang="en-IN" b="1" dirty="0"/>
              <a:t>Requirements Validation And Functional Decomposition</a:t>
            </a:r>
            <a:br>
              <a:rPr lang="en-IN" b="1" dirty="0"/>
            </a:br>
            <a:endParaRPr lang="en-US" dirty="0"/>
          </a:p>
        </p:txBody>
      </p:sp>
      <p:sp>
        <p:nvSpPr>
          <p:cNvPr id="3" name="Content Placeholder 2">
            <a:extLst>
              <a:ext uri="{FF2B5EF4-FFF2-40B4-BE49-F238E27FC236}">
                <a16:creationId xmlns:a16="http://schemas.microsoft.com/office/drawing/2014/main" id="{647C3959-9697-4B56-8FD4-F3737B21374A}"/>
              </a:ext>
            </a:extLst>
          </p:cNvPr>
          <p:cNvSpPr>
            <a:spLocks noGrp="1"/>
          </p:cNvSpPr>
          <p:nvPr>
            <p:ph idx="1"/>
          </p:nvPr>
        </p:nvSpPr>
        <p:spPr/>
        <p:txBody>
          <a:bodyPr/>
          <a:lstStyle/>
          <a:p>
            <a:r>
              <a:rPr lang="en-US" dirty="0"/>
              <a:t>Implicit Requirements</a:t>
            </a:r>
          </a:p>
          <a:p>
            <a:r>
              <a:rPr lang="en-US" dirty="0"/>
              <a:t>Requirements which are not specified in the SRS document but, It has to be validated for proper functioning of the system.</a:t>
            </a:r>
          </a:p>
          <a:p>
            <a:r>
              <a:rPr lang="en-US" dirty="0"/>
              <a:t>No of implicit Requirements-15</a:t>
            </a:r>
          </a:p>
          <a:p>
            <a:r>
              <a:rPr lang="en-US" dirty="0"/>
              <a:t>Explicit Requirements</a:t>
            </a:r>
          </a:p>
          <a:p>
            <a:r>
              <a:rPr lang="en-US" dirty="0"/>
              <a:t>Requirements which are specified in the SRS document by the Customer.</a:t>
            </a:r>
          </a:p>
          <a:p>
            <a:r>
              <a:rPr lang="en-US" dirty="0"/>
              <a:t>No of Explicit Requirements-22</a:t>
            </a:r>
          </a:p>
        </p:txBody>
      </p:sp>
      <p:sp>
        <p:nvSpPr>
          <p:cNvPr id="4" name="Footer Placeholder 3">
            <a:extLst>
              <a:ext uri="{FF2B5EF4-FFF2-40B4-BE49-F238E27FC236}">
                <a16:creationId xmlns:a16="http://schemas.microsoft.com/office/drawing/2014/main" id="{2414AAE5-5198-4C7D-98D1-5EB5CB948864}"/>
              </a:ext>
            </a:extLst>
          </p:cNvPr>
          <p:cNvSpPr>
            <a:spLocks noGrp="1"/>
          </p:cNvSpPr>
          <p:nvPr>
            <p:ph type="ftr" sz="quarter" idx="11"/>
          </p:nvPr>
        </p:nvSpPr>
        <p:spPr/>
        <p:txBody>
          <a:bodyPr/>
          <a:lstStyle/>
          <a:p>
            <a:r>
              <a:rPr lang="en-US">
                <a:solidFill>
                  <a:prstClr val="black"/>
                </a:solidFill>
              </a:rPr>
              <a:t>IGATE Sensitive</a:t>
            </a:r>
            <a:endParaRPr lang="en-US" dirty="0">
              <a:solidFill>
                <a:prstClr val="black"/>
              </a:solidFill>
            </a:endParaRPr>
          </a:p>
        </p:txBody>
      </p:sp>
    </p:spTree>
    <p:extLst>
      <p:ext uri="{BB962C8B-B14F-4D97-AF65-F5344CB8AC3E}">
        <p14:creationId xmlns:p14="http://schemas.microsoft.com/office/powerpoint/2010/main" val="328792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 </a:t>
            </a:r>
          </a:p>
        </p:txBody>
      </p:sp>
      <p:sp>
        <p:nvSpPr>
          <p:cNvPr id="3" name="Content Placeholder 2"/>
          <p:cNvSpPr>
            <a:spLocks noGrp="1"/>
          </p:cNvSpPr>
          <p:nvPr>
            <p:ph idx="1"/>
          </p:nvPr>
        </p:nvSpPr>
        <p:spPr/>
        <p:txBody>
          <a:bodyPr>
            <a:normAutofit/>
          </a:bodyPr>
          <a:lstStyle/>
          <a:p>
            <a:pPr>
              <a:lnSpc>
                <a:spcPct val="150000"/>
              </a:lnSpc>
            </a:pPr>
            <a:r>
              <a:rPr lang="en-US" b="0" dirty="0">
                <a:solidFill>
                  <a:schemeClr val="tx1"/>
                </a:solidFill>
              </a:rPr>
              <a:t>Use case is a list of actions or event steps typically defining interactions between a role(Actor) and System to achieve a goal</a:t>
            </a:r>
          </a:p>
          <a:p>
            <a:pPr>
              <a:lnSpc>
                <a:spcPct val="150000"/>
              </a:lnSpc>
            </a:pPr>
            <a:r>
              <a:rPr lang="en-US" b="0" dirty="0">
                <a:solidFill>
                  <a:schemeClr val="tx1"/>
                </a:solidFill>
              </a:rPr>
              <a:t>Total Actors-3</a:t>
            </a:r>
          </a:p>
          <a:p>
            <a:pPr>
              <a:lnSpc>
                <a:spcPct val="150000"/>
              </a:lnSpc>
            </a:pPr>
            <a:r>
              <a:rPr lang="en-US" b="0" dirty="0">
                <a:solidFill>
                  <a:schemeClr val="tx1"/>
                </a:solidFill>
              </a:rPr>
              <a:t>Total Usecases-3</a:t>
            </a:r>
          </a:p>
          <a:p>
            <a:pPr>
              <a:lnSpc>
                <a:spcPct val="150000"/>
              </a:lnSpc>
            </a:pPr>
            <a:r>
              <a:rPr lang="en-US" b="0" dirty="0">
                <a:solidFill>
                  <a:schemeClr val="tx1"/>
                </a:solidFill>
              </a:rPr>
              <a:t>Use case 1- Individual user functionalities</a:t>
            </a:r>
          </a:p>
          <a:p>
            <a:pPr>
              <a:lnSpc>
                <a:spcPct val="150000"/>
              </a:lnSpc>
            </a:pPr>
            <a:r>
              <a:rPr lang="en-US" b="0" dirty="0">
                <a:solidFill>
                  <a:schemeClr val="tx1"/>
                </a:solidFill>
              </a:rPr>
              <a:t>Use case 2- Company user functionalities</a:t>
            </a:r>
          </a:p>
          <a:p>
            <a:pPr>
              <a:lnSpc>
                <a:spcPct val="150000"/>
              </a:lnSpc>
            </a:pPr>
            <a:r>
              <a:rPr lang="en-US" b="0" dirty="0">
                <a:solidFill>
                  <a:schemeClr val="tx1"/>
                </a:solidFill>
              </a:rPr>
              <a:t>Use case 3- Administrator functionalities </a:t>
            </a:r>
          </a:p>
        </p:txBody>
      </p:sp>
      <p:sp>
        <p:nvSpPr>
          <p:cNvPr id="6" name="Slide Number Placeholder 5"/>
          <p:cNvSpPr>
            <a:spLocks noGrp="1"/>
          </p:cNvSpPr>
          <p:nvPr>
            <p:ph type="sldNum" sz="quarter" idx="12"/>
          </p:nvPr>
        </p:nvSpPr>
        <p:spPr/>
        <p:txBody>
          <a:bodyPr/>
          <a:lstStyle/>
          <a:p>
            <a:fld id="{98228B8A-B7F7-4AE1-9522-DFDE1528AC71}" type="slidenum">
              <a:rPr lang="en-US" smtClean="0"/>
              <a:t>8</a:t>
            </a:fld>
            <a:endParaRPr lang="en-US" dirty="0"/>
          </a:p>
        </p:txBody>
      </p:sp>
      <p:sp>
        <p:nvSpPr>
          <p:cNvPr id="7" name="Footer Placeholder 1"/>
          <p:cNvSpPr>
            <a:spLocks noGrp="1"/>
          </p:cNvSpPr>
          <p:nvPr>
            <p:ph type="ftr" sz="quarter" idx="11"/>
          </p:nvPr>
        </p:nvSpPr>
        <p:spPr>
          <a:xfrm>
            <a:off x="2857500" y="6162617"/>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111051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DFDR</a:t>
            </a:r>
          </a:p>
        </p:txBody>
      </p:sp>
      <p:sp>
        <p:nvSpPr>
          <p:cNvPr id="3" name="Content Placeholder 2"/>
          <p:cNvSpPr>
            <a:spLocks noGrp="1"/>
          </p:cNvSpPr>
          <p:nvPr>
            <p:ph idx="1"/>
          </p:nvPr>
        </p:nvSpPr>
        <p:spPr/>
        <p:txBody>
          <a:bodyPr>
            <a:normAutofit/>
          </a:bodyPr>
          <a:lstStyle/>
          <a:p>
            <a:pPr marL="0" indent="0">
              <a:buNone/>
            </a:pPr>
            <a:r>
              <a:rPr lang="en-US" b="0" dirty="0">
                <a:solidFill>
                  <a:schemeClr val="tx1"/>
                </a:solidFill>
              </a:rPr>
              <a:t>Defect  Free Defect Reporting</a:t>
            </a:r>
          </a:p>
          <a:p>
            <a:r>
              <a:rPr lang="en-US" b="0" dirty="0">
                <a:solidFill>
                  <a:schemeClr val="tx1"/>
                </a:solidFill>
              </a:rPr>
              <a:t>DFDR is a document to maintain all the defects, that test engineer found during test execution.</a:t>
            </a:r>
          </a:p>
          <a:p>
            <a:pPr marL="0" indent="0">
              <a:buNone/>
            </a:pPr>
            <a:endParaRPr lang="en-US" b="0" dirty="0">
              <a:solidFill>
                <a:schemeClr val="tx1"/>
              </a:solidFill>
            </a:endParaRPr>
          </a:p>
          <a:p>
            <a:r>
              <a:rPr lang="en-US" b="0" dirty="0">
                <a:solidFill>
                  <a:schemeClr val="tx1"/>
                </a:solidFill>
              </a:rPr>
              <a:t>Selection of resolving the defects depends on their severity and priority.</a:t>
            </a:r>
          </a:p>
        </p:txBody>
      </p:sp>
      <p:sp>
        <p:nvSpPr>
          <p:cNvPr id="6" name="Slide Number Placeholder 5"/>
          <p:cNvSpPr>
            <a:spLocks noGrp="1"/>
          </p:cNvSpPr>
          <p:nvPr>
            <p:ph type="sldNum" sz="quarter" idx="12"/>
          </p:nvPr>
        </p:nvSpPr>
        <p:spPr/>
        <p:txBody>
          <a:bodyPr/>
          <a:lstStyle/>
          <a:p>
            <a:fld id="{98228B8A-B7F7-4AE1-9522-DFDE1528AC71}" type="slidenum">
              <a:rPr lang="en-US" smtClean="0"/>
              <a:t>9</a:t>
            </a:fld>
            <a:endParaRPr lang="en-US" dirty="0"/>
          </a:p>
        </p:txBody>
      </p:sp>
      <p:sp>
        <p:nvSpPr>
          <p:cNvPr id="7" name="Footer Placeholder 1"/>
          <p:cNvSpPr>
            <a:spLocks noGrp="1"/>
          </p:cNvSpPr>
          <p:nvPr>
            <p:ph type="ftr" sz="quarter" idx="11"/>
          </p:nvPr>
        </p:nvSpPr>
        <p:spPr>
          <a:xfrm>
            <a:off x="2971800" y="6123426"/>
            <a:ext cx="2895600" cy="365125"/>
          </a:xfrm>
        </p:spPr>
        <p:txBody>
          <a:bodyPr/>
          <a:lstStyle/>
          <a:p>
            <a:r>
              <a:rPr lang="en-US" dirty="0">
                <a:solidFill>
                  <a:prstClr val="black"/>
                </a:solidFill>
              </a:rPr>
              <a:t>Capgemini Public</a:t>
            </a:r>
          </a:p>
        </p:txBody>
      </p:sp>
    </p:spTree>
    <p:extLst>
      <p:ext uri="{BB962C8B-B14F-4D97-AF65-F5344CB8AC3E}">
        <p14:creationId xmlns:p14="http://schemas.microsoft.com/office/powerpoint/2010/main" val="1725978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2389</TotalTime>
  <Words>450</Words>
  <Application>Microsoft Office PowerPoint</Application>
  <PresentationFormat>On-screen Show (4:3)</PresentationFormat>
  <Paragraphs>98</Paragraphs>
  <Slides>15</Slides>
  <Notes>2</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ＭＳ Ｐゴシック</vt:lpstr>
      <vt:lpstr>Arial</vt:lpstr>
      <vt:lpstr>Baskerville Old Face</vt:lpstr>
      <vt:lpstr>Bookman Old Style</vt:lpstr>
      <vt:lpstr>Calibri</vt:lpstr>
      <vt:lpstr>Candara</vt:lpstr>
      <vt:lpstr>Century Gothic</vt:lpstr>
      <vt:lpstr>Courier New</vt:lpstr>
      <vt:lpstr>Palatino Linotype</vt:lpstr>
      <vt:lpstr>Times New Roman</vt:lpstr>
      <vt:lpstr>Wingdings</vt:lpstr>
      <vt:lpstr>Executive</vt:lpstr>
      <vt:lpstr>Office Theme</vt:lpstr>
      <vt:lpstr>PowerPoint Presentation</vt:lpstr>
      <vt:lpstr>TEAM MEMBERS</vt:lpstr>
      <vt:lpstr>OVERVIEW OF THE PROJECT</vt:lpstr>
      <vt:lpstr>Actors</vt:lpstr>
      <vt:lpstr>TEST CASES </vt:lpstr>
      <vt:lpstr>Requirement Itemization</vt:lpstr>
      <vt:lpstr>Requirements Validation And Functional Decomposition </vt:lpstr>
      <vt:lpstr>Use cases </vt:lpstr>
      <vt:lpstr>DFDR</vt:lpstr>
      <vt:lpstr>Defects Found…</vt:lpstr>
      <vt:lpstr>PowerPoint Presentation</vt:lpstr>
      <vt:lpstr>Test Case Adequacy :</vt:lpstr>
      <vt:lpstr>Test Case Effectiveness:</vt:lpstr>
      <vt:lpstr>Traceability Matrix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SYSTEM</dc:title>
  <dc:creator>Training LAB1</dc:creator>
  <cp:lastModifiedBy>Sharma, Siddharth</cp:lastModifiedBy>
  <cp:revision>135</cp:revision>
  <dcterms:created xsi:type="dcterms:W3CDTF">2015-08-27T08:52:20Z</dcterms:created>
  <dcterms:modified xsi:type="dcterms:W3CDTF">2018-06-20T13:08:01Z</dcterms:modified>
</cp:coreProperties>
</file>