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69" r:id="rId3"/>
    <p:sldId id="268" r:id="rId4"/>
    <p:sldId id="257" r:id="rId5"/>
    <p:sldId id="258" r:id="rId6"/>
    <p:sldId id="300" r:id="rId7"/>
    <p:sldId id="301" r:id="rId8"/>
    <p:sldId id="261" r:id="rId9"/>
    <p:sldId id="302" r:id="rId10"/>
    <p:sldId id="279" r:id="rId11"/>
    <p:sldId id="304" r:id="rId12"/>
    <p:sldId id="275" r:id="rId13"/>
    <p:sldId id="277" r:id="rId14"/>
    <p:sldId id="305" r:id="rId15"/>
    <p:sldId id="296" r:id="rId16"/>
    <p:sldId id="297" r:id="rId17"/>
    <p:sldId id="266" r:id="rId18"/>
    <p:sldId id="285" r:id="rId19"/>
    <p:sldId id="281" r:id="rId20"/>
    <p:sldId id="283" r:id="rId21"/>
    <p:sldId id="265" r:id="rId22"/>
    <p:sldId id="290" r:id="rId23"/>
    <p:sldId id="291" r:id="rId24"/>
    <p:sldId id="292" r:id="rId25"/>
    <p:sldId id="293" r:id="rId26"/>
    <p:sldId id="294" r:id="rId27"/>
    <p:sldId id="267"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6" autoAdjust="0"/>
    <p:restoredTop sz="86477" autoAdjust="0"/>
  </p:normalViewPr>
  <p:slideViewPr>
    <p:cSldViewPr>
      <p:cViewPr varScale="1">
        <p:scale>
          <a:sx n="80" d="100"/>
          <a:sy n="80" d="100"/>
        </p:scale>
        <p:origin x="1176" y="78"/>
      </p:cViewPr>
      <p:guideLst>
        <p:guide orient="horz" pos="2160"/>
        <p:guide pos="2880"/>
      </p:guideLst>
    </p:cSldViewPr>
  </p:slideViewPr>
  <p:outlineViewPr>
    <p:cViewPr>
      <p:scale>
        <a:sx n="33" d="100"/>
        <a:sy n="33" d="100"/>
      </p:scale>
      <p:origin x="48" y="91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487ACA-B5BF-44D6-9D85-E57D4DDB23A0}" type="datetimeFigureOut">
              <a:rPr lang="en-IN" smtClean="0"/>
              <a:t>26-08-2019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DEB17-C163-4456-8708-463A409251CB}" type="slidenum">
              <a:rPr lang="en-IN" smtClean="0"/>
              <a:t>‹#›</a:t>
            </a:fld>
            <a:endParaRPr lang="en-IN"/>
          </a:p>
        </p:txBody>
      </p:sp>
    </p:spTree>
    <p:extLst>
      <p:ext uri="{BB962C8B-B14F-4D97-AF65-F5344CB8AC3E}">
        <p14:creationId xmlns:p14="http://schemas.microsoft.com/office/powerpoint/2010/main" val="247033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3DEB17-C163-4456-8708-463A409251CB}" type="slidenum">
              <a:rPr lang="en-IN" smtClean="0"/>
              <a:t>9</a:t>
            </a:fld>
            <a:endParaRPr lang="en-IN"/>
          </a:p>
        </p:txBody>
      </p:sp>
    </p:spTree>
    <p:extLst>
      <p:ext uri="{BB962C8B-B14F-4D97-AF65-F5344CB8AC3E}">
        <p14:creationId xmlns:p14="http://schemas.microsoft.com/office/powerpoint/2010/main" val="293931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3DEB17-C163-4456-8708-463A409251CB}" type="slidenum">
              <a:rPr lang="en-IN" smtClean="0"/>
              <a:t>17</a:t>
            </a:fld>
            <a:endParaRPr lang="en-IN"/>
          </a:p>
        </p:txBody>
      </p:sp>
    </p:spTree>
    <p:extLst>
      <p:ext uri="{BB962C8B-B14F-4D97-AF65-F5344CB8AC3E}">
        <p14:creationId xmlns:p14="http://schemas.microsoft.com/office/powerpoint/2010/main" val="213851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3DEB17-C163-4456-8708-463A409251CB}" type="slidenum">
              <a:rPr lang="en-IN" smtClean="0"/>
              <a:t>18</a:t>
            </a:fld>
            <a:endParaRPr lang="en-IN"/>
          </a:p>
        </p:txBody>
      </p:sp>
    </p:spTree>
    <p:extLst>
      <p:ext uri="{BB962C8B-B14F-4D97-AF65-F5344CB8AC3E}">
        <p14:creationId xmlns:p14="http://schemas.microsoft.com/office/powerpoint/2010/main" val="12553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3DEB17-C163-4456-8708-463A409251CB}" type="slidenum">
              <a:rPr lang="en-IN" smtClean="0"/>
              <a:t>19</a:t>
            </a:fld>
            <a:endParaRPr lang="en-IN"/>
          </a:p>
        </p:txBody>
      </p:sp>
    </p:spTree>
    <p:extLst>
      <p:ext uri="{BB962C8B-B14F-4D97-AF65-F5344CB8AC3E}">
        <p14:creationId xmlns:p14="http://schemas.microsoft.com/office/powerpoint/2010/main" val="29550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3DEB17-C163-4456-8708-463A409251CB}" type="slidenum">
              <a:rPr lang="en-IN" smtClean="0"/>
              <a:t>21</a:t>
            </a:fld>
            <a:endParaRPr lang="en-IN"/>
          </a:p>
        </p:txBody>
      </p:sp>
    </p:spTree>
    <p:extLst>
      <p:ext uri="{BB962C8B-B14F-4D97-AF65-F5344CB8AC3E}">
        <p14:creationId xmlns:p14="http://schemas.microsoft.com/office/powerpoint/2010/main" val="260967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8/26/2019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1EB60C6-3603-4CB8-8C36-8CC73C6689B9}" type="datetimeFigureOut">
              <a:rPr lang="en-IN" smtClean="0"/>
              <a:pPr/>
              <a:t>26-08-2019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0F60E63-9286-4D70-8A83-32815C733F4E}" type="slidenum">
              <a:rPr lang="en-IN" smtClean="0"/>
              <a:pPr/>
              <a:t>‹#›</a:t>
            </a:fld>
            <a:endParaRPr lang="en-IN"/>
          </a:p>
        </p:txBody>
      </p:sp>
    </p:spTree>
    <p:extLst>
      <p:ext uri="{BB962C8B-B14F-4D97-AF65-F5344CB8AC3E}">
        <p14:creationId xmlns:p14="http://schemas.microsoft.com/office/powerpoint/2010/main" val="403212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5" name="Footer Placeholder 4"/>
          <p:cNvSpPr>
            <a:spLocks noGrp="1"/>
          </p:cNvSpPr>
          <p:nvPr>
            <p:ph type="ftr" sz="quarter" idx="11"/>
          </p:nvPr>
        </p:nvSpPr>
        <p:spPr/>
        <p:txBody>
          <a:bodyPr/>
          <a:lstStyle>
            <a:extLst/>
          </a:lstStyle>
          <a:p>
            <a:endParaRPr lang="en-IN">
              <a:solidFill>
                <a:prstClr val="black"/>
              </a:solidFill>
            </a:endParaRPr>
          </a:p>
        </p:txBody>
      </p:sp>
      <p:sp>
        <p:nvSpPr>
          <p:cNvPr id="6" name="Slide Number Placeholder 5"/>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0807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1EB60C6-3603-4CB8-8C36-8CC73C6689B9}" type="datetimeFigureOut">
              <a:rPr lang="en-IN" smtClean="0">
                <a:solidFill>
                  <a:prstClr val="white"/>
                </a:solidFill>
              </a:rPr>
              <a:pPr/>
              <a:t>26-08-2019</a:t>
            </a:fld>
            <a:endParaRPr lang="en-IN">
              <a:solidFill>
                <a:prstClr val="white"/>
              </a:solidFill>
            </a:endParaRPr>
          </a:p>
        </p:txBody>
      </p:sp>
      <p:sp>
        <p:nvSpPr>
          <p:cNvPr id="5" name="Footer Placeholder 4"/>
          <p:cNvSpPr>
            <a:spLocks noGrp="1"/>
          </p:cNvSpPr>
          <p:nvPr>
            <p:ph type="ftr" sz="quarter" idx="11"/>
          </p:nvPr>
        </p:nvSpPr>
        <p:spPr/>
        <p:txBody>
          <a:bodyPr/>
          <a:lstStyle>
            <a:extLst/>
          </a:lstStyle>
          <a:p>
            <a:endParaRPr lang="en-IN">
              <a:solidFill>
                <a:prstClr val="white"/>
              </a:solidFill>
            </a:endParaRPr>
          </a:p>
        </p:txBody>
      </p:sp>
      <p:sp>
        <p:nvSpPr>
          <p:cNvPr id="6" name="Slide Number Placeholder 5"/>
          <p:cNvSpPr>
            <a:spLocks noGrp="1"/>
          </p:cNvSpPr>
          <p:nvPr>
            <p:ph type="sldNum" sz="quarter" idx="12"/>
          </p:nvPr>
        </p:nvSpPr>
        <p:spPr/>
        <p:txBody>
          <a:bodyPr/>
          <a:lstStyle>
            <a:extLst/>
          </a:lstStyle>
          <a:p>
            <a:fld id="{50F60E63-9286-4D70-8A83-32815C733F4E}" type="slidenum">
              <a:rPr lang="en-IN" smtClean="0">
                <a:solidFill>
                  <a:prstClr val="white"/>
                </a:solidFill>
              </a:rPr>
              <a:pPr/>
              <a:t>‹#›</a:t>
            </a:fld>
            <a:endParaRPr lang="en-IN">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51374700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EB60C6-3603-4CB8-8C36-8CC73C6689B9}" type="datetimeFigureOut">
              <a:rPr lang="en-IN" smtClean="0">
                <a:solidFill>
                  <a:prstClr val="white"/>
                </a:solidFill>
              </a:rPr>
              <a:pPr/>
              <a:t>26-08-2019</a:t>
            </a:fld>
            <a:endParaRPr lang="en-IN">
              <a:solidFill>
                <a:prstClr val="white"/>
              </a:solidFill>
            </a:endParaRPr>
          </a:p>
        </p:txBody>
      </p:sp>
      <p:sp>
        <p:nvSpPr>
          <p:cNvPr id="6" name="Footer Placeholder 5"/>
          <p:cNvSpPr>
            <a:spLocks noGrp="1"/>
          </p:cNvSpPr>
          <p:nvPr>
            <p:ph type="ftr" sz="quarter" idx="11"/>
          </p:nvPr>
        </p:nvSpPr>
        <p:spPr/>
        <p:txBody>
          <a:bodyPr/>
          <a:lstStyle>
            <a:extLst/>
          </a:lstStyle>
          <a:p>
            <a:endParaRPr lang="en-IN">
              <a:solidFill>
                <a:prstClr val="white"/>
              </a:solidFill>
            </a:endParaRPr>
          </a:p>
        </p:txBody>
      </p:sp>
      <p:sp>
        <p:nvSpPr>
          <p:cNvPr id="7" name="Slide Number Placeholder 6"/>
          <p:cNvSpPr>
            <a:spLocks noGrp="1"/>
          </p:cNvSpPr>
          <p:nvPr>
            <p:ph type="sldNum" sz="quarter" idx="12"/>
          </p:nvPr>
        </p:nvSpPr>
        <p:spPr/>
        <p:txBody>
          <a:bodyPr/>
          <a:lstStyle>
            <a:extLst/>
          </a:lstStyle>
          <a:p>
            <a:fld id="{50F60E63-9286-4D70-8A83-32815C733F4E}" type="slidenum">
              <a:rPr lang="en-IN" smtClean="0">
                <a:solidFill>
                  <a:prstClr val="white"/>
                </a:solidFill>
              </a:rPr>
              <a:pPr/>
              <a:t>‹#›</a:t>
            </a:fld>
            <a:endParaRPr lang="en-IN">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78420631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8" name="Footer Placeholder 7"/>
          <p:cNvSpPr>
            <a:spLocks noGrp="1"/>
          </p:cNvSpPr>
          <p:nvPr>
            <p:ph type="ftr" sz="quarter" idx="11"/>
          </p:nvPr>
        </p:nvSpPr>
        <p:spPr/>
        <p:txBody>
          <a:bodyPr/>
          <a:lstStyle>
            <a:extLst/>
          </a:lstStyle>
          <a:p>
            <a:endParaRPr lang="en-IN">
              <a:solidFill>
                <a:prstClr val="black"/>
              </a:solidFill>
            </a:endParaRPr>
          </a:p>
        </p:txBody>
      </p:sp>
      <p:sp>
        <p:nvSpPr>
          <p:cNvPr id="9" name="Slide Number Placeholder 8"/>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78356748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1EB60C6-3603-4CB8-8C36-8CC73C6689B9}" type="datetimeFigureOut">
              <a:rPr lang="en-IN" smtClean="0">
                <a:solidFill>
                  <a:prstClr val="white"/>
                </a:solidFill>
              </a:rPr>
              <a:pPr/>
              <a:t>26-08-2019</a:t>
            </a:fld>
            <a:endParaRPr lang="en-IN">
              <a:solidFill>
                <a:prstClr val="white"/>
              </a:solidFill>
            </a:endParaRPr>
          </a:p>
        </p:txBody>
      </p:sp>
      <p:sp>
        <p:nvSpPr>
          <p:cNvPr id="4" name="Footer Placeholder 3"/>
          <p:cNvSpPr>
            <a:spLocks noGrp="1"/>
          </p:cNvSpPr>
          <p:nvPr>
            <p:ph type="ftr" sz="quarter" idx="11"/>
          </p:nvPr>
        </p:nvSpPr>
        <p:spPr/>
        <p:txBody>
          <a:bodyPr/>
          <a:lstStyle>
            <a:extLst/>
          </a:lstStyle>
          <a:p>
            <a:endParaRPr lang="en-IN">
              <a:solidFill>
                <a:prstClr val="white"/>
              </a:solidFill>
            </a:endParaRPr>
          </a:p>
        </p:txBody>
      </p:sp>
      <p:sp>
        <p:nvSpPr>
          <p:cNvPr id="5" name="Slide Number Placeholder 4"/>
          <p:cNvSpPr>
            <a:spLocks noGrp="1"/>
          </p:cNvSpPr>
          <p:nvPr>
            <p:ph type="sldNum" sz="quarter" idx="12"/>
          </p:nvPr>
        </p:nvSpPr>
        <p:spPr/>
        <p:txBody>
          <a:bodyPr/>
          <a:lstStyle>
            <a:extLst/>
          </a:lstStyle>
          <a:p>
            <a:fld id="{50F60E63-9286-4D70-8A83-32815C733F4E}" type="slidenum">
              <a:rPr lang="en-IN" smtClean="0">
                <a:solidFill>
                  <a:prstClr val="white"/>
                </a:solidFill>
              </a:rPr>
              <a:pPr/>
              <a:t>‹#›</a:t>
            </a:fld>
            <a:endParaRPr lang="en-IN">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855594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3" name="Footer Placeholder 2"/>
          <p:cNvSpPr>
            <a:spLocks noGrp="1"/>
          </p:cNvSpPr>
          <p:nvPr>
            <p:ph type="ftr" sz="quarter" idx="11"/>
          </p:nvPr>
        </p:nvSpPr>
        <p:spPr/>
        <p:txBody>
          <a:bodyPr/>
          <a:lstStyle>
            <a:extLst/>
          </a:lstStyle>
          <a:p>
            <a:endParaRPr lang="en-IN">
              <a:solidFill>
                <a:prstClr val="black"/>
              </a:solidFill>
            </a:endParaRPr>
          </a:p>
        </p:txBody>
      </p:sp>
      <p:sp>
        <p:nvSpPr>
          <p:cNvPr id="4" name="Slide Number Placeholder 3"/>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4251192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6" name="Footer Placeholder 5"/>
          <p:cNvSpPr>
            <a:spLocks noGrp="1"/>
          </p:cNvSpPr>
          <p:nvPr>
            <p:ph type="ftr" sz="quarter" idx="11"/>
          </p:nvPr>
        </p:nvSpPr>
        <p:spPr/>
        <p:txBody>
          <a:bodyPr/>
          <a:lstStyle>
            <a:extLst/>
          </a:lstStyle>
          <a:p>
            <a:endParaRPr lang="en-IN">
              <a:solidFill>
                <a:prstClr val="black"/>
              </a:solidFill>
            </a:endParaRPr>
          </a:p>
        </p:txBody>
      </p:sp>
      <p:sp>
        <p:nvSpPr>
          <p:cNvPr id="7" name="Slide Number Placeholder 6"/>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3624597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8/26/2019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EB60C6-3603-4CB8-8C36-8CC73C6689B9}" type="datetimeFigureOut">
              <a:rPr lang="en-IN" smtClean="0">
                <a:solidFill>
                  <a:prstClr val="white"/>
                </a:solidFill>
              </a:rPr>
              <a:pPr/>
              <a:t>26-08-2019</a:t>
            </a:fld>
            <a:endParaRPr lang="en-IN">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0F60E63-9286-4D70-8A83-32815C733F4E}" type="slidenum">
              <a:rPr lang="en-IN" smtClean="0">
                <a:solidFill>
                  <a:prstClr val="white"/>
                </a:solidFill>
              </a:rPr>
              <a:pPr/>
              <a:t>‹#›</a:t>
            </a:fld>
            <a:endParaRPr lang="en-IN">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415605925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5" name="Footer Placeholder 4"/>
          <p:cNvSpPr>
            <a:spLocks noGrp="1"/>
          </p:cNvSpPr>
          <p:nvPr>
            <p:ph type="ftr" sz="quarter" idx="11"/>
          </p:nvPr>
        </p:nvSpPr>
        <p:spPr/>
        <p:txBody>
          <a:bodyPr/>
          <a:lstStyle>
            <a:extLst/>
          </a:lstStyle>
          <a:p>
            <a:endParaRPr lang="en-IN">
              <a:solidFill>
                <a:prstClr val="black"/>
              </a:solidFill>
            </a:endParaRPr>
          </a:p>
        </p:txBody>
      </p:sp>
      <p:sp>
        <p:nvSpPr>
          <p:cNvPr id="6" name="Slide Number Placeholder 5"/>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771443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5" name="Footer Placeholder 4"/>
          <p:cNvSpPr>
            <a:spLocks noGrp="1"/>
          </p:cNvSpPr>
          <p:nvPr>
            <p:ph type="ftr" sz="quarter" idx="11"/>
          </p:nvPr>
        </p:nvSpPr>
        <p:spPr/>
        <p:txBody>
          <a:bodyPr/>
          <a:lstStyle>
            <a:extLst/>
          </a:lstStyle>
          <a:p>
            <a:endParaRPr lang="en-IN">
              <a:solidFill>
                <a:prstClr val="black"/>
              </a:solidFill>
            </a:endParaRPr>
          </a:p>
        </p:txBody>
      </p:sp>
      <p:sp>
        <p:nvSpPr>
          <p:cNvPr id="6" name="Slide Number Placeholder 5"/>
          <p:cNvSpPr>
            <a:spLocks noGrp="1"/>
          </p:cNvSpPr>
          <p:nvPr>
            <p:ph type="sldNum" sz="quarter" idx="12"/>
          </p:nvPr>
        </p:nvSpPr>
        <p:spPr/>
        <p:txBody>
          <a:bodyPr/>
          <a:lstStyle>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2674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8/26/2019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8/26/2019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8/26/2019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8/26/2019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EB60C6-3603-4CB8-8C36-8CC73C6689B9}" type="datetimeFigureOut">
              <a:rPr lang="en-IN" smtClean="0">
                <a:solidFill>
                  <a:prstClr val="black"/>
                </a:solidFill>
              </a:rPr>
              <a:pPr/>
              <a:t>26-08-2019</a:t>
            </a:fld>
            <a:endParaRPr lang="en-IN">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0F60E63-9286-4D70-8A83-32815C733F4E}"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4676062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58962"/>
          </a:xfrm>
        </p:spPr>
        <p:txBody>
          <a:bodyPr>
            <a:noAutofit/>
          </a:bodyPr>
          <a:lstStyle/>
          <a:p>
            <a:pPr algn="ct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US" sz="3200" b="1" dirty="0">
                <a:latin typeface="Times New Roman" pitchFamily="18" charset="0"/>
                <a:cs typeface="Times New Roman" pitchFamily="18" charset="0"/>
              </a:rPr>
              <a:t>Energy-Efficient D2D Based Multicast Communication Through Channel Allocation </a:t>
            </a:r>
            <a:r>
              <a:rPr lang="en-US" sz="3200" b="1" dirty="0" smtClean="0">
                <a:latin typeface="Times New Roman" pitchFamily="18" charset="0"/>
                <a:cs typeface="Times New Roman" pitchFamily="18" charset="0"/>
              </a:rPr>
              <a:t>Scheme</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endParaRPr lang="en-IN" sz="3400" dirty="0" smtClean="0">
              <a:latin typeface="Times New Roman" panose="02020603050405020304" pitchFamily="18" charset="0"/>
              <a:cs typeface="Times New Roman" panose="02020603050405020304" pitchFamily="18" charset="0"/>
            </a:endParaRPr>
          </a:p>
          <a:p>
            <a:pPr marL="0" indent="0">
              <a:buNone/>
            </a:pPr>
            <a:r>
              <a:rPr lang="en-IN" sz="3400" dirty="0" smtClean="0">
                <a:latin typeface="Times New Roman" panose="02020603050405020304" pitchFamily="18" charset="0"/>
                <a:cs typeface="Times New Roman" panose="02020603050405020304" pitchFamily="18" charset="0"/>
              </a:rPr>
              <a:t/>
            </a:r>
            <a:br>
              <a:rPr lang="en-IN" sz="3400" dirty="0" smtClean="0">
                <a:latin typeface="Times New Roman" panose="02020603050405020304" pitchFamily="18" charset="0"/>
                <a:cs typeface="Times New Roman" panose="02020603050405020304" pitchFamily="18" charset="0"/>
              </a:rPr>
            </a:br>
            <a:r>
              <a:rPr lang="en-IN" sz="3400" dirty="0" smtClean="0">
                <a:latin typeface="Times New Roman" panose="02020603050405020304" pitchFamily="18" charset="0"/>
                <a:cs typeface="Times New Roman" panose="02020603050405020304" pitchFamily="18" charset="0"/>
              </a:rPr>
              <a:t/>
            </a:r>
            <a:br>
              <a:rPr lang="en-IN" sz="3400"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109728" indent="0">
              <a:buNone/>
            </a:pPr>
            <a:endParaRPr lang="en-IN" sz="2800" dirty="0" smtClean="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331478"/>
            <a:ext cx="2232248" cy="201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4643989"/>
            <a:ext cx="4104456" cy="1384995"/>
          </a:xfrm>
          <a:prstGeom prst="rect">
            <a:avLst/>
          </a:prstGeom>
          <a:noFill/>
        </p:spPr>
        <p:txBody>
          <a:bodyPr wrap="square" rtlCol="0">
            <a:spAutoFit/>
          </a:bodyPr>
          <a:lstStyle/>
          <a:p>
            <a:endParaRPr lang="en-IN" sz="2400" dirty="0" smtClean="0">
              <a:solidFill>
                <a:prstClr val="black"/>
              </a:solidFill>
              <a:latin typeface="Times New Roman" panose="02020603050405020304" pitchFamily="18" charset="0"/>
              <a:cs typeface="Times New Roman" panose="02020603050405020304" pitchFamily="18" charset="0"/>
            </a:endParaRPr>
          </a:p>
          <a:p>
            <a:r>
              <a:rPr lang="en-IN" sz="2000" dirty="0" smtClean="0">
                <a:solidFill>
                  <a:prstClr val="black"/>
                </a:solidFill>
                <a:latin typeface="Times New Roman" panose="02020603050405020304" pitchFamily="18" charset="0"/>
                <a:cs typeface="Times New Roman" panose="02020603050405020304" pitchFamily="18" charset="0"/>
              </a:rPr>
              <a:t>    B.K.Vasavi</a:t>
            </a:r>
          </a:p>
          <a:p>
            <a:r>
              <a:rPr lang="en-IN" sz="2000" dirty="0" smtClean="0">
                <a:solidFill>
                  <a:prstClr val="black"/>
                </a:solidFill>
                <a:latin typeface="Times New Roman" panose="02020603050405020304" pitchFamily="18" charset="0"/>
                <a:cs typeface="Times New Roman" panose="02020603050405020304" pitchFamily="18" charset="0"/>
              </a:rPr>
              <a:t>    17MT8317</a:t>
            </a:r>
          </a:p>
          <a:p>
            <a:r>
              <a:rPr lang="en-IN" sz="2000" dirty="0" smtClean="0">
                <a:solidFill>
                  <a:prstClr val="black"/>
                </a:solidFill>
                <a:latin typeface="Times New Roman" panose="02020603050405020304" pitchFamily="18" charset="0"/>
                <a:cs typeface="Times New Roman" panose="02020603050405020304" pitchFamily="18" charset="0"/>
              </a:rPr>
              <a:t>  M.Tech(DECS)</a:t>
            </a:r>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724128" y="4869160"/>
            <a:ext cx="2952328" cy="1323439"/>
          </a:xfrm>
          <a:prstGeom prst="rect">
            <a:avLst/>
          </a:prstGeom>
          <a:noFill/>
        </p:spPr>
        <p:txBody>
          <a:bodyPr wrap="square" rtlCol="0">
            <a:spAutoFit/>
          </a:bodyPr>
          <a:lstStyle/>
          <a:p>
            <a:r>
              <a:rPr lang="en-IN" sz="2000" dirty="0" smtClean="0">
                <a:solidFill>
                  <a:prstClr val="black"/>
                </a:solidFill>
                <a:latin typeface="Times New Roman" panose="02020603050405020304" pitchFamily="18" charset="0"/>
                <a:cs typeface="Times New Roman" panose="02020603050405020304" pitchFamily="18" charset="0"/>
              </a:rPr>
              <a:t>Under the Guidance of </a:t>
            </a:r>
          </a:p>
          <a:p>
            <a:r>
              <a:rPr lang="en-IN" sz="2000" dirty="0" smtClean="0">
                <a:solidFill>
                  <a:prstClr val="black"/>
                </a:solidFill>
                <a:latin typeface="Times New Roman" panose="02020603050405020304" pitchFamily="18" charset="0"/>
                <a:cs typeface="Times New Roman" panose="02020603050405020304" pitchFamily="18" charset="0"/>
              </a:rPr>
              <a:t>   </a:t>
            </a:r>
            <a:r>
              <a:rPr lang="en-IN" sz="2000" dirty="0" err="1" smtClean="0">
                <a:solidFill>
                  <a:prstClr val="black"/>
                </a:solidFill>
                <a:latin typeface="Times New Roman" panose="02020603050405020304" pitchFamily="18" charset="0"/>
                <a:cs typeface="Times New Roman" panose="02020603050405020304" pitchFamily="18" charset="0"/>
              </a:rPr>
              <a:t>C.M.Sripriya</a:t>
            </a:r>
            <a:r>
              <a:rPr lang="en-IN" sz="2000" dirty="0" smtClean="0">
                <a:solidFill>
                  <a:prstClr val="black"/>
                </a:solidFill>
                <a:latin typeface="Times New Roman" panose="02020603050405020304" pitchFamily="18" charset="0"/>
                <a:cs typeface="Times New Roman" panose="02020603050405020304" pitchFamily="18" charset="0"/>
              </a:rPr>
              <a:t>,</a:t>
            </a:r>
          </a:p>
          <a:p>
            <a:r>
              <a:rPr lang="en-IN" sz="2000" dirty="0" smtClean="0">
                <a:solidFill>
                  <a:prstClr val="black"/>
                </a:solidFill>
                <a:latin typeface="Times New Roman" panose="02020603050405020304" pitchFamily="18" charset="0"/>
                <a:cs typeface="Times New Roman" panose="02020603050405020304" pitchFamily="18" charset="0"/>
              </a:rPr>
              <a:t>      </a:t>
            </a:r>
            <a:r>
              <a:rPr lang="en-IN" sz="2000" dirty="0" err="1" smtClean="0">
                <a:solidFill>
                  <a:prstClr val="black"/>
                </a:solidFill>
                <a:latin typeface="Times New Roman" panose="02020603050405020304" pitchFamily="18" charset="0"/>
                <a:cs typeface="Times New Roman" panose="02020603050405020304" pitchFamily="18" charset="0"/>
              </a:rPr>
              <a:t>Asst.Prof</a:t>
            </a:r>
            <a:r>
              <a:rPr lang="en-IN" sz="2000" dirty="0" smtClean="0">
                <a:solidFill>
                  <a:prstClr val="black"/>
                </a:solidFill>
                <a:latin typeface="Times New Roman" panose="02020603050405020304" pitchFamily="18" charset="0"/>
                <a:cs typeface="Times New Roman" panose="02020603050405020304" pitchFamily="18" charset="0"/>
              </a:rPr>
              <a:t>,</a:t>
            </a:r>
          </a:p>
          <a:p>
            <a:r>
              <a:rPr lang="en-IN" sz="2000" dirty="0" smtClean="0">
                <a:solidFill>
                  <a:prstClr val="black"/>
                </a:solidFill>
                <a:latin typeface="Times New Roman" panose="02020603050405020304" pitchFamily="18" charset="0"/>
                <a:cs typeface="Times New Roman" panose="02020603050405020304" pitchFamily="18" charset="0"/>
              </a:rPr>
              <a:t>Department of ECE.</a:t>
            </a:r>
            <a:endParaRPr lang="en-IN"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8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Continue…</a:t>
            </a:r>
            <a:endParaRPr lang="en-IN" sz="2400" dirty="0"/>
          </a:p>
        </p:txBody>
      </p:sp>
      <p:sp>
        <p:nvSpPr>
          <p:cNvPr id="3" name="Content Placeholder 2"/>
          <p:cNvSpPr>
            <a:spLocks noGrp="1"/>
          </p:cNvSpPr>
          <p:nvPr>
            <p:ph sz="quarter" idx="1"/>
          </p:nvPr>
        </p:nvSpPr>
        <p:spPr/>
        <p:txBody>
          <a:bodyPr>
            <a:normAutofit lnSpcReduction="10000"/>
          </a:bodyPr>
          <a:lstStyle/>
          <a:p>
            <a:pPr marL="0" indent="0">
              <a:buNone/>
            </a:pPr>
            <a:r>
              <a:rPr lang="en-US" b="1" u="sng" dirty="0" smtClean="0"/>
              <a:t>The two major problems in the above scheme</a:t>
            </a:r>
            <a:r>
              <a:rPr lang="en-US" u="sng" dirty="0" smtClean="0"/>
              <a:t>:</a:t>
            </a:r>
          </a:p>
          <a:p>
            <a:pPr marL="0" indent="0">
              <a:buNone/>
            </a:pPr>
            <a:endParaRPr lang="en-US" dirty="0" smtClean="0"/>
          </a:p>
          <a:p>
            <a:pPr>
              <a:buFont typeface="Wingdings" panose="05000000000000000000" pitchFamily="2" charset="2"/>
              <a:buChar char="Ø"/>
            </a:pPr>
            <a:r>
              <a:rPr lang="en-US" dirty="0" smtClean="0"/>
              <a:t>Selection of NACK Devices AP</a:t>
            </a:r>
          </a:p>
          <a:p>
            <a:pPr>
              <a:buFont typeface="Wingdings" panose="05000000000000000000" pitchFamily="2" charset="2"/>
              <a:buChar char="Ø"/>
            </a:pPr>
            <a:r>
              <a:rPr lang="en-US" dirty="0" smtClean="0"/>
              <a:t>Optimization </a:t>
            </a:r>
            <a:r>
              <a:rPr lang="en-US" dirty="0" smtClean="0"/>
              <a:t>of Retransmitter’s </a:t>
            </a:r>
            <a:r>
              <a:rPr lang="en-US" dirty="0" smtClean="0"/>
              <a:t>Transmission powers.</a:t>
            </a:r>
          </a:p>
          <a:p>
            <a:pPr>
              <a:buFont typeface="Wingdings" panose="05000000000000000000" pitchFamily="2" charset="2"/>
              <a:buChar char="Ø"/>
            </a:pPr>
            <a:endParaRPr lang="en-US" dirty="0" smtClean="0"/>
          </a:p>
          <a:p>
            <a:pPr marL="0" indent="0">
              <a:buNone/>
            </a:pPr>
            <a:r>
              <a:rPr lang="en-US" b="1" u="sng" dirty="0" smtClean="0"/>
              <a:t>Solutions</a:t>
            </a:r>
            <a:r>
              <a:rPr lang="en-US" b="1" u="sng" dirty="0" smtClean="0"/>
              <a:t>:</a:t>
            </a:r>
          </a:p>
          <a:p>
            <a:pPr marL="0" indent="0">
              <a:buNone/>
            </a:pPr>
            <a:endParaRPr lang="en-US" b="1" u="sng" dirty="0" smtClean="0"/>
          </a:p>
          <a:p>
            <a:pPr>
              <a:buFont typeface="Wingdings" panose="05000000000000000000" pitchFamily="2" charset="2"/>
              <a:buChar char="Ø"/>
            </a:pPr>
            <a:r>
              <a:rPr lang="en-US" dirty="0"/>
              <a:t>HEURISTIC </a:t>
            </a:r>
            <a:r>
              <a:rPr lang="en-US" dirty="0" smtClean="0"/>
              <a:t>Algorithm </a:t>
            </a:r>
            <a:r>
              <a:rPr lang="en-US" dirty="0"/>
              <a:t>–selection of NACK devices associative </a:t>
            </a:r>
            <a:r>
              <a:rPr lang="en-US" dirty="0" smtClean="0"/>
              <a:t>pattern.</a:t>
            </a:r>
            <a:endParaRPr lang="en-US" dirty="0"/>
          </a:p>
          <a:p>
            <a:pPr>
              <a:buFont typeface="Wingdings" panose="05000000000000000000" pitchFamily="2" charset="2"/>
              <a:buChar char="Ø"/>
            </a:pPr>
            <a:r>
              <a:rPr lang="en-US" dirty="0" smtClean="0"/>
              <a:t>MNLP </a:t>
            </a:r>
            <a:r>
              <a:rPr lang="en-US" dirty="0" smtClean="0"/>
              <a:t>Algorithm –optimization </a:t>
            </a:r>
            <a:r>
              <a:rPr lang="en-US" dirty="0" smtClean="0"/>
              <a:t>of </a:t>
            </a:r>
            <a:r>
              <a:rPr lang="en-US" dirty="0" smtClean="0"/>
              <a:t>transmission </a:t>
            </a:r>
            <a:r>
              <a:rPr lang="en-US" dirty="0" smtClean="0"/>
              <a:t>powers.</a:t>
            </a:r>
            <a:endParaRPr lang="en-IN" dirty="0"/>
          </a:p>
        </p:txBody>
      </p:sp>
    </p:spTree>
    <p:extLst>
      <p:ext uri="{BB962C8B-B14F-4D97-AF65-F5344CB8AC3E}">
        <p14:creationId xmlns:p14="http://schemas.microsoft.com/office/powerpoint/2010/main" val="313078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667000" y="3967373"/>
            <a:ext cx="3276600" cy="2133600"/>
          </a:xfrm>
          <a:prstGeom prst="rect">
            <a:avLst/>
          </a:prstGeom>
          <a:noFill/>
          <a:ln w="9525">
            <a:noFill/>
            <a:miter lim="800000"/>
            <a:headEnd/>
            <a:tailEnd/>
          </a:ln>
          <a:effectLst/>
        </p:spPr>
      </p:pic>
      <p:sp>
        <p:nvSpPr>
          <p:cNvPr id="3" name="Content Placeholder 2"/>
          <p:cNvSpPr>
            <a:spLocks noGrp="1"/>
          </p:cNvSpPr>
          <p:nvPr>
            <p:ph idx="1"/>
          </p:nvPr>
        </p:nvSpPr>
        <p:spPr>
          <a:xfrm>
            <a:off x="571500" y="1143000"/>
            <a:ext cx="7467600" cy="4873752"/>
          </a:xfrm>
        </p:spPr>
        <p:txBody>
          <a:bodyPr>
            <a:normAutofit/>
          </a:bodyPr>
          <a:lstStyle/>
          <a:p>
            <a:pPr marL="0" indent="0" algn="just">
              <a:lnSpc>
                <a:spcPct val="150000"/>
              </a:lnSpc>
              <a:buNone/>
            </a:pPr>
            <a:r>
              <a:rPr lang="en-US" sz="2000" dirty="0" smtClean="0">
                <a:latin typeface="Times New Roman" pitchFamily="18" charset="0"/>
                <a:cs typeface="Times New Roman" pitchFamily="18" charset="0"/>
              </a:rPr>
              <a:t>Mixed integer nonlinear programming (MINLP) refers to optimization problems with continuous and discrete variables and nonlinear functions in the objective function and/or the constraints. MINLPs arise in applications in a wide range of fields, including chemical engineering, finance, and manufacturing. The general form of a MINLP is</a:t>
            </a:r>
            <a:endParaRPr lang="en-US" sz="2000" dirty="0">
              <a:latin typeface="Times New Roman" pitchFamily="18" charset="0"/>
              <a:cs typeface="Times New Roman" pitchFamily="18" charset="0"/>
            </a:endParaRPr>
          </a:p>
        </p:txBody>
      </p:sp>
      <p:sp>
        <p:nvSpPr>
          <p:cNvPr id="5" name="TextBox 4"/>
          <p:cNvSpPr txBox="1"/>
          <p:nvPr/>
        </p:nvSpPr>
        <p:spPr>
          <a:xfrm>
            <a:off x="2133600" y="228600"/>
            <a:ext cx="5029200" cy="584775"/>
          </a:xfrm>
          <a:prstGeom prst="rect">
            <a:avLst/>
          </a:prstGeom>
          <a:noFill/>
        </p:spPr>
        <p:txBody>
          <a:bodyPr wrap="square" rtlCol="0">
            <a:spAutoFit/>
          </a:bodyPr>
          <a:lstStyle/>
          <a:p>
            <a:r>
              <a:rPr lang="en-US" sz="3200" b="1" u="sng" dirty="0" smtClean="0"/>
              <a:t>MINLP Algorithm</a:t>
            </a:r>
            <a:endParaRPr lang="en-US" sz="3200" b="1" u="sng" dirty="0"/>
          </a:p>
        </p:txBody>
      </p:sp>
    </p:spTree>
    <p:extLst>
      <p:ext uri="{BB962C8B-B14F-4D97-AF65-F5344CB8AC3E}">
        <p14:creationId xmlns:p14="http://schemas.microsoft.com/office/powerpoint/2010/main" val="2964734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lnSpc>
                <a:spcPct val="150000"/>
              </a:lnSpc>
              <a:buFont typeface="Wingdings" panose="05000000000000000000" pitchFamily="2" charset="2"/>
              <a:buChar char="Ø"/>
            </a:pPr>
            <a:r>
              <a:rPr lang="en-US" sz="2600" dirty="0" smtClean="0">
                <a:latin typeface="Times New Roman" pitchFamily="18" charset="0"/>
                <a:cs typeface="Times New Roman" pitchFamily="18" charset="0"/>
              </a:rPr>
              <a:t>A heuristic algorithm is one that is designed to solve a problem in a faster and more efficient fashion than traditional methods by sacrificing optimality, accuracy, precision, or completeness for speed. </a:t>
            </a:r>
          </a:p>
          <a:p>
            <a:pPr algn="just">
              <a:lnSpc>
                <a:spcPct val="150000"/>
              </a:lnSpc>
              <a:buFont typeface="Wingdings" panose="05000000000000000000" pitchFamily="2" charset="2"/>
              <a:buChar char="Ø"/>
            </a:pPr>
            <a:endParaRPr lang="en-US" sz="16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600" dirty="0" smtClean="0">
                <a:latin typeface="Times New Roman" pitchFamily="18" charset="0"/>
                <a:cs typeface="Times New Roman" pitchFamily="18" charset="0"/>
              </a:rPr>
              <a:t>Heuristics can produce a solution individually or be used to provide a good baseline and are supplemented with optimization algorithms. Heuristic algorithms are most often employed when approximate solutions are sufficient and exact solutions are necessarily computationally expensive.</a:t>
            </a:r>
            <a:endParaRPr lang="en-US" sz="2600" dirty="0">
              <a:latin typeface="Times New Roman" pitchFamily="18" charset="0"/>
              <a:cs typeface="Times New Roman" pitchFamily="18" charset="0"/>
            </a:endParaRPr>
          </a:p>
        </p:txBody>
      </p:sp>
      <p:sp>
        <p:nvSpPr>
          <p:cNvPr id="5" name="TextBox 4"/>
          <p:cNvSpPr txBox="1"/>
          <p:nvPr/>
        </p:nvSpPr>
        <p:spPr>
          <a:xfrm>
            <a:off x="2209800" y="457200"/>
            <a:ext cx="6400800" cy="584775"/>
          </a:xfrm>
          <a:prstGeom prst="rect">
            <a:avLst/>
          </a:prstGeom>
          <a:noFill/>
        </p:spPr>
        <p:txBody>
          <a:bodyPr wrap="square" rtlCol="0">
            <a:spAutoFit/>
          </a:bodyPr>
          <a:lstStyle/>
          <a:p>
            <a:r>
              <a:rPr lang="en-US" sz="3200" b="1" u="sng" dirty="0" smtClean="0"/>
              <a:t>Heuristic Algorithm</a:t>
            </a:r>
            <a:endParaRPr lang="en-US" sz="3200" b="1" dirty="0"/>
          </a:p>
        </p:txBody>
      </p:sp>
    </p:spTree>
    <p:extLst>
      <p:ext uri="{BB962C8B-B14F-4D97-AF65-F5344CB8AC3E}">
        <p14:creationId xmlns:p14="http://schemas.microsoft.com/office/powerpoint/2010/main" val="3255424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lnSpc>
                <a:spcPct val="150000"/>
              </a:lnSpc>
              <a:buFont typeface="Wingdings" panose="05000000000000000000" pitchFamily="2" charset="2"/>
              <a:buChar char="Ø"/>
            </a:pPr>
            <a:r>
              <a:rPr lang="en-US" dirty="0">
                <a:latin typeface="Times New Roman" pitchFamily="18" charset="0"/>
                <a:cs typeface="Times New Roman" pitchFamily="18" charset="0"/>
              </a:rPr>
              <a:t>Through extensive simulations, we show that, on one hand, the use of D2D communication greatly reduces the multicast traffic of BS. </a:t>
            </a:r>
          </a:p>
          <a:p>
            <a:pPr algn="just">
              <a:lnSpc>
                <a:spcPct val="150000"/>
              </a:lnSpc>
              <a:buFont typeface="Wingdings" panose="05000000000000000000" pitchFamily="2" charset="2"/>
              <a:buChar char="Ø"/>
            </a:pPr>
            <a:endParaRPr lang="en-US"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dirty="0">
                <a:latin typeface="Times New Roman" pitchFamily="18" charset="0"/>
                <a:cs typeface="Times New Roman" pitchFamily="18" charset="0"/>
              </a:rPr>
              <a:t>On the other hand, compared to its counterparts with a fixed number of D2D </a:t>
            </a: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etransmitters</a:t>
            </a:r>
            <a:r>
              <a:rPr lang="en-US" dirty="0">
                <a:latin typeface="Times New Roman" pitchFamily="18" charset="0"/>
                <a:cs typeface="Times New Roman" pitchFamily="18" charset="0"/>
              </a:rPr>
              <a:t>, the proposed retransmission scheme greatly reduces the total energy consumption of </a:t>
            </a: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etransmitters</a:t>
            </a:r>
            <a:r>
              <a:rPr lang="en-US" dirty="0">
                <a:latin typeface="Times New Roman" pitchFamily="18" charset="0"/>
                <a:cs typeface="Times New Roman" pitchFamily="18" charset="0"/>
              </a:rPr>
              <a:t>.</a:t>
            </a:r>
          </a:p>
          <a:p>
            <a:endParaRPr lang="en-IN" dirty="0"/>
          </a:p>
        </p:txBody>
      </p:sp>
      <p:sp>
        <p:nvSpPr>
          <p:cNvPr id="5" name="TextBox 4"/>
          <p:cNvSpPr txBox="1"/>
          <p:nvPr/>
        </p:nvSpPr>
        <p:spPr>
          <a:xfrm>
            <a:off x="473242" y="685800"/>
            <a:ext cx="4572000" cy="646331"/>
          </a:xfrm>
          <a:prstGeom prst="rect">
            <a:avLst/>
          </a:prstGeom>
          <a:noFill/>
        </p:spPr>
        <p:txBody>
          <a:bodyPr wrap="square" rtlCol="0">
            <a:spAutoFit/>
          </a:bodyPr>
          <a:lstStyle/>
          <a:p>
            <a:r>
              <a:rPr lang="en-US" sz="3600" b="1" u="sng" dirty="0" smtClean="0"/>
              <a:t>Advantages</a:t>
            </a:r>
            <a:r>
              <a:rPr lang="en-US" sz="3200" b="1" u="sng" dirty="0" smtClean="0"/>
              <a:t> </a:t>
            </a:r>
            <a:r>
              <a:rPr lang="en-US" sz="3200" b="1" dirty="0" smtClean="0"/>
              <a:t>:</a:t>
            </a:r>
            <a:endParaRPr lang="en-US" sz="3200" b="1" dirty="0"/>
          </a:p>
        </p:txBody>
      </p:sp>
    </p:spTree>
    <p:extLst>
      <p:ext uri="{BB962C8B-B14F-4D97-AF65-F5344CB8AC3E}">
        <p14:creationId xmlns:p14="http://schemas.microsoft.com/office/powerpoint/2010/main" val="3464355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3581400"/>
          </a:xfrm>
        </p:spPr>
        <p:txBody>
          <a:bodyPr>
            <a:normAutofit/>
          </a:bodyPr>
          <a:lstStyle/>
          <a:p>
            <a:pPr>
              <a:buFont typeface="Wingdings" panose="05000000000000000000" pitchFamily="2" charset="2"/>
              <a:buChar char="Ø"/>
            </a:pPr>
            <a:r>
              <a:rPr lang="en-US" dirty="0" smtClean="0"/>
              <a:t>The magnitude of the signal will vary randomly</a:t>
            </a:r>
            <a:r>
              <a:rPr lang="en-US" dirty="0" smtClean="0"/>
              <a:t>.</a:t>
            </a:r>
          </a:p>
          <a:p>
            <a:pPr marL="0" indent="0">
              <a:buNone/>
            </a:pPr>
            <a:endParaRPr lang="en-IN" dirty="0" smtClean="0"/>
          </a:p>
          <a:p>
            <a:pPr>
              <a:buFont typeface="Wingdings" panose="05000000000000000000" pitchFamily="2" charset="2"/>
              <a:buChar char="Ø"/>
            </a:pPr>
            <a:r>
              <a:rPr lang="en-US" dirty="0" smtClean="0"/>
              <a:t>Uses the </a:t>
            </a:r>
            <a:r>
              <a:rPr lang="en-US" dirty="0" smtClean="0"/>
              <a:t>Doppler </a:t>
            </a:r>
            <a:r>
              <a:rPr lang="en-US" dirty="0" smtClean="0"/>
              <a:t>shift Concept</a:t>
            </a:r>
            <a:r>
              <a:rPr lang="en-US" dirty="0" smtClean="0"/>
              <a:t>.</a:t>
            </a:r>
          </a:p>
          <a:p>
            <a:pPr marL="0" indent="0">
              <a:buNone/>
            </a:pPr>
            <a:endParaRPr lang="en-US" dirty="0" smtClean="0"/>
          </a:p>
          <a:p>
            <a:pPr>
              <a:buFont typeface="Wingdings" panose="05000000000000000000" pitchFamily="2" charset="2"/>
              <a:buChar char="Ø"/>
            </a:pPr>
            <a:r>
              <a:rPr lang="en-US" dirty="0" smtClean="0"/>
              <a:t>The channel fading depends on the motion of TX and RX.</a:t>
            </a:r>
          </a:p>
          <a:p>
            <a:pPr marL="0" indent="0">
              <a:buNone/>
            </a:pPr>
            <a:endParaRPr lang="en-US" dirty="0" smtClean="0"/>
          </a:p>
          <a:p>
            <a:pPr marL="0" indent="0">
              <a:buNone/>
            </a:pPr>
            <a:r>
              <a:rPr lang="en-US" b="1" u="sng" dirty="0" smtClean="0"/>
              <a:t>There </a:t>
            </a:r>
            <a:r>
              <a:rPr lang="en-US" b="1" u="sng" dirty="0" smtClean="0"/>
              <a:t>are </a:t>
            </a:r>
            <a:r>
              <a:rPr lang="en-US" b="1" u="sng" dirty="0" smtClean="0"/>
              <a:t>two </a:t>
            </a:r>
            <a:r>
              <a:rPr lang="en-US" b="1" u="sng" dirty="0" smtClean="0"/>
              <a:t>methods for Rayleigh fading </a:t>
            </a:r>
            <a:r>
              <a:rPr lang="en-US" b="1" u="sng" dirty="0" smtClean="0"/>
              <a:t>model </a:t>
            </a:r>
            <a:r>
              <a:rPr lang="en-US" b="1" dirty="0" smtClean="0"/>
              <a:t>:</a:t>
            </a:r>
            <a:endParaRPr lang="en-US" dirty="0" smtClean="0"/>
          </a:p>
        </p:txBody>
      </p:sp>
      <p:sp>
        <p:nvSpPr>
          <p:cNvPr id="5" name="TextBox 4"/>
          <p:cNvSpPr txBox="1"/>
          <p:nvPr/>
        </p:nvSpPr>
        <p:spPr>
          <a:xfrm>
            <a:off x="1676400" y="293150"/>
            <a:ext cx="5638800" cy="584775"/>
          </a:xfrm>
          <a:prstGeom prst="rect">
            <a:avLst/>
          </a:prstGeom>
          <a:noFill/>
        </p:spPr>
        <p:txBody>
          <a:bodyPr wrap="square" rtlCol="0">
            <a:spAutoFit/>
          </a:bodyPr>
          <a:lstStyle/>
          <a:p>
            <a:r>
              <a:rPr lang="en-US" sz="3200" b="1" u="sng" dirty="0">
                <a:cs typeface="Times New Roman" panose="02020603050405020304" pitchFamily="18" charset="0"/>
              </a:rPr>
              <a:t>Rayleigh fading channel</a:t>
            </a:r>
          </a:p>
        </p:txBody>
      </p:sp>
      <p:sp>
        <p:nvSpPr>
          <p:cNvPr id="6" name="TextBox 5"/>
          <p:cNvSpPr txBox="1"/>
          <p:nvPr/>
        </p:nvSpPr>
        <p:spPr>
          <a:xfrm>
            <a:off x="2133600" y="4938482"/>
            <a:ext cx="4724400" cy="1107996"/>
          </a:xfrm>
          <a:prstGeom prst="rect">
            <a:avLst/>
          </a:prstGeom>
          <a:noFill/>
        </p:spPr>
        <p:txBody>
          <a:bodyPr wrap="square" rtlCol="0">
            <a:spAutoFit/>
          </a:bodyPr>
          <a:lstStyle/>
          <a:p>
            <a:pPr marL="457200" indent="-457200">
              <a:buFont typeface="+mj-lt"/>
              <a:buAutoNum type="arabicPeriod"/>
            </a:pPr>
            <a:r>
              <a:rPr lang="en-US" sz="2400" dirty="0"/>
              <a:t>jakes’s model.</a:t>
            </a:r>
          </a:p>
          <a:p>
            <a:pPr marL="457200" indent="-457200">
              <a:buFont typeface="+mj-lt"/>
              <a:buAutoNum type="arabicPeriod"/>
            </a:pPr>
            <a:r>
              <a:rPr lang="en-US" sz="2400" dirty="0"/>
              <a:t>Filtered White Noise Model.</a:t>
            </a:r>
          </a:p>
          <a:p>
            <a:r>
              <a:rPr lang="en-US" dirty="0"/>
              <a:t> </a:t>
            </a:r>
          </a:p>
        </p:txBody>
      </p:sp>
    </p:spTree>
    <p:extLst>
      <p:ext uri="{BB962C8B-B14F-4D97-AF65-F5344CB8AC3E}">
        <p14:creationId xmlns:p14="http://schemas.microsoft.com/office/powerpoint/2010/main" val="4051093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153400" cy="4873752"/>
          </a:xfrm>
        </p:spPr>
        <p:txBody>
          <a:bodyPr/>
          <a:lstStyle/>
          <a:p>
            <a:pPr>
              <a:buFont typeface="Wingdings" panose="05000000000000000000" pitchFamily="2" charset="2"/>
              <a:buChar char="Ø"/>
            </a:pPr>
            <a:r>
              <a:rPr lang="en-US" dirty="0" smtClean="0"/>
              <a:t>Reasonable </a:t>
            </a:r>
            <a:r>
              <a:rPr lang="en-US" dirty="0" smtClean="0"/>
              <a:t>model for Tropospheric and </a:t>
            </a:r>
            <a:r>
              <a:rPr lang="en-US" dirty="0" smtClean="0"/>
              <a:t>Inospeheric </a:t>
            </a:r>
            <a:r>
              <a:rPr lang="en-US" dirty="0" smtClean="0"/>
              <a:t>signal </a:t>
            </a:r>
            <a:r>
              <a:rPr lang="en-US" dirty="0" smtClean="0"/>
              <a:t>propagation.</a:t>
            </a:r>
          </a:p>
          <a:p>
            <a:pPr marL="0" indent="0">
              <a:buNone/>
            </a:pPr>
            <a:endParaRPr lang="en-US" dirty="0" smtClean="0"/>
          </a:p>
          <a:p>
            <a:pPr>
              <a:buFont typeface="Wingdings" panose="05000000000000000000" pitchFamily="2" charset="2"/>
              <a:buChar char="Ø"/>
            </a:pPr>
            <a:r>
              <a:rPr lang="en-US" dirty="0" smtClean="0"/>
              <a:t>Used for building of Radio signals in </a:t>
            </a:r>
            <a:r>
              <a:rPr lang="en-US" dirty="0" smtClean="0"/>
              <a:t>Urban </a:t>
            </a:r>
            <a:r>
              <a:rPr lang="en-US" dirty="0" smtClean="0"/>
              <a:t>Environment</a:t>
            </a:r>
            <a:r>
              <a:rPr lang="en-US" dirty="0" smtClean="0"/>
              <a:t>.</a:t>
            </a:r>
          </a:p>
          <a:p>
            <a:pPr marL="0" indent="0">
              <a:buNone/>
            </a:pPr>
            <a:endParaRPr lang="en-US" dirty="0" smtClean="0"/>
          </a:p>
          <a:p>
            <a:pPr>
              <a:buFont typeface="Wingdings" panose="05000000000000000000" pitchFamily="2" charset="2"/>
              <a:buChar char="Ø"/>
            </a:pPr>
            <a:r>
              <a:rPr lang="en-US" dirty="0" smtClean="0"/>
              <a:t> Most Applicable </a:t>
            </a:r>
            <a:r>
              <a:rPr lang="en-US" dirty="0"/>
              <a:t>model when there is no </a:t>
            </a:r>
            <a:r>
              <a:rPr lang="en-US" dirty="0" smtClean="0"/>
              <a:t>LOS</a:t>
            </a:r>
          </a:p>
          <a:p>
            <a:pPr marL="0" indent="0">
              <a:buNone/>
            </a:pPr>
            <a:r>
              <a:rPr lang="en-US" dirty="0" smtClean="0"/>
              <a:t>    propagation</a:t>
            </a:r>
            <a:r>
              <a:rPr lang="en-IN" dirty="0" smtClean="0"/>
              <a:t>.</a:t>
            </a:r>
          </a:p>
          <a:p>
            <a:pPr>
              <a:buFont typeface="Wingdings" panose="05000000000000000000" pitchFamily="2" charset="2"/>
              <a:buChar char="Ø"/>
            </a:pPr>
            <a:endParaRPr lang="en-IN" dirty="0"/>
          </a:p>
        </p:txBody>
      </p:sp>
      <p:sp>
        <p:nvSpPr>
          <p:cNvPr id="5" name="TextBox 4"/>
          <p:cNvSpPr txBox="1"/>
          <p:nvPr/>
        </p:nvSpPr>
        <p:spPr>
          <a:xfrm>
            <a:off x="495300" y="685800"/>
            <a:ext cx="7924800" cy="523220"/>
          </a:xfrm>
          <a:prstGeom prst="rect">
            <a:avLst/>
          </a:prstGeom>
          <a:noFill/>
        </p:spPr>
        <p:txBody>
          <a:bodyPr wrap="square" rtlCol="0">
            <a:spAutoFit/>
          </a:bodyPr>
          <a:lstStyle/>
          <a:p>
            <a:r>
              <a:rPr lang="en-US" sz="2800" b="1" u="sng" dirty="0" smtClean="0"/>
              <a:t>Applications of Rayleigh fading channel</a:t>
            </a:r>
            <a:r>
              <a:rPr lang="en-US" sz="2800" b="1" dirty="0" smtClean="0"/>
              <a:t> :</a:t>
            </a:r>
            <a:endParaRPr lang="en-US" sz="1600" b="1" dirty="0"/>
          </a:p>
        </p:txBody>
      </p:sp>
    </p:spTree>
    <p:extLst>
      <p:ext uri="{BB962C8B-B14F-4D97-AF65-F5344CB8AC3E}">
        <p14:creationId xmlns:p14="http://schemas.microsoft.com/office/powerpoint/2010/main" val="1804481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8229600" cy="4754563"/>
          </a:xfrm>
        </p:spPr>
        <p:txBody>
          <a:bodyPr>
            <a:normAutofit/>
          </a:bodyPr>
          <a:lstStyle/>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In this method, we devise a channel allocation scheme using partial information of device locations. For this, we derive the outage probability and an effective throughput of D2DC communications in approximate forms. </a:t>
            </a:r>
            <a:endParaRPr lang="en-US" sz="24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endParaRPr lang="en-US" sz="24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The algorithm we proposed here is a practical channel allocation (CA) scheme using partial information of device locations (CA-PIL). </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endParaRPr lang="en-US" sz="1700" dirty="0" smtClean="0">
              <a:latin typeface="Times New Roman" pitchFamily="18" charset="0"/>
              <a:cs typeface="Times New Roman" pitchFamily="18" charset="0"/>
            </a:endParaRPr>
          </a:p>
        </p:txBody>
      </p:sp>
      <p:sp>
        <p:nvSpPr>
          <p:cNvPr id="5" name="TextBox 4"/>
          <p:cNvSpPr txBox="1"/>
          <p:nvPr/>
        </p:nvSpPr>
        <p:spPr>
          <a:xfrm>
            <a:off x="3048000" y="457200"/>
            <a:ext cx="5486400" cy="584775"/>
          </a:xfrm>
          <a:prstGeom prst="rect">
            <a:avLst/>
          </a:prstGeom>
          <a:noFill/>
        </p:spPr>
        <p:txBody>
          <a:bodyPr wrap="square" rtlCol="0">
            <a:spAutoFit/>
          </a:bodyPr>
          <a:lstStyle/>
          <a:p>
            <a:r>
              <a:rPr lang="en-US" sz="3200" b="1" u="sng" dirty="0" smtClean="0"/>
              <a:t>Extension</a:t>
            </a:r>
            <a:endParaRPr lang="en-US" sz="3200" b="1" u="sng"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Continue…</a:t>
            </a:r>
            <a:endParaRPr lang="en-IN" sz="2800" dirty="0"/>
          </a:p>
        </p:txBody>
      </p:sp>
      <p:sp>
        <p:nvSpPr>
          <p:cNvPr id="3" name="Content Placeholder 2"/>
          <p:cNvSpPr>
            <a:spLocks noGrp="1"/>
          </p:cNvSpPr>
          <p:nvPr>
            <p:ph sz="quarter" idx="4294967295"/>
          </p:nvPr>
        </p:nvSpPr>
        <p:spPr>
          <a:xfrm>
            <a:off x="457200" y="1752600"/>
            <a:ext cx="8017042" cy="4038600"/>
          </a:xfrm>
        </p:spPr>
        <p:txBody>
          <a:bodyPr/>
          <a:lstStyle/>
          <a:p>
            <a:pPr algn="just">
              <a:buFont typeface="Wingdings" panose="05000000000000000000" pitchFamily="2" charset="2"/>
              <a:buChar char="Ø"/>
            </a:pPr>
            <a:r>
              <a:rPr lang="en-US" dirty="0">
                <a:latin typeface="Times New Roman" pitchFamily="18" charset="0"/>
                <a:cs typeface="Times New Roman" pitchFamily="18" charset="0"/>
              </a:rPr>
              <a:t>As the battery energy of wireless devices (like smart phones) is very limited, we aim to minimize the total energy consumption (EC) of retransmitters</a:t>
            </a:r>
            <a:r>
              <a:rPr lang="en-US" dirty="0" smtClean="0">
                <a:latin typeface="Times New Roman" pitchFamily="18" charset="0"/>
                <a:cs typeface="Times New Roman" pitchFamily="18" charset="0"/>
              </a:rPr>
              <a:t>.</a:t>
            </a:r>
          </a:p>
          <a:p>
            <a:pPr algn="just">
              <a:buFont typeface="Wingdings" panose="05000000000000000000" pitchFamily="2" charset="2"/>
              <a:buChar char="Ø"/>
            </a:pPr>
            <a:endParaRPr lang="en-US" dirty="0">
              <a:latin typeface="Times New Roman" pitchFamily="18" charset="0"/>
              <a:cs typeface="Times New Roman" pitchFamily="18" charset="0"/>
            </a:endParaRPr>
          </a:p>
          <a:p>
            <a:pPr algn="just">
              <a:buFont typeface="Wingdings" panose="05000000000000000000" pitchFamily="2" charset="2"/>
              <a:buChar char="Ø"/>
            </a:pPr>
            <a:r>
              <a:rPr lang="en-US" dirty="0">
                <a:latin typeface="Times New Roman" pitchFamily="18" charset="0"/>
                <a:cs typeface="Times New Roman" pitchFamily="18" charset="0"/>
              </a:rPr>
              <a:t>The difference of optimization goal and the joint design of AP selection and </a:t>
            </a:r>
            <a:r>
              <a:rPr lang="en-US" dirty="0" smtClean="0">
                <a:latin typeface="Times New Roman" pitchFamily="18" charset="0"/>
                <a:cs typeface="Times New Roman" pitchFamily="18" charset="0"/>
              </a:rPr>
              <a:t>transmission </a:t>
            </a:r>
            <a:r>
              <a:rPr lang="en-US" dirty="0">
                <a:latin typeface="Times New Roman" pitchFamily="18" charset="0"/>
                <a:cs typeface="Times New Roman" pitchFamily="18" charset="0"/>
              </a:rPr>
              <a:t>power control make our retransmission scheme design problem greatly different from that in existing methods.</a:t>
            </a:r>
          </a:p>
          <a:p>
            <a:pPr marL="0" indent="0">
              <a:buNone/>
            </a:pPr>
            <a:endParaRPr lang="en-IN" dirty="0"/>
          </a:p>
        </p:txBody>
      </p:sp>
    </p:spTree>
    <p:extLst>
      <p:ext uri="{BB962C8B-B14F-4D97-AF65-F5344CB8AC3E}">
        <p14:creationId xmlns:p14="http://schemas.microsoft.com/office/powerpoint/2010/main" val="2894162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3752"/>
          </a:xfrm>
        </p:spPr>
        <p:txBody>
          <a:bodyPr>
            <a:normAutofit lnSpcReduction="10000"/>
          </a:bodyPr>
          <a:lstStyle/>
          <a:p>
            <a:pPr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Compared to its counterparts with a fixed number of retransmitters, our retransmission scheme greatly reduces the total energy consumption of retransmitters. </a:t>
            </a:r>
          </a:p>
          <a:p>
            <a:pPr algn="just">
              <a:lnSpc>
                <a:spcPct val="150000"/>
              </a:lnSpc>
              <a:buFont typeface="Wingdings" panose="05000000000000000000" pitchFamily="2" charset="2"/>
              <a:buChar char="Ø"/>
            </a:pPr>
            <a:endParaRPr lang="en-US" sz="16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Also, the energy saving gain increases with an increase in the number of multicast receivers or the number of ACK-devices.</a:t>
            </a:r>
          </a:p>
          <a:p>
            <a:pPr algn="just">
              <a:lnSpc>
                <a:spcPct val="150000"/>
              </a:lnSpc>
              <a:buFont typeface="Wingdings" panose="05000000000000000000" pitchFamily="2" charset="2"/>
              <a:buChar char="Ø"/>
            </a:pPr>
            <a:endParaRPr lang="en-US" sz="16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600" dirty="0" smtClean="0">
                <a:latin typeface="Times New Roman" pitchFamily="18" charset="0"/>
                <a:cs typeface="Times New Roman" pitchFamily="18" charset="0"/>
              </a:rPr>
              <a:t>Additionally, this work assumes that BS has knowledge of the instantaneous channel power gains of D2D links.</a:t>
            </a:r>
            <a:endParaRPr lang="en-US" sz="2600" dirty="0">
              <a:latin typeface="Times New Roman" pitchFamily="18" charset="0"/>
              <a:cs typeface="Times New Roman" pitchFamily="18" charset="0"/>
            </a:endParaRPr>
          </a:p>
        </p:txBody>
      </p:sp>
      <p:sp>
        <p:nvSpPr>
          <p:cNvPr id="5" name="TextBox 4"/>
          <p:cNvSpPr txBox="1"/>
          <p:nvPr/>
        </p:nvSpPr>
        <p:spPr>
          <a:xfrm>
            <a:off x="685800" y="762000"/>
            <a:ext cx="6019800" cy="584775"/>
          </a:xfrm>
          <a:prstGeom prst="rect">
            <a:avLst/>
          </a:prstGeom>
          <a:noFill/>
        </p:spPr>
        <p:txBody>
          <a:bodyPr wrap="square" rtlCol="0">
            <a:spAutoFit/>
          </a:bodyPr>
          <a:lstStyle/>
          <a:p>
            <a:r>
              <a:rPr lang="en-US" sz="3200" b="1" u="sng" dirty="0" smtClean="0"/>
              <a:t>Advantages</a:t>
            </a:r>
            <a:r>
              <a:rPr lang="en-US" sz="3200" b="1" dirty="0" smtClean="0"/>
              <a:t> :</a:t>
            </a:r>
            <a:endParaRPr lang="en-US" sz="3200" b="1" dirty="0"/>
          </a:p>
        </p:txBody>
      </p:sp>
    </p:spTree>
    <p:extLst>
      <p:ext uri="{BB962C8B-B14F-4D97-AF65-F5344CB8AC3E}">
        <p14:creationId xmlns:p14="http://schemas.microsoft.com/office/powerpoint/2010/main" val="4055807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105400"/>
          </a:xfrm>
        </p:spPr>
        <p:txBody>
          <a:bodyPr>
            <a:normAutofit fontScale="92500" lnSpcReduction="20000"/>
          </a:bodyPr>
          <a:lstStyle/>
          <a:p>
            <a:pPr>
              <a:buNone/>
            </a:pPr>
            <a:r>
              <a:rPr lang="en-US" b="1" dirty="0" smtClean="0"/>
              <a:t> </a:t>
            </a:r>
            <a:endParaRPr lang="en-US" dirty="0" smtClean="0"/>
          </a:p>
          <a:p>
            <a:pPr lvl="0" algn="just">
              <a:lnSpc>
                <a:spcPct val="170000"/>
              </a:lnSpc>
              <a:buFont typeface="Wingdings" panose="05000000000000000000" pitchFamily="2" charset="2"/>
              <a:buChar char="Ø"/>
            </a:pPr>
            <a:r>
              <a:rPr lang="en-US" sz="2600" dirty="0" smtClean="0">
                <a:latin typeface="Times New Roman" pitchFamily="18" charset="0"/>
                <a:cs typeface="Times New Roman" pitchFamily="18" charset="0"/>
              </a:rPr>
              <a:t>In 5G networks.</a:t>
            </a:r>
          </a:p>
          <a:p>
            <a:pPr lvl="0" algn="just">
              <a:lnSpc>
                <a:spcPct val="170000"/>
              </a:lnSpc>
              <a:buFont typeface="Wingdings" panose="05000000000000000000" pitchFamily="2" charset="2"/>
              <a:buChar char="Ø"/>
            </a:pPr>
            <a:r>
              <a:rPr lang="en-US" sz="2600" dirty="0" smtClean="0">
                <a:latin typeface="Times New Roman" pitchFamily="18" charset="0"/>
                <a:cs typeface="Times New Roman" pitchFamily="18" charset="0"/>
              </a:rPr>
              <a:t>D2D communications regarding public safety applications such as search and rescue missions, coverage extension, and road safety. </a:t>
            </a:r>
          </a:p>
          <a:p>
            <a:pPr lvl="0" algn="just">
              <a:lnSpc>
                <a:spcPct val="170000"/>
              </a:lnSpc>
              <a:buFont typeface="Wingdings" panose="05000000000000000000" pitchFamily="2" charset="2"/>
              <a:buChar char="Ø"/>
            </a:pPr>
            <a:r>
              <a:rPr lang="en-US" sz="2600" dirty="0" smtClean="0">
                <a:latin typeface="Times New Roman" pitchFamily="18" charset="0"/>
                <a:cs typeface="Times New Roman" pitchFamily="18" charset="0"/>
              </a:rPr>
              <a:t>Mission critical application is one of the most significant applications of D2D communication. </a:t>
            </a:r>
          </a:p>
          <a:p>
            <a:pPr lvl="0" algn="just">
              <a:lnSpc>
                <a:spcPct val="170000"/>
              </a:lnSpc>
              <a:buFont typeface="Wingdings" panose="05000000000000000000" pitchFamily="2" charset="2"/>
              <a:buChar char="Ø"/>
            </a:pPr>
            <a:r>
              <a:rPr lang="en-US" sz="2600" dirty="0" smtClean="0">
                <a:latin typeface="Times New Roman" pitchFamily="18" charset="0"/>
                <a:cs typeface="Times New Roman" pitchFamily="18" charset="0"/>
              </a:rPr>
              <a:t>D2D communication can be implemented in IoT applications for low power mesh networking and smart sensor clouds.</a:t>
            </a:r>
          </a:p>
          <a:p>
            <a:pPr>
              <a:buFont typeface="Wingdings" panose="05000000000000000000" pitchFamily="2" charset="2"/>
              <a:buChar char="Ø"/>
            </a:pPr>
            <a:endParaRPr lang="en-US" sz="2600" dirty="0"/>
          </a:p>
        </p:txBody>
      </p:sp>
      <p:sp>
        <p:nvSpPr>
          <p:cNvPr id="5" name="TextBox 4"/>
          <p:cNvSpPr txBox="1"/>
          <p:nvPr/>
        </p:nvSpPr>
        <p:spPr>
          <a:xfrm>
            <a:off x="457200" y="533400"/>
            <a:ext cx="6172200" cy="584775"/>
          </a:xfrm>
          <a:prstGeom prst="rect">
            <a:avLst/>
          </a:prstGeom>
          <a:noFill/>
        </p:spPr>
        <p:txBody>
          <a:bodyPr wrap="square" rtlCol="0">
            <a:spAutoFit/>
          </a:bodyPr>
          <a:lstStyle/>
          <a:p>
            <a:r>
              <a:rPr lang="en-US" sz="3200" b="1" u="sng" dirty="0" smtClean="0"/>
              <a:t>Applications</a:t>
            </a:r>
            <a:r>
              <a:rPr lang="en-US" sz="3200" b="1" dirty="0" smtClean="0"/>
              <a:t> :</a:t>
            </a:r>
            <a:endParaRPr lang="en-US" b="1" dirty="0"/>
          </a:p>
        </p:txBody>
      </p:sp>
    </p:spTree>
    <p:extLst>
      <p:ext uri="{BB962C8B-B14F-4D97-AF65-F5344CB8AC3E}">
        <p14:creationId xmlns:p14="http://schemas.microsoft.com/office/powerpoint/2010/main" val="297121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ctr"/>
            <a:r>
              <a:rPr lang="en-US" sz="2800" b="1" dirty="0" smtClean="0">
                <a:latin typeface="Times New Roman" pitchFamily="18" charset="0"/>
                <a:cs typeface="Times New Roman" pitchFamily="18" charset="0"/>
              </a:rPr>
              <a:t>CONTENTS</a:t>
            </a:r>
            <a:endParaRPr lang="en-US" sz="2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467600" cy="5483352"/>
          </a:xfrm>
        </p:spPr>
        <p:txBody>
          <a:bodyPr>
            <a:noAutofit/>
          </a:bodyPr>
          <a:lstStyle/>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Abstract</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Introduction</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Existing method</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Proposed method</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Extension</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Conclusion</a:t>
            </a:r>
          </a:p>
          <a:p>
            <a:pPr algn="just">
              <a:lnSpc>
                <a:spcPct val="200000"/>
              </a:lnSpc>
              <a:buFont typeface="Wingdings" panose="05000000000000000000" pitchFamily="2" charset="2"/>
              <a:buChar char="§"/>
            </a:pP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62600"/>
          </a:xfrm>
        </p:spPr>
        <p:txBody>
          <a:bodyPr>
            <a:noAutofit/>
          </a:bodyPr>
          <a:lstStyle/>
          <a:p>
            <a:pPr algn="just">
              <a:lnSpc>
                <a:spcPct val="150000"/>
              </a:lnSpc>
              <a:buNone/>
            </a:pPr>
            <a:r>
              <a:rPr lang="en-US" sz="2400" dirty="0" smtClean="0">
                <a:latin typeface="Times New Roman" pitchFamily="18" charset="0"/>
                <a:cs typeface="Times New Roman" pitchFamily="18" charset="0"/>
              </a:rPr>
              <a:t>	In this paper, we considered D2D communication based multicast from BS to a cluster of devices which are close to one another, aiming to minimize the total energy consumption of retransmitters. </a:t>
            </a:r>
          </a:p>
          <a:p>
            <a:pPr algn="just">
              <a:lnSpc>
                <a:spcPct val="150000"/>
              </a:lnSpc>
              <a:buNone/>
            </a:pPr>
            <a:r>
              <a:rPr lang="en-US" sz="2400" dirty="0" smtClean="0">
                <a:latin typeface="Times New Roman" pitchFamily="18" charset="0"/>
                <a:cs typeface="Times New Roman" pitchFamily="18" charset="0"/>
              </a:rPr>
              <a:t>	Then we formulate the joint optimization of NACK-devices‘ association and retransmitters' transmission powers to be an MINLP problem, minimizing the total energy consumption of retransmitters. Finally, we propose an efficient algorithm for this problem to find good association pattern and transmission powers. </a:t>
            </a:r>
            <a:endParaRPr lang="en-US" sz="2400" dirty="0">
              <a:latin typeface="Times New Roman" pitchFamily="18" charset="0"/>
              <a:cs typeface="Times New Roman" pitchFamily="18" charset="0"/>
            </a:endParaRPr>
          </a:p>
        </p:txBody>
      </p:sp>
      <p:sp>
        <p:nvSpPr>
          <p:cNvPr id="6" name="TextBox 5"/>
          <p:cNvSpPr txBox="1"/>
          <p:nvPr/>
        </p:nvSpPr>
        <p:spPr>
          <a:xfrm>
            <a:off x="2971800" y="76200"/>
            <a:ext cx="2743200" cy="584775"/>
          </a:xfrm>
          <a:prstGeom prst="rect">
            <a:avLst/>
          </a:prstGeom>
          <a:noFill/>
        </p:spPr>
        <p:txBody>
          <a:bodyPr wrap="square" rtlCol="0">
            <a:spAutoFit/>
          </a:bodyPr>
          <a:lstStyle/>
          <a:p>
            <a:r>
              <a:rPr lang="en-US" sz="3200" b="1" u="sng" dirty="0" smtClean="0"/>
              <a:t>Conclusion</a:t>
            </a: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57200" y="1371600"/>
            <a:ext cx="8153400" cy="5181600"/>
          </a:xfrm>
        </p:spPr>
      </p:pic>
      <p:sp>
        <p:nvSpPr>
          <p:cNvPr id="3" name="TextBox 2"/>
          <p:cNvSpPr txBox="1"/>
          <p:nvPr/>
        </p:nvSpPr>
        <p:spPr>
          <a:xfrm>
            <a:off x="685800" y="533400"/>
            <a:ext cx="7391400" cy="584775"/>
          </a:xfrm>
          <a:prstGeom prst="rect">
            <a:avLst/>
          </a:prstGeom>
          <a:noFill/>
        </p:spPr>
        <p:txBody>
          <a:bodyPr wrap="square" rtlCol="0">
            <a:spAutoFit/>
          </a:bodyPr>
          <a:lstStyle/>
          <a:p>
            <a:r>
              <a:rPr lang="en-US" sz="3200" b="1" u="sng" dirty="0" smtClean="0"/>
              <a:t>Construction of Cellular </a:t>
            </a:r>
            <a:r>
              <a:rPr lang="en-US" sz="3200" b="1" u="sng" dirty="0"/>
              <a:t>N</a:t>
            </a:r>
            <a:r>
              <a:rPr lang="en-US" sz="3200" b="1" u="sng" dirty="0" smtClean="0"/>
              <a:t>etwork</a:t>
            </a:r>
            <a:endParaRPr lang="en-US" sz="3200" b="1" u="sng" dirty="0"/>
          </a:p>
        </p:txBody>
      </p:sp>
    </p:spTree>
    <p:extLst>
      <p:ext uri="{BB962C8B-B14F-4D97-AF65-F5344CB8AC3E}">
        <p14:creationId xmlns:p14="http://schemas.microsoft.com/office/powerpoint/2010/main" val="3158203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066800"/>
            <a:ext cx="8153400" cy="5410200"/>
          </a:xfrm>
          <a:prstGeom prst="rect">
            <a:avLst/>
          </a:prstGeom>
        </p:spPr>
      </p:pic>
      <p:sp>
        <p:nvSpPr>
          <p:cNvPr id="3" name="TextBox 2"/>
          <p:cNvSpPr txBox="1"/>
          <p:nvPr/>
        </p:nvSpPr>
        <p:spPr>
          <a:xfrm>
            <a:off x="1371600" y="228600"/>
            <a:ext cx="6400800" cy="523220"/>
          </a:xfrm>
          <a:prstGeom prst="rect">
            <a:avLst/>
          </a:prstGeom>
          <a:noFill/>
        </p:spPr>
        <p:txBody>
          <a:bodyPr wrap="square" rtlCol="0">
            <a:spAutoFit/>
          </a:bodyPr>
          <a:lstStyle/>
          <a:p>
            <a:r>
              <a:rPr lang="en-US" sz="2800" b="1" u="sng" dirty="0" smtClean="0">
                <a:effectLst>
                  <a:outerShdw blurRad="38100" dist="38100" dir="2700000" algn="tl">
                    <a:srgbClr val="000000">
                      <a:alpha val="43137"/>
                    </a:srgbClr>
                  </a:outerShdw>
                </a:effectLst>
              </a:rPr>
              <a:t>Comparison </a:t>
            </a:r>
            <a:r>
              <a:rPr lang="en-US" sz="2800" b="1" u="sng" dirty="0">
                <a:effectLst>
                  <a:outerShdw blurRad="38100" dist="38100" dir="2700000" algn="tl">
                    <a:srgbClr val="000000">
                      <a:alpha val="43137"/>
                    </a:srgbClr>
                  </a:outerShdw>
                </a:effectLst>
              </a:rPr>
              <a:t>of </a:t>
            </a:r>
            <a:r>
              <a:rPr lang="en-US" sz="2800" b="1" u="sng" dirty="0" smtClean="0">
                <a:effectLst>
                  <a:outerShdw blurRad="38100" dist="38100" dir="2700000" algn="tl">
                    <a:srgbClr val="000000">
                      <a:alpha val="43137"/>
                    </a:srgbClr>
                  </a:outerShdw>
                </a:effectLst>
              </a:rPr>
              <a:t>Throughputs</a:t>
            </a:r>
            <a:endParaRPr lang="en-US"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7830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24000"/>
            <a:ext cx="8229600" cy="4876799"/>
          </a:xfrm>
          <a:prstGeom prst="rect">
            <a:avLst/>
          </a:prstGeom>
        </p:spPr>
      </p:pic>
      <p:sp>
        <p:nvSpPr>
          <p:cNvPr id="4" name="TextBox 3"/>
          <p:cNvSpPr txBox="1"/>
          <p:nvPr/>
        </p:nvSpPr>
        <p:spPr>
          <a:xfrm>
            <a:off x="609600" y="334487"/>
            <a:ext cx="8458200" cy="954107"/>
          </a:xfrm>
          <a:prstGeom prst="rect">
            <a:avLst/>
          </a:prstGeom>
          <a:noFill/>
        </p:spPr>
        <p:txBody>
          <a:bodyPr wrap="square" rtlCol="0">
            <a:spAutoFit/>
          </a:bodyPr>
          <a:lstStyle/>
          <a:p>
            <a:r>
              <a:rPr lang="en-US" sz="2800" b="1" u="sng" dirty="0"/>
              <a:t>Comparison of </a:t>
            </a:r>
            <a:r>
              <a:rPr lang="en-US" sz="2800" b="1" u="sng" dirty="0" smtClean="0"/>
              <a:t>ET </a:t>
            </a:r>
            <a:r>
              <a:rPr lang="en-US" sz="2800" b="1" u="sng" dirty="0"/>
              <a:t>with increased number of </a:t>
            </a:r>
            <a:r>
              <a:rPr lang="en-US" sz="2800" b="1" u="sng" dirty="0" smtClean="0"/>
              <a:t>Users</a:t>
            </a:r>
            <a:endParaRPr lang="en-US" sz="2800" b="1" u="sng" dirty="0"/>
          </a:p>
        </p:txBody>
      </p:sp>
    </p:spTree>
    <p:extLst>
      <p:ext uri="{BB962C8B-B14F-4D97-AF65-F5344CB8AC3E}">
        <p14:creationId xmlns:p14="http://schemas.microsoft.com/office/powerpoint/2010/main" val="3747437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524000"/>
            <a:ext cx="8077200" cy="4800600"/>
          </a:xfrm>
          <a:prstGeom prst="rect">
            <a:avLst/>
          </a:prstGeom>
        </p:spPr>
      </p:pic>
      <p:sp>
        <p:nvSpPr>
          <p:cNvPr id="4" name="TextBox 3"/>
          <p:cNvSpPr txBox="1"/>
          <p:nvPr/>
        </p:nvSpPr>
        <p:spPr>
          <a:xfrm>
            <a:off x="228600" y="304800"/>
            <a:ext cx="9296400" cy="954107"/>
          </a:xfrm>
          <a:prstGeom prst="rect">
            <a:avLst/>
          </a:prstGeom>
          <a:noFill/>
        </p:spPr>
        <p:txBody>
          <a:bodyPr wrap="square" rtlCol="0">
            <a:spAutoFit/>
          </a:bodyPr>
          <a:lstStyle/>
          <a:p>
            <a:r>
              <a:rPr lang="en-US" sz="2800" b="1" u="sng" dirty="0" smtClean="0"/>
              <a:t>Comparison </a:t>
            </a:r>
            <a:r>
              <a:rPr lang="en-US" sz="2800" b="1" u="sng" dirty="0"/>
              <a:t>of </a:t>
            </a:r>
            <a:r>
              <a:rPr lang="en-US" sz="2800" b="1" u="sng" dirty="0" smtClean="0"/>
              <a:t>Analytical </a:t>
            </a:r>
            <a:r>
              <a:rPr lang="en-US" sz="2800" b="1" u="sng" dirty="0"/>
              <a:t>and </a:t>
            </a:r>
            <a:r>
              <a:rPr lang="en-US" sz="2800" b="1" u="sng" dirty="0" smtClean="0"/>
              <a:t>actual</a:t>
            </a:r>
          </a:p>
          <a:p>
            <a:r>
              <a:rPr lang="en-US" sz="2800" b="1" u="sng" dirty="0" smtClean="0"/>
              <a:t> </a:t>
            </a:r>
            <a:r>
              <a:rPr lang="en-US" sz="2800" b="1" u="sng" dirty="0"/>
              <a:t>ET values of CA-FIL</a:t>
            </a:r>
          </a:p>
        </p:txBody>
      </p:sp>
    </p:spTree>
    <p:extLst>
      <p:ext uri="{BB962C8B-B14F-4D97-AF65-F5344CB8AC3E}">
        <p14:creationId xmlns:p14="http://schemas.microsoft.com/office/powerpoint/2010/main" val="3213604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676400"/>
            <a:ext cx="8077200" cy="4724400"/>
          </a:xfrm>
          <a:prstGeom prst="rect">
            <a:avLst/>
          </a:prstGeom>
        </p:spPr>
      </p:pic>
      <p:sp>
        <p:nvSpPr>
          <p:cNvPr id="4" name="TextBox 3"/>
          <p:cNvSpPr txBox="1"/>
          <p:nvPr/>
        </p:nvSpPr>
        <p:spPr>
          <a:xfrm>
            <a:off x="609600" y="381000"/>
            <a:ext cx="7924800" cy="954107"/>
          </a:xfrm>
          <a:prstGeom prst="rect">
            <a:avLst/>
          </a:prstGeom>
          <a:noFill/>
        </p:spPr>
        <p:txBody>
          <a:bodyPr wrap="square" rtlCol="0">
            <a:spAutoFit/>
          </a:bodyPr>
          <a:lstStyle/>
          <a:p>
            <a:r>
              <a:rPr lang="en-US" sz="2800" b="1" u="sng" dirty="0"/>
              <a:t>The ET versus outage probability for different </a:t>
            </a:r>
            <a:r>
              <a:rPr lang="en-US" sz="2800" b="1" u="sng" dirty="0" smtClean="0"/>
              <a:t>Radii </a:t>
            </a:r>
            <a:endParaRPr lang="en-US" sz="2800" b="1" u="sng" dirty="0"/>
          </a:p>
        </p:txBody>
      </p:sp>
    </p:spTree>
    <p:extLst>
      <p:ext uri="{BB962C8B-B14F-4D97-AF65-F5344CB8AC3E}">
        <p14:creationId xmlns:p14="http://schemas.microsoft.com/office/powerpoint/2010/main" val="1899031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4724401"/>
          </a:xfrm>
        </p:spPr>
        <p:txBody>
          <a:bodyPr>
            <a:noAutofit/>
          </a:bodyPr>
          <a:lstStyle/>
          <a:p>
            <a:pPr algn="just">
              <a:lnSpc>
                <a:spcPct val="150000"/>
              </a:lnSpc>
              <a:buNone/>
            </a:pPr>
            <a:r>
              <a:rPr lang="en-US" sz="2400" dirty="0" smtClean="0">
                <a:latin typeface="Times New Roman" pitchFamily="18" charset="0"/>
                <a:cs typeface="Times New Roman" pitchFamily="18" charset="0"/>
              </a:rPr>
              <a:t>[1] Multimedia Broadcast/Multicast Service (MBMS) User Service Guide- </a:t>
            </a:r>
            <a:r>
              <a:rPr lang="fr-FR" sz="2400" dirty="0" err="1" smtClean="0">
                <a:latin typeface="Times New Roman" pitchFamily="18" charset="0"/>
                <a:cs typeface="Times New Roman" pitchFamily="18" charset="0"/>
              </a:rPr>
              <a:t>lines</a:t>
            </a:r>
            <a:r>
              <a:rPr lang="fr-FR" sz="2400" dirty="0" smtClean="0">
                <a:latin typeface="Times New Roman" pitchFamily="18" charset="0"/>
                <a:cs typeface="Times New Roman" pitchFamily="18" charset="0"/>
              </a:rPr>
              <a:t>, document TR 26.946, 3GPP, 2007.</a:t>
            </a:r>
          </a:p>
          <a:p>
            <a:pPr algn="just">
              <a:lnSpc>
                <a:spcPct val="150000"/>
              </a:lnSpc>
              <a:buNone/>
            </a:pPr>
            <a:r>
              <a:rPr lang="en-US" sz="2400" dirty="0" smtClean="0">
                <a:latin typeface="Times New Roman" pitchFamily="18" charset="0"/>
                <a:cs typeface="Times New Roman" pitchFamily="18" charset="0"/>
              </a:rPr>
              <a:t>[2] M. </a:t>
            </a:r>
            <a:r>
              <a:rPr lang="en-US" sz="2400" dirty="0" err="1" smtClean="0">
                <a:latin typeface="Times New Roman" pitchFamily="18" charset="0"/>
                <a:cs typeface="Times New Roman" pitchFamily="18" charset="0"/>
              </a:rPr>
              <a:t>Luby</a:t>
            </a:r>
            <a:r>
              <a:rPr lang="en-US" sz="2400" dirty="0" smtClean="0">
                <a:latin typeface="Times New Roman" pitchFamily="18" charset="0"/>
                <a:cs typeface="Times New Roman" pitchFamily="18" charset="0"/>
              </a:rPr>
              <a:t>, T. </a:t>
            </a:r>
            <a:r>
              <a:rPr lang="en-US" sz="2400" dirty="0" err="1" smtClean="0">
                <a:latin typeface="Times New Roman" pitchFamily="18" charset="0"/>
                <a:cs typeface="Times New Roman" pitchFamily="18" charset="0"/>
              </a:rPr>
              <a:t>Gasiba</a:t>
            </a:r>
            <a:r>
              <a:rPr lang="en-US" sz="2400" dirty="0" smtClean="0">
                <a:latin typeface="Times New Roman" pitchFamily="18" charset="0"/>
                <a:cs typeface="Times New Roman" pitchFamily="18" charset="0"/>
              </a:rPr>
              <a:t>, T. Stock hammer, and M. Watson, ``Reliable multimedia download delivery in cellular broadcast networks,'' IEEE Trans. Broadcast., vol. 53, no. 1, pp. 235246, Mar. 2007.</a:t>
            </a:r>
          </a:p>
          <a:p>
            <a:pPr algn="just">
              <a:lnSpc>
                <a:spcPct val="150000"/>
              </a:lnSpc>
              <a:buNone/>
            </a:pPr>
            <a:r>
              <a:rPr lang="en-US" sz="2400" dirty="0" smtClean="0">
                <a:latin typeface="Times New Roman" pitchFamily="18" charset="0"/>
                <a:cs typeface="Times New Roman" pitchFamily="18" charset="0"/>
              </a:rPr>
              <a:t>[3] T.-P. Low, M.-O. Pun, Y.-W. Hong, and C.-C. J. </a:t>
            </a:r>
            <a:r>
              <a:rPr lang="en-US" sz="2400" dirty="0" err="1" smtClean="0">
                <a:latin typeface="Times New Roman" pitchFamily="18" charset="0"/>
                <a:cs typeface="Times New Roman" pitchFamily="18" charset="0"/>
              </a:rPr>
              <a:t>Kuo</a:t>
            </a:r>
            <a:r>
              <a:rPr lang="en-US" sz="2400" dirty="0" smtClean="0">
                <a:latin typeface="Times New Roman" pitchFamily="18" charset="0"/>
                <a:cs typeface="Times New Roman" pitchFamily="18" charset="0"/>
              </a:rPr>
              <a:t>, ``Optimized opportunistic multicast scheduling (OMS) over wireless cellular networks,'‘ IEEE Trans. Wireless Commun., vol. 9, no. 2, pp. 791801, Feb. 2010.</a:t>
            </a:r>
          </a:p>
        </p:txBody>
      </p:sp>
      <p:sp>
        <p:nvSpPr>
          <p:cNvPr id="4" name="TextBox 3"/>
          <p:cNvSpPr txBox="1"/>
          <p:nvPr/>
        </p:nvSpPr>
        <p:spPr>
          <a:xfrm>
            <a:off x="3200400" y="101025"/>
            <a:ext cx="22860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References</a:t>
            </a:r>
            <a:endParaRPr lang="en-US" sz="3200" u="sng" dirty="0"/>
          </a:p>
        </p:txBody>
      </p:sp>
    </p:spTree>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1"/>
            <a:ext cx="6934200" cy="458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982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032" y="762000"/>
            <a:ext cx="8742947" cy="5577102"/>
          </a:xfrm>
        </p:spPr>
        <p:txBody>
          <a:bodyPr>
            <a:noAutofit/>
          </a:bodyPr>
          <a:lstStyle/>
          <a:p>
            <a:pPr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In </a:t>
            </a:r>
            <a:r>
              <a:rPr lang="en-US" sz="1900" dirty="0" smtClean="0">
                <a:latin typeface="Times New Roman" pitchFamily="18" charset="0"/>
                <a:cs typeface="Times New Roman" pitchFamily="18" charset="0"/>
              </a:rPr>
              <a:t>the traditional reliable multicast schemes of wireless cellular network, base station (BS) repeatedly transmits the same packet until it is received by all receivers. The use of device-to-device (D2D) communication can greatly offload the traffic of BS. </a:t>
            </a:r>
            <a:endParaRPr lang="en-US" sz="1900" dirty="0" smtClean="0">
              <a:latin typeface="Times New Roman" pitchFamily="18" charset="0"/>
              <a:cs typeface="Times New Roman" pitchFamily="18" charset="0"/>
            </a:endParaRPr>
          </a:p>
          <a:p>
            <a:pPr algn="just">
              <a:lnSpc>
                <a:spcPct val="150000"/>
              </a:lnSpc>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This </a:t>
            </a:r>
            <a:r>
              <a:rPr lang="en-US" sz="1900" dirty="0" smtClean="0">
                <a:latin typeface="Times New Roman" pitchFamily="18" charset="0"/>
                <a:cs typeface="Times New Roman" pitchFamily="18" charset="0"/>
              </a:rPr>
              <a:t>paper considers D2D communication based multicast from BS to a cluster of devices which are close to one another. So far, the efficient D2D retransmission scheme available is to associate each NACK-device to some near ACK-device for forming sub clusters, and let ACK-devices retransmit the data to their respective associated NACK-devices in the FDMA mode by using multiple channels, aiming to minimize the time frequency resource cost. </a:t>
            </a:r>
            <a:endParaRPr lang="en-US" sz="1900" dirty="0" smtClean="0">
              <a:latin typeface="Times New Roman" pitchFamily="18" charset="0"/>
              <a:cs typeface="Times New Roman" pitchFamily="18" charset="0"/>
            </a:endParaRPr>
          </a:p>
          <a:p>
            <a:pPr algn="just">
              <a:lnSpc>
                <a:spcPct val="150000"/>
              </a:lnSpc>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Finally</a:t>
            </a:r>
            <a:r>
              <a:rPr lang="en-US" sz="1900" dirty="0" smtClean="0">
                <a:latin typeface="Times New Roman" pitchFamily="18" charset="0"/>
                <a:cs typeface="Times New Roman" pitchFamily="18" charset="0"/>
              </a:rPr>
              <a:t>, we propose an efficient algorithm for this problem to find a good association pattern and transmission powers. Simulation results show that, using D2D communication greatly reduces multicast traffic load of BS. </a:t>
            </a:r>
            <a:endParaRPr lang="en-US" sz="1900" dirty="0">
              <a:latin typeface="Times New Roman" pitchFamily="18" charset="0"/>
              <a:cs typeface="Times New Roman" pitchFamily="18" charset="0"/>
            </a:endParaRPr>
          </a:p>
        </p:txBody>
      </p:sp>
      <p:sp>
        <p:nvSpPr>
          <p:cNvPr id="5" name="TextBox 4"/>
          <p:cNvSpPr txBox="1"/>
          <p:nvPr/>
        </p:nvSpPr>
        <p:spPr>
          <a:xfrm>
            <a:off x="3124200" y="177225"/>
            <a:ext cx="2743200" cy="584775"/>
          </a:xfrm>
          <a:prstGeom prst="rect">
            <a:avLst/>
          </a:prstGeom>
          <a:noFill/>
        </p:spPr>
        <p:txBody>
          <a:bodyPr wrap="square" rtlCol="0">
            <a:spAutoFit/>
          </a:bodyPr>
          <a:lstStyle/>
          <a:p>
            <a:r>
              <a:rPr lang="en-US" sz="3200" b="1" u="sng" dirty="0" smtClean="0"/>
              <a:t>Abstract</a:t>
            </a:r>
            <a:endParaRPr lang="en-US" sz="3200" b="1" u="sng"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143000"/>
            <a:ext cx="8229600" cy="5867400"/>
          </a:xfrm>
        </p:spPr>
        <p:txBody>
          <a:bodyPr>
            <a:noAutofit/>
          </a:bodyPr>
          <a:lstStyle/>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In recent years, the amount of traffic in wireless cellular network (WCN) has been rising rapidly.</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In the traditional reliable multicast schemes of WCN, base station (BS) repeatedly transmits the same packet until it is received by all receivers, resulting in heavy multicast traffic load. </a:t>
            </a:r>
          </a:p>
          <a:p>
            <a:pPr algn="just">
              <a:lnSpc>
                <a:spcPct val="150000"/>
              </a:lnSpc>
              <a:buFont typeface="Wingdings" panose="05000000000000000000" pitchFamily="2" charset="2"/>
              <a:buChar char="Ø"/>
            </a:pPr>
            <a:r>
              <a:rPr lang="en-US" sz="2200" dirty="0" smtClean="0">
                <a:latin typeface="Times New Roman" pitchFamily="18" charset="0"/>
                <a:cs typeface="Times New Roman" pitchFamily="18" charset="0"/>
              </a:rPr>
              <a:t>Therefore, it is very important to develop efficient multicast schemes for WCN, which are able to effectively reduce the data retransmissions conducted by BS while guaranteeing the desired performance level with respective to packet delivery .</a:t>
            </a:r>
            <a:endParaRPr lang="en-US" sz="2200" dirty="0">
              <a:latin typeface="Times New Roman" pitchFamily="18" charset="0"/>
              <a:cs typeface="Times New Roman" pitchFamily="18" charset="0"/>
            </a:endParaRPr>
          </a:p>
        </p:txBody>
      </p:sp>
      <p:sp>
        <p:nvSpPr>
          <p:cNvPr id="4" name="TextBox 3"/>
          <p:cNvSpPr txBox="1"/>
          <p:nvPr/>
        </p:nvSpPr>
        <p:spPr>
          <a:xfrm>
            <a:off x="3048000" y="304800"/>
            <a:ext cx="27432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Introduction</a:t>
            </a:r>
            <a:endParaRPr lang="en-US" sz="3200" u="sng"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IN" dirty="0"/>
          </a:p>
        </p:txBody>
      </p:sp>
      <p:sp>
        <p:nvSpPr>
          <p:cNvPr id="6" name="Content Placeholder 5"/>
          <p:cNvSpPr>
            <a:spLocks noGrp="1"/>
          </p:cNvSpPr>
          <p:nvPr>
            <p:ph sz="quarter" idx="2"/>
          </p:nvPr>
        </p:nvSpPr>
        <p:spPr>
          <a:xfrm>
            <a:off x="419100" y="1371600"/>
            <a:ext cx="7696200" cy="4572000"/>
          </a:xfrm>
        </p:spPr>
        <p:txBody>
          <a:bodyPr/>
          <a:lstStyle/>
          <a:p>
            <a:pPr marL="0" indent="0">
              <a:buNone/>
            </a:pPr>
            <a:r>
              <a:rPr lang="en-US" b="1" dirty="0" smtClean="0"/>
              <a:t>1) </a:t>
            </a:r>
            <a:r>
              <a:rPr lang="en-US" b="1" u="sng" dirty="0" smtClean="0"/>
              <a:t>Zhang </a:t>
            </a:r>
            <a:r>
              <a:rPr lang="en-US" b="1" u="sng" dirty="0" smtClean="0"/>
              <a:t>method</a:t>
            </a:r>
            <a:r>
              <a:rPr lang="en-US" b="1" dirty="0" smtClean="0"/>
              <a:t> </a:t>
            </a:r>
            <a:r>
              <a:rPr lang="en-US" b="1" dirty="0" smtClean="0"/>
              <a:t>:</a:t>
            </a:r>
          </a:p>
          <a:p>
            <a:pPr marL="0" indent="0">
              <a:buNone/>
            </a:pPr>
            <a:endParaRPr lang="en-US" b="1" dirty="0" smtClean="0"/>
          </a:p>
          <a:p>
            <a:pPr>
              <a:buFont typeface="Wingdings" panose="05000000000000000000" pitchFamily="2" charset="2"/>
              <a:buChar char="Ø"/>
            </a:pPr>
            <a:r>
              <a:rPr lang="en-US" sz="2200" dirty="0" smtClean="0"/>
              <a:t>Selection of fixed number of receivers before </a:t>
            </a:r>
            <a:r>
              <a:rPr lang="en-US" sz="2200" dirty="0" smtClean="0"/>
              <a:t>transmission.</a:t>
            </a:r>
            <a:endParaRPr lang="en-US" sz="2200" dirty="0" smtClean="0"/>
          </a:p>
          <a:p>
            <a:pPr>
              <a:buFont typeface="Wingdings" panose="05000000000000000000" pitchFamily="2" charset="2"/>
              <a:buChar char="Ø"/>
            </a:pPr>
            <a:r>
              <a:rPr lang="en-US" sz="2200" dirty="0" smtClean="0"/>
              <a:t>Primary </a:t>
            </a:r>
            <a:r>
              <a:rPr lang="en-US" sz="2200" dirty="0" smtClean="0"/>
              <a:t>receivers </a:t>
            </a:r>
            <a:r>
              <a:rPr lang="en-US" sz="2200" dirty="0" smtClean="0"/>
              <a:t>are responsible for retransmission</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marL="0" indent="0">
              <a:buNone/>
            </a:pPr>
            <a:endParaRPr lang="en-US" dirty="0" smtClean="0"/>
          </a:p>
          <a:p>
            <a:pPr>
              <a:buFont typeface="Wingdings" pitchFamily="2" charset="2"/>
              <a:buChar char="v"/>
            </a:pPr>
            <a:endParaRPr lang="en-IN" dirty="0"/>
          </a:p>
        </p:txBody>
      </p:sp>
      <p:sp>
        <p:nvSpPr>
          <p:cNvPr id="8" name="Rectangle 7"/>
          <p:cNvSpPr/>
          <p:nvPr/>
        </p:nvSpPr>
        <p:spPr>
          <a:xfrm>
            <a:off x="1276350" y="4217267"/>
            <a:ext cx="990600" cy="1016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station</a:t>
            </a:r>
            <a:endParaRPr lang="en-IN" dirty="0"/>
          </a:p>
        </p:txBody>
      </p:sp>
      <p:sp>
        <p:nvSpPr>
          <p:cNvPr id="9" name="Right Arrow 8"/>
          <p:cNvSpPr/>
          <p:nvPr/>
        </p:nvSpPr>
        <p:spPr>
          <a:xfrm>
            <a:off x="2495550" y="4419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638550" y="4217267"/>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receivers</a:t>
            </a:r>
            <a:endParaRPr lang="en-IN" dirty="0"/>
          </a:p>
        </p:txBody>
      </p:sp>
      <p:sp>
        <p:nvSpPr>
          <p:cNvPr id="12" name="Right Arrow 11"/>
          <p:cNvSpPr/>
          <p:nvPr/>
        </p:nvSpPr>
        <p:spPr>
          <a:xfrm>
            <a:off x="5032078" y="43995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264232" y="4204716"/>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NACK devices</a:t>
            </a:r>
            <a:endParaRPr lang="en-IN" dirty="0"/>
          </a:p>
        </p:txBody>
      </p:sp>
      <p:sp>
        <p:nvSpPr>
          <p:cNvPr id="4" name="TextBox 3"/>
          <p:cNvSpPr txBox="1"/>
          <p:nvPr/>
        </p:nvSpPr>
        <p:spPr>
          <a:xfrm>
            <a:off x="2310063" y="497064"/>
            <a:ext cx="4419600" cy="584775"/>
          </a:xfrm>
          <a:prstGeom prst="rect">
            <a:avLst/>
          </a:prstGeom>
          <a:noFill/>
        </p:spPr>
        <p:txBody>
          <a:bodyPr wrap="square" rtlCol="0">
            <a:spAutoFit/>
          </a:bodyPr>
          <a:lstStyle/>
          <a:p>
            <a:r>
              <a:rPr lang="en-US" sz="3200" b="1" u="sng" dirty="0" smtClean="0"/>
              <a:t>Existing Methods</a:t>
            </a:r>
            <a:endParaRPr lang="en-US" sz="3200" b="1" u="sng" dirty="0"/>
          </a:p>
        </p:txBody>
      </p:sp>
    </p:spTree>
    <p:extLst>
      <p:ext uri="{BB962C8B-B14F-4D97-AF65-F5344CB8AC3E}">
        <p14:creationId xmlns:p14="http://schemas.microsoft.com/office/powerpoint/2010/main" val="141655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b="1" dirty="0" smtClean="0"/>
              <a:t>Continue…</a:t>
            </a:r>
            <a:endParaRPr lang="en-IN" sz="2400" b="1" dirty="0"/>
          </a:p>
        </p:txBody>
      </p:sp>
      <p:sp>
        <p:nvSpPr>
          <p:cNvPr id="7" name="Content Placeholder 6"/>
          <p:cNvSpPr>
            <a:spLocks noGrp="1"/>
          </p:cNvSpPr>
          <p:nvPr>
            <p:ph sz="quarter" idx="1"/>
          </p:nvPr>
        </p:nvSpPr>
        <p:spPr>
          <a:xfrm>
            <a:off x="457200" y="1600200"/>
            <a:ext cx="7467600" cy="2895600"/>
          </a:xfrm>
        </p:spPr>
        <p:txBody>
          <a:bodyPr>
            <a:normAutofit/>
          </a:bodyPr>
          <a:lstStyle/>
          <a:p>
            <a:pPr marL="0" indent="0">
              <a:buNone/>
            </a:pPr>
            <a:r>
              <a:rPr lang="en-US" b="1" dirty="0" smtClean="0"/>
              <a:t>2) </a:t>
            </a:r>
            <a:r>
              <a:rPr lang="en-US" b="1" u="sng" dirty="0" smtClean="0"/>
              <a:t>Zhau method</a:t>
            </a:r>
            <a:r>
              <a:rPr lang="en-US" b="1" dirty="0" smtClean="0"/>
              <a:t> :</a:t>
            </a:r>
            <a:endParaRPr lang="en-US" b="1" dirty="0" smtClean="0"/>
          </a:p>
          <a:p>
            <a:pPr>
              <a:lnSpc>
                <a:spcPct val="150000"/>
              </a:lnSpc>
              <a:buFont typeface="Wingdings" panose="05000000000000000000" pitchFamily="2" charset="2"/>
              <a:buChar char="Ø"/>
            </a:pPr>
            <a:r>
              <a:rPr lang="en-US" sz="2200" dirty="0" smtClean="0"/>
              <a:t>The sub cluster based D2D </a:t>
            </a:r>
            <a:r>
              <a:rPr lang="en-US" sz="2200" dirty="0" smtClean="0"/>
              <a:t>retransmission </a:t>
            </a:r>
            <a:r>
              <a:rPr lang="en-US" sz="2200" dirty="0" smtClean="0"/>
              <a:t>scheme proposed.</a:t>
            </a:r>
          </a:p>
          <a:p>
            <a:pPr>
              <a:lnSpc>
                <a:spcPct val="150000"/>
              </a:lnSpc>
              <a:buFont typeface="Wingdings" panose="05000000000000000000" pitchFamily="2" charset="2"/>
              <a:buChar char="Ø"/>
            </a:pPr>
            <a:r>
              <a:rPr lang="en-US" sz="2200" dirty="0" smtClean="0"/>
              <a:t>FDMA Mode  is used for </a:t>
            </a:r>
            <a:r>
              <a:rPr lang="en-US" sz="2200" dirty="0" smtClean="0"/>
              <a:t>Retransmission</a:t>
            </a:r>
            <a:endParaRPr lang="en-US" sz="2200" dirty="0" smtClean="0"/>
          </a:p>
          <a:p>
            <a:pPr>
              <a:lnSpc>
                <a:spcPct val="150000"/>
              </a:lnSpc>
              <a:buFont typeface="Wingdings" panose="05000000000000000000" pitchFamily="2" charset="2"/>
              <a:buChar char="Ø"/>
            </a:pPr>
            <a:r>
              <a:rPr lang="en-US" sz="2200" dirty="0" smtClean="0"/>
              <a:t>Sub cluster consists</a:t>
            </a:r>
            <a:r>
              <a:rPr lang="en-US" sz="2200" dirty="0" smtClean="0"/>
              <a:t>:</a:t>
            </a:r>
          </a:p>
          <a:p>
            <a:pPr marL="0" indent="0">
              <a:buNone/>
            </a:pPr>
            <a:endParaRPr lang="en-US" dirty="0" smtClean="0"/>
          </a:p>
        </p:txBody>
      </p:sp>
      <p:sp>
        <p:nvSpPr>
          <p:cNvPr id="3" name="TextBox 2"/>
          <p:cNvSpPr txBox="1"/>
          <p:nvPr/>
        </p:nvSpPr>
        <p:spPr>
          <a:xfrm>
            <a:off x="2971800" y="4343400"/>
            <a:ext cx="2819400" cy="1477328"/>
          </a:xfrm>
          <a:prstGeom prst="rect">
            <a:avLst/>
          </a:prstGeom>
          <a:noFill/>
        </p:spPr>
        <p:txBody>
          <a:bodyPr wrap="square" rtlCol="0">
            <a:spAutoFit/>
          </a:bodyPr>
          <a:lstStyle/>
          <a:p>
            <a:pPr marL="342900" indent="-342900">
              <a:lnSpc>
                <a:spcPct val="150000"/>
              </a:lnSpc>
              <a:buFont typeface="+mj-lt"/>
              <a:buAutoNum type="arabicPeriod"/>
            </a:pPr>
            <a:r>
              <a:rPr lang="en-US" dirty="0"/>
              <a:t> </a:t>
            </a:r>
            <a:r>
              <a:rPr lang="en-US" sz="2000" dirty="0"/>
              <a:t>Base </a:t>
            </a:r>
            <a:r>
              <a:rPr lang="en-US" sz="2000" dirty="0" smtClean="0"/>
              <a:t>Station                                         </a:t>
            </a:r>
          </a:p>
          <a:p>
            <a:pPr marL="457200" indent="-457200">
              <a:lnSpc>
                <a:spcPct val="150000"/>
              </a:lnSpc>
              <a:buFont typeface="+mj-lt"/>
              <a:buAutoNum type="arabicPeriod"/>
            </a:pPr>
            <a:r>
              <a:rPr lang="en-US" sz="2000" dirty="0" smtClean="0"/>
              <a:t>ACK device                                      </a:t>
            </a:r>
          </a:p>
          <a:p>
            <a:pPr marL="457200" indent="-457200">
              <a:lnSpc>
                <a:spcPct val="150000"/>
              </a:lnSpc>
              <a:buFont typeface="+mj-lt"/>
              <a:buAutoNum type="arabicPeriod"/>
            </a:pPr>
            <a:r>
              <a:rPr lang="en-US" sz="2000" dirty="0" smtClean="0"/>
              <a:t>NACK </a:t>
            </a:r>
            <a:r>
              <a:rPr lang="en-US" sz="2000" dirty="0"/>
              <a:t>device</a:t>
            </a:r>
          </a:p>
        </p:txBody>
      </p:sp>
    </p:spTree>
    <p:extLst>
      <p:ext uri="{BB962C8B-B14F-4D97-AF65-F5344CB8AC3E}">
        <p14:creationId xmlns:p14="http://schemas.microsoft.com/office/powerpoint/2010/main" val="195838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In the case that one or several receivers having lost packets are relatively far from all primary receivers, the number of retransmissions is large due to the bad D2D retransmission links.</a:t>
            </a: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Uses multiple channels for data transmission.</a:t>
            </a:r>
            <a:endParaRPr lang="en-US" sz="2400" dirty="0">
              <a:latin typeface="Times New Roman" pitchFamily="18" charset="0"/>
              <a:cs typeface="Times New Roman" pitchFamily="18" charset="0"/>
            </a:endParaRPr>
          </a:p>
        </p:txBody>
      </p:sp>
      <p:sp>
        <p:nvSpPr>
          <p:cNvPr id="5" name="TextBox 4"/>
          <p:cNvSpPr txBox="1"/>
          <p:nvPr/>
        </p:nvSpPr>
        <p:spPr>
          <a:xfrm>
            <a:off x="1524000" y="533400"/>
            <a:ext cx="6858000" cy="523220"/>
          </a:xfrm>
          <a:prstGeom prst="rect">
            <a:avLst/>
          </a:prstGeom>
          <a:noFill/>
        </p:spPr>
        <p:txBody>
          <a:bodyPr wrap="square" rtlCol="0">
            <a:spAutoFit/>
          </a:bodyPr>
          <a:lstStyle/>
          <a:p>
            <a:r>
              <a:rPr lang="en-US" sz="2800" b="1" u="sng" dirty="0" smtClean="0"/>
              <a:t>Drawback of existing methods</a:t>
            </a:r>
            <a:endParaRPr lang="en-US" sz="2800" b="1" u="sng"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Wingdings" panose="05000000000000000000" pitchFamily="2" charset="2"/>
              <a:buChar char="Ø"/>
            </a:pPr>
            <a:r>
              <a:rPr lang="en-US" dirty="0" smtClean="0"/>
              <a:t>Sub Cluster Based Single channel D2D Retransmission</a:t>
            </a:r>
            <a:r>
              <a:rPr lang="en-US" dirty="0" smtClean="0"/>
              <a:t>.</a:t>
            </a:r>
          </a:p>
          <a:p>
            <a:pPr marL="0" indent="0">
              <a:buNone/>
            </a:pPr>
            <a:endParaRPr lang="en-US" dirty="0" smtClean="0"/>
          </a:p>
          <a:p>
            <a:pPr>
              <a:buFont typeface="Wingdings" panose="05000000000000000000" pitchFamily="2" charset="2"/>
              <a:buChar char="Ø"/>
            </a:pPr>
            <a:r>
              <a:rPr lang="en-US" dirty="0" smtClean="0"/>
              <a:t>Base station </a:t>
            </a:r>
            <a:r>
              <a:rPr lang="en-US" dirty="0" smtClean="0"/>
              <a:t>transmits </a:t>
            </a:r>
            <a:r>
              <a:rPr lang="en-US" dirty="0" smtClean="0"/>
              <a:t>the packet to cluster of Devices</a:t>
            </a:r>
            <a:r>
              <a:rPr lang="en-US" dirty="0" smtClean="0"/>
              <a:t>.</a:t>
            </a:r>
          </a:p>
          <a:p>
            <a:pPr marL="0" indent="0">
              <a:buNone/>
            </a:pPr>
            <a:endParaRPr lang="en-US" dirty="0" smtClean="0"/>
          </a:p>
          <a:p>
            <a:pPr>
              <a:buFont typeface="Wingdings" panose="05000000000000000000" pitchFamily="2" charset="2"/>
              <a:buChar char="Ø"/>
            </a:pPr>
            <a:r>
              <a:rPr lang="en-US" dirty="0" smtClean="0"/>
              <a:t>Ack devices will </a:t>
            </a:r>
            <a:r>
              <a:rPr lang="en-US" dirty="0" smtClean="0"/>
              <a:t>retransmits </a:t>
            </a:r>
            <a:r>
              <a:rPr lang="en-US" dirty="0" smtClean="0"/>
              <a:t>the packets to </a:t>
            </a:r>
            <a:r>
              <a:rPr lang="en-US" dirty="0" smtClean="0"/>
              <a:t>NACK</a:t>
            </a:r>
            <a:r>
              <a:rPr lang="en-US" dirty="0" smtClean="0"/>
              <a:t> </a:t>
            </a:r>
            <a:r>
              <a:rPr lang="en-US" dirty="0" smtClean="0"/>
              <a:t>devices</a:t>
            </a:r>
            <a:r>
              <a:rPr lang="en-US" dirty="0" smtClean="0"/>
              <a:t>.</a:t>
            </a:r>
          </a:p>
          <a:p>
            <a:pPr marL="0" indent="0">
              <a:buNone/>
            </a:pPr>
            <a:endParaRPr lang="en-US" dirty="0" smtClean="0"/>
          </a:p>
          <a:p>
            <a:pPr>
              <a:buFont typeface="Wingdings" panose="05000000000000000000" pitchFamily="2" charset="2"/>
              <a:buChar char="Ø"/>
            </a:pPr>
            <a:r>
              <a:rPr lang="en-US" dirty="0" smtClean="0"/>
              <a:t>Retransmission </a:t>
            </a:r>
            <a:r>
              <a:rPr lang="en-US" dirty="0" smtClean="0"/>
              <a:t>is done in TDMA mode </a:t>
            </a:r>
          </a:p>
          <a:p>
            <a:pPr>
              <a:buFont typeface="Wingdings" panose="05000000000000000000" pitchFamily="2" charset="2"/>
              <a:buChar char="Ø"/>
            </a:pPr>
            <a:endParaRPr lang="en-IN" dirty="0"/>
          </a:p>
        </p:txBody>
      </p:sp>
      <p:sp>
        <p:nvSpPr>
          <p:cNvPr id="5" name="TextBox 4"/>
          <p:cNvSpPr txBox="1"/>
          <p:nvPr/>
        </p:nvSpPr>
        <p:spPr>
          <a:xfrm>
            <a:off x="2819400" y="381000"/>
            <a:ext cx="5638800" cy="523220"/>
          </a:xfrm>
          <a:prstGeom prst="rect">
            <a:avLst/>
          </a:prstGeom>
          <a:noFill/>
        </p:spPr>
        <p:txBody>
          <a:bodyPr wrap="square" rtlCol="0">
            <a:spAutoFit/>
          </a:bodyPr>
          <a:lstStyle/>
          <a:p>
            <a:r>
              <a:rPr lang="en-US" sz="2800" b="1" u="sng" dirty="0" smtClean="0"/>
              <a:t>Proposed Method</a:t>
            </a:r>
            <a:endParaRPr lang="en-US" sz="2800" b="1" u="sng" dirty="0"/>
          </a:p>
        </p:txBody>
      </p:sp>
    </p:spTree>
    <p:extLst>
      <p:ext uri="{BB962C8B-B14F-4D97-AF65-F5344CB8AC3E}">
        <p14:creationId xmlns:p14="http://schemas.microsoft.com/office/powerpoint/2010/main" val="920438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1752600" y="1447800"/>
            <a:ext cx="6172200" cy="4419600"/>
          </a:xfrm>
          <a:prstGeom prst="rect">
            <a:avLst/>
          </a:prstGeom>
          <a:noFill/>
          <a:ln w="9525">
            <a:noFill/>
            <a:miter lim="800000"/>
            <a:headEnd/>
            <a:tailEnd/>
          </a:ln>
          <a:effectLst/>
        </p:spPr>
      </p:pic>
      <p:sp>
        <p:nvSpPr>
          <p:cNvPr id="4" name="TextBox 3"/>
          <p:cNvSpPr txBox="1"/>
          <p:nvPr/>
        </p:nvSpPr>
        <p:spPr>
          <a:xfrm>
            <a:off x="1447800" y="457200"/>
            <a:ext cx="6477000" cy="523220"/>
          </a:xfrm>
          <a:prstGeom prst="rect">
            <a:avLst/>
          </a:prstGeom>
          <a:noFill/>
        </p:spPr>
        <p:txBody>
          <a:bodyPr wrap="square" rtlCol="0">
            <a:spAutoFit/>
          </a:bodyPr>
          <a:lstStyle/>
          <a:p>
            <a:r>
              <a:rPr lang="en-US" sz="2800" b="1" u="sng" dirty="0" smtClean="0"/>
              <a:t>Representation of our method</a:t>
            </a:r>
            <a:endParaRPr lang="en-US" sz="2800" b="1" u="sng" dirty="0"/>
          </a:p>
        </p:txBody>
      </p:sp>
    </p:spTree>
    <p:extLst>
      <p:ext uri="{BB962C8B-B14F-4D97-AF65-F5344CB8AC3E}">
        <p14:creationId xmlns:p14="http://schemas.microsoft.com/office/powerpoint/2010/main" val="589733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17986</TotalTime>
  <Words>1064</Words>
  <Application>Microsoft Office PowerPoint</Application>
  <PresentationFormat>On-screen Show (4:3)</PresentationFormat>
  <Paragraphs>134</Paragraphs>
  <Slides>27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Calibri</vt:lpstr>
      <vt:lpstr>Century Schoolbook</vt:lpstr>
      <vt:lpstr>Lucida Sans Unicode</vt:lpstr>
      <vt:lpstr>Times New Roman</vt:lpstr>
      <vt:lpstr>Verdana</vt:lpstr>
      <vt:lpstr>Wingdings</vt:lpstr>
      <vt:lpstr>Wingdings 2</vt:lpstr>
      <vt:lpstr>Wingdings 3</vt:lpstr>
      <vt:lpstr>Oriel</vt:lpstr>
      <vt:lpstr>Concourse</vt:lpstr>
      <vt:lpstr>  Energy-Efficient D2D Based Multicast Communication Through Channel Allocation Scheme </vt:lpstr>
      <vt:lpstr>CONTENTS</vt:lpstr>
      <vt:lpstr>PowerPoint Presentation</vt:lpstr>
      <vt:lpstr>PowerPoint Presentation</vt:lpstr>
      <vt:lpstr>PowerPoint Presentation</vt:lpstr>
      <vt:lpstr>Continue…</vt:lpstr>
      <vt:lpstr>PowerPoint Presentation</vt:lpstr>
      <vt:lpstr>PowerPoint Presentation</vt:lpstr>
      <vt:lpstr>PowerPoint Presentation</vt:lpstr>
      <vt:lpstr>Continue…</vt:lpstr>
      <vt:lpstr>PowerPoint Presentation</vt:lpstr>
      <vt:lpstr>PowerPoint Presentation</vt:lpstr>
      <vt:lpstr>PowerPoint Presentation</vt:lpstr>
      <vt:lpstr>PowerPoint Presentation</vt:lpstr>
      <vt:lpstr>PowerPoint Presentation</vt:lpstr>
      <vt:lpstr>PowerPoint Presentation</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Keerthana</dc:creator>
  <cp:lastModifiedBy>anumula, ranganath</cp:lastModifiedBy>
  <cp:revision>133</cp:revision>
  <dcterms:created xsi:type="dcterms:W3CDTF">2006-08-16T00:00:00Z</dcterms:created>
  <dcterms:modified xsi:type="dcterms:W3CDTF">2019-08-26T06:48:30Z</dcterms:modified>
</cp:coreProperties>
</file>