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0" r:id="rId3"/>
    <p:sldId id="274" r:id="rId4"/>
    <p:sldId id="273" r:id="rId5"/>
    <p:sldId id="271" r:id="rId6"/>
    <p:sldId id="258" r:id="rId7"/>
    <p:sldId id="277" r:id="rId8"/>
    <p:sldId id="278" r:id="rId9"/>
    <p:sldId id="275" r:id="rId10"/>
    <p:sldId id="257" r:id="rId11"/>
    <p:sldId id="276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5DFFB-8ABB-48D3-9A24-8AE9572B8F4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5461C-F16A-4D82-AADC-010AC860E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4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143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95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82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2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41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879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88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95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3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774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4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04A6AE-EB13-4CC3-8157-64B38B35EAE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26202-1223-4A06-872E-7B2F6410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6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04A6AE-EB13-4CC3-8157-64B38B35EAE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26202-1223-4A06-872E-7B2F6410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2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04A6AE-EB13-4CC3-8157-64B38B35EAE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26202-1223-4A06-872E-7B2F6410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04A6AE-EB13-4CC3-8157-64B38B35EAE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26202-1223-4A06-872E-7B2F6410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04A6AE-EB13-4CC3-8157-64B38B35EAE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26202-1223-4A06-872E-7B2F6410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3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04A6AE-EB13-4CC3-8157-64B38B35EAE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26202-1223-4A06-872E-7B2F6410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1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04A6AE-EB13-4CC3-8157-64B38B35EAE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26202-1223-4A06-872E-7B2F6410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1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04A6AE-EB13-4CC3-8157-64B38B35EAE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26202-1223-4A06-872E-7B2F6410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04A6AE-EB13-4CC3-8157-64B38B35EAE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26202-1223-4A06-872E-7B2F6410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3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04A6AE-EB13-4CC3-8157-64B38B35EAE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26202-1223-4A06-872E-7B2F6410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5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04A6AE-EB13-4CC3-8157-64B38B35EAE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26202-1223-4A06-872E-7B2F6410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5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numCol="1" anchor="ctr"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"/>
          <a:stretch/>
        </p:blipFill>
        <p:spPr>
          <a:xfrm>
            <a:off x="5174094" y="3371129"/>
            <a:ext cx="2335068" cy="13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7514" y="959181"/>
            <a:ext cx="11711710" cy="5533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92" y="15904"/>
            <a:ext cx="10515600" cy="934925"/>
          </a:xfrm>
        </p:spPr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2050" name="Picture 2" descr="https://geeksvillage.com/templates/GeeksTheme/html/img/image-slider/slid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96" y="3130239"/>
            <a:ext cx="1147072" cy="69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3" y="1133975"/>
            <a:ext cx="1510253" cy="17619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618" y="67396"/>
            <a:ext cx="2910401" cy="1766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61" y="1061574"/>
            <a:ext cx="2649532" cy="21453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86908" y="2279813"/>
            <a:ext cx="503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Get - https://mobile.twitter.com/deadpoolmovie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51604" y="4020984"/>
            <a:ext cx="803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Get - </a:t>
            </a:r>
            <a:r>
              <a:rPr lang="en-US" b="0" i="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https://www.google-analytics.com/analytics.js</a:t>
            </a:r>
            <a:endParaRPr lang="en-US" dirty="0" smtClean="0"/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1605" y="4414960"/>
            <a:ext cx="721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Get - https://api.twitter.com/1.1/jot/client_event.json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1604" y="4796197"/>
            <a:ext cx="945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Get - https://pbs.twimg.com/profile_images/1208234904405757953/mT0cFOVQ_200x200.jpg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22725" y="2601220"/>
            <a:ext cx="7649049" cy="255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70050" y="3464941"/>
            <a:ext cx="800172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903400" y="2694317"/>
            <a:ext cx="6611361" cy="1315899"/>
            <a:chOff x="2827266" y="4430446"/>
            <a:chExt cx="6611361" cy="13158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/>
            <a:srcRect l="32433" t="22789" r="53988" b="61773"/>
            <a:stretch/>
          </p:blipFill>
          <p:spPr>
            <a:xfrm>
              <a:off x="5569528" y="4430446"/>
              <a:ext cx="1200727" cy="911010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2827266" y="5377013"/>
              <a:ext cx="661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dirty="0"/>
                <a:t>Status </a:t>
              </a:r>
              <a:r>
                <a:rPr lang="en-US" dirty="0" smtClean="0"/>
                <a:t>200 OK</a:t>
              </a:r>
              <a:endParaRPr lang="en-US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H="1">
            <a:off x="1538687" y="4358396"/>
            <a:ext cx="8344692" cy="279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538687" y="4760168"/>
            <a:ext cx="8340080" cy="279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538687" y="5161940"/>
            <a:ext cx="8344705" cy="279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2" descr="https://geeksvillage.com/templates/GeeksTheme/html/img/image-slider/slid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37" y="3832214"/>
            <a:ext cx="1147072" cy="69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geeksvillage.com/templates/GeeksTheme/html/img/image-slider/slid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6" y="4525837"/>
            <a:ext cx="1147072" cy="69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/>
          <p:cNvCxnSpPr/>
          <p:nvPr/>
        </p:nvCxnSpPr>
        <p:spPr>
          <a:xfrm>
            <a:off x="1548158" y="5830631"/>
            <a:ext cx="83306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6"/>
          <a:srcRect l="32433" t="22789" r="53988" b="61773"/>
          <a:stretch/>
        </p:blipFill>
        <p:spPr>
          <a:xfrm>
            <a:off x="5194753" y="5486051"/>
            <a:ext cx="587212" cy="4455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6"/>
          <a:srcRect l="32433" t="22789" r="53988" b="61773"/>
          <a:stretch/>
        </p:blipFill>
        <p:spPr>
          <a:xfrm>
            <a:off x="5347153" y="5638451"/>
            <a:ext cx="587212" cy="4455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7955" y="5765979"/>
            <a:ext cx="588020" cy="58802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8"/>
          <a:srcRect t="3920" b="24973"/>
          <a:stretch/>
        </p:blipFill>
        <p:spPr>
          <a:xfrm>
            <a:off x="8576020" y="1045709"/>
            <a:ext cx="1221248" cy="685680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9916539" y="1079711"/>
            <a:ext cx="244709" cy="22863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9448543" y="2320014"/>
            <a:ext cx="244709" cy="22863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9627226" y="4064709"/>
            <a:ext cx="244709" cy="22863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4" name="Oval 63"/>
          <p:cNvSpPr/>
          <p:nvPr/>
        </p:nvSpPr>
        <p:spPr>
          <a:xfrm>
            <a:off x="1778016" y="3123972"/>
            <a:ext cx="244709" cy="22863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1656304" y="5504905"/>
            <a:ext cx="244709" cy="22863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343" t="23939" r="-7816" b="16487"/>
          <a:stretch/>
        </p:blipFill>
        <p:spPr>
          <a:xfrm>
            <a:off x="-1" y="0"/>
            <a:ext cx="13829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412DAD83-4174-4CB7-A83D-98FEFE2C8CF9}" type="slidenum">
              <a:rPr lang="en-US" altLang="en-US" sz="12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104451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82888" y="138113"/>
            <a:ext cx="7885112" cy="627062"/>
          </a:xfrm>
        </p:spPr>
        <p:txBody>
          <a:bodyPr anchor="b"/>
          <a:lstStyle/>
          <a:p>
            <a:pPr eaLnBrk="1" hangingPunct="1"/>
            <a:r>
              <a:rPr lang="en-US" altLang="en-US" sz="3600"/>
              <a:t>Computer Networks and the Internet</a:t>
            </a:r>
          </a:p>
        </p:txBody>
      </p:sp>
      <p:pic>
        <p:nvPicPr>
          <p:cNvPr id="104452" name="Picture 6" descr="Fig01-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160463"/>
            <a:ext cx="6445250" cy="5205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66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BBD28AA3-697A-4824-A298-7D8F9AEBDF70}" type="slidenum">
              <a:rPr lang="en-US" altLang="en-US" sz="12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106499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2819400" y="1"/>
            <a:ext cx="7848600" cy="981075"/>
          </a:xfrm>
        </p:spPr>
        <p:txBody>
          <a:bodyPr anchor="b"/>
          <a:lstStyle/>
          <a:p>
            <a:pPr eaLnBrk="1" hangingPunct="1"/>
            <a:r>
              <a:rPr lang="en-US" altLang="en-US" sz="3200" dirty="0"/>
              <a:t>What Are the Internet and the </a:t>
            </a:r>
            <a:br>
              <a:rPr lang="en-US" altLang="en-US" sz="3200" dirty="0"/>
            </a:br>
            <a:r>
              <a:rPr lang="en-US" altLang="en-US" sz="3200" dirty="0"/>
              <a:t>World Wide Web?</a:t>
            </a:r>
          </a:p>
        </p:txBody>
      </p:sp>
      <p:sp>
        <p:nvSpPr>
          <p:cNvPr id="87042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2747963" y="1016001"/>
            <a:ext cx="7772400" cy="44751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 smtClean="0"/>
              <a:t>Internet: The largest and most well-known computer network in the world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 smtClean="0"/>
              <a:t>Individuals connect to the Internet using an Internet service provider (ISP)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 smtClean="0"/>
              <a:t>World Wide Web: One resource (a vast collection of Web pages) available through the Internet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 smtClean="0"/>
              <a:t>Web sites contain Web pages stored on Web servers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 smtClean="0"/>
              <a:t>Web pages viewed using a Web browser (Internet Explorer, Safari, Firefox, Opera, etc.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 smtClean="0"/>
              <a:t>A wide variety of information is available through the Web</a:t>
            </a:r>
          </a:p>
        </p:txBody>
      </p:sp>
    </p:spTree>
    <p:extLst>
      <p:ext uri="{BB962C8B-B14F-4D97-AF65-F5344CB8AC3E}">
        <p14:creationId xmlns:p14="http://schemas.microsoft.com/office/powerpoint/2010/main" val="1705886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B438E30D-1FB7-448A-B029-04158A87AABC}" type="slidenum">
              <a:rPr lang="en-US" altLang="en-US" sz="12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108547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82888" y="0"/>
            <a:ext cx="7885112" cy="1016000"/>
          </a:xfrm>
        </p:spPr>
        <p:txBody>
          <a:bodyPr anchor="b"/>
          <a:lstStyle/>
          <a:p>
            <a:pPr eaLnBrk="1" hangingPunct="1"/>
            <a:r>
              <a:rPr lang="en-US" altLang="en-US" sz="3200"/>
              <a:t>What Are the Internet and the </a:t>
            </a:r>
            <a:br>
              <a:rPr lang="en-US" altLang="en-US" sz="3200"/>
            </a:br>
            <a:r>
              <a:rPr lang="en-US" altLang="en-US" sz="3200"/>
              <a:t>World Wide Web?</a:t>
            </a:r>
          </a:p>
        </p:txBody>
      </p:sp>
      <p:pic>
        <p:nvPicPr>
          <p:cNvPr id="108548" name="Picture 6" descr="Fig01-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1089026"/>
            <a:ext cx="6624638" cy="534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03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B801D5A4-0AC9-43AC-9403-73C3940E0825}" type="slidenum">
              <a:rPr lang="en-US" altLang="en-US" sz="12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110595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82888" y="1"/>
            <a:ext cx="7885112" cy="765175"/>
          </a:xfrm>
        </p:spPr>
        <p:txBody>
          <a:bodyPr anchor="b"/>
          <a:lstStyle/>
          <a:p>
            <a:pPr eaLnBrk="1" hangingPunct="1"/>
            <a:r>
              <a:rPr lang="en-US" altLang="en-US" sz="3600"/>
              <a:t>Accessing a Network or the Internet</a:t>
            </a:r>
          </a:p>
        </p:txBody>
      </p:sp>
      <p:sp>
        <p:nvSpPr>
          <p:cNvPr id="89090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2824163" y="981076"/>
            <a:ext cx="7772400" cy="42767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en-US" smtClean="0"/>
              <a:t>Need a modem or network adapter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en-US" smtClean="0"/>
              <a:t>Some networks require a username and password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en-US" smtClean="0"/>
              <a:t>Internet connections can be: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en-US" smtClean="0"/>
              <a:t>Direct (always-on) connections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en-US" smtClean="0"/>
              <a:t>Dial-up connections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en-US" smtClean="0"/>
              <a:t>Internet addresses</a:t>
            </a:r>
            <a:r>
              <a:rPr lang="en-US" altLang="en-US" i="1" smtClean="0"/>
              <a:t> </a:t>
            </a:r>
            <a:r>
              <a:rPr lang="en-US" altLang="en-US" smtClean="0"/>
              <a:t>are used to access resources on the Internet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mtClean="0"/>
              <a:t>IP address: Numeric address that identifies computers (207.46.138.20)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mtClean="0"/>
              <a:t>Domain name: Text-based address that identifies computers (microsoft.com)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mtClean="0"/>
              <a:t>Uniform resource locator (URL): Identifies Web pages (http://www.pbskids.org)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mtClean="0"/>
              <a:t>E-mail address: Identifies people for e-mail exchange (jsmith@cengage.com)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603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D3D17680-BD14-4497-9EE4-9B9FCFE95318}" type="slidenum">
              <a:rPr lang="en-US" altLang="en-US" sz="12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112643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82888" y="138113"/>
            <a:ext cx="7694612" cy="52705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altLang="en-US" sz="3600"/>
              <a:t>IP Addresses and Domain Names</a:t>
            </a:r>
          </a:p>
        </p:txBody>
      </p:sp>
      <p:sp>
        <p:nvSpPr>
          <p:cNvPr id="91138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2782888" y="1016001"/>
            <a:ext cx="7772400" cy="4475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IP addresses are numeric and unique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Domain Names: Correspond to IP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Top-level domains (TLDs)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identifies type of organization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or its location</a:t>
            </a:r>
          </a:p>
        </p:txBody>
      </p:sp>
      <p:pic>
        <p:nvPicPr>
          <p:cNvPr id="112645" name="Picture 6" descr="Fig01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50" y="1822450"/>
            <a:ext cx="3232150" cy="476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6" name="Picture 7" descr="Fig01-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9" y="3246438"/>
            <a:ext cx="4579937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8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03B1D802-4629-4245-8BDE-20B187F6EBDE}" type="slidenum">
              <a:rPr lang="en-US" altLang="en-US" sz="12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114691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82888" y="138113"/>
            <a:ext cx="7885112" cy="52705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altLang="en-US" sz="3600"/>
              <a:t>Uniform Resource Locators (URLs)</a:t>
            </a:r>
          </a:p>
        </p:txBody>
      </p:sp>
      <p:sp>
        <p:nvSpPr>
          <p:cNvPr id="93186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2782888" y="981076"/>
            <a:ext cx="7772400" cy="4475163"/>
          </a:xfrm>
        </p:spPr>
        <p:txBody>
          <a:bodyPr/>
          <a:lstStyle/>
          <a:p>
            <a:pPr eaLnBrk="1" hangingPunct="1"/>
            <a:r>
              <a:rPr lang="en-US" altLang="en-US" smtClean="0"/>
              <a:t>URL: Uniquely identifies a Web page</a:t>
            </a:r>
          </a:p>
          <a:p>
            <a:pPr eaLnBrk="1" hangingPunct="1"/>
            <a:r>
              <a:rPr lang="en-US" altLang="en-US" smtClean="0"/>
              <a:t>Consists of:</a:t>
            </a:r>
          </a:p>
          <a:p>
            <a:pPr lvl="1" eaLnBrk="1" hangingPunct="1"/>
            <a:r>
              <a:rPr lang="en-US" altLang="en-US" smtClean="0"/>
              <a:t>Information identifying the Web server</a:t>
            </a:r>
          </a:p>
          <a:p>
            <a:pPr lvl="1" eaLnBrk="1" hangingPunct="1"/>
            <a:r>
              <a:rPr lang="en-US" altLang="en-US" smtClean="0"/>
              <a:t>Names of folders in which the Web page files are stored</a:t>
            </a:r>
          </a:p>
          <a:p>
            <a:pPr lvl="1" eaLnBrk="1" hangingPunct="1"/>
            <a:r>
              <a:rPr lang="en-US" altLang="en-US" smtClean="0"/>
              <a:t>Web page’s filename</a:t>
            </a:r>
          </a:p>
          <a:p>
            <a:pPr eaLnBrk="1" hangingPunct="1"/>
            <a:r>
              <a:rPr lang="en-US" altLang="en-US" smtClean="0"/>
              <a:t>Protocols: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mtClean="0"/>
              <a:t>Hypertext Transfer Protocol (http) is typically used to display Web pages (https is used for secure Web pages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mtClean="0"/>
              <a:t>File Transfer Protocol (ftp) is often used for file exchange</a:t>
            </a:r>
          </a:p>
        </p:txBody>
      </p:sp>
    </p:spTree>
    <p:extLst>
      <p:ext uri="{BB962C8B-B14F-4D97-AF65-F5344CB8AC3E}">
        <p14:creationId xmlns:p14="http://schemas.microsoft.com/office/powerpoint/2010/main" val="293538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1E68380C-8225-4E3E-A46A-242C984BAF69}" type="slidenum">
              <a:rPr lang="en-US" altLang="en-US" sz="12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18</a:t>
            </a:fld>
            <a:endParaRPr lang="en-US" altLang="en-US" sz="1200"/>
          </a:p>
        </p:txBody>
      </p:sp>
      <p:sp>
        <p:nvSpPr>
          <p:cNvPr id="116739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82888" y="1"/>
            <a:ext cx="7885112" cy="752475"/>
          </a:xfrm>
        </p:spPr>
        <p:txBody>
          <a:bodyPr anchor="b"/>
          <a:lstStyle/>
          <a:p>
            <a:pPr eaLnBrk="1" hangingPunct="1"/>
            <a:r>
              <a:rPr lang="en-US" altLang="en-US" sz="3600"/>
              <a:t>Uniform Resource Locators (URLs)</a:t>
            </a:r>
          </a:p>
        </p:txBody>
      </p:sp>
      <p:pic>
        <p:nvPicPr>
          <p:cNvPr id="116740" name="Picture 6" descr="Fig01-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592263"/>
            <a:ext cx="7056438" cy="427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179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C2B01712-31B8-40B8-B9CC-228D846F9027}" type="slidenum">
              <a:rPr lang="en-US" altLang="en-US" sz="12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118787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sz="4000"/>
              <a:t>E-Mail Addresses</a:t>
            </a:r>
          </a:p>
        </p:txBody>
      </p:sp>
      <p:sp>
        <p:nvSpPr>
          <p:cNvPr id="96258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2819400" y="1016001"/>
            <a:ext cx="7772400" cy="50720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mtClean="0"/>
              <a:t>E-mail addresses consist of: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mtClean="0"/>
              <a:t>Username: A persons’ identifying name for a particular domain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mtClean="0"/>
              <a:t>The @ symbol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mtClean="0"/>
              <a:t>Domain name for the computer that will be handling the person’s e-mail (mail server)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mtClean="0"/>
              <a:t>Pronouncing Internet addresses</a:t>
            </a:r>
          </a:p>
        </p:txBody>
      </p:sp>
      <p:pic>
        <p:nvPicPr>
          <p:cNvPr id="118789" name="Picture 6" descr="Fig01-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6" y="4524375"/>
            <a:ext cx="6911975" cy="1785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1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</a:t>
            </a:r>
            <a:r>
              <a:rPr lang="en-IL" dirty="0" smtClean="0"/>
              <a:t>…</a:t>
            </a:r>
            <a:r>
              <a:rPr lang="en-US" dirty="0" smtClean="0"/>
              <a:t> </a:t>
            </a:r>
            <a:r>
              <a:rPr lang="en-US" dirty="0" err="1" smtClean="0"/>
              <a:t>Comunications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1836372"/>
            <a:ext cx="10515599" cy="4329843"/>
            <a:chOff x="838200" y="1836372"/>
            <a:chExt cx="10515599" cy="4329843"/>
          </a:xfrm>
        </p:grpSpPr>
        <p:sp>
          <p:nvSpPr>
            <p:cNvPr id="6" name="Freeform 5"/>
            <p:cNvSpPr/>
            <p:nvPr/>
          </p:nvSpPr>
          <p:spPr>
            <a:xfrm>
              <a:off x="838200" y="1859575"/>
              <a:ext cx="2628900" cy="495000"/>
            </a:xfrm>
            <a:custGeom>
              <a:avLst/>
              <a:gdLst>
                <a:gd name="connsiteX0" fmla="*/ 0 w 2628900"/>
                <a:gd name="connsiteY0" fmla="*/ 0 h 495000"/>
                <a:gd name="connsiteX1" fmla="*/ 2628900 w 2628900"/>
                <a:gd name="connsiteY1" fmla="*/ 0 h 495000"/>
                <a:gd name="connsiteX2" fmla="*/ 2628900 w 2628900"/>
                <a:gd name="connsiteY2" fmla="*/ 495000 h 495000"/>
                <a:gd name="connsiteX3" fmla="*/ 0 w 2628900"/>
                <a:gd name="connsiteY3" fmla="*/ 495000 h 495000"/>
                <a:gd name="connsiteX4" fmla="*/ 0 w 2628900"/>
                <a:gd name="connsiteY4" fmla="*/ 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00" h="495000">
                  <a:moveTo>
                    <a:pt x="0" y="0"/>
                  </a:moveTo>
                  <a:lnTo>
                    <a:pt x="2628900" y="0"/>
                  </a:lnTo>
                  <a:lnTo>
                    <a:pt x="2628900" y="495000"/>
                  </a:lnTo>
                  <a:lnTo>
                    <a:pt x="0" y="495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63500" rIns="177800" bIns="63500" numCol="1" spcCol="1270" anchor="ctr" anchorCtr="0">
              <a:noAutofit/>
            </a:bodyPr>
            <a:lstStyle/>
            <a:p>
              <a:pPr lvl="0" algn="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 dirty="0"/>
            </a:p>
          </p:txBody>
        </p:sp>
        <p:sp>
          <p:nvSpPr>
            <p:cNvPr id="7" name="Left Brace 6"/>
            <p:cNvSpPr/>
            <p:nvPr/>
          </p:nvSpPr>
          <p:spPr>
            <a:xfrm>
              <a:off x="3467099" y="1836372"/>
              <a:ext cx="525780" cy="1757812"/>
            </a:xfrm>
            <a:prstGeom prst="leftBrace">
              <a:avLst>
                <a:gd name="adj1" fmla="val 35000"/>
                <a:gd name="adj2" fmla="val 5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4203191" y="1836372"/>
              <a:ext cx="7150608" cy="541406"/>
            </a:xfrm>
            <a:custGeom>
              <a:avLst/>
              <a:gdLst>
                <a:gd name="connsiteX0" fmla="*/ 0 w 7150608"/>
                <a:gd name="connsiteY0" fmla="*/ 0 h 541406"/>
                <a:gd name="connsiteX1" fmla="*/ 7150608 w 7150608"/>
                <a:gd name="connsiteY1" fmla="*/ 0 h 541406"/>
                <a:gd name="connsiteX2" fmla="*/ 7150608 w 7150608"/>
                <a:gd name="connsiteY2" fmla="*/ 541406 h 541406"/>
                <a:gd name="connsiteX3" fmla="*/ 0 w 7150608"/>
                <a:gd name="connsiteY3" fmla="*/ 541406 h 541406"/>
                <a:gd name="connsiteX4" fmla="*/ 0 w 7150608"/>
                <a:gd name="connsiteY4" fmla="*/ 0 h 54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0608" h="541406">
                  <a:moveTo>
                    <a:pt x="0" y="0"/>
                  </a:moveTo>
                  <a:lnTo>
                    <a:pt x="7150608" y="0"/>
                  </a:lnTo>
                  <a:lnTo>
                    <a:pt x="7150608" y="541406"/>
                  </a:lnTo>
                  <a:lnTo>
                    <a:pt x="0" y="5414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500" kern="1200" dirty="0" smtClean="0"/>
                <a:t>Application</a:t>
              </a:r>
              <a:endParaRPr lang="en-US" sz="25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838200" y="2490981"/>
              <a:ext cx="2628900" cy="495000"/>
            </a:xfrm>
            <a:custGeom>
              <a:avLst/>
              <a:gdLst>
                <a:gd name="connsiteX0" fmla="*/ 0 w 2628900"/>
                <a:gd name="connsiteY0" fmla="*/ 0 h 495000"/>
                <a:gd name="connsiteX1" fmla="*/ 2628900 w 2628900"/>
                <a:gd name="connsiteY1" fmla="*/ 0 h 495000"/>
                <a:gd name="connsiteX2" fmla="*/ 2628900 w 2628900"/>
                <a:gd name="connsiteY2" fmla="*/ 495000 h 495000"/>
                <a:gd name="connsiteX3" fmla="*/ 0 w 2628900"/>
                <a:gd name="connsiteY3" fmla="*/ 495000 h 495000"/>
                <a:gd name="connsiteX4" fmla="*/ 0 w 2628900"/>
                <a:gd name="connsiteY4" fmla="*/ 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00" h="495000">
                  <a:moveTo>
                    <a:pt x="0" y="0"/>
                  </a:moveTo>
                  <a:lnTo>
                    <a:pt x="2628900" y="0"/>
                  </a:lnTo>
                  <a:lnTo>
                    <a:pt x="2628900" y="495000"/>
                  </a:lnTo>
                  <a:lnTo>
                    <a:pt x="0" y="495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63500" rIns="177800" bIns="63500" numCol="1" spcCol="1270" anchor="ctr" anchorCtr="0">
              <a:noAutofit/>
            </a:bodyPr>
            <a:lstStyle/>
            <a:p>
              <a:pPr lvl="0" algn="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203191" y="2467778"/>
              <a:ext cx="7150608" cy="541406"/>
            </a:xfrm>
            <a:custGeom>
              <a:avLst/>
              <a:gdLst>
                <a:gd name="connsiteX0" fmla="*/ 0 w 7150608"/>
                <a:gd name="connsiteY0" fmla="*/ 0 h 541406"/>
                <a:gd name="connsiteX1" fmla="*/ 7150608 w 7150608"/>
                <a:gd name="connsiteY1" fmla="*/ 0 h 541406"/>
                <a:gd name="connsiteX2" fmla="*/ 7150608 w 7150608"/>
                <a:gd name="connsiteY2" fmla="*/ 541406 h 541406"/>
                <a:gd name="connsiteX3" fmla="*/ 0 w 7150608"/>
                <a:gd name="connsiteY3" fmla="*/ 541406 h 541406"/>
                <a:gd name="connsiteX4" fmla="*/ 0 w 7150608"/>
                <a:gd name="connsiteY4" fmla="*/ 0 h 54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0608" h="541406">
                  <a:moveTo>
                    <a:pt x="0" y="0"/>
                  </a:moveTo>
                  <a:lnTo>
                    <a:pt x="7150608" y="0"/>
                  </a:lnTo>
                  <a:lnTo>
                    <a:pt x="7150608" y="541406"/>
                  </a:lnTo>
                  <a:lnTo>
                    <a:pt x="0" y="5414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225557"/>
                <a:satOff val="-1705"/>
                <a:lumOff val="-654"/>
                <a:alphaOff val="0"/>
              </a:schemeClr>
            </a:fillRef>
            <a:effectRef idx="0">
              <a:schemeClr val="accent5">
                <a:hueOff val="-1225557"/>
                <a:satOff val="-1705"/>
                <a:lumOff val="-6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500" kern="1200" dirty="0" smtClean="0"/>
                <a:t>Presentation</a:t>
              </a:r>
              <a:endParaRPr lang="en-US" sz="25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38200" y="3122387"/>
              <a:ext cx="2628900" cy="495000"/>
            </a:xfrm>
            <a:custGeom>
              <a:avLst/>
              <a:gdLst>
                <a:gd name="connsiteX0" fmla="*/ 0 w 2628900"/>
                <a:gd name="connsiteY0" fmla="*/ 0 h 495000"/>
                <a:gd name="connsiteX1" fmla="*/ 2628900 w 2628900"/>
                <a:gd name="connsiteY1" fmla="*/ 0 h 495000"/>
                <a:gd name="connsiteX2" fmla="*/ 2628900 w 2628900"/>
                <a:gd name="connsiteY2" fmla="*/ 495000 h 495000"/>
                <a:gd name="connsiteX3" fmla="*/ 0 w 2628900"/>
                <a:gd name="connsiteY3" fmla="*/ 495000 h 495000"/>
                <a:gd name="connsiteX4" fmla="*/ 0 w 2628900"/>
                <a:gd name="connsiteY4" fmla="*/ 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00" h="495000">
                  <a:moveTo>
                    <a:pt x="0" y="0"/>
                  </a:moveTo>
                  <a:lnTo>
                    <a:pt x="2628900" y="0"/>
                  </a:lnTo>
                  <a:lnTo>
                    <a:pt x="2628900" y="495000"/>
                  </a:lnTo>
                  <a:lnTo>
                    <a:pt x="0" y="495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63500" rIns="177800" bIns="63500" numCol="1" spcCol="1270" anchor="ctr" anchorCtr="0">
              <a:noAutofit/>
            </a:bodyPr>
            <a:lstStyle/>
            <a:p>
              <a:pPr lvl="0" algn="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203191" y="3099184"/>
              <a:ext cx="7150608" cy="541406"/>
            </a:xfrm>
            <a:custGeom>
              <a:avLst/>
              <a:gdLst>
                <a:gd name="connsiteX0" fmla="*/ 0 w 7150608"/>
                <a:gd name="connsiteY0" fmla="*/ 0 h 541406"/>
                <a:gd name="connsiteX1" fmla="*/ 7150608 w 7150608"/>
                <a:gd name="connsiteY1" fmla="*/ 0 h 541406"/>
                <a:gd name="connsiteX2" fmla="*/ 7150608 w 7150608"/>
                <a:gd name="connsiteY2" fmla="*/ 541406 h 541406"/>
                <a:gd name="connsiteX3" fmla="*/ 0 w 7150608"/>
                <a:gd name="connsiteY3" fmla="*/ 541406 h 541406"/>
                <a:gd name="connsiteX4" fmla="*/ 0 w 7150608"/>
                <a:gd name="connsiteY4" fmla="*/ 0 h 54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0608" h="541406">
                  <a:moveTo>
                    <a:pt x="0" y="0"/>
                  </a:moveTo>
                  <a:lnTo>
                    <a:pt x="7150608" y="0"/>
                  </a:lnTo>
                  <a:lnTo>
                    <a:pt x="7150608" y="541406"/>
                  </a:lnTo>
                  <a:lnTo>
                    <a:pt x="0" y="5414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451115"/>
                <a:satOff val="-3409"/>
                <a:lumOff val="-1307"/>
                <a:alphaOff val="0"/>
              </a:schemeClr>
            </a:fillRef>
            <a:effectRef idx="0">
              <a:schemeClr val="accent5">
                <a:hueOff val="-2451115"/>
                <a:satOff val="-3409"/>
                <a:lumOff val="-13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500" kern="1200" dirty="0" smtClean="0"/>
                <a:t>Session</a:t>
              </a:r>
              <a:endParaRPr lang="en-US" sz="25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838200" y="3753794"/>
              <a:ext cx="2628900" cy="495000"/>
            </a:xfrm>
            <a:custGeom>
              <a:avLst/>
              <a:gdLst>
                <a:gd name="connsiteX0" fmla="*/ 0 w 2628900"/>
                <a:gd name="connsiteY0" fmla="*/ 0 h 495000"/>
                <a:gd name="connsiteX1" fmla="*/ 2628900 w 2628900"/>
                <a:gd name="connsiteY1" fmla="*/ 0 h 495000"/>
                <a:gd name="connsiteX2" fmla="*/ 2628900 w 2628900"/>
                <a:gd name="connsiteY2" fmla="*/ 495000 h 495000"/>
                <a:gd name="connsiteX3" fmla="*/ 0 w 2628900"/>
                <a:gd name="connsiteY3" fmla="*/ 495000 h 495000"/>
                <a:gd name="connsiteX4" fmla="*/ 0 w 2628900"/>
                <a:gd name="connsiteY4" fmla="*/ 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00" h="495000">
                  <a:moveTo>
                    <a:pt x="0" y="0"/>
                  </a:moveTo>
                  <a:lnTo>
                    <a:pt x="2628900" y="0"/>
                  </a:lnTo>
                  <a:lnTo>
                    <a:pt x="2628900" y="495000"/>
                  </a:lnTo>
                  <a:lnTo>
                    <a:pt x="0" y="495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63500" rIns="177800" bIns="63500" numCol="1" spcCol="1270" anchor="ctr" anchorCtr="0">
              <a:noAutofit/>
            </a:bodyPr>
            <a:lstStyle/>
            <a:p>
              <a:pPr lvl="0" algn="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 dirty="0"/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3467099" y="3730590"/>
              <a:ext cx="525780" cy="541406"/>
            </a:xfrm>
            <a:prstGeom prst="leftBrace">
              <a:avLst>
                <a:gd name="adj1" fmla="val 35000"/>
                <a:gd name="adj2" fmla="val 5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4203191" y="3730590"/>
              <a:ext cx="7150608" cy="541406"/>
            </a:xfrm>
            <a:custGeom>
              <a:avLst/>
              <a:gdLst>
                <a:gd name="connsiteX0" fmla="*/ 0 w 7150608"/>
                <a:gd name="connsiteY0" fmla="*/ 0 h 541406"/>
                <a:gd name="connsiteX1" fmla="*/ 7150608 w 7150608"/>
                <a:gd name="connsiteY1" fmla="*/ 0 h 541406"/>
                <a:gd name="connsiteX2" fmla="*/ 7150608 w 7150608"/>
                <a:gd name="connsiteY2" fmla="*/ 541406 h 541406"/>
                <a:gd name="connsiteX3" fmla="*/ 0 w 7150608"/>
                <a:gd name="connsiteY3" fmla="*/ 541406 h 541406"/>
                <a:gd name="connsiteX4" fmla="*/ 0 w 7150608"/>
                <a:gd name="connsiteY4" fmla="*/ 0 h 54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0608" h="541406">
                  <a:moveTo>
                    <a:pt x="0" y="0"/>
                  </a:moveTo>
                  <a:lnTo>
                    <a:pt x="7150608" y="0"/>
                  </a:lnTo>
                  <a:lnTo>
                    <a:pt x="7150608" y="541406"/>
                  </a:lnTo>
                  <a:lnTo>
                    <a:pt x="0" y="5414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676672"/>
                <a:satOff val="-5114"/>
                <a:lumOff val="-1961"/>
                <a:alphaOff val="0"/>
              </a:schemeClr>
            </a:fillRef>
            <a:effectRef idx="0">
              <a:schemeClr val="accent5">
                <a:hueOff val="-3676672"/>
                <a:satOff val="-5114"/>
                <a:lumOff val="-19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500" kern="1200" dirty="0" smtClean="0"/>
                <a:t>Transport</a:t>
              </a:r>
              <a:endParaRPr lang="en-US" sz="25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38200" y="4385200"/>
              <a:ext cx="2628900" cy="495000"/>
            </a:xfrm>
            <a:custGeom>
              <a:avLst/>
              <a:gdLst>
                <a:gd name="connsiteX0" fmla="*/ 0 w 2628900"/>
                <a:gd name="connsiteY0" fmla="*/ 0 h 495000"/>
                <a:gd name="connsiteX1" fmla="*/ 2628900 w 2628900"/>
                <a:gd name="connsiteY1" fmla="*/ 0 h 495000"/>
                <a:gd name="connsiteX2" fmla="*/ 2628900 w 2628900"/>
                <a:gd name="connsiteY2" fmla="*/ 495000 h 495000"/>
                <a:gd name="connsiteX3" fmla="*/ 0 w 2628900"/>
                <a:gd name="connsiteY3" fmla="*/ 495000 h 495000"/>
                <a:gd name="connsiteX4" fmla="*/ 0 w 2628900"/>
                <a:gd name="connsiteY4" fmla="*/ 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00" h="495000">
                  <a:moveTo>
                    <a:pt x="0" y="0"/>
                  </a:moveTo>
                  <a:lnTo>
                    <a:pt x="2628900" y="0"/>
                  </a:lnTo>
                  <a:lnTo>
                    <a:pt x="2628900" y="495000"/>
                  </a:lnTo>
                  <a:lnTo>
                    <a:pt x="0" y="495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63500" rIns="177800" bIns="63500" numCol="1" spcCol="1270" anchor="ctr" anchorCtr="0">
              <a:noAutofit/>
            </a:bodyPr>
            <a:lstStyle/>
            <a:p>
              <a:pPr lvl="0" algn="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203191" y="4361997"/>
              <a:ext cx="7150608" cy="541406"/>
            </a:xfrm>
            <a:custGeom>
              <a:avLst/>
              <a:gdLst>
                <a:gd name="connsiteX0" fmla="*/ 0 w 7150608"/>
                <a:gd name="connsiteY0" fmla="*/ 0 h 541406"/>
                <a:gd name="connsiteX1" fmla="*/ 7150608 w 7150608"/>
                <a:gd name="connsiteY1" fmla="*/ 0 h 541406"/>
                <a:gd name="connsiteX2" fmla="*/ 7150608 w 7150608"/>
                <a:gd name="connsiteY2" fmla="*/ 541406 h 541406"/>
                <a:gd name="connsiteX3" fmla="*/ 0 w 7150608"/>
                <a:gd name="connsiteY3" fmla="*/ 541406 h 541406"/>
                <a:gd name="connsiteX4" fmla="*/ 0 w 7150608"/>
                <a:gd name="connsiteY4" fmla="*/ 0 h 54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0608" h="541406">
                  <a:moveTo>
                    <a:pt x="0" y="0"/>
                  </a:moveTo>
                  <a:lnTo>
                    <a:pt x="7150608" y="0"/>
                  </a:lnTo>
                  <a:lnTo>
                    <a:pt x="7150608" y="541406"/>
                  </a:lnTo>
                  <a:lnTo>
                    <a:pt x="0" y="5414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02230"/>
                <a:satOff val="-6819"/>
                <a:lumOff val="-2615"/>
                <a:alphaOff val="0"/>
              </a:schemeClr>
            </a:fillRef>
            <a:effectRef idx="0">
              <a:schemeClr val="accent5">
                <a:hueOff val="-4902230"/>
                <a:satOff val="-6819"/>
                <a:lumOff val="-2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500" kern="1200" dirty="0" smtClean="0"/>
                <a:t>Network</a:t>
              </a:r>
              <a:endParaRPr lang="en-US" sz="2500" kern="12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38200" y="5016606"/>
              <a:ext cx="2628900" cy="495000"/>
            </a:xfrm>
            <a:custGeom>
              <a:avLst/>
              <a:gdLst>
                <a:gd name="connsiteX0" fmla="*/ 0 w 2628900"/>
                <a:gd name="connsiteY0" fmla="*/ 0 h 495000"/>
                <a:gd name="connsiteX1" fmla="*/ 2628900 w 2628900"/>
                <a:gd name="connsiteY1" fmla="*/ 0 h 495000"/>
                <a:gd name="connsiteX2" fmla="*/ 2628900 w 2628900"/>
                <a:gd name="connsiteY2" fmla="*/ 495000 h 495000"/>
                <a:gd name="connsiteX3" fmla="*/ 0 w 2628900"/>
                <a:gd name="connsiteY3" fmla="*/ 495000 h 495000"/>
                <a:gd name="connsiteX4" fmla="*/ 0 w 2628900"/>
                <a:gd name="connsiteY4" fmla="*/ 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00" h="495000">
                  <a:moveTo>
                    <a:pt x="0" y="0"/>
                  </a:moveTo>
                  <a:lnTo>
                    <a:pt x="2628900" y="0"/>
                  </a:lnTo>
                  <a:lnTo>
                    <a:pt x="2628900" y="495000"/>
                  </a:lnTo>
                  <a:lnTo>
                    <a:pt x="0" y="495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63500" rIns="177800" bIns="63500" numCol="1" spcCol="1270" anchor="ctr" anchorCtr="0">
              <a:noAutofit/>
            </a:bodyPr>
            <a:lstStyle/>
            <a:p>
              <a:pPr lvl="0" algn="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 dirty="0"/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3467099" y="5016606"/>
              <a:ext cx="525780" cy="1149609"/>
            </a:xfrm>
            <a:prstGeom prst="leftBrace">
              <a:avLst>
                <a:gd name="adj1" fmla="val 35000"/>
                <a:gd name="adj2" fmla="val 5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4203191" y="4993403"/>
              <a:ext cx="7150608" cy="541406"/>
            </a:xfrm>
            <a:custGeom>
              <a:avLst/>
              <a:gdLst>
                <a:gd name="connsiteX0" fmla="*/ 0 w 7150608"/>
                <a:gd name="connsiteY0" fmla="*/ 0 h 541406"/>
                <a:gd name="connsiteX1" fmla="*/ 7150608 w 7150608"/>
                <a:gd name="connsiteY1" fmla="*/ 0 h 541406"/>
                <a:gd name="connsiteX2" fmla="*/ 7150608 w 7150608"/>
                <a:gd name="connsiteY2" fmla="*/ 541406 h 541406"/>
                <a:gd name="connsiteX3" fmla="*/ 0 w 7150608"/>
                <a:gd name="connsiteY3" fmla="*/ 541406 h 541406"/>
                <a:gd name="connsiteX4" fmla="*/ 0 w 7150608"/>
                <a:gd name="connsiteY4" fmla="*/ 0 h 54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0608" h="541406">
                  <a:moveTo>
                    <a:pt x="0" y="0"/>
                  </a:moveTo>
                  <a:lnTo>
                    <a:pt x="7150608" y="0"/>
                  </a:lnTo>
                  <a:lnTo>
                    <a:pt x="7150608" y="541406"/>
                  </a:lnTo>
                  <a:lnTo>
                    <a:pt x="0" y="5414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127787"/>
                <a:satOff val="-8523"/>
                <a:lumOff val="-3268"/>
                <a:alphaOff val="0"/>
              </a:schemeClr>
            </a:fillRef>
            <a:effectRef idx="0">
              <a:schemeClr val="accent5">
                <a:hueOff val="-6127787"/>
                <a:satOff val="-8523"/>
                <a:lumOff val="-326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500" kern="1200" dirty="0" smtClean="0"/>
                <a:t>Data Link</a:t>
              </a:r>
              <a:endParaRPr lang="en-US" sz="25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38200" y="5648012"/>
              <a:ext cx="2628900" cy="495000"/>
            </a:xfrm>
            <a:custGeom>
              <a:avLst/>
              <a:gdLst>
                <a:gd name="connsiteX0" fmla="*/ 0 w 2628900"/>
                <a:gd name="connsiteY0" fmla="*/ 0 h 495000"/>
                <a:gd name="connsiteX1" fmla="*/ 2628900 w 2628900"/>
                <a:gd name="connsiteY1" fmla="*/ 0 h 495000"/>
                <a:gd name="connsiteX2" fmla="*/ 2628900 w 2628900"/>
                <a:gd name="connsiteY2" fmla="*/ 495000 h 495000"/>
                <a:gd name="connsiteX3" fmla="*/ 0 w 2628900"/>
                <a:gd name="connsiteY3" fmla="*/ 495000 h 495000"/>
                <a:gd name="connsiteX4" fmla="*/ 0 w 2628900"/>
                <a:gd name="connsiteY4" fmla="*/ 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00" h="495000">
                  <a:moveTo>
                    <a:pt x="0" y="0"/>
                  </a:moveTo>
                  <a:lnTo>
                    <a:pt x="2628900" y="0"/>
                  </a:lnTo>
                  <a:lnTo>
                    <a:pt x="2628900" y="495000"/>
                  </a:lnTo>
                  <a:lnTo>
                    <a:pt x="0" y="495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63500" rIns="177800" bIns="63500" numCol="1" spcCol="1270" anchor="ctr" anchorCtr="0">
              <a:noAutofit/>
            </a:bodyPr>
            <a:lstStyle/>
            <a:p>
              <a:pPr lvl="0" algn="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203191" y="5624809"/>
              <a:ext cx="7150608" cy="541406"/>
            </a:xfrm>
            <a:custGeom>
              <a:avLst/>
              <a:gdLst>
                <a:gd name="connsiteX0" fmla="*/ 0 w 7150608"/>
                <a:gd name="connsiteY0" fmla="*/ 0 h 541406"/>
                <a:gd name="connsiteX1" fmla="*/ 7150608 w 7150608"/>
                <a:gd name="connsiteY1" fmla="*/ 0 h 541406"/>
                <a:gd name="connsiteX2" fmla="*/ 7150608 w 7150608"/>
                <a:gd name="connsiteY2" fmla="*/ 541406 h 541406"/>
                <a:gd name="connsiteX3" fmla="*/ 0 w 7150608"/>
                <a:gd name="connsiteY3" fmla="*/ 541406 h 541406"/>
                <a:gd name="connsiteX4" fmla="*/ 0 w 7150608"/>
                <a:gd name="connsiteY4" fmla="*/ 0 h 54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0608" h="541406">
                  <a:moveTo>
                    <a:pt x="0" y="0"/>
                  </a:moveTo>
                  <a:lnTo>
                    <a:pt x="7150608" y="0"/>
                  </a:lnTo>
                  <a:lnTo>
                    <a:pt x="7150608" y="541406"/>
                  </a:lnTo>
                  <a:lnTo>
                    <a:pt x="0" y="5414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500" kern="1200" dirty="0" smtClean="0"/>
                <a:t>Physical</a:t>
              </a:r>
              <a:endParaRPr lang="en-US" sz="2500" kern="12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12742" y="2502279"/>
            <a:ext cx="265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Application Layers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200" y="3774601"/>
            <a:ext cx="265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Transport Layer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7383" y="5366431"/>
            <a:ext cx="265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Network Access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3489451" y="4373598"/>
            <a:ext cx="525780" cy="541406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TextBox 31"/>
          <p:cNvSpPr txBox="1"/>
          <p:nvPr/>
        </p:nvSpPr>
        <p:spPr>
          <a:xfrm>
            <a:off x="838200" y="4413468"/>
            <a:ext cx="265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Internet Layer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50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589FFE60-52D7-44E8-982F-7D8A88A32A51}" type="slidenum">
              <a:rPr lang="en-US" altLang="en-US" sz="12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</a:t>
            </a:fld>
            <a:endParaRPr lang="en-US" altLang="en-US" sz="1200"/>
          </a:p>
        </p:txBody>
      </p:sp>
      <p:sp>
        <p:nvSpPr>
          <p:cNvPr id="120835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sz="4000"/>
              <a:t>Surfing the Web</a:t>
            </a:r>
          </a:p>
        </p:txBody>
      </p:sp>
      <p:sp>
        <p:nvSpPr>
          <p:cNvPr id="98306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2819400" y="981076"/>
            <a:ext cx="7772400" cy="4384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 smtClean="0"/>
              <a:t>Web browser: Used to display Web pages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 smtClean="0"/>
              <a:t>Browser home page: The first page displayed when the browser is opened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 smtClean="0"/>
              <a:t>To load a Web page, you can: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 smtClean="0"/>
              <a:t>Type a URL in the Address bar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 smtClean="0"/>
              <a:t>Click a hyperlink on a displayed Web page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 smtClean="0"/>
              <a:t>Select a Favorite/Bookmark or page from the History list</a:t>
            </a:r>
          </a:p>
        </p:txBody>
      </p:sp>
    </p:spTree>
    <p:extLst>
      <p:ext uri="{BB962C8B-B14F-4D97-AF65-F5344CB8AC3E}">
        <p14:creationId xmlns:p14="http://schemas.microsoft.com/office/powerpoint/2010/main" val="1823468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2B30EDBA-C4DF-4BE1-90ED-2C94220C3E5E}" type="slidenum">
              <a:rPr lang="en-US" altLang="en-US" sz="12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21</a:t>
            </a:fld>
            <a:endParaRPr lang="en-US" altLang="en-US" sz="1200"/>
          </a:p>
        </p:txBody>
      </p:sp>
      <p:sp>
        <p:nvSpPr>
          <p:cNvPr id="122883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sz="4000"/>
              <a:t>Surfing the Web</a:t>
            </a:r>
          </a:p>
        </p:txBody>
      </p:sp>
      <p:pic>
        <p:nvPicPr>
          <p:cNvPr id="122884" name="Picture 6" descr="Fig01-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1557338"/>
            <a:ext cx="7510462" cy="4360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69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104AF2E2-C17C-45AD-B8C7-388DB043FF71}" type="slidenum">
              <a:rPr lang="en-US" altLang="en-US" sz="12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22</a:t>
            </a:fld>
            <a:endParaRPr lang="en-US" altLang="en-US" sz="1200"/>
          </a:p>
        </p:txBody>
      </p:sp>
      <p:sp>
        <p:nvSpPr>
          <p:cNvPr id="124931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sz="4000"/>
              <a:t>Searching the Web</a:t>
            </a:r>
          </a:p>
        </p:txBody>
      </p:sp>
      <p:sp>
        <p:nvSpPr>
          <p:cNvPr id="101378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2782888" y="981075"/>
            <a:ext cx="7772400" cy="4787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mtClean="0"/>
              <a:t>Search site: Web page that helps you find Web pages containing the information you are seeking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mtClean="0"/>
              <a:t>Typically search using keywords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mtClean="0"/>
              <a:t>Reference sites: Look up addresses, telephone numbers, ZIP codes, maps, etc.</a:t>
            </a:r>
          </a:p>
        </p:txBody>
      </p:sp>
      <p:pic>
        <p:nvPicPr>
          <p:cNvPr id="124933" name="Picture 6" descr="Fig01-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3136901"/>
            <a:ext cx="7456488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531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ChangeArrowheads="1"/>
          </p:cNvSpPr>
          <p:nvPr/>
        </p:nvSpPr>
        <p:spPr>
          <a:xfrm>
            <a:off x="2819400" y="981076"/>
            <a:ext cx="7772400" cy="438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dirty="0" smtClean="0"/>
              <a:t>https/http</a:t>
            </a:r>
          </a:p>
          <a:p>
            <a:pPr>
              <a:spcAft>
                <a:spcPct val="20000"/>
              </a:spcAft>
            </a:pPr>
            <a:r>
              <a:rPr lang="en-US" altLang="en-US" dirty="0" smtClean="0"/>
              <a:t>Cookies</a:t>
            </a:r>
          </a:p>
          <a:p>
            <a:pPr>
              <a:spcAft>
                <a:spcPct val="20000"/>
              </a:spcAft>
            </a:pPr>
            <a:r>
              <a:rPr lang="en-US" altLang="en-US" dirty="0" smtClean="0"/>
              <a:t>Base64</a:t>
            </a:r>
          </a:p>
          <a:p>
            <a:pPr>
              <a:spcAft>
                <a:spcPct val="20000"/>
              </a:spcAft>
            </a:pPr>
            <a:r>
              <a:rPr lang="en-US" altLang="en-US" dirty="0" smtClean="0"/>
              <a:t>User String</a:t>
            </a:r>
          </a:p>
          <a:p>
            <a:pPr>
              <a:spcAft>
                <a:spcPct val="20000"/>
              </a:spcAft>
            </a:pPr>
            <a:r>
              <a:rPr lang="en-US" altLang="en-US" dirty="0" smtClean="0"/>
              <a:t>Source / Destination IP</a:t>
            </a:r>
          </a:p>
          <a:p>
            <a:pPr>
              <a:spcAft>
                <a:spcPct val="20000"/>
              </a:spcAf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599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09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Physical </a:t>
            </a:r>
            <a:r>
              <a:rPr lang="en-US" b="1" dirty="0">
                <a:latin typeface="Cambria" panose="02040503050406030204" pitchFamily="18" charset="0"/>
              </a:rPr>
              <a:t>Layer</a:t>
            </a:r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366" y="1596571"/>
            <a:ext cx="8020050" cy="28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012366" y="4803373"/>
            <a:ext cx="8437920" cy="17970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000"/>
              </a:spcAft>
            </a:pPr>
            <a:r>
              <a:rPr lang="en-US" altLang="en-US" sz="3600" b="1" i="1" dirty="0">
                <a:latin typeface="Times New Roman" panose="02020603050405020304" pitchFamily="18" charset="0"/>
              </a:rPr>
              <a:t>The physical layer is responsible</a:t>
            </a:r>
            <a:br>
              <a:rPr lang="en-US" altLang="en-US" sz="3600" b="1" i="1" dirty="0">
                <a:latin typeface="Times New Roman" panose="02020603050405020304" pitchFamily="18" charset="0"/>
              </a:rPr>
            </a:br>
            <a:r>
              <a:rPr lang="en-US" altLang="en-US" sz="3600" b="1" i="1" dirty="0">
                <a:latin typeface="Times New Roman" panose="02020603050405020304" pitchFamily="18" charset="0"/>
              </a:rPr>
              <a:t>for the movement of individual bits from one hop (node) to the next. </a:t>
            </a:r>
          </a:p>
        </p:txBody>
      </p:sp>
    </p:spTree>
    <p:extLst>
      <p:ext uri="{BB962C8B-B14F-4D97-AF65-F5344CB8AC3E}">
        <p14:creationId xmlns:p14="http://schemas.microsoft.com/office/powerpoint/2010/main" val="40347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/>
          </p:nvPr>
        </p:nvGraphicFramePr>
        <p:xfrm>
          <a:off x="1729039" y="1585558"/>
          <a:ext cx="8894066" cy="5114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62050" algn="l"/>
                        </a:tabLst>
                      </a:pPr>
                      <a:r>
                        <a:rPr lang="en-US" sz="2000" dirty="0">
                          <a:effectLst/>
                        </a:rPr>
                        <a:t>Protocols - Layer 7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62050" algn="l"/>
                        </a:tabLst>
                      </a:pPr>
                      <a:r>
                        <a:rPr lang="en-US" sz="2400" b="1" dirty="0" smtClean="0">
                          <a:effectLst/>
                        </a:rPr>
                        <a:t>HTTP, FTP, SMTP, POP, DNS, Telnet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1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62050" algn="l"/>
                        </a:tabLst>
                      </a:pPr>
                      <a:r>
                        <a:rPr lang="en-US" sz="2000">
                          <a:effectLst/>
                        </a:rPr>
                        <a:t>Protocols - Layer 6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6205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Graphics: TIFF, JPEG, GIF  Text: ASCII, EBCDIC, Unicode, Encrypted Audio: Midi, MPEG, WAV, MP3 Video: </a:t>
                      </a:r>
                      <a:r>
                        <a:rPr lang="en-US" sz="2400" b="1" dirty="0" err="1">
                          <a:effectLst/>
                        </a:rPr>
                        <a:t>Quicktime</a:t>
                      </a:r>
                      <a:r>
                        <a:rPr lang="en-US" sz="2400" b="1" dirty="0">
                          <a:effectLst/>
                        </a:rPr>
                        <a:t>, AVI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41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62050" algn="l"/>
                        </a:tabLst>
                      </a:pPr>
                      <a:r>
                        <a:rPr lang="en-US" sz="2000">
                          <a:effectLst/>
                        </a:rPr>
                        <a:t>Protocols - Layer 5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6205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NFS - Network File </a:t>
                      </a:r>
                      <a:r>
                        <a:rPr lang="en-US" sz="2400" b="1" dirty="0" smtClean="0">
                          <a:effectLst/>
                        </a:rPr>
                        <a:t>System,</a:t>
                      </a:r>
                      <a:r>
                        <a:rPr lang="en-US" sz="2400" b="1" baseline="0" dirty="0" smtClean="0">
                          <a:effectLst/>
                        </a:rPr>
                        <a:t> </a:t>
                      </a:r>
                      <a:r>
                        <a:rPr lang="en-US" sz="2400" b="1" dirty="0" smtClean="0">
                          <a:effectLst/>
                        </a:rPr>
                        <a:t>RPC </a:t>
                      </a:r>
                      <a:r>
                        <a:rPr lang="en-US" sz="2400" b="1" dirty="0">
                          <a:effectLst/>
                        </a:rPr>
                        <a:t>- Remote Procedure </a:t>
                      </a:r>
                      <a:r>
                        <a:rPr lang="en-US" sz="2400" b="1" dirty="0" smtClean="0">
                          <a:effectLst/>
                        </a:rPr>
                        <a:t>Call, ASP </a:t>
                      </a:r>
                      <a:r>
                        <a:rPr lang="en-US" sz="2400" b="1" dirty="0">
                          <a:effectLst/>
                        </a:rPr>
                        <a:t>- </a:t>
                      </a:r>
                      <a:r>
                        <a:rPr lang="en-US" sz="2400" b="1" dirty="0" err="1">
                          <a:effectLst/>
                        </a:rPr>
                        <a:t>Appletalk</a:t>
                      </a:r>
                      <a:r>
                        <a:rPr lang="en-US" sz="2400" b="1" dirty="0">
                          <a:effectLst/>
                        </a:rPr>
                        <a:t> Session Protocol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62050" algn="l"/>
                        </a:tabLst>
                      </a:pPr>
                      <a:r>
                        <a:rPr lang="en-US" sz="2000">
                          <a:effectLst/>
                        </a:rPr>
                        <a:t>Protocols - Layer 4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6205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Connection Oriented (TCP</a:t>
                      </a:r>
                      <a:r>
                        <a:rPr lang="en-US" sz="2400" b="1" dirty="0" smtClean="0">
                          <a:effectLst/>
                        </a:rPr>
                        <a:t>), </a:t>
                      </a:r>
                      <a:r>
                        <a:rPr lang="en-US" sz="2400" b="1" dirty="0">
                          <a:effectLst/>
                        </a:rPr>
                        <a:t>Connectionless (UDP)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62050" algn="l"/>
                        </a:tabLst>
                      </a:pPr>
                      <a:r>
                        <a:rPr lang="en-US" sz="2000">
                          <a:effectLst/>
                        </a:rPr>
                        <a:t>Protocols - Layer 3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62050" algn="l"/>
                        </a:tabLst>
                      </a:pPr>
                      <a:r>
                        <a:rPr lang="en-US" sz="2400" b="1" dirty="0" smtClean="0">
                          <a:effectLst/>
                        </a:rPr>
                        <a:t>Routing  </a:t>
                      </a:r>
                      <a:r>
                        <a:rPr lang="en-US" sz="2400" b="1" dirty="0">
                          <a:effectLst/>
                        </a:rPr>
                        <a:t>(IP)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62050" algn="l"/>
                        </a:tabLst>
                      </a:pPr>
                      <a:r>
                        <a:rPr lang="en-US" sz="2000">
                          <a:effectLst/>
                        </a:rPr>
                        <a:t>Protocols - Layer 2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6205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MAC - Media Access </a:t>
                      </a:r>
                      <a:r>
                        <a:rPr lang="en-US" sz="2400" b="1" dirty="0" smtClean="0">
                          <a:effectLst/>
                        </a:rPr>
                        <a:t>Control,</a:t>
                      </a:r>
                      <a:r>
                        <a:rPr lang="en-US" sz="2400" b="1" baseline="0" dirty="0" smtClean="0">
                          <a:effectLst/>
                        </a:rPr>
                        <a:t> </a:t>
                      </a:r>
                      <a:r>
                        <a:rPr lang="en-US" sz="2400" b="1" dirty="0" smtClean="0">
                          <a:effectLst/>
                        </a:rPr>
                        <a:t>LLC </a:t>
                      </a:r>
                      <a:r>
                        <a:rPr lang="en-US" sz="2400" b="1" dirty="0">
                          <a:effectLst/>
                        </a:rPr>
                        <a:t>- Logical Link Control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62050" algn="l"/>
                        </a:tabLst>
                      </a:pPr>
                      <a:r>
                        <a:rPr lang="en-US" sz="2000">
                          <a:effectLst/>
                        </a:rPr>
                        <a:t>Protocols - Layer 1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6205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Organizations: IEE, TIA/ETA, ANSI, etc. </a:t>
                      </a:r>
                      <a:r>
                        <a:rPr lang="en-US" sz="2400" b="1" dirty="0" smtClean="0">
                          <a:effectLst/>
                        </a:rPr>
                        <a:t>                Cable (</a:t>
                      </a:r>
                      <a:r>
                        <a:rPr lang="en-US" sz="2400" b="1" dirty="0" err="1">
                          <a:effectLst/>
                        </a:rPr>
                        <a:t>ie</a:t>
                      </a:r>
                      <a:r>
                        <a:rPr lang="en-US" sz="2400" b="1" dirty="0">
                          <a:effectLst/>
                        </a:rPr>
                        <a:t>. RJ45) 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533218" y="0"/>
            <a:ext cx="9144000" cy="39370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86400" y="76905"/>
            <a:ext cx="581977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 dirty="0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524001" y="4989514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32722" y="745751"/>
            <a:ext cx="7886700" cy="487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mbria" panose="02040503050406030204" pitchFamily="18" charset="0"/>
              </a:rPr>
              <a:t>Protocols</a:t>
            </a:r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6930" y="1360146"/>
            <a:ext cx="8758141" cy="1150826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headers and trailers contain control </a:t>
            </a:r>
            <a:r>
              <a:rPr lang="en-US" dirty="0" smtClean="0">
                <a:latin typeface="Cambria" panose="02040503050406030204" pitchFamily="18" charset="0"/>
              </a:rPr>
              <a:t>information.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The </a:t>
            </a:r>
            <a:r>
              <a:rPr lang="en-US" dirty="0">
                <a:latin typeface="Cambria" panose="02040503050406030204" pitchFamily="18" charset="0"/>
              </a:rPr>
              <a:t>headers and trailers form </a:t>
            </a:r>
            <a:r>
              <a:rPr lang="en-US" b="1" dirty="0">
                <a:latin typeface="Cambria" panose="02040503050406030204" pitchFamily="18" charset="0"/>
              </a:rPr>
              <a:t>the envelope </a:t>
            </a:r>
            <a:r>
              <a:rPr lang="en-US" dirty="0">
                <a:latin typeface="Cambria" panose="02040503050406030204" pitchFamily="18" charset="0"/>
              </a:rPr>
              <a:t>which carries the message to the desired destination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524000" y="0"/>
            <a:ext cx="9144000" cy="39370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764716" y="1063936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888541" y="1186174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223505" y="1346512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77182" y="76905"/>
            <a:ext cx="581977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 dirty="0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524001" y="4989514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82825" y="500064"/>
            <a:ext cx="7772400" cy="7191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Cambria" panose="02040503050406030204" pitchFamily="18" charset="0"/>
              </a:rPr>
              <a:t>Data Encapsulation</a:t>
            </a:r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929" y="2481945"/>
            <a:ext cx="8951071" cy="4347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18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920" b="24973"/>
          <a:stretch/>
        </p:blipFill>
        <p:spPr>
          <a:xfrm>
            <a:off x="0" y="1"/>
            <a:ext cx="121920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&lt;!DOCTYPE html&gt;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&lt;html&gt;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/>
              <a:t>head&gt;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&lt;</a:t>
            </a:r>
            <a:r>
              <a:rPr lang="en-US" dirty="0"/>
              <a:t>title&gt;Page Title&lt;/title&gt;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&lt;/</a:t>
            </a:r>
            <a:r>
              <a:rPr lang="en-US" dirty="0"/>
              <a:t>head&gt;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/>
              <a:t>body&gt;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&lt;</a:t>
            </a:r>
            <a:r>
              <a:rPr lang="en-US" dirty="0"/>
              <a:t>h1&gt;This is a Heading&lt;/h1&gt;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&lt;</a:t>
            </a:r>
            <a:r>
              <a:rPr lang="en-US" dirty="0"/>
              <a:t>p&gt;This is a paragraph.&lt;/p&gt;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&lt;/</a:t>
            </a:r>
            <a:r>
              <a:rPr lang="en-US" dirty="0"/>
              <a:t>body&gt;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987" t="37636" r="14652" b="41441"/>
          <a:stretch/>
        </p:blipFill>
        <p:spPr>
          <a:xfrm>
            <a:off x="8216901" y="3302794"/>
            <a:ext cx="26543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825624"/>
            <a:ext cx="11104418" cy="47321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&lt;head&gt;</a:t>
            </a:r>
          </a:p>
          <a:p>
            <a:pPr marL="0" indent="0">
              <a:buNone/>
            </a:pPr>
            <a:r>
              <a:rPr lang="en-US" dirty="0" smtClean="0"/>
              <a:t>        &lt;style&gt;</a:t>
            </a:r>
            <a:r>
              <a:rPr lang="en-US" dirty="0" err="1" smtClean="0"/>
              <a:t>img</a:t>
            </a:r>
            <a:r>
              <a:rPr lang="en-US" dirty="0" smtClean="0"/>
              <a:t> {  width: 100%; } &lt;/style&gt;</a:t>
            </a:r>
          </a:p>
          <a:p>
            <a:pPr marL="0" indent="0">
              <a:buNone/>
            </a:pPr>
            <a:r>
              <a:rPr lang="en-US" dirty="0" smtClean="0"/>
              <a:t>    &lt;/head&gt;</a:t>
            </a:r>
          </a:p>
          <a:p>
            <a:pPr marL="0" indent="0">
              <a:buNone/>
            </a:pPr>
            <a:r>
              <a:rPr lang="en-US" dirty="0" smtClean="0"/>
              <a:t>    &lt;body&gt;</a:t>
            </a:r>
          </a:p>
          <a:p>
            <a:pPr marL="0" indent="0">
              <a:buNone/>
            </a:pPr>
            <a:r>
              <a:rPr lang="en-US" dirty="0" smtClean="0"/>
              <a:t>        &lt;h2&gt;Content Example&lt;/h2&gt;</a:t>
            </a:r>
          </a:p>
          <a:p>
            <a:pPr marL="0" indent="0">
              <a:buNone/>
            </a:pPr>
            <a:r>
              <a:rPr lang="en-US" dirty="0" smtClean="0"/>
              <a:t>        &lt;p&gt;How much wood would a woodchuck check if a woodchuck could chuck wood ?&lt;/p&gt;</a:t>
            </a:r>
          </a:p>
          <a:p>
            <a:pPr marL="0" indent="0"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="html5.gif" alt="HTML5 Icon" style="width:128px;height:128px;"&gt;</a:t>
            </a:r>
          </a:p>
          <a:p>
            <a:pPr marL="0" indent="0">
              <a:buNone/>
            </a:pPr>
            <a:r>
              <a:rPr lang="en-US" dirty="0" smtClean="0"/>
              <a:t>        &lt;p&gt;&lt;a </a:t>
            </a:r>
            <a:r>
              <a:rPr lang="en-US" dirty="0" err="1" smtClean="0"/>
              <a:t>href</a:t>
            </a:r>
            <a:r>
              <a:rPr lang="en-US" dirty="0" smtClean="0"/>
              <a:t>="https://www.w3schools.com/"&gt;Link Example. Come visit Me !!!&lt;/a&gt;&lt;/p&gt;</a:t>
            </a:r>
          </a:p>
          <a:p>
            <a:pPr marL="0" indent="0">
              <a:buNone/>
            </a:pPr>
            <a:r>
              <a:rPr lang="en-US" dirty="0" smtClean="0"/>
              <a:t>        &lt;iframe </a:t>
            </a:r>
            <a:r>
              <a:rPr lang="en-US" dirty="0" err="1" smtClean="0"/>
              <a:t>src</a:t>
            </a:r>
            <a:r>
              <a:rPr lang="en-US" dirty="0" smtClean="0"/>
              <a:t>="https://glz.co.il/" height="200" width="500" title="Iframe Example"&gt;&lt;/iframe&gt;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6458" t="25064" r="15139" b="26227"/>
          <a:stretch/>
        </p:blipFill>
        <p:spPr>
          <a:xfrm>
            <a:off x="7693891" y="87745"/>
            <a:ext cx="4359564" cy="401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028" t="6649" r="6983" b="123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7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8914</TotalTime>
  <Words>797</Words>
  <Application>Microsoft Office PowerPoint</Application>
  <PresentationFormat>Widescreen</PresentationFormat>
  <Paragraphs>133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consolas</vt:lpstr>
      <vt:lpstr>StarSymbol</vt:lpstr>
      <vt:lpstr>Times New Roman</vt:lpstr>
      <vt:lpstr>Office Theme</vt:lpstr>
      <vt:lpstr>The Internet</vt:lpstr>
      <vt:lpstr>But first … Comunications</vt:lpstr>
      <vt:lpstr>Physical Layer</vt:lpstr>
      <vt:lpstr>PowerPoint Presentation</vt:lpstr>
      <vt:lpstr>Data Encapsulation</vt:lpstr>
      <vt:lpstr>PowerPoint Presentation</vt:lpstr>
      <vt:lpstr>HTML</vt:lpstr>
      <vt:lpstr>HTML</vt:lpstr>
      <vt:lpstr>PowerPoint Presentation</vt:lpstr>
      <vt:lpstr>HTTP</vt:lpstr>
      <vt:lpstr>PowerPoint Presentation</vt:lpstr>
      <vt:lpstr>Computer Networks and the Internet</vt:lpstr>
      <vt:lpstr>What Are the Internet and the  World Wide Web?</vt:lpstr>
      <vt:lpstr>What Are the Internet and the  World Wide Web?</vt:lpstr>
      <vt:lpstr>Accessing a Network or the Internet</vt:lpstr>
      <vt:lpstr>IP Addresses and Domain Names</vt:lpstr>
      <vt:lpstr>Uniform Resource Locators (URLs)</vt:lpstr>
      <vt:lpstr>Uniform Resource Locators (URLs)</vt:lpstr>
      <vt:lpstr>E-Mail Addresses</vt:lpstr>
      <vt:lpstr>Surfing the Web</vt:lpstr>
      <vt:lpstr>Surfing the Web</vt:lpstr>
      <vt:lpstr>Searching the Web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</dc:title>
  <dc:creator>User</dc:creator>
  <cp:lastModifiedBy>User</cp:lastModifiedBy>
  <cp:revision>26</cp:revision>
  <dcterms:created xsi:type="dcterms:W3CDTF">2022-01-05T11:11:41Z</dcterms:created>
  <dcterms:modified xsi:type="dcterms:W3CDTF">2022-01-11T15:46:13Z</dcterms:modified>
</cp:coreProperties>
</file>