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00" r:id="rId2"/>
    <p:sldId id="362" r:id="rId3"/>
    <p:sldId id="366" r:id="rId4"/>
    <p:sldId id="363" r:id="rId5"/>
    <p:sldId id="365" r:id="rId6"/>
    <p:sldId id="364" r:id="rId7"/>
    <p:sldId id="361" r:id="rId8"/>
    <p:sldId id="360" r:id="rId9"/>
    <p:sldId id="335" r:id="rId10"/>
    <p:sldId id="325" r:id="rId11"/>
    <p:sldId id="336" r:id="rId12"/>
    <p:sldId id="327" r:id="rId13"/>
    <p:sldId id="334" r:id="rId14"/>
    <p:sldId id="337" r:id="rId15"/>
    <p:sldId id="342" r:id="rId16"/>
    <p:sldId id="343" r:id="rId17"/>
    <p:sldId id="328" r:id="rId18"/>
    <p:sldId id="340" r:id="rId19"/>
    <p:sldId id="339" r:id="rId20"/>
    <p:sldId id="359" r:id="rId21"/>
    <p:sldId id="329" r:id="rId22"/>
    <p:sldId id="330" r:id="rId23"/>
    <p:sldId id="331" r:id="rId24"/>
    <p:sldId id="333" r:id="rId25"/>
    <p:sldId id="345" r:id="rId26"/>
    <p:sldId id="349" r:id="rId27"/>
    <p:sldId id="346" r:id="rId28"/>
    <p:sldId id="347" r:id="rId29"/>
    <p:sldId id="344" r:id="rId30"/>
    <p:sldId id="348" r:id="rId31"/>
    <p:sldId id="350" r:id="rId32"/>
    <p:sldId id="356" r:id="rId33"/>
    <p:sldId id="351" r:id="rId34"/>
    <p:sldId id="352" r:id="rId35"/>
    <p:sldId id="355" r:id="rId36"/>
    <p:sldId id="358" r:id="rId37"/>
    <p:sldId id="357" r:id="rId38"/>
    <p:sldId id="312" r:id="rId3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606C"/>
    <a:srgbClr val="F4D365"/>
    <a:srgbClr val="F47363"/>
    <a:srgbClr val="74BADE"/>
    <a:srgbClr val="37CD91"/>
    <a:srgbClr val="757F89"/>
    <a:srgbClr val="54ABD6"/>
    <a:srgbClr val="349BCE"/>
    <a:srgbClr val="3A9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-120" y="-258"/>
      </p:cViewPr>
      <p:guideLst>
        <p:guide orient="horz" pos="1620"/>
        <p:guide pos="2880"/>
        <p:guide pos="4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8A9E-6999-46DF-8856-30F86DD41DC8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DC38-3D72-4925-925E-C21580699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7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0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0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4453760" y="1881715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17"/>
          <p:cNvSpPr>
            <a:spLocks/>
          </p:cNvSpPr>
          <p:nvPr userDrawn="1"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8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42"/>
          <p:cNvSpPr>
            <a:spLocks noEditPoints="1"/>
          </p:cNvSpPr>
          <p:nvPr userDrawn="1"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52"/>
          <p:cNvSpPr>
            <a:spLocks noEditPoints="1"/>
          </p:cNvSpPr>
          <p:nvPr userDrawn="1"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3"/>
          <p:cNvSpPr>
            <a:spLocks noEditPoints="1"/>
          </p:cNvSpPr>
          <p:nvPr userDrawn="1"/>
        </p:nvSpPr>
        <p:spPr bwMode="auto">
          <a:xfrm>
            <a:off x="2582106" y="14910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54"/>
          <p:cNvSpPr>
            <a:spLocks noEditPoints="1"/>
          </p:cNvSpPr>
          <p:nvPr userDrawn="1"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261630" y="1832357"/>
            <a:ext cx="625002" cy="789263"/>
            <a:chOff x="1516063" y="3252788"/>
            <a:chExt cx="247651" cy="312737"/>
          </a:xfrm>
          <a:solidFill>
            <a:srgbClr val="FFFFFF">
              <a:alpha val="10000"/>
            </a:srgbClr>
          </a:solidFill>
        </p:grpSpPr>
        <p:sp>
          <p:nvSpPr>
            <p:cNvPr id="15" name="Freeform 182"/>
            <p:cNvSpPr>
              <a:spLocks/>
            </p:cNvSpPr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3"/>
            <p:cNvSpPr>
              <a:spLocks/>
            </p:cNvSpPr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4"/>
            <p:cNvSpPr>
              <a:spLocks/>
            </p:cNvSpPr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460943" y="4093077"/>
            <a:ext cx="453258" cy="589818"/>
            <a:chOff x="1893888" y="4305300"/>
            <a:chExt cx="495300" cy="644526"/>
          </a:xfrm>
          <a:solidFill>
            <a:srgbClr val="FFFFFF">
              <a:alpha val="10000"/>
            </a:srgbClr>
          </a:solidFill>
        </p:grpSpPr>
        <p:sp>
          <p:nvSpPr>
            <p:cNvPr id="19" name="Freeform 129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1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2"/>
            <p:cNvSpPr>
              <a:spLocks/>
            </p:cNvSpPr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3"/>
            <p:cNvSpPr>
              <a:spLocks/>
            </p:cNvSpPr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34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6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16"/>
          <p:cNvSpPr>
            <a:spLocks/>
          </p:cNvSpPr>
          <p:nvPr userDrawn="1"/>
        </p:nvSpPr>
        <p:spPr bwMode="auto">
          <a:xfrm>
            <a:off x="3684632" y="3598845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51"/>
          <p:cNvSpPr>
            <a:spLocks noEditPoints="1"/>
          </p:cNvSpPr>
          <p:nvPr userDrawn="1"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Freeform 18"/>
          <p:cNvSpPr>
            <a:spLocks noEditPoints="1"/>
          </p:cNvSpPr>
          <p:nvPr userDrawn="1"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>
            <a:off x="7554247" y="4093077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0"/>
          <p:cNvSpPr>
            <a:spLocks/>
          </p:cNvSpPr>
          <p:nvPr userDrawn="1"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35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梯形 33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Freeform 8"/>
          <p:cNvSpPr>
            <a:spLocks noEditPoints="1"/>
          </p:cNvSpPr>
          <p:nvPr userDrawn="1"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任意多边形 37"/>
          <p:cNvSpPr/>
          <p:nvPr userDrawn="1"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6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9B5F-1A83-4C3E-AFBB-57FC57FD78D1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316270" y="2171467"/>
            <a:ext cx="6429921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附件上传及查看者权限配置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6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84635" y="1462392"/>
            <a:ext cx="3059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在存放的时候应根据类别分离开来，放至对应目录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下，遵循结构、表现、行为、分离原则；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入口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</a:rPr>
              <a:t>命名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index.html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style.css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index.js</a:t>
            </a:r>
          </a:p>
          <a:p>
            <a:pPr indent="468000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文件分离：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40" y="1657088"/>
            <a:ext cx="1226239" cy="166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88" y="1657088"/>
            <a:ext cx="1447885" cy="1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/>
          <p:cNvSpPr txBox="1"/>
          <p:nvPr/>
        </p:nvSpPr>
        <p:spPr>
          <a:xfrm>
            <a:off x="4920386" y="857310"/>
            <a:ext cx="94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页面：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6238085" y="901979"/>
            <a:ext cx="152967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多页面：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3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二</a:t>
            </a:r>
            <a:r>
              <a:rPr lang="zh-CN" altLang="en-US" sz="3600" dirty="0" smtClean="0">
                <a:solidFill>
                  <a:schemeClr val="bg1"/>
                </a:solidFill>
              </a:rPr>
              <a:t>、代码规范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7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2823" y="1987525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代码缩进、标签语义化、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正确的文档类型（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文件放头部、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文件放尾部、去掉不必要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空行、表单规范、按钮规范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15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635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语义化、正确的文档类型（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707464" y="1246169"/>
            <a:ext cx="6352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hn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h1-h6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，分级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&lt;header&gt;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、导航栏、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全站链接以及搜索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&lt;aside&gt;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：侧边栏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footer&gt;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：底部页脚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文档声明：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&lt;!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994215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257145"/>
            <a:ext cx="59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代码缩进、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文件放头部、</a:t>
            </a:r>
            <a:r>
              <a:rPr lang="en-US" altLang="zh-CN" sz="2000" dirty="0" err="1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文件放尾部：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1492" y="909272"/>
            <a:ext cx="6136912" cy="408098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&lt;!DOCTYPE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&lt;html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lang=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"en"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&lt;head&gt;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&lt;meta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charset=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"UTF-8"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&lt;title&gt;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模板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&lt;/title&gt;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样式文件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"/mobilemode/apps/solex/plugins/layui/css/layui.css"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"/mobilemode/apps/solex/js/dhtmlx/dhtmlx.css"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"/wui/theme/solex/public.css"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"./css/style.css"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&lt;/head&gt;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&lt;body&gt;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内容主体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"main-box"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盖屏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"loader"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&lt;!--js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文件放尾部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"/mobilemode/apps/solex/plugins/jquery/jquery-1.8.3.min.js"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"/mobilemode/apps/solex/plugins/layui/layui.all.js"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"/mobilemode/apps/solex/plugins/fakeLoader/fakeLoader.min.js"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"/mobilemode/apps/solex/js/dhtmlx/dhtmlx.js"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相对定位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"./js/index.js"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&lt;/body&gt;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&lt;/html&gt;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26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3450" y="19517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6765619" y="954828"/>
            <a:ext cx="248560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abel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标签与</a:t>
            </a: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标签应成对出现</a:t>
            </a:r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form-group-item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：控制一组元素换行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form-inline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：组内元素横排显示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form-input-block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form-input-inline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：短文本输入框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form-control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3451" y="682051"/>
            <a:ext cx="646216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&lt;form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"long"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长文本输入框：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&lt;!--form-input-block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控制为长文本输入框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"form-input-block"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"long"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长文本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"short"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短文本输入框：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&lt;!--form-input-inline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控制为短文本输入框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"short"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短文本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&lt;!--form-inline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控制为行级元素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"date"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日期：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 cursor"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"date"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日期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&lt;/form&gt;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647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572453" y="1003769"/>
            <a:ext cx="322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/>
              </a:rPr>
              <a:t>指定按钮类型为</a:t>
            </a:r>
            <a:r>
              <a:rPr lang="en-US" altLang="zh-CN" sz="2000" dirty="0" smtClean="0">
                <a:solidFill>
                  <a:schemeClr val="bg1"/>
                </a:solidFill>
                <a:effectLst/>
              </a:rPr>
              <a:t>button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禁用按钮加上</a:t>
            </a:r>
            <a:r>
              <a:rPr lang="en-US" altLang="zh-CN" sz="2000" dirty="0" smtClean="0">
                <a:solidFill>
                  <a:schemeClr val="bg1"/>
                </a:solidFill>
              </a:rPr>
              <a:t>disabled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26747" y="269196"/>
            <a:ext cx="493079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900" dirty="0" smtClean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</a:t>
            </a:r>
            <a:r>
              <a:rPr lang="en-US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颜色</a:t>
            </a:r>
            <a:r>
              <a:rPr lang="zh-CN" altLang="zh-CN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按钮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"solex-btn-blue"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松霖蓝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"solex-btn-white"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松霖白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"solex-btn-green"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松霖绿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"solex-btn-blue-white"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松霖蓝白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"solex-btn-red"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松霖红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"solex-btn-orange"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松霖橙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4054" y="2572115"/>
            <a:ext cx="4890615" cy="2234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!</a:t>
            </a:r>
            <a:r>
              <a:rPr lang="en-US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常用</a:t>
            </a:r>
            <a:r>
              <a:rPr lang="zh-CN" altLang="zh-CN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按钮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默认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"solex-btn-search"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搜索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"solex-btn-submit"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提交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"solex-btn-save"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保存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"solex-btn-print"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"solex-btn-copy"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复制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"solex-btn-import"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导入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"solex-btn-export"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导出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"solex-btn-add"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增加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"solex-btn-del"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删除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"solex-btn-back"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退回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52418" y="3264612"/>
            <a:ext cx="3007436" cy="14648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图标按钮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"solex-icon-time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"solex-icon-date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"solex-icon-search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"solex-icon-add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"solex-icon-del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"solex-icon-check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4054" y="2189859"/>
            <a:ext cx="522053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900" dirty="0" smtClean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button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900" dirty="0" smtClean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disabled=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disabled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lang="zh-CN" altLang="en-US" sz="900" dirty="0">
                <a:solidFill>
                  <a:srgbClr val="A9B7C6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默认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08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样式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4729" y="2019791"/>
            <a:ext cx="476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初始化、提升样式复用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写法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7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样式初始化：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3523034" y="284208"/>
            <a:ext cx="49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不同浏览器对有些标签的默认值是不同的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9669" y="1008189"/>
            <a:ext cx="7374255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样式初始化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margin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padding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box-sizing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border-box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-webkit-box-sizing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border-box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body,html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font-family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"PingFang SC"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"Hiragino Sans GB"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"Microsoft YaHei"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微软雅黑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Arial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sans-serif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overflow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scroll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overflow-x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hidden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border-collapse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collapse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border-spacing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caption,th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text-align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fieldset,img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ol,ul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list-style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input,select,textarea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font-family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sub,sup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75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line-height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position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relative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vertical-align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baseline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top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bottom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.25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h1,h2,h3,h4,h5,h6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400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address,cite,code,dfn,em,strong,var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400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q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,q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before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abbr,acronym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font-variant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iframe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block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text-decoration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cursor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pointer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#666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clearfix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'\20'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block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line-height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visibility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hidden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clearfix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zoom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01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样式复用性：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9"/>
          <p:cNvSpPr txBox="1"/>
          <p:nvPr/>
        </p:nvSpPr>
        <p:spPr>
          <a:xfrm>
            <a:off x="3051765" y="343898"/>
            <a:ext cx="4990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使用外部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样式表；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选择器权重高、可复用性差应尽量避免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使用，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、合并重复样式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717245" y="3484917"/>
            <a:ext cx="334520" cy="1656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0995" y="2367438"/>
            <a:ext cx="192653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默认按钮、松霖蓝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51199" y="2906045"/>
            <a:ext cx="217257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合并样式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70892" y="2450602"/>
            <a:ext cx="2179136" cy="2234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合并通用样式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拆分特殊样式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18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5708690" y="3290765"/>
            <a:ext cx="41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18178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5510" y="1069937"/>
            <a:ext cx="263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UploadFile.jsp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文件拷贝至自己的项目下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附件上传：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39595" y="543029"/>
            <a:ext cx="534354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uploadFile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(rid){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window.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"/workflow/solex/zl/mjbf/jsp/mjbfUploadFile.jsp?type=fjsc"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+rid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"_blank"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"height=300,width=500,top=300,left=500,toolbar=no,menubar=no,scrollbars=no,resizable=no,location=no,status=no"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39594" y="2414254"/>
            <a:ext cx="5343541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uploadFileCallback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(resp){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console.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(resp)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返回的数据格式为：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"null,503230,503231"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(resp.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status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inputName = resp.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inputValueArr = resp.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inputValue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split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","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定义一数组</a:t>
            </a:r>
            <a:b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i&lt;inputValueArr.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i++ 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showFileName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(inputName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inputValueArr[i])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else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alert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保存失败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文本框 10"/>
          <p:cNvSpPr txBox="1"/>
          <p:nvPr/>
        </p:nvSpPr>
        <p:spPr>
          <a:xfrm>
            <a:off x="2926428" y="92164"/>
            <a:ext cx="57574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定义附件上传方法（传递的参数“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将作为返回数据返回来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2914780" y="1921737"/>
            <a:ext cx="4149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定义附件上传成功后的回调方法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0"/>
          <p:cNvSpPr txBox="1"/>
          <p:nvPr/>
        </p:nvSpPr>
        <p:spPr>
          <a:xfrm>
            <a:off x="230793" y="3091362"/>
            <a:ext cx="3089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如果上传成功后回调方法调不到可以把回调方法写在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文件里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667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9"/>
          <p:cNvSpPr txBox="1"/>
          <p:nvPr/>
        </p:nvSpPr>
        <p:spPr>
          <a:xfrm>
            <a:off x="2335506" y="343898"/>
            <a:ext cx="6272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预处理语言，它扩展了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语言，增加了变量、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Mixin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、函数等特性，使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更易维护和扩展。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1319" y="2529846"/>
            <a:ext cx="47642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@base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#f938ab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@style, @c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when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-webkit-box-shadow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 @c;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 @c;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@style, @alpha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50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when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isnumber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@alpha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@style,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rgba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@alpha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saturate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@base,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lighten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@base,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div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 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0 0 5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%)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02002" y="3107996"/>
            <a:ext cx="390221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#fe33ac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border-color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#fdcdea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div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-webkit-box-shadow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0 0 5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rgba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0.3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box-shadow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0 0 5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rgba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0.3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21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0645" y="2204457"/>
            <a:ext cx="42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代码简写</a:t>
            </a:r>
            <a:r>
              <a:rPr lang="zh-CN" altLang="en-US" sz="1600" dirty="0" smtClean="0">
                <a:solidFill>
                  <a:schemeClr val="bg1"/>
                </a:solidFill>
              </a:rPr>
              <a:t>、命名、注释、跨域请求、表单校验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7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代码简写：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21279" y="31297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386350" y="3357261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2375186" y="149836"/>
            <a:ext cx="4678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</a:rPr>
              <a:t>jQuery</a:t>
            </a:r>
            <a:r>
              <a:rPr lang="zh-CN" altLang="en-US" sz="1800" dirty="0" smtClean="0">
                <a:solidFill>
                  <a:schemeClr val="bg1"/>
                </a:solidFill>
              </a:rPr>
              <a:t>使用简写：</a:t>
            </a:r>
            <a:r>
              <a:rPr lang="en-US" altLang="zh-CN" sz="1800" dirty="0" smtClean="0">
                <a:solidFill>
                  <a:schemeClr val="bg1"/>
                </a:solidFill>
              </a:rPr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</a:rPr>
              <a:t>、双引号变单引号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</a:rPr>
              <a:t>、变量声明简写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……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0053" y="1916806"/>
            <a:ext cx="3322485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jQuery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(document).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ready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jQuery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x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(_valiCheck() ===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===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(x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"hello"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else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"world"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 &lt; 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i++){}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02394" y="1916806"/>
            <a:ext cx="3469771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x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(_valiCheck()){}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answer = x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?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'world'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index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obj){}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75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语义化</a:t>
            </a:r>
            <a:r>
              <a:rPr lang="zh-CN" altLang="en-US" sz="2000" dirty="0" smtClean="0">
                <a:solidFill>
                  <a:schemeClr val="bg1"/>
                </a:solidFill>
              </a:rPr>
              <a:t>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570" y="25064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钩子命名：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789670" y="1390858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5525" y="1332071"/>
            <a:ext cx="1301026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查询函数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5524" y="3255890"/>
            <a:ext cx="216633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header_search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使用钩子命名法分模块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footer_search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使用钩子命名法分模块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70706" y="1332071"/>
            <a:ext cx="162838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语义化查询函数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73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注释：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87879" y="478679"/>
            <a:ext cx="4166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尽量避免</a:t>
            </a:r>
            <a:r>
              <a:rPr lang="zh-CN" altLang="en-US" sz="1600" dirty="0">
                <a:solidFill>
                  <a:schemeClr val="bg1"/>
                </a:solidFill>
              </a:rPr>
              <a:t>使用 </a:t>
            </a:r>
            <a:r>
              <a:rPr lang="en-US" altLang="zh-CN" sz="1600" dirty="0">
                <a:solidFill>
                  <a:schemeClr val="bg1"/>
                </a:solidFill>
              </a:rPr>
              <a:t>/*...*/ </a:t>
            </a:r>
            <a:r>
              <a:rPr lang="zh-CN" altLang="en-US" sz="1600" dirty="0">
                <a:solidFill>
                  <a:schemeClr val="bg1"/>
                </a:solidFill>
              </a:rPr>
              <a:t>这样</a:t>
            </a:r>
            <a:r>
              <a:rPr lang="zh-CN" altLang="en-US" sz="1600" dirty="0" smtClean="0">
                <a:solidFill>
                  <a:schemeClr val="bg1"/>
                </a:solidFill>
              </a:rPr>
              <a:t>的多</a:t>
            </a:r>
            <a:r>
              <a:rPr lang="zh-CN" altLang="en-US" sz="1600" dirty="0">
                <a:solidFill>
                  <a:schemeClr val="bg1"/>
                </a:solidFill>
              </a:rPr>
              <a:t>行注释。有多行注释内容时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，可以使用</a:t>
            </a:r>
            <a:r>
              <a:rPr lang="zh-CN" altLang="en-US" sz="1600" dirty="0">
                <a:solidFill>
                  <a:schemeClr val="bg1"/>
                </a:solidFill>
              </a:rPr>
              <a:t>多个单行</a:t>
            </a:r>
            <a:r>
              <a:rPr lang="zh-CN" altLang="en-US" sz="1600" dirty="0" smtClean="0">
                <a:solidFill>
                  <a:schemeClr val="bg1"/>
                </a:solidFill>
              </a:rPr>
              <a:t>注释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8205" y="2125480"/>
            <a:ext cx="143603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单行注释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使用多个单行注释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替换多行注释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多行注释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04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跨域请求：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3396058" y="257145"/>
            <a:ext cx="5244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浏览器</a:t>
            </a:r>
            <a:r>
              <a:rPr lang="zh-CN" altLang="en-US" sz="1600" dirty="0">
                <a:solidFill>
                  <a:schemeClr val="bg1"/>
                </a:solidFill>
              </a:rPr>
              <a:t>从一个域名的网页去请求另一个域名的资源时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，协议 </a:t>
            </a:r>
            <a:r>
              <a:rPr lang="en-US" altLang="zh-CN" sz="1600" dirty="0">
                <a:solidFill>
                  <a:schemeClr val="bg1"/>
                </a:solidFill>
              </a:rPr>
              <a:t>+ </a:t>
            </a:r>
            <a:r>
              <a:rPr lang="zh-CN" altLang="en-US" sz="1600" dirty="0">
                <a:solidFill>
                  <a:schemeClr val="bg1"/>
                </a:solidFill>
              </a:rPr>
              <a:t>域名 </a:t>
            </a:r>
            <a:r>
              <a:rPr lang="en-US" altLang="zh-CN" sz="1600" dirty="0">
                <a:solidFill>
                  <a:schemeClr val="bg1"/>
                </a:solidFill>
              </a:rPr>
              <a:t>+ </a:t>
            </a:r>
            <a:r>
              <a:rPr lang="zh-CN" altLang="en-US" sz="1600" dirty="0">
                <a:solidFill>
                  <a:schemeClr val="bg1"/>
                </a:solidFill>
              </a:rPr>
              <a:t>端口</a:t>
            </a:r>
            <a:r>
              <a:rPr lang="zh-CN" altLang="en-US" sz="1600" dirty="0" smtClean="0">
                <a:solidFill>
                  <a:schemeClr val="bg1"/>
                </a:solidFill>
              </a:rPr>
              <a:t>号其中有一个不同</a:t>
            </a:r>
            <a:r>
              <a:rPr lang="zh-CN" altLang="en-US" sz="1600" dirty="0">
                <a:solidFill>
                  <a:schemeClr val="bg1"/>
                </a:solidFill>
              </a:rPr>
              <a:t>，那么</a:t>
            </a:r>
            <a:r>
              <a:rPr lang="zh-CN" altLang="en-US" sz="1600" dirty="0" smtClean="0">
                <a:solidFill>
                  <a:schemeClr val="bg1"/>
                </a:solidFill>
              </a:rPr>
              <a:t>就是跨域。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例：使用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93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服务器访问</a:t>
            </a:r>
            <a:r>
              <a:rPr lang="en-US" altLang="zh-CN" sz="1600" dirty="0" smtClean="0">
                <a:solidFill>
                  <a:schemeClr val="bg1"/>
                </a:solidFill>
              </a:rPr>
              <a:t>91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服务器的资源、数据库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适用于前后端分离项目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622570" y="2814669"/>
            <a:ext cx="262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zh-CN" altLang="en-US" sz="1600" dirty="0" smtClean="0">
                <a:solidFill>
                  <a:schemeClr val="bg1"/>
                </a:solidFill>
              </a:rPr>
              <a:t>跨域从正式系统的</a:t>
            </a:r>
            <a:r>
              <a:rPr lang="en-US" altLang="zh-CN" sz="1600" dirty="0" smtClean="0">
                <a:solidFill>
                  <a:schemeClr val="bg1"/>
                </a:solidFill>
              </a:rPr>
              <a:t>sap</a:t>
            </a:r>
            <a:r>
              <a:rPr lang="zh-CN" altLang="en-US" sz="1600" dirty="0" smtClean="0">
                <a:solidFill>
                  <a:schemeClr val="bg1"/>
                </a:solidFill>
              </a:rPr>
              <a:t>查出数据，存储在</a:t>
            </a:r>
            <a:r>
              <a:rPr lang="en-US" altLang="zh-CN" sz="1600" dirty="0" smtClean="0">
                <a:solidFill>
                  <a:schemeClr val="bg1"/>
                </a:solidFill>
              </a:rPr>
              <a:t>93</a:t>
            </a:r>
            <a:r>
              <a:rPr lang="zh-CN" altLang="en-US" sz="1600" dirty="0" smtClean="0">
                <a:solidFill>
                  <a:schemeClr val="bg1"/>
                </a:solidFill>
              </a:rPr>
              <a:t>测试系统的数据库中。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78558" y="2331531"/>
            <a:ext cx="2895765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ajax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en-US" altLang="zh-CN" sz="10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http://192.168.0.91:8080/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'get'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dataType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'jsonp'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//jsonp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格式访问</a:t>
            </a:r>
            <a:b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{}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(data){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console.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(data)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fail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alert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服务器超时，请重试！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00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表单校验：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547904" y="1665149"/>
            <a:ext cx="342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将用户名、密码、手机号、日期等内容的校验移至前端，可减少请求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09936" y="672644"/>
            <a:ext cx="402451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表单校验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_valiCheck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isPhone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/^1[3456789]\d{9}$/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电话号码校验正则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isVerify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/^\d{5}$/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五位长度校验正则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$null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'#null'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$tel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'#tel'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$code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'#code'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(!$null.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请输入内容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不为空的时候再次校验是否符合正则规格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(!isPhone.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($tel.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请输入正确的手机号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(!isVerify.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($code.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请输入正确的工号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95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757294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 smtClean="0">
                <a:solidFill>
                  <a:schemeClr val="bg1"/>
                </a:solidFill>
              </a:rPr>
              <a:t>ES6</a:t>
            </a:r>
            <a:r>
              <a:rPr lang="zh-CN" altLang="en-US" sz="4000" dirty="0" smtClean="0">
                <a:solidFill>
                  <a:schemeClr val="bg1"/>
                </a:solidFill>
              </a:rPr>
              <a:t>语法介绍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241086" y="1228833"/>
            <a:ext cx="6828954" cy="2780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ECMAScript6</a:t>
            </a:r>
            <a:r>
              <a:rPr lang="zh-CN" altLang="en-US" sz="2000" dirty="0" smtClean="0">
                <a:solidFill>
                  <a:schemeClr val="bg1"/>
                </a:solidFill>
              </a:rPr>
              <a:t>（简称</a:t>
            </a:r>
            <a:r>
              <a:rPr lang="en-US" altLang="zh-CN" sz="2000" dirty="0">
                <a:solidFill>
                  <a:schemeClr val="bg1"/>
                </a:solidFill>
              </a:rPr>
              <a:t>ES6</a:t>
            </a:r>
            <a:r>
              <a:rPr lang="zh-CN" altLang="en-US" sz="2000" dirty="0">
                <a:solidFill>
                  <a:schemeClr val="bg1"/>
                </a:solidFill>
              </a:rPr>
              <a:t>）是</a:t>
            </a:r>
            <a:r>
              <a:rPr lang="en-US" altLang="zh-CN" sz="2000" dirty="0">
                <a:solidFill>
                  <a:schemeClr val="bg1"/>
                </a:solidFill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</a:rPr>
              <a:t>语言</a:t>
            </a:r>
            <a:r>
              <a:rPr lang="zh-CN" altLang="en-US" sz="2000" dirty="0" smtClean="0">
                <a:solidFill>
                  <a:schemeClr val="bg1"/>
                </a:solidFill>
              </a:rPr>
              <a:t>的新一代</a:t>
            </a:r>
            <a:r>
              <a:rPr lang="zh-CN" altLang="en-US" sz="2000" dirty="0">
                <a:solidFill>
                  <a:schemeClr val="bg1"/>
                </a:solidFill>
              </a:rPr>
              <a:t>标准</a:t>
            </a:r>
            <a:r>
              <a:rPr lang="zh-CN" altLang="en-US" sz="2000" dirty="0" smtClean="0">
                <a:solidFill>
                  <a:schemeClr val="bg1"/>
                </a:solidFill>
              </a:rPr>
              <a:t>，于</a:t>
            </a:r>
            <a:r>
              <a:rPr lang="en-US" altLang="zh-CN" sz="2000" dirty="0" smtClean="0">
                <a:solidFill>
                  <a:schemeClr val="bg1"/>
                </a:solidFill>
              </a:rPr>
              <a:t>2015</a:t>
            </a:r>
            <a:r>
              <a:rPr lang="zh-CN" altLang="en-US" sz="2000" dirty="0">
                <a:solidFill>
                  <a:schemeClr val="bg1"/>
                </a:solidFill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月正式</a:t>
            </a:r>
            <a:r>
              <a:rPr lang="zh-CN" altLang="en-US" sz="2000" dirty="0" smtClean="0">
                <a:solidFill>
                  <a:schemeClr val="bg1"/>
                </a:solidFill>
              </a:rPr>
              <a:t>发布。</a:t>
            </a:r>
            <a:r>
              <a:rPr lang="en-US" altLang="zh-CN" sz="2000" dirty="0" smtClean="0">
                <a:solidFill>
                  <a:schemeClr val="bg1"/>
                </a:solidFill>
              </a:rPr>
              <a:t>ECMAScript6</a:t>
            </a:r>
            <a:r>
              <a:rPr lang="zh-CN" altLang="en-US" sz="2000" dirty="0">
                <a:solidFill>
                  <a:schemeClr val="bg1"/>
                </a:solidFill>
              </a:rPr>
              <a:t>在保证向下兼容的前提下，</a:t>
            </a:r>
            <a:r>
              <a:rPr lang="zh-CN" altLang="en-US" sz="2000" dirty="0" smtClean="0">
                <a:solidFill>
                  <a:schemeClr val="bg1"/>
                </a:solidFill>
              </a:rPr>
              <a:t>提供了大量新特性</a:t>
            </a:r>
            <a:r>
              <a:rPr lang="zh-CN" altLang="en-US" sz="2000" dirty="0">
                <a:solidFill>
                  <a:schemeClr val="bg1"/>
                </a:solidFill>
              </a:rPr>
              <a:t>。对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语言核心内容做了升级优化，规范了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使用标准，新增了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原生方法，使得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使用更加规范，更加优雅，更适合大型应用的开发。</a:t>
            </a: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ES6</a:t>
            </a:r>
            <a:r>
              <a:rPr lang="zh-CN" altLang="en-US" sz="2000" dirty="0" smtClean="0">
                <a:solidFill>
                  <a:schemeClr val="bg1"/>
                </a:solidFill>
              </a:rPr>
              <a:t>是什么？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8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4513" y="3896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块级作用域（</a:t>
            </a:r>
            <a:r>
              <a:rPr lang="en-US" altLang="zh-CN" sz="2000" dirty="0" smtClean="0">
                <a:solidFill>
                  <a:schemeClr val="bg1"/>
                </a:solidFill>
              </a:rPr>
              <a:t>let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const</a:t>
            </a:r>
            <a:r>
              <a:rPr lang="zh-CN" altLang="en-US" sz="2000" dirty="0" smtClean="0">
                <a:solidFill>
                  <a:schemeClr val="bg1"/>
                </a:solidFill>
              </a:rPr>
              <a:t>介绍）：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565070" y="22914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94811" y="3165008"/>
            <a:ext cx="2338327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]();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10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48717" y="2867973"/>
            <a:ext cx="2398192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A6E22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]();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6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4513" y="1094520"/>
            <a:ext cx="2080251" cy="185302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lang="zh-CN" altLang="zh-CN" sz="1000" dirty="0">
                <a:solidFill>
                  <a:srgbClr val="F9267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zh-CN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lang="zh-CN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sz="1000" dirty="0" smtClean="0">
              <a:solidFill>
                <a:srgbClr val="F8F8F2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//a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报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错，不允许重复声明</a:t>
            </a:r>
            <a:endParaRPr lang="en-US" altLang="zh-CN" sz="1000" dirty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b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 </a:t>
            </a:r>
            <a:r>
              <a:rPr lang="zh-CN" altLang="zh-CN" sz="1000" dirty="0">
                <a:solidFill>
                  <a:srgbClr val="F9267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sz="1000" dirty="0" smtClean="0">
              <a:solidFill>
                <a:srgbClr val="F8F8F2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//b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值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被修改为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A6E22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输出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un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defined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输出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8717" y="1094520"/>
            <a:ext cx="2398191" cy="1107996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en-US" altLang="zh-CN" sz="1000" dirty="0">
                <a:solidFill>
                  <a:srgbClr val="C7254E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命令纠正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了这种语法行为，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它所声明的变量一定要在声明后使用，否则报错。计数器</a:t>
            </a:r>
            <a:r>
              <a:rPr lang="en-US" altLang="zh-CN" sz="1100" dirty="0" err="1">
                <a:solidFill>
                  <a:srgbClr val="333333"/>
                </a:solidFill>
                <a:latin typeface="Verdana" pitchFamily="34" charset="0"/>
              </a:rPr>
              <a:t>i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只在</a:t>
            </a:r>
            <a:r>
              <a:rPr lang="en-US" altLang="zh-CN" sz="1100" dirty="0">
                <a:solidFill>
                  <a:srgbClr val="333333"/>
                </a:solidFill>
                <a:latin typeface="Verdana" pitchFamily="34" charset="0"/>
              </a:rPr>
              <a:t>for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循环体内有效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，不会影响循环体外的变量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。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09" y="1094520"/>
            <a:ext cx="2338327" cy="161582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命令在设计的时候存在缺陷，</a:t>
            </a:r>
            <a:r>
              <a:rPr lang="en-US" altLang="zh-CN" sz="1100" dirty="0">
                <a:solidFill>
                  <a:srgbClr val="333333"/>
                </a:solidFill>
                <a:latin typeface="Verdana" pitchFamily="34" charset="0"/>
              </a:rPr>
              <a:t>es</a:t>
            </a:r>
            <a:r>
              <a:rPr lang="en-US" altLang="zh-CN" sz="1100" dirty="0" smtClean="0">
                <a:solidFill>
                  <a:srgbClr val="333333"/>
                </a:solidFill>
                <a:latin typeface="Verdana" pitchFamily="34" charset="0"/>
              </a:rPr>
              <a:t>5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里面没有块级作用域是很不合理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的，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会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使变量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发生</a:t>
            </a:r>
            <a:r>
              <a:rPr lang="zh-CN" altLang="en-US" sz="1100" dirty="0" smtClean="0">
                <a:solidFill>
                  <a:srgbClr val="333333"/>
                </a:solidFill>
                <a:latin typeface="Arial"/>
              </a:rPr>
              <a:t>“</a:t>
            </a:r>
            <a:r>
              <a:rPr lang="zh-CN" altLang="zh-CN" sz="1050" b="1" dirty="0" smtClean="0">
                <a:solidFill>
                  <a:srgbClr val="C7254E"/>
                </a:solidFill>
                <a:latin typeface="Consolas" pitchFamily="49" charset="0"/>
                <a:cs typeface="Consolas" pitchFamily="49" charset="0"/>
              </a:rPr>
              <a:t>变量提升</a:t>
            </a:r>
            <a:r>
              <a:rPr lang="zh-CN" altLang="en-US" sz="1100" dirty="0" smtClean="0">
                <a:solidFill>
                  <a:srgbClr val="333333"/>
                </a:solidFill>
                <a:latin typeface="Arial"/>
                <a:cs typeface="Consolas" pitchFamily="49" charset="0"/>
              </a:rPr>
              <a:t>”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现象，即变量可以在声明之前使用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，使用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var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声明的变量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也会从内部函数中泄露出来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4513" y="2947541"/>
            <a:ext cx="2080251" cy="123746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使用</a:t>
            </a:r>
            <a:r>
              <a:rPr lang="en-US" altLang="zh-CN" sz="1000" dirty="0" err="1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const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声明常量</a:t>
            </a:r>
            <a:endParaRPr lang="en-US" altLang="zh-CN" sz="1000" dirty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const PI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3.1415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3.1415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报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错：变量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声明后无法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再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修改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值</a:t>
            </a:r>
            <a:endParaRPr lang="en-US" altLang="zh-CN" sz="1000" dirty="0" smtClean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4512" y="4185009"/>
            <a:ext cx="2080251" cy="6219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const foo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报错：变量声明后无法再赋值，必须声明的时候同时赋值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85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9344" y="457200"/>
            <a:ext cx="162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附件</a:t>
            </a:r>
            <a:r>
              <a:rPr lang="zh-CN" altLang="en-US" sz="2000" dirty="0" smtClean="0">
                <a:solidFill>
                  <a:schemeClr val="bg1"/>
                </a:solidFill>
              </a:rPr>
              <a:t>查看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3299" y="2587690"/>
            <a:ext cx="6954100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打开附件</a:t>
            </a:r>
            <a:b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openFile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(fileId){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url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"/docs/docs/DocDspExt.jsp?id="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+fileId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iWidth=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800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弹出窗口的宽度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iHeight=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600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弹出窗口的高度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iTop = (window.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screen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availHeight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-iHeight)/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获得窗口的垂直位置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iLeft = (window.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screen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availWidth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-iWidth)/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获得窗口的水平位置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win_features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"toolbar=no, location=no, directories=no, status=no, menubar=no, scrollbars=yes, resizable=no, copyhistory=no, width="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+iWidth+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", height="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+iHeight+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",left="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+iLeft+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",top="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+iTop+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window.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(url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"_blank"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win_features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true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3299" y="1667832"/>
            <a:ext cx="3467616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FFC66D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onclick=</a:t>
            </a:r>
            <a:r>
              <a:rPr lang="zh-CN" altLang="zh-CN" sz="10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openFile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0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0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503230</a:t>
            </a:r>
            <a:r>
              <a:rPr lang="zh-CN" altLang="zh-CN" sz="10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zh-CN" altLang="zh-CN" sz="10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查看附件</a:t>
            </a:r>
            <a:r>
              <a:rPr lang="zh-CN" altLang="zh-CN" sz="1000" dirty="0">
                <a:solidFill>
                  <a:srgbClr val="FFC66D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&lt;/a&gt;</a:t>
            </a:r>
          </a:p>
        </p:txBody>
      </p:sp>
      <p:sp>
        <p:nvSpPr>
          <p:cNvPr id="16" name="文本框 10"/>
          <p:cNvSpPr txBox="1"/>
          <p:nvPr/>
        </p:nvSpPr>
        <p:spPr>
          <a:xfrm>
            <a:off x="0" y="1069936"/>
            <a:ext cx="263120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构造查看标签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622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4513" y="3896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箭头函数、</a:t>
            </a:r>
            <a:r>
              <a:rPr lang="zh-CN" altLang="en-US" sz="2000" dirty="0">
                <a:solidFill>
                  <a:schemeClr val="bg1"/>
                </a:solidFill>
              </a:rPr>
              <a:t>模板字符串、</a:t>
            </a:r>
            <a:r>
              <a:rPr lang="zh-CN" altLang="en-US" sz="2000" dirty="0" smtClean="0">
                <a:solidFill>
                  <a:schemeClr val="bg1"/>
                </a:solidFill>
              </a:rPr>
              <a:t>字符串解</a:t>
            </a:r>
            <a:r>
              <a:rPr lang="zh-CN" altLang="en-US" sz="2000" dirty="0">
                <a:solidFill>
                  <a:schemeClr val="bg1"/>
                </a:solidFill>
              </a:rPr>
              <a:t>构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818617" y="1388400"/>
            <a:ext cx="2545679" cy="7155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 = </a:t>
            </a:r>
            <a:r>
              <a:rPr lang="zh-CN" altLang="zh-CN" sz="9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world</a:t>
            </a:r>
            <a:r>
              <a:rPr lang="zh-CN" altLang="zh-CN" sz="9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`hello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${name}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`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等同于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console.log('hello '+name)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77578" y="1388400"/>
            <a:ext cx="2792296" cy="15465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有且仅有一个参数的时候可以省略括号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name =&gt;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 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(name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age) =&gt;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 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877578" y="2853430"/>
            <a:ext cx="2792296" cy="8493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等同于</a:t>
            </a:r>
            <a:endParaRPr kumimoji="0" lang="en-US" altLang="zh-CN" sz="900" b="1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age)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818617" y="2687102"/>
            <a:ext cx="254567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[a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e]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"h"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"e"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"l"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"l"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"o"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645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667552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 smtClean="0">
                <a:solidFill>
                  <a:schemeClr val="bg1"/>
                </a:solidFill>
              </a:rPr>
              <a:t>Vue.js</a:t>
            </a:r>
            <a:r>
              <a:rPr lang="zh-CN" altLang="en-US" sz="4000" dirty="0" smtClean="0">
                <a:solidFill>
                  <a:schemeClr val="bg1"/>
                </a:solidFill>
              </a:rPr>
              <a:t>技术介绍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149033" y="1072101"/>
            <a:ext cx="6828954" cy="3033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传统</a:t>
            </a:r>
            <a:r>
              <a:rPr lang="zh-CN" altLang="en-US" sz="2000" dirty="0">
                <a:solidFill>
                  <a:schemeClr val="bg1"/>
                </a:solidFill>
              </a:rPr>
              <a:t>的模式是通过</a:t>
            </a:r>
            <a:r>
              <a:rPr lang="en-US" altLang="zh-CN" sz="2000" dirty="0">
                <a:solidFill>
                  <a:schemeClr val="bg1"/>
                </a:solidFill>
              </a:rPr>
              <a:t>Ajax</a:t>
            </a:r>
            <a:r>
              <a:rPr lang="zh-CN" altLang="en-US" sz="2000" dirty="0">
                <a:solidFill>
                  <a:schemeClr val="bg1"/>
                </a:solidFill>
              </a:rPr>
              <a:t>请求</a:t>
            </a:r>
            <a:r>
              <a:rPr lang="zh-CN" altLang="en-US" sz="2000" dirty="0" smtClean="0">
                <a:solidFill>
                  <a:schemeClr val="bg1"/>
                </a:solidFill>
              </a:rPr>
              <a:t>从</a:t>
            </a:r>
            <a:r>
              <a:rPr lang="zh-CN" altLang="en-US" sz="2000" dirty="0">
                <a:solidFill>
                  <a:schemeClr val="bg1"/>
                </a:solidFill>
              </a:rPr>
              <a:t>后台</a:t>
            </a:r>
            <a:r>
              <a:rPr lang="zh-CN" altLang="en-US" sz="2000" dirty="0" smtClean="0">
                <a:solidFill>
                  <a:schemeClr val="bg1"/>
                </a:solidFill>
              </a:rPr>
              <a:t>请求</a:t>
            </a:r>
            <a:r>
              <a:rPr lang="zh-CN" altLang="en-US" sz="2000" dirty="0">
                <a:solidFill>
                  <a:schemeClr val="bg1"/>
                </a:solidFill>
              </a:rPr>
              <a:t>数据，然后手动的触发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</a:rPr>
              <a:t>传入数据修改页面。在</a:t>
            </a:r>
            <a:r>
              <a:rPr lang="en-US" altLang="zh-CN" sz="2000" dirty="0" err="1">
                <a:solidFill>
                  <a:schemeClr val="bg1"/>
                </a:solidFill>
              </a:rPr>
              <a:t>Vue</a:t>
            </a:r>
            <a:r>
              <a:rPr lang="zh-CN" altLang="en-US" sz="2000" dirty="0">
                <a:solidFill>
                  <a:schemeClr val="bg1"/>
                </a:solidFill>
              </a:rPr>
              <a:t>中</a:t>
            </a:r>
            <a:r>
              <a:rPr lang="zh-CN" altLang="en-US" sz="2000" dirty="0" smtClean="0">
                <a:solidFill>
                  <a:schemeClr val="bg1"/>
                </a:solidFill>
              </a:rPr>
              <a:t>，当模型里</a:t>
            </a:r>
            <a:r>
              <a:rPr lang="zh-CN" altLang="en-US" sz="2000" dirty="0">
                <a:solidFill>
                  <a:schemeClr val="bg1"/>
                </a:solidFill>
              </a:rPr>
              <a:t>的数据发生</a:t>
            </a:r>
            <a:r>
              <a:rPr lang="zh-CN" altLang="en-US" sz="2000" dirty="0" smtClean="0">
                <a:solidFill>
                  <a:schemeClr val="bg1"/>
                </a:solidFill>
              </a:rPr>
              <a:t>变化时，</a:t>
            </a:r>
            <a:r>
              <a:rPr lang="en-US" altLang="zh-CN" sz="2000" dirty="0" err="1">
                <a:solidFill>
                  <a:schemeClr val="bg1"/>
                </a:solidFill>
              </a:rPr>
              <a:t>Vue</a:t>
            </a:r>
            <a:r>
              <a:rPr lang="zh-CN" altLang="en-US" sz="2000" dirty="0">
                <a:solidFill>
                  <a:schemeClr val="bg1"/>
                </a:solidFill>
              </a:rPr>
              <a:t>就</a:t>
            </a:r>
            <a:r>
              <a:rPr lang="zh-CN" altLang="en-US" sz="2000" dirty="0" smtClean="0">
                <a:solidFill>
                  <a:schemeClr val="bg1"/>
                </a:solidFill>
              </a:rPr>
              <a:t>会自动去</a:t>
            </a:r>
            <a:r>
              <a:rPr lang="zh-CN" altLang="en-US" sz="2000" dirty="0">
                <a:solidFill>
                  <a:schemeClr val="bg1"/>
                </a:solidFill>
              </a:rPr>
              <a:t>修改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r>
              <a:rPr lang="zh-CN" altLang="en-US" sz="2000" dirty="0" smtClean="0">
                <a:solidFill>
                  <a:schemeClr val="bg1"/>
                </a:solidFill>
              </a:rPr>
              <a:t>同时当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</a:rPr>
              <a:t>改变时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Vue</a:t>
            </a:r>
            <a:r>
              <a:rPr lang="zh-CN" altLang="en-US" sz="2000" dirty="0" smtClean="0">
                <a:solidFill>
                  <a:schemeClr val="bg1"/>
                </a:solidFill>
              </a:rPr>
              <a:t>会自动监听</a:t>
            </a:r>
            <a:r>
              <a:rPr lang="en-US" altLang="zh-CN" sz="2000" dirty="0" smtClean="0">
                <a:solidFill>
                  <a:schemeClr val="bg1"/>
                </a:solidFill>
              </a:rPr>
              <a:t>DOM</a:t>
            </a:r>
            <a:r>
              <a:rPr lang="zh-CN" altLang="en-US" sz="2000" dirty="0" smtClean="0">
                <a:solidFill>
                  <a:schemeClr val="bg1"/>
                </a:solidFill>
              </a:rPr>
              <a:t>的改变，</a:t>
            </a:r>
            <a:r>
              <a:rPr lang="zh-CN" altLang="en-US" sz="2000" dirty="0">
                <a:solidFill>
                  <a:schemeClr val="bg1"/>
                </a:solidFill>
              </a:rPr>
              <a:t>导致</a:t>
            </a:r>
            <a:r>
              <a:rPr lang="zh-CN" altLang="en-US" sz="2000" dirty="0" smtClean="0">
                <a:solidFill>
                  <a:schemeClr val="bg1"/>
                </a:solidFill>
              </a:rPr>
              <a:t>模型的</a:t>
            </a:r>
            <a:r>
              <a:rPr lang="zh-CN" altLang="en-US" sz="2000" dirty="0">
                <a:solidFill>
                  <a:schemeClr val="bg1"/>
                </a:solidFill>
              </a:rPr>
              <a:t>改变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</a:rPr>
              <a:t>实现</a:t>
            </a:r>
            <a:r>
              <a:rPr lang="zh-CN" altLang="en-US" sz="2000" dirty="0" smtClean="0">
                <a:solidFill>
                  <a:schemeClr val="bg1"/>
                </a:solidFill>
              </a:rPr>
              <a:t>数据</a:t>
            </a:r>
            <a:r>
              <a:rPr lang="zh-CN" altLang="en-US" sz="2000" dirty="0">
                <a:solidFill>
                  <a:schemeClr val="bg1"/>
                </a:solidFill>
              </a:rPr>
              <a:t>的双向绑定。</a:t>
            </a:r>
          </a:p>
          <a:p>
            <a:pPr marL="0" indent="0" defTabSz="685800">
              <a:lnSpc>
                <a:spcPct val="150000"/>
              </a:lnSpc>
              <a:buNone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数据绑定：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https://img-blog.csdn.net/20170217105047104?watermark/2/text/aHR0cDovL2Jsb2cuY3Nkbi5uZXQvYTFiMjU1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04" y="3197006"/>
            <a:ext cx="3324055" cy="159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11219" y="640929"/>
            <a:ext cx="4519583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&lt;template&gt;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10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数据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绑定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&lt;h2&gt;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title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&lt;/h2&gt;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双向绑定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&lt;input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v-model=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&lt;h1&gt;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&lt;/h1&gt;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事件绑定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&lt;button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v-on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:click=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事件绑定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&lt;/template&gt;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export default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'model'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title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 world'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'canfoo'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methods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title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 world'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&lt;/script&gt;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0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149033" y="1072101"/>
            <a:ext cx="6828954" cy="192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封装可复用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</a:rPr>
              <a:t>代码，页面</a:t>
            </a:r>
            <a:r>
              <a:rPr lang="zh-CN" altLang="en-US" sz="2000" dirty="0">
                <a:solidFill>
                  <a:schemeClr val="bg1"/>
                </a:solidFill>
              </a:rPr>
              <a:t>上每个独立的</a:t>
            </a:r>
            <a:r>
              <a:rPr lang="zh-CN" altLang="en-US" sz="2000" dirty="0" smtClean="0">
                <a:solidFill>
                  <a:schemeClr val="bg1"/>
                </a:solidFill>
              </a:rPr>
              <a:t>可视域视为</a:t>
            </a:r>
            <a:r>
              <a:rPr lang="zh-CN" altLang="en-US" sz="2000" dirty="0">
                <a:solidFill>
                  <a:schemeClr val="bg1"/>
                </a:solidFill>
              </a:rPr>
              <a:t>一个组件；每个组件对应一个</a:t>
            </a:r>
            <a:r>
              <a:rPr lang="zh-CN" altLang="en-US" sz="2000" dirty="0" smtClean="0">
                <a:solidFill>
                  <a:schemeClr val="bg1"/>
                </a:solidFill>
              </a:rPr>
              <a:t>工程目录，</a:t>
            </a:r>
            <a:r>
              <a:rPr lang="zh-CN" altLang="en-US" sz="2000" dirty="0">
                <a:solidFill>
                  <a:schemeClr val="bg1"/>
                </a:solidFill>
              </a:rPr>
              <a:t>组件所需要的各种资源在这个目录下就近维护；页面不过是组件的容器，组件可以嵌套自由组合形成完整的页面。</a:t>
            </a:r>
          </a:p>
          <a:p>
            <a:pPr marL="0" indent="0" defTabSz="685800">
              <a:lnSpc>
                <a:spcPct val="150000"/>
              </a:lnSpc>
              <a:buNone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组件：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s://img-blog.csdn.net/20170217105324962?watermark/2/text/aHR0cDovL2Jsb2cuY3Nkbi5uZXQvYTFiMjU1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76" y="3063782"/>
            <a:ext cx="4917467" cy="19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6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891103" y="1072101"/>
            <a:ext cx="4036173" cy="2550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Vue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创建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单页面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应用时，使用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路由控制页面跳转至对应组件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，将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组件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components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映射到路由，然后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告诉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路由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哪里渲染他们，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组成一个完整的应用程序。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 defTabSz="685800">
              <a:lnSpc>
                <a:spcPct val="150000"/>
              </a:lnSpc>
              <a:buNone/>
            </a:pP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路由：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95967" y="875230"/>
            <a:ext cx="3428691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Vue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'vue'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Router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'vue-router'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Home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'../components/Home.vue'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800" b="1" dirty="0">
                <a:solidFill>
                  <a:srgbClr val="CC7832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lang="en-US" altLang="zh-CN" sz="800" dirty="0" smtClean="0">
                <a:solidFill>
                  <a:srgbClr val="A9B7C6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</a:t>
            </a:r>
            <a:r>
              <a:rPr lang="zh-CN" altLang="zh-CN" sz="800" dirty="0" smtClean="0">
                <a:solidFill>
                  <a:srgbClr val="A9B7C6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800" b="1" dirty="0">
                <a:solidFill>
                  <a:srgbClr val="CC7832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lang="zh-CN" altLang="zh-CN" sz="8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'../components</a:t>
            </a:r>
            <a:r>
              <a:rPr lang="zh-CN" altLang="zh-CN" sz="8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lang="en-US" altLang="zh-CN" sz="8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</a:t>
            </a:r>
            <a:r>
              <a:rPr lang="zh-CN" altLang="zh-CN" sz="8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8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vue'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Vue.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use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(Router)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export default 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Router({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routes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[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'/'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component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Home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主页面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[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{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'/</a:t>
            </a:r>
            <a:r>
              <a:rPr lang="en-US" altLang="zh-CN" sz="8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子页面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component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lang="en-US" altLang="zh-CN" sz="800" dirty="0">
                <a:solidFill>
                  <a:srgbClr val="A9B7C6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]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]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1321" y="4060717"/>
            <a:ext cx="4065295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&lt;router-link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:to=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children.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{{children.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&lt;/router-link&gt;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8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891103" y="1072101"/>
            <a:ext cx="4036173" cy="2550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Vue2.0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版本推荐使用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axios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发送请求，使用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代理端口号实现跨域访问。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axios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35959" y="857310"/>
            <a:ext cx="355276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axios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'/api/corlex/src/php/index.php'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then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(response =&gt;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card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response.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card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catch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(err =&gt;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console.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(err)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6700" y="2887690"/>
            <a:ext cx="2803208" cy="19620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proxyTable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'/api'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target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"http://localhost:8081"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changeOrigin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pathRewrite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'^/api'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''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56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622570" y="1072101"/>
            <a:ext cx="7961687" cy="1985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Element-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Ul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是饿了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么团队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推出的一款基于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Vue.js 2.0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的桌面端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UI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框架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，和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vue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配合做项目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开发，为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</a:rPr>
              <a:t>vue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提供样式组件库。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地址：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http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://element-cn.eleme.io/#/zh-CN/component/installation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147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ElementUI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element-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element-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element-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85" y="465138"/>
            <a:ext cx="1180108" cy="4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9" descr="https://muse-ui.org/img/icon_logo.a76a122f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88" y="3123049"/>
            <a:ext cx="504500" cy="4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9"/>
          <p:cNvSpPr txBox="1"/>
          <p:nvPr/>
        </p:nvSpPr>
        <p:spPr>
          <a:xfrm>
            <a:off x="612775" y="3169915"/>
            <a:ext cx="147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Muse-UI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4" name="内容占位符 4"/>
          <p:cNvSpPr txBox="1">
            <a:spLocks/>
          </p:cNvSpPr>
          <p:nvPr/>
        </p:nvSpPr>
        <p:spPr>
          <a:xfrm>
            <a:off x="622570" y="3762495"/>
            <a:ext cx="7961687" cy="1229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基于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Vue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2.0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优雅的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Material Design UI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组件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库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地址：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https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://muse-ui.org/#/zh-CN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58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4"/>
          <p:cNvSpPr txBox="1">
            <a:spLocks/>
          </p:cNvSpPr>
          <p:nvPr/>
        </p:nvSpPr>
        <p:spPr>
          <a:xfrm>
            <a:off x="1643975" y="2185434"/>
            <a:ext cx="6119238" cy="1442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bg1"/>
                </a:solidFill>
              </a:rPr>
              <a:t>THANK YOU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77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357836" y="306967"/>
            <a:ext cx="263120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、内容引擎中创建目录</a:t>
            </a:r>
            <a:endParaRPr lang="en-US" altLang="zh-CN" sz="14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、拿到目录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9452" y="457200"/>
            <a:ext cx="377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创建上传目录：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27" y="1535662"/>
            <a:ext cx="8467633" cy="328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211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9452" y="457200"/>
            <a:ext cx="377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获取工作流</a:t>
            </a:r>
            <a:r>
              <a:rPr lang="en-US" altLang="zh-CN" sz="2000" dirty="0" smtClean="0">
                <a:solidFill>
                  <a:schemeClr val="bg1"/>
                </a:solidFill>
              </a:rPr>
              <a:t>id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" y="961674"/>
            <a:ext cx="8335256" cy="380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1" y="1444690"/>
            <a:ext cx="73818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832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9452" y="457200"/>
            <a:ext cx="377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配置查看权限：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7" y="1323081"/>
            <a:ext cx="7565641" cy="331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88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8583" y="1808601"/>
            <a:ext cx="263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secId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：目录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</a:p>
          <a:p>
            <a:pPr indent="468000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Workflowid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：流程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9452" y="457200"/>
            <a:ext cx="377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修改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UploadFile.jsp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95748" y="1069937"/>
            <a:ext cx="4693964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settings =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flash_url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"/js/swfupload/swfupload.swf"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upload_url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"/docs/docupload/MultiDocUploadByWorkflow.jsp"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post_params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"mainId"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"-1"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"subId"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"-1"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"secId"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"20921"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"userid"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&lt;%=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user.getUID()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"logintype"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"workflowid"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"27662"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713" y="1247561"/>
            <a:ext cx="2185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文件上传目录位置和流程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23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757294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自开发页面规范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4701" y="4699464"/>
            <a:ext cx="642671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模板地址：</a:t>
            </a: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en-US" altLang="zh-CN" dirty="0">
                <a:solidFill>
                  <a:schemeClr val="bg1"/>
                </a:solidFill>
              </a:rPr>
              <a:t>://192.168.0.93:8080/mobilemode/apps/solex/template/index.html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一、文件规范</a:t>
            </a: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3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02">
      <a:majorFont>
        <a:latin typeface="Calibri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</TotalTime>
  <Words>1218</Words>
  <Application>Microsoft Office PowerPoint</Application>
  <PresentationFormat>全屏显示(16:9)</PresentationFormat>
  <Paragraphs>175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www.1ppt.com;</dc:description>
  <cp:lastModifiedBy>王伟(OA开发)</cp:lastModifiedBy>
  <cp:revision>110</cp:revision>
  <dcterms:created xsi:type="dcterms:W3CDTF">2015-06-03T14:42:38Z</dcterms:created>
  <dcterms:modified xsi:type="dcterms:W3CDTF">2018-12-27T07:45:55Z</dcterms:modified>
  <cp:category>www.1www.1ppt.com;ppt.com</cp:category>
  <cp:contentStatus>www.1ppt.com;</cp:contentStatus>
</cp:coreProperties>
</file>