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59" r:id="rId14"/>
    <p:sldId id="329" r:id="rId15"/>
    <p:sldId id="330" r:id="rId16"/>
    <p:sldId id="331" r:id="rId17"/>
    <p:sldId id="333" r:id="rId18"/>
    <p:sldId id="345" r:id="rId19"/>
    <p:sldId id="349" r:id="rId20"/>
    <p:sldId id="346" r:id="rId21"/>
    <p:sldId id="347" r:id="rId22"/>
    <p:sldId id="344" r:id="rId23"/>
    <p:sldId id="348" r:id="rId24"/>
    <p:sldId id="350" r:id="rId25"/>
    <p:sldId id="356" r:id="rId26"/>
    <p:sldId id="351" r:id="rId27"/>
    <p:sldId id="352" r:id="rId28"/>
    <p:sldId id="355" r:id="rId29"/>
    <p:sldId id="358" r:id="rId30"/>
    <p:sldId id="357" r:id="rId31"/>
    <p:sldId id="312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20" y="-25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701" y="4699464"/>
            <a:ext cx="64267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模板地址：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://192.168.0.93:8080/mobilemode/apps/solex/template/index.html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29" y="2019791"/>
            <a:ext cx="47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写法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523034" y="284208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669" y="1008189"/>
            <a:ext cx="73742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样式初始化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margin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padding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body,html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"PingFang SC"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"Hiragino Sans GB"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"Microsoft YaHei"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微软雅黑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Arial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sans-serif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scroll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overflow-x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border-spacing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caption,th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fieldset,img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ol,ul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list-style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input,select,textarea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sub,sup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75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position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relative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vertical-align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baseline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bottom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.25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h1,h2,h3,h4,h5,h6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address,cite,code,dfn,em,strong,var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before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abbr,acronym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font-variant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iframe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text-decoration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cursor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pointer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#666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'\20'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visibility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zoom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3051765" y="343898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717245" y="3484917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995" y="2367438"/>
            <a:ext cx="192653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默认按钮、松霖蓝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1199" y="2906045"/>
            <a:ext cx="217257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合并样式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0892" y="2450602"/>
            <a:ext cx="2179136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合并通用样式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拆分特殊样式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708690" y="3290765"/>
            <a:ext cx="41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2335506" y="343898"/>
            <a:ext cx="627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预处理语言，它扩展了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语言，增加了变量、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Mixin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、函数等特性，使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更易维护和扩展。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319" y="2529846"/>
            <a:ext cx="47642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#f938ab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isnumber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saturate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lighten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 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02002" y="3107996"/>
            <a:ext cx="390221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#fe33ac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#fdcdea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1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</a:t>
            </a:r>
            <a:r>
              <a:rPr lang="zh-CN" altLang="en-US" sz="1600" dirty="0" smtClean="0">
                <a:solidFill>
                  <a:schemeClr val="bg1"/>
                </a:solidFill>
              </a:rPr>
              <a:t>、命名、注释、跨域请求、表单校验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2375186" y="149836"/>
            <a:ext cx="467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053" y="1916806"/>
            <a:ext cx="332248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(document).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ready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 ===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===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&lt; 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2394" y="1916806"/>
            <a:ext cx="3469771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answer = 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?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index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obj){}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89670" y="1390858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525" y="1332071"/>
            <a:ext cx="130102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524" y="3255890"/>
            <a:ext cx="216633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header_search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footer_search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0706" y="1332071"/>
            <a:ext cx="162838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语义化查询函数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</a:t>
            </a:r>
            <a:r>
              <a:rPr lang="zh-CN" altLang="en-US" sz="1600" dirty="0" smtClean="0">
                <a:solidFill>
                  <a:schemeClr val="bg1"/>
                </a:solidFill>
              </a:rPr>
              <a:t>注释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8205" y="2125480"/>
            <a:ext cx="143603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使用多个单行注释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替换多行注释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多行注释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跨域请求：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396058" y="257145"/>
            <a:ext cx="524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浏览器</a:t>
            </a:r>
            <a:r>
              <a:rPr lang="zh-CN" altLang="en-US" sz="1600" dirty="0">
                <a:solidFill>
                  <a:schemeClr val="bg1"/>
                </a:solidFill>
              </a:rPr>
              <a:t>从一个域名的网页去请求另一个域名的资源时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，协议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域名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端口</a:t>
            </a:r>
            <a:r>
              <a:rPr lang="zh-CN" altLang="en-US" sz="1600" dirty="0" smtClean="0">
                <a:solidFill>
                  <a:schemeClr val="bg1"/>
                </a:solidFill>
              </a:rPr>
              <a:t>号其中有一个不同</a:t>
            </a:r>
            <a:r>
              <a:rPr lang="zh-CN" altLang="en-US" sz="1600" dirty="0">
                <a:solidFill>
                  <a:schemeClr val="bg1"/>
                </a:solidFill>
              </a:rPr>
              <a:t>，那么</a:t>
            </a:r>
            <a:r>
              <a:rPr lang="zh-CN" altLang="en-US" sz="1600" dirty="0" smtClean="0">
                <a:solidFill>
                  <a:schemeClr val="bg1"/>
                </a:solidFill>
              </a:rPr>
              <a:t>就是跨域。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例：使用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91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服务器的资源、数据库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适用于前后端分离项目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22570" y="2814669"/>
            <a:ext cx="262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小技巧：使用跨域从正式系统的</a:t>
            </a:r>
            <a:r>
              <a:rPr lang="en-US" altLang="zh-CN" sz="1600" dirty="0" smtClean="0">
                <a:solidFill>
                  <a:schemeClr val="bg1"/>
                </a:solidFill>
              </a:rPr>
              <a:t>sap</a:t>
            </a:r>
            <a:r>
              <a:rPr lang="zh-CN" altLang="en-US" sz="1600" dirty="0" smtClean="0">
                <a:solidFill>
                  <a:schemeClr val="bg1"/>
                </a:solidFill>
              </a:rPr>
              <a:t>查出数据，存储在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测试系统的数据库中。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8558" y="2331531"/>
            <a:ext cx="2895765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ajax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0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http://192.168.0.91:8080/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'get'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'jsonp'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//jsonp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格式访问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console.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fail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alert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服务器超时，请重试！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9936" y="672644"/>
            <a:ext cx="40245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表单校验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_valiCheck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isPhone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/^1[3456789]\d{9}$/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电话号码校验正则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isVerify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/^\d{5}$/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五位长度校验正则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$null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'#null'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$tel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'#tel'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$code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'#code'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(!$null.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请输入内容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不为空的时候再次校验是否符合正则规格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(!isPhone.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($tel.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请输入正确的手机号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(!isVerify.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($code.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请输入正确的工号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5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</a:rPr>
              <a:t>语法介绍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241086" y="1228833"/>
            <a:ext cx="6828954" cy="278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 smtClean="0">
                <a:solidFill>
                  <a:schemeClr val="bg1"/>
                </a:solidFill>
              </a:rPr>
              <a:t>（简称</a:t>
            </a:r>
            <a:r>
              <a:rPr lang="en-US" altLang="zh-CN" sz="2000" dirty="0">
                <a:solidFill>
                  <a:schemeClr val="bg1"/>
                </a:solidFill>
              </a:rPr>
              <a:t>ES6</a:t>
            </a:r>
            <a:r>
              <a:rPr lang="zh-CN" altLang="en-US" sz="2000" dirty="0">
                <a:solidFill>
                  <a:schemeClr val="bg1"/>
                </a:solidFill>
              </a:rPr>
              <a:t>）是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语言</a:t>
            </a:r>
            <a:r>
              <a:rPr lang="zh-CN" altLang="en-US" sz="2000" dirty="0" smtClean="0">
                <a:solidFill>
                  <a:schemeClr val="bg1"/>
                </a:solidFill>
              </a:rPr>
              <a:t>的新一代</a:t>
            </a:r>
            <a:r>
              <a:rPr lang="zh-CN" altLang="en-US" sz="2000" dirty="0">
                <a:solidFill>
                  <a:schemeClr val="bg1"/>
                </a:solidFill>
              </a:rPr>
              <a:t>标准</a:t>
            </a:r>
            <a:r>
              <a:rPr lang="zh-CN" altLang="en-US" sz="2000" dirty="0" smtClean="0">
                <a:solidFill>
                  <a:schemeClr val="bg1"/>
                </a:solidFill>
              </a:rPr>
              <a:t>，于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月正式</a:t>
            </a:r>
            <a:r>
              <a:rPr lang="zh-CN" altLang="en-US" sz="2000" dirty="0" smtClean="0">
                <a:solidFill>
                  <a:schemeClr val="bg1"/>
                </a:solidFill>
              </a:rPr>
              <a:t>发布。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>
                <a:solidFill>
                  <a:schemeClr val="bg1"/>
                </a:solidFill>
              </a:rPr>
              <a:t>在保证向下兼容的前提下，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提供了大量新特性</a:t>
            </a:r>
            <a:r>
              <a:rPr lang="zh-CN" altLang="en-US" sz="2000" dirty="0">
                <a:solidFill>
                  <a:schemeClr val="bg1"/>
                </a:solidFill>
              </a:rPr>
              <a:t>。对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语言核心内容做了升级优化，规范了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使用标准，新增了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原生方法，使得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使用更加规范，更加优雅，更适合大型应用的开发。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ES6</a:t>
            </a:r>
            <a:r>
              <a:rPr lang="zh-CN" altLang="en-US" sz="2000" dirty="0" smtClean="0">
                <a:solidFill>
                  <a:schemeClr val="bg1"/>
                </a:solidFill>
              </a:rPr>
              <a:t>是什么？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块级作用域（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介绍）：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4811" y="3165008"/>
            <a:ext cx="2338327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10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8717" y="2867973"/>
            <a:ext cx="2398192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6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513" y="1094520"/>
            <a:ext cx="2080251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错，不允许重复声明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//b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被修改为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defined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8717" y="1094520"/>
            <a:ext cx="2398191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CN" sz="1000" dirty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命令纠正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了这种语法行为，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它所声明的变量一定要在声明后使用，否则报错。计数器</a:t>
            </a:r>
            <a:r>
              <a:rPr lang="en-US" altLang="zh-CN" sz="1100" dirty="0" err="1">
                <a:solidFill>
                  <a:srgbClr val="333333"/>
                </a:solidFill>
                <a:latin typeface="Verdana" pitchFamily="34" charset="0"/>
              </a:rPr>
              <a:t>i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只在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for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循环体内有效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，不会影响循环体外的变量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9" y="1094520"/>
            <a:ext cx="2338327" cy="161582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命令在设计的时候存在缺陷，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es</a:t>
            </a:r>
            <a:r>
              <a:rPr lang="en-US" altLang="zh-CN" sz="1100" dirty="0" smtClean="0">
                <a:solidFill>
                  <a:srgbClr val="333333"/>
                </a:solidFill>
                <a:latin typeface="Verdana" pitchFamily="34" charset="0"/>
              </a:rPr>
              <a:t>5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里面没有块级作用域是很不合理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的，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会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使变量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</a:rPr>
              <a:t>“</a:t>
            </a:r>
            <a:r>
              <a:rPr lang="zh-CN" altLang="zh-CN" sz="1050" b="1" dirty="0" smtClean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变量提升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  <a:cs typeface="Consolas" pitchFamily="49" charset="0"/>
              </a:rPr>
              <a:t>”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现象，即变量可以在声明之前使用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，使用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var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声明的变量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也会从内部函数中泄露出来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13" y="2947541"/>
            <a:ext cx="2080251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使用</a:t>
            </a:r>
            <a:r>
              <a:rPr lang="en-US" altLang="zh-CN" sz="1000" dirty="0" err="1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const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声明常量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3.1415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3.1415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错：变量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声明后无法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再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修改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endParaRPr lang="en-US" altLang="zh-CN" sz="1000" dirty="0" smtClean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4512" y="4185009"/>
            <a:ext cx="2080251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报错：变量声明后无法再赋值，必须声明的时候同时赋值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箭头函数、</a:t>
            </a:r>
            <a:r>
              <a:rPr lang="zh-CN" altLang="en-US" sz="2000" dirty="0">
                <a:solidFill>
                  <a:schemeClr val="bg1"/>
                </a:solidFill>
              </a:rPr>
              <a:t>模板字符串、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字符串解</a:t>
            </a:r>
            <a:r>
              <a:rPr lang="zh-CN" altLang="en-US" sz="2000" dirty="0">
                <a:solidFill>
                  <a:schemeClr val="bg1"/>
                </a:solidFill>
              </a:rPr>
              <a:t>构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18617" y="1388400"/>
            <a:ext cx="2545679" cy="7155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 = 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world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`hello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${name}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等同于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console.log('hello '+name)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77578" y="1388400"/>
            <a:ext cx="279229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有且仅有一个参数的时候可以省略括号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name =&gt;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77578" y="2853430"/>
            <a:ext cx="2792296" cy="8493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等同于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18617" y="2687102"/>
            <a:ext cx="25456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[a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e]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"h"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"e"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"o"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4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667552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Vue.js</a:t>
            </a:r>
            <a:r>
              <a:rPr lang="zh-CN" altLang="en-US" sz="4000" dirty="0" smtClean="0">
                <a:solidFill>
                  <a:schemeClr val="bg1"/>
                </a:solidFill>
              </a:rPr>
              <a:t>技术介绍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3033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传统</a:t>
            </a:r>
            <a:r>
              <a:rPr lang="zh-CN" altLang="en-US" sz="2000" dirty="0">
                <a:solidFill>
                  <a:schemeClr val="bg1"/>
                </a:solidFill>
              </a:rPr>
              <a:t>的模式是通过</a:t>
            </a:r>
            <a:r>
              <a:rPr lang="en-US" altLang="zh-CN" sz="2000" dirty="0">
                <a:solidFill>
                  <a:schemeClr val="bg1"/>
                </a:solidFill>
              </a:rPr>
              <a:t>Ajax</a:t>
            </a:r>
            <a:r>
              <a:rPr lang="zh-CN" altLang="en-US" sz="2000" dirty="0">
                <a:solidFill>
                  <a:schemeClr val="bg1"/>
                </a:solidFill>
              </a:rPr>
              <a:t>请求</a:t>
            </a:r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</a:rPr>
              <a:t>后台</a:t>
            </a:r>
            <a:r>
              <a:rPr lang="zh-CN" altLang="en-US" sz="2000" dirty="0" smtClean="0">
                <a:solidFill>
                  <a:schemeClr val="bg1"/>
                </a:solidFill>
              </a:rPr>
              <a:t>请求</a:t>
            </a:r>
            <a:r>
              <a:rPr lang="zh-CN" altLang="en-US" sz="2000" dirty="0">
                <a:solidFill>
                  <a:schemeClr val="bg1"/>
                </a:solidFill>
              </a:rPr>
              <a:t>数据，然后手动的触发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传入数据修改页面。在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中</a:t>
            </a:r>
            <a:r>
              <a:rPr lang="zh-CN" altLang="en-US" sz="2000" dirty="0" smtClean="0">
                <a:solidFill>
                  <a:schemeClr val="bg1"/>
                </a:solidFill>
              </a:rPr>
              <a:t>，当模型里</a:t>
            </a:r>
            <a:r>
              <a:rPr lang="zh-CN" altLang="en-US" sz="2000" dirty="0">
                <a:solidFill>
                  <a:schemeClr val="bg1"/>
                </a:solidFill>
              </a:rPr>
              <a:t>的数据发生</a:t>
            </a:r>
            <a:r>
              <a:rPr lang="zh-CN" altLang="en-US" sz="2000" dirty="0" smtClean="0">
                <a:solidFill>
                  <a:schemeClr val="bg1"/>
                </a:solidFill>
              </a:rPr>
              <a:t>变化时，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就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会自动去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</a:rPr>
              <a:t>同时当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改变时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会自动监听</a:t>
            </a:r>
            <a:r>
              <a:rPr lang="en-US" altLang="zh-CN" sz="2000" dirty="0" smtClean="0">
                <a:solidFill>
                  <a:schemeClr val="bg1"/>
                </a:solidFill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</a:rPr>
              <a:t>的改变，</a:t>
            </a:r>
            <a:r>
              <a:rPr lang="zh-CN" altLang="en-US" sz="2000" dirty="0">
                <a:solidFill>
                  <a:schemeClr val="bg1"/>
                </a:solidFill>
              </a:rPr>
              <a:t>导致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2000" dirty="0">
                <a:solidFill>
                  <a:schemeClr val="bg1"/>
                </a:solidFill>
              </a:rPr>
              <a:t>改变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实现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的双向绑定。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数据绑定：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-blog.csdn.net/20170217105047104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04" y="3197006"/>
            <a:ext cx="3324055" cy="15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1219" y="640929"/>
            <a:ext cx="4519583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&lt;template&gt;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10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&lt;h2&gt;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&lt;/h2&gt;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双向绑定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&lt;input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v-model=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&lt;h1&gt;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&lt;/h1&gt;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事件绑定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v-on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:click=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事件绑定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&lt;/template&gt;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export default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'model'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 world'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'canfoo'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methods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 world'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&lt;/script&gt;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192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封装可复用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代码，页面</a:t>
            </a:r>
            <a:r>
              <a:rPr lang="zh-CN" altLang="en-US" sz="2000" dirty="0">
                <a:solidFill>
                  <a:schemeClr val="bg1"/>
                </a:solidFill>
              </a:rPr>
              <a:t>上每个独立的</a:t>
            </a:r>
            <a:r>
              <a:rPr lang="zh-CN" altLang="en-US" sz="2000" dirty="0" smtClean="0">
                <a:solidFill>
                  <a:schemeClr val="bg1"/>
                </a:solidFill>
              </a:rPr>
              <a:t>可视域视为</a:t>
            </a:r>
            <a:r>
              <a:rPr lang="zh-CN" altLang="en-US" sz="2000" dirty="0">
                <a:solidFill>
                  <a:schemeClr val="bg1"/>
                </a:solidFill>
              </a:rPr>
              <a:t>一个组件；每个组件对应一个</a:t>
            </a:r>
            <a:r>
              <a:rPr lang="zh-CN" altLang="en-US" sz="2000" dirty="0" smtClean="0">
                <a:solidFill>
                  <a:schemeClr val="bg1"/>
                </a:solidFill>
              </a:rPr>
              <a:t>工程目录，</a:t>
            </a:r>
            <a:r>
              <a:rPr lang="zh-CN" altLang="en-US" sz="2000" dirty="0">
                <a:solidFill>
                  <a:schemeClr val="bg1"/>
                </a:solidFill>
              </a:rPr>
              <a:t>组件所需要的各种资源在这个目录下就近维护；页面不过是组件的容器，组件可以嵌套自由组合形成完整的页面。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组件：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g-blog.csdn.net/20170217105324962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76" y="3063782"/>
            <a:ext cx="4917467" cy="19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891103" y="1072101"/>
            <a:ext cx="4036173" cy="255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创建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单页面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应用时，使用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路由控制页面跳转至对应组件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，将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组件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components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映射到路由，然后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告诉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路由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哪里渲染他们，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组成一个完整的应用程序。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路由：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5967" y="875230"/>
            <a:ext cx="3428691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'vue'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Router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'vue-router'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Home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'../components/Home.vue'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800" b="1" dirty="0">
                <a:solidFill>
                  <a:srgbClr val="CC7832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lang="en-US" altLang="zh-CN" sz="800" dirty="0" smtClean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lang="zh-CN" altLang="zh-CN" sz="800" dirty="0" smtClean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800" b="1" dirty="0">
                <a:solidFill>
                  <a:srgbClr val="CC7832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lang="zh-CN" altLang="zh-CN" sz="8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'../components</a:t>
            </a:r>
            <a:r>
              <a:rPr lang="zh-CN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lang="en-US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lang="zh-CN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8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vue'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(Router)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export default 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Router({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[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component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Home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主页面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[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</a:t>
            </a:r>
            <a:r>
              <a:rPr lang="en-US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子页面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component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lang="en-US" altLang="zh-CN" sz="800" dirty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]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]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1321" y="4060717"/>
            <a:ext cx="4065295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&lt;router-link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:to=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{{children.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&lt;/router-link&gt;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8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891103" y="1072101"/>
            <a:ext cx="4036173" cy="255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Vue2.0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版本推荐使用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发送请求，使用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代理端口号实现跨域访问。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5959" y="857310"/>
            <a:ext cx="355276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axios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'/api/corlex/src/php/index.php'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(response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card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response.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card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catch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(err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(err)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700" y="2887690"/>
            <a:ext cx="2803208" cy="19620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proxyTable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'/api'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target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"http://localhost:8081"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changeOrigin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pathRewrite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'^/api'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0" y="1657088"/>
            <a:ext cx="1226239" cy="166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1657088"/>
            <a:ext cx="1447885" cy="1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920386" y="857310"/>
            <a:ext cx="94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38085" y="901979"/>
            <a:ext cx="15296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622570" y="1072101"/>
            <a:ext cx="7961687" cy="1985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Element-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Ul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是饿了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么团队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推出的一款基于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Vue.js 2.0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的桌面端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框架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，和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配合做项目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开发，为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提供样式组件库。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地址：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://element-cn.eleme.io/#/zh-CN/component/installation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147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ElementUI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element-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element-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element-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85" y="465138"/>
            <a:ext cx="1180108" cy="4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 descr="https://muse-ui.org/img/icon_logo.a76a122f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88" y="3123049"/>
            <a:ext cx="504500" cy="4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9"/>
          <p:cNvSpPr txBox="1"/>
          <p:nvPr/>
        </p:nvSpPr>
        <p:spPr>
          <a:xfrm>
            <a:off x="612775" y="3169915"/>
            <a:ext cx="147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Muse-UI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>
          <a:xfrm>
            <a:off x="622570" y="3762495"/>
            <a:ext cx="7961687" cy="1229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基于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Vue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2.0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优雅的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Material Design UI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组件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库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地址：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://muse-ui.org/#/zh-CN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8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257145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1492" y="909272"/>
            <a:ext cx="6136912" cy="4080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lang=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&lt;meta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charset=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&lt;title&gt;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&lt;/title&gt;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样式文件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"/mobilemode/apps/solex/plugins/layui/css/layui.css"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"/wui/theme/solex/public.css"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"./css/style.css"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内容主体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"main-box"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盖屏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"loader"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&lt;!--js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文件放尾部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"/mobilemode/apps/solex/plugins/jquery/jquery-1.8.3.min.js"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"/mobilemode/apps/solex/plugins/layui/layui.all.js"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"/mobilemode/apps/solex/plugins/fakeLoader/fakeLoader.min.js"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相对定位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"./js/index.js"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&lt;/html&gt;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3450" y="19517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6765619" y="954828"/>
            <a:ext cx="2485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form-control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51" y="682051"/>
            <a:ext cx="646216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&lt;form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&lt;!--form-input-block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控制为长文本输入框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"form-input-block"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&lt;!--form-input-inline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控制为短文本输入框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控制为行级元素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 cursor"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&lt;/form&gt;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572453" y="1003769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6747" y="269196"/>
            <a:ext cx="4930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颜色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"solex-btn-green"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"solex-btn-red"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"solex-btn-orange"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松霖橙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054" y="2572115"/>
            <a:ext cx="4890615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常用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"solex-btn-search"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搜索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"solex-btn-submit"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"solex-btn-save"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"solex-btn-print"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"solex-btn-copy"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复制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"solex-btn-import"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"solex-btn-export"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"solex-btn-add"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"solex-btn-del"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退回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418" y="3264612"/>
            <a:ext cx="3007436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图标按钮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"solex-icon-time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"solex-icon-date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"solex-icon-search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"solex-icon-add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"solex-icon-del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"solex-icon-check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054" y="2189859"/>
            <a:ext cx="5220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button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en-US" sz="900" dirty="0">
                <a:solidFill>
                  <a:srgbClr val="A9B7C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1068</Words>
  <Application>Microsoft Office PowerPoint</Application>
  <PresentationFormat>全屏显示(16:9)</PresentationFormat>
  <Paragraphs>152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王伟(OA开发)</cp:lastModifiedBy>
  <cp:revision>106</cp:revision>
  <dcterms:created xsi:type="dcterms:W3CDTF">2015-06-03T14:42:38Z</dcterms:created>
  <dcterms:modified xsi:type="dcterms:W3CDTF">2018-12-13T07:34:46Z</dcterms:modified>
  <cp:category>www.1www.1ppt.com;ppt.com</cp:category>
  <cp:contentStatus>www.1ppt.com;</cp:contentStatus>
</cp:coreProperties>
</file>