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a6ac7e750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2a6ac7e75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a6ac7e750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2a6ac7e750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a6ac7e750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2a6ac7e75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a6ac7e750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2a6ac7e750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a6ac7e750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2a6ac7e750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a6ac7e750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2a6ac7e750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8315141c8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8315141c8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8315141c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8315141c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a6ac7e75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2a6ac7e75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a6ac7e750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2a6ac7e75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a6ac7e750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2a6ac7e75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a6ac7e750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2a6ac7e75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a6ac7e750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2a6ac7e750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a6ac7e75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2a6ac7e75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3887391" y="740569"/>
            <a:ext cx="4629150" cy="3655219"/>
          </a:xfrm>
          <a:prstGeom prst="rect">
            <a:avLst/>
          </a:prstGeom>
          <a:noFill/>
          <a:ln>
            <a:noFill/>
          </a:ln>
        </p:spPr>
      </p:sp>
      <p:sp>
        <p:nvSpPr>
          <p:cNvPr id="68" name="Google Shape;68;p1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9" name="Google Shape;19;p3"/>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ph type="ctrTitle"/>
          </p:nvPr>
        </p:nvSpPr>
        <p:spPr>
          <a:xfrm>
            <a:off x="919050" y="1672875"/>
            <a:ext cx="4713900" cy="1014600"/>
          </a:xfrm>
          <a:prstGeom prst="rect">
            <a:avLst/>
          </a:prstGeom>
          <a:noFill/>
          <a:ln cap="flat" cmpd="sng" w="9525">
            <a:solidFill>
              <a:srgbClr val="FFFFFF"/>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1200"/>
              </a:spcBef>
              <a:spcAft>
                <a:spcPts val="1200"/>
              </a:spcAft>
              <a:buClr>
                <a:schemeClr val="dk1"/>
              </a:buClr>
              <a:buSzPts val="2700"/>
              <a:buFont typeface="Calibri"/>
              <a:buNone/>
            </a:pPr>
            <a:r>
              <a:rPr b="1" lang="en" sz="2700"/>
              <a:t>Analysis of Washington Crime Data</a:t>
            </a:r>
            <a:endParaRPr sz="2700"/>
          </a:p>
        </p:txBody>
      </p:sp>
      <p:sp>
        <p:nvSpPr>
          <p:cNvPr id="89" name="Google Shape;89;p14"/>
          <p:cNvSpPr txBox="1"/>
          <p:nvPr>
            <p:ph idx="1" type="subTitle"/>
          </p:nvPr>
        </p:nvSpPr>
        <p:spPr>
          <a:xfrm>
            <a:off x="5863540" y="3375313"/>
            <a:ext cx="2126100" cy="8181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1000"/>
              </a:spcBef>
              <a:spcAft>
                <a:spcPts val="0"/>
              </a:spcAft>
              <a:buClr>
                <a:schemeClr val="dk1"/>
              </a:buClr>
              <a:buSzPts val="1800"/>
              <a:buNone/>
            </a:pPr>
            <a:r>
              <a:rPr b="1" lang="en">
                <a:latin typeface="Calibri"/>
                <a:ea typeface="Calibri"/>
                <a:cs typeface="Calibri"/>
                <a:sym typeface="Calibri"/>
              </a:rPr>
              <a:t>Presented By,</a:t>
            </a:r>
            <a:endParaRPr/>
          </a:p>
          <a:p>
            <a:pPr indent="0" lvl="0" marL="0" rtl="0" algn="ctr">
              <a:lnSpc>
                <a:spcPct val="90000"/>
              </a:lnSpc>
              <a:spcBef>
                <a:spcPts val="1000"/>
              </a:spcBef>
              <a:spcAft>
                <a:spcPts val="0"/>
              </a:spcAft>
              <a:buClr>
                <a:schemeClr val="dk1"/>
              </a:buClr>
              <a:buSzPts val="1800"/>
              <a:buNone/>
            </a:pPr>
            <a:r>
              <a:rPr b="1" lang="en"/>
              <a:t>Tirth S. Patel</a:t>
            </a:r>
            <a:endParaRPr b="1">
              <a:latin typeface="Calibri"/>
              <a:ea typeface="Calibri"/>
              <a:cs typeface="Calibri"/>
              <a:sym typeface="Calibri"/>
            </a:endParaRPr>
          </a:p>
        </p:txBody>
      </p:sp>
      <p:sp>
        <p:nvSpPr>
          <p:cNvPr id="90" name="Google Shape;90;p14"/>
          <p:cNvSpPr txBox="1"/>
          <p:nvPr/>
        </p:nvSpPr>
        <p:spPr>
          <a:xfrm>
            <a:off x="948050" y="3409075"/>
            <a:ext cx="1920000" cy="750600"/>
          </a:xfrm>
          <a:prstGeom prst="rect">
            <a:avLst/>
          </a:prstGeom>
          <a:noFill/>
          <a:ln>
            <a:noFill/>
          </a:ln>
        </p:spPr>
        <p:txBody>
          <a:bodyPr anchorCtr="0" anchor="t" bIns="91425" lIns="91425" spcFirstLastPara="1" rIns="91425" wrap="square" tIns="91425">
            <a:spAutoFit/>
          </a:bodyPr>
          <a:lstStyle/>
          <a:p>
            <a:pPr indent="0" lvl="0" marL="0" marR="0" rtl="0" algn="l">
              <a:lnSpc>
                <a:spcPct val="190000"/>
              </a:lnSpc>
              <a:spcBef>
                <a:spcPts val="0"/>
              </a:spcBef>
              <a:spcAft>
                <a:spcPts val="0"/>
              </a:spcAft>
              <a:buClr>
                <a:schemeClr val="dk1"/>
              </a:buClr>
              <a:buSzPts val="466"/>
              <a:buFont typeface="Lato"/>
              <a:buNone/>
            </a:pPr>
            <a:r>
              <a:rPr b="1" lang="en" sz="766">
                <a:solidFill>
                  <a:schemeClr val="dk1"/>
                </a:solidFill>
                <a:latin typeface="Lato"/>
                <a:ea typeface="Lato"/>
                <a:cs typeface="Lato"/>
                <a:sym typeface="Lato"/>
              </a:rPr>
              <a:t>Department of Applied Data Science, San Jose State University</a:t>
            </a:r>
            <a:endParaRPr b="1" sz="766">
              <a:solidFill>
                <a:schemeClr val="dk1"/>
              </a:solidFill>
              <a:latin typeface="Lato"/>
              <a:ea typeface="Lato"/>
              <a:cs typeface="Lato"/>
              <a:sym typeface="Lato"/>
            </a:endParaRPr>
          </a:p>
          <a:p>
            <a:pPr indent="0" lvl="0" marL="0" marR="0" rtl="0" algn="l">
              <a:lnSpc>
                <a:spcPct val="190000"/>
              </a:lnSpc>
              <a:spcBef>
                <a:spcPts val="0"/>
              </a:spcBef>
              <a:spcAft>
                <a:spcPts val="0"/>
              </a:spcAft>
              <a:buClr>
                <a:schemeClr val="dk1"/>
              </a:buClr>
              <a:buSzPts val="466"/>
              <a:buFont typeface="Lato"/>
              <a:buNone/>
            </a:pPr>
            <a:r>
              <a:rPr b="1" lang="en" sz="766">
                <a:solidFill>
                  <a:schemeClr val="dk1"/>
                </a:solidFill>
                <a:latin typeface="Lato"/>
                <a:ea typeface="Lato"/>
                <a:cs typeface="Lato"/>
                <a:sym typeface="Lato"/>
              </a:rPr>
              <a:t>Professor: Andrew Bond</a:t>
            </a:r>
            <a:endParaRPr b="1" sz="766">
              <a:solidFill>
                <a:schemeClr val="dk1"/>
              </a:solidFill>
              <a:latin typeface="Lato"/>
              <a:ea typeface="Lato"/>
              <a:cs typeface="Lato"/>
              <a:sym typeface="Lato"/>
            </a:endParaRPr>
          </a:p>
        </p:txBody>
      </p:sp>
      <p:pic>
        <p:nvPicPr>
          <p:cNvPr id="91" name="Google Shape;91;p14"/>
          <p:cNvPicPr preferRelativeResize="0"/>
          <p:nvPr/>
        </p:nvPicPr>
        <p:blipFill>
          <a:blip r:embed="rId3">
            <a:alphaModFix/>
          </a:blip>
          <a:stretch>
            <a:fillRect/>
          </a:stretch>
        </p:blipFill>
        <p:spPr>
          <a:xfrm>
            <a:off x="5331275" y="1325850"/>
            <a:ext cx="3104883" cy="19295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54" name="Google Shape;154;p23"/>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55" name="Google Shape;155;p23"/>
          <p:cNvSpPr txBox="1"/>
          <p:nvPr/>
        </p:nvSpPr>
        <p:spPr>
          <a:xfrm>
            <a:off x="581700" y="1064400"/>
            <a:ext cx="7980600" cy="40791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MANSLAUGHTER: Negligent Manslaughter is the killing of another person through negligence. Excludes Vehicular Manslaughter.</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MURDER: The willful killing of one person by another or the killing of another person. Includes Nonnegligent Manslaughter. Note: attempted murders are reported as Aggravated Assaults.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NON_FORCIBLE_SEX: Includes the following offenses:</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100">
                <a:solidFill>
                  <a:schemeClr val="dk1"/>
                </a:solidFill>
                <a:latin typeface="Georgia"/>
                <a:ea typeface="Georgia"/>
                <a:cs typeface="Georgia"/>
                <a:sym typeface="Georgia"/>
              </a:rPr>
              <a:t>I</a:t>
            </a:r>
            <a:r>
              <a:rPr lang="en" sz="1200">
                <a:solidFill>
                  <a:schemeClr val="dk1"/>
                </a:solidFill>
                <a:latin typeface="Times New Roman"/>
                <a:ea typeface="Times New Roman"/>
                <a:cs typeface="Times New Roman"/>
                <a:sym typeface="Times New Roman"/>
              </a:rPr>
              <a:t>ncest: Non-forcible sexual intercourse between persons who are related to each other within the degree where in marriage is prohibited by law.</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Statutory Rape: Non-forcible sexual intercourse with a person who is under the statutory age of consent.</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POPULATION: The total population for the jurisdiction of the agency, as reported by the agency.</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PORNOGRAPHY: The violation of laws or ordinances prohibiting the manufacture, publishing, sale, purchase, or possession of sexually explicit material.</a:t>
            </a:r>
            <a:endParaRPr>
              <a:solidFill>
                <a:srgbClr val="32292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61" name="Google Shape;161;p24"/>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62" name="Google Shape;162;p24"/>
          <p:cNvSpPr txBox="1"/>
          <p:nvPr/>
        </p:nvSpPr>
        <p:spPr>
          <a:xfrm>
            <a:off x="558925" y="1266425"/>
            <a:ext cx="7980600" cy="37866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PROSTITUTION: Includes the following offenses:</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Prostitution: To unlawfully engage in or promote sexual activities for profit.</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Assisting or Promoting Prostitution: To solicit customers or transport persons for prostitution purposes; to own, manage or operate an establishment for the purpose of providing a place where prostitution is performed; to otherwise assist or promote prostitution.</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Purchasing Prostitution: To purchase or trade anything of value for commercial sex acts.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PRPRTYRATE: Number of property offenses reported per 1,000 residents.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PRPRTYTOTAL: Total number of property offenses reported including arson, bribery, burglary, counterfeiting and forgery, destruction of property, extortion/blackmail, robbery, and theft.</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PRSNRATE: Number of person offenses reported per 1,000 residents.</a:t>
            </a:r>
            <a:endParaRPr>
              <a:solidFill>
                <a:srgbClr val="32292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68" name="Google Shape;168;p25"/>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69" name="Google Shape;169;p25"/>
          <p:cNvSpPr txBox="1"/>
          <p:nvPr/>
        </p:nvSpPr>
        <p:spPr>
          <a:xfrm>
            <a:off x="558925" y="1266425"/>
            <a:ext cx="7980600" cy="29502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PRSNTOTAL: Total number of person offenses reported including murder, manslaughter, forcible sex, assault, intimidation, non-forcible sex, kidnapping/abduction, violation of a no-contact order and human trafficking.</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RATE: Number of offenses committed per 1,000 residents.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ROBBERY: The taking or attempting to take anything of value from the care, custody, or control of a person or persons by force or the threat of force or violence and/or by putting the victim in fear.</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SCTYRATE: Number of society crimes per 1,000 residents.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SCTYTOTAL: Total number of society offenses reported including drug violations, gambling violations, pornography/prostitution, weapon law violations, and animal cruelty.</a:t>
            </a:r>
            <a:endParaRPr>
              <a:solidFill>
                <a:srgbClr val="32292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75" name="Google Shape;175;p26"/>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76" name="Google Shape;176;p26"/>
          <p:cNvSpPr txBox="1"/>
          <p:nvPr/>
        </p:nvSpPr>
        <p:spPr>
          <a:xfrm>
            <a:off x="581700" y="1004650"/>
            <a:ext cx="7980600" cy="41919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sz="1300">
                <a:solidFill>
                  <a:srgbClr val="322929"/>
                </a:solidFill>
              </a:rPr>
              <a:t>●</a:t>
            </a:r>
            <a:r>
              <a:rPr lang="en" sz="600">
                <a:solidFill>
                  <a:srgbClr val="322929"/>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THEFT: Includes the following offenses:</a:t>
            </a:r>
            <a:endParaRPr sz="11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sz="1300">
                <a:solidFill>
                  <a:schemeClr val="dk1"/>
                </a:solidFill>
                <a:latin typeface="Georgia"/>
                <a:ea typeface="Georgia"/>
                <a:cs typeface="Georgia"/>
                <a:sym typeface="Georgia"/>
              </a:rPr>
              <a:t>•</a:t>
            </a:r>
            <a:r>
              <a:rPr lang="en" sz="6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Embezzlement: The unlawful misappropriation by an offender to his/her own use or purpose of money, property or some other thing of value entrusted to his/her care, custody, or control.</a:t>
            </a:r>
            <a:endParaRPr sz="11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sz="1300">
                <a:solidFill>
                  <a:schemeClr val="dk1"/>
                </a:solidFill>
                <a:latin typeface="Georgia"/>
                <a:ea typeface="Georgia"/>
                <a:cs typeface="Georgia"/>
                <a:sym typeface="Georgia"/>
              </a:rPr>
              <a:t>•</a:t>
            </a:r>
            <a:r>
              <a:rPr lang="en" sz="6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Fraud: The intentional perversion of the truth for the purpose of inducing another person or entity in reliance upon it to part with something of value or surrender a legal right. Includes offenses for False Pretense/Swindle/Confidence Game, Credit Card/ATM Machine Fraud, Impersonation, Welfare Fraud and Wire Fraud.</a:t>
            </a:r>
            <a:endParaRPr sz="11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sz="1300">
                <a:solidFill>
                  <a:schemeClr val="dk1"/>
                </a:solidFill>
                <a:latin typeface="Georgia"/>
                <a:ea typeface="Georgia"/>
                <a:cs typeface="Georgia"/>
                <a:sym typeface="Georgia"/>
              </a:rPr>
              <a:t>•</a:t>
            </a:r>
            <a:r>
              <a:rPr lang="en" sz="6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Larceny: Includes offenses for Pocket-picking, Purse-snatching, Shoplifting, Theft From a Building, Theft From Coin-Operated Machine or Device, Theft From Motor Vehicle, Theft of Motor Vehicle Parts or Accessories, All Other Thefts.</a:t>
            </a:r>
            <a:endParaRPr sz="11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sz="1300">
                <a:solidFill>
                  <a:schemeClr val="dk1"/>
                </a:solidFill>
                <a:latin typeface="Georgia"/>
                <a:ea typeface="Georgia"/>
                <a:cs typeface="Georgia"/>
                <a:sym typeface="Georgia"/>
              </a:rPr>
              <a:t>•</a:t>
            </a:r>
            <a:r>
              <a:rPr lang="en" sz="6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Motor Vehicle Theft: The theft of a motor vehicle as defined as a self-propelled vehicle that runs on the surface of land and not on rails.</a:t>
            </a:r>
            <a:endParaRPr sz="11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sz="1300">
                <a:solidFill>
                  <a:schemeClr val="dk1"/>
                </a:solidFill>
                <a:latin typeface="Georgia"/>
                <a:ea typeface="Georgia"/>
                <a:cs typeface="Georgia"/>
                <a:sym typeface="Georgia"/>
              </a:rPr>
              <a:t>•</a:t>
            </a:r>
            <a:r>
              <a:rPr lang="en" sz="6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Stolen Property Offenses: Receiving, buying, selling, possessing, concealing, or transporting any property with the knowledge that it has been unlawfully taken.</a:t>
            </a:r>
            <a:endParaRPr sz="1300">
              <a:solidFill>
                <a:srgbClr val="32292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7"/>
          <p:cNvSpPr txBox="1"/>
          <p:nvPr/>
        </p:nvSpPr>
        <p:spPr>
          <a:xfrm>
            <a:off x="558925" y="1266425"/>
            <a:ext cx="7980600" cy="20985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TOTAL: Total number of offenses reported by the law enforcement agency.</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VIOL_OF_NO_CONTACT: All violations of court ordered no-contact, protection, restraining or anti-harassment orders. May not be domestic violence related.</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WEAPON_LAW_VIOLATIONS: The violation of laws prohibiting the manufacture, sale, purchase, transportation, possession, concealment or use of firearms, cutting instruments, explosives, incendiary devices or other deadly weapons.</a:t>
            </a:r>
            <a:endParaRPr>
              <a:solidFill>
                <a:srgbClr val="322929"/>
              </a:solidFill>
            </a:endParaRPr>
          </a:p>
        </p:txBody>
      </p:sp>
      <p:sp>
        <p:nvSpPr>
          <p:cNvPr id="182" name="Google Shape;182;p27"/>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83" name="Google Shape;183;p27"/>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252300"/>
            <a:ext cx="8520600" cy="645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Clr>
                <a:schemeClr val="dk1"/>
              </a:buClr>
              <a:buSzPts val="3200"/>
              <a:buFont typeface="Calibri"/>
              <a:buNone/>
            </a:pPr>
            <a:r>
              <a:rPr b="1" lang="en"/>
              <a:t>     Project Data Preparation </a:t>
            </a:r>
            <a:endParaRPr b="1"/>
          </a:p>
        </p:txBody>
      </p:sp>
      <p:sp>
        <p:nvSpPr>
          <p:cNvPr id="189" name="Google Shape;189;p28"/>
          <p:cNvSpPr txBox="1"/>
          <p:nvPr>
            <p:ph idx="1" type="body"/>
          </p:nvPr>
        </p:nvSpPr>
        <p:spPr>
          <a:xfrm>
            <a:off x="311700" y="1258809"/>
            <a:ext cx="4355700" cy="315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177965" lvl="0" marL="326232" rtl="0" algn="l">
              <a:lnSpc>
                <a:spcPct val="150000"/>
              </a:lnSpc>
              <a:spcBef>
                <a:spcPts val="0"/>
              </a:spcBef>
              <a:spcAft>
                <a:spcPts val="0"/>
              </a:spcAft>
              <a:buClr>
                <a:srgbClr val="000000"/>
              </a:buClr>
              <a:buSzPct val="114000"/>
              <a:buChar char="●"/>
            </a:pPr>
            <a:r>
              <a:rPr b="1" lang="en" sz="1200">
                <a:solidFill>
                  <a:srgbClr val="7C71C3"/>
                </a:solidFill>
              </a:rPr>
              <a:t>Data preparation has been done using the tableau prep builder.</a:t>
            </a:r>
            <a:endParaRPr b="1" sz="1200">
              <a:solidFill>
                <a:srgbClr val="7C71C3"/>
              </a:solidFill>
            </a:endParaRPr>
          </a:p>
          <a:p>
            <a:pPr indent="-177965" lvl="0" marL="326232" rtl="0" algn="l">
              <a:lnSpc>
                <a:spcPct val="150000"/>
              </a:lnSpc>
              <a:spcBef>
                <a:spcPts val="0"/>
              </a:spcBef>
              <a:spcAft>
                <a:spcPts val="0"/>
              </a:spcAft>
              <a:buClr>
                <a:srgbClr val="000000"/>
              </a:buClr>
              <a:buSzPct val="114000"/>
              <a:buChar char="●"/>
            </a:pPr>
            <a:r>
              <a:rPr b="1" lang="en" sz="1200">
                <a:solidFill>
                  <a:srgbClr val="7C71C3"/>
                </a:solidFill>
              </a:rPr>
              <a:t>Merged or Aggregated certain fields to being data from the two sources to common form.</a:t>
            </a:r>
            <a:endParaRPr b="1" sz="1200">
              <a:solidFill>
                <a:srgbClr val="7C71C3"/>
              </a:solidFill>
            </a:endParaRPr>
          </a:p>
          <a:p>
            <a:pPr indent="-177965" lvl="0" marL="326232" rtl="0" algn="l">
              <a:lnSpc>
                <a:spcPct val="150000"/>
              </a:lnSpc>
              <a:spcBef>
                <a:spcPts val="0"/>
              </a:spcBef>
              <a:spcAft>
                <a:spcPts val="0"/>
              </a:spcAft>
              <a:buClr>
                <a:srgbClr val="000000"/>
              </a:buClr>
              <a:buSzPct val="114000"/>
              <a:buChar char="●"/>
            </a:pPr>
            <a:r>
              <a:rPr b="1" lang="en" sz="1200">
                <a:solidFill>
                  <a:srgbClr val="7C71C3"/>
                </a:solidFill>
              </a:rPr>
              <a:t>Renamed fields to common convention from two sources</a:t>
            </a:r>
            <a:endParaRPr b="1" sz="1200">
              <a:solidFill>
                <a:srgbClr val="7C71C3"/>
              </a:solidFill>
            </a:endParaRPr>
          </a:p>
          <a:p>
            <a:pPr indent="-177965" lvl="0" marL="326232" rtl="0" algn="l">
              <a:lnSpc>
                <a:spcPct val="150000"/>
              </a:lnSpc>
              <a:spcBef>
                <a:spcPts val="0"/>
              </a:spcBef>
              <a:spcAft>
                <a:spcPts val="0"/>
              </a:spcAft>
              <a:buClr>
                <a:srgbClr val="000000"/>
              </a:buClr>
              <a:buSzPct val="114000"/>
              <a:buChar char="●"/>
            </a:pPr>
            <a:r>
              <a:rPr b="1" lang="en" sz="1200">
                <a:solidFill>
                  <a:srgbClr val="7C71C3"/>
                </a:solidFill>
              </a:rPr>
              <a:t>Adjusted null values and removed unnecessary fields from the data.</a:t>
            </a:r>
            <a:endParaRPr b="1" sz="1200"/>
          </a:p>
          <a:p>
            <a:pPr indent="-177965" lvl="0" marL="326232" rtl="0" algn="l">
              <a:lnSpc>
                <a:spcPct val="150000"/>
              </a:lnSpc>
              <a:spcBef>
                <a:spcPts val="0"/>
              </a:spcBef>
              <a:spcAft>
                <a:spcPts val="0"/>
              </a:spcAft>
              <a:buClr>
                <a:srgbClr val="000000"/>
              </a:buClr>
              <a:buSzPct val="114000"/>
              <a:buChar char="●"/>
            </a:pPr>
            <a:r>
              <a:rPr b="1" lang="en" sz="1200">
                <a:solidFill>
                  <a:srgbClr val="7C71C3"/>
                </a:solidFill>
              </a:rPr>
              <a:t>Filtered data having common date range.</a:t>
            </a:r>
            <a:endParaRPr b="1" sz="1200">
              <a:solidFill>
                <a:srgbClr val="7C71C3"/>
              </a:solidFill>
            </a:endParaRPr>
          </a:p>
          <a:p>
            <a:pPr indent="-177965" lvl="0" marL="326232" rtl="0" algn="l">
              <a:lnSpc>
                <a:spcPct val="150000"/>
              </a:lnSpc>
              <a:spcBef>
                <a:spcPts val="0"/>
              </a:spcBef>
              <a:spcAft>
                <a:spcPts val="0"/>
              </a:spcAft>
              <a:buClr>
                <a:srgbClr val="000000"/>
              </a:buClr>
              <a:buSzPct val="114000"/>
              <a:buChar char="●"/>
            </a:pPr>
            <a:r>
              <a:rPr b="1" lang="en" sz="1200">
                <a:solidFill>
                  <a:srgbClr val="7C71C3"/>
                </a:solidFill>
              </a:rPr>
              <a:t>Grouped common crime data.</a:t>
            </a:r>
            <a:endParaRPr b="1" sz="1200">
              <a:solidFill>
                <a:srgbClr val="7C71C3"/>
              </a:solidFill>
            </a:endParaRPr>
          </a:p>
          <a:p>
            <a:pPr indent="-177965" lvl="0" marL="326232" rtl="0" algn="l">
              <a:lnSpc>
                <a:spcPct val="150000"/>
              </a:lnSpc>
              <a:spcBef>
                <a:spcPts val="0"/>
              </a:spcBef>
              <a:spcAft>
                <a:spcPts val="0"/>
              </a:spcAft>
              <a:buClr>
                <a:srgbClr val="000000"/>
              </a:buClr>
              <a:buSzPct val="114000"/>
              <a:buChar char="●"/>
            </a:pPr>
            <a:r>
              <a:rPr b="1" lang="en" sz="1200">
                <a:solidFill>
                  <a:srgbClr val="7C71C3"/>
                </a:solidFill>
              </a:rPr>
              <a:t>Changed Values to bring fields from different data sources to same form.</a:t>
            </a:r>
            <a:endParaRPr b="1" sz="1200">
              <a:solidFill>
                <a:srgbClr val="7C71C3"/>
              </a:solidFill>
            </a:endParaRPr>
          </a:p>
          <a:p>
            <a:pPr indent="-177965" lvl="0" marL="326232" rtl="0" algn="l">
              <a:lnSpc>
                <a:spcPct val="150000"/>
              </a:lnSpc>
              <a:spcBef>
                <a:spcPts val="0"/>
              </a:spcBef>
              <a:spcAft>
                <a:spcPts val="0"/>
              </a:spcAft>
              <a:buClr>
                <a:srgbClr val="000000"/>
              </a:buClr>
              <a:buSzPct val="114000"/>
              <a:buChar char="●"/>
            </a:pPr>
            <a:r>
              <a:rPr b="1" lang="en" sz="1200">
                <a:solidFill>
                  <a:srgbClr val="7C71C3"/>
                </a:solidFill>
              </a:rPr>
              <a:t>Created calculated fields as required for the analysis</a:t>
            </a:r>
            <a:endParaRPr b="1" sz="1200">
              <a:solidFill>
                <a:srgbClr val="7C71C3"/>
              </a:solidFill>
            </a:endParaRPr>
          </a:p>
        </p:txBody>
      </p:sp>
      <p:pic>
        <p:nvPicPr>
          <p:cNvPr descr="Workflow with solid fill" id="190" name="Google Shape;190;p28"/>
          <p:cNvPicPr preferRelativeResize="0"/>
          <p:nvPr/>
        </p:nvPicPr>
        <p:blipFill rotWithShape="1">
          <a:blip r:embed="rId3">
            <a:alphaModFix/>
          </a:blip>
          <a:srcRect b="0" l="0" r="0" t="0"/>
          <a:stretch/>
        </p:blipFill>
        <p:spPr>
          <a:xfrm>
            <a:off x="311700" y="252300"/>
            <a:ext cx="502920" cy="502920"/>
          </a:xfrm>
          <a:prstGeom prst="rect">
            <a:avLst/>
          </a:prstGeom>
          <a:noFill/>
          <a:ln>
            <a:noFill/>
          </a:ln>
        </p:spPr>
      </p:pic>
      <p:pic>
        <p:nvPicPr>
          <p:cNvPr id="191" name="Google Shape;191;p28"/>
          <p:cNvPicPr preferRelativeResize="0"/>
          <p:nvPr/>
        </p:nvPicPr>
        <p:blipFill rotWithShape="1">
          <a:blip r:embed="rId4">
            <a:alphaModFix/>
          </a:blip>
          <a:srcRect b="6448" l="12510" r="11852" t="7463"/>
          <a:stretch/>
        </p:blipFill>
        <p:spPr>
          <a:xfrm>
            <a:off x="5299150" y="1592600"/>
            <a:ext cx="3155426" cy="248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252300"/>
            <a:ext cx="8520600" cy="645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Clr>
                <a:schemeClr val="dk1"/>
              </a:buClr>
              <a:buSzPts val="3200"/>
              <a:buFont typeface="Calibri"/>
              <a:buNone/>
            </a:pPr>
            <a:r>
              <a:rPr b="1" lang="en"/>
              <a:t>     Project Data Preparation </a:t>
            </a:r>
            <a:endParaRPr b="1"/>
          </a:p>
        </p:txBody>
      </p:sp>
      <p:sp>
        <p:nvSpPr>
          <p:cNvPr id="197" name="Google Shape;197;p29"/>
          <p:cNvSpPr txBox="1"/>
          <p:nvPr>
            <p:ph idx="1" type="body"/>
          </p:nvPr>
        </p:nvSpPr>
        <p:spPr>
          <a:xfrm>
            <a:off x="311700" y="1258809"/>
            <a:ext cx="4355700" cy="315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15468" lvl="0" marL="457200" rtl="0" algn="l">
              <a:lnSpc>
                <a:spcPct val="150000"/>
              </a:lnSpc>
              <a:spcBef>
                <a:spcPts val="0"/>
              </a:spcBef>
              <a:spcAft>
                <a:spcPts val="0"/>
              </a:spcAft>
              <a:buClr>
                <a:srgbClr val="000000"/>
              </a:buClr>
              <a:buSzPts val="1368"/>
              <a:buChar char="●"/>
            </a:pPr>
            <a:r>
              <a:rPr b="1" lang="en" sz="1200">
                <a:solidFill>
                  <a:srgbClr val="7C71C3"/>
                </a:solidFill>
              </a:rPr>
              <a:t>Data was cleaned and merged using Tableau Prep Builder.</a:t>
            </a:r>
            <a:endParaRPr b="1" sz="1200">
              <a:solidFill>
                <a:srgbClr val="7C71C3"/>
              </a:solidFill>
            </a:endParaRPr>
          </a:p>
          <a:p>
            <a:pPr indent="-315468" lvl="0" marL="457200" rtl="0" algn="l">
              <a:lnSpc>
                <a:spcPct val="150000"/>
              </a:lnSpc>
              <a:spcBef>
                <a:spcPts val="0"/>
              </a:spcBef>
              <a:spcAft>
                <a:spcPts val="0"/>
              </a:spcAft>
              <a:buSzPts val="1368"/>
              <a:buChar char="●"/>
            </a:pPr>
            <a:r>
              <a:rPr b="1" lang="en" sz="1200">
                <a:solidFill>
                  <a:srgbClr val="7C71C3"/>
                </a:solidFill>
              </a:rPr>
              <a:t>Multiple formats of data was created as per the requirement for the analysis.</a:t>
            </a:r>
            <a:endParaRPr b="1" sz="1200">
              <a:solidFill>
                <a:srgbClr val="7C71C3"/>
              </a:solidFill>
            </a:endParaRPr>
          </a:p>
        </p:txBody>
      </p:sp>
      <p:pic>
        <p:nvPicPr>
          <p:cNvPr descr="Workflow with solid fill" id="198" name="Google Shape;198;p29"/>
          <p:cNvPicPr preferRelativeResize="0"/>
          <p:nvPr/>
        </p:nvPicPr>
        <p:blipFill rotWithShape="1">
          <a:blip r:embed="rId3">
            <a:alphaModFix/>
          </a:blip>
          <a:srcRect b="0" l="0" r="0" t="0"/>
          <a:stretch/>
        </p:blipFill>
        <p:spPr>
          <a:xfrm>
            <a:off x="311700" y="252300"/>
            <a:ext cx="502920" cy="502920"/>
          </a:xfrm>
          <a:prstGeom prst="rect">
            <a:avLst/>
          </a:prstGeom>
          <a:noFill/>
          <a:ln>
            <a:noFill/>
          </a:ln>
        </p:spPr>
      </p:pic>
      <p:pic>
        <p:nvPicPr>
          <p:cNvPr id="199" name="Google Shape;199;p29"/>
          <p:cNvPicPr preferRelativeResize="0"/>
          <p:nvPr/>
        </p:nvPicPr>
        <p:blipFill>
          <a:blip r:embed="rId4">
            <a:alphaModFix/>
          </a:blip>
          <a:stretch>
            <a:fillRect/>
          </a:stretch>
        </p:blipFill>
        <p:spPr>
          <a:xfrm>
            <a:off x="4819800" y="1445900"/>
            <a:ext cx="4171802" cy="23466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0"/>
          <p:cNvSpPr txBox="1"/>
          <p:nvPr>
            <p:ph idx="1" type="body"/>
          </p:nvPr>
        </p:nvSpPr>
        <p:spPr>
          <a:xfrm>
            <a:off x="882300" y="1553450"/>
            <a:ext cx="3689700" cy="249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1100"/>
              <a:buChar char="●"/>
            </a:pPr>
            <a:r>
              <a:rPr b="1" lang="en" sz="1100">
                <a:solidFill>
                  <a:srgbClr val="7C71C3"/>
                </a:solidFill>
              </a:rPr>
              <a:t>Total Crimes in Counties</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Highest Crime Reported in an Year</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Analysis of Crime Trend in Washington State</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Change in population to change in crime</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Gender to Crime relation</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Females &amp; Sex Crime </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Average Crimes by category in each county</a:t>
            </a:r>
            <a:endParaRPr sz="1100"/>
          </a:p>
        </p:txBody>
      </p:sp>
      <p:sp>
        <p:nvSpPr>
          <p:cNvPr id="205" name="Google Shape;205;p30"/>
          <p:cNvSpPr txBox="1"/>
          <p:nvPr>
            <p:ph type="title"/>
          </p:nvPr>
        </p:nvSpPr>
        <p:spPr>
          <a:xfrm>
            <a:off x="240580" y="281285"/>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b="1" lang="en"/>
              <a:t>      Visualizations Created for the Analysis</a:t>
            </a:r>
            <a:endParaRPr b="1"/>
          </a:p>
        </p:txBody>
      </p:sp>
      <p:pic>
        <p:nvPicPr>
          <p:cNvPr descr="Chevron arrows with solid fill" id="206" name="Google Shape;206;p30"/>
          <p:cNvPicPr preferRelativeResize="0"/>
          <p:nvPr/>
        </p:nvPicPr>
        <p:blipFill rotWithShape="1">
          <a:blip r:embed="rId3">
            <a:alphaModFix/>
          </a:blip>
          <a:srcRect b="0" l="0" r="0" t="0"/>
          <a:stretch/>
        </p:blipFill>
        <p:spPr>
          <a:xfrm>
            <a:off x="382820" y="352325"/>
            <a:ext cx="502920" cy="502920"/>
          </a:xfrm>
          <a:prstGeom prst="rect">
            <a:avLst/>
          </a:prstGeom>
          <a:noFill/>
          <a:ln>
            <a:noFill/>
          </a:ln>
        </p:spPr>
      </p:pic>
      <p:sp>
        <p:nvSpPr>
          <p:cNvPr id="207" name="Google Shape;207;p30"/>
          <p:cNvSpPr txBox="1"/>
          <p:nvPr>
            <p:ph idx="1" type="body"/>
          </p:nvPr>
        </p:nvSpPr>
        <p:spPr>
          <a:xfrm>
            <a:off x="4572000" y="1553450"/>
            <a:ext cx="3689700" cy="249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1100"/>
              <a:buChar char="●"/>
            </a:pPr>
            <a:r>
              <a:rPr b="1" lang="en" sz="1100">
                <a:solidFill>
                  <a:srgbClr val="7C71C3"/>
                </a:solidFill>
              </a:rPr>
              <a:t>Average Law Enforcement Strength per county</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Change in Law Enforcement strength over time</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Change in Law Enforcement Strength and Crime</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Change in Law-enforcement affect to crime</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Crime Summary per county</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Change in Categorised Crime over period</a:t>
            </a:r>
            <a:endParaRPr b="1" sz="1100">
              <a:solidFill>
                <a:srgbClr val="7C71C3"/>
              </a:solidFill>
            </a:endParaRPr>
          </a:p>
          <a:p>
            <a:pPr indent="-355600" lvl="0" marL="457200" rtl="0" algn="l">
              <a:lnSpc>
                <a:spcPct val="200000"/>
              </a:lnSpc>
              <a:spcBef>
                <a:spcPts val="0"/>
              </a:spcBef>
              <a:spcAft>
                <a:spcPts val="0"/>
              </a:spcAft>
              <a:buSzPts val="1100"/>
              <a:buChar char="●"/>
            </a:pPr>
            <a:r>
              <a:rPr b="1" lang="en" sz="1100">
                <a:solidFill>
                  <a:srgbClr val="7C71C3"/>
                </a:solidFill>
              </a:rPr>
              <a:t>Summary of Categorised Crime over the period</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b="1" lang="en"/>
              <a:t>      Visualizations on Tableau</a:t>
            </a:r>
            <a:endParaRPr/>
          </a:p>
        </p:txBody>
      </p:sp>
      <p:pic>
        <p:nvPicPr>
          <p:cNvPr id="213" name="Google Shape;213;p31"/>
          <p:cNvPicPr preferRelativeResize="0"/>
          <p:nvPr/>
        </p:nvPicPr>
        <p:blipFill>
          <a:blip r:embed="rId3">
            <a:alphaModFix/>
          </a:blip>
          <a:stretch>
            <a:fillRect/>
          </a:stretch>
        </p:blipFill>
        <p:spPr>
          <a:xfrm>
            <a:off x="311702" y="443762"/>
            <a:ext cx="548640" cy="502921"/>
          </a:xfrm>
          <a:prstGeom prst="rect">
            <a:avLst/>
          </a:prstGeom>
          <a:noFill/>
          <a:ln>
            <a:noFill/>
          </a:ln>
        </p:spPr>
      </p:pic>
      <p:pic>
        <p:nvPicPr>
          <p:cNvPr id="214" name="Google Shape;214;p31"/>
          <p:cNvPicPr preferRelativeResize="0"/>
          <p:nvPr/>
        </p:nvPicPr>
        <p:blipFill>
          <a:blip r:embed="rId4">
            <a:alphaModFix/>
          </a:blip>
          <a:stretch>
            <a:fillRect/>
          </a:stretch>
        </p:blipFill>
        <p:spPr>
          <a:xfrm>
            <a:off x="2703125" y="1178400"/>
            <a:ext cx="3737746"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2"/>
          <p:cNvPicPr preferRelativeResize="0"/>
          <p:nvPr/>
        </p:nvPicPr>
        <p:blipFill>
          <a:blip r:embed="rId3">
            <a:alphaModFix/>
          </a:blip>
          <a:stretch>
            <a:fillRect/>
          </a:stretch>
        </p:blipFill>
        <p:spPr>
          <a:xfrm>
            <a:off x="2081225" y="456044"/>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5"/>
          <p:cNvSpPr txBox="1"/>
          <p:nvPr>
            <p:ph type="title"/>
          </p:nvPr>
        </p:nvSpPr>
        <p:spPr>
          <a:xfrm>
            <a:off x="304799" y="229643"/>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2"/>
              </a:buClr>
              <a:buSzPts val="3200"/>
              <a:buFont typeface="Calibri"/>
              <a:buNone/>
            </a:pPr>
            <a:r>
              <a:rPr b="1" lang="en"/>
              <a:t>Overview</a:t>
            </a:r>
            <a:endParaRPr b="1"/>
          </a:p>
        </p:txBody>
      </p:sp>
      <p:sp>
        <p:nvSpPr>
          <p:cNvPr id="97" name="Google Shape;97;p15"/>
          <p:cNvSpPr txBox="1"/>
          <p:nvPr/>
        </p:nvSpPr>
        <p:spPr>
          <a:xfrm>
            <a:off x="304799" y="1423991"/>
            <a:ext cx="5327700" cy="2155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111125" lvl="0" marL="111125" marR="0" rtl="0" algn="l">
              <a:lnSpc>
                <a:spcPct val="90000"/>
              </a:lnSpc>
              <a:spcBef>
                <a:spcPts val="1000"/>
              </a:spcBef>
              <a:spcAft>
                <a:spcPts val="0"/>
              </a:spcAft>
              <a:buClr>
                <a:schemeClr val="dk1"/>
              </a:buClr>
              <a:buSzPts val="1200"/>
              <a:buFont typeface="Calibri"/>
              <a:buNone/>
            </a:pPr>
            <a:r>
              <a:rPr b="0" i="0" lang="en" sz="1200" u="none" cap="none" strike="noStrike">
                <a:solidFill>
                  <a:schemeClr val="dk1"/>
                </a:solidFill>
                <a:latin typeface="Calibri"/>
                <a:ea typeface="Calibri"/>
                <a:cs typeface="Calibri"/>
                <a:sym typeface="Calibri"/>
              </a:rPr>
              <a:t>• Punishable by possible incarceration</a:t>
            </a:r>
            <a:endParaRPr sz="1200">
              <a:solidFill>
                <a:schemeClr val="dk1"/>
              </a:solidFill>
              <a:latin typeface="Calibri"/>
              <a:ea typeface="Calibri"/>
              <a:cs typeface="Calibri"/>
              <a:sym typeface="Calibri"/>
            </a:endParaRPr>
          </a:p>
          <a:p>
            <a:pPr indent="-111125" lvl="0" marL="111125" marR="0" rtl="0" algn="l">
              <a:lnSpc>
                <a:spcPct val="90000"/>
              </a:lnSpc>
              <a:spcBef>
                <a:spcPts val="1000"/>
              </a:spcBef>
              <a:spcAft>
                <a:spcPts val="0"/>
              </a:spcAft>
              <a:buClr>
                <a:schemeClr val="dk1"/>
              </a:buClr>
              <a:buSzPts val="1200"/>
              <a:buFont typeface="Calibri"/>
              <a:buNone/>
            </a:pPr>
            <a:r>
              <a:rPr b="0" i="0" lang="en" sz="1200" u="none" cap="none" strike="noStrike">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Collected and maintained</a:t>
            </a:r>
            <a:r>
              <a:rPr b="0" i="0" lang="en" sz="1200" u="none" cap="none" strike="noStrike">
                <a:solidFill>
                  <a:schemeClr val="dk1"/>
                </a:solidFill>
                <a:latin typeface="Calibri"/>
                <a:ea typeface="Calibri"/>
                <a:cs typeface="Calibri"/>
                <a:sym typeface="Calibri"/>
              </a:rPr>
              <a:t> by Summary Reporting System</a:t>
            </a:r>
            <a:r>
              <a:rPr lang="en" sz="1200">
                <a:solidFill>
                  <a:schemeClr val="dk1"/>
                </a:solidFill>
                <a:latin typeface="Calibri"/>
                <a:ea typeface="Calibri"/>
                <a:cs typeface="Calibri"/>
                <a:sym typeface="Calibri"/>
              </a:rPr>
              <a:t> (SCR) (1930 - 2018)</a:t>
            </a:r>
            <a:endParaRPr sz="1200">
              <a:solidFill>
                <a:schemeClr val="dk1"/>
              </a:solidFill>
              <a:latin typeface="Calibri"/>
              <a:ea typeface="Calibri"/>
              <a:cs typeface="Calibri"/>
              <a:sym typeface="Calibri"/>
            </a:endParaRPr>
          </a:p>
          <a:p>
            <a:pPr indent="-111125" lvl="0" marL="111125" rtl="0" algn="l">
              <a:lnSpc>
                <a:spcPct val="90000"/>
              </a:lnSpc>
              <a:spcBef>
                <a:spcPts val="1000"/>
              </a:spcBef>
              <a:spcAft>
                <a:spcPts val="0"/>
              </a:spcAft>
              <a:buClr>
                <a:schemeClr val="dk1"/>
              </a:buClr>
              <a:buSzPts val="1200"/>
              <a:buFont typeface="Calibri"/>
              <a:buNone/>
            </a:pPr>
            <a:r>
              <a:rPr lang="en" sz="1200">
                <a:solidFill>
                  <a:schemeClr val="dk1"/>
                </a:solidFill>
                <a:latin typeface="Calibri"/>
                <a:ea typeface="Calibri"/>
                <a:cs typeface="Calibri"/>
                <a:sym typeface="Calibri"/>
              </a:rPr>
              <a:t>• Detailed Collection and maintained by National Incident Based Reporting System (NIBR) (2012 -present)</a:t>
            </a:r>
            <a:endParaRPr sz="1200">
              <a:solidFill>
                <a:schemeClr val="dk1"/>
              </a:solidFill>
              <a:latin typeface="Calibri"/>
              <a:ea typeface="Calibri"/>
              <a:cs typeface="Calibri"/>
              <a:sym typeface="Calibri"/>
            </a:endParaRPr>
          </a:p>
          <a:p>
            <a:pPr indent="-111125" lvl="0" marL="111125" marR="0" rtl="0" algn="l">
              <a:lnSpc>
                <a:spcPct val="90000"/>
              </a:lnSpc>
              <a:spcBef>
                <a:spcPts val="1000"/>
              </a:spcBef>
              <a:spcAft>
                <a:spcPts val="0"/>
              </a:spcAft>
              <a:buClr>
                <a:schemeClr val="dk1"/>
              </a:buClr>
              <a:buSzPts val="1200"/>
              <a:buFont typeface="Calibri"/>
              <a:buNone/>
            </a:pPr>
            <a:r>
              <a:rPr b="0" i="0" lang="en" sz="1200" u="none" cap="none" strike="noStrike">
                <a:solidFill>
                  <a:schemeClr val="dk1"/>
                </a:solidFill>
                <a:latin typeface="Calibri"/>
                <a:ea typeface="Calibri"/>
                <a:cs typeface="Calibri"/>
                <a:sym typeface="Calibri"/>
              </a:rPr>
              <a:t>• Compiled via officer report writing system</a:t>
            </a:r>
            <a:endParaRPr sz="1200">
              <a:solidFill>
                <a:schemeClr val="dk1"/>
              </a:solidFill>
              <a:latin typeface="Calibri"/>
              <a:ea typeface="Calibri"/>
              <a:cs typeface="Calibri"/>
              <a:sym typeface="Calibri"/>
            </a:endParaRPr>
          </a:p>
          <a:p>
            <a:pPr indent="-111125" lvl="0" marL="111125" marR="0" rtl="0" algn="l">
              <a:lnSpc>
                <a:spcPct val="90000"/>
              </a:lnSpc>
              <a:spcBef>
                <a:spcPts val="1000"/>
              </a:spcBef>
              <a:spcAft>
                <a:spcPts val="0"/>
              </a:spcAft>
              <a:buClr>
                <a:schemeClr val="dk1"/>
              </a:buClr>
              <a:buSzPts val="1200"/>
              <a:buFont typeface="Calibri"/>
              <a:buNone/>
            </a:pPr>
            <a:r>
              <a:rPr b="0" i="0" lang="en" sz="1200" u="none" cap="none" strike="noStrike">
                <a:solidFill>
                  <a:schemeClr val="dk1"/>
                </a:solidFill>
                <a:latin typeface="Calibri"/>
                <a:ea typeface="Calibri"/>
                <a:cs typeface="Calibri"/>
                <a:sym typeface="Calibri"/>
              </a:rPr>
              <a:t>• Adjusted/corrected by Police Administrative Staff</a:t>
            </a:r>
            <a:endParaRPr sz="1200">
              <a:solidFill>
                <a:schemeClr val="dk1"/>
              </a:solidFill>
              <a:latin typeface="Calibri"/>
              <a:ea typeface="Calibri"/>
              <a:cs typeface="Calibri"/>
              <a:sym typeface="Calibri"/>
            </a:endParaRPr>
          </a:p>
          <a:p>
            <a:pPr indent="-111125" lvl="0" marL="111125" marR="0" rtl="0" algn="l">
              <a:lnSpc>
                <a:spcPct val="90000"/>
              </a:lnSpc>
              <a:spcBef>
                <a:spcPts val="1000"/>
              </a:spcBef>
              <a:spcAft>
                <a:spcPts val="0"/>
              </a:spcAft>
              <a:buClr>
                <a:schemeClr val="dk1"/>
              </a:buClr>
              <a:buSzPts val="1200"/>
              <a:buFont typeface="Calibri"/>
              <a:buNone/>
            </a:pPr>
            <a:r>
              <a:rPr b="0" i="0" lang="en" sz="1200" u="none" cap="none" strike="noStrike">
                <a:solidFill>
                  <a:schemeClr val="dk1"/>
                </a:solidFill>
                <a:latin typeface="Calibri"/>
                <a:ea typeface="Calibri"/>
                <a:cs typeface="Calibri"/>
                <a:sym typeface="Calibri"/>
              </a:rPr>
              <a:t>• State report published by Washington Association of Sheriffs and Police Chiefs (WASPC) and Washington Statistical Analysis Center (W</a:t>
            </a:r>
            <a:r>
              <a:rPr lang="en" sz="1200">
                <a:solidFill>
                  <a:schemeClr val="dk1"/>
                </a:solidFill>
                <a:latin typeface="Calibri"/>
                <a:ea typeface="Calibri"/>
                <a:cs typeface="Calibri"/>
                <a:sym typeface="Calibri"/>
              </a:rPr>
              <a:t>SAC)</a:t>
            </a:r>
            <a:endParaRPr b="0" i="0" sz="1200" u="none" cap="none" strike="noStrike">
              <a:solidFill>
                <a:schemeClr val="dk1"/>
              </a:solidFill>
              <a:latin typeface="Calibri"/>
              <a:ea typeface="Calibri"/>
              <a:cs typeface="Calibri"/>
              <a:sym typeface="Calibri"/>
            </a:endParaRPr>
          </a:p>
        </p:txBody>
      </p:sp>
      <p:pic>
        <p:nvPicPr>
          <p:cNvPr descr="Hands-on: Oculus Quest hand tracking looks cool, and sometimes even works |  VentureBeat" id="98" name="Google Shape;98;p15"/>
          <p:cNvPicPr preferRelativeResize="0"/>
          <p:nvPr/>
        </p:nvPicPr>
        <p:blipFill>
          <a:blip r:embed="rId3">
            <a:alphaModFix/>
          </a:blip>
          <a:stretch>
            <a:fillRect/>
          </a:stretch>
        </p:blipFill>
        <p:spPr>
          <a:xfrm>
            <a:off x="6037350" y="3183275"/>
            <a:ext cx="2788049" cy="1394026"/>
          </a:xfrm>
          <a:prstGeom prst="rect">
            <a:avLst/>
          </a:prstGeom>
          <a:noFill/>
          <a:ln>
            <a:noFill/>
          </a:ln>
        </p:spPr>
      </p:pic>
      <p:pic>
        <p:nvPicPr>
          <p:cNvPr descr="Gesture Recognition Using Ultrasound - Semiconductor for You" id="99" name="Google Shape;99;p15"/>
          <p:cNvPicPr preferRelativeResize="0"/>
          <p:nvPr/>
        </p:nvPicPr>
        <p:blipFill>
          <a:blip r:embed="rId4">
            <a:alphaModFix/>
          </a:blip>
          <a:stretch>
            <a:fillRect/>
          </a:stretch>
        </p:blipFill>
        <p:spPr>
          <a:xfrm>
            <a:off x="5735475" y="1424000"/>
            <a:ext cx="2171424" cy="1446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ctrTitle"/>
          </p:nvPr>
        </p:nvSpPr>
        <p:spPr>
          <a:xfrm>
            <a:off x="1143000" y="1720734"/>
            <a:ext cx="6858000" cy="911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 sz="4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05" name="Google Shape;105;p16"/>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06" name="Google Shape;106;p16"/>
          <p:cNvSpPr txBox="1"/>
          <p:nvPr/>
        </p:nvSpPr>
        <p:spPr>
          <a:xfrm>
            <a:off x="558925" y="1266425"/>
            <a:ext cx="7980600" cy="34890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Clr>
                <a:schemeClr val="dk1"/>
              </a:buClr>
              <a:buSzPts val="1100"/>
              <a:buFont typeface="Arial"/>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AGGRAVATED ASSAULT - An unlawful attack by one person upon another for the purpose of inflicting severe or aggravated bodily injury. This type of assault usually is accompanied using a weapon or by means likely to produce death or great bodily harm.</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Clr>
                <a:schemeClr val="dk1"/>
              </a:buClr>
              <a:buSzPts val="1100"/>
              <a:buFont typeface="Arial"/>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ARSON: The willful or malicious burning, or attempt to burn, with or without intent to defraud, a dwelling house, public building, motor vehicle or aircraft, personal property of another.</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Clr>
                <a:schemeClr val="dk1"/>
              </a:buClr>
              <a:buSzPts val="1100"/>
              <a:buFont typeface="Arial"/>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BURGLARY: The unlawful entry, or attempted entry, of a structure to commit a felony or a theft.</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Clr>
                <a:schemeClr val="dk1"/>
              </a:buClr>
              <a:buSzPts val="1100"/>
              <a:buFont typeface="Arial"/>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MURDER: The willful killing of one person by another or the killing of another person through gross negligence. Also includes the non-violent offense of Controlled Substance Homicide. Summary Reporting System Data Definitions Washington State Statistical Analysis Center 2 Updated on October 27, 2018</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MVTHEFT: The theft or attempted theft of a motor vehicle.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12" name="Google Shape;112;p17"/>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13" name="Google Shape;113;p17"/>
          <p:cNvSpPr txBox="1"/>
          <p:nvPr/>
        </p:nvSpPr>
        <p:spPr>
          <a:xfrm>
            <a:off x="558925" y="1266425"/>
            <a:ext cx="7980600" cy="37866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POPULATION: The total population for the jurisdiction of the agency, as reported by the agency. • PRATE: Number of property crimes per 1,000 residents.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PTOTAL: Total number of property crimes reported including burglary, theft, motor vehicle theft, and arson.</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RAPE: The carnal knowledge of a female forcibly and against her will. Also includes attempts to commit forcible rape.</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RATE: Number of crimes committed per 1,000 residents.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ROBBERY: The taking or attempting to take anything of value from the care, custody, or control of a person or persons by force or the threat of force or violence and/or by putting the victim in fear.</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TOTAL: Total number of crimes reported by the law enforcement agency.</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VRATE: Number of violent crimes committed per 1,000 residents.</a:t>
            </a:r>
            <a:endParaRPr>
              <a:solidFill>
                <a:srgbClr val="32292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19" name="Google Shape;119;p18"/>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20" name="Google Shape;120;p18"/>
          <p:cNvSpPr txBox="1"/>
          <p:nvPr/>
        </p:nvSpPr>
        <p:spPr>
          <a:xfrm>
            <a:off x="558925" y="1266425"/>
            <a:ext cx="7980600" cy="23754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VTOTAL: Total number of violent crimes reported including murder, rape, robbery, and aggravated assault.</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ANIMAL_CRUELTY: Intentionally, knowingly or recklessly taking an action that mistreats or kills any animal without just cause. Included are instances of failure of duty to provide care (food, water, shelter, vet); transporting/confining an animal in a way likely to cause injury/death; causing an animal to fight with another; inflicting excessive or repeated pain/suffering.</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ARSON: To unlawfully and intentionally damage or attempt to damage any real or personal property by fire or incendiary device.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26" name="Google Shape;126;p19"/>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27" name="Google Shape;127;p19"/>
          <p:cNvSpPr txBox="1"/>
          <p:nvPr/>
        </p:nvSpPr>
        <p:spPr>
          <a:xfrm>
            <a:off x="558925" y="1266425"/>
            <a:ext cx="7980600" cy="36378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ASSAULT: Includes the following offenses:</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Aggravated Assault: An attack wherein the offender uses a weapon or displays it threateningly or the victim suffers obvious severe bodily injury and attempts to murder.</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Simple Assault: A physical attack where no weapon is displayed, and the victim does not suffer any obvious or suspected severe injury such as those in aggravated assaults.</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Intimidation: To place another person in reasonable fear of bodily harm using threatening words and/or other conduct but without displaying a weapon or subjecting the victim to actual attack. Includes stalking.</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BRIBERY: The offering, giving, receiving, or soliciting of anything of value to sway the judgment or action of a person in a position of trust or influence.</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BURGLARY: The unlawful entry into a building or other structure with the intent to commit a felony or theft.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33" name="Google Shape;133;p20"/>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34" name="Google Shape;134;p20"/>
          <p:cNvSpPr txBox="1"/>
          <p:nvPr/>
        </p:nvSpPr>
        <p:spPr>
          <a:xfrm>
            <a:off x="558925" y="1266425"/>
            <a:ext cx="7980600" cy="32271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COUNTERFEITING_FORGERY: The altering, copying or imitation of something, without authority or right, and passing, selling, buying, or possessing with the intent to deceive or defraud.</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DESTRUCTION_OF_PROPERTY: To destroy willfully or maliciously, damage, deface or otherwise injure real or personal property without the consent of the owner or person having custody.</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DRUG_VIOLATIONS: Includes the following offenses:</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Drug/Narcotic Violations: The unlawful cultivation, manufacture, distribution, sale, purchase, use, possession, transportation or importation of any controlled drug or narcotic substance. Excludes DUIs.</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Drug Equipment Violations: The unlawful manufacture, sale, purchase, possession or transportation of equipment or devices utilized in preparing and/or using drugs or narcotics.</a:t>
            </a:r>
            <a:endParaRPr>
              <a:solidFill>
                <a:srgbClr val="32292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40" name="Google Shape;140;p21"/>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41" name="Google Shape;141;p21"/>
          <p:cNvSpPr txBox="1"/>
          <p:nvPr/>
        </p:nvSpPr>
        <p:spPr>
          <a:xfrm>
            <a:off x="558925" y="1266425"/>
            <a:ext cx="7980600" cy="39303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EXTORTION_BLACKMAIL: To unlawfully obtain money, property or any other thing of value through the use of threat of force, misuse of authority, threat of criminal prosecution, threat of destruction of reputation or through other coercive means.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FORCIBLE_SEX: Includes the following offenses:</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Forcible Rape: The carnal knowledge of a person, forcibly and/or against that person’s will.</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Forcible Sodomy: Oral or anal sexual intercourse with another person, forcibly and/or against that person’s will.</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Sexual Assault with an Object: To use an object to unlawfully penetrate the genital or anal opening of the body of another person, forcible and/or against that person’s will.</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Forcible Fondling: The touching of the private body parts of another person for the purpose of sexual gratification, forcibly and/or against that person’s will.</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252300"/>
            <a:ext cx="85206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3200"/>
              <a:buFont typeface="Calibri"/>
              <a:buNone/>
            </a:pPr>
            <a:r>
              <a:rPr lang="en"/>
              <a:t>     </a:t>
            </a:r>
            <a:r>
              <a:rPr b="1" lang="en"/>
              <a:t>About the Dataset</a:t>
            </a:r>
            <a:endParaRPr b="1"/>
          </a:p>
        </p:txBody>
      </p:sp>
      <p:pic>
        <p:nvPicPr>
          <p:cNvPr id="147" name="Google Shape;147;p22"/>
          <p:cNvPicPr preferRelativeResize="0"/>
          <p:nvPr/>
        </p:nvPicPr>
        <p:blipFill rotWithShape="1">
          <a:blip r:embed="rId3">
            <a:alphaModFix/>
          </a:blip>
          <a:srcRect b="0" l="0" r="0" t="0"/>
          <a:stretch/>
        </p:blipFill>
        <p:spPr>
          <a:xfrm>
            <a:off x="311700" y="294484"/>
            <a:ext cx="512925" cy="512925"/>
          </a:xfrm>
          <a:prstGeom prst="rect">
            <a:avLst/>
          </a:prstGeom>
          <a:noFill/>
          <a:ln>
            <a:noFill/>
          </a:ln>
        </p:spPr>
      </p:pic>
      <p:sp>
        <p:nvSpPr>
          <p:cNvPr id="148" name="Google Shape;148;p22"/>
          <p:cNvSpPr txBox="1"/>
          <p:nvPr/>
        </p:nvSpPr>
        <p:spPr>
          <a:xfrm>
            <a:off x="558925" y="1266425"/>
            <a:ext cx="7980600" cy="3504300"/>
          </a:xfrm>
          <a:prstGeom prst="rect">
            <a:avLst/>
          </a:prstGeom>
          <a:noFill/>
          <a:ln>
            <a:noFill/>
          </a:ln>
        </p:spPr>
        <p:txBody>
          <a:bodyPr anchorCtr="0" anchor="t" bIns="91425" lIns="91425" spcFirstLastPara="1" rIns="91425" wrap="square" tIns="91425">
            <a:spAutoFit/>
          </a:bodyPr>
          <a:lstStyle/>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GAMBLING_VIOLATIONS: Includes offenses for Betting/Wagering, Operating/ Promoting/Assisting Gambling, Gambling Equipment Violations and Sports Tampering.</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HUMAN_TRAFFICKING: Includes the following offenses:</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Commercial Sex Acts – Inducing a person by force, fraud, or coercion to participate in commercial sex acts or in which the person induced to perform such acts has not attained 18 years of age.</a:t>
            </a:r>
            <a:endParaRPr sz="1200">
              <a:solidFill>
                <a:schemeClr val="dk1"/>
              </a:solidFill>
              <a:latin typeface="Times New Roman"/>
              <a:ea typeface="Times New Roman"/>
              <a:cs typeface="Times New Roman"/>
              <a:sym typeface="Times New Roman"/>
            </a:endParaRPr>
          </a:p>
          <a:p>
            <a:pPr indent="-330200" lvl="0" marL="1028700" marR="88900" rtl="0" algn="l">
              <a:lnSpc>
                <a:spcPct val="150000"/>
              </a:lnSpc>
              <a:spcBef>
                <a:spcPts val="800"/>
              </a:spcBef>
              <a:spcAft>
                <a:spcPts val="0"/>
              </a:spcAft>
              <a:buNone/>
            </a:pPr>
            <a:r>
              <a:rPr lang="en">
                <a:solidFill>
                  <a:schemeClr val="dk1"/>
                </a:solidFill>
                <a:latin typeface="Georgia"/>
                <a:ea typeface="Georgia"/>
                <a:cs typeface="Georgia"/>
                <a:sym typeface="Georgia"/>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Involuntary Servitude – Obtaining of a person through recruitment, harboring, transportation, or provision and subjecting such person by force, fraud or coercion into involuntary servitude, peonage, debt bondage or slavery (not to include commercial sex acts).</a:t>
            </a:r>
            <a:endParaRPr sz="1200">
              <a:solidFill>
                <a:schemeClr val="dk1"/>
              </a:solidFill>
              <a:latin typeface="Times New Roman"/>
              <a:ea typeface="Times New Roman"/>
              <a:cs typeface="Times New Roman"/>
              <a:sym typeface="Times New Roman"/>
            </a:endParaRPr>
          </a:p>
          <a:p>
            <a:pPr indent="-330200" lvl="0" marL="520700" marR="88900" rtl="0" algn="l">
              <a:lnSpc>
                <a:spcPct val="150000"/>
              </a:lnSpc>
              <a:spcBef>
                <a:spcPts val="800"/>
              </a:spcBef>
              <a:spcAft>
                <a:spcPts val="0"/>
              </a:spcAft>
              <a:buNone/>
            </a:pPr>
            <a:r>
              <a:rPr lang="en">
                <a:solidFill>
                  <a:srgbClr val="322929"/>
                </a:solidFill>
              </a:rPr>
              <a:t>●</a:t>
            </a:r>
            <a:r>
              <a:rPr lang="en" sz="700">
                <a:solidFill>
                  <a:srgbClr val="322929"/>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KIDNAPPING_ABDUCTION: Unlawful seizure, transportation and/or detention of a person against his/her will or of a minor without the consent of his/her custodial guardian. Includes hostage-taking.</a:t>
            </a:r>
            <a:endParaRPr>
              <a:solidFill>
                <a:srgbClr val="32292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