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handoutMasterIdLst>
    <p:handoutMasterId r:id="rId54"/>
  </p:handoutMasterIdLst>
  <p:sldIdLst>
    <p:sldId id="256" r:id="rId2"/>
    <p:sldId id="285" r:id="rId3"/>
    <p:sldId id="257" r:id="rId4"/>
    <p:sldId id="287" r:id="rId5"/>
    <p:sldId id="288" r:id="rId6"/>
    <p:sldId id="289" r:id="rId7"/>
    <p:sldId id="290" r:id="rId8"/>
    <p:sldId id="258" r:id="rId9"/>
    <p:sldId id="291" r:id="rId10"/>
    <p:sldId id="259" r:id="rId11"/>
    <p:sldId id="292" r:id="rId12"/>
    <p:sldId id="293" r:id="rId13"/>
    <p:sldId id="295" r:id="rId14"/>
    <p:sldId id="296" r:id="rId15"/>
    <p:sldId id="297" r:id="rId16"/>
    <p:sldId id="260" r:id="rId17"/>
    <p:sldId id="299" r:id="rId18"/>
    <p:sldId id="300" r:id="rId19"/>
    <p:sldId id="261" r:id="rId20"/>
    <p:sldId id="301" r:id="rId21"/>
    <p:sldId id="262" r:id="rId22"/>
    <p:sldId id="302" r:id="rId23"/>
    <p:sldId id="263" r:id="rId24"/>
    <p:sldId id="303" r:id="rId25"/>
    <p:sldId id="264" r:id="rId26"/>
    <p:sldId id="304" r:id="rId27"/>
    <p:sldId id="305" r:id="rId28"/>
    <p:sldId id="266" r:id="rId29"/>
    <p:sldId id="307" r:id="rId30"/>
    <p:sldId id="308" r:id="rId31"/>
    <p:sldId id="310" r:id="rId32"/>
    <p:sldId id="268" r:id="rId33"/>
    <p:sldId id="269" r:id="rId34"/>
    <p:sldId id="311" r:id="rId35"/>
    <p:sldId id="313" r:id="rId36"/>
    <p:sldId id="314" r:id="rId37"/>
    <p:sldId id="270" r:id="rId38"/>
    <p:sldId id="271" r:id="rId39"/>
    <p:sldId id="272" r:id="rId40"/>
    <p:sldId id="273" r:id="rId41"/>
    <p:sldId id="274" r:id="rId42"/>
    <p:sldId id="275" r:id="rId43"/>
    <p:sldId id="31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Calibri Light" panose="020F0302020204030204" pitchFamily="34" charset="0"/>
      <p:regular r:id="rId63"/>
      <p:italic r:id="rId64"/>
    </p:embeddedFont>
    <p:embeddedFont>
      <p:font typeface="Fira Sans" panose="020B0503050000020004" pitchFamily="3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794F-A920-4C5B-8271-520BB0AD572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1916-B9CD-4FCF-A728-50596C6D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120" baseline="0">
                <a:solidFill>
                  <a:srgbClr val="FFFFFF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  <a:lvl2pPr marL="347472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4pPr>
            <a:lvl5pPr marL="0" indent="0">
              <a:buClr>
                <a:schemeClr val="bg1"/>
              </a:buClr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4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91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093615"/>
            <a:ext cx="4663440" cy="467184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093615"/>
            <a:ext cx="4663440" cy="467184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199384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1919728"/>
            <a:ext cx="4663440" cy="403375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97352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919728"/>
            <a:ext cx="4663440" cy="403166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4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16" y="40501"/>
            <a:ext cx="11316983" cy="1053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093615"/>
            <a:ext cx="10753725" cy="46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016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i="1" dirty="0" err="1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67005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@geekygirlsarah #kcdc16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u="sng" kern="1200" spc="-120" baseline="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•"/>
        <a:defRPr sz="2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1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non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A Primer on Functional Programming</a:t>
            </a:r>
            <a:endParaRPr lang="en-US" u="non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Withee</a:t>
            </a:r>
          </a:p>
        </p:txBody>
      </p:sp>
    </p:spTree>
    <p:extLst>
      <p:ext uri="{BB962C8B-B14F-4D97-AF65-F5344CB8AC3E}">
        <p14:creationId xmlns:p14="http://schemas.microsoft.com/office/powerpoint/2010/main" val="107957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Functions:</a:t>
            </a:r>
          </a:p>
          <a:p>
            <a:endParaRPr lang="en-US" dirty="0" smtClean="0"/>
          </a:p>
          <a:p>
            <a:r>
              <a:rPr lang="en-US" dirty="0" smtClean="0"/>
              <a:t>Function that, given a certain input, </a:t>
            </a:r>
            <a:r>
              <a:rPr lang="en-US" b="1" i="1" dirty="0" smtClean="0"/>
              <a:t>always</a:t>
            </a:r>
            <a:r>
              <a:rPr lang="en-US" dirty="0" smtClean="0"/>
              <a:t> produces the same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functions don’t </a:t>
            </a:r>
            <a:r>
              <a:rPr lang="en-US" dirty="0"/>
              <a:t>have side </a:t>
            </a:r>
            <a:r>
              <a:rPr lang="en-US" dirty="0" smtClean="0"/>
              <a:t>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1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effects include:</a:t>
            </a:r>
          </a:p>
          <a:p>
            <a:endParaRPr lang="en-US" dirty="0" smtClean="0"/>
          </a:p>
          <a:p>
            <a:r>
              <a:rPr lang="en-US" dirty="0" smtClean="0"/>
              <a:t>Time</a:t>
            </a:r>
            <a:r>
              <a:rPr lang="en-US" dirty="0"/>
              <a:t>, file access, database access, previous function calls,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input is never pure (duh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8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</a:t>
            </a:r>
            <a:r>
              <a:rPr lang="en-US" dirty="0"/>
              <a:t>by reference is </a:t>
            </a:r>
            <a:r>
              <a:rPr lang="en-US" dirty="0" smtClean="0"/>
              <a:t>never pure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2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 </a:t>
            </a:r>
            <a:r>
              <a:rPr lang="en-US" dirty="0"/>
              <a:t>impossible to write 100% pure function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sin(x)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sine of angle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str.length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length of the string </a:t>
            </a:r>
            <a:r>
              <a:rPr lang="en-US" dirty="0" err="1" smtClean="0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getAccountNumberFromDb</a:t>
            </a:r>
            <a:r>
              <a:rPr lang="en-US" dirty="0" smtClean="0">
                <a:latin typeface="Consolas" panose="020B0609020204030204" pitchFamily="49" charset="0"/>
              </a:rPr>
              <a:t>(name)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kidding…   definitely not pure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86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Referential </a:t>
            </a:r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300"/>
              </a:spcBef>
              <a:buNone/>
            </a:pPr>
            <a:r>
              <a:rPr lang="en-US" sz="3600" dirty="0"/>
              <a:t>Referential transparency:</a:t>
            </a:r>
            <a:br>
              <a:rPr lang="en-US" sz="3600" dirty="0"/>
            </a:br>
            <a:endParaRPr lang="en-US" sz="3600" dirty="0"/>
          </a:p>
          <a:p>
            <a:pPr marL="0" lvl="1" indent="0">
              <a:spcBef>
                <a:spcPts val="1300"/>
              </a:spcBef>
              <a:buNone/>
            </a:pPr>
            <a:r>
              <a:rPr lang="en-US" sz="3600" dirty="0"/>
              <a:t>Any expression that can replace its value with no behavior changes</a:t>
            </a:r>
          </a:p>
        </p:txBody>
      </p:sp>
    </p:spTree>
    <p:extLst>
      <p:ext uri="{BB962C8B-B14F-4D97-AF65-F5344CB8AC3E}">
        <p14:creationId xmlns:p14="http://schemas.microsoft.com/office/powerpoint/2010/main" val="18752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jk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2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Referential </a:t>
            </a:r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 smtClean="0"/>
              <a:t>Example: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 algn="ctr">
              <a:buNone/>
            </a:pPr>
            <a:r>
              <a:rPr lang="en-US" sz="3600" dirty="0" smtClean="0"/>
              <a:t>If x </a:t>
            </a:r>
            <a:r>
              <a:rPr lang="en-US" sz="3600" dirty="0"/>
              <a:t>= </a:t>
            </a:r>
            <a:r>
              <a:rPr lang="en-US" sz="3600" dirty="0" smtClean="0"/>
              <a:t>3…</a:t>
            </a:r>
          </a:p>
          <a:p>
            <a:pPr marL="4572" lvl="1" indent="0" algn="ctr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x </a:t>
            </a:r>
            <a:r>
              <a:rPr lang="en-US" sz="3600" dirty="0"/>
              <a:t>+ 5 = 8</a:t>
            </a:r>
            <a:br>
              <a:rPr lang="en-US" sz="3600" dirty="0"/>
            </a:br>
            <a:r>
              <a:rPr lang="en-US" sz="3600" dirty="0" smtClean="0"/>
              <a:t>3 </a:t>
            </a:r>
            <a:r>
              <a:rPr lang="en-US" sz="3600" dirty="0"/>
              <a:t>+ 5 = </a:t>
            </a:r>
            <a:r>
              <a:rPr lang="en-US" sz="36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178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/>
              <a:t>In </a:t>
            </a:r>
            <a:r>
              <a:rPr lang="en-US" sz="3600" dirty="0"/>
              <a:t>mathematics, all functions are </a:t>
            </a:r>
            <a:r>
              <a:rPr lang="en-US" sz="3600" dirty="0" smtClean="0"/>
              <a:t>transparent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In programming, this is </a:t>
            </a:r>
            <a:r>
              <a:rPr lang="en-US" sz="3600" dirty="0" smtClean="0"/>
              <a:t>NOT the </a:t>
            </a:r>
            <a:r>
              <a:rPr lang="en-US" sz="3600" dirty="0"/>
              <a:t>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11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/>
              <a:t>Pure functions </a:t>
            </a:r>
            <a:r>
              <a:rPr lang="en-US" sz="3600" i="1" dirty="0"/>
              <a:t>always</a:t>
            </a:r>
            <a:r>
              <a:rPr lang="en-US" sz="3600" dirty="0"/>
              <a:t> have referential transparency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658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/>
              <a:t>Assignments </a:t>
            </a:r>
            <a:r>
              <a:rPr lang="en-US" sz="3600" dirty="0"/>
              <a:t>are NOT transparent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x = x + </a:t>
            </a:r>
            <a:r>
              <a:rPr lang="en-US" sz="3600" dirty="0" smtClean="0">
                <a:latin typeface="Consolas" panose="020B0609020204030204" pitchFamily="49" charset="0"/>
              </a:rPr>
              <a:t>1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7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def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addOne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</a:rPr>
              <a:t> x):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return x + 1</a:t>
            </a:r>
            <a:r>
              <a:rPr lang="en-US" sz="3600" dirty="0" smtClean="0">
                <a:latin typeface="Consolas" panose="020B0609020204030204" pitchFamily="49" charset="0"/>
              </a:rPr>
              <a:t>;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 smtClean="0"/>
              <a:t>If x and y are the same, then</a:t>
            </a:r>
          </a:p>
          <a:p>
            <a:pPr marL="4572" lvl="1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addOne</a:t>
            </a:r>
            <a:r>
              <a:rPr lang="en-US" sz="3600" dirty="0" smtClean="0">
                <a:latin typeface="Consolas" panose="020B0609020204030204" pitchFamily="49" charset="0"/>
              </a:rPr>
              <a:t>(x) == </a:t>
            </a:r>
            <a:r>
              <a:rPr lang="en-US" sz="3600" dirty="0" err="1" smtClean="0">
                <a:latin typeface="Consolas" panose="020B0609020204030204" pitchFamily="49" charset="0"/>
              </a:rPr>
              <a:t>addOne</a:t>
            </a:r>
            <a:r>
              <a:rPr lang="en-US" sz="3600" dirty="0" smtClean="0">
                <a:latin typeface="Consolas" panose="020B0609020204030204" pitchFamily="49" charset="0"/>
              </a:rPr>
              <a:t>(y)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function:</a:t>
            </a:r>
          </a:p>
          <a:p>
            <a:endParaRPr lang="en-US" dirty="0"/>
          </a:p>
          <a:p>
            <a:r>
              <a:rPr lang="en-US" dirty="0" smtClean="0"/>
              <a:t>A function without a name</a:t>
            </a:r>
          </a:p>
          <a:p>
            <a:r>
              <a:rPr lang="en-US" dirty="0" smtClean="0"/>
              <a:t>(Also called an anonymous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/>
              <a:t>Usually </a:t>
            </a:r>
            <a:r>
              <a:rPr lang="en-US" sz="3600" dirty="0"/>
              <a:t>for higher level functions or to pass arguments to </a:t>
            </a:r>
            <a:r>
              <a:rPr lang="en-US" sz="3600" dirty="0" smtClean="0"/>
              <a:t>one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Usually used once to a few </a:t>
            </a:r>
            <a:r>
              <a:rPr lang="en-US" sz="3600" dirty="0" smtClean="0"/>
              <a:t>times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43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/>
              <a:t>Can’t be recursive</a:t>
            </a:r>
            <a:r>
              <a:rPr lang="en-US" sz="3600" dirty="0" smtClean="0"/>
              <a:t>*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* otherwise they need a name or some way of maintaining state</a:t>
            </a:r>
            <a:r>
              <a:rPr lang="en-US" sz="2000" dirty="0" smtClean="0"/>
              <a:t>**</a:t>
            </a:r>
          </a:p>
          <a:p>
            <a:pPr marL="4572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** which is possible but outside of this </a:t>
            </a:r>
            <a:r>
              <a:rPr lang="en-US" sz="2000" dirty="0" smtClean="0"/>
              <a:t>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27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</a:t>
            </a:r>
            <a:r>
              <a:rPr lang="en-US" dirty="0" smtClean="0">
                <a:latin typeface="Consolas" panose="020B0609020204030204" pitchFamily="49" charset="0"/>
              </a:rPr>
              <a:t>= lambda x:  x*x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 f(5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2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r>
              <a:rPr lang="en-US" dirty="0"/>
              <a:t>Functions can be passed as values into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Who has heard of functional programming?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677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(Warning: mind blowing example ahead)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def</a:t>
            </a:r>
            <a:r>
              <a:rPr lang="en-US" sz="3200" dirty="0">
                <a:latin typeface="Consolas" panose="020B0609020204030204" pitchFamily="49" charset="0"/>
              </a:rPr>
              <a:t> divide(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return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 smtClean="0">
                <a:latin typeface="Consolas" panose="020B0609020204030204" pitchFamily="49" charset="0"/>
              </a:rPr>
              <a:t>/</a:t>
            </a:r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Consolas" panose="020B0609020204030204" pitchFamily="49" charset="0"/>
              </a:rPr>
              <a:t>def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divisor(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return lambda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r</a:t>
            </a:r>
            <a:r>
              <a:rPr lang="en-US" sz="3200" dirty="0">
                <a:latin typeface="Consolas" panose="020B0609020204030204" pitchFamily="49" charset="0"/>
              </a:rPr>
              <a:t>: divide (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r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half </a:t>
            </a:r>
            <a:r>
              <a:rPr lang="en-US" sz="3200" dirty="0">
                <a:latin typeface="Consolas" panose="020B0609020204030204" pitchFamily="49" charset="0"/>
              </a:rPr>
              <a:t>= divisor(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print </a:t>
            </a:r>
            <a:r>
              <a:rPr lang="en-US" sz="3200" dirty="0">
                <a:latin typeface="Consolas" panose="020B0609020204030204" pitchFamily="49" charset="0"/>
              </a:rPr>
              <a:t>half(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32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856514" y="3701143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123611"/>
              <a:gd name="adj6" fmla="val -114863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6514" y="3712027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lambda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r: divide(r, 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856514" y="5349105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-68056"/>
              <a:gd name="adj6" fmla="val -110499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6513" y="5371659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divide(32,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3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/>
      <p:bldP spid="8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563" lvl="2" indent="-690563"/>
            <a:r>
              <a:rPr lang="en-US" sz="3600" dirty="0" smtClean="0"/>
              <a:t>Monads</a:t>
            </a:r>
            <a:endParaRPr lang="en-US" sz="3600" dirty="0"/>
          </a:p>
          <a:p>
            <a:pPr marL="690563" lvl="2" indent="-690563"/>
            <a:r>
              <a:rPr lang="en-US" sz="3600" dirty="0"/>
              <a:t>Closures</a:t>
            </a:r>
          </a:p>
          <a:p>
            <a:pPr marL="690563" lvl="2" indent="-690563"/>
            <a:r>
              <a:rPr lang="en-US" sz="3600" dirty="0" err="1"/>
              <a:t>Functors</a:t>
            </a:r>
            <a:endParaRPr lang="en-US" sz="3600" dirty="0"/>
          </a:p>
          <a:p>
            <a:r>
              <a:rPr lang="en-US" dirty="0"/>
              <a:t>Outside of the scope of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smtClean="0"/>
              <a:t>Pure functions are simpler and faster </a:t>
            </a:r>
            <a:r>
              <a:rPr lang="en-US" sz="3600" dirty="0"/>
              <a:t>to </a:t>
            </a:r>
            <a:r>
              <a:rPr lang="en-US" sz="3600" dirty="0" smtClean="0"/>
              <a:t>write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49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smtClean="0"/>
              <a:t>Pure functions that work correctly always work correctly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382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smtClean="0"/>
              <a:t>Stack </a:t>
            </a:r>
            <a:r>
              <a:rPr lang="en-US" sz="3600" dirty="0"/>
              <a:t>traces are a </a:t>
            </a:r>
            <a:r>
              <a:rPr lang="en-US" sz="3600" dirty="0" smtClean="0"/>
              <a:t>pain in OOP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 smtClean="0"/>
              <a:t>Stack traces in FP simplify things</a:t>
            </a:r>
          </a:p>
        </p:txBody>
      </p:sp>
    </p:spTree>
    <p:extLst>
      <p:ext uri="{BB962C8B-B14F-4D97-AF65-F5344CB8AC3E}">
        <p14:creationId xmlns:p14="http://schemas.microsoft.com/office/powerpoint/2010/main" val="377935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smtClean="0"/>
              <a:t>No side effects makes unit tests pass more reliably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3600" dirty="0" smtClean="0"/>
              <a:t>Global </a:t>
            </a:r>
            <a:r>
              <a:rPr lang="en-US" sz="3600" dirty="0"/>
              <a:t>state of program isn’t affected by pure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858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</a:t>
            </a:r>
            <a:r>
              <a:rPr lang="en-US" dirty="0"/>
              <a:t>is WAY </a:t>
            </a:r>
            <a:r>
              <a:rPr lang="en-US" dirty="0" smtClean="0"/>
              <a:t>easier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49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ends up better as functions are designed </a:t>
            </a:r>
            <a:r>
              <a:rPr lang="en-US" dirty="0" smtClean="0"/>
              <a:t>better</a:t>
            </a:r>
          </a:p>
          <a:p>
            <a:endParaRPr lang="en-US" dirty="0"/>
          </a:p>
          <a:p>
            <a:pPr lvl="2"/>
            <a:r>
              <a:rPr lang="en-US" dirty="0"/>
              <a:t>Better small modules -&gt; better large </a:t>
            </a:r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Who has done functional programming?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99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 smtClean="0"/>
              <a:t>In a moment, everyone will stand up.</a:t>
            </a:r>
          </a:p>
          <a:p>
            <a:pPr lvl="1"/>
            <a:endParaRPr lang="en-US" sz="3600" dirty="0"/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Start at the beginning of the room with 0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Take the previous number, add 1 to it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Say the number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Sit down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Last person reports the total</a:t>
            </a:r>
          </a:p>
        </p:txBody>
      </p:sp>
    </p:spTree>
    <p:extLst>
      <p:ext uri="{BB962C8B-B14F-4D97-AF65-F5344CB8AC3E}">
        <p14:creationId xmlns:p14="http://schemas.microsoft.com/office/powerpoint/2010/main" val="181901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dirty="0"/>
              <a:t>In a </a:t>
            </a:r>
            <a:r>
              <a:rPr lang="en-US" sz="3600" dirty="0" smtClean="0"/>
              <a:t>moment, everyone will stand up.</a:t>
            </a:r>
            <a:endParaRPr lang="en-US" sz="3600" dirty="0"/>
          </a:p>
          <a:p>
            <a:pPr lvl="1"/>
            <a:endParaRPr lang="en-US" sz="3600" dirty="0"/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Count yourself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Find a neighbor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Together, total your two counts so far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One of you sit down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Repeat step 2 until no one else remains</a:t>
            </a:r>
          </a:p>
          <a:p>
            <a:pPr marL="747522" lvl="1" indent="-742950">
              <a:buFont typeface="+mj-lt"/>
              <a:buAutoNum type="arabicPeriod"/>
            </a:pPr>
            <a:r>
              <a:rPr lang="en-US" sz="3600" dirty="0" smtClean="0"/>
              <a:t>Last </a:t>
            </a:r>
            <a:r>
              <a:rPr lang="en-US" sz="3600" dirty="0"/>
              <a:t>person reports the </a:t>
            </a:r>
            <a:r>
              <a:rPr lang="en-US" sz="3600" dirty="0" smtClean="0"/>
              <a:t>total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497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Activity 1 resembles a for or while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x + 1</a:t>
            </a:r>
            <a:r>
              <a:rPr lang="en-US" dirty="0"/>
              <a:t> type thought</a:t>
            </a:r>
          </a:p>
          <a:p>
            <a:pPr lvl="1"/>
            <a:r>
              <a:rPr lang="en-US" dirty="0"/>
              <a:t>Took a long time</a:t>
            </a:r>
          </a:p>
          <a:p>
            <a:pPr lvl="1"/>
            <a:r>
              <a:rPr lang="en-US" dirty="0"/>
              <a:t>n </a:t>
            </a:r>
            <a:r>
              <a:rPr lang="en-US" dirty="0" smtClean="0"/>
              <a:t>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99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2 resembles concurrent recursive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myNum</a:t>
            </a:r>
            <a:r>
              <a:rPr lang="en-US" dirty="0" smtClean="0">
                <a:latin typeface="Consolas" panose="020B0609020204030204" pitchFamily="49" charset="0"/>
              </a:rPr>
              <a:t> = 1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countPerson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myNum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theirNum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return </a:t>
            </a:r>
            <a:r>
              <a:rPr lang="en-US" dirty="0" err="1" smtClean="0">
                <a:latin typeface="Consolas" panose="020B0609020204030204" pitchFamily="49" charset="0"/>
              </a:rPr>
              <a:t>myNum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theirNum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Multiple sets counted at the same time</a:t>
            </a:r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n steps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3669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(Pure)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Agda</a:t>
            </a:r>
            <a:endParaRPr lang="en-US" dirty="0"/>
          </a:p>
          <a:p>
            <a:r>
              <a:rPr lang="en-US" dirty="0"/>
              <a:t>Charity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Coq</a:t>
            </a:r>
          </a:p>
          <a:p>
            <a:r>
              <a:rPr lang="en-US" dirty="0"/>
              <a:t>Curry</a:t>
            </a:r>
          </a:p>
          <a:p>
            <a:r>
              <a:rPr lang="en-US" dirty="0"/>
              <a:t>Elm</a:t>
            </a:r>
          </a:p>
          <a:p>
            <a:r>
              <a:rPr lang="en-US" dirty="0" err="1"/>
              <a:t>Frege</a:t>
            </a:r>
            <a:endParaRPr lang="en-US" dirty="0"/>
          </a:p>
          <a:p>
            <a:r>
              <a:rPr lang="en-US" dirty="0"/>
              <a:t>Haskell</a:t>
            </a:r>
          </a:p>
          <a:p>
            <a:r>
              <a:rPr lang="en-US" dirty="0"/>
              <a:t>Hope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Miranda</a:t>
            </a:r>
          </a:p>
          <a:p>
            <a:r>
              <a:rPr lang="en-US" dirty="0"/>
              <a:t>Idris</a:t>
            </a:r>
          </a:p>
          <a:p>
            <a:r>
              <a:rPr lang="en-US" dirty="0" err="1"/>
              <a:t>SequenceL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</a:t>
            </a:r>
            <a:r>
              <a:rPr lang="en-US" dirty="0" smtClean="0"/>
              <a:t>(Not Pure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093615"/>
            <a:ext cx="10753725" cy="4684251"/>
          </a:xfrm>
        </p:spPr>
        <p:txBody>
          <a:bodyPr numCol="3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APL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C++ (since C++11)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C#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Ceylon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ECMAScript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ActionScript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ECMAScript for XML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JavaScript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Erlang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Elixir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LFE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</a:t>
            </a:r>
            <a:r>
              <a:rPr lang="en-US" sz="1600" dirty="0" smtClean="0"/>
              <a:t>#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FPr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Groovy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Hop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Java (since Java 8)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Julia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Lisp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Clojure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Common Lisp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Dylan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Emacs</a:t>
            </a:r>
            <a:r>
              <a:rPr lang="en-US" sz="1600" dirty="0"/>
              <a:t> Lisp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LFE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Little 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Logo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Scheme</a:t>
            </a:r>
          </a:p>
          <a:p>
            <a:pPr marL="457200" lvl="1" indent="-454025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Racket</a:t>
            </a:r>
          </a:p>
          <a:p>
            <a:pPr marL="347663" lvl="1" indent="-344488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Tea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Mathematica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ML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Standard ML</a:t>
            </a:r>
          </a:p>
          <a:p>
            <a:pPr marL="457200" lvl="1" indent="-454025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Ocaml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Nemerle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Opal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OPS5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Poplog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Python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Q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Ruby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REFAL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Rust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Scala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Spreadsheets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15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Elm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 (primitive types, lists, tuples, records, unions)</a:t>
            </a:r>
          </a:p>
          <a:p>
            <a:r>
              <a:rPr lang="en-US" dirty="0"/>
              <a:t>Immutable types (keeps data pure by making you create new variables)</a:t>
            </a:r>
          </a:p>
          <a:p>
            <a:r>
              <a:rPr lang="en-US" dirty="0"/>
              <a:t>No runtime exceptions (compiler finds them first)</a:t>
            </a:r>
          </a:p>
          <a:p>
            <a:r>
              <a:rPr lang="en-US" dirty="0"/>
              <a:t>Super friendly error messages</a:t>
            </a:r>
          </a:p>
          <a:p>
            <a:r>
              <a:rPr lang="en-US" dirty="0"/>
              <a:t>Compiles to JavaScript for the </a:t>
            </a:r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typed, type inference</a:t>
            </a:r>
          </a:p>
          <a:p>
            <a:r>
              <a:rPr lang="en-US" dirty="0"/>
              <a:t>Lazy evaluation and pattern </a:t>
            </a:r>
            <a:r>
              <a:rPr lang="en-US" dirty="0" smtClean="0"/>
              <a:t>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LISt</a:t>
            </a:r>
            <a:r>
              <a:rPr lang="en-US" dirty="0"/>
              <a:t> Processor”</a:t>
            </a:r>
          </a:p>
          <a:p>
            <a:r>
              <a:rPr lang="en-US" dirty="0"/>
              <a:t>(Known as the language with all the parentheses)</a:t>
            </a:r>
          </a:p>
          <a:p>
            <a:r>
              <a:rPr lang="en-US" dirty="0"/>
              <a:t>NOT a pure functional language</a:t>
            </a:r>
          </a:p>
          <a:p>
            <a:r>
              <a:rPr lang="en-US" dirty="0"/>
              <a:t>Dynamically typed (mostly lists of any type)</a:t>
            </a:r>
          </a:p>
          <a:p>
            <a:r>
              <a:rPr lang="en-US" dirty="0" smtClean="0"/>
              <a:t>Solve on first item in list, recursively solve on rest of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7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</a:t>
            </a:r>
            <a:r>
              <a:rPr lang="en-US" dirty="0" err="1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Dialect of LISP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Runs on Java Virtual Machine (JVM)</a:t>
            </a:r>
          </a:p>
          <a:p>
            <a:r>
              <a:rPr lang="en-US" dirty="0"/>
              <a:t>Used by Amazon, Capital One, Cerner, Groupon, Spotify, many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Who IS a functional programmer?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4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–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Object Oriented (compiles into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Based on </a:t>
            </a:r>
            <a:r>
              <a:rPr lang="en-US" dirty="0" err="1"/>
              <a:t>Ocaml</a:t>
            </a:r>
            <a:r>
              <a:rPr lang="en-US" dirty="0"/>
              <a:t> and C#</a:t>
            </a:r>
          </a:p>
          <a:p>
            <a:r>
              <a:rPr lang="en-US" dirty="0"/>
              <a:t>Strongly typed, but inferred</a:t>
            </a:r>
          </a:p>
          <a:p>
            <a:r>
              <a:rPr lang="en-US" dirty="0"/>
              <a:t>Every statement returns a type</a:t>
            </a:r>
          </a:p>
          <a:p>
            <a:r>
              <a:rPr lang="en-US" dirty="0"/>
              <a:t>Parallelism is easily built into language</a:t>
            </a:r>
          </a:p>
          <a:p>
            <a:r>
              <a:rPr lang="en-US" dirty="0" smtClean="0"/>
              <a:t>Great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6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programming </a:t>
            </a:r>
            <a:r>
              <a:rPr lang="en-US" dirty="0"/>
              <a:t>is getting popular, but been around for </a:t>
            </a:r>
            <a:r>
              <a:rPr lang="en-US" dirty="0" smtClean="0"/>
              <a:t>decades</a:t>
            </a:r>
          </a:p>
          <a:p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principles </a:t>
            </a:r>
            <a:r>
              <a:rPr lang="en-US" dirty="0" smtClean="0"/>
              <a:t>makes your </a:t>
            </a:r>
            <a:r>
              <a:rPr lang="en-US" dirty="0"/>
              <a:t>code simpler, smaller, and more reliable</a:t>
            </a:r>
          </a:p>
          <a:p>
            <a:endParaRPr lang="en-US" dirty="0" smtClean="0"/>
          </a:p>
          <a:p>
            <a:r>
              <a:rPr lang="en-US" dirty="0" smtClean="0"/>
              <a:t>There’s many functional </a:t>
            </a:r>
            <a:r>
              <a:rPr lang="en-US" dirty="0"/>
              <a:t>languages </a:t>
            </a:r>
            <a:r>
              <a:rPr lang="en-US" dirty="0" smtClean="0"/>
              <a:t>so you can find one that’s similar to your favorite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Sarah Withee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smtClean="0"/>
              <a:t>geekygirlsarah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sarah@sarahwithee.com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I’d love to hear how you’re using your </a:t>
            </a:r>
            <a:r>
              <a:rPr lang="en-US" smtClean="0"/>
              <a:t>new knowledge!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Who has wanted to </a:t>
            </a:r>
            <a:r>
              <a:rPr lang="en-US" sz="3600" dirty="0"/>
              <a:t>learn but never had </a:t>
            </a:r>
            <a:r>
              <a:rPr lang="en-US" sz="3600" dirty="0" smtClean="0"/>
              <a:t>time or good </a:t>
            </a:r>
            <a:r>
              <a:rPr lang="en-US" sz="3600" dirty="0"/>
              <a:t>resources?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824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Functional Programming Concepts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Examples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Why Use Functional Programming?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Look at Programming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378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It’s not new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(Languages and ideas been around since the 1950s)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Built </a:t>
            </a:r>
            <a:r>
              <a:rPr lang="en-US" dirty="0"/>
              <a:t>on ideas of lambda </a:t>
            </a:r>
            <a:r>
              <a:rPr lang="en-US" dirty="0" smtClean="0"/>
              <a:t>calculus</a:t>
            </a:r>
          </a:p>
          <a:p>
            <a:pPr marL="0" indent="0">
              <a:buNone/>
            </a:pPr>
            <a:r>
              <a:rPr lang="en-US" dirty="0" smtClean="0"/>
              <a:t>developed in the 1930s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(I promise, I won’t cover this)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0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587</TotalTime>
  <Words>947</Words>
  <Application>Microsoft Office PowerPoint</Application>
  <PresentationFormat>Widescreen</PresentationFormat>
  <Paragraphs>272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Consolas</vt:lpstr>
      <vt:lpstr>Calibri Light</vt:lpstr>
      <vt:lpstr>Arial</vt:lpstr>
      <vt:lpstr>Fira Sans</vt:lpstr>
      <vt:lpstr>Metropolitan</vt:lpstr>
      <vt:lpstr>A Primer on Functional Programming</vt:lpstr>
      <vt:lpstr>Monads</vt:lpstr>
      <vt:lpstr>Poll</vt:lpstr>
      <vt:lpstr>Poll</vt:lpstr>
      <vt:lpstr>Poll</vt:lpstr>
      <vt:lpstr>Poll</vt:lpstr>
      <vt:lpstr>Intro</vt:lpstr>
      <vt:lpstr>Background</vt:lpstr>
      <vt:lpstr>Background</vt:lpstr>
      <vt:lpstr>Concepts – Pure Functions</vt:lpstr>
      <vt:lpstr>Concepts – Pure Functions</vt:lpstr>
      <vt:lpstr>Concepts – Pure Functions</vt:lpstr>
      <vt:lpstr>Concepts – Pure Functions</vt:lpstr>
      <vt:lpstr>Concepts – Pure Functions</vt:lpstr>
      <vt:lpstr>Concepts – Pure Functions</vt:lpstr>
      <vt:lpstr>Concepts – Pure Functions</vt:lpstr>
      <vt:lpstr>Concepts – Pure Functions</vt:lpstr>
      <vt:lpstr>Concepts – Pure Functions</vt:lpstr>
      <vt:lpstr>Concepts - Referential Transparency</vt:lpstr>
      <vt:lpstr>Concepts - Referential Transparency</vt:lpstr>
      <vt:lpstr>Concepts - Referential Transparency</vt:lpstr>
      <vt:lpstr>Concepts - Referential Transparency</vt:lpstr>
      <vt:lpstr>Concepts - Referential Transparency</vt:lpstr>
      <vt:lpstr>Concepts - Referential Transparency</vt:lpstr>
      <vt:lpstr>Concepts - Lambda functions</vt:lpstr>
      <vt:lpstr>Concepts - Lambda functions</vt:lpstr>
      <vt:lpstr>Concepts - Lambda functions</vt:lpstr>
      <vt:lpstr>Concepts - Lambda functions</vt:lpstr>
      <vt:lpstr>Concepts - Lambda functions</vt:lpstr>
      <vt:lpstr>PowerPoint Presentation</vt:lpstr>
      <vt:lpstr>Concepts - Lambda functions</vt:lpstr>
      <vt:lpstr>Concepts - Extra</vt:lpstr>
      <vt:lpstr>Why Use Functional Languages?</vt:lpstr>
      <vt:lpstr>Why Use Functional Languages?</vt:lpstr>
      <vt:lpstr>Why Use Functional Languages?</vt:lpstr>
      <vt:lpstr>Why Use Functional Languages?</vt:lpstr>
      <vt:lpstr>Why Use Functional Languages?</vt:lpstr>
      <vt:lpstr>Why Use Functional Languages?</vt:lpstr>
      <vt:lpstr>Why Use Functional Languages?</vt:lpstr>
      <vt:lpstr>Activity 1</vt:lpstr>
      <vt:lpstr>Activity 2</vt:lpstr>
      <vt:lpstr>Example of Functional Thinking</vt:lpstr>
      <vt:lpstr>Example of Functional Thinking</vt:lpstr>
      <vt:lpstr>List of Functional Languages (Pure)</vt:lpstr>
      <vt:lpstr>List of Functional Languages (Not Pure)</vt:lpstr>
      <vt:lpstr>Languages - Elm</vt:lpstr>
      <vt:lpstr>Languages - Haskell</vt:lpstr>
      <vt:lpstr>Languages - LISP</vt:lpstr>
      <vt:lpstr>Languages - Clojure</vt:lpstr>
      <vt:lpstr>Languages – F#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on Functional Programming</dc:title>
  <dc:creator>Sarah W</dc:creator>
  <cp:lastModifiedBy>Sarah W</cp:lastModifiedBy>
  <cp:revision>44</cp:revision>
  <dcterms:created xsi:type="dcterms:W3CDTF">2016-05-21T14:20:53Z</dcterms:created>
  <dcterms:modified xsi:type="dcterms:W3CDTF">2016-06-09T07:28:12Z</dcterms:modified>
</cp:coreProperties>
</file>