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2"/>
    <p:sldMasterId id="2147483674" r:id="rId3"/>
  </p:sldMasterIdLst>
  <p:notesMasterIdLst>
    <p:notesMasterId r:id="rId32"/>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64" d="100"/>
          <a:sy n="64" d="100"/>
        </p:scale>
        <p:origin x="67" y="6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5/19/2016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extLst>
      <p:ext uri="{BB962C8B-B14F-4D97-AF65-F5344CB8AC3E}">
        <p14:creationId xmlns:p14="http://schemas.microsoft.com/office/powerpoint/2010/main" val="2692212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5/19/2016 8:44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868665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5" name="TextBox 4"/>
          <p:cNvSpPr txBox="1"/>
          <p:nvPr userDrawn="1"/>
        </p:nvSpPr>
        <p:spPr>
          <a:xfrm>
            <a:off x="7162800" y="6400800"/>
            <a:ext cx="1905000" cy="369332"/>
          </a:xfrm>
          <a:prstGeom prst="rect">
            <a:avLst/>
          </a:prstGeom>
          <a:noFill/>
        </p:spPr>
        <p:txBody>
          <a:bodyPr wrap="square" rtlCol="0">
            <a:spAutoFit/>
          </a:bodyPr>
          <a:lstStyle/>
          <a:p>
            <a:r>
              <a:rPr lang="en-US" dirty="0" smtClean="0">
                <a:solidFill>
                  <a:schemeClr val="bg1"/>
                </a:solidFill>
              </a:rPr>
              <a:t>@geekygirlsarah</a:t>
            </a:r>
            <a:endParaRPr lang="en-US" dirty="0">
              <a:solidFill>
                <a:schemeClr val="bg1"/>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8" name="TextBox 7"/>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Box 3"/>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extBox 2"/>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
        <p:nvSpPr>
          <p:cNvPr id="3" name="TextBox 2"/>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ftr="0" dt="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Primer on Functional Programming</a:t>
            </a:r>
            <a:endParaRPr lang="en-US" dirty="0"/>
          </a:p>
        </p:txBody>
      </p:sp>
      <p:sp>
        <p:nvSpPr>
          <p:cNvPr id="3" name="Subtitle 2"/>
          <p:cNvSpPr>
            <a:spLocks noGrp="1"/>
          </p:cNvSpPr>
          <p:nvPr>
            <p:ph type="subTitle" idx="1"/>
          </p:nvPr>
        </p:nvSpPr>
        <p:spPr>
          <a:xfrm>
            <a:off x="730249" y="4344988"/>
            <a:ext cx="7681913" cy="1293812"/>
          </a:xfrm>
        </p:spPr>
        <p:txBody>
          <a:bodyPr>
            <a:normAutofit/>
          </a:bodyPr>
          <a:lstStyle/>
          <a:p>
            <a:r>
              <a:rPr lang="en-US" dirty="0" smtClean="0"/>
              <a:t>Sarah Withee</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Functional Programming</a:t>
            </a:r>
            <a:endParaRPr lang="en-US" dirty="0"/>
          </a:p>
        </p:txBody>
      </p:sp>
      <p:sp>
        <p:nvSpPr>
          <p:cNvPr id="3" name="Content Placeholder 2"/>
          <p:cNvSpPr>
            <a:spLocks noGrp="1"/>
          </p:cNvSpPr>
          <p:nvPr>
            <p:ph idx="1"/>
          </p:nvPr>
        </p:nvSpPr>
        <p:spPr>
          <a:xfrm>
            <a:off x="381000" y="1412875"/>
            <a:ext cx="8382000" cy="4087273"/>
          </a:xfrm>
        </p:spPr>
        <p:txBody>
          <a:bodyPr/>
          <a:lstStyle/>
          <a:p>
            <a:r>
              <a:rPr lang="en-US" dirty="0" smtClean="0"/>
              <a:t>Functions ARE values</a:t>
            </a:r>
          </a:p>
          <a:p>
            <a:r>
              <a:rPr lang="en-US" dirty="0" smtClean="0"/>
              <a:t>Functions can be passed as values into functions</a:t>
            </a:r>
            <a:br>
              <a:rPr lang="en-US" dirty="0" smtClean="0"/>
            </a:br>
            <a:r>
              <a:rPr lang="en-US" sz="2400" dirty="0" smtClean="0"/>
              <a:t/>
            </a:r>
            <a:br>
              <a:rPr lang="en-US" sz="2400" dirty="0" smtClean="0"/>
            </a:br>
            <a:r>
              <a:rPr lang="en-US" sz="2400" dirty="0" err="1" smtClean="0"/>
              <a:t>def</a:t>
            </a:r>
            <a:r>
              <a:rPr lang="en-US" sz="2400" dirty="0" smtClean="0"/>
              <a:t> divide(x, y):</a:t>
            </a:r>
            <a:br>
              <a:rPr lang="en-US" sz="2400" dirty="0" smtClean="0"/>
            </a:br>
            <a:r>
              <a:rPr lang="en-US" sz="2400" dirty="0" smtClean="0"/>
              <a:t>    return x/y</a:t>
            </a:r>
            <a:br>
              <a:rPr lang="en-US" sz="2400" dirty="0" smtClean="0"/>
            </a:br>
            <a:r>
              <a:rPr lang="en-US" sz="2400" dirty="0" smtClean="0"/>
              <a:t/>
            </a:r>
            <a:br>
              <a:rPr lang="en-US" sz="2400" dirty="0" smtClean="0"/>
            </a:br>
            <a:r>
              <a:rPr lang="en-US" sz="2400" dirty="0" err="1" smtClean="0"/>
              <a:t>def</a:t>
            </a:r>
            <a:r>
              <a:rPr lang="en-US" sz="2400" dirty="0" smtClean="0"/>
              <a:t> divisor(d):</a:t>
            </a:r>
            <a:br>
              <a:rPr lang="en-US" sz="2400" dirty="0" smtClean="0"/>
            </a:br>
            <a:r>
              <a:rPr lang="en-US" sz="2400" dirty="0" smtClean="0"/>
              <a:t>    return lambda x: divide (x, d)</a:t>
            </a:r>
            <a:br>
              <a:rPr lang="en-US" sz="2400" dirty="0" smtClean="0"/>
            </a:br>
            <a:r>
              <a:rPr lang="en-US" sz="2400" dirty="0" smtClean="0"/>
              <a:t/>
            </a:r>
            <a:br>
              <a:rPr lang="en-US" sz="2400" dirty="0" smtClean="0"/>
            </a:br>
            <a:r>
              <a:rPr lang="en-US" sz="2400" dirty="0" smtClean="0"/>
              <a:t>half = divisor(2)</a:t>
            </a:r>
            <a:br>
              <a:rPr lang="en-US" sz="2400" dirty="0" smtClean="0"/>
            </a:br>
            <a:r>
              <a:rPr lang="en-US" sz="2400" dirty="0" smtClean="0"/>
              <a:t>print half(32)</a:t>
            </a:r>
            <a:endParaRPr lang="en-US" dirty="0" smtClean="0"/>
          </a:p>
        </p:txBody>
      </p:sp>
    </p:spTree>
    <p:extLst>
      <p:ext uri="{BB962C8B-B14F-4D97-AF65-F5344CB8AC3E}">
        <p14:creationId xmlns:p14="http://schemas.microsoft.com/office/powerpoint/2010/main" val="4752786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Functional Programming</a:t>
            </a:r>
            <a:endParaRPr lang="en-US" dirty="0"/>
          </a:p>
        </p:txBody>
      </p:sp>
      <p:sp>
        <p:nvSpPr>
          <p:cNvPr id="3" name="Content Placeholder 2"/>
          <p:cNvSpPr>
            <a:spLocks noGrp="1"/>
          </p:cNvSpPr>
          <p:nvPr>
            <p:ph idx="1"/>
          </p:nvPr>
        </p:nvSpPr>
        <p:spPr>
          <a:xfrm>
            <a:off x="381000" y="1412875"/>
            <a:ext cx="8382000" cy="2406813"/>
          </a:xfrm>
        </p:spPr>
        <p:txBody>
          <a:bodyPr/>
          <a:lstStyle/>
          <a:p>
            <a:r>
              <a:rPr lang="en-US" dirty="0" smtClean="0"/>
              <a:t>There’s more!</a:t>
            </a:r>
          </a:p>
          <a:p>
            <a:pPr lvl="1"/>
            <a:r>
              <a:rPr lang="en-US" dirty="0" smtClean="0"/>
              <a:t>Monads</a:t>
            </a:r>
          </a:p>
          <a:p>
            <a:pPr lvl="1"/>
            <a:r>
              <a:rPr lang="en-US" dirty="0" smtClean="0"/>
              <a:t>Closures</a:t>
            </a:r>
          </a:p>
          <a:p>
            <a:pPr lvl="1"/>
            <a:r>
              <a:rPr lang="en-US" dirty="0" err="1" smtClean="0"/>
              <a:t>Functors</a:t>
            </a:r>
            <a:endParaRPr lang="en-US" dirty="0" smtClean="0"/>
          </a:p>
          <a:p>
            <a:r>
              <a:rPr lang="en-US" dirty="0" smtClean="0"/>
              <a:t>Outside of the scope of today</a:t>
            </a:r>
            <a:endParaRPr lang="en-US" dirty="0"/>
          </a:p>
        </p:txBody>
      </p:sp>
    </p:spTree>
    <p:extLst>
      <p:ext uri="{BB962C8B-B14F-4D97-AF65-F5344CB8AC3E}">
        <p14:creationId xmlns:p14="http://schemas.microsoft.com/office/powerpoint/2010/main" val="34846737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Functional Languages?</a:t>
            </a:r>
            <a:endParaRPr lang="en-US" dirty="0"/>
          </a:p>
        </p:txBody>
      </p:sp>
      <p:sp>
        <p:nvSpPr>
          <p:cNvPr id="3" name="Content Placeholder 2"/>
          <p:cNvSpPr>
            <a:spLocks noGrp="1"/>
          </p:cNvSpPr>
          <p:nvPr>
            <p:ph idx="1"/>
          </p:nvPr>
        </p:nvSpPr>
        <p:spPr>
          <a:xfrm>
            <a:off x="381000" y="1412875"/>
            <a:ext cx="8382000" cy="2640723"/>
          </a:xfrm>
        </p:spPr>
        <p:txBody>
          <a:bodyPr/>
          <a:lstStyle/>
          <a:p>
            <a:r>
              <a:rPr lang="en-US" dirty="0" smtClean="0"/>
              <a:t>Usually simpler and faster</a:t>
            </a:r>
          </a:p>
          <a:p>
            <a:pPr lvl="1"/>
            <a:r>
              <a:rPr lang="en-US" dirty="0" smtClean="0"/>
              <a:t>Take less time to write</a:t>
            </a:r>
          </a:p>
          <a:p>
            <a:pPr lvl="1"/>
            <a:r>
              <a:rPr lang="en-US" dirty="0" smtClean="0"/>
              <a:t>If it’s a pure function, and you verified it’s right, it will always be right</a:t>
            </a:r>
          </a:p>
          <a:p>
            <a:pPr lvl="1"/>
            <a:r>
              <a:rPr lang="en-US" dirty="0" smtClean="0"/>
              <a:t>Stack traces are a pain, but in FP they simplify things</a:t>
            </a:r>
          </a:p>
        </p:txBody>
      </p:sp>
    </p:spTree>
    <p:extLst>
      <p:ext uri="{BB962C8B-B14F-4D97-AF65-F5344CB8AC3E}">
        <p14:creationId xmlns:p14="http://schemas.microsoft.com/office/powerpoint/2010/main" val="302425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Functional Languages?</a:t>
            </a:r>
            <a:endParaRPr lang="en-US" dirty="0"/>
          </a:p>
        </p:txBody>
      </p:sp>
      <p:sp>
        <p:nvSpPr>
          <p:cNvPr id="3" name="Content Placeholder 2"/>
          <p:cNvSpPr>
            <a:spLocks noGrp="1"/>
          </p:cNvSpPr>
          <p:nvPr>
            <p:ph idx="1"/>
          </p:nvPr>
        </p:nvSpPr>
        <p:spPr>
          <a:xfrm>
            <a:off x="381000" y="1412875"/>
            <a:ext cx="8382000" cy="3028521"/>
          </a:xfrm>
        </p:spPr>
        <p:txBody>
          <a:bodyPr/>
          <a:lstStyle/>
          <a:p>
            <a:r>
              <a:rPr lang="en-US" dirty="0" smtClean="0"/>
              <a:t>Functions are easier to test</a:t>
            </a:r>
          </a:p>
          <a:p>
            <a:pPr lvl="1"/>
            <a:r>
              <a:rPr lang="en-US" dirty="0" smtClean="0"/>
              <a:t>How many have written unit tests that fail because of some state change?</a:t>
            </a:r>
          </a:p>
          <a:p>
            <a:pPr lvl="1"/>
            <a:r>
              <a:rPr lang="en-US" dirty="0" smtClean="0"/>
              <a:t>Pure functions will ALWAYS pass tests because they always return the same results with same input</a:t>
            </a:r>
          </a:p>
          <a:p>
            <a:pPr lvl="1"/>
            <a:r>
              <a:rPr lang="en-US" dirty="0" smtClean="0"/>
              <a:t>Global state of program isn’t affected by pure functions</a:t>
            </a:r>
          </a:p>
        </p:txBody>
      </p:sp>
    </p:spTree>
    <p:extLst>
      <p:ext uri="{BB962C8B-B14F-4D97-AF65-F5344CB8AC3E}">
        <p14:creationId xmlns:p14="http://schemas.microsoft.com/office/powerpoint/2010/main" val="36567364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Functional Languages?</a:t>
            </a:r>
            <a:endParaRPr lang="en-US" dirty="0"/>
          </a:p>
        </p:txBody>
      </p:sp>
      <p:sp>
        <p:nvSpPr>
          <p:cNvPr id="3" name="Content Placeholder 2"/>
          <p:cNvSpPr>
            <a:spLocks noGrp="1"/>
          </p:cNvSpPr>
          <p:nvPr>
            <p:ph idx="1"/>
          </p:nvPr>
        </p:nvSpPr>
        <p:spPr>
          <a:xfrm>
            <a:off x="381000" y="1412875"/>
            <a:ext cx="8382000" cy="3779496"/>
          </a:xfrm>
        </p:spPr>
        <p:txBody>
          <a:bodyPr/>
          <a:lstStyle/>
          <a:p>
            <a:r>
              <a:rPr lang="en-US" dirty="0" err="1" smtClean="0"/>
              <a:t>Concurency</a:t>
            </a:r>
            <a:r>
              <a:rPr lang="en-US" dirty="0" smtClean="0"/>
              <a:t> is WAY easier</a:t>
            </a:r>
          </a:p>
          <a:p>
            <a:pPr lvl="1"/>
            <a:r>
              <a:rPr lang="en-US" dirty="0" smtClean="0"/>
              <a:t>Functions work well as independent units</a:t>
            </a:r>
          </a:p>
          <a:p>
            <a:pPr lvl="1"/>
            <a:r>
              <a:rPr lang="en-US" dirty="0" smtClean="0"/>
              <a:t>They don’t have side effects</a:t>
            </a:r>
          </a:p>
          <a:p>
            <a:pPr lvl="1"/>
            <a:r>
              <a:rPr lang="en-US" dirty="0" smtClean="0"/>
              <a:t>Multiple functions can run simultaneously without affecting each other</a:t>
            </a:r>
          </a:p>
          <a:p>
            <a:r>
              <a:rPr lang="en-US" dirty="0" smtClean="0"/>
              <a:t>Code ends up better as functions are designed better</a:t>
            </a:r>
          </a:p>
          <a:p>
            <a:pPr lvl="1"/>
            <a:r>
              <a:rPr lang="en-US" dirty="0" smtClean="0"/>
              <a:t>Better small modules -&gt; better large modules</a:t>
            </a:r>
          </a:p>
        </p:txBody>
      </p:sp>
    </p:spTree>
    <p:extLst>
      <p:ext uri="{BB962C8B-B14F-4D97-AF65-F5344CB8AC3E}">
        <p14:creationId xmlns:p14="http://schemas.microsoft.com/office/powerpoint/2010/main" val="18425498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Functional Thinking</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Activity 1:</a:t>
            </a:r>
          </a:p>
          <a:p>
            <a:pPr lvl="1"/>
            <a:r>
              <a:rPr lang="en-US" dirty="0" smtClean="0"/>
              <a:t>Everyone stand up</a:t>
            </a:r>
          </a:p>
          <a:p>
            <a:pPr lvl="1"/>
            <a:r>
              <a:rPr lang="en-US" dirty="0" smtClean="0"/>
              <a:t>Count everyone in the room</a:t>
            </a:r>
          </a:p>
          <a:p>
            <a:pPr lvl="1"/>
            <a:r>
              <a:rPr lang="en-US" dirty="0" smtClean="0"/>
              <a:t>Sit down after you’re counted</a:t>
            </a:r>
          </a:p>
        </p:txBody>
      </p:sp>
    </p:spTree>
    <p:extLst>
      <p:ext uri="{BB962C8B-B14F-4D97-AF65-F5344CB8AC3E}">
        <p14:creationId xmlns:p14="http://schemas.microsoft.com/office/powerpoint/2010/main" val="9894162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Functional Thinking</a:t>
            </a:r>
            <a:endParaRPr lang="en-US" dirty="0"/>
          </a:p>
        </p:txBody>
      </p:sp>
      <p:sp>
        <p:nvSpPr>
          <p:cNvPr id="3" name="Content Placeholder 2"/>
          <p:cNvSpPr>
            <a:spLocks noGrp="1"/>
          </p:cNvSpPr>
          <p:nvPr>
            <p:ph idx="1"/>
          </p:nvPr>
        </p:nvSpPr>
        <p:spPr>
          <a:xfrm>
            <a:off x="381000" y="1412875"/>
            <a:ext cx="8382000" cy="2677656"/>
          </a:xfrm>
        </p:spPr>
        <p:txBody>
          <a:bodyPr/>
          <a:lstStyle/>
          <a:p>
            <a:r>
              <a:rPr lang="en-US" dirty="0" smtClean="0"/>
              <a:t>Activity 2:</a:t>
            </a:r>
          </a:p>
          <a:p>
            <a:pPr lvl="1"/>
            <a:r>
              <a:rPr lang="en-US" dirty="0" smtClean="0"/>
              <a:t>Everyone stand up</a:t>
            </a:r>
          </a:p>
          <a:p>
            <a:pPr lvl="1"/>
            <a:r>
              <a:rPr lang="en-US" dirty="0" smtClean="0"/>
              <a:t>Find a neighbor</a:t>
            </a:r>
          </a:p>
          <a:p>
            <a:pPr lvl="2"/>
            <a:r>
              <a:rPr lang="en-US" dirty="0" smtClean="0"/>
              <a:t>Share your current room count</a:t>
            </a:r>
          </a:p>
          <a:p>
            <a:pPr lvl="2"/>
            <a:r>
              <a:rPr lang="en-US" dirty="0" smtClean="0"/>
              <a:t>One of you sit down</a:t>
            </a:r>
          </a:p>
          <a:p>
            <a:pPr lvl="1"/>
            <a:r>
              <a:rPr lang="en-US" dirty="0" smtClean="0"/>
              <a:t>Repeat until one person remaining</a:t>
            </a:r>
          </a:p>
        </p:txBody>
      </p:sp>
    </p:spTree>
    <p:extLst>
      <p:ext uri="{BB962C8B-B14F-4D97-AF65-F5344CB8AC3E}">
        <p14:creationId xmlns:p14="http://schemas.microsoft.com/office/powerpoint/2010/main" val="18197580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Functional Thinking</a:t>
            </a:r>
            <a:endParaRPr lang="en-US" dirty="0"/>
          </a:p>
        </p:txBody>
      </p:sp>
      <p:sp>
        <p:nvSpPr>
          <p:cNvPr id="3" name="Content Placeholder 2"/>
          <p:cNvSpPr>
            <a:spLocks noGrp="1"/>
          </p:cNvSpPr>
          <p:nvPr>
            <p:ph idx="1"/>
          </p:nvPr>
        </p:nvSpPr>
        <p:spPr>
          <a:xfrm>
            <a:off x="381000" y="1412875"/>
            <a:ext cx="8382000" cy="4185761"/>
          </a:xfrm>
        </p:spPr>
        <p:txBody>
          <a:bodyPr/>
          <a:lstStyle/>
          <a:p>
            <a:r>
              <a:rPr lang="en-US" dirty="0" smtClean="0"/>
              <a:t>Activity 1 resembles a for or while loop</a:t>
            </a:r>
          </a:p>
          <a:p>
            <a:pPr lvl="1"/>
            <a:r>
              <a:rPr lang="en-US" dirty="0" smtClean="0"/>
              <a:t>x = x + 1 type thought</a:t>
            </a:r>
          </a:p>
          <a:p>
            <a:pPr lvl="1"/>
            <a:r>
              <a:rPr lang="en-US" dirty="0" smtClean="0"/>
              <a:t>Took a long time</a:t>
            </a:r>
          </a:p>
          <a:p>
            <a:pPr lvl="1"/>
            <a:r>
              <a:rPr lang="en-US" dirty="0" smtClean="0"/>
              <a:t>n steps</a:t>
            </a:r>
          </a:p>
          <a:p>
            <a:r>
              <a:rPr lang="en-US" dirty="0" smtClean="0"/>
              <a:t>Activity 2 resembles concurrent recursive function</a:t>
            </a:r>
          </a:p>
          <a:p>
            <a:pPr lvl="1"/>
            <a:r>
              <a:rPr lang="en-US" dirty="0" err="1" smtClean="0"/>
              <a:t>def</a:t>
            </a:r>
            <a:r>
              <a:rPr lang="en-US" dirty="0" smtClean="0"/>
              <a:t> </a:t>
            </a:r>
            <a:r>
              <a:rPr lang="en-US" dirty="0" err="1" smtClean="0"/>
              <a:t>countPerson</a:t>
            </a:r>
            <a:r>
              <a:rPr lang="en-US" dirty="0" smtClean="0"/>
              <a:t> (</a:t>
            </a:r>
            <a:r>
              <a:rPr lang="en-US" dirty="0" err="1" smtClean="0"/>
              <a:t>val</a:t>
            </a:r>
            <a:r>
              <a:rPr lang="en-US" dirty="0" smtClean="0"/>
              <a:t>):</a:t>
            </a:r>
            <a:br>
              <a:rPr lang="en-US" dirty="0" smtClean="0"/>
            </a:br>
            <a:r>
              <a:rPr lang="en-US" dirty="0" smtClean="0"/>
              <a:t>     return </a:t>
            </a:r>
            <a:r>
              <a:rPr lang="en-US" dirty="0" err="1" smtClean="0"/>
              <a:t>val</a:t>
            </a:r>
            <a:r>
              <a:rPr lang="en-US" dirty="0" smtClean="0"/>
              <a:t> + 1</a:t>
            </a:r>
          </a:p>
          <a:p>
            <a:pPr lvl="1"/>
            <a:r>
              <a:rPr lang="en-US" dirty="0" smtClean="0"/>
              <a:t>Multiple sets counted at the same time</a:t>
            </a:r>
          </a:p>
        </p:txBody>
      </p:sp>
    </p:spTree>
    <p:extLst>
      <p:ext uri="{BB962C8B-B14F-4D97-AF65-F5344CB8AC3E}">
        <p14:creationId xmlns:p14="http://schemas.microsoft.com/office/powerpoint/2010/main" val="23610749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Functional Thinking</a:t>
            </a:r>
            <a:endParaRPr lang="en-US" dirty="0"/>
          </a:p>
        </p:txBody>
      </p:sp>
      <p:sp>
        <p:nvSpPr>
          <p:cNvPr id="3" name="Content Placeholder 2"/>
          <p:cNvSpPr>
            <a:spLocks noGrp="1"/>
          </p:cNvSpPr>
          <p:nvPr>
            <p:ph idx="1"/>
          </p:nvPr>
        </p:nvSpPr>
        <p:spPr>
          <a:xfrm>
            <a:off x="381000" y="1412875"/>
            <a:ext cx="8382000" cy="4659737"/>
          </a:xfrm>
        </p:spPr>
        <p:txBody>
          <a:bodyPr/>
          <a:lstStyle/>
          <a:p>
            <a:r>
              <a:rPr lang="en-US" dirty="0" smtClean="0"/>
              <a:t>Activity 1 resembles a for or while loop</a:t>
            </a:r>
          </a:p>
          <a:p>
            <a:pPr lvl="1"/>
            <a:r>
              <a:rPr lang="en-US" dirty="0" smtClean="0"/>
              <a:t>x = x + 1 type thought</a:t>
            </a:r>
          </a:p>
          <a:p>
            <a:pPr lvl="1"/>
            <a:r>
              <a:rPr lang="en-US" dirty="0" smtClean="0"/>
              <a:t>Took a long time</a:t>
            </a:r>
          </a:p>
          <a:p>
            <a:pPr lvl="1"/>
            <a:r>
              <a:rPr lang="en-US" dirty="0" smtClean="0"/>
              <a:t>n steps</a:t>
            </a:r>
          </a:p>
          <a:p>
            <a:r>
              <a:rPr lang="en-US" dirty="0" smtClean="0"/>
              <a:t>Activity 2 resembles concurrent recursive function</a:t>
            </a:r>
          </a:p>
          <a:p>
            <a:pPr lvl="1"/>
            <a:r>
              <a:rPr lang="en-US" dirty="0" err="1" smtClean="0"/>
              <a:t>def</a:t>
            </a:r>
            <a:r>
              <a:rPr lang="en-US" dirty="0" smtClean="0"/>
              <a:t> </a:t>
            </a:r>
            <a:r>
              <a:rPr lang="en-US" dirty="0" err="1" smtClean="0"/>
              <a:t>countPerson</a:t>
            </a:r>
            <a:r>
              <a:rPr lang="en-US" dirty="0" smtClean="0"/>
              <a:t> (</a:t>
            </a:r>
            <a:r>
              <a:rPr lang="en-US" dirty="0" err="1" smtClean="0"/>
              <a:t>val</a:t>
            </a:r>
            <a:r>
              <a:rPr lang="en-US" dirty="0" smtClean="0"/>
              <a:t>):</a:t>
            </a:r>
            <a:br>
              <a:rPr lang="en-US" dirty="0" smtClean="0"/>
            </a:br>
            <a:r>
              <a:rPr lang="en-US" dirty="0" smtClean="0"/>
              <a:t>     return </a:t>
            </a:r>
            <a:r>
              <a:rPr lang="en-US" dirty="0" err="1" smtClean="0"/>
              <a:t>val</a:t>
            </a:r>
            <a:r>
              <a:rPr lang="en-US" dirty="0" smtClean="0"/>
              <a:t> + 1</a:t>
            </a:r>
          </a:p>
          <a:p>
            <a:pPr lvl="1"/>
            <a:r>
              <a:rPr lang="en-US" dirty="0" smtClean="0"/>
              <a:t>Multiple sets counted at the same time</a:t>
            </a:r>
          </a:p>
          <a:p>
            <a:pPr lvl="1"/>
            <a:r>
              <a:rPr lang="en-US" dirty="0" smtClean="0"/>
              <a:t>log</a:t>
            </a:r>
            <a:r>
              <a:rPr lang="en-US" baseline="-25000" dirty="0" smtClean="0"/>
              <a:t>2</a:t>
            </a:r>
            <a:r>
              <a:rPr lang="en-US" dirty="0" smtClean="0"/>
              <a:t> n steps</a:t>
            </a:r>
            <a:endParaRPr lang="en-US" baseline="-25000" dirty="0" smtClean="0"/>
          </a:p>
        </p:txBody>
      </p:sp>
    </p:spTree>
    <p:extLst>
      <p:ext uri="{BB962C8B-B14F-4D97-AF65-F5344CB8AC3E}">
        <p14:creationId xmlns:p14="http://schemas.microsoft.com/office/powerpoint/2010/main" val="33556788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Functional Languages (Pure)</a:t>
            </a:r>
            <a:endParaRPr lang="en-US" dirty="0"/>
          </a:p>
        </p:txBody>
      </p:sp>
      <p:sp>
        <p:nvSpPr>
          <p:cNvPr id="3" name="Content Placeholder 2"/>
          <p:cNvSpPr>
            <a:spLocks noGrp="1"/>
          </p:cNvSpPr>
          <p:nvPr>
            <p:ph idx="1"/>
          </p:nvPr>
        </p:nvSpPr>
        <p:spPr>
          <a:xfrm>
            <a:off x="381000" y="1412875"/>
            <a:ext cx="8382000" cy="4378325"/>
          </a:xfrm>
        </p:spPr>
        <p:txBody>
          <a:bodyPr numCol="2"/>
          <a:lstStyle/>
          <a:p>
            <a:r>
              <a:rPr lang="en-US" dirty="0" err="1" smtClean="0"/>
              <a:t>Agda</a:t>
            </a:r>
            <a:endParaRPr lang="en-US" dirty="0" smtClean="0"/>
          </a:p>
          <a:p>
            <a:r>
              <a:rPr lang="en-US" dirty="0" smtClean="0"/>
              <a:t>Charity</a:t>
            </a:r>
          </a:p>
          <a:p>
            <a:r>
              <a:rPr lang="en-US" dirty="0" smtClean="0"/>
              <a:t>Clean</a:t>
            </a:r>
          </a:p>
          <a:p>
            <a:r>
              <a:rPr lang="en-US" dirty="0" smtClean="0"/>
              <a:t>Coq</a:t>
            </a:r>
          </a:p>
          <a:p>
            <a:r>
              <a:rPr lang="en-US" dirty="0" smtClean="0"/>
              <a:t>Curry</a:t>
            </a:r>
          </a:p>
          <a:p>
            <a:r>
              <a:rPr lang="en-US" dirty="0" smtClean="0"/>
              <a:t>Elm</a:t>
            </a:r>
          </a:p>
          <a:p>
            <a:r>
              <a:rPr lang="en-US" dirty="0" err="1" smtClean="0"/>
              <a:t>Frege</a:t>
            </a:r>
            <a:endParaRPr lang="en-US" dirty="0" smtClean="0"/>
          </a:p>
          <a:p>
            <a:r>
              <a:rPr lang="en-US" dirty="0" smtClean="0"/>
              <a:t>Haskell</a:t>
            </a:r>
          </a:p>
          <a:p>
            <a:r>
              <a:rPr lang="en-US" dirty="0" smtClean="0"/>
              <a:t>Hope</a:t>
            </a:r>
          </a:p>
          <a:p>
            <a:r>
              <a:rPr lang="en-US" dirty="0" smtClean="0"/>
              <a:t>Joy</a:t>
            </a:r>
          </a:p>
          <a:p>
            <a:r>
              <a:rPr lang="en-US" dirty="0" smtClean="0"/>
              <a:t>Mercury</a:t>
            </a:r>
          </a:p>
          <a:p>
            <a:r>
              <a:rPr lang="en-US" dirty="0" smtClean="0"/>
              <a:t>Miranda</a:t>
            </a:r>
          </a:p>
          <a:p>
            <a:r>
              <a:rPr lang="en-US" dirty="0" smtClean="0"/>
              <a:t>Idris</a:t>
            </a:r>
          </a:p>
          <a:p>
            <a:r>
              <a:rPr lang="en-US" dirty="0" err="1" smtClean="0"/>
              <a:t>SequenceL</a:t>
            </a:r>
            <a:endParaRPr lang="en-US" dirty="0"/>
          </a:p>
        </p:txBody>
      </p:sp>
    </p:spTree>
    <p:extLst>
      <p:ext uri="{BB962C8B-B14F-4D97-AF65-F5344CB8AC3E}">
        <p14:creationId xmlns:p14="http://schemas.microsoft.com/office/powerpoint/2010/main" val="22773422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81000" y="1412875"/>
            <a:ext cx="8382000" cy="3397853"/>
          </a:xfrm>
        </p:spPr>
        <p:txBody>
          <a:bodyPr/>
          <a:lstStyle/>
          <a:p>
            <a:r>
              <a:rPr lang="en-US" dirty="0" smtClean="0"/>
              <a:t>How many of you have heard of functional programming?</a:t>
            </a:r>
          </a:p>
          <a:p>
            <a:r>
              <a:rPr lang="en-US" dirty="0" smtClean="0"/>
              <a:t>How many of you have done functional programming?</a:t>
            </a:r>
          </a:p>
          <a:p>
            <a:r>
              <a:rPr lang="en-US" dirty="0" smtClean="0"/>
              <a:t>How many of you ARE functional programmers?</a:t>
            </a:r>
          </a:p>
          <a:p>
            <a:r>
              <a:rPr lang="en-US" dirty="0" smtClean="0"/>
              <a:t>How many wanted to learn but never had time/good resources?</a:t>
            </a:r>
            <a:endParaRPr lang="en-US" dirty="0"/>
          </a:p>
        </p:txBody>
      </p:sp>
    </p:spTree>
    <p:extLst>
      <p:ext uri="{BB962C8B-B14F-4D97-AF65-F5344CB8AC3E}">
        <p14:creationId xmlns:p14="http://schemas.microsoft.com/office/powerpoint/2010/main" val="31640394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37097"/>
          </a:xfrm>
        </p:spPr>
        <p:txBody>
          <a:bodyPr/>
          <a:lstStyle/>
          <a:p>
            <a:r>
              <a:rPr lang="en-US" sz="4600" dirty="0" smtClean="0"/>
              <a:t>List of Functional Languages (Impure)</a:t>
            </a:r>
            <a:endParaRPr lang="en-US" sz="4600" dirty="0"/>
          </a:p>
        </p:txBody>
      </p:sp>
      <p:sp>
        <p:nvSpPr>
          <p:cNvPr id="3" name="Content Placeholder 2"/>
          <p:cNvSpPr>
            <a:spLocks noGrp="1"/>
          </p:cNvSpPr>
          <p:nvPr>
            <p:ph idx="1"/>
          </p:nvPr>
        </p:nvSpPr>
        <p:spPr>
          <a:xfrm>
            <a:off x="381000" y="1412875"/>
            <a:ext cx="8382000" cy="4454525"/>
          </a:xfrm>
        </p:spPr>
        <p:txBody>
          <a:bodyPr numCol="3"/>
          <a:lstStyle/>
          <a:p>
            <a:r>
              <a:rPr lang="en-US" sz="1400" dirty="0" smtClean="0"/>
              <a:t>APL</a:t>
            </a:r>
          </a:p>
          <a:p>
            <a:r>
              <a:rPr lang="en-US" sz="1400" dirty="0" smtClean="0"/>
              <a:t>ATS</a:t>
            </a:r>
          </a:p>
          <a:p>
            <a:r>
              <a:rPr lang="en-US" sz="1400" dirty="0" smtClean="0"/>
              <a:t>CAL</a:t>
            </a:r>
          </a:p>
          <a:p>
            <a:r>
              <a:rPr lang="en-US" sz="1400" dirty="0" smtClean="0"/>
              <a:t>C++ (since C++11)</a:t>
            </a:r>
          </a:p>
          <a:p>
            <a:r>
              <a:rPr lang="en-US" sz="1400" dirty="0" smtClean="0"/>
              <a:t>C#</a:t>
            </a:r>
          </a:p>
          <a:p>
            <a:r>
              <a:rPr lang="en-US" sz="1400" dirty="0" smtClean="0"/>
              <a:t>Ceylon</a:t>
            </a:r>
          </a:p>
          <a:p>
            <a:r>
              <a:rPr lang="en-US" sz="1400" dirty="0" smtClean="0"/>
              <a:t>D</a:t>
            </a:r>
          </a:p>
          <a:p>
            <a:r>
              <a:rPr lang="en-US" sz="1400" dirty="0" smtClean="0"/>
              <a:t>Dart</a:t>
            </a:r>
          </a:p>
          <a:p>
            <a:r>
              <a:rPr lang="en-US" sz="1400" dirty="0" smtClean="0"/>
              <a:t>ECMAScript</a:t>
            </a:r>
          </a:p>
          <a:p>
            <a:pPr lvl="1"/>
            <a:r>
              <a:rPr lang="en-US" sz="1400" dirty="0" smtClean="0"/>
              <a:t>ActionScript</a:t>
            </a:r>
          </a:p>
          <a:p>
            <a:pPr lvl="1"/>
            <a:r>
              <a:rPr lang="en-US" sz="1400" dirty="0" smtClean="0"/>
              <a:t>ECMAScript for XML</a:t>
            </a:r>
          </a:p>
          <a:p>
            <a:pPr lvl="1"/>
            <a:r>
              <a:rPr lang="en-US" sz="1400" dirty="0" smtClean="0"/>
              <a:t>JavaScript</a:t>
            </a:r>
          </a:p>
          <a:p>
            <a:pPr lvl="1"/>
            <a:r>
              <a:rPr lang="en-US" sz="1400" dirty="0" smtClean="0"/>
              <a:t>Jscript</a:t>
            </a:r>
          </a:p>
          <a:p>
            <a:r>
              <a:rPr lang="en-US" sz="1400" dirty="0" err="1" smtClean="0"/>
              <a:t>Erlang</a:t>
            </a:r>
            <a:endParaRPr lang="en-US" sz="1400" dirty="0" smtClean="0"/>
          </a:p>
          <a:p>
            <a:pPr lvl="1"/>
            <a:r>
              <a:rPr lang="en-US" sz="1400" dirty="0" smtClean="0"/>
              <a:t>Elixir</a:t>
            </a:r>
          </a:p>
          <a:p>
            <a:pPr lvl="1"/>
            <a:r>
              <a:rPr lang="en-US" sz="1400" dirty="0" smtClean="0"/>
              <a:t>LFE</a:t>
            </a:r>
          </a:p>
          <a:p>
            <a:r>
              <a:rPr lang="en-US" sz="1400" dirty="0" smtClean="0"/>
              <a:t>F#</a:t>
            </a:r>
          </a:p>
          <a:p>
            <a:r>
              <a:rPr lang="en-US" sz="1400" dirty="0" err="1" smtClean="0"/>
              <a:t>FPr</a:t>
            </a:r>
            <a:endParaRPr lang="en-US" sz="1400" dirty="0" smtClean="0"/>
          </a:p>
          <a:p>
            <a:r>
              <a:rPr lang="en-US" sz="1400" dirty="0" smtClean="0"/>
              <a:t>Groovy</a:t>
            </a:r>
          </a:p>
          <a:p>
            <a:r>
              <a:rPr lang="en-US" sz="1400" dirty="0" smtClean="0"/>
              <a:t>Hop</a:t>
            </a:r>
          </a:p>
          <a:p>
            <a:r>
              <a:rPr lang="en-US" sz="1400" dirty="0" smtClean="0"/>
              <a:t>J</a:t>
            </a:r>
          </a:p>
          <a:p>
            <a:r>
              <a:rPr lang="en-US" sz="1400" dirty="0" smtClean="0"/>
              <a:t>Java (since Java 8)</a:t>
            </a:r>
          </a:p>
          <a:p>
            <a:r>
              <a:rPr lang="en-US" sz="1400" dirty="0" smtClean="0"/>
              <a:t>Julia</a:t>
            </a:r>
          </a:p>
          <a:p>
            <a:r>
              <a:rPr lang="en-US" sz="1400" dirty="0" smtClean="0"/>
              <a:t>Lisp</a:t>
            </a:r>
          </a:p>
          <a:p>
            <a:pPr lvl="1"/>
            <a:r>
              <a:rPr lang="en-US" sz="1400" dirty="0" err="1" smtClean="0"/>
              <a:t>Clojure</a:t>
            </a:r>
            <a:endParaRPr lang="en-US" sz="1400" dirty="0" smtClean="0"/>
          </a:p>
          <a:p>
            <a:pPr lvl="1"/>
            <a:r>
              <a:rPr lang="en-US" sz="1400" dirty="0" smtClean="0"/>
              <a:t>Common Lisp</a:t>
            </a:r>
          </a:p>
          <a:p>
            <a:pPr lvl="1"/>
            <a:r>
              <a:rPr lang="en-US" sz="1400" dirty="0" smtClean="0"/>
              <a:t>Dylan</a:t>
            </a:r>
          </a:p>
          <a:p>
            <a:pPr lvl="1"/>
            <a:r>
              <a:rPr lang="en-US" sz="1400" dirty="0" err="1" smtClean="0"/>
              <a:t>Emacs</a:t>
            </a:r>
            <a:r>
              <a:rPr lang="en-US" sz="1400" dirty="0" smtClean="0"/>
              <a:t> Lisp</a:t>
            </a:r>
          </a:p>
          <a:p>
            <a:pPr lvl="1"/>
            <a:r>
              <a:rPr lang="en-US" sz="1400" dirty="0" smtClean="0"/>
              <a:t>LFE</a:t>
            </a:r>
          </a:p>
          <a:p>
            <a:pPr lvl="1"/>
            <a:r>
              <a:rPr lang="en-US" sz="1400" dirty="0" smtClean="0"/>
              <a:t>Little b</a:t>
            </a:r>
          </a:p>
          <a:p>
            <a:pPr lvl="1"/>
            <a:r>
              <a:rPr lang="en-US" sz="1400" dirty="0" smtClean="0"/>
              <a:t>Logo</a:t>
            </a:r>
          </a:p>
          <a:p>
            <a:pPr lvl="1"/>
            <a:r>
              <a:rPr lang="en-US" sz="1400" dirty="0" smtClean="0"/>
              <a:t>Scheme</a:t>
            </a:r>
          </a:p>
          <a:p>
            <a:pPr lvl="2"/>
            <a:r>
              <a:rPr lang="en-US" sz="1400" dirty="0" smtClean="0"/>
              <a:t>Racket</a:t>
            </a:r>
          </a:p>
          <a:p>
            <a:r>
              <a:rPr lang="en-US" sz="1400" dirty="0" smtClean="0"/>
              <a:t>Mathematica</a:t>
            </a:r>
          </a:p>
          <a:p>
            <a:r>
              <a:rPr lang="en-US" sz="1400" dirty="0" smtClean="0"/>
              <a:t>ML</a:t>
            </a:r>
          </a:p>
          <a:p>
            <a:pPr lvl="1"/>
            <a:r>
              <a:rPr lang="en-US" sz="1400" dirty="0" smtClean="0"/>
              <a:t>Standard ML</a:t>
            </a:r>
          </a:p>
          <a:p>
            <a:pPr lvl="2"/>
            <a:r>
              <a:rPr lang="en-US" sz="1400" dirty="0" smtClean="0"/>
              <a:t>Alice</a:t>
            </a:r>
            <a:endParaRPr lang="en-US" sz="1400" dirty="0"/>
          </a:p>
          <a:p>
            <a:pPr lvl="1"/>
            <a:r>
              <a:rPr lang="en-US" sz="1400" dirty="0" err="1" smtClean="0"/>
              <a:t>Ocaml</a:t>
            </a:r>
            <a:endParaRPr lang="en-US" sz="1400" dirty="0" smtClean="0"/>
          </a:p>
          <a:p>
            <a:r>
              <a:rPr lang="en-US" sz="1400" dirty="0" err="1" smtClean="0"/>
              <a:t>Nemerle</a:t>
            </a:r>
            <a:endParaRPr lang="en-US" sz="1400" dirty="0" smtClean="0"/>
          </a:p>
          <a:p>
            <a:r>
              <a:rPr lang="en-US" sz="1400" dirty="0" smtClean="0"/>
              <a:t>Opal</a:t>
            </a:r>
          </a:p>
          <a:p>
            <a:r>
              <a:rPr lang="en-US" sz="1400" dirty="0" smtClean="0"/>
              <a:t>OPS5</a:t>
            </a:r>
          </a:p>
          <a:p>
            <a:r>
              <a:rPr lang="en-US" sz="1400" dirty="0" err="1" smtClean="0"/>
              <a:t>Poplog</a:t>
            </a:r>
            <a:endParaRPr lang="en-US" sz="1400" dirty="0" smtClean="0"/>
          </a:p>
          <a:p>
            <a:r>
              <a:rPr lang="en-US" sz="1400" dirty="0" smtClean="0"/>
              <a:t>Python</a:t>
            </a:r>
          </a:p>
          <a:p>
            <a:r>
              <a:rPr lang="en-US" sz="1400" dirty="0" smtClean="0"/>
              <a:t>Q</a:t>
            </a:r>
          </a:p>
          <a:p>
            <a:r>
              <a:rPr lang="en-US" sz="1400" dirty="0" smtClean="0"/>
              <a:t>R</a:t>
            </a:r>
          </a:p>
          <a:p>
            <a:r>
              <a:rPr lang="en-US" sz="1400" dirty="0" smtClean="0"/>
              <a:t>Ruby</a:t>
            </a:r>
          </a:p>
          <a:p>
            <a:r>
              <a:rPr lang="en-US" sz="1400" dirty="0" smtClean="0"/>
              <a:t>REFAL</a:t>
            </a:r>
          </a:p>
          <a:p>
            <a:r>
              <a:rPr lang="en-US" sz="1400" dirty="0" smtClean="0"/>
              <a:t>Rust</a:t>
            </a:r>
          </a:p>
          <a:p>
            <a:r>
              <a:rPr lang="en-US" sz="1400" dirty="0" smtClean="0"/>
              <a:t>Scala</a:t>
            </a:r>
          </a:p>
          <a:p>
            <a:r>
              <a:rPr lang="en-US" sz="1400" dirty="0" smtClean="0"/>
              <a:t>Spreadsheets</a:t>
            </a:r>
          </a:p>
        </p:txBody>
      </p:sp>
    </p:spTree>
    <p:extLst>
      <p:ext uri="{BB962C8B-B14F-4D97-AF65-F5344CB8AC3E}">
        <p14:creationId xmlns:p14="http://schemas.microsoft.com/office/powerpoint/2010/main" val="6457019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 Elm</a:t>
            </a:r>
            <a:endParaRPr lang="en-US" dirty="0"/>
          </a:p>
        </p:txBody>
      </p:sp>
      <p:sp>
        <p:nvSpPr>
          <p:cNvPr id="3" name="Content Placeholder 2"/>
          <p:cNvSpPr>
            <a:spLocks noGrp="1"/>
          </p:cNvSpPr>
          <p:nvPr>
            <p:ph idx="1"/>
          </p:nvPr>
        </p:nvSpPr>
        <p:spPr>
          <a:xfrm>
            <a:off x="381000" y="1412875"/>
            <a:ext cx="8382000" cy="4481227"/>
          </a:xfrm>
        </p:spPr>
        <p:txBody>
          <a:bodyPr/>
          <a:lstStyle/>
          <a:p>
            <a:r>
              <a:rPr lang="en-US" dirty="0" smtClean="0"/>
              <a:t>Pure functional language</a:t>
            </a:r>
          </a:p>
          <a:p>
            <a:r>
              <a:rPr lang="en-US" dirty="0" smtClean="0"/>
              <a:t>Statically typed (primitive types, lists, tuples, records, unions)</a:t>
            </a:r>
          </a:p>
          <a:p>
            <a:r>
              <a:rPr lang="en-US" dirty="0" smtClean="0"/>
              <a:t>Immutable types (keeps data pure by making you create new variables)</a:t>
            </a:r>
          </a:p>
          <a:p>
            <a:r>
              <a:rPr lang="en-US" dirty="0" smtClean="0"/>
              <a:t>No runtime exceptions (compiler finds them first)</a:t>
            </a:r>
          </a:p>
          <a:p>
            <a:r>
              <a:rPr lang="en-US" dirty="0" smtClean="0"/>
              <a:t>Super friendly error messages</a:t>
            </a:r>
          </a:p>
          <a:p>
            <a:r>
              <a:rPr lang="en-US" dirty="0" smtClean="0"/>
              <a:t>Compiles to JavaScript for the browser</a:t>
            </a:r>
            <a:endParaRPr lang="en-US" dirty="0"/>
          </a:p>
        </p:txBody>
      </p:sp>
    </p:spTree>
    <p:extLst>
      <p:ext uri="{BB962C8B-B14F-4D97-AF65-F5344CB8AC3E}">
        <p14:creationId xmlns:p14="http://schemas.microsoft.com/office/powerpoint/2010/main" val="293350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 Haskell</a:t>
            </a:r>
            <a:endParaRPr lang="en-US" dirty="0"/>
          </a:p>
        </p:txBody>
      </p:sp>
      <p:sp>
        <p:nvSpPr>
          <p:cNvPr id="3" name="Content Placeholder 2"/>
          <p:cNvSpPr>
            <a:spLocks noGrp="1"/>
          </p:cNvSpPr>
          <p:nvPr>
            <p:ph idx="1"/>
          </p:nvPr>
        </p:nvSpPr>
        <p:spPr>
          <a:xfrm>
            <a:off x="381000" y="1412875"/>
            <a:ext cx="8382000" cy="2068259"/>
          </a:xfrm>
        </p:spPr>
        <p:txBody>
          <a:bodyPr/>
          <a:lstStyle/>
          <a:p>
            <a:r>
              <a:rPr lang="en-US" dirty="0" smtClean="0"/>
              <a:t>Pure functional language</a:t>
            </a:r>
          </a:p>
          <a:p>
            <a:r>
              <a:rPr lang="en-US" dirty="0" smtClean="0"/>
              <a:t>Statically typed, type inference</a:t>
            </a:r>
          </a:p>
          <a:p>
            <a:r>
              <a:rPr lang="en-US" dirty="0" smtClean="0"/>
              <a:t>Lazy evaluation and pattern matching</a:t>
            </a:r>
          </a:p>
          <a:p>
            <a:endParaRPr lang="en-US" dirty="0" smtClean="0"/>
          </a:p>
        </p:txBody>
      </p:sp>
    </p:spTree>
    <p:extLst>
      <p:ext uri="{BB962C8B-B14F-4D97-AF65-F5344CB8AC3E}">
        <p14:creationId xmlns:p14="http://schemas.microsoft.com/office/powerpoint/2010/main" val="29922563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 LISP</a:t>
            </a:r>
            <a:endParaRPr lang="en-US" dirty="0"/>
          </a:p>
        </p:txBody>
      </p:sp>
      <p:sp>
        <p:nvSpPr>
          <p:cNvPr id="3" name="Content Placeholder 2"/>
          <p:cNvSpPr>
            <a:spLocks noGrp="1"/>
          </p:cNvSpPr>
          <p:nvPr>
            <p:ph idx="1"/>
          </p:nvPr>
        </p:nvSpPr>
        <p:spPr>
          <a:xfrm>
            <a:off x="381000" y="1412875"/>
            <a:ext cx="8382000" cy="3939540"/>
          </a:xfrm>
        </p:spPr>
        <p:txBody>
          <a:bodyPr/>
          <a:lstStyle/>
          <a:p>
            <a:r>
              <a:rPr lang="en-US" dirty="0" smtClean="0"/>
              <a:t>“</a:t>
            </a:r>
            <a:r>
              <a:rPr lang="en-US" dirty="0" err="1" smtClean="0"/>
              <a:t>LISt</a:t>
            </a:r>
            <a:r>
              <a:rPr lang="en-US" dirty="0" smtClean="0"/>
              <a:t> Processor”</a:t>
            </a:r>
          </a:p>
          <a:p>
            <a:r>
              <a:rPr lang="en-US" dirty="0" smtClean="0"/>
              <a:t>(Known as the language with all the parentheses)</a:t>
            </a:r>
          </a:p>
          <a:p>
            <a:r>
              <a:rPr lang="en-US" dirty="0" smtClean="0"/>
              <a:t>NOT a pure functional language</a:t>
            </a:r>
          </a:p>
          <a:p>
            <a:r>
              <a:rPr lang="en-US" dirty="0" smtClean="0"/>
              <a:t>Dynamically typed (mostly lists of any type)</a:t>
            </a:r>
          </a:p>
          <a:p>
            <a:r>
              <a:rPr lang="en-US" dirty="0" smtClean="0"/>
              <a:t>If you can recursively solve your problem, then do functions on first item in list, recursively do on rest of list</a:t>
            </a:r>
            <a:endParaRPr lang="en-US" dirty="0"/>
          </a:p>
        </p:txBody>
      </p:sp>
    </p:spTree>
    <p:extLst>
      <p:ext uri="{BB962C8B-B14F-4D97-AF65-F5344CB8AC3E}">
        <p14:creationId xmlns:p14="http://schemas.microsoft.com/office/powerpoint/2010/main" val="24961811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 </a:t>
            </a:r>
            <a:r>
              <a:rPr lang="en-US" dirty="0" err="1" smtClean="0"/>
              <a:t>Clojure</a:t>
            </a:r>
            <a:endParaRPr lang="en-US" dirty="0"/>
          </a:p>
        </p:txBody>
      </p:sp>
      <p:sp>
        <p:nvSpPr>
          <p:cNvPr id="3" name="Content Placeholder 2"/>
          <p:cNvSpPr>
            <a:spLocks noGrp="1"/>
          </p:cNvSpPr>
          <p:nvPr>
            <p:ph idx="1"/>
          </p:nvPr>
        </p:nvSpPr>
        <p:spPr>
          <a:xfrm>
            <a:off x="381000" y="1412875"/>
            <a:ext cx="8382000" cy="2511457"/>
          </a:xfrm>
        </p:spPr>
        <p:txBody>
          <a:bodyPr/>
          <a:lstStyle/>
          <a:p>
            <a:r>
              <a:rPr lang="en-US" dirty="0" smtClean="0"/>
              <a:t>Dialect of LISP</a:t>
            </a:r>
          </a:p>
          <a:p>
            <a:r>
              <a:rPr lang="en-US" dirty="0" smtClean="0"/>
              <a:t>Dynamically typed</a:t>
            </a:r>
          </a:p>
          <a:p>
            <a:r>
              <a:rPr lang="en-US" dirty="0" smtClean="0"/>
              <a:t>Runs on Java Virtual Machine (JVM)</a:t>
            </a:r>
          </a:p>
          <a:p>
            <a:r>
              <a:rPr lang="en-US" dirty="0" smtClean="0"/>
              <a:t>Used by Amazon, Capital One, Cerner, Groupon, Spotify, many others</a:t>
            </a:r>
            <a:endParaRPr lang="en-US" dirty="0"/>
          </a:p>
        </p:txBody>
      </p:sp>
    </p:spTree>
    <p:extLst>
      <p:ext uri="{BB962C8B-B14F-4D97-AF65-F5344CB8AC3E}">
        <p14:creationId xmlns:p14="http://schemas.microsoft.com/office/powerpoint/2010/main" val="325003960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 </a:t>
            </a:r>
            <a:r>
              <a:rPr lang="en-US" dirty="0" err="1" smtClean="0"/>
              <a:t>Clojure</a:t>
            </a:r>
            <a:endParaRPr lang="en-US" dirty="0"/>
          </a:p>
        </p:txBody>
      </p:sp>
      <p:sp>
        <p:nvSpPr>
          <p:cNvPr id="3" name="Content Placeholder 2"/>
          <p:cNvSpPr>
            <a:spLocks noGrp="1"/>
          </p:cNvSpPr>
          <p:nvPr>
            <p:ph idx="1"/>
          </p:nvPr>
        </p:nvSpPr>
        <p:spPr>
          <a:xfrm>
            <a:off x="381000" y="1412875"/>
            <a:ext cx="8382000" cy="2511457"/>
          </a:xfrm>
        </p:spPr>
        <p:txBody>
          <a:bodyPr/>
          <a:lstStyle/>
          <a:p>
            <a:r>
              <a:rPr lang="en-US" dirty="0" smtClean="0"/>
              <a:t>Dialect of LISP</a:t>
            </a:r>
          </a:p>
          <a:p>
            <a:r>
              <a:rPr lang="en-US" dirty="0" smtClean="0"/>
              <a:t>Dynamically typed</a:t>
            </a:r>
          </a:p>
          <a:p>
            <a:r>
              <a:rPr lang="en-US" dirty="0" smtClean="0"/>
              <a:t>Runs on Java Virtual Machine (JVM)</a:t>
            </a:r>
          </a:p>
          <a:p>
            <a:r>
              <a:rPr lang="en-US" dirty="0" smtClean="0"/>
              <a:t>Used by Amazon, Capital One, Cerner, Groupon, Spotify, many others</a:t>
            </a:r>
            <a:endParaRPr lang="en-US" dirty="0"/>
          </a:p>
        </p:txBody>
      </p:sp>
    </p:spTree>
    <p:extLst>
      <p:ext uri="{BB962C8B-B14F-4D97-AF65-F5344CB8AC3E}">
        <p14:creationId xmlns:p14="http://schemas.microsoft.com/office/powerpoint/2010/main" val="3256053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 F#</a:t>
            </a:r>
            <a:endParaRPr lang="en-US" dirty="0"/>
          </a:p>
        </p:txBody>
      </p:sp>
      <p:sp>
        <p:nvSpPr>
          <p:cNvPr id="3" name="Content Placeholder 2"/>
          <p:cNvSpPr>
            <a:spLocks noGrp="1"/>
          </p:cNvSpPr>
          <p:nvPr>
            <p:ph idx="1"/>
          </p:nvPr>
        </p:nvSpPr>
        <p:spPr>
          <a:xfrm>
            <a:off x="381000" y="1412875"/>
            <a:ext cx="8382000" cy="3053144"/>
          </a:xfrm>
        </p:spPr>
        <p:txBody>
          <a:bodyPr/>
          <a:lstStyle/>
          <a:p>
            <a:r>
              <a:rPr lang="en-US" dirty="0" smtClean="0"/>
              <a:t>Functional and Object Oriented (compiles into </a:t>
            </a:r>
            <a:r>
              <a:rPr lang="en-US" dirty="0" err="1" smtClean="0"/>
              <a:t>.Net</a:t>
            </a:r>
            <a:r>
              <a:rPr lang="en-US" dirty="0" smtClean="0"/>
              <a:t>)</a:t>
            </a:r>
          </a:p>
          <a:p>
            <a:r>
              <a:rPr lang="en-US" dirty="0" smtClean="0"/>
              <a:t>Based on </a:t>
            </a:r>
            <a:r>
              <a:rPr lang="en-US" dirty="0" err="1" smtClean="0"/>
              <a:t>Ocaml</a:t>
            </a:r>
            <a:r>
              <a:rPr lang="en-US" dirty="0" smtClean="0"/>
              <a:t> and C#</a:t>
            </a:r>
          </a:p>
          <a:p>
            <a:r>
              <a:rPr lang="en-US" dirty="0"/>
              <a:t>Strongly typed, but inferred</a:t>
            </a:r>
          </a:p>
          <a:p>
            <a:r>
              <a:rPr lang="en-US" dirty="0" smtClean="0"/>
              <a:t>Every statement returns a type</a:t>
            </a:r>
          </a:p>
          <a:p>
            <a:r>
              <a:rPr lang="en-US" dirty="0" smtClean="0"/>
              <a:t>Parallelism is easily built into language</a:t>
            </a:r>
            <a:endParaRPr lang="en-US" dirty="0"/>
          </a:p>
        </p:txBody>
      </p:sp>
    </p:spTree>
    <p:extLst>
      <p:ext uri="{BB962C8B-B14F-4D97-AF65-F5344CB8AC3E}">
        <p14:creationId xmlns:p14="http://schemas.microsoft.com/office/powerpoint/2010/main" val="31289025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381000" y="1412875"/>
            <a:ext cx="8382000" cy="2856167"/>
          </a:xfrm>
        </p:spPr>
        <p:txBody>
          <a:bodyPr/>
          <a:lstStyle/>
          <a:p>
            <a:r>
              <a:rPr lang="en-US" dirty="0" smtClean="0"/>
              <a:t>Functional Programming is getting popular, but been around for decades</a:t>
            </a:r>
          </a:p>
          <a:p>
            <a:r>
              <a:rPr lang="en-US" dirty="0" smtClean="0"/>
              <a:t>Adopting functional principles will make your code simpler, smaller, and more reliable</a:t>
            </a:r>
          </a:p>
          <a:p>
            <a:r>
              <a:rPr lang="en-US" dirty="0" smtClean="0"/>
              <a:t>Several different types of functional languages and how they’re built</a:t>
            </a:r>
          </a:p>
        </p:txBody>
      </p:sp>
    </p:spTree>
    <p:extLst>
      <p:ext uri="{BB962C8B-B14F-4D97-AF65-F5344CB8AC3E}">
        <p14:creationId xmlns:p14="http://schemas.microsoft.com/office/powerpoint/2010/main" val="253328849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381000" y="1412875"/>
            <a:ext cx="8382000" cy="3053144"/>
          </a:xfrm>
        </p:spPr>
        <p:txBody>
          <a:bodyPr/>
          <a:lstStyle/>
          <a:p>
            <a:pPr marL="0" indent="0">
              <a:buNone/>
            </a:pPr>
            <a:r>
              <a:rPr lang="en-US" dirty="0" smtClean="0"/>
              <a:t>Sarah Withee</a:t>
            </a:r>
          </a:p>
          <a:p>
            <a:pPr marL="0" indent="0">
              <a:buNone/>
            </a:pPr>
            <a:r>
              <a:rPr lang="en-US" dirty="0" smtClean="0"/>
              <a:t>@geekygirlsarah on Twitter</a:t>
            </a:r>
          </a:p>
          <a:p>
            <a:pPr marL="0" indent="0">
              <a:buNone/>
            </a:pPr>
            <a:r>
              <a:rPr lang="en-US" dirty="0" smtClean="0"/>
              <a:t>sarah@sarahwithee.com</a:t>
            </a:r>
          </a:p>
          <a:p>
            <a:pPr marL="0" indent="0">
              <a:buNone/>
            </a:pPr>
            <a:endParaRPr lang="en-US" dirty="0" smtClean="0"/>
          </a:p>
          <a:p>
            <a:pPr marL="0" indent="0">
              <a:buNone/>
            </a:pPr>
            <a:r>
              <a:rPr lang="en-US" dirty="0" smtClean="0"/>
              <a:t>(I give this again in 2 days. I’d love </a:t>
            </a:r>
            <a:r>
              <a:rPr lang="en-US" b="1" i="1" dirty="0" smtClean="0"/>
              <a:t>ALL </a:t>
            </a:r>
            <a:r>
              <a:rPr lang="en-US" dirty="0" smtClean="0"/>
              <a:t>the feedback I can get!)</a:t>
            </a:r>
          </a:p>
        </p:txBody>
      </p:sp>
    </p:spTree>
    <p:extLst>
      <p:ext uri="{BB962C8B-B14F-4D97-AF65-F5344CB8AC3E}">
        <p14:creationId xmlns:p14="http://schemas.microsoft.com/office/powerpoint/2010/main" val="3132741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Functional Programming</a:t>
            </a:r>
            <a:endParaRPr lang="en-US" dirty="0"/>
          </a:p>
        </p:txBody>
      </p:sp>
      <p:sp>
        <p:nvSpPr>
          <p:cNvPr id="3" name="Content Placeholder 2"/>
          <p:cNvSpPr>
            <a:spLocks noGrp="1"/>
          </p:cNvSpPr>
          <p:nvPr>
            <p:ph idx="1"/>
          </p:nvPr>
        </p:nvSpPr>
        <p:spPr>
          <a:xfrm>
            <a:off x="381000" y="1412875"/>
            <a:ext cx="8382000" cy="1871282"/>
          </a:xfrm>
        </p:spPr>
        <p:txBody>
          <a:bodyPr/>
          <a:lstStyle/>
          <a:p>
            <a:r>
              <a:rPr lang="en-US" dirty="0" smtClean="0"/>
              <a:t>It’s not new (some languages/principles from 1950s)</a:t>
            </a:r>
          </a:p>
          <a:p>
            <a:r>
              <a:rPr lang="en-US" dirty="0" smtClean="0"/>
              <a:t>Built on ideas of lambda calculus, designed in the 30s for mathematical principles</a:t>
            </a:r>
          </a:p>
        </p:txBody>
      </p:sp>
    </p:spTree>
    <p:extLst>
      <p:ext uri="{BB962C8B-B14F-4D97-AF65-F5344CB8AC3E}">
        <p14:creationId xmlns:p14="http://schemas.microsoft.com/office/powerpoint/2010/main" val="5084507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Functional Programming</a:t>
            </a:r>
            <a:endParaRPr lang="en-US" dirty="0"/>
          </a:p>
        </p:txBody>
      </p:sp>
      <p:sp>
        <p:nvSpPr>
          <p:cNvPr id="3" name="Content Placeholder 2"/>
          <p:cNvSpPr>
            <a:spLocks noGrp="1"/>
          </p:cNvSpPr>
          <p:nvPr>
            <p:ph idx="1"/>
          </p:nvPr>
        </p:nvSpPr>
        <p:spPr>
          <a:xfrm>
            <a:off x="381000" y="1412875"/>
            <a:ext cx="8382000" cy="4450449"/>
          </a:xfrm>
        </p:spPr>
        <p:txBody>
          <a:bodyPr/>
          <a:lstStyle/>
          <a:p>
            <a:r>
              <a:rPr lang="en-US" dirty="0"/>
              <a:t>Based on idea of pure functions</a:t>
            </a:r>
          </a:p>
          <a:p>
            <a:pPr lvl="1"/>
            <a:r>
              <a:rPr lang="en-US" dirty="0"/>
              <a:t>A function, given certain inputs, ALWAYS produces the same output</a:t>
            </a:r>
          </a:p>
          <a:p>
            <a:pPr lvl="1"/>
            <a:r>
              <a:rPr lang="en-US" dirty="0"/>
              <a:t>Don’t have side effects</a:t>
            </a:r>
          </a:p>
          <a:p>
            <a:pPr lvl="1"/>
            <a:r>
              <a:rPr lang="en-US" dirty="0"/>
              <a:t>Functions based on time, file access, database access, previous function calls, etc. </a:t>
            </a:r>
            <a:r>
              <a:rPr lang="en-US" dirty="0" smtClean="0"/>
              <a:t>are impure</a:t>
            </a:r>
          </a:p>
          <a:p>
            <a:pPr lvl="1"/>
            <a:r>
              <a:rPr lang="en-US" dirty="0" smtClean="0"/>
              <a:t>User input is never pure (duh)</a:t>
            </a:r>
          </a:p>
          <a:p>
            <a:pPr lvl="1"/>
            <a:r>
              <a:rPr lang="en-US" dirty="0" smtClean="0"/>
              <a:t>Call by reference is impure</a:t>
            </a:r>
          </a:p>
          <a:p>
            <a:pPr lvl="1"/>
            <a:r>
              <a:rPr lang="en-US" dirty="0" smtClean="0"/>
              <a:t>Nearly impossible to write 100% pure function programs</a:t>
            </a:r>
            <a:endParaRPr lang="en-US" dirty="0"/>
          </a:p>
        </p:txBody>
      </p:sp>
    </p:spTree>
    <p:extLst>
      <p:ext uri="{BB962C8B-B14F-4D97-AF65-F5344CB8AC3E}">
        <p14:creationId xmlns:p14="http://schemas.microsoft.com/office/powerpoint/2010/main" val="2510392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Functional Programming</a:t>
            </a:r>
            <a:endParaRPr lang="en-US" dirty="0"/>
          </a:p>
        </p:txBody>
      </p:sp>
      <p:sp>
        <p:nvSpPr>
          <p:cNvPr id="3" name="Content Placeholder 2"/>
          <p:cNvSpPr>
            <a:spLocks noGrp="1"/>
          </p:cNvSpPr>
          <p:nvPr>
            <p:ph idx="1"/>
          </p:nvPr>
        </p:nvSpPr>
        <p:spPr>
          <a:xfrm>
            <a:off x="381000" y="1412875"/>
            <a:ext cx="8382000" cy="3028521"/>
          </a:xfrm>
        </p:spPr>
        <p:txBody>
          <a:bodyPr/>
          <a:lstStyle/>
          <a:p>
            <a:r>
              <a:rPr lang="en-US" dirty="0" smtClean="0"/>
              <a:t>Examples:</a:t>
            </a:r>
          </a:p>
          <a:p>
            <a:pPr lvl="1"/>
            <a:r>
              <a:rPr lang="en-US" dirty="0" smtClean="0"/>
              <a:t>sin(x</a:t>
            </a:r>
            <a:r>
              <a:rPr lang="en-US" dirty="0" smtClean="0"/>
              <a:t>) – always produces </a:t>
            </a:r>
            <a:r>
              <a:rPr lang="en-US" dirty="0" smtClean="0"/>
              <a:t>sine of value at </a:t>
            </a:r>
            <a:r>
              <a:rPr lang="en-US" dirty="0" smtClean="0"/>
              <a:t>x</a:t>
            </a:r>
          </a:p>
          <a:p>
            <a:pPr lvl="1"/>
            <a:r>
              <a:rPr lang="en-US" dirty="0" smtClean="0"/>
              <a:t>length(x) – always returns the same size of the string</a:t>
            </a:r>
            <a:endParaRPr lang="en-US" dirty="0" smtClean="0"/>
          </a:p>
          <a:p>
            <a:pPr lvl="1"/>
            <a:r>
              <a:rPr lang="en-US" dirty="0" err="1" smtClean="0"/>
              <a:t>getAccountNumberFromDb</a:t>
            </a:r>
            <a:r>
              <a:rPr lang="en-US" dirty="0" smtClean="0"/>
              <a:t>(name) – kidding. Not pure because it relies on a database that may not may not produce the same result each time</a:t>
            </a:r>
            <a:endParaRPr lang="en-US" dirty="0" smtClean="0"/>
          </a:p>
        </p:txBody>
      </p:sp>
    </p:spTree>
    <p:extLst>
      <p:ext uri="{BB962C8B-B14F-4D97-AF65-F5344CB8AC3E}">
        <p14:creationId xmlns:p14="http://schemas.microsoft.com/office/powerpoint/2010/main" val="41577626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Functional Programming</a:t>
            </a:r>
            <a:endParaRPr lang="en-US" dirty="0"/>
          </a:p>
        </p:txBody>
      </p:sp>
      <p:sp>
        <p:nvSpPr>
          <p:cNvPr id="3" name="Content Placeholder 2"/>
          <p:cNvSpPr>
            <a:spLocks noGrp="1"/>
          </p:cNvSpPr>
          <p:nvPr>
            <p:ph idx="1"/>
          </p:nvPr>
        </p:nvSpPr>
        <p:spPr>
          <a:xfrm>
            <a:off x="381000" y="1412875"/>
            <a:ext cx="8382000" cy="3804118"/>
          </a:xfrm>
        </p:spPr>
        <p:txBody>
          <a:bodyPr/>
          <a:lstStyle/>
          <a:p>
            <a:r>
              <a:rPr lang="en-US" dirty="0" smtClean="0"/>
              <a:t>Referential Transparency</a:t>
            </a:r>
          </a:p>
          <a:p>
            <a:pPr lvl="1"/>
            <a:r>
              <a:rPr lang="en-US" dirty="0" smtClean="0"/>
              <a:t>Any expression that can replace its value with no behavior changes</a:t>
            </a:r>
          </a:p>
          <a:p>
            <a:pPr lvl="1"/>
            <a:r>
              <a:rPr lang="en-US" dirty="0" smtClean="0"/>
              <a:t>Ex: x = 3</a:t>
            </a:r>
            <a:br>
              <a:rPr lang="en-US" dirty="0" smtClean="0"/>
            </a:br>
            <a:r>
              <a:rPr lang="en-US" dirty="0" smtClean="0"/>
              <a:t>      x + 5 = 8</a:t>
            </a:r>
            <a:r>
              <a:rPr lang="en-US" dirty="0"/>
              <a:t/>
            </a:r>
            <a:br>
              <a:rPr lang="en-US" dirty="0"/>
            </a:br>
            <a:r>
              <a:rPr lang="en-US" dirty="0" smtClean="0"/>
              <a:t>      3 + 5 = 8</a:t>
            </a:r>
            <a:br>
              <a:rPr lang="en-US" dirty="0" smtClean="0"/>
            </a:br>
            <a:r>
              <a:rPr lang="en-US" dirty="0" smtClean="0"/>
              <a:t>Both result in the same value with no behavior changes</a:t>
            </a:r>
          </a:p>
          <a:p>
            <a:pPr marL="517525" lvl="1" indent="0">
              <a:buNone/>
            </a:pPr>
            <a:endParaRPr lang="en-US" dirty="0" smtClean="0"/>
          </a:p>
        </p:txBody>
      </p:sp>
    </p:spTree>
    <p:extLst>
      <p:ext uri="{BB962C8B-B14F-4D97-AF65-F5344CB8AC3E}">
        <p14:creationId xmlns:p14="http://schemas.microsoft.com/office/powerpoint/2010/main" val="24554588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Functional Programming</a:t>
            </a:r>
            <a:endParaRPr lang="en-US" dirty="0"/>
          </a:p>
        </p:txBody>
      </p:sp>
      <p:sp>
        <p:nvSpPr>
          <p:cNvPr id="3" name="Content Placeholder 2"/>
          <p:cNvSpPr>
            <a:spLocks noGrp="1"/>
          </p:cNvSpPr>
          <p:nvPr>
            <p:ph idx="1"/>
          </p:nvPr>
        </p:nvSpPr>
        <p:spPr>
          <a:xfrm>
            <a:off x="381000" y="1412875"/>
            <a:ext cx="8382000" cy="2813078"/>
          </a:xfrm>
        </p:spPr>
        <p:txBody>
          <a:bodyPr/>
          <a:lstStyle/>
          <a:p>
            <a:r>
              <a:rPr lang="en-US" dirty="0" smtClean="0"/>
              <a:t>Referential Transparency</a:t>
            </a:r>
          </a:p>
          <a:p>
            <a:pPr lvl="1"/>
            <a:r>
              <a:rPr lang="en-US" dirty="0" smtClean="0"/>
              <a:t>Referential opacity – the opposite</a:t>
            </a:r>
          </a:p>
          <a:p>
            <a:pPr lvl="1"/>
            <a:r>
              <a:rPr lang="en-US" dirty="0" smtClean="0"/>
              <a:t>In mathematics, all functions are transparent.</a:t>
            </a:r>
          </a:p>
          <a:p>
            <a:pPr lvl="1"/>
            <a:r>
              <a:rPr lang="en-US" dirty="0" smtClean="0"/>
              <a:t>In programming, this is not the case</a:t>
            </a:r>
          </a:p>
          <a:p>
            <a:pPr lvl="1"/>
            <a:r>
              <a:rPr lang="en-US" dirty="0" smtClean="0"/>
              <a:t>Pure functions always have referential transparency</a:t>
            </a:r>
          </a:p>
          <a:p>
            <a:pPr marL="517525" lvl="1" indent="0">
              <a:buNone/>
            </a:pPr>
            <a:endParaRPr lang="en-US" dirty="0" smtClean="0"/>
          </a:p>
        </p:txBody>
      </p:sp>
    </p:spTree>
    <p:extLst>
      <p:ext uri="{BB962C8B-B14F-4D97-AF65-F5344CB8AC3E}">
        <p14:creationId xmlns:p14="http://schemas.microsoft.com/office/powerpoint/2010/main" val="19618130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Functional Programming</a:t>
            </a:r>
            <a:endParaRPr lang="en-US" dirty="0"/>
          </a:p>
        </p:txBody>
      </p:sp>
      <p:sp>
        <p:nvSpPr>
          <p:cNvPr id="3" name="Content Placeholder 2"/>
          <p:cNvSpPr>
            <a:spLocks noGrp="1"/>
          </p:cNvSpPr>
          <p:nvPr>
            <p:ph idx="1"/>
          </p:nvPr>
        </p:nvSpPr>
        <p:spPr>
          <a:xfrm>
            <a:off x="381000" y="1412875"/>
            <a:ext cx="8382000" cy="2917722"/>
          </a:xfrm>
        </p:spPr>
        <p:txBody>
          <a:bodyPr/>
          <a:lstStyle/>
          <a:p>
            <a:r>
              <a:rPr lang="en-US" dirty="0" smtClean="0"/>
              <a:t>Referential Transparency</a:t>
            </a:r>
          </a:p>
          <a:p>
            <a:pPr lvl="1"/>
            <a:r>
              <a:rPr lang="en-US" sz="2400" dirty="0"/>
              <a:t>Assignments are NOT </a:t>
            </a:r>
            <a:r>
              <a:rPr lang="en-US" sz="2400" dirty="0" smtClean="0"/>
              <a:t>transparent</a:t>
            </a:r>
            <a:br>
              <a:rPr lang="en-US" sz="2400" dirty="0" smtClean="0"/>
            </a:br>
            <a:r>
              <a:rPr lang="en-US" sz="2400" dirty="0" smtClean="0"/>
              <a:t/>
            </a:r>
            <a:br>
              <a:rPr lang="en-US" sz="2400" dirty="0" smtClean="0"/>
            </a:br>
            <a:r>
              <a:rPr lang="en-US" sz="2400" dirty="0" smtClean="0"/>
              <a:t>x </a:t>
            </a:r>
            <a:r>
              <a:rPr lang="en-US" sz="2400" dirty="0"/>
              <a:t>= x + 1   </a:t>
            </a:r>
            <a:r>
              <a:rPr lang="en-US" sz="2400" dirty="0" smtClean="0"/>
              <a:t>                 </a:t>
            </a:r>
            <a:br>
              <a:rPr lang="en-US" sz="2400" dirty="0" smtClean="0"/>
            </a:br>
            <a:r>
              <a:rPr lang="en-US" sz="2400" dirty="0" smtClean="0"/>
              <a:t/>
            </a:r>
            <a:br>
              <a:rPr lang="en-US" sz="2400" dirty="0" smtClean="0"/>
            </a:br>
            <a:r>
              <a:rPr lang="en-US" sz="2400" dirty="0" err="1" smtClean="0"/>
              <a:t>int</a:t>
            </a:r>
            <a:r>
              <a:rPr lang="en-US" sz="2400" dirty="0" smtClean="0"/>
              <a:t> </a:t>
            </a:r>
            <a:r>
              <a:rPr lang="en-US" sz="2400" dirty="0" err="1"/>
              <a:t>addOne</a:t>
            </a:r>
            <a:r>
              <a:rPr lang="en-US" sz="2400" dirty="0"/>
              <a:t>(</a:t>
            </a:r>
            <a:r>
              <a:rPr lang="en-US" sz="2400" dirty="0" err="1"/>
              <a:t>int</a:t>
            </a:r>
            <a:r>
              <a:rPr lang="en-US" sz="2400" dirty="0"/>
              <a:t> x) { return x + 1; }     </a:t>
            </a:r>
            <a:br>
              <a:rPr lang="en-US" sz="2400" dirty="0"/>
            </a:br>
            <a:endParaRPr lang="en-US" sz="2400" dirty="0" smtClean="0"/>
          </a:p>
          <a:p>
            <a:pPr marL="914400" lvl="2" indent="0">
              <a:buNone/>
            </a:pPr>
            <a:r>
              <a:rPr lang="en-US" dirty="0" err="1" smtClean="0"/>
              <a:t>addOne</a:t>
            </a:r>
            <a:r>
              <a:rPr lang="en-US" dirty="0" smtClean="0"/>
              <a:t>(x</a:t>
            </a:r>
            <a:r>
              <a:rPr lang="en-US" dirty="0"/>
              <a:t>) = </a:t>
            </a:r>
            <a:r>
              <a:rPr lang="en-US" dirty="0" err="1"/>
              <a:t>addOne</a:t>
            </a:r>
            <a:r>
              <a:rPr lang="en-US" dirty="0"/>
              <a:t> (y</a:t>
            </a:r>
            <a:r>
              <a:rPr lang="en-US" dirty="0" smtClean="0"/>
              <a:t>);</a:t>
            </a:r>
          </a:p>
        </p:txBody>
      </p:sp>
    </p:spTree>
    <p:extLst>
      <p:ext uri="{BB962C8B-B14F-4D97-AF65-F5344CB8AC3E}">
        <p14:creationId xmlns:p14="http://schemas.microsoft.com/office/powerpoint/2010/main" val="31120351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Functional Programming</a:t>
            </a:r>
            <a:endParaRPr lang="en-US" dirty="0"/>
          </a:p>
        </p:txBody>
      </p:sp>
      <p:sp>
        <p:nvSpPr>
          <p:cNvPr id="3" name="Content Placeholder 2"/>
          <p:cNvSpPr>
            <a:spLocks noGrp="1"/>
          </p:cNvSpPr>
          <p:nvPr>
            <p:ph idx="1"/>
          </p:nvPr>
        </p:nvSpPr>
        <p:spPr>
          <a:xfrm>
            <a:off x="381000" y="1412875"/>
            <a:ext cx="8382000" cy="3945696"/>
          </a:xfrm>
        </p:spPr>
        <p:txBody>
          <a:bodyPr/>
          <a:lstStyle/>
          <a:p>
            <a:r>
              <a:rPr lang="en-US" dirty="0" smtClean="0"/>
              <a:t>Lambda functions (anonymous functions)</a:t>
            </a:r>
          </a:p>
          <a:p>
            <a:pPr lvl="1"/>
            <a:r>
              <a:rPr lang="en-US" dirty="0" smtClean="0"/>
              <a:t>Functions with no name or identifier</a:t>
            </a:r>
          </a:p>
          <a:p>
            <a:pPr lvl="1"/>
            <a:r>
              <a:rPr lang="en-US" dirty="0" smtClean="0"/>
              <a:t>Usually for higher level functions or to pass arguments to one</a:t>
            </a:r>
          </a:p>
          <a:p>
            <a:pPr lvl="1"/>
            <a:r>
              <a:rPr lang="en-US" dirty="0" smtClean="0"/>
              <a:t>Usually used once to a few times</a:t>
            </a:r>
          </a:p>
          <a:p>
            <a:pPr lvl="1"/>
            <a:r>
              <a:rPr lang="en-US" dirty="0" smtClean="0"/>
              <a:t>Can’t be recursive*</a:t>
            </a:r>
            <a:br>
              <a:rPr lang="en-US" dirty="0" smtClean="0"/>
            </a:br>
            <a:r>
              <a:rPr lang="en-US" dirty="0" smtClean="0"/>
              <a:t/>
            </a:r>
            <a:br>
              <a:rPr lang="en-US" dirty="0" smtClean="0"/>
            </a:br>
            <a:r>
              <a:rPr lang="en-US" sz="1800" dirty="0" smtClean="0"/>
              <a:t>* otherwise they need a name or some way of maintaining state**</a:t>
            </a:r>
            <a:br>
              <a:rPr lang="en-US" sz="1800" dirty="0" smtClean="0"/>
            </a:br>
            <a:r>
              <a:rPr lang="en-US" sz="1800" dirty="0" smtClean="0"/>
              <a:t/>
            </a:r>
            <a:br>
              <a:rPr lang="en-US" sz="1800" dirty="0" smtClean="0"/>
            </a:br>
            <a:r>
              <a:rPr lang="en-US" sz="1800" dirty="0" smtClean="0"/>
              <a:t>** which is possible but outside of this scope</a:t>
            </a:r>
            <a:endParaRPr lang="en-US" dirty="0" smtClean="0"/>
          </a:p>
        </p:txBody>
      </p:sp>
    </p:spTree>
    <p:extLst>
      <p:ext uri="{BB962C8B-B14F-4D97-AF65-F5344CB8AC3E}">
        <p14:creationId xmlns:p14="http://schemas.microsoft.com/office/powerpoint/2010/main" val="2289279072"/>
      </p:ext>
    </p:extLst>
  </p:cSld>
  <p:clrMapOvr>
    <a:masterClrMapping/>
  </p:clrMapOvr>
  <p:transition>
    <p:fade/>
  </p:transition>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336</TotalTime>
  <Words>1055</Words>
  <Application>Microsoft Office PowerPoint</Application>
  <PresentationFormat>On-screen Show (4:3)</PresentationFormat>
  <Paragraphs>211</Paragraphs>
  <Slides>28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Courier New</vt:lpstr>
      <vt:lpstr>Wingdings</vt:lpstr>
      <vt:lpstr>Light Background Segoe 4-3 template-template_April-17-2007</vt:lpstr>
      <vt:lpstr>White with Courier font for code slides</vt:lpstr>
      <vt:lpstr>A Primer on Functional Programming</vt:lpstr>
      <vt:lpstr>Introduction</vt:lpstr>
      <vt:lpstr>Explaining Functional Programming</vt:lpstr>
      <vt:lpstr>Explaining Functional Programming</vt:lpstr>
      <vt:lpstr>Explaining Functional Programming</vt:lpstr>
      <vt:lpstr>Explaining Functional Programming</vt:lpstr>
      <vt:lpstr>Explaining Functional Programming</vt:lpstr>
      <vt:lpstr>Explaining Functional Programming</vt:lpstr>
      <vt:lpstr>Explaining Functional Programming</vt:lpstr>
      <vt:lpstr>Explaining Functional Programming</vt:lpstr>
      <vt:lpstr>Explaining Functional Programming</vt:lpstr>
      <vt:lpstr>Why Use Functional Languages?</vt:lpstr>
      <vt:lpstr>Why Use Functional Languages?</vt:lpstr>
      <vt:lpstr>Why Use Functional Languages?</vt:lpstr>
      <vt:lpstr>Example of Functional Thinking</vt:lpstr>
      <vt:lpstr>Example of Functional Thinking</vt:lpstr>
      <vt:lpstr>Example of Functional Thinking</vt:lpstr>
      <vt:lpstr>Example of Functional Thinking</vt:lpstr>
      <vt:lpstr>List of Functional Languages (Pure)</vt:lpstr>
      <vt:lpstr>List of Functional Languages (Impure)</vt:lpstr>
      <vt:lpstr>Languages - Elm</vt:lpstr>
      <vt:lpstr>Languages - Haskell</vt:lpstr>
      <vt:lpstr>Languages - LISP</vt:lpstr>
      <vt:lpstr>Languages - Clojure</vt:lpstr>
      <vt:lpstr>Languages - Clojure</vt:lpstr>
      <vt:lpstr>Languages – F#</vt:lpstr>
      <vt:lpstr>Conclusion</vt:lpstr>
      <vt:lpstr>Conclusion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Sarah W</dc:creator>
  <cp:keywords/>
  <cp:lastModifiedBy>Sarah W</cp:lastModifiedBy>
  <cp:revision>20</cp:revision>
  <dcterms:created xsi:type="dcterms:W3CDTF">2016-05-19T03:08:10Z</dcterms:created>
  <dcterms:modified xsi:type="dcterms:W3CDTF">2016-05-19T14:34:42Z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