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B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794F-A920-4C5B-8271-520BB0AD5728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1916-B9CD-4FCF-A728-50596C6D3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120" baseline="0">
                <a:solidFill>
                  <a:srgbClr val="FFFFFF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347472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4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9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3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6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5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53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5264"/>
            <a:ext cx="10753725" cy="377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57224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@geekygirlsarah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05004" y="6236898"/>
            <a:ext cx="3724995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#</a:t>
            </a:r>
            <a:r>
              <a:rPr lang="en-US" i="1" dirty="0" err="1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selfconf</a:t>
            </a:r>
            <a:endParaRPr lang="en-US" i="1" dirty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120" baseline="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ira Sans" panose="020B0503050000020004" pitchFamily="34" charset="0"/>
                <a:ea typeface="Fira Sans" panose="020B0503050000020004" pitchFamily="34" charset="0"/>
              </a:rPr>
              <a:t>A Primer on Functional Programming</a:t>
            </a:r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Withee</a:t>
            </a:r>
          </a:p>
        </p:txBody>
      </p:sp>
    </p:spTree>
    <p:extLst>
      <p:ext uri="{BB962C8B-B14F-4D97-AF65-F5344CB8AC3E}">
        <p14:creationId xmlns:p14="http://schemas.microsoft.com/office/powerpoint/2010/main" val="1079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functions (no </a:t>
            </a:r>
            <a:r>
              <a:rPr lang="en-US" dirty="0"/>
              <a:t>name or </a:t>
            </a:r>
            <a:r>
              <a:rPr lang="en-US" dirty="0" smtClean="0"/>
              <a:t>identifier)</a:t>
            </a:r>
            <a:endParaRPr lang="en-US" dirty="0"/>
          </a:p>
          <a:p>
            <a:pPr lvl="1"/>
            <a:r>
              <a:rPr lang="en-US" dirty="0"/>
              <a:t>Usually for higher level functions or to pass arguments to one</a:t>
            </a:r>
          </a:p>
          <a:p>
            <a:pPr lvl="1"/>
            <a:r>
              <a:rPr lang="en-US" dirty="0"/>
              <a:t>Usually used once to a few times</a:t>
            </a:r>
          </a:p>
          <a:p>
            <a:pPr lvl="1"/>
            <a:r>
              <a:rPr lang="en-US" dirty="0"/>
              <a:t>Can’t be recursive*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* otherwise they need a name or some way of maintaining state**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** which is possible but outside of this scope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 = lambda x:  x*x</a:t>
            </a:r>
          </a:p>
          <a:p>
            <a:pPr marL="0" indent="0">
              <a:buNone/>
            </a:pPr>
            <a:r>
              <a:rPr lang="en-US" dirty="0" smtClean="0"/>
              <a:t>print f(5)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square(x):</a:t>
            </a:r>
            <a:br>
              <a:rPr lang="en-US" dirty="0" smtClean="0"/>
            </a:br>
            <a:r>
              <a:rPr lang="en-US" dirty="0" smtClean="0"/>
              <a:t>    return lambda x: x*x</a:t>
            </a:r>
          </a:p>
          <a:p>
            <a:pPr marL="0" indent="0">
              <a:buNone/>
            </a:pPr>
            <a:r>
              <a:rPr lang="en-US" dirty="0" smtClean="0"/>
              <a:t>print square(5)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  <a:p>
            <a:r>
              <a:rPr lang="en-US" dirty="0"/>
              <a:t>Functions can be passed as values into functions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divide(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/</a:t>
            </a:r>
            <a:r>
              <a:rPr lang="en-US" dirty="0">
                <a:solidFill>
                  <a:srgbClr val="92D050"/>
                </a:solidFill>
              </a:rPr>
              <a:t>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divisor(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return lambda </a:t>
            </a:r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/>
              <a:t>: divide (</a:t>
            </a:r>
            <a:r>
              <a:rPr lang="en-US" dirty="0">
                <a:solidFill>
                  <a:srgbClr val="FFC000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half </a:t>
            </a:r>
            <a:r>
              <a:rPr lang="en-US" dirty="0"/>
              <a:t>= divisor(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half(</a:t>
            </a:r>
            <a:r>
              <a:rPr lang="en-US" dirty="0">
                <a:solidFill>
                  <a:srgbClr val="FFC000"/>
                </a:solidFill>
              </a:rPr>
              <a:t>32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more!</a:t>
            </a:r>
          </a:p>
          <a:p>
            <a:pPr marL="690563" lvl="2" indent="-690563"/>
            <a:r>
              <a:rPr lang="en-US" dirty="0"/>
              <a:t>Monads</a:t>
            </a:r>
          </a:p>
          <a:p>
            <a:pPr marL="690563" lvl="2" indent="-690563"/>
            <a:r>
              <a:rPr lang="en-US" dirty="0"/>
              <a:t>Closures</a:t>
            </a:r>
          </a:p>
          <a:p>
            <a:pPr marL="690563" lvl="2" indent="-690563"/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>Outside of the scope of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simpler/faster to </a:t>
            </a:r>
            <a:r>
              <a:rPr lang="en-US" dirty="0"/>
              <a:t>write</a:t>
            </a:r>
          </a:p>
          <a:p>
            <a:pPr lvl="1"/>
            <a:r>
              <a:rPr lang="en-US" dirty="0"/>
              <a:t>If it’s a pure function, and you verified it’s right, it will always be right</a:t>
            </a:r>
          </a:p>
          <a:p>
            <a:pPr lvl="1"/>
            <a:r>
              <a:rPr lang="en-US" dirty="0"/>
              <a:t>Stack traces are a pain, but in FP they simplify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many have written unit tests that fail because of some state change?</a:t>
            </a:r>
          </a:p>
          <a:p>
            <a:pPr lvl="1"/>
            <a:r>
              <a:rPr lang="en-US" dirty="0"/>
              <a:t>Pure functions will ALWAYS pass tests because they always return the same results with same input</a:t>
            </a:r>
          </a:p>
          <a:p>
            <a:pPr lvl="1"/>
            <a:r>
              <a:rPr lang="en-US" dirty="0"/>
              <a:t>Global state of program isn’t affected by pure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Concurency</a:t>
            </a:r>
            <a:r>
              <a:rPr lang="en-US" dirty="0"/>
              <a:t> is WAY easier</a:t>
            </a:r>
          </a:p>
          <a:p>
            <a:pPr lvl="2"/>
            <a:r>
              <a:rPr lang="en-US" dirty="0"/>
              <a:t>Functions work well as independent units</a:t>
            </a:r>
          </a:p>
          <a:p>
            <a:pPr lvl="2"/>
            <a:r>
              <a:rPr lang="en-US" dirty="0"/>
              <a:t>They don’t have side effects</a:t>
            </a:r>
          </a:p>
          <a:p>
            <a:pPr lvl="2"/>
            <a:r>
              <a:rPr lang="en-US" dirty="0"/>
              <a:t>Multiple functions can run simultaneously without affecting each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Functional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ends up better as functions are designed better</a:t>
            </a:r>
          </a:p>
          <a:p>
            <a:pPr lvl="2"/>
            <a:r>
              <a:rPr lang="en-US" dirty="0"/>
              <a:t>Better small modules -&gt; better large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Everyone </a:t>
            </a:r>
            <a:r>
              <a:rPr lang="en-US" dirty="0"/>
              <a:t>stand up</a:t>
            </a:r>
          </a:p>
          <a:p>
            <a:pPr lvl="1"/>
            <a:r>
              <a:rPr lang="en-US" dirty="0"/>
              <a:t>Count everyone in the room</a:t>
            </a:r>
          </a:p>
          <a:p>
            <a:pPr lvl="1"/>
            <a:r>
              <a:rPr lang="en-US" dirty="0"/>
              <a:t>Sit down after you’re counted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 err="1" smtClean="0"/>
              <a:t>jk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Everyone stand up</a:t>
            </a:r>
          </a:p>
          <a:p>
            <a:pPr lvl="1"/>
            <a:r>
              <a:rPr lang="en-US" dirty="0"/>
              <a:t>Find a neighbor</a:t>
            </a:r>
          </a:p>
          <a:p>
            <a:pPr lvl="2"/>
            <a:r>
              <a:rPr lang="en-US" dirty="0"/>
              <a:t>Share your current room count</a:t>
            </a:r>
          </a:p>
          <a:p>
            <a:pPr lvl="2"/>
            <a:r>
              <a:rPr lang="en-US" dirty="0"/>
              <a:t>One of you sit down</a:t>
            </a:r>
          </a:p>
          <a:p>
            <a:pPr lvl="1"/>
            <a:r>
              <a:rPr lang="en-US" dirty="0"/>
              <a:t>Repeat until one person remaining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Activity 1 resembles a for or while loop</a:t>
            </a:r>
          </a:p>
          <a:p>
            <a:pPr lvl="1"/>
            <a:r>
              <a:rPr lang="en-US" dirty="0"/>
              <a:t>x = x + 1 type thought</a:t>
            </a:r>
          </a:p>
          <a:p>
            <a:pPr lvl="1"/>
            <a:r>
              <a:rPr lang="en-US" dirty="0"/>
              <a:t>Took a long time</a:t>
            </a:r>
          </a:p>
          <a:p>
            <a:pPr lvl="1"/>
            <a:r>
              <a:rPr lang="en-US" dirty="0"/>
              <a:t>n </a:t>
            </a:r>
            <a:r>
              <a:rPr lang="en-US" dirty="0" smtClean="0"/>
              <a:t>steps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Activity 2 resembles concurrent recursive function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countPerson</a:t>
            </a:r>
            <a:r>
              <a:rPr lang="en-US" dirty="0"/>
              <a:t> (</a:t>
            </a:r>
            <a:r>
              <a:rPr lang="en-US" dirty="0" err="1"/>
              <a:t>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return </a:t>
            </a:r>
            <a:r>
              <a:rPr lang="en-US" dirty="0" err="1"/>
              <a:t>val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Multiple sets counted at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n steps</a:t>
            </a:r>
            <a:endParaRPr lang="en-US" baseline="-25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(Pure)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err="1"/>
              <a:t>Agda</a:t>
            </a:r>
            <a:endParaRPr lang="en-US" dirty="0"/>
          </a:p>
          <a:p>
            <a:r>
              <a:rPr lang="en-US" dirty="0"/>
              <a:t>Charity</a:t>
            </a:r>
          </a:p>
          <a:p>
            <a:r>
              <a:rPr lang="en-US" dirty="0"/>
              <a:t>Clean</a:t>
            </a:r>
          </a:p>
          <a:p>
            <a:r>
              <a:rPr lang="en-US" dirty="0"/>
              <a:t>Coq</a:t>
            </a:r>
          </a:p>
          <a:p>
            <a:r>
              <a:rPr lang="en-US" dirty="0"/>
              <a:t>Curry</a:t>
            </a:r>
          </a:p>
          <a:p>
            <a:r>
              <a:rPr lang="en-US" dirty="0"/>
              <a:t>Elm</a:t>
            </a:r>
          </a:p>
          <a:p>
            <a:r>
              <a:rPr lang="en-US" dirty="0" err="1"/>
              <a:t>Frege</a:t>
            </a:r>
            <a:endParaRPr lang="en-US" dirty="0"/>
          </a:p>
          <a:p>
            <a:r>
              <a:rPr lang="en-US" dirty="0"/>
              <a:t>Haskell</a:t>
            </a:r>
          </a:p>
          <a:p>
            <a:r>
              <a:rPr lang="en-US" dirty="0"/>
              <a:t>Hope</a:t>
            </a:r>
          </a:p>
          <a:p>
            <a:r>
              <a:rPr lang="en-US" dirty="0"/>
              <a:t>Joy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Miranda</a:t>
            </a:r>
          </a:p>
          <a:p>
            <a:r>
              <a:rPr lang="en-US" dirty="0"/>
              <a:t>Idris</a:t>
            </a:r>
          </a:p>
          <a:p>
            <a:r>
              <a:rPr lang="en-US" dirty="0" err="1"/>
              <a:t>SequenceL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Functional Languages (Impure)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 fontScale="92500" lnSpcReduction="10000"/>
          </a:bodyPr>
          <a:lstStyle/>
          <a:p>
            <a:r>
              <a:rPr lang="en-US" sz="1400" dirty="0"/>
              <a:t>APL</a:t>
            </a:r>
          </a:p>
          <a:p>
            <a:r>
              <a:rPr lang="en-US" sz="1400" dirty="0"/>
              <a:t>ATS</a:t>
            </a:r>
          </a:p>
          <a:p>
            <a:r>
              <a:rPr lang="en-US" sz="1400" dirty="0"/>
              <a:t>CAL</a:t>
            </a:r>
          </a:p>
          <a:p>
            <a:r>
              <a:rPr lang="en-US" sz="1400" dirty="0"/>
              <a:t>C++ (since C++11)</a:t>
            </a:r>
          </a:p>
          <a:p>
            <a:r>
              <a:rPr lang="en-US" sz="1400" dirty="0"/>
              <a:t>C#</a:t>
            </a:r>
          </a:p>
          <a:p>
            <a:r>
              <a:rPr lang="en-US" sz="1400" dirty="0"/>
              <a:t>Ceylon</a:t>
            </a:r>
          </a:p>
          <a:p>
            <a:r>
              <a:rPr lang="en-US" sz="1400" dirty="0"/>
              <a:t>D</a:t>
            </a:r>
          </a:p>
          <a:p>
            <a:r>
              <a:rPr lang="en-US" sz="1400" dirty="0"/>
              <a:t>Dart</a:t>
            </a:r>
          </a:p>
          <a:p>
            <a:r>
              <a:rPr lang="en-US" sz="1400" dirty="0"/>
              <a:t>ECMAScript</a:t>
            </a:r>
          </a:p>
          <a:p>
            <a:pPr lvl="1"/>
            <a:r>
              <a:rPr lang="en-US" sz="1400" dirty="0"/>
              <a:t>ActionScript</a:t>
            </a:r>
          </a:p>
          <a:p>
            <a:pPr lvl="1"/>
            <a:r>
              <a:rPr lang="en-US" sz="1400" dirty="0"/>
              <a:t>ECMAScript for XML</a:t>
            </a:r>
          </a:p>
          <a:p>
            <a:pPr lvl="1"/>
            <a:r>
              <a:rPr lang="en-US" sz="1400" dirty="0"/>
              <a:t>JavaScript</a:t>
            </a:r>
          </a:p>
          <a:p>
            <a:pPr lvl="1"/>
            <a:r>
              <a:rPr lang="en-US" sz="1400" dirty="0"/>
              <a:t>Jscript</a:t>
            </a:r>
          </a:p>
          <a:p>
            <a:r>
              <a:rPr lang="en-US" sz="1400" dirty="0" err="1"/>
              <a:t>Erlang</a:t>
            </a:r>
            <a:endParaRPr lang="en-US" sz="1400" dirty="0"/>
          </a:p>
          <a:p>
            <a:pPr lvl="1"/>
            <a:r>
              <a:rPr lang="en-US" sz="1400" dirty="0"/>
              <a:t>Elixir</a:t>
            </a:r>
          </a:p>
          <a:p>
            <a:pPr lvl="1"/>
            <a:r>
              <a:rPr lang="en-US" sz="1400" dirty="0"/>
              <a:t>LFE</a:t>
            </a:r>
          </a:p>
          <a:p>
            <a:r>
              <a:rPr lang="en-US" sz="1400" dirty="0"/>
              <a:t>F#</a:t>
            </a:r>
          </a:p>
          <a:p>
            <a:r>
              <a:rPr lang="en-US" sz="1400" dirty="0" err="1"/>
              <a:t>FPr</a:t>
            </a:r>
            <a:endParaRPr lang="en-US" sz="1400" dirty="0"/>
          </a:p>
          <a:p>
            <a:r>
              <a:rPr lang="en-US" sz="1400" dirty="0"/>
              <a:t>Groovy</a:t>
            </a:r>
          </a:p>
          <a:p>
            <a:r>
              <a:rPr lang="en-US" sz="1400" dirty="0"/>
              <a:t>Hop</a:t>
            </a:r>
          </a:p>
          <a:p>
            <a:r>
              <a:rPr lang="en-US" sz="1400" dirty="0"/>
              <a:t>J</a:t>
            </a:r>
          </a:p>
          <a:p>
            <a:r>
              <a:rPr lang="en-US" sz="1400" dirty="0"/>
              <a:t>Java (since Java 8)</a:t>
            </a:r>
          </a:p>
          <a:p>
            <a:r>
              <a:rPr lang="en-US" sz="1400" dirty="0"/>
              <a:t>Julia</a:t>
            </a:r>
          </a:p>
          <a:p>
            <a:r>
              <a:rPr lang="en-US" sz="1400" dirty="0"/>
              <a:t>Lisp</a:t>
            </a:r>
          </a:p>
          <a:p>
            <a:pPr lvl="1"/>
            <a:r>
              <a:rPr lang="en-US" sz="1400" dirty="0" err="1"/>
              <a:t>Clojure</a:t>
            </a:r>
            <a:endParaRPr lang="en-US" sz="1400" dirty="0"/>
          </a:p>
          <a:p>
            <a:pPr lvl="1"/>
            <a:r>
              <a:rPr lang="en-US" sz="1400" dirty="0"/>
              <a:t>Common Lisp</a:t>
            </a:r>
          </a:p>
          <a:p>
            <a:pPr lvl="1"/>
            <a:r>
              <a:rPr lang="en-US" sz="1400" dirty="0"/>
              <a:t>Dylan</a:t>
            </a:r>
          </a:p>
          <a:p>
            <a:pPr lvl="1"/>
            <a:r>
              <a:rPr lang="en-US" sz="1400" dirty="0" err="1"/>
              <a:t>Emacs</a:t>
            </a:r>
            <a:r>
              <a:rPr lang="en-US" sz="1400" dirty="0"/>
              <a:t> Lisp</a:t>
            </a:r>
          </a:p>
          <a:p>
            <a:pPr lvl="1"/>
            <a:r>
              <a:rPr lang="en-US" sz="1400" dirty="0"/>
              <a:t>LFE</a:t>
            </a:r>
          </a:p>
          <a:p>
            <a:pPr lvl="1"/>
            <a:r>
              <a:rPr lang="en-US" sz="1400" dirty="0"/>
              <a:t>Little b</a:t>
            </a:r>
          </a:p>
          <a:p>
            <a:pPr lvl="1"/>
            <a:r>
              <a:rPr lang="en-US" sz="1400" dirty="0"/>
              <a:t>Logo</a:t>
            </a:r>
          </a:p>
          <a:p>
            <a:pPr lvl="1"/>
            <a:r>
              <a:rPr lang="en-US" sz="1400" dirty="0"/>
              <a:t>Scheme</a:t>
            </a:r>
          </a:p>
          <a:p>
            <a:pPr lvl="2"/>
            <a:r>
              <a:rPr lang="en-US" sz="1400" dirty="0"/>
              <a:t>Racket</a:t>
            </a:r>
          </a:p>
          <a:p>
            <a:r>
              <a:rPr lang="en-US" sz="1400" dirty="0"/>
              <a:t>Mathematica</a:t>
            </a:r>
          </a:p>
          <a:p>
            <a:r>
              <a:rPr lang="en-US" sz="1400" dirty="0"/>
              <a:t>ML</a:t>
            </a:r>
          </a:p>
          <a:p>
            <a:pPr lvl="1"/>
            <a:r>
              <a:rPr lang="en-US" sz="1400" dirty="0"/>
              <a:t>Standard ML</a:t>
            </a:r>
          </a:p>
          <a:p>
            <a:pPr lvl="2"/>
            <a:r>
              <a:rPr lang="en-US" sz="1400" dirty="0"/>
              <a:t>Alice</a:t>
            </a:r>
          </a:p>
          <a:p>
            <a:pPr lvl="1"/>
            <a:r>
              <a:rPr lang="en-US" sz="1400" dirty="0" err="1"/>
              <a:t>Ocaml</a:t>
            </a:r>
            <a:endParaRPr lang="en-US" sz="1400" dirty="0"/>
          </a:p>
          <a:p>
            <a:r>
              <a:rPr lang="en-US" sz="1400" dirty="0" err="1"/>
              <a:t>Nemerle</a:t>
            </a:r>
            <a:endParaRPr lang="en-US" sz="1400" dirty="0"/>
          </a:p>
          <a:p>
            <a:r>
              <a:rPr lang="en-US" sz="1400" dirty="0"/>
              <a:t>Opal</a:t>
            </a:r>
          </a:p>
          <a:p>
            <a:r>
              <a:rPr lang="en-US" sz="1400" dirty="0"/>
              <a:t>OPS5</a:t>
            </a:r>
          </a:p>
          <a:p>
            <a:r>
              <a:rPr lang="en-US" sz="1400" dirty="0" err="1"/>
              <a:t>Poplog</a:t>
            </a:r>
            <a:endParaRPr lang="en-US" sz="1400" dirty="0"/>
          </a:p>
          <a:p>
            <a:r>
              <a:rPr lang="en-US" sz="1400" dirty="0"/>
              <a:t>Python</a:t>
            </a:r>
          </a:p>
          <a:p>
            <a:r>
              <a:rPr lang="en-US" sz="1400" dirty="0"/>
              <a:t>Q</a:t>
            </a:r>
          </a:p>
          <a:p>
            <a:r>
              <a:rPr lang="en-US" sz="1400" dirty="0"/>
              <a:t>R</a:t>
            </a:r>
          </a:p>
          <a:p>
            <a:r>
              <a:rPr lang="en-US" sz="1400" dirty="0"/>
              <a:t>Ruby</a:t>
            </a:r>
          </a:p>
          <a:p>
            <a:r>
              <a:rPr lang="en-US" sz="1400" dirty="0"/>
              <a:t>REFAL</a:t>
            </a:r>
          </a:p>
          <a:p>
            <a:r>
              <a:rPr lang="en-US" sz="1400" dirty="0"/>
              <a:t>Rust</a:t>
            </a:r>
          </a:p>
          <a:p>
            <a:r>
              <a:rPr lang="en-US" sz="1400" dirty="0"/>
              <a:t>Scala</a:t>
            </a:r>
          </a:p>
          <a:p>
            <a:r>
              <a:rPr lang="en-US" sz="1400" dirty="0"/>
              <a:t>Spreadsheets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Elm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 (primitive types, lists, tuples, records, unions)</a:t>
            </a:r>
          </a:p>
          <a:p>
            <a:r>
              <a:rPr lang="en-US" dirty="0"/>
              <a:t>Immutable types (keeps data pure by making you create new variables)</a:t>
            </a:r>
          </a:p>
          <a:p>
            <a:r>
              <a:rPr lang="en-US" dirty="0"/>
              <a:t>No runtime exceptions (compiler finds them first)</a:t>
            </a:r>
          </a:p>
          <a:p>
            <a:r>
              <a:rPr lang="en-US" dirty="0"/>
              <a:t>Super friendly error messages</a:t>
            </a:r>
          </a:p>
          <a:p>
            <a:r>
              <a:rPr lang="en-US" dirty="0"/>
              <a:t>Compiles to JavaScript for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language</a:t>
            </a:r>
          </a:p>
          <a:p>
            <a:r>
              <a:rPr lang="en-US" dirty="0"/>
              <a:t>Statically typed, type inference</a:t>
            </a:r>
          </a:p>
          <a:p>
            <a:r>
              <a:rPr lang="en-US" dirty="0"/>
              <a:t>Lazy evaluation and pattern matching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LISP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LISt</a:t>
            </a:r>
            <a:r>
              <a:rPr lang="en-US" dirty="0"/>
              <a:t> Processor”</a:t>
            </a:r>
          </a:p>
          <a:p>
            <a:r>
              <a:rPr lang="en-US" dirty="0"/>
              <a:t>(Known as the language with all the parentheses)</a:t>
            </a:r>
          </a:p>
          <a:p>
            <a:r>
              <a:rPr lang="en-US" dirty="0"/>
              <a:t>NOT a pure functional language</a:t>
            </a:r>
          </a:p>
          <a:p>
            <a:r>
              <a:rPr lang="en-US" dirty="0"/>
              <a:t>Dynamically typed (mostly lists of any type)</a:t>
            </a:r>
          </a:p>
          <a:p>
            <a:r>
              <a:rPr lang="en-US" dirty="0"/>
              <a:t>If you can recursively solve your problem, then do functions on first item in list, recursively do on rest of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- </a:t>
            </a:r>
            <a:r>
              <a:rPr lang="en-US" dirty="0" err="1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Dialect of LISP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Runs on Java Virtual Machine (JVM)</a:t>
            </a:r>
          </a:p>
          <a:p>
            <a:r>
              <a:rPr lang="en-US" dirty="0"/>
              <a:t>Used by Amazon, Capital One, Cerner, Groupon, Spotify,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– F#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and Object Oriented (compiles into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Based on </a:t>
            </a:r>
            <a:r>
              <a:rPr lang="en-US" dirty="0" err="1"/>
              <a:t>Ocaml</a:t>
            </a:r>
            <a:r>
              <a:rPr lang="en-US" dirty="0"/>
              <a:t> and C#</a:t>
            </a:r>
          </a:p>
          <a:p>
            <a:r>
              <a:rPr lang="en-US" dirty="0"/>
              <a:t>Strongly typed, but inferred</a:t>
            </a:r>
          </a:p>
          <a:p>
            <a:r>
              <a:rPr lang="en-US" dirty="0"/>
              <a:t>Every statement returns a type</a:t>
            </a:r>
          </a:p>
          <a:p>
            <a:r>
              <a:rPr lang="en-US" dirty="0"/>
              <a:t>Parallelism is easily built into language</a:t>
            </a:r>
          </a:p>
          <a:p>
            <a:r>
              <a:rPr lang="en-US" dirty="0" smtClean="0"/>
              <a:t>Great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is getting popular, but been around for decades</a:t>
            </a:r>
          </a:p>
          <a:p>
            <a:r>
              <a:rPr lang="en-US" dirty="0"/>
              <a:t>Adopting functional principles will make your code simpler, smaller, and more reliable</a:t>
            </a:r>
          </a:p>
          <a:p>
            <a:r>
              <a:rPr lang="en-US" dirty="0"/>
              <a:t>Several different types of functional languages and how they’re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of you have heard of functional programming?</a:t>
            </a:r>
          </a:p>
          <a:p>
            <a:r>
              <a:rPr lang="en-US" dirty="0"/>
              <a:t>How many of you have done functional programming?</a:t>
            </a:r>
          </a:p>
          <a:p>
            <a:r>
              <a:rPr lang="en-US" dirty="0"/>
              <a:t>How many of you ARE functional programmers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many wanted to learn but never had time/good resources?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Sarah Withee</a:t>
            </a:r>
          </a:p>
          <a:p>
            <a:pPr marL="0" indent="0">
              <a:buNone/>
            </a:pPr>
            <a:r>
              <a:rPr lang="en-US" dirty="0"/>
              <a:t>@geekygirlsarah on Twitter</a:t>
            </a:r>
          </a:p>
          <a:p>
            <a:pPr marL="0" indent="0">
              <a:buNone/>
            </a:pPr>
            <a:r>
              <a:rPr lang="en-US" dirty="0"/>
              <a:t>sarah@sarahwithee.com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love to get feedback as well as hear how you use the new knowledge. </a:t>
            </a:r>
          </a:p>
          <a:p>
            <a:pPr marL="0" indent="0">
              <a:buNone/>
            </a:pPr>
            <a:r>
              <a:rPr lang="en-US" dirty="0" smtClean="0"/>
              <a:t>Reach out!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new (some languages/principles from 1950s)</a:t>
            </a:r>
          </a:p>
          <a:p>
            <a:r>
              <a:rPr lang="en-US" dirty="0"/>
              <a:t>Built on ideas of lambda calculus, designed in the 30s for mathematical principles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idea of pure functions</a:t>
            </a:r>
          </a:p>
          <a:p>
            <a:r>
              <a:rPr lang="en-US" dirty="0"/>
              <a:t>A function, given certain inputs, ALWAYS produces the same output</a:t>
            </a:r>
          </a:p>
          <a:p>
            <a:r>
              <a:rPr lang="en-US" dirty="0"/>
              <a:t>Don’t have side effects</a:t>
            </a:r>
          </a:p>
          <a:p>
            <a:r>
              <a:rPr lang="en-US" dirty="0"/>
              <a:t>Functions based on time, file access, database access, previous function calls, etc. are impure</a:t>
            </a:r>
          </a:p>
          <a:p>
            <a:r>
              <a:rPr lang="en-US" dirty="0"/>
              <a:t>User input is never pure (duh)</a:t>
            </a:r>
          </a:p>
          <a:p>
            <a:r>
              <a:rPr lang="en-US" dirty="0"/>
              <a:t>Call by reference is impure</a:t>
            </a:r>
          </a:p>
          <a:p>
            <a:r>
              <a:rPr lang="en-US" dirty="0"/>
              <a:t>Nearly impossible to write 100% pure function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sin(x) – always produces sine of value at x</a:t>
            </a:r>
          </a:p>
          <a:p>
            <a:pPr lvl="1"/>
            <a:r>
              <a:rPr lang="en-US" dirty="0"/>
              <a:t>length(x) – always returns the same size of the string</a:t>
            </a:r>
          </a:p>
          <a:p>
            <a:pPr lvl="1"/>
            <a:r>
              <a:rPr lang="en-US" dirty="0" err="1"/>
              <a:t>getAccountNumberFromDb</a:t>
            </a:r>
            <a:r>
              <a:rPr lang="en-US" dirty="0"/>
              <a:t>(name) – kidding. Not pure because it relies on a database that may not may not produce the same result each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Any </a:t>
            </a:r>
            <a:r>
              <a:rPr lang="en-US" dirty="0"/>
              <a:t>expression that can replace its value with no behavior changes</a:t>
            </a:r>
          </a:p>
          <a:p>
            <a:pPr lvl="1"/>
            <a:r>
              <a:rPr lang="en-US" dirty="0"/>
              <a:t>Ex: x = 3</a:t>
            </a:r>
            <a:br>
              <a:rPr lang="en-US" dirty="0"/>
            </a:br>
            <a:r>
              <a:rPr lang="en-US" dirty="0"/>
              <a:t>      x + 5 = 8</a:t>
            </a:r>
            <a:br>
              <a:rPr lang="en-US" dirty="0"/>
            </a:br>
            <a:r>
              <a:rPr lang="en-US" dirty="0"/>
              <a:t>      3 + 5 = 8</a:t>
            </a:r>
            <a:br>
              <a:rPr lang="en-US" dirty="0"/>
            </a:br>
            <a:r>
              <a:rPr lang="en-US" dirty="0"/>
              <a:t>Both result in the same value with no behavior changes</a:t>
            </a:r>
          </a:p>
          <a:p>
            <a:pPr marL="517525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(Note: Assignments in code are NOT transparent… more later)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52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Referential </a:t>
            </a:r>
            <a:r>
              <a:rPr lang="en-US" dirty="0"/>
              <a:t>opacity – the opposite</a:t>
            </a:r>
          </a:p>
          <a:p>
            <a:pPr lvl="1"/>
            <a:r>
              <a:rPr lang="en-US" dirty="0"/>
              <a:t>In mathematics, all functions are transparent.</a:t>
            </a:r>
          </a:p>
          <a:p>
            <a:pPr lvl="1"/>
            <a:r>
              <a:rPr lang="en-US" dirty="0"/>
              <a:t>In programming, this is not the case</a:t>
            </a:r>
          </a:p>
          <a:p>
            <a:pPr lvl="1"/>
            <a:r>
              <a:rPr lang="en-US" dirty="0"/>
              <a:t>Pure functions always have referential transparency</a:t>
            </a:r>
          </a:p>
          <a:p>
            <a:pPr marL="51752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Assignments </a:t>
            </a:r>
            <a:r>
              <a:rPr lang="en-US" dirty="0"/>
              <a:t>are NOT transparent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x + 1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addOne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 return </a:t>
            </a:r>
            <a:r>
              <a:rPr lang="en-US" dirty="0"/>
              <a:t>x + 1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" lvl="1" indent="0">
              <a:buNone/>
            </a:pPr>
            <a:r>
              <a:rPr lang="en-US" dirty="0" err="1" smtClean="0"/>
              <a:t>addOne</a:t>
            </a:r>
            <a:r>
              <a:rPr lang="en-US" dirty="0" smtClean="0"/>
              <a:t>(x</a:t>
            </a:r>
            <a:r>
              <a:rPr lang="en-US" dirty="0"/>
              <a:t>) = </a:t>
            </a:r>
            <a:r>
              <a:rPr lang="en-US" dirty="0" err="1"/>
              <a:t>addOne</a:t>
            </a:r>
            <a:r>
              <a:rPr lang="en-US" dirty="0"/>
              <a:t> (y);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215</TotalTime>
  <Words>885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Fira Sans</vt:lpstr>
      <vt:lpstr>Metropolitan</vt:lpstr>
      <vt:lpstr>A Primer on Functional Programming</vt:lpstr>
      <vt:lpstr>Monads</vt:lpstr>
      <vt:lpstr>Introduction</vt:lpstr>
      <vt:lpstr>Explaining Functional Programming</vt:lpstr>
      <vt:lpstr>Explaining Functional Programming</vt:lpstr>
      <vt:lpstr>Explaining Functional Programming</vt:lpstr>
      <vt:lpstr>Referential Transparency</vt:lpstr>
      <vt:lpstr>Referential Transparency</vt:lpstr>
      <vt:lpstr>Referential Transparency</vt:lpstr>
      <vt:lpstr>Lambda functions</vt:lpstr>
      <vt:lpstr>Lambda functions</vt:lpstr>
      <vt:lpstr>Lambda functions</vt:lpstr>
      <vt:lpstr>Lambda functions</vt:lpstr>
      <vt:lpstr>Explaining Functional Programming</vt:lpstr>
      <vt:lpstr>Why Use Functional Languages?</vt:lpstr>
      <vt:lpstr>Why Use Functional Languages?</vt:lpstr>
      <vt:lpstr>Why Use Functional Languages?</vt:lpstr>
      <vt:lpstr>Why Use Functional Languages?</vt:lpstr>
      <vt:lpstr>Activity 1</vt:lpstr>
      <vt:lpstr>Activity 2</vt:lpstr>
      <vt:lpstr>Example of Functional Thinking</vt:lpstr>
      <vt:lpstr>List of Functional Languages (Pure)</vt:lpstr>
      <vt:lpstr>List of Functional Languages (Impure)</vt:lpstr>
      <vt:lpstr>Languages - Elm</vt:lpstr>
      <vt:lpstr>Languages - Haskell</vt:lpstr>
      <vt:lpstr>Languages - LISP</vt:lpstr>
      <vt:lpstr>Languages - Clojure</vt:lpstr>
      <vt:lpstr>Languages – F#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Primer on Functional Programming</dc:title>
  <dc:creator>Sarah W</dc:creator>
  <cp:lastModifiedBy>Sarah W</cp:lastModifiedBy>
  <cp:revision>12</cp:revision>
  <dcterms:created xsi:type="dcterms:W3CDTF">2016-05-21T14:20:53Z</dcterms:created>
  <dcterms:modified xsi:type="dcterms:W3CDTF">2016-05-21T18:03:26Z</dcterms:modified>
</cp:coreProperties>
</file>