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71"/>
  </p:notesMasterIdLst>
  <p:sldIdLst>
    <p:sldId id="285" r:id="rId2"/>
    <p:sldId id="356" r:id="rId3"/>
    <p:sldId id="286" r:id="rId4"/>
    <p:sldId id="287" r:id="rId5"/>
    <p:sldId id="288" r:id="rId6"/>
    <p:sldId id="289" r:id="rId7"/>
    <p:sldId id="290" r:id="rId8"/>
    <p:sldId id="357" r:id="rId9"/>
    <p:sldId id="293" r:id="rId10"/>
    <p:sldId id="291" r:id="rId11"/>
    <p:sldId id="292" r:id="rId12"/>
    <p:sldId id="359" r:id="rId13"/>
    <p:sldId id="294" r:id="rId14"/>
    <p:sldId id="295" r:id="rId15"/>
    <p:sldId id="296" r:id="rId16"/>
    <p:sldId id="297" r:id="rId17"/>
    <p:sldId id="298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4" r:id="rId32"/>
    <p:sldId id="315" r:id="rId33"/>
    <p:sldId id="316" r:id="rId34"/>
    <p:sldId id="318" r:id="rId35"/>
    <p:sldId id="317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40" r:id="rId57"/>
    <p:sldId id="341" r:id="rId58"/>
    <p:sldId id="342" r:id="rId59"/>
    <p:sldId id="358" r:id="rId60"/>
    <p:sldId id="344" r:id="rId61"/>
    <p:sldId id="345" r:id="rId62"/>
    <p:sldId id="346" r:id="rId63"/>
    <p:sldId id="349" r:id="rId64"/>
    <p:sldId id="350" r:id="rId65"/>
    <p:sldId id="351" r:id="rId66"/>
    <p:sldId id="352" r:id="rId67"/>
    <p:sldId id="353" r:id="rId68"/>
    <p:sldId id="354" r:id="rId69"/>
    <p:sldId id="355" r:id="rId70"/>
  </p:sldIdLst>
  <p:sldSz cx="9144000" cy="5143500" type="screen16x9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0 - Intro" id="{393BB7E3-87F2-4578-AAE9-A9D996A7A10A}">
          <p14:sldIdLst>
            <p14:sldId id="285"/>
            <p14:sldId id="356"/>
            <p14:sldId id="286"/>
            <p14:sldId id="287"/>
            <p14:sldId id="288"/>
            <p14:sldId id="289"/>
            <p14:sldId id="290"/>
            <p14:sldId id="357"/>
          </p14:sldIdLst>
        </p14:section>
        <p14:section name="1 - Functional Programming Concepts" id="{4B05DFA2-5365-4AC7-89FE-FB9A822BFCC1}">
          <p14:sldIdLst>
            <p14:sldId id="293"/>
            <p14:sldId id="291"/>
            <p14:sldId id="292"/>
            <p14:sldId id="359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4"/>
            <p14:sldId id="315"/>
            <p14:sldId id="316"/>
            <p14:sldId id="318"/>
            <p14:sldId id="317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2 - Why Use Functional Programming?" id="{5506574B-A7DF-4F3D-8C25-80C2712D1C32}">
          <p14:sldIdLst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</p14:sldIdLst>
        </p14:section>
        <p14:section name="3 - Thinking Functionally" id="{A5CD17A7-2AB1-2948-B4AD-1757516245C2}">
          <p14:sldIdLst>
            <p14:sldId id="358"/>
            <p14:sldId id="344"/>
            <p14:sldId id="345"/>
          </p14:sldIdLst>
        </p14:section>
        <p14:section name="4 - Brief Glance at Functional Programming Languages" id="{7D79D7D4-3BD5-43B6-93EB-FA09DDC8915B}">
          <p14:sldIdLst>
            <p14:sldId id="346"/>
            <p14:sldId id="349"/>
            <p14:sldId id="350"/>
          </p14:sldIdLst>
        </p14:section>
        <p14:section name="5 - Conclusion" id="{FDFE2F5E-10F3-4C34-9618-AA0A8062F9CA}">
          <p14:sldIdLst>
            <p14:sldId id="351"/>
            <p14:sldId id="352"/>
            <p14:sldId id="353"/>
            <p14:sldId id="354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9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ACA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340E91-3D2A-4B0D-9711-A990A5CAE7BB}">
  <a:tblStyle styleId="{8F340E91-3D2A-4B0D-9711-A990A5CAE7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5850" autoAdjust="0"/>
  </p:normalViewPr>
  <p:slideViewPr>
    <p:cSldViewPr snapToGrid="0" showGuides="1">
      <p:cViewPr varScale="1">
        <p:scale>
          <a:sx n="136" d="100"/>
          <a:sy n="136" d="100"/>
        </p:scale>
        <p:origin x="200" y="240"/>
      </p:cViewPr>
      <p:guideLst>
        <p:guide orient="horz" pos="15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727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983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281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4949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457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157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597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163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649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All math functions do this</a:t>
            </a:r>
          </a:p>
        </p:txBody>
      </p:sp>
    </p:spTree>
    <p:extLst>
      <p:ext uri="{BB962C8B-B14F-4D97-AF65-F5344CB8AC3E}">
        <p14:creationId xmlns:p14="http://schemas.microsoft.com/office/powerpoint/2010/main" val="881901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Generally functions based on simple data types will be like this</a:t>
            </a:r>
          </a:p>
        </p:txBody>
      </p:sp>
    </p:spTree>
    <p:extLst>
      <p:ext uri="{BB962C8B-B14F-4D97-AF65-F5344CB8AC3E}">
        <p14:creationId xmlns:p14="http://schemas.microsoft.com/office/powerpoint/2010/main" val="119160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897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Why?</a:t>
            </a:r>
          </a:p>
          <a:p>
            <a:pPr marL="181240" indent="-181240"/>
            <a:r>
              <a:rPr lang="en-US" dirty="0"/>
              <a:t>What if someone changes their name?</a:t>
            </a:r>
          </a:p>
          <a:p>
            <a:pPr marL="181240" indent="-181240"/>
            <a:r>
              <a:rPr lang="en-US" dirty="0"/>
              <a:t>What if they close an account?</a:t>
            </a:r>
          </a:p>
          <a:p>
            <a:pPr marL="181240" indent="-181240"/>
            <a:r>
              <a:rPr lang="en-US" dirty="0"/>
              <a:t>What if the number changes (like debit card stolen)?</a:t>
            </a:r>
          </a:p>
          <a:p>
            <a:pPr marL="181240" indent="-181240"/>
            <a:r>
              <a:rPr lang="en-US" dirty="0"/>
              <a:t>What if database goes down?</a:t>
            </a:r>
          </a:p>
        </p:txBody>
      </p:sp>
    </p:spTree>
    <p:extLst>
      <p:ext uri="{BB962C8B-B14F-4D97-AF65-F5344CB8AC3E}">
        <p14:creationId xmlns:p14="http://schemas.microsoft.com/office/powerpoint/2010/main" val="3936902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2345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329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2623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2644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289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16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9056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4082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7597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9627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71399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2062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https://stackoverflow.com/questions/2067988/recursive-lambda-functions-in-c11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C++11:</a:t>
            </a:r>
            <a:br>
              <a:rPr lang="en-US" dirty="0"/>
            </a:br>
            <a:r>
              <a:rPr lang="en-US" dirty="0"/>
              <a:t>std::function&lt;int(</a:t>
            </a:r>
            <a:r>
              <a:rPr lang="en-US" dirty="0" err="1"/>
              <a:t>int,int</a:t>
            </a:r>
            <a:r>
              <a:rPr lang="en-US" dirty="0"/>
              <a:t>)&gt; sum; </a:t>
            </a:r>
          </a:p>
          <a:p>
            <a:pPr marL="0" indent="0">
              <a:buNone/>
            </a:pPr>
            <a:r>
              <a:rPr lang="en-US" dirty="0"/>
              <a:t>sum = [</a:t>
            </a:r>
            <a:r>
              <a:rPr lang="en-US" dirty="0" err="1"/>
              <a:t>term,next,&amp;sum</a:t>
            </a:r>
            <a:r>
              <a:rPr lang="en-US" dirty="0"/>
              <a:t>](int a, int b)-&gt;int { </a:t>
            </a:r>
          </a:p>
          <a:p>
            <a:pPr marL="0" indent="0">
              <a:buNone/>
            </a:pPr>
            <a:r>
              <a:rPr lang="en-US" dirty="0"/>
              <a:t>    if(a&gt;b)</a:t>
            </a:r>
          </a:p>
          <a:p>
            <a:pPr marL="0" indent="0">
              <a:buNone/>
            </a:pPr>
            <a:r>
              <a:rPr lang="en-US" dirty="0"/>
              <a:t>        return 0;</a:t>
            </a:r>
          </a:p>
          <a:p>
            <a:pPr marL="0" indent="0">
              <a:buNone/>
            </a:pPr>
            <a:r>
              <a:rPr lang="en-US" dirty="0"/>
              <a:t>    else</a:t>
            </a:r>
          </a:p>
          <a:p>
            <a:pPr marL="0" indent="0">
              <a:buNone/>
            </a:pPr>
            <a:r>
              <a:rPr lang="en-US" dirty="0"/>
              <a:t>        return term(a) + sum(next(a),b);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C++14:</a:t>
            </a:r>
          </a:p>
          <a:p>
            <a:pPr marL="0" indent="0">
              <a:buNone/>
            </a:pPr>
            <a:r>
              <a:rPr lang="en-US" dirty="0"/>
              <a:t>void f() {</a:t>
            </a:r>
          </a:p>
          <a:p>
            <a:pPr marL="0" indent="0">
              <a:buNone/>
            </a:pPr>
            <a:r>
              <a:rPr lang="en-US" dirty="0"/>
              <a:t>    static int (*self)(int) = [](int </a:t>
            </a:r>
            <a:r>
              <a:rPr lang="en-US" dirty="0" err="1"/>
              <a:t>i</a:t>
            </a:r>
            <a:r>
              <a:rPr lang="en-US" dirty="0"/>
              <a:t>)-&gt;int { return </a:t>
            </a:r>
            <a:r>
              <a:rPr lang="en-US" dirty="0" err="1"/>
              <a:t>i</a:t>
            </a:r>
            <a:r>
              <a:rPr lang="en-US" dirty="0"/>
              <a:t>&gt;0 ? self(i-1)*</a:t>
            </a:r>
            <a:r>
              <a:rPr lang="en-US" dirty="0" err="1"/>
              <a:t>i</a:t>
            </a:r>
            <a:r>
              <a:rPr lang="en-US" dirty="0"/>
              <a:t> : 1; }; </a:t>
            </a:r>
          </a:p>
          <a:p>
            <a:pPr marL="0" indent="0">
              <a:buNone/>
            </a:pPr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&lt;&lt;self(10);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48905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37366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r>
              <a:rPr lang="en-US" dirty="0"/>
              <a:t>A lot of the core of functional programming</a:t>
            </a:r>
          </a:p>
          <a:p>
            <a:pPr marL="181240" indent="-181240"/>
            <a:r>
              <a:rPr lang="en-US" dirty="0"/>
              <a:t>Because of referential transparency and pure functions, this can be like passing in a regular value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40998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44048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42055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28304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r>
              <a:rPr lang="en-US" dirty="0"/>
              <a:t>Depending on language, the order of arguments may swap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19237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3901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6913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08331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75800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1156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24461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97139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33140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r>
              <a:rPr lang="en-US" dirty="0"/>
              <a:t>A lot of things thrown at you</a:t>
            </a:r>
          </a:p>
          <a:p>
            <a:pPr marL="181240" indent="-181240"/>
            <a:r>
              <a:rPr lang="en-US" dirty="0"/>
              <a:t>The beginning might seem promising</a:t>
            </a:r>
          </a:p>
          <a:p>
            <a:pPr marL="181240" indent="-181240"/>
            <a:r>
              <a:rPr lang="en-US" dirty="0"/>
              <a:t>The later stuff might just be weird</a:t>
            </a:r>
          </a:p>
          <a:p>
            <a:pPr marL="181240" indent="-181240"/>
            <a:r>
              <a:rPr lang="en-US" dirty="0"/>
              <a:t>So…why?</a:t>
            </a:r>
          </a:p>
        </p:txBody>
      </p:sp>
    </p:spTree>
    <p:extLst>
      <p:ext uri="{BB962C8B-B14F-4D97-AF65-F5344CB8AC3E}">
        <p14:creationId xmlns:p14="http://schemas.microsoft.com/office/powerpoint/2010/main" val="23426800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8174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2666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49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668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r>
              <a:rPr lang="en-US" dirty="0"/>
              <a:t>Set up environment</a:t>
            </a:r>
          </a:p>
          <a:p>
            <a:pPr marL="181240" indent="-181240"/>
            <a:r>
              <a:rPr lang="en-US" dirty="0"/>
              <a:t>Run unit test</a:t>
            </a:r>
          </a:p>
          <a:p>
            <a:pPr marL="181240" indent="-181240"/>
            <a:r>
              <a:rPr lang="en-US" dirty="0"/>
              <a:t>Assert the result</a:t>
            </a:r>
          </a:p>
          <a:p>
            <a:pPr marL="181240" indent="-181240"/>
            <a:r>
              <a:rPr lang="en-US" dirty="0"/>
              <a:t>Clear out what you set up</a:t>
            </a:r>
          </a:p>
          <a:p>
            <a:pPr marL="181240" indent="-181240"/>
            <a:r>
              <a:rPr lang="en-US" dirty="0"/>
              <a:t>Should affect nothing else</a:t>
            </a:r>
          </a:p>
        </p:txBody>
      </p:sp>
    </p:spTree>
    <p:extLst>
      <p:ext uri="{BB962C8B-B14F-4D97-AF65-F5344CB8AC3E}">
        <p14:creationId xmlns:p14="http://schemas.microsoft.com/office/powerpoint/2010/main" val="40060343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945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544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800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357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259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704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664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5139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r>
              <a:rPr lang="en-US" dirty="0"/>
              <a:t>A more </a:t>
            </a:r>
            <a:r>
              <a:rPr lang="en-US" dirty="0" err="1"/>
              <a:t>imperitive</a:t>
            </a:r>
            <a:r>
              <a:rPr lang="en-US" dirty="0"/>
              <a:t>/OOP way of doing non-profit donations</a:t>
            </a:r>
          </a:p>
        </p:txBody>
      </p:sp>
    </p:spTree>
    <p:extLst>
      <p:ext uri="{BB962C8B-B14F-4D97-AF65-F5344CB8AC3E}">
        <p14:creationId xmlns:p14="http://schemas.microsoft.com/office/powerpoint/2010/main" val="3679033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497628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r>
              <a:rPr lang="en-US" dirty="0"/>
              <a:t>A more </a:t>
            </a:r>
            <a:r>
              <a:rPr lang="en-US" dirty="0" err="1"/>
              <a:t>imperitive</a:t>
            </a:r>
            <a:r>
              <a:rPr lang="en-US" dirty="0"/>
              <a:t>/OOP way of doing non-profit donations</a:t>
            </a:r>
          </a:p>
        </p:txBody>
      </p:sp>
    </p:spTree>
    <p:extLst>
      <p:ext uri="{BB962C8B-B14F-4D97-AF65-F5344CB8AC3E}">
        <p14:creationId xmlns:p14="http://schemas.microsoft.com/office/powerpoint/2010/main" val="25033675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33558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r>
              <a:rPr lang="en-US" dirty="0"/>
              <a:t>22 languages (at least)</a:t>
            </a:r>
          </a:p>
          <a:p>
            <a:pPr marL="181240" indent="-181240"/>
            <a:r>
              <a:rPr lang="en-US" dirty="0"/>
              <a:t>They don’t allow side effects and guarantee referential transparency</a:t>
            </a:r>
          </a:p>
          <a:p>
            <a:pPr marL="181240" indent="-181240"/>
            <a:r>
              <a:rPr lang="en-US" dirty="0"/>
              <a:t>KRC = Kent Recursive Calculator</a:t>
            </a:r>
          </a:p>
          <a:p>
            <a:pPr marL="181240" indent="-181240"/>
            <a:r>
              <a:rPr lang="en-US" dirty="0"/>
              <a:t>SAC = Single Assignment C</a:t>
            </a:r>
          </a:p>
          <a:p>
            <a:pPr marL="181240" indent="-181240"/>
            <a:r>
              <a:rPr lang="en-US" dirty="0"/>
              <a:t>SASL = St. Andrews Static Language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36589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r>
              <a:rPr lang="en-US" dirty="0"/>
              <a:t>50 languages (at least)</a:t>
            </a:r>
          </a:p>
          <a:p>
            <a:pPr marL="181240" indent="-181240"/>
            <a:r>
              <a:rPr lang="en-US" dirty="0"/>
              <a:t>For the most part, they implement lambdas and passing functions around (map/filter/reduce)</a:t>
            </a:r>
          </a:p>
          <a:p>
            <a:pPr marL="181240" indent="-181240"/>
            <a:r>
              <a:rPr lang="en-US" dirty="0"/>
              <a:t>Any surprises in here?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29796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03807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73153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Shape 843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44622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Shape 851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09398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Shape 858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274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6577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193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65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Shape 1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Shape 24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Shape 25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Shape 79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Shape 80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A4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Shape 96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08" name="Shape 208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Shape 220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1" name="Shape 221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214019" y="3459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1214019" y="1477687"/>
            <a:ext cx="7321262" cy="30145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◂"/>
              <a:defRPr sz="3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C2D73C-056C-4416-BEA9-BE8FE98E0D3F}"/>
              </a:ext>
            </a:extLst>
          </p:cNvPr>
          <p:cNvSpPr txBox="1"/>
          <p:nvPr userDrawn="1"/>
        </p:nvSpPr>
        <p:spPr>
          <a:xfrm>
            <a:off x="0" y="4803144"/>
            <a:ext cx="3291840" cy="33855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@</a:t>
            </a: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geekygirlsarah</a:t>
            </a: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 #</a:t>
            </a: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CodeMash</a:t>
            </a:r>
            <a:endParaRPr lang="en-US" sz="1600" b="1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B2A978-B357-4E14-9DD5-6007B6D73009}"/>
              </a:ext>
            </a:extLst>
          </p:cNvPr>
          <p:cNvSpPr txBox="1"/>
          <p:nvPr userDrawn="1"/>
        </p:nvSpPr>
        <p:spPr>
          <a:xfrm>
            <a:off x="5851260" y="4837283"/>
            <a:ext cx="3291840" cy="33855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geekygirlsarah.com/primer-</a:t>
            </a: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fp</a:t>
            </a:r>
            <a:endParaRPr lang="en-US" sz="1600" b="1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16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Shape 441"/>
          <p:cNvGrpSpPr/>
          <p:nvPr/>
        </p:nvGrpSpPr>
        <p:grpSpPr>
          <a:xfrm>
            <a:off x="4283712" y="3856784"/>
            <a:ext cx="4860278" cy="1286730"/>
            <a:chOff x="4283712" y="3856784"/>
            <a:chExt cx="4860278" cy="1286730"/>
          </a:xfrm>
        </p:grpSpPr>
        <p:sp>
          <p:nvSpPr>
            <p:cNvPr id="442" name="Shape 442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 rot="10800000">
              <a:off x="4892387" y="4820919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 rot="10800000" flipH="1">
              <a:off x="6713429" y="418392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457200" y="4101500"/>
            <a:ext cx="3539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grpSp>
        <p:nvGrpSpPr>
          <p:cNvPr id="466" name="Shape 466"/>
          <p:cNvGrpSpPr/>
          <p:nvPr/>
        </p:nvGrpSpPr>
        <p:grpSpPr>
          <a:xfrm>
            <a:off x="892" y="-11"/>
            <a:ext cx="5467280" cy="1287607"/>
            <a:chOff x="892" y="-11"/>
            <a:chExt cx="5467280" cy="1287607"/>
          </a:xfrm>
        </p:grpSpPr>
        <p:sp>
          <p:nvSpPr>
            <p:cNvPr id="467" name="Shape 467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3646269" y="852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4252459" y="32163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4860316" y="85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3038442" y="85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646269" y="32163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252459" y="85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4252459" y="644208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822755" y="64332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4252495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3644639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303844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430592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3037603" y="3216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 flipH="1">
              <a:off x="2430592" y="64332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EAEE4DD-CC36-493F-8DAE-0FC88C538A40}"/>
              </a:ext>
            </a:extLst>
          </p:cNvPr>
          <p:cNvSpPr txBox="1"/>
          <p:nvPr userDrawn="1"/>
        </p:nvSpPr>
        <p:spPr>
          <a:xfrm>
            <a:off x="0" y="4803144"/>
            <a:ext cx="3291840" cy="33855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@</a:t>
            </a: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geekygirlsarah</a:t>
            </a: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 #</a:t>
            </a: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CodeMash</a:t>
            </a:r>
            <a:endParaRPr lang="en-US" sz="1600" b="1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ABE634-589D-4B7E-90C4-7867571582AF}"/>
              </a:ext>
            </a:extLst>
          </p:cNvPr>
          <p:cNvSpPr txBox="1"/>
          <p:nvPr userDrawn="1"/>
        </p:nvSpPr>
        <p:spPr>
          <a:xfrm>
            <a:off x="5851260" y="4837283"/>
            <a:ext cx="3291840" cy="33855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geekygirlsarah.com/primer-</a:t>
            </a: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fp</a:t>
            </a:r>
            <a:endParaRPr lang="en-US" sz="1600" b="1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Shape 535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Shape 536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6B227FB-8C91-4958-9F87-DCBAF2B5874B}"/>
              </a:ext>
            </a:extLst>
          </p:cNvPr>
          <p:cNvSpPr txBox="1"/>
          <p:nvPr userDrawn="1"/>
        </p:nvSpPr>
        <p:spPr>
          <a:xfrm>
            <a:off x="0" y="4803144"/>
            <a:ext cx="3291840" cy="33855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@</a:t>
            </a: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geekygirlsarah</a:t>
            </a: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 #</a:t>
            </a: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CodeMash</a:t>
            </a:r>
            <a:endParaRPr lang="en-US" sz="1600" b="1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376426-1584-4C95-9AE2-F10CE7052283}"/>
              </a:ext>
            </a:extLst>
          </p:cNvPr>
          <p:cNvSpPr txBox="1"/>
          <p:nvPr userDrawn="1"/>
        </p:nvSpPr>
        <p:spPr>
          <a:xfrm>
            <a:off x="5851260" y="4837283"/>
            <a:ext cx="3291840" cy="33855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geekygirlsarah.com/primer-</a:t>
            </a: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fp</a:t>
            </a:r>
            <a:endParaRPr lang="en-US" sz="1600" b="1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Shape 573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Shape 574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004CCCA-BAA5-418C-83C2-82CC15B53ED7}"/>
              </a:ext>
            </a:extLst>
          </p:cNvPr>
          <p:cNvSpPr txBox="1"/>
          <p:nvPr userDrawn="1"/>
        </p:nvSpPr>
        <p:spPr>
          <a:xfrm>
            <a:off x="0" y="4803144"/>
            <a:ext cx="3291840" cy="33855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@</a:t>
            </a: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geekygirlsarah</a:t>
            </a: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 #</a:t>
            </a: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CodeMash</a:t>
            </a:r>
            <a:endParaRPr lang="en-US" sz="1600" b="1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EDC810-C8AB-4011-AD98-1AD775B39CCD}"/>
              </a:ext>
            </a:extLst>
          </p:cNvPr>
          <p:cNvSpPr txBox="1"/>
          <p:nvPr userDrawn="1"/>
        </p:nvSpPr>
        <p:spPr>
          <a:xfrm>
            <a:off x="5851260" y="4837283"/>
            <a:ext cx="3291840" cy="33855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geekygirlsarah.com/primer-</a:t>
            </a: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fp</a:t>
            </a:r>
            <a:endParaRPr lang="en-US" sz="1600" b="1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8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montserrat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ctrTitle"/>
          </p:nvPr>
        </p:nvSpPr>
        <p:spPr>
          <a:xfrm>
            <a:off x="685800" y="745152"/>
            <a:ext cx="581520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Primer on Functional Programming</a:t>
            </a:r>
            <a:endParaRPr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24B63B2F-6EB9-4845-A737-E01A7F0D7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2261768"/>
            <a:ext cx="5426901" cy="784800"/>
          </a:xfrm>
        </p:spPr>
        <p:txBody>
          <a:bodyPr/>
          <a:lstStyle/>
          <a:p>
            <a:pPr marL="368300"/>
            <a:r>
              <a:rPr lang="en-US" dirty="0">
                <a:solidFill>
                  <a:schemeClr val="bg1"/>
                </a:solidFill>
              </a:rPr>
              <a:t>Sarah Withee</a:t>
            </a:r>
          </a:p>
          <a:p>
            <a:pPr marL="368300"/>
            <a:r>
              <a:rPr lang="en-US" dirty="0">
                <a:solidFill>
                  <a:schemeClr val="bg1"/>
                </a:solidFill>
              </a:rPr>
              <a:t>@geekygirlsarah</a:t>
            </a:r>
          </a:p>
          <a:p>
            <a:pPr marL="368300"/>
            <a:endParaRPr lang="en-US" dirty="0">
              <a:solidFill>
                <a:schemeClr val="bg1"/>
              </a:solidFill>
            </a:endParaRPr>
          </a:p>
          <a:p>
            <a:pPr marL="368300"/>
            <a:r>
              <a:rPr lang="en-US" dirty="0">
                <a:solidFill>
                  <a:schemeClr val="bg1"/>
                </a:solidFill>
              </a:rPr>
              <a:t>Slides: geekygirlsarah.com/primer-</a:t>
            </a:r>
            <a:r>
              <a:rPr lang="en-US" dirty="0" err="1">
                <a:solidFill>
                  <a:schemeClr val="bg1"/>
                </a:solidFill>
              </a:rPr>
              <a:t>fp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231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4400" dirty="0"/>
              <a:t>It’s not new!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lang="en-US" sz="4400" dirty="0"/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/>
              <a:t>(Languages and ideas have been around since 1950s)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710825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Background</a:t>
            </a:r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lvl="0" indent="0">
              <a:buNone/>
            </a:pPr>
            <a:r>
              <a:rPr lang="en-US" dirty="0"/>
              <a:t>Built on ideas of lambda calculus developed in the 1930s</a:t>
            </a:r>
          </a:p>
          <a:p>
            <a:pPr marL="88900" lvl="0" indent="0">
              <a:buNone/>
            </a:pPr>
            <a:endParaRPr lang="en-US" dirty="0"/>
          </a:p>
          <a:p>
            <a:pPr marL="88900" lvl="0" indent="0">
              <a:buNone/>
            </a:pPr>
            <a:endParaRPr lang="en-US" dirty="0"/>
          </a:p>
          <a:p>
            <a:pPr marL="88900" lvl="0" indent="0">
              <a:buNone/>
            </a:pPr>
            <a:r>
              <a:rPr lang="en-US" sz="2000" dirty="0"/>
              <a:t>(I promise, we’re not discussing this today)</a:t>
            </a:r>
          </a:p>
        </p:txBody>
      </p:sp>
    </p:spTree>
    <p:extLst>
      <p:ext uri="{BB962C8B-B14F-4D97-AF65-F5344CB8AC3E}">
        <p14:creationId xmlns:p14="http://schemas.microsoft.com/office/powerpoint/2010/main" val="2588592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78B2E1-0C4F-144E-B5CA-6A552C416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656" y="1953750"/>
            <a:ext cx="5138928" cy="1159800"/>
          </a:xfrm>
        </p:spPr>
        <p:txBody>
          <a:bodyPr/>
          <a:lstStyle/>
          <a:p>
            <a:r>
              <a:rPr lang="en-US" sz="4400" dirty="0"/>
              <a:t>The Key Takeaway….</a:t>
            </a:r>
          </a:p>
        </p:txBody>
      </p:sp>
    </p:spTree>
    <p:extLst>
      <p:ext uri="{BB962C8B-B14F-4D97-AF65-F5344CB8AC3E}">
        <p14:creationId xmlns:p14="http://schemas.microsoft.com/office/powerpoint/2010/main" val="1024616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ctrTitle" idx="4294967295"/>
          </p:nvPr>
        </p:nvSpPr>
        <p:spPr>
          <a:xfrm>
            <a:off x="685800" y="1278550"/>
            <a:ext cx="753127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A400"/>
                </a:solidFill>
              </a:rPr>
              <a:t>Pure Functions:</a:t>
            </a:r>
            <a:endParaRPr sz="6000" dirty="0">
              <a:solidFill>
                <a:srgbClr val="FFA400"/>
              </a:solidFill>
            </a:endParaRPr>
          </a:p>
        </p:txBody>
      </p:sp>
      <p:sp>
        <p:nvSpPr>
          <p:cNvPr id="669" name="Shape 669"/>
          <p:cNvSpPr txBox="1">
            <a:spLocks noGrp="1"/>
          </p:cNvSpPr>
          <p:nvPr>
            <p:ph type="subTitle" idx="4294967295"/>
          </p:nvPr>
        </p:nvSpPr>
        <p:spPr>
          <a:xfrm>
            <a:off x="685800" y="2420952"/>
            <a:ext cx="753127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dirty="0"/>
              <a:t>Function that, given a certain input, </a:t>
            </a:r>
            <a:r>
              <a:rPr lang="en-US" sz="3200" b="1" i="1" dirty="0"/>
              <a:t>always</a:t>
            </a:r>
            <a:r>
              <a:rPr lang="en-US" sz="3200" dirty="0"/>
              <a:t> produces the same output.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676418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Pure functions don’t have side effects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295766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5" y="1437910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/>
              <a:t>Side effects include: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3200" dirty="0"/>
          </a:p>
        </p:txBody>
      </p:sp>
      <p:sp>
        <p:nvSpPr>
          <p:cNvPr id="5" name="Shape 662">
            <a:extLst>
              <a:ext uri="{FF2B5EF4-FFF2-40B4-BE49-F238E27FC236}">
                <a16:creationId xmlns:a16="http://schemas.microsoft.com/office/drawing/2014/main" id="{DF0A574C-BEC1-4B10-A856-141F03B2C79D}"/>
              </a:ext>
            </a:extLst>
          </p:cNvPr>
          <p:cNvSpPr txBox="1">
            <a:spLocks/>
          </p:cNvSpPr>
          <p:nvPr/>
        </p:nvSpPr>
        <p:spPr>
          <a:xfrm>
            <a:off x="1320025" y="2097209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sz="2800" dirty="0"/>
              <a:t>Time</a:t>
            </a:r>
          </a:p>
          <a:p>
            <a:r>
              <a:rPr lang="en-US" sz="2800" dirty="0"/>
              <a:t>File access</a:t>
            </a:r>
          </a:p>
          <a:p>
            <a:r>
              <a:rPr lang="en-US" sz="2800" dirty="0"/>
              <a:t>Database access</a:t>
            </a:r>
          </a:p>
          <a:p>
            <a:r>
              <a:rPr lang="en-US" sz="2800" dirty="0"/>
              <a:t>Network access</a:t>
            </a:r>
          </a:p>
          <a:p>
            <a:r>
              <a:rPr lang="en-US" sz="2800" dirty="0"/>
              <a:t>Previous function calls</a:t>
            </a:r>
          </a:p>
        </p:txBody>
      </p:sp>
    </p:spTree>
    <p:extLst>
      <p:ext uri="{BB962C8B-B14F-4D97-AF65-F5344CB8AC3E}">
        <p14:creationId xmlns:p14="http://schemas.microsoft.com/office/powerpoint/2010/main" val="2938390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User input is never pure because users are unpredictable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lang="en-US" sz="3600" dirty="0"/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(Duh.)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268559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Call by reference is never pure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873595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So…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lang="en-US" sz="3600" dirty="0"/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It’s basically impossible to write software using 100% pure functions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609758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FP Concepts &gt; Examples</a:t>
            </a:r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613274"/>
            <a:ext cx="6846945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>
                <a:latin typeface="Consolas" panose="020B0609020204030204" pitchFamily="49" charset="0"/>
              </a:rPr>
              <a:t>sin(x)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>
                <a:latin typeface="Consolas" panose="020B0609020204030204" pitchFamily="49" charset="0"/>
              </a:rPr>
              <a:t>abs(x)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>
                <a:latin typeface="Consolas" panose="020B0609020204030204" pitchFamily="49" charset="0"/>
              </a:rPr>
              <a:t>sqrt(x)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lang="en-US" sz="3200" dirty="0"/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/>
              <a:t>Always returns same values for x</a:t>
            </a:r>
          </a:p>
        </p:txBody>
      </p:sp>
    </p:spTree>
    <p:extLst>
      <p:ext uri="{BB962C8B-B14F-4D97-AF65-F5344CB8AC3E}">
        <p14:creationId xmlns:p14="http://schemas.microsoft.com/office/powerpoint/2010/main" val="2862705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69">
            <a:extLst>
              <a:ext uri="{FF2B5EF4-FFF2-40B4-BE49-F238E27FC236}">
                <a16:creationId xmlns:a16="http://schemas.microsoft.com/office/drawing/2014/main" id="{4B4EACA1-1C17-4FFA-A25C-9BDA3BDA3123}"/>
              </a:ext>
            </a:extLst>
          </p:cNvPr>
          <p:cNvSpPr txBox="1">
            <a:spLocks/>
          </p:cNvSpPr>
          <p:nvPr/>
        </p:nvSpPr>
        <p:spPr>
          <a:xfrm>
            <a:off x="587099" y="1828798"/>
            <a:ext cx="7969685" cy="145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US" sz="4400" dirty="0"/>
              <a:t>Who has heard of functional programming?</a:t>
            </a:r>
          </a:p>
        </p:txBody>
      </p:sp>
    </p:spTree>
    <p:extLst>
      <p:ext uri="{BB962C8B-B14F-4D97-AF65-F5344CB8AC3E}">
        <p14:creationId xmlns:p14="http://schemas.microsoft.com/office/powerpoint/2010/main" val="2083154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FP Concepts &gt; Examples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234587"/>
            <a:ext cx="6846945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 err="1">
                <a:latin typeface="Consolas" panose="020B0609020204030204" pitchFamily="49" charset="0"/>
              </a:rPr>
              <a:t>str.length</a:t>
            </a:r>
            <a:r>
              <a:rPr lang="en-US" sz="3200" dirty="0">
                <a:latin typeface="Consolas" panose="020B0609020204030204" pitchFamily="49" charset="0"/>
              </a:rPr>
              <a:t>()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 err="1">
                <a:latin typeface="Consolas" panose="020B0609020204030204" pitchFamily="49" charset="0"/>
              </a:rPr>
              <a:t>str.isEmpty</a:t>
            </a:r>
            <a:r>
              <a:rPr lang="en-US" sz="3200" dirty="0">
                <a:latin typeface="Consolas" panose="020B0609020204030204" pitchFamily="49" charset="0"/>
              </a:rPr>
              <a:t>()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 err="1">
                <a:latin typeface="Consolas" panose="020B0609020204030204" pitchFamily="49" charset="0"/>
              </a:rPr>
              <a:t>str.concat</a:t>
            </a:r>
            <a:r>
              <a:rPr lang="en-US" sz="3200" dirty="0">
                <a:latin typeface="Consolas" panose="020B0609020204030204" pitchFamily="49" charset="0"/>
              </a:rPr>
              <a:t>(str2)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lang="en-US" sz="3200" dirty="0"/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/>
              <a:t>Always returns same values for the string str (and str2)</a:t>
            </a:r>
          </a:p>
        </p:txBody>
      </p:sp>
    </p:spTree>
    <p:extLst>
      <p:ext uri="{BB962C8B-B14F-4D97-AF65-F5344CB8AC3E}">
        <p14:creationId xmlns:p14="http://schemas.microsoft.com/office/powerpoint/2010/main" val="839456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FP Concepts &gt; Examples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613274"/>
            <a:ext cx="7823976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 err="1">
                <a:latin typeface="Consolas" panose="020B0609020204030204" pitchFamily="49" charset="0"/>
              </a:rPr>
              <a:t>getAccountNumberFromDb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</a:rPr>
              <a:t>acctOwner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lang="en-US" sz="3200" dirty="0"/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lang="en-US" sz="3200" dirty="0"/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/>
              <a:t>Kidding… definitely not pure.</a:t>
            </a:r>
          </a:p>
        </p:txBody>
      </p:sp>
    </p:spTree>
    <p:extLst>
      <p:ext uri="{BB962C8B-B14F-4D97-AF65-F5344CB8AC3E}">
        <p14:creationId xmlns:p14="http://schemas.microsoft.com/office/powerpoint/2010/main" val="3358162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FP Concepts &gt; Review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003674"/>
            <a:ext cx="7122517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/>
              <a:t>Pure functions, given certain input, always produce same output</a:t>
            </a:r>
          </a:p>
          <a:p>
            <a:r>
              <a:rPr lang="en-US" sz="2800" dirty="0"/>
              <a:t>No side effects</a:t>
            </a:r>
          </a:p>
          <a:p>
            <a:r>
              <a:rPr lang="en-US" sz="2800" dirty="0"/>
              <a:t>User input is never pure</a:t>
            </a:r>
          </a:p>
          <a:p>
            <a:r>
              <a:rPr lang="en-US" sz="2800" dirty="0"/>
              <a:t>Call by reference is never pure</a:t>
            </a:r>
          </a:p>
          <a:p>
            <a:r>
              <a:rPr lang="en-US" sz="2800" dirty="0"/>
              <a:t>Impossible to write software in 100% pure functions</a:t>
            </a:r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161528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ctrTitle" idx="4294967295"/>
          </p:nvPr>
        </p:nvSpPr>
        <p:spPr>
          <a:xfrm>
            <a:off x="685800" y="1278550"/>
            <a:ext cx="753127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A400"/>
                </a:solidFill>
              </a:rPr>
              <a:t>Referential Transparency</a:t>
            </a:r>
            <a:endParaRPr sz="6000" dirty="0">
              <a:solidFill>
                <a:srgbClr val="FFA400"/>
              </a:solidFill>
            </a:endParaRPr>
          </a:p>
        </p:txBody>
      </p:sp>
      <p:sp>
        <p:nvSpPr>
          <p:cNvPr id="669" name="Shape 669"/>
          <p:cNvSpPr txBox="1">
            <a:spLocks noGrp="1"/>
          </p:cNvSpPr>
          <p:nvPr>
            <p:ph type="subTitle" idx="4294967295"/>
          </p:nvPr>
        </p:nvSpPr>
        <p:spPr>
          <a:xfrm>
            <a:off x="685800" y="2420952"/>
            <a:ext cx="753127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/>
              <a:t>Any expression that can replace a function with its return value with no behavior changes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383221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Mathematical example: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If x = 3…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	x + 5 = 8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	3 + 5 = 8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199882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588724" y="1008533"/>
            <a:ext cx="8379912" cy="3507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lang="en-US" sz="3600" dirty="0">
              <a:latin typeface="Consolas" panose="020B0609020204030204" pitchFamily="49" charset="0"/>
            </a:endParaRP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>
                <a:latin typeface="Consolas" panose="020B0609020204030204" pitchFamily="49" charset="0"/>
              </a:rPr>
              <a:t>x = 144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>
                <a:latin typeface="Consolas" panose="020B0609020204030204" pitchFamily="49" charset="0"/>
              </a:rPr>
              <a:t>y = sqrt(144) + 6       # y = 18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>
                <a:latin typeface="Consolas" panose="020B0609020204030204" pitchFamily="49" charset="0"/>
              </a:rPr>
              <a:t>y = 12 + 6              # same</a:t>
            </a:r>
          </a:p>
        </p:txBody>
      </p:sp>
    </p:spTree>
    <p:extLst>
      <p:ext uri="{BB962C8B-B14F-4D97-AF65-F5344CB8AC3E}">
        <p14:creationId xmlns:p14="http://schemas.microsoft.com/office/powerpoint/2010/main" val="2106466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7038884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Pure functions </a:t>
            </a:r>
            <a:r>
              <a:rPr lang="en-US" sz="3600" i="1" dirty="0"/>
              <a:t>always</a:t>
            </a:r>
            <a:r>
              <a:rPr lang="en-US" sz="3600" dirty="0"/>
              <a:t> have referential transparency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79415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613274"/>
            <a:ext cx="7047361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In mathematics, all functions are transparent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lang="en-US" sz="3600" dirty="0"/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In programming, this is NOT true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732195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613274"/>
            <a:ext cx="7047361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Assignments are NOT transparent</a:t>
            </a:r>
            <a:br>
              <a:rPr lang="en-US" sz="3600" dirty="0"/>
            </a:br>
            <a:r>
              <a:rPr lang="en-US" sz="2800" dirty="0"/>
              <a:t>(“referentially opaque”)</a:t>
            </a:r>
            <a:endParaRPr lang="en-US" sz="3600" dirty="0"/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lang="en-US" sz="3600" dirty="0"/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x = x + 1</a:t>
            </a:r>
          </a:p>
        </p:txBody>
      </p:sp>
    </p:spTree>
    <p:extLst>
      <p:ext uri="{BB962C8B-B14F-4D97-AF65-F5344CB8AC3E}">
        <p14:creationId xmlns:p14="http://schemas.microsoft.com/office/powerpoint/2010/main" val="1041451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271533"/>
            <a:ext cx="7047361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addOne</a:t>
            </a:r>
            <a:r>
              <a:rPr lang="en-US" sz="3200" dirty="0">
                <a:latin typeface="Consolas" panose="020B0609020204030204" pitchFamily="49" charset="0"/>
              </a:rPr>
              <a:t>(int num):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return num + 1;</a:t>
            </a:r>
          </a:p>
          <a:p>
            <a:pPr marL="4572" lvl="1" indent="0">
              <a:buNone/>
            </a:pPr>
            <a:endParaRPr lang="en-US" sz="3200" dirty="0"/>
          </a:p>
          <a:p>
            <a:pPr marL="4572" lvl="1" indent="0">
              <a:buNone/>
            </a:pPr>
            <a:r>
              <a:rPr lang="en-US" sz="3200" dirty="0"/>
              <a:t>If x and y are the same, then</a:t>
            </a:r>
          </a:p>
          <a:p>
            <a:pPr marL="4572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</a:t>
            </a:r>
            <a:r>
              <a:rPr lang="en-US" sz="3200" dirty="0" err="1">
                <a:latin typeface="Consolas" panose="020B0609020204030204" pitchFamily="49" charset="0"/>
              </a:rPr>
              <a:t>addOne</a:t>
            </a:r>
            <a:r>
              <a:rPr lang="en-US" sz="3200" dirty="0">
                <a:latin typeface="Consolas" panose="020B0609020204030204" pitchFamily="49" charset="0"/>
              </a:rPr>
              <a:t>(x)</a:t>
            </a:r>
            <a:r>
              <a:rPr lang="en-US" sz="3200" dirty="0"/>
              <a:t> and </a:t>
            </a:r>
            <a:r>
              <a:rPr lang="en-US" sz="3200" dirty="0" err="1">
                <a:latin typeface="Consolas" panose="020B0609020204030204" pitchFamily="49" charset="0"/>
              </a:rPr>
              <a:t>addOne</a:t>
            </a:r>
            <a:r>
              <a:rPr lang="en-US" sz="3200" dirty="0">
                <a:latin typeface="Consolas" panose="020B0609020204030204" pitchFamily="49" charset="0"/>
              </a:rPr>
              <a:t>(y)</a:t>
            </a:r>
          </a:p>
          <a:p>
            <a:pPr marL="4572" lvl="1" indent="0">
              <a:buNone/>
            </a:pPr>
            <a:r>
              <a:rPr lang="en-US" sz="3200" dirty="0"/>
              <a:t>give same result</a:t>
            </a:r>
          </a:p>
        </p:txBody>
      </p:sp>
    </p:spTree>
    <p:extLst>
      <p:ext uri="{BB962C8B-B14F-4D97-AF65-F5344CB8AC3E}">
        <p14:creationId xmlns:p14="http://schemas.microsoft.com/office/powerpoint/2010/main" val="287175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69">
            <a:extLst>
              <a:ext uri="{FF2B5EF4-FFF2-40B4-BE49-F238E27FC236}">
                <a16:creationId xmlns:a16="http://schemas.microsoft.com/office/drawing/2014/main" id="{4B4EACA1-1C17-4FFA-A25C-9BDA3BDA3123}"/>
              </a:ext>
            </a:extLst>
          </p:cNvPr>
          <p:cNvSpPr txBox="1">
            <a:spLocks/>
          </p:cNvSpPr>
          <p:nvPr/>
        </p:nvSpPr>
        <p:spPr>
          <a:xfrm>
            <a:off x="587099" y="1828798"/>
            <a:ext cx="7969685" cy="145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US" sz="4400" dirty="0"/>
              <a:t>Who has done some form of functional programming?</a:t>
            </a:r>
          </a:p>
        </p:txBody>
      </p:sp>
    </p:spTree>
    <p:extLst>
      <p:ext uri="{BB962C8B-B14F-4D97-AF65-F5344CB8AC3E}">
        <p14:creationId xmlns:p14="http://schemas.microsoft.com/office/powerpoint/2010/main" val="3277220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613274"/>
            <a:ext cx="7047361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More languages are starting to have immutable variables by default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688087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613274"/>
            <a:ext cx="7047361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3600" dirty="0"/>
              <a:t>Lambda function (or anonymous function):</a:t>
            </a:r>
          </a:p>
          <a:p>
            <a:pPr marL="88900" indent="0">
              <a:buNone/>
            </a:pPr>
            <a:endParaRPr lang="en-US" sz="3600" dirty="0"/>
          </a:p>
          <a:p>
            <a:pPr marL="88900" indent="0">
              <a:buNone/>
            </a:pPr>
            <a:r>
              <a:rPr lang="en-US" sz="3600" dirty="0"/>
              <a:t>A function without a name</a:t>
            </a:r>
          </a:p>
        </p:txBody>
      </p:sp>
    </p:spTree>
    <p:extLst>
      <p:ext uri="{BB962C8B-B14F-4D97-AF65-F5344CB8AC3E}">
        <p14:creationId xmlns:p14="http://schemas.microsoft.com/office/powerpoint/2010/main" val="3296378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152395"/>
            <a:ext cx="7623560" cy="3363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spcBef>
                <a:spcPts val="0"/>
              </a:spcBef>
              <a:buNone/>
            </a:pPr>
            <a:r>
              <a:rPr lang="en-US" sz="3600" dirty="0"/>
              <a:t>Why lambdas?</a:t>
            </a:r>
          </a:p>
          <a:p>
            <a:pPr marL="88900" indent="0">
              <a:spcBef>
                <a:spcPts val="0"/>
              </a:spcBef>
              <a:buNone/>
            </a:pPr>
            <a:endParaRPr lang="en-US" sz="3600" dirty="0"/>
          </a:p>
          <a:p>
            <a:pPr marL="88900" indent="0">
              <a:spcBef>
                <a:spcPts val="0"/>
              </a:spcBef>
              <a:buNone/>
            </a:pPr>
            <a:r>
              <a:rPr lang="en-US" sz="3600" dirty="0"/>
              <a:t>For higher level functions or to pass arguments to a function</a:t>
            </a:r>
          </a:p>
          <a:p>
            <a:pPr marL="88900" indent="0">
              <a:spcBef>
                <a:spcPts val="0"/>
              </a:spcBef>
              <a:buNone/>
            </a:pPr>
            <a:endParaRPr lang="en-US" sz="3600" dirty="0"/>
          </a:p>
          <a:p>
            <a:pPr marL="88900" indent="0">
              <a:spcBef>
                <a:spcPts val="0"/>
              </a:spcBef>
              <a:buNone/>
            </a:pPr>
            <a:r>
              <a:rPr lang="en-US" sz="3600" dirty="0"/>
              <a:t>Usually used once to few times</a:t>
            </a:r>
          </a:p>
        </p:txBody>
      </p:sp>
    </p:spTree>
    <p:extLst>
      <p:ext uri="{BB962C8B-B14F-4D97-AF65-F5344CB8AC3E}">
        <p14:creationId xmlns:p14="http://schemas.microsoft.com/office/powerpoint/2010/main" val="98093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152395"/>
            <a:ext cx="7623560" cy="3363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" lvl="1" indent="0">
              <a:buNone/>
            </a:pPr>
            <a:r>
              <a:rPr lang="en-US" sz="3600" dirty="0"/>
              <a:t>Lambdas can’t be recursive*</a:t>
            </a:r>
          </a:p>
          <a:p>
            <a:pPr marL="4572" lvl="1" indent="0">
              <a:buNone/>
            </a:pPr>
            <a:br>
              <a:rPr lang="en-US" sz="3600" dirty="0"/>
            </a:br>
            <a:br>
              <a:rPr lang="en-US" sz="2000" dirty="0"/>
            </a:br>
            <a:r>
              <a:rPr lang="en-US" sz="2000" dirty="0"/>
              <a:t>* otherwise they need a name or some way of maintaining state**</a:t>
            </a:r>
          </a:p>
          <a:p>
            <a:pPr marL="4572" lvl="1" indent="0">
              <a:buNone/>
            </a:pP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** which is possible but outside of this scope</a:t>
            </a:r>
          </a:p>
        </p:txBody>
      </p:sp>
    </p:spTree>
    <p:extLst>
      <p:ext uri="{BB962C8B-B14F-4D97-AF65-F5344CB8AC3E}">
        <p14:creationId xmlns:p14="http://schemas.microsoft.com/office/powerpoint/2010/main" val="2332306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152395"/>
            <a:ext cx="7623560" cy="3363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f = lambda x:  x*x</a:t>
            </a: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print f(5)</a:t>
            </a:r>
          </a:p>
        </p:txBody>
      </p:sp>
      <p:sp>
        <p:nvSpPr>
          <p:cNvPr id="5" name="Line Callout 2 5">
            <a:extLst>
              <a:ext uri="{FF2B5EF4-FFF2-40B4-BE49-F238E27FC236}">
                <a16:creationId xmlns:a16="http://schemas.microsoft.com/office/drawing/2014/main" id="{EAA5557E-9F38-454E-A541-821EB05595B0}"/>
              </a:ext>
            </a:extLst>
          </p:cNvPr>
          <p:cNvSpPr/>
          <p:nvPr/>
        </p:nvSpPr>
        <p:spPr>
          <a:xfrm>
            <a:off x="2037093" y="1864349"/>
            <a:ext cx="2153780" cy="391886"/>
          </a:xfrm>
          <a:prstGeom prst="borderCallout2">
            <a:avLst>
              <a:gd name="adj1" fmla="val 18750"/>
              <a:gd name="adj2" fmla="val -786"/>
              <a:gd name="adj3" fmla="val 18750"/>
              <a:gd name="adj4" fmla="val -16667"/>
              <a:gd name="adj5" fmla="val 166294"/>
              <a:gd name="adj6" fmla="val -24688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variable</a:t>
            </a:r>
            <a:endParaRPr lang="en-US" dirty="0"/>
          </a:p>
        </p:txBody>
      </p:sp>
      <p:sp>
        <p:nvSpPr>
          <p:cNvPr id="6" name="Line Callout 2 3">
            <a:extLst>
              <a:ext uri="{FF2B5EF4-FFF2-40B4-BE49-F238E27FC236}">
                <a16:creationId xmlns:a16="http://schemas.microsoft.com/office/drawing/2014/main" id="{8EE84FC3-006B-4B08-9573-1ACB7134C64C}"/>
              </a:ext>
            </a:extLst>
          </p:cNvPr>
          <p:cNvSpPr/>
          <p:nvPr/>
        </p:nvSpPr>
        <p:spPr>
          <a:xfrm>
            <a:off x="5313158" y="1472463"/>
            <a:ext cx="3091542" cy="391886"/>
          </a:xfrm>
          <a:prstGeom prst="borderCallout2">
            <a:avLst>
              <a:gd name="adj1" fmla="val 18750"/>
              <a:gd name="adj2" fmla="val -786"/>
              <a:gd name="adj3" fmla="val 18750"/>
              <a:gd name="adj4" fmla="val -16667"/>
              <a:gd name="adj5" fmla="val 280778"/>
              <a:gd name="adj6" fmla="val -30152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lambda argument</a:t>
            </a:r>
          </a:p>
        </p:txBody>
      </p:sp>
      <p:sp>
        <p:nvSpPr>
          <p:cNvPr id="7" name="Line Callout 2 4">
            <a:extLst>
              <a:ext uri="{FF2B5EF4-FFF2-40B4-BE49-F238E27FC236}">
                <a16:creationId xmlns:a16="http://schemas.microsoft.com/office/drawing/2014/main" id="{6D5E80AF-37E0-4C5B-9F3A-D8BC0EF748F3}"/>
              </a:ext>
            </a:extLst>
          </p:cNvPr>
          <p:cNvSpPr/>
          <p:nvPr/>
        </p:nvSpPr>
        <p:spPr>
          <a:xfrm>
            <a:off x="5739592" y="3461962"/>
            <a:ext cx="3091542" cy="391886"/>
          </a:xfrm>
          <a:prstGeom prst="borderCallout2">
            <a:avLst>
              <a:gd name="adj1" fmla="val 18750"/>
              <a:gd name="adj2" fmla="val -786"/>
              <a:gd name="adj3" fmla="val 18750"/>
              <a:gd name="adj4" fmla="val -7753"/>
              <a:gd name="adj5" fmla="val -96703"/>
              <a:gd name="adj6" fmla="val -9760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Function definition</a:t>
            </a:r>
          </a:p>
        </p:txBody>
      </p:sp>
      <p:sp>
        <p:nvSpPr>
          <p:cNvPr id="8" name="Line Callout 2 5">
            <a:extLst>
              <a:ext uri="{FF2B5EF4-FFF2-40B4-BE49-F238E27FC236}">
                <a16:creationId xmlns:a16="http://schemas.microsoft.com/office/drawing/2014/main" id="{A2484E01-7DEB-4671-83D0-27EF55AFF7C4}"/>
              </a:ext>
            </a:extLst>
          </p:cNvPr>
          <p:cNvSpPr/>
          <p:nvPr/>
        </p:nvSpPr>
        <p:spPr>
          <a:xfrm>
            <a:off x="3767773" y="4044984"/>
            <a:ext cx="1067274" cy="391886"/>
          </a:xfrm>
          <a:prstGeom prst="borderCallout2">
            <a:avLst>
              <a:gd name="adj1" fmla="val 18750"/>
              <a:gd name="adj2" fmla="val -786"/>
              <a:gd name="adj3" fmla="val 25143"/>
              <a:gd name="adj4" fmla="val -6780"/>
              <a:gd name="adj5" fmla="val -70236"/>
              <a:gd name="adj6" fmla="val -10730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79422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152395"/>
            <a:ext cx="7623560" cy="3363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3600" dirty="0"/>
              <a:t>Functions ARE values</a:t>
            </a:r>
          </a:p>
          <a:p>
            <a:pPr marL="88900" indent="0">
              <a:buNone/>
            </a:pPr>
            <a:endParaRPr lang="en-US" sz="3600" dirty="0"/>
          </a:p>
          <a:p>
            <a:pPr marL="88900" indent="0">
              <a:buNone/>
            </a:pPr>
            <a:r>
              <a:rPr lang="en-US" sz="3600" dirty="0"/>
              <a:t>Can be passed as values into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1448642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body" idx="4294967295"/>
          </p:nvPr>
        </p:nvSpPr>
        <p:spPr>
          <a:xfrm>
            <a:off x="977028" y="363538"/>
            <a:ext cx="7835900" cy="44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def divide(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return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y</a:t>
            </a:r>
          </a:p>
          <a:p>
            <a:pPr marL="0" indent="0">
              <a:buNone/>
            </a:pPr>
            <a:endParaRPr lang="en-US" sz="24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def divisor(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d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return lambda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2400" dirty="0">
                <a:latin typeface="Consolas" panose="020B0609020204030204" pitchFamily="49" charset="0"/>
              </a:rPr>
              <a:t>: divide 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d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half = divisor(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print(half(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32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pPr marL="88900" indent="0">
              <a:buNone/>
            </a:pPr>
            <a:endParaRPr lang="en-US" sz="2400" dirty="0"/>
          </a:p>
        </p:txBody>
      </p:sp>
      <p:sp>
        <p:nvSpPr>
          <p:cNvPr id="6" name="Line Callout 2 4">
            <a:extLst>
              <a:ext uri="{FF2B5EF4-FFF2-40B4-BE49-F238E27FC236}">
                <a16:creationId xmlns:a16="http://schemas.microsoft.com/office/drawing/2014/main" id="{D46ED793-B154-4E71-A784-56DFCD363120}"/>
              </a:ext>
            </a:extLst>
          </p:cNvPr>
          <p:cNvSpPr/>
          <p:nvPr/>
        </p:nvSpPr>
        <p:spPr>
          <a:xfrm>
            <a:off x="4894978" y="2687886"/>
            <a:ext cx="3091542" cy="391886"/>
          </a:xfrm>
          <a:prstGeom prst="borderCallout2">
            <a:avLst>
              <a:gd name="adj1" fmla="val 18750"/>
              <a:gd name="adj2" fmla="val -786"/>
              <a:gd name="adj3" fmla="val 9161"/>
              <a:gd name="adj4" fmla="val -38952"/>
              <a:gd name="adj5" fmla="val 50095"/>
              <a:gd name="adj6" fmla="val -64216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lambda r: divide(r, 2)</a:t>
            </a:r>
          </a:p>
        </p:txBody>
      </p:sp>
      <p:sp>
        <p:nvSpPr>
          <p:cNvPr id="7" name="Line Callout 2 4">
            <a:extLst>
              <a:ext uri="{FF2B5EF4-FFF2-40B4-BE49-F238E27FC236}">
                <a16:creationId xmlns:a16="http://schemas.microsoft.com/office/drawing/2014/main" id="{3AA85DB8-0BE7-4A29-BD00-8C9938383A8C}"/>
              </a:ext>
            </a:extLst>
          </p:cNvPr>
          <p:cNvSpPr/>
          <p:nvPr/>
        </p:nvSpPr>
        <p:spPr>
          <a:xfrm>
            <a:off x="6132944" y="3381726"/>
            <a:ext cx="1853575" cy="391886"/>
          </a:xfrm>
          <a:prstGeom prst="borderCallout2">
            <a:avLst>
              <a:gd name="adj1" fmla="val 79481"/>
              <a:gd name="adj2" fmla="val 1645"/>
              <a:gd name="adj3" fmla="val 156354"/>
              <a:gd name="adj4" fmla="val -132907"/>
              <a:gd name="adj5" fmla="val 109308"/>
              <a:gd name="adj6" fmla="val -201231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divide(32, 2)</a:t>
            </a:r>
          </a:p>
        </p:txBody>
      </p:sp>
    </p:spTree>
    <p:extLst>
      <p:ext uri="{BB962C8B-B14F-4D97-AF65-F5344CB8AC3E}">
        <p14:creationId xmlns:p14="http://schemas.microsoft.com/office/powerpoint/2010/main" val="2245234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animBg="1"/>
      <p:bldP spid="7" grpId="0" uiExpan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152395"/>
            <a:ext cx="7623560" cy="3363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endParaRPr lang="en-US" sz="3600" dirty="0"/>
          </a:p>
          <a:p>
            <a:pPr marL="88900" indent="0">
              <a:buNone/>
            </a:pPr>
            <a:endParaRPr lang="en-US" sz="3600" dirty="0"/>
          </a:p>
          <a:p>
            <a:pPr marL="88900" indent="0">
              <a:buNone/>
            </a:pPr>
            <a:r>
              <a:rPr lang="en-US" sz="3600" dirty="0"/>
              <a:t>Who has heard of map/filter/reduce?</a:t>
            </a:r>
          </a:p>
        </p:txBody>
      </p:sp>
    </p:spTree>
    <p:extLst>
      <p:ext uri="{BB962C8B-B14F-4D97-AF65-F5344CB8AC3E}">
        <p14:creationId xmlns:p14="http://schemas.microsoft.com/office/powerpoint/2010/main" val="754088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152395"/>
            <a:ext cx="7623560" cy="3363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endParaRPr lang="en-US" sz="3600" dirty="0"/>
          </a:p>
          <a:p>
            <a:pPr marL="88900" indent="0">
              <a:buNone/>
            </a:pPr>
            <a:endParaRPr lang="en-US" sz="3600" dirty="0"/>
          </a:p>
          <a:p>
            <a:pPr marL="88900" indent="0">
              <a:buNone/>
            </a:pPr>
            <a:r>
              <a:rPr lang="en-US" sz="3600" dirty="0"/>
              <a:t>Who has </a:t>
            </a:r>
            <a:r>
              <a:rPr lang="en-US" sz="3600" i="1" dirty="0"/>
              <a:t>used </a:t>
            </a:r>
            <a:r>
              <a:rPr lang="en-US" sz="3600" dirty="0"/>
              <a:t> map/filter/reduce?</a:t>
            </a:r>
          </a:p>
        </p:txBody>
      </p:sp>
    </p:spTree>
    <p:extLst>
      <p:ext uri="{BB962C8B-B14F-4D97-AF65-F5344CB8AC3E}">
        <p14:creationId xmlns:p14="http://schemas.microsoft.com/office/powerpoint/2010/main" val="947774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152395"/>
            <a:ext cx="7623560" cy="3363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3600" dirty="0"/>
              <a:t>Map – apply a function to all terms in a list</a:t>
            </a:r>
          </a:p>
          <a:p>
            <a:pPr marL="88900" indent="0">
              <a:buNone/>
            </a:pPr>
            <a:endParaRPr lang="en-US" sz="3600" dirty="0"/>
          </a:p>
          <a:p>
            <a:pPr marL="88900" indent="0">
              <a:buNone/>
            </a:pPr>
            <a:r>
              <a:rPr lang="en-US" sz="3600" dirty="0"/>
              <a:t>map(function, list)</a:t>
            </a:r>
          </a:p>
        </p:txBody>
      </p:sp>
    </p:spTree>
    <p:extLst>
      <p:ext uri="{BB962C8B-B14F-4D97-AF65-F5344CB8AC3E}">
        <p14:creationId xmlns:p14="http://schemas.microsoft.com/office/powerpoint/2010/main" val="194546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69">
            <a:extLst>
              <a:ext uri="{FF2B5EF4-FFF2-40B4-BE49-F238E27FC236}">
                <a16:creationId xmlns:a16="http://schemas.microsoft.com/office/drawing/2014/main" id="{4B4EACA1-1C17-4FFA-A25C-9BDA3BDA3123}"/>
              </a:ext>
            </a:extLst>
          </p:cNvPr>
          <p:cNvSpPr txBox="1">
            <a:spLocks/>
          </p:cNvSpPr>
          <p:nvPr/>
        </p:nvSpPr>
        <p:spPr>
          <a:xfrm>
            <a:off x="587099" y="1828798"/>
            <a:ext cx="7969685" cy="145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US" sz="4400" dirty="0"/>
              <a:t>Who IS a functional programmer?</a:t>
            </a:r>
          </a:p>
        </p:txBody>
      </p:sp>
    </p:spTree>
    <p:extLst>
      <p:ext uri="{BB962C8B-B14F-4D97-AF65-F5344CB8AC3E}">
        <p14:creationId xmlns:p14="http://schemas.microsoft.com/office/powerpoint/2010/main" val="2364279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body" idx="4294967295"/>
          </p:nvPr>
        </p:nvSpPr>
        <p:spPr>
          <a:xfrm>
            <a:off x="176212" y="0"/>
            <a:ext cx="8791575" cy="29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items = [1, 2, 3, 4, 5]</a:t>
            </a:r>
          </a:p>
          <a:p>
            <a:pPr marL="88900" indent="0">
              <a:buNone/>
            </a:pPr>
            <a:endParaRPr lang="en-US" sz="3000" dirty="0"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squared = map(lambda x: x**2, items)</a:t>
            </a:r>
          </a:p>
          <a:p>
            <a:pPr marL="8890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000" dirty="0">
                <a:latin typeface="Consolas" panose="020B0609020204030204" pitchFamily="49" charset="0"/>
              </a:rPr>
              <a:t>                # same as</a:t>
            </a:r>
          </a:p>
          <a:p>
            <a:pPr marL="8890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squared = []</a:t>
            </a:r>
          </a:p>
          <a:p>
            <a:pPr marL="8890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for </a:t>
            </a:r>
            <a:r>
              <a:rPr lang="en-US" sz="3000" dirty="0" err="1">
                <a:latin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</a:rPr>
              <a:t> in items:</a:t>
            </a:r>
          </a:p>
          <a:p>
            <a:pPr marL="8890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    </a:t>
            </a:r>
            <a:r>
              <a:rPr lang="en-US" sz="3000" dirty="0" err="1">
                <a:latin typeface="Consolas" panose="020B0609020204030204" pitchFamily="49" charset="0"/>
              </a:rPr>
              <a:t>squared.append</a:t>
            </a:r>
            <a:r>
              <a:rPr lang="en-US" sz="3000" dirty="0">
                <a:latin typeface="Consolas" panose="020B0609020204030204" pitchFamily="49" charset="0"/>
              </a:rPr>
              <a:t>(</a:t>
            </a:r>
            <a:r>
              <a:rPr lang="en-US" sz="3000" dirty="0" err="1">
                <a:latin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</a:rPr>
              <a:t>**2)</a:t>
            </a:r>
          </a:p>
        </p:txBody>
      </p:sp>
    </p:spTree>
    <p:extLst>
      <p:ext uri="{BB962C8B-B14F-4D97-AF65-F5344CB8AC3E}">
        <p14:creationId xmlns:p14="http://schemas.microsoft.com/office/powerpoint/2010/main" val="1889971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152395"/>
            <a:ext cx="7623560" cy="3363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3600" dirty="0"/>
              <a:t>Filter – creates a list for all items that match a filter (function returns true)</a:t>
            </a:r>
          </a:p>
          <a:p>
            <a:pPr marL="88900" indent="0">
              <a:buNone/>
            </a:pPr>
            <a:endParaRPr lang="en-US" sz="3600" dirty="0"/>
          </a:p>
          <a:p>
            <a:pPr marL="88900" indent="0">
              <a:buNone/>
            </a:pPr>
            <a:r>
              <a:rPr lang="en-US" sz="3600" dirty="0"/>
              <a:t>filter(function, list)</a:t>
            </a:r>
          </a:p>
        </p:txBody>
      </p:sp>
    </p:spTree>
    <p:extLst>
      <p:ext uri="{BB962C8B-B14F-4D97-AF65-F5344CB8AC3E}">
        <p14:creationId xmlns:p14="http://schemas.microsoft.com/office/powerpoint/2010/main" val="3951810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body" idx="4294967295"/>
          </p:nvPr>
        </p:nvSpPr>
        <p:spPr>
          <a:xfrm>
            <a:off x="176212" y="0"/>
            <a:ext cx="8791575" cy="29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items = [1, 2, 3, 4, 5, 6, 7, 8]</a:t>
            </a:r>
          </a:p>
          <a:p>
            <a:pPr marL="88900" indent="0">
              <a:buNone/>
            </a:pPr>
            <a:endParaRPr lang="en-US" sz="3000" dirty="0"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under_5 = filter(lambda x: x&lt;5, items)</a:t>
            </a:r>
          </a:p>
          <a:p>
            <a:pPr marL="8890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000" dirty="0">
                <a:latin typeface="Consolas" panose="020B0609020204030204" pitchFamily="49" charset="0"/>
              </a:rPr>
              <a:t>                # same as</a:t>
            </a:r>
          </a:p>
          <a:p>
            <a:pPr marL="8890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under_5 = []</a:t>
            </a:r>
          </a:p>
          <a:p>
            <a:pPr marL="8890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for </a:t>
            </a:r>
            <a:r>
              <a:rPr lang="en-US" sz="3000" dirty="0" err="1">
                <a:latin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</a:rPr>
              <a:t> in items:</a:t>
            </a:r>
          </a:p>
          <a:p>
            <a:pPr marL="8890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    if (</a:t>
            </a:r>
            <a:r>
              <a:rPr lang="en-US" sz="3000" dirty="0" err="1">
                <a:latin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</a:rPr>
              <a:t> &lt; 5):</a:t>
            </a:r>
          </a:p>
          <a:p>
            <a:pPr marL="8890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		under_5.append(</a:t>
            </a:r>
            <a:r>
              <a:rPr lang="en-US" sz="3000" dirty="0" err="1">
                <a:latin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3937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152395"/>
            <a:ext cx="7623560" cy="3363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3600" dirty="0"/>
              <a:t>Reduce – returns result of some computation on a list</a:t>
            </a:r>
          </a:p>
          <a:p>
            <a:pPr marL="88900" indent="0">
              <a:buNone/>
            </a:pPr>
            <a:endParaRPr lang="en-US" sz="3600" dirty="0"/>
          </a:p>
          <a:p>
            <a:pPr marL="88900" indent="0">
              <a:buNone/>
            </a:pPr>
            <a:r>
              <a:rPr lang="en-US" sz="3600" dirty="0"/>
              <a:t>reduce(function, list)</a:t>
            </a:r>
          </a:p>
        </p:txBody>
      </p:sp>
    </p:spTree>
    <p:extLst>
      <p:ext uri="{BB962C8B-B14F-4D97-AF65-F5344CB8AC3E}">
        <p14:creationId xmlns:p14="http://schemas.microsoft.com/office/powerpoint/2010/main" val="1904400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body" idx="4294967295"/>
          </p:nvPr>
        </p:nvSpPr>
        <p:spPr>
          <a:xfrm>
            <a:off x="176212" y="0"/>
            <a:ext cx="8791575" cy="29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items = [1, 2, 3, 4, 5, 6, 7, 8]</a:t>
            </a:r>
          </a:p>
          <a:p>
            <a:pPr marL="8890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product = reduce(lambda x, y: x * y, items)</a:t>
            </a:r>
          </a:p>
          <a:p>
            <a:pPr marL="8890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dirty="0">
                <a:latin typeface="Consolas" panose="020B0609020204030204" pitchFamily="49" charset="0"/>
              </a:rPr>
              <a:t>                # same as</a:t>
            </a:r>
          </a:p>
          <a:p>
            <a:pPr marL="8890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product = 1</a:t>
            </a:r>
          </a:p>
          <a:p>
            <a:pPr marL="8890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 in items:</a:t>
            </a:r>
          </a:p>
          <a:p>
            <a:pPr marL="8890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product = product * num</a:t>
            </a:r>
          </a:p>
        </p:txBody>
      </p:sp>
    </p:spTree>
    <p:extLst>
      <p:ext uri="{BB962C8B-B14F-4D97-AF65-F5344CB8AC3E}">
        <p14:creationId xmlns:p14="http://schemas.microsoft.com/office/powerpoint/2010/main" val="328512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152395"/>
            <a:ext cx="7623560" cy="3363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3600" dirty="0"/>
              <a:t>Note: Reduce works differently in different languages</a:t>
            </a:r>
          </a:p>
          <a:p>
            <a:pPr marL="88900" indent="0">
              <a:buNone/>
            </a:pPr>
            <a:endParaRPr lang="en-US" sz="3600" dirty="0"/>
          </a:p>
          <a:p>
            <a:pPr marL="88900" indent="0">
              <a:buNone/>
            </a:pPr>
            <a:r>
              <a:rPr lang="en-US" sz="3600" dirty="0" err="1"/>
              <a:t>reduce_left</a:t>
            </a:r>
            <a:r>
              <a:rPr lang="en-US" sz="3600" dirty="0"/>
              <a:t>()</a:t>
            </a:r>
          </a:p>
          <a:p>
            <a:pPr marL="88900" indent="0">
              <a:buNone/>
            </a:pPr>
            <a:r>
              <a:rPr lang="en-US" sz="3600" dirty="0" err="1"/>
              <a:t>reduce_right</a:t>
            </a:r>
            <a:r>
              <a:rPr lang="en-US" sz="3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73124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457200" y="4101500"/>
            <a:ext cx="758451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/>
            <a:r>
              <a:rPr lang="en-US" sz="1800" dirty="0"/>
              <a:t>https://twitter.com/steveluscher/status/741089564329054208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37E706A-EF0B-4C82-A2D3-E86E9B0D0E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275"/>
          <a:stretch/>
        </p:blipFill>
        <p:spPr>
          <a:xfrm>
            <a:off x="2069105" y="0"/>
            <a:ext cx="5005790" cy="4241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2238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2.</a:t>
            </a:r>
            <a:br>
              <a:rPr lang="en-US" dirty="0"/>
            </a:br>
            <a:r>
              <a:rPr lang="en-US" dirty="0"/>
              <a:t>Why Use Functional Programming?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5164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Why Use Functional Programming?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Pure functions are simpler and faster to write</a:t>
            </a:r>
          </a:p>
        </p:txBody>
      </p:sp>
    </p:spTree>
    <p:extLst>
      <p:ext uri="{BB962C8B-B14F-4D97-AF65-F5344CB8AC3E}">
        <p14:creationId xmlns:p14="http://schemas.microsoft.com/office/powerpoint/2010/main" val="2258305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Why Use Functional Programming?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>
              <a:buNone/>
            </a:pPr>
            <a:r>
              <a:rPr lang="en-US" sz="3600" dirty="0"/>
              <a:t>Pure functions that work correctly will </a:t>
            </a:r>
            <a:r>
              <a:rPr lang="en-US" sz="3600" b="1" i="1" dirty="0"/>
              <a:t>always</a:t>
            </a:r>
            <a:r>
              <a:rPr lang="en-US" sz="3600" dirty="0"/>
              <a:t> work correctly</a:t>
            </a:r>
          </a:p>
        </p:txBody>
      </p:sp>
    </p:spTree>
    <p:extLst>
      <p:ext uri="{BB962C8B-B14F-4D97-AF65-F5344CB8AC3E}">
        <p14:creationId xmlns:p14="http://schemas.microsoft.com/office/powerpoint/2010/main" val="1105223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69">
            <a:extLst>
              <a:ext uri="{FF2B5EF4-FFF2-40B4-BE49-F238E27FC236}">
                <a16:creationId xmlns:a16="http://schemas.microsoft.com/office/drawing/2014/main" id="{4B4EACA1-1C17-4FFA-A25C-9BDA3BDA3123}"/>
              </a:ext>
            </a:extLst>
          </p:cNvPr>
          <p:cNvSpPr txBox="1">
            <a:spLocks/>
          </p:cNvSpPr>
          <p:nvPr/>
        </p:nvSpPr>
        <p:spPr>
          <a:xfrm>
            <a:off x="587099" y="1828798"/>
            <a:ext cx="7969685" cy="145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US" sz="4400" dirty="0"/>
              <a:t>Who has wanted to learn but never had time or good resources?</a:t>
            </a:r>
          </a:p>
        </p:txBody>
      </p:sp>
    </p:spTree>
    <p:extLst>
      <p:ext uri="{BB962C8B-B14F-4D97-AF65-F5344CB8AC3E}">
        <p14:creationId xmlns:p14="http://schemas.microsoft.com/office/powerpoint/2010/main" val="2673872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Why Use Functional Programming?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733546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" lvl="1" indent="0">
              <a:buNone/>
            </a:pPr>
            <a:r>
              <a:rPr lang="en-US" sz="3600" dirty="0"/>
              <a:t>Stack traces are a pain in OOP</a:t>
            </a:r>
          </a:p>
          <a:p>
            <a:pPr marL="4572" lvl="1" indent="0">
              <a:buNone/>
            </a:pPr>
            <a:endParaRPr lang="en-US" sz="3600" dirty="0"/>
          </a:p>
          <a:p>
            <a:pPr marL="4572" lvl="1" indent="0">
              <a:buNone/>
            </a:pPr>
            <a:r>
              <a:rPr lang="en-US" sz="3600" dirty="0"/>
              <a:t>Stack traces in FP simplify things</a:t>
            </a:r>
          </a:p>
        </p:txBody>
      </p:sp>
    </p:spTree>
    <p:extLst>
      <p:ext uri="{BB962C8B-B14F-4D97-AF65-F5344CB8AC3E}">
        <p14:creationId xmlns:p14="http://schemas.microsoft.com/office/powerpoint/2010/main" val="297310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Why Use Functional Programming?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733546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" lvl="1" indent="0">
              <a:buNone/>
            </a:pPr>
            <a:r>
              <a:rPr lang="en-US" sz="3600" dirty="0"/>
              <a:t>Unit testing IS* functional programming. No side effects make unit tests pass reliably.</a:t>
            </a:r>
          </a:p>
          <a:p>
            <a:pPr marL="4572" lvl="1" indent="0">
              <a:buNone/>
            </a:pPr>
            <a:endParaRPr lang="en-US" sz="3600" dirty="0"/>
          </a:p>
          <a:p>
            <a:pPr marL="4572" lvl="1" indent="0">
              <a:buNone/>
            </a:pPr>
            <a:r>
              <a:rPr lang="en-US" sz="2000" dirty="0"/>
              <a:t>* Well, should be anyway</a:t>
            </a:r>
          </a:p>
        </p:txBody>
      </p:sp>
    </p:spTree>
    <p:extLst>
      <p:ext uri="{BB962C8B-B14F-4D97-AF65-F5344CB8AC3E}">
        <p14:creationId xmlns:p14="http://schemas.microsoft.com/office/powerpoint/2010/main" val="3810323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Why Use Functional Programming?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733546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" lvl="1" indent="0">
              <a:buNone/>
            </a:pPr>
            <a:r>
              <a:rPr lang="en-US" sz="3600" dirty="0"/>
              <a:t>Global state of program isn’t affected by pure functions</a:t>
            </a:r>
          </a:p>
        </p:txBody>
      </p:sp>
    </p:spTree>
    <p:extLst>
      <p:ext uri="{BB962C8B-B14F-4D97-AF65-F5344CB8AC3E}">
        <p14:creationId xmlns:p14="http://schemas.microsoft.com/office/powerpoint/2010/main" val="848050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Why Use Functional Programming?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733546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" lvl="1" indent="0">
              <a:buNone/>
            </a:pPr>
            <a:r>
              <a:rPr lang="en-US" sz="3600" dirty="0"/>
              <a:t>Concurrency is WAY easier</a:t>
            </a:r>
          </a:p>
        </p:txBody>
      </p:sp>
    </p:spTree>
    <p:extLst>
      <p:ext uri="{BB962C8B-B14F-4D97-AF65-F5344CB8AC3E}">
        <p14:creationId xmlns:p14="http://schemas.microsoft.com/office/powerpoint/2010/main" val="2617381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Why Use Functional Programming?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733546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" lvl="1" indent="0">
              <a:buNone/>
            </a:pPr>
            <a:r>
              <a:rPr lang="en-US" sz="3600" dirty="0"/>
              <a:t>As code grows larger, it’s all more reliable</a:t>
            </a:r>
          </a:p>
          <a:p>
            <a:pPr marL="4572" lvl="1" indent="0">
              <a:buNone/>
            </a:pPr>
            <a:endParaRPr lang="en-US" sz="3600" dirty="0"/>
          </a:p>
          <a:p>
            <a:pPr marL="4572" lvl="1" indent="0">
              <a:buNone/>
            </a:pPr>
            <a:r>
              <a:rPr lang="en-US" sz="2800" i="1" dirty="0"/>
              <a:t>Better small modules </a:t>
            </a:r>
          </a:p>
          <a:p>
            <a:pPr marL="4572" lvl="1" indent="0">
              <a:buNone/>
            </a:pPr>
            <a:r>
              <a:rPr lang="en-US" sz="2800" i="1" dirty="0"/>
              <a:t>-&gt; better large modules</a:t>
            </a:r>
          </a:p>
        </p:txBody>
      </p:sp>
    </p:spTree>
    <p:extLst>
      <p:ext uri="{BB962C8B-B14F-4D97-AF65-F5344CB8AC3E}">
        <p14:creationId xmlns:p14="http://schemas.microsoft.com/office/powerpoint/2010/main" val="4286294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454775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Activity 1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4294967295"/>
          </p:nvPr>
        </p:nvSpPr>
        <p:spPr>
          <a:xfrm>
            <a:off x="293687" y="469445"/>
            <a:ext cx="8556625" cy="350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1" indent="-460375">
              <a:buNone/>
            </a:pPr>
            <a:r>
              <a:rPr lang="en-US" sz="2800" dirty="0"/>
              <a:t>In a moment, everyone will stand up.</a:t>
            </a:r>
          </a:p>
          <a:p>
            <a:pPr marL="463550" lvl="1" indent="-460375">
              <a:buNone/>
            </a:pPr>
            <a:endParaRPr lang="en-US" sz="2800" dirty="0"/>
          </a:p>
          <a:p>
            <a:pPr marL="463550" lvl="1" indent="-460375">
              <a:buFont typeface="+mj-lt"/>
              <a:buAutoNum type="arabicPeriod"/>
            </a:pPr>
            <a:r>
              <a:rPr lang="en-US" sz="2800" dirty="0"/>
              <a:t>The count starts at 0</a:t>
            </a:r>
          </a:p>
          <a:p>
            <a:pPr marL="463550" lvl="1" indent="-460375">
              <a:buFont typeface="+mj-lt"/>
              <a:buAutoNum type="arabicPeriod"/>
            </a:pPr>
            <a:r>
              <a:rPr lang="en-US" sz="2800" dirty="0"/>
              <a:t>Each person will take the previous number, add 1 to it</a:t>
            </a:r>
          </a:p>
          <a:p>
            <a:pPr marL="463550" lvl="1" indent="-460375">
              <a:buFont typeface="+mj-lt"/>
              <a:buAutoNum type="arabicPeriod"/>
            </a:pPr>
            <a:r>
              <a:rPr lang="en-US" sz="2800" dirty="0"/>
              <a:t>Say the number out loud</a:t>
            </a:r>
          </a:p>
          <a:p>
            <a:pPr marL="463550" lvl="1" indent="-460375">
              <a:buFont typeface="+mj-lt"/>
              <a:buAutoNum type="arabicPeriod"/>
            </a:pPr>
            <a:r>
              <a:rPr lang="en-US" sz="2800" dirty="0"/>
              <a:t>Sit down</a:t>
            </a:r>
          </a:p>
          <a:p>
            <a:pPr marL="463550" lvl="1" indent="-460375">
              <a:buFont typeface="+mj-lt"/>
              <a:buAutoNum type="arabicPeriod"/>
            </a:pPr>
            <a:r>
              <a:rPr lang="en-US" sz="2800" dirty="0"/>
              <a:t>Repeat 2-4 until everyone is sitting</a:t>
            </a:r>
          </a:p>
          <a:p>
            <a:pPr marL="463550" lvl="1" indent="-460375">
              <a:buFont typeface="+mj-lt"/>
              <a:buAutoNum type="arabicPeriod"/>
            </a:pPr>
            <a:r>
              <a:rPr lang="en-US" sz="2800" dirty="0"/>
              <a:t>Last person reports the total</a:t>
            </a:r>
          </a:p>
          <a:p>
            <a:pPr marL="463550" lvl="1" indent="-460375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5327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454775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Activity 2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4294967295"/>
          </p:nvPr>
        </p:nvSpPr>
        <p:spPr>
          <a:xfrm>
            <a:off x="293687" y="469445"/>
            <a:ext cx="8556625" cy="350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1" indent="-460375">
              <a:buNone/>
            </a:pPr>
            <a:r>
              <a:rPr lang="en-US" sz="2800" dirty="0"/>
              <a:t>In a moment, everyone will stand up.</a:t>
            </a:r>
          </a:p>
          <a:p>
            <a:pPr marL="517525" lvl="1" indent="-514350">
              <a:buFont typeface="+mj-lt"/>
              <a:buAutoNum type="arabicPeriod"/>
            </a:pPr>
            <a:r>
              <a:rPr lang="en-US" sz="2800" dirty="0"/>
              <a:t>Count yourself at first (1)</a:t>
            </a:r>
          </a:p>
          <a:p>
            <a:pPr marL="517525" lvl="1" indent="-514350">
              <a:buFont typeface="+mj-lt"/>
              <a:buAutoNum type="arabicPeriod"/>
            </a:pPr>
            <a:r>
              <a:rPr lang="en-US" sz="2800" dirty="0"/>
              <a:t>Find a neighbor</a:t>
            </a:r>
          </a:p>
          <a:p>
            <a:pPr marL="517525" lvl="1" indent="-514350">
              <a:buFont typeface="+mj-lt"/>
              <a:buAutoNum type="arabicPeriod"/>
            </a:pPr>
            <a:r>
              <a:rPr lang="en-US" sz="2800" dirty="0"/>
              <a:t>Total your two numbers together</a:t>
            </a:r>
          </a:p>
          <a:p>
            <a:pPr marL="517525" lvl="1" indent="-514350">
              <a:buFont typeface="+mj-lt"/>
              <a:buAutoNum type="arabicPeriod"/>
            </a:pPr>
            <a:r>
              <a:rPr lang="en-US" sz="2800" dirty="0"/>
              <a:t>One of you sits down</a:t>
            </a:r>
          </a:p>
          <a:p>
            <a:pPr marL="517525" lvl="1" indent="-514350">
              <a:buFont typeface="+mj-lt"/>
              <a:buAutoNum type="arabicPeriod"/>
            </a:pPr>
            <a:r>
              <a:rPr lang="en-US" sz="2800" dirty="0"/>
              <a:t>Repeat steps 2-4 for each person in the row</a:t>
            </a:r>
          </a:p>
          <a:p>
            <a:pPr marL="517525" lvl="1" indent="-514350">
              <a:buFont typeface="+mj-lt"/>
              <a:buAutoNum type="arabicPeriod"/>
            </a:pPr>
            <a:r>
              <a:rPr lang="en-US" sz="2800" dirty="0"/>
              <a:t>Someone will return the final result</a:t>
            </a:r>
          </a:p>
        </p:txBody>
      </p:sp>
    </p:spTree>
    <p:extLst>
      <p:ext uri="{BB962C8B-B14F-4D97-AF65-F5344CB8AC3E}">
        <p14:creationId xmlns:p14="http://schemas.microsoft.com/office/powerpoint/2010/main" val="3102101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Why Use Functional Programming?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5" y="1120500"/>
            <a:ext cx="733546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" lvl="1" indent="0">
              <a:buNone/>
            </a:pPr>
            <a:r>
              <a:rPr lang="en-US" sz="3600" dirty="0"/>
              <a:t>Activity 1 was like a for/while loop</a:t>
            </a:r>
          </a:p>
          <a:p>
            <a:pPr marL="4572" lvl="1" indent="0">
              <a:buNone/>
            </a:pPr>
            <a:endParaRPr lang="en-US" sz="3600" dirty="0"/>
          </a:p>
          <a:p>
            <a:pPr marL="576072" lvl="1" indent="-571500"/>
            <a:r>
              <a:rPr lang="en-US" sz="3600" dirty="0"/>
              <a:t>x = x + 1</a:t>
            </a:r>
          </a:p>
          <a:p>
            <a:pPr marL="576072" lvl="1" indent="-571500"/>
            <a:r>
              <a:rPr lang="en-US" sz="3600" dirty="0"/>
              <a:t>Took a long time</a:t>
            </a:r>
          </a:p>
        </p:txBody>
      </p:sp>
    </p:spTree>
    <p:extLst>
      <p:ext uri="{BB962C8B-B14F-4D97-AF65-F5344CB8AC3E}">
        <p14:creationId xmlns:p14="http://schemas.microsoft.com/office/powerpoint/2010/main" val="23795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Why Use Functional Programming?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008533"/>
            <a:ext cx="7611033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" lvl="1" indent="0">
              <a:buNone/>
            </a:pPr>
            <a:r>
              <a:rPr lang="en-US" sz="3600" dirty="0"/>
              <a:t>Activity 2 was (hopefully) recursive and concurrent</a:t>
            </a:r>
          </a:p>
          <a:p>
            <a:pPr marL="4572" lvl="1" indent="0">
              <a:buNone/>
            </a:pPr>
            <a:endParaRPr lang="en-US" sz="3600" dirty="0"/>
          </a:p>
          <a:p>
            <a:pPr marL="576072" lvl="1" indent="-571500"/>
            <a:r>
              <a:rPr lang="en-US" sz="3600" dirty="0"/>
              <a:t>Many were counting (no side effects)</a:t>
            </a:r>
          </a:p>
          <a:p>
            <a:pPr marL="576072" lvl="1" indent="-571500"/>
            <a:r>
              <a:rPr lang="en-US" sz="3600" dirty="0"/>
              <a:t>“Reduce” all the totals together</a:t>
            </a:r>
          </a:p>
        </p:txBody>
      </p:sp>
    </p:spTree>
    <p:extLst>
      <p:ext uri="{BB962C8B-B14F-4D97-AF65-F5344CB8AC3E}">
        <p14:creationId xmlns:p14="http://schemas.microsoft.com/office/powerpoint/2010/main" val="1911154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</a:t>
            </a:r>
            <a:br>
              <a:rPr lang="en-US" dirty="0"/>
            </a:br>
            <a:r>
              <a:rPr lang="en-US" dirty="0"/>
              <a:t>Thinking Functionally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5343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439538"/>
            <a:ext cx="7122517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6100" lvl="0" indent="-457200" rtl="0">
              <a:spcBef>
                <a:spcPts val="600"/>
              </a:spcBef>
              <a:spcAft>
                <a:spcPts val="0"/>
              </a:spcAft>
              <a:buSzPts val="2200"/>
              <a:buFont typeface="+mj-lt"/>
              <a:buAutoNum type="arabicPeriod"/>
            </a:pPr>
            <a:r>
              <a:rPr lang="en" sz="2800" dirty="0"/>
              <a:t>Functional Programming Concepts</a:t>
            </a:r>
          </a:p>
          <a:p>
            <a:pPr marL="546100" lvl="0" indent="-457200" rtl="0">
              <a:spcBef>
                <a:spcPts val="600"/>
              </a:spcBef>
              <a:spcAft>
                <a:spcPts val="0"/>
              </a:spcAft>
              <a:buSzPts val="2200"/>
              <a:buFont typeface="+mj-lt"/>
              <a:buAutoNum type="arabicPeriod"/>
            </a:pPr>
            <a:r>
              <a:rPr lang="en" sz="2800" dirty="0"/>
              <a:t>Why Use Functional Programming?</a:t>
            </a:r>
          </a:p>
          <a:p>
            <a:pPr marL="546100" lvl="0" indent="-457200" rtl="0">
              <a:spcBef>
                <a:spcPts val="600"/>
              </a:spcBef>
              <a:spcAft>
                <a:spcPts val="0"/>
              </a:spcAft>
              <a:buSzPts val="2200"/>
              <a:buFont typeface="+mj-lt"/>
              <a:buAutoNum type="arabicPeriod"/>
            </a:pPr>
            <a:r>
              <a:rPr lang="en" sz="2800" dirty="0"/>
              <a:t>Thinking Functionally</a:t>
            </a:r>
          </a:p>
          <a:p>
            <a:pPr marL="546100" lvl="0" indent="-457200" rtl="0">
              <a:spcBef>
                <a:spcPts val="600"/>
              </a:spcBef>
              <a:spcAft>
                <a:spcPts val="0"/>
              </a:spcAft>
              <a:buSzPts val="2200"/>
              <a:buFont typeface="+mj-lt"/>
              <a:buAutoNum type="arabicPeriod"/>
            </a:pPr>
            <a:r>
              <a:rPr lang="en" sz="2800" dirty="0"/>
              <a:t>Brief Glance at Functional Programming Languages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536993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432148" y="4490051"/>
            <a:ext cx="5116882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" lvl="1" indent="0">
              <a:buNone/>
            </a:pPr>
            <a:r>
              <a:rPr lang="en-US" sz="2000" dirty="0"/>
              <a:t>Curtesy of Jessica Kerr (@</a:t>
            </a:r>
            <a:r>
              <a:rPr lang="en-US" sz="2000" dirty="0" err="1"/>
              <a:t>jessitron</a:t>
            </a:r>
            <a:r>
              <a:rPr lang="en-US" sz="20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A48F4-9E71-4E10-888F-61B35209C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72" y="0"/>
            <a:ext cx="4343256" cy="4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31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432148" y="4490051"/>
            <a:ext cx="5116882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" lvl="1" indent="0">
              <a:buNone/>
            </a:pPr>
            <a:r>
              <a:rPr lang="en-US" sz="2000" dirty="0"/>
              <a:t>Curtesy of Jessica Kerr (@</a:t>
            </a:r>
            <a:r>
              <a:rPr lang="en-US" sz="2000" dirty="0" err="1"/>
              <a:t>jessitron</a:t>
            </a:r>
            <a:r>
              <a:rPr lang="en-US" sz="20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5E4856-D55A-4514-8356-D59833FB2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840" y="0"/>
            <a:ext cx="3822319" cy="448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19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ctrTitle"/>
          </p:nvPr>
        </p:nvSpPr>
        <p:spPr>
          <a:xfrm>
            <a:off x="685799" y="1991825"/>
            <a:ext cx="537679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4.</a:t>
            </a:r>
            <a:br>
              <a:rPr lang="en-US" dirty="0"/>
            </a:br>
            <a:r>
              <a:rPr lang="en-US" dirty="0"/>
              <a:t>Brief Glance at Functional Programming Languages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12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74485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Languages (Pure)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4294967295"/>
          </p:nvPr>
        </p:nvSpPr>
        <p:spPr>
          <a:xfrm>
            <a:off x="0" y="439738"/>
            <a:ext cx="9105900" cy="2901950"/>
          </a:xfrm>
          <a:prstGeom prst="rect">
            <a:avLst/>
          </a:prstGeom>
        </p:spPr>
        <p:txBody>
          <a:bodyPr spcFirstLastPara="1" wrap="square" lIns="91425" tIns="91425" rIns="91425" bIns="91425" numCol="3" anchor="t" anchorCtr="0">
            <a:noAutofit/>
          </a:bodyPr>
          <a:lstStyle/>
          <a:p>
            <a:r>
              <a:rPr lang="en-US" sz="2400" dirty="0" err="1"/>
              <a:t>Agda</a:t>
            </a:r>
            <a:endParaRPr lang="en-US" sz="2400" dirty="0"/>
          </a:p>
          <a:p>
            <a:r>
              <a:rPr lang="en-US" sz="2400" dirty="0"/>
              <a:t>Charity</a:t>
            </a:r>
          </a:p>
          <a:p>
            <a:r>
              <a:rPr lang="en-US" sz="2400" dirty="0"/>
              <a:t>Clean</a:t>
            </a:r>
          </a:p>
          <a:p>
            <a:r>
              <a:rPr lang="en-US" sz="2400" dirty="0"/>
              <a:t>Coq</a:t>
            </a:r>
          </a:p>
          <a:p>
            <a:r>
              <a:rPr lang="en-US" sz="2400" dirty="0"/>
              <a:t>Cuneiform</a:t>
            </a:r>
          </a:p>
          <a:p>
            <a:r>
              <a:rPr lang="en-US" sz="2400" dirty="0"/>
              <a:t>Curry</a:t>
            </a:r>
          </a:p>
          <a:p>
            <a:r>
              <a:rPr lang="en-US" sz="2400" dirty="0"/>
              <a:t>Disciple</a:t>
            </a:r>
          </a:p>
          <a:p>
            <a:r>
              <a:rPr lang="en-US" sz="2400" dirty="0"/>
              <a:t>Elm</a:t>
            </a:r>
          </a:p>
          <a:p>
            <a:r>
              <a:rPr lang="en-US" sz="2400" dirty="0" err="1"/>
              <a:t>Frege</a:t>
            </a:r>
            <a:endParaRPr lang="en-US" sz="2400" dirty="0"/>
          </a:p>
          <a:p>
            <a:r>
              <a:rPr lang="en-US" sz="2400" dirty="0"/>
              <a:t>Futhark</a:t>
            </a:r>
          </a:p>
          <a:p>
            <a:r>
              <a:rPr lang="en-US" sz="2400" dirty="0"/>
              <a:t>Haskell</a:t>
            </a:r>
          </a:p>
          <a:p>
            <a:r>
              <a:rPr lang="en-US" sz="2400" dirty="0"/>
              <a:t>Hope</a:t>
            </a:r>
          </a:p>
          <a:p>
            <a:r>
              <a:rPr lang="en-US" sz="2400" dirty="0"/>
              <a:t>Idris</a:t>
            </a:r>
          </a:p>
          <a:p>
            <a:r>
              <a:rPr lang="en-US" sz="2400" dirty="0"/>
              <a:t>Joy</a:t>
            </a:r>
          </a:p>
          <a:p>
            <a:r>
              <a:rPr lang="en-US" sz="2400" dirty="0"/>
              <a:t>KRC</a:t>
            </a:r>
          </a:p>
          <a:p>
            <a:r>
              <a:rPr lang="en-US" sz="2400" dirty="0"/>
              <a:t>Mars</a:t>
            </a:r>
          </a:p>
          <a:p>
            <a:r>
              <a:rPr lang="en-US" sz="2400" dirty="0"/>
              <a:t>Mercury</a:t>
            </a:r>
          </a:p>
          <a:p>
            <a:r>
              <a:rPr lang="en-US" sz="2400" dirty="0"/>
              <a:t>Miranda</a:t>
            </a:r>
          </a:p>
          <a:p>
            <a:r>
              <a:rPr lang="en-US" sz="2400" dirty="0" err="1"/>
              <a:t>Purescript</a:t>
            </a:r>
            <a:endParaRPr lang="en-US" sz="2400" dirty="0"/>
          </a:p>
          <a:p>
            <a:r>
              <a:rPr lang="en-US" sz="2400" dirty="0"/>
              <a:t>SAC</a:t>
            </a:r>
          </a:p>
          <a:p>
            <a:r>
              <a:rPr lang="en-US" sz="2400" dirty="0"/>
              <a:t>SASL</a:t>
            </a:r>
          </a:p>
          <a:p>
            <a:r>
              <a:rPr lang="en-US" sz="2400" dirty="0" err="1"/>
              <a:t>SequenceL</a:t>
            </a:r>
            <a:endParaRPr lang="en-US" sz="2400" dirty="0"/>
          </a:p>
          <a:p>
            <a:endParaRPr 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4901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74485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Languages (Impure)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4294967295"/>
          </p:nvPr>
        </p:nvSpPr>
        <p:spPr>
          <a:xfrm>
            <a:off x="0" y="668338"/>
            <a:ext cx="9105900" cy="2901950"/>
          </a:xfrm>
          <a:prstGeom prst="rect">
            <a:avLst/>
          </a:prstGeom>
        </p:spPr>
        <p:txBody>
          <a:bodyPr spcFirstLastPara="1" wrap="square" lIns="91425" tIns="91425" rIns="91425" bIns="91425" numCol="4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 dirty="0"/>
              <a:t>ActionScript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Alice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APL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ATS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CAL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C++ (since C++11)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C#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Ceylon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Clojure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Common Lisp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Curl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D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Dart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Dylan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ECMAScript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Emacs Lisp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Erlang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Elixir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F#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Groovy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Hop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J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Java (since JDK8)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JavaScript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JMP Scripting Language (JSL)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JScript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Julia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Kotlin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LFE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Little b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Logo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Mathematica</a:t>
            </a:r>
          </a:p>
          <a:p>
            <a:pPr>
              <a:spcBef>
                <a:spcPts val="0"/>
              </a:spcBef>
            </a:pPr>
            <a:r>
              <a:rPr lang="en-US" sz="1600" dirty="0" err="1"/>
              <a:t>Nemerle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 err="1"/>
              <a:t>Nim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 err="1"/>
              <a:t>OCaml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Opal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OPS5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PHP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Python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Q (both of them)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R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Red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Ruby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REFAL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Rust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Scala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Scheme/Racket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Spreadsheets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Standard ML (SML)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Tea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Wolfram Language</a:t>
            </a:r>
          </a:p>
        </p:txBody>
      </p:sp>
    </p:spTree>
    <p:extLst>
      <p:ext uri="{BB962C8B-B14F-4D97-AF65-F5344CB8AC3E}">
        <p14:creationId xmlns:p14="http://schemas.microsoft.com/office/powerpoint/2010/main" val="2669604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ctrTitle"/>
          </p:nvPr>
        </p:nvSpPr>
        <p:spPr>
          <a:xfrm>
            <a:off x="685799" y="1991825"/>
            <a:ext cx="537679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5.</a:t>
            </a:r>
            <a:br>
              <a:rPr lang="en-US" dirty="0"/>
            </a:br>
            <a:r>
              <a:rPr lang="en-US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1021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287598"/>
            <a:ext cx="7122517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/>
              <a:t>Functional programming is getting more popular, but been around for decades</a:t>
            </a:r>
          </a:p>
          <a:p>
            <a:r>
              <a:rPr lang="en-US" sz="2800" dirty="0"/>
              <a:t>Functional principles make your code simpler, smaller, more reliable</a:t>
            </a:r>
          </a:p>
          <a:p>
            <a:r>
              <a:rPr lang="en-US" sz="2800" dirty="0"/>
              <a:t>Functional concepts can work in nearly any language</a:t>
            </a:r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698833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>
            <a:spLocks noGrp="1"/>
          </p:cNvSpPr>
          <p:nvPr>
            <p:ph type="ctrTitle" idx="4294967295"/>
          </p:nvPr>
        </p:nvSpPr>
        <p:spPr>
          <a:xfrm>
            <a:off x="685800" y="553501"/>
            <a:ext cx="39549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64646"/>
                </a:solidFill>
              </a:rPr>
              <a:t>Thanks!</a:t>
            </a:r>
            <a:endParaRPr sz="6000" dirty="0">
              <a:solidFill>
                <a:srgbClr val="F64646"/>
              </a:solidFill>
            </a:endParaRPr>
          </a:p>
        </p:txBody>
      </p:sp>
      <p:sp>
        <p:nvSpPr>
          <p:cNvPr id="847" name="Shape 847"/>
          <p:cNvSpPr txBox="1">
            <a:spLocks noGrp="1"/>
          </p:cNvSpPr>
          <p:nvPr>
            <p:ph type="subTitle" idx="4294967295"/>
          </p:nvPr>
        </p:nvSpPr>
        <p:spPr>
          <a:xfrm>
            <a:off x="685799" y="1536600"/>
            <a:ext cx="5201434" cy="25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sz="24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You can find me at</a:t>
            </a:r>
            <a:endParaRPr sz="2400" dirty="0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◂"/>
            </a:pPr>
            <a:r>
              <a:rPr lang="en" sz="2400" dirty="0"/>
              <a:t>@</a:t>
            </a:r>
            <a:r>
              <a:rPr lang="en-US" sz="2400" dirty="0"/>
              <a:t>geekygirlsarah</a:t>
            </a:r>
            <a:endParaRPr sz="24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</a:pPr>
            <a:r>
              <a:rPr lang="en" sz="2400" dirty="0"/>
              <a:t>hello@sarahwithee.com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</a:pPr>
            <a:endParaRPr lang="en" sz="2400" dirty="0"/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dirty="0"/>
              <a:t>Slides: geekygirlsarah.com/primer-fp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6172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854" name="Shape 854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 all the people who made and released these awesome resources for free:</a:t>
            </a:r>
            <a:endParaRPr sz="2400" dirty="0"/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◂"/>
            </a:pPr>
            <a:r>
              <a:rPr lang="en" sz="2400" dirty="0"/>
              <a:t>Presentation template by </a:t>
            </a:r>
            <a:r>
              <a:rPr lang="en" sz="2400" u="sng" dirty="0">
                <a:hlinkClick r:id="rId3"/>
              </a:rPr>
              <a:t>SlidesCarnival</a:t>
            </a:r>
            <a:endParaRPr lang="en" sz="2400" u="sng" dirty="0"/>
          </a:p>
          <a:p>
            <a:pPr lvl="0" indent="-381000">
              <a:lnSpc>
                <a:spcPct val="115000"/>
              </a:lnSpc>
              <a:buSzPts val="2400"/>
            </a:pPr>
            <a:r>
              <a:rPr lang="en" sz="2400" dirty="0"/>
              <a:t>Example images by Jessica Kerr (@jessitron)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953336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design</a:t>
            </a:r>
            <a:endParaRPr dirty="0"/>
          </a:p>
        </p:txBody>
      </p:sp>
      <p:sp>
        <p:nvSpPr>
          <p:cNvPr id="861" name="Shape 86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This presentation uses the following typographies and colors:</a:t>
            </a:r>
            <a:endParaRPr sz="1800" dirty="0"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◂"/>
            </a:pPr>
            <a:r>
              <a:rPr lang="en" sz="1800" dirty="0"/>
              <a:t>Titles: Montserrat bold</a:t>
            </a:r>
            <a:endParaRPr sz="1800" dirty="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800" dirty="0"/>
              <a:t>Body copy: Montserrat light</a:t>
            </a:r>
            <a:endParaRPr sz="1800"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You can download the fonts on this page:</a:t>
            </a:r>
            <a:endParaRPr sz="1800"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rgbClr val="E8062F"/>
                </a:solidFill>
                <a:hlinkClick r:id="rId3"/>
              </a:rPr>
              <a:t>https://www.fontsquirrel.com/fonts/montserrat</a:t>
            </a:r>
            <a:endParaRPr sz="1800" dirty="0">
              <a:solidFill>
                <a:srgbClr val="E8062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Yellow </a:t>
            </a:r>
            <a:r>
              <a:rPr lang="en" sz="1600" b="1" dirty="0">
                <a:solidFill>
                  <a:srgbClr val="FFC800"/>
                </a:solidFill>
              </a:rPr>
              <a:t>#ffc800</a:t>
            </a:r>
            <a:r>
              <a:rPr lang="en" sz="1600" b="1" dirty="0"/>
              <a:t> · Orange </a:t>
            </a:r>
            <a:r>
              <a:rPr lang="en" sz="1600" b="1" dirty="0">
                <a:solidFill>
                  <a:srgbClr val="FFA400"/>
                </a:solidFill>
              </a:rPr>
              <a:t>#ffa400</a:t>
            </a:r>
            <a:r>
              <a:rPr lang="en" sz="1600" b="1" dirty="0"/>
              <a:t> · Raspberry </a:t>
            </a:r>
            <a:r>
              <a:rPr lang="en" sz="1600" b="1" dirty="0">
                <a:solidFill>
                  <a:srgbClr val="F64646"/>
                </a:solidFill>
              </a:rPr>
              <a:t>#f64646</a:t>
            </a:r>
            <a:r>
              <a:rPr lang="en" sz="1600" b="1" dirty="0"/>
              <a:t> · Crimson </a:t>
            </a:r>
            <a:r>
              <a:rPr lang="en" sz="1600" b="1" dirty="0">
                <a:solidFill>
                  <a:srgbClr val="E8062F"/>
                </a:solidFill>
              </a:rPr>
              <a:t>#e8062f</a:t>
            </a:r>
            <a:endParaRPr sz="1600" b="1" dirty="0">
              <a:solidFill>
                <a:srgbClr val="E806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42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ctrTitle" idx="4294967295"/>
          </p:nvPr>
        </p:nvSpPr>
        <p:spPr>
          <a:xfrm>
            <a:off x="642725" y="501466"/>
            <a:ext cx="39549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64646"/>
                </a:solidFill>
              </a:rPr>
              <a:t>Hello!</a:t>
            </a:r>
            <a:endParaRPr sz="6000" dirty="0">
              <a:solidFill>
                <a:srgbClr val="F64646"/>
              </a:solidFill>
            </a:endParaRPr>
          </a:p>
        </p:txBody>
      </p:sp>
      <p:sp>
        <p:nvSpPr>
          <p:cNvPr id="642" name="Shape 642"/>
          <p:cNvSpPr txBox="1">
            <a:spLocks noGrp="1"/>
          </p:cNvSpPr>
          <p:nvPr>
            <p:ph type="subTitle" idx="4294967295"/>
          </p:nvPr>
        </p:nvSpPr>
        <p:spPr>
          <a:xfrm>
            <a:off x="685800" y="1208158"/>
            <a:ext cx="7507224" cy="25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latin typeface="Montserrat"/>
                <a:ea typeface="Montserrat"/>
                <a:cs typeface="Montserrat"/>
                <a:sym typeface="Montserrat"/>
              </a:rPr>
              <a:t>I am </a:t>
            </a:r>
            <a:r>
              <a:rPr lang="en-US" sz="2400" b="1" dirty="0">
                <a:latin typeface="Montserrat"/>
                <a:ea typeface="Montserrat"/>
                <a:cs typeface="Montserrat"/>
                <a:sym typeface="Montserrat"/>
              </a:rPr>
              <a:t>Sarah Withee</a:t>
            </a:r>
            <a:endParaRPr sz="2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b="1" dirty="0">
              <a:latin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latin typeface="Montserrat"/>
                <a:sym typeface="Montserrat"/>
              </a:rPr>
              <a:t>I’m a software engineer at </a:t>
            </a:r>
            <a:br>
              <a:rPr lang="en-US" sz="2400" dirty="0">
                <a:latin typeface="Montserrat"/>
                <a:sym typeface="Montserrat"/>
              </a:rPr>
            </a:br>
            <a:r>
              <a:rPr lang="en-US" sz="2400" dirty="0" err="1">
                <a:latin typeface="Montserrat"/>
                <a:sym typeface="Montserrat"/>
              </a:rPr>
              <a:t>Arcadia.io</a:t>
            </a:r>
            <a:endParaRPr lang="en-US" sz="2400" dirty="0">
              <a:latin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I’m on all the social media as </a:t>
            </a:r>
            <a:br>
              <a:rPr lang="en-US" sz="2400" dirty="0"/>
            </a:br>
            <a:r>
              <a:rPr lang="en-US" sz="2400" dirty="0"/>
              <a:t>@geekygirlsarah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(Yes, you can tweet all the things!)</a:t>
            </a:r>
          </a:p>
        </p:txBody>
      </p:sp>
      <p:sp>
        <p:nvSpPr>
          <p:cNvPr id="643" name="Shape 643"/>
          <p:cNvSpPr txBox="1">
            <a:spLocks noGrp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093E2C-E6CE-49D0-9417-C297402B8B61}"/>
              </a:ext>
            </a:extLst>
          </p:cNvPr>
          <p:cNvSpPr/>
          <p:nvPr/>
        </p:nvSpPr>
        <p:spPr>
          <a:xfrm>
            <a:off x="5935534" y="1126150"/>
            <a:ext cx="2895600" cy="2895600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3"/>
                <a:stretch>
                  <a:fillRect/>
                </a:stretch>
              </a:blipFill>
            </a:endParaRPr>
          </a:p>
        </p:txBody>
      </p:sp>
    </p:spTree>
    <p:extLst>
      <p:ext uri="{BB962C8B-B14F-4D97-AF65-F5344CB8AC3E}">
        <p14:creationId xmlns:p14="http://schemas.microsoft.com/office/powerpoint/2010/main" val="4060126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37B1FE-2B09-754F-9EE9-3EACDB517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230886"/>
            <a:ext cx="7518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31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</a:t>
            </a:r>
            <a:br>
              <a:rPr lang="en-US" dirty="0"/>
            </a:br>
            <a:r>
              <a:rPr lang="en-US" dirty="0"/>
              <a:t>Functional Programming Concepts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3325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1556</Words>
  <Application>Microsoft Macintosh PowerPoint</Application>
  <PresentationFormat>On-screen Show (16:9)</PresentationFormat>
  <Paragraphs>385</Paragraphs>
  <Slides>69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Consolas</vt:lpstr>
      <vt:lpstr>Fira Sans</vt:lpstr>
      <vt:lpstr>Montserrat</vt:lpstr>
      <vt:lpstr>Montserrat ExtraBold</vt:lpstr>
      <vt:lpstr>Montserrat Light</vt:lpstr>
      <vt:lpstr>Wart template</vt:lpstr>
      <vt:lpstr>A Primer on Functional Programming</vt:lpstr>
      <vt:lpstr>PowerPoint Presentation</vt:lpstr>
      <vt:lpstr>PowerPoint Presentation</vt:lpstr>
      <vt:lpstr>PowerPoint Presentation</vt:lpstr>
      <vt:lpstr>PowerPoint Presentation</vt:lpstr>
      <vt:lpstr>Intro</vt:lpstr>
      <vt:lpstr>Hello!</vt:lpstr>
      <vt:lpstr>PowerPoint Presentation</vt:lpstr>
      <vt:lpstr>1. Functional Programming Concepts</vt:lpstr>
      <vt:lpstr>Background</vt:lpstr>
      <vt:lpstr>Background</vt:lpstr>
      <vt:lpstr>The Key Takeaway….</vt:lpstr>
      <vt:lpstr>Pure Functions:</vt:lpstr>
      <vt:lpstr>Functional Programming Concepts</vt:lpstr>
      <vt:lpstr>Functional Programming Concepts</vt:lpstr>
      <vt:lpstr>Functional Programming Concepts</vt:lpstr>
      <vt:lpstr>Functional Programming Concepts</vt:lpstr>
      <vt:lpstr>Functional Programming Concepts</vt:lpstr>
      <vt:lpstr>FP Concepts &gt; Examples</vt:lpstr>
      <vt:lpstr>FP Concepts &gt; Examples</vt:lpstr>
      <vt:lpstr>FP Concepts &gt; Examples</vt:lpstr>
      <vt:lpstr>FP Concepts &gt; Review</vt:lpstr>
      <vt:lpstr>Referential Transparency</vt:lpstr>
      <vt:lpstr>Functional Programming Concepts</vt:lpstr>
      <vt:lpstr>Functional Programming Concepts</vt:lpstr>
      <vt:lpstr>Functional Programming Concepts</vt:lpstr>
      <vt:lpstr>Functional Programming Concepts</vt:lpstr>
      <vt:lpstr>Functional Programming Concepts</vt:lpstr>
      <vt:lpstr>Functional Programming Concepts</vt:lpstr>
      <vt:lpstr>Functional Programming Concepts</vt:lpstr>
      <vt:lpstr>Functional Programming Concepts</vt:lpstr>
      <vt:lpstr>Functional Programming Concepts</vt:lpstr>
      <vt:lpstr>Functional Programming Concepts</vt:lpstr>
      <vt:lpstr>Functional Programming Concepts</vt:lpstr>
      <vt:lpstr>Functional Programming Concepts</vt:lpstr>
      <vt:lpstr>PowerPoint Presentation</vt:lpstr>
      <vt:lpstr>Functional Programming Concepts</vt:lpstr>
      <vt:lpstr>Functional Programming Concepts</vt:lpstr>
      <vt:lpstr>Functional Programming Concepts</vt:lpstr>
      <vt:lpstr>PowerPoint Presentation</vt:lpstr>
      <vt:lpstr>Functional Programming Concepts</vt:lpstr>
      <vt:lpstr>PowerPoint Presentation</vt:lpstr>
      <vt:lpstr>Functional Programming Concepts</vt:lpstr>
      <vt:lpstr>PowerPoint Presentation</vt:lpstr>
      <vt:lpstr>Functional Programming Concepts</vt:lpstr>
      <vt:lpstr>PowerPoint Presentation</vt:lpstr>
      <vt:lpstr>2. Why Use Functional Programming?</vt:lpstr>
      <vt:lpstr>Why Use Functional Programming?</vt:lpstr>
      <vt:lpstr>Why Use Functional Programming?</vt:lpstr>
      <vt:lpstr>Why Use Functional Programming?</vt:lpstr>
      <vt:lpstr>Why Use Functional Programming?</vt:lpstr>
      <vt:lpstr>Why Use Functional Programming?</vt:lpstr>
      <vt:lpstr>Why Use Functional Programming?</vt:lpstr>
      <vt:lpstr>Why Use Functional Programming?</vt:lpstr>
      <vt:lpstr>Activity 1</vt:lpstr>
      <vt:lpstr>Activity 2</vt:lpstr>
      <vt:lpstr>Why Use Functional Programming?</vt:lpstr>
      <vt:lpstr>Why Use Functional Programming?</vt:lpstr>
      <vt:lpstr>3. Thinking Functionally</vt:lpstr>
      <vt:lpstr>PowerPoint Presentation</vt:lpstr>
      <vt:lpstr>PowerPoint Presentation</vt:lpstr>
      <vt:lpstr>4. Brief Glance at Functional Programming Languages</vt:lpstr>
      <vt:lpstr>Functional Languages (Pure)</vt:lpstr>
      <vt:lpstr>Functional Languages (Impure)</vt:lpstr>
      <vt:lpstr>5. Conclusion</vt:lpstr>
      <vt:lpstr>Conclusion</vt:lpstr>
      <vt:lpstr>Thanks!</vt:lpstr>
      <vt:lpstr>Credits</vt:lpstr>
      <vt:lpstr>Presentation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Sarah W</dc:creator>
  <cp:lastModifiedBy>Sarah Withee</cp:lastModifiedBy>
  <cp:revision>42</cp:revision>
  <cp:lastPrinted>2018-06-01T06:51:59Z</cp:lastPrinted>
  <dcterms:modified xsi:type="dcterms:W3CDTF">2019-01-10T17:54:31Z</dcterms:modified>
</cp:coreProperties>
</file>