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7"/>
  </p:notesMasterIdLst>
  <p:handoutMasterIdLst>
    <p:handoutMasterId r:id="rId18"/>
  </p:handoutMasterIdLst>
  <p:sldIdLst>
    <p:sldId id="256" r:id="rId3"/>
    <p:sldId id="265" r:id="rId4"/>
    <p:sldId id="266" r:id="rId5"/>
    <p:sldId id="281" r:id="rId6"/>
    <p:sldId id="267" r:id="rId7"/>
    <p:sldId id="269" r:id="rId8"/>
    <p:sldId id="272" r:id="rId9"/>
    <p:sldId id="276" r:id="rId10"/>
    <p:sldId id="278" r:id="rId11"/>
    <p:sldId id="282" r:id="rId12"/>
    <p:sldId id="283" r:id="rId13"/>
    <p:sldId id="279" r:id="rId14"/>
    <p:sldId id="280"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283" autoAdjust="0"/>
  </p:normalViewPr>
  <p:slideViewPr>
    <p:cSldViewPr>
      <p:cViewPr varScale="1">
        <p:scale>
          <a:sx n="78" d="100"/>
          <a:sy n="78" d="100"/>
        </p:scale>
        <p:origin x="878" y="72"/>
      </p:cViewPr>
      <p:guideLst>
        <p:guide pos="3840"/>
        <p:guide orient="horz" pos="2160"/>
      </p:guideLst>
    </p:cSldViewPr>
  </p:slideViewPr>
  <p:notesTextViewPr>
    <p:cViewPr>
      <p:scale>
        <a:sx n="1" d="1"/>
        <a:sy n="1" d="1"/>
      </p:scale>
      <p:origin x="0" y="0"/>
    </p:cViewPr>
  </p:notesTextViewPr>
  <p:sorterViewPr>
    <p:cViewPr>
      <p:scale>
        <a:sx n="100" d="100"/>
        <a:sy n="100" d="100"/>
      </p:scale>
      <p:origin x="0" y="-3120"/>
    </p:cViewPr>
  </p:sorter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5/19/2016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5/19/2016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smtClean="0">
                <a:effectLst/>
                <a:latin typeface="Arial" panose="020B0604020202020204" pitchFamily="34" charset="0"/>
              </a:rPr>
              <a:t>Abstract </a:t>
            </a:r>
          </a:p>
          <a:p>
            <a:pPr algn="l"/>
            <a:r>
              <a:rPr lang="en-US" b="0" i="0" dirty="0" smtClean="0">
                <a:effectLst/>
                <a:latin typeface="Arial" panose="020B0604020202020204" pitchFamily="34" charset="0"/>
              </a:rPr>
              <a:t>Junior developers are often billed as The Answer to the talent shortage in tech and the chronic homogeneity of the tech industry. Hiring a junior developer, however, is the start and not the end of this process. </a:t>
            </a:r>
          </a:p>
          <a:p>
            <a:pPr algn="l"/>
            <a:r>
              <a:rPr lang="en-US" b="0" i="0" dirty="0" smtClean="0">
                <a:effectLst/>
                <a:latin typeface="Arial" panose="020B0604020202020204" pitchFamily="34" charset="0"/>
              </a:rPr>
              <a:t>This talk will cover onboarding and mentoring junior developers successfully. We’ll discuss the benefits of bringing junior developers onto an established team. We’ll also show how senior AND junior developers can benefit by working together during the onboarding process. Some patterns of ineffective mentoring and why they are harmful to the team will be discussed. By the end, you’ll see how your whole team will ultimately benefit from these mentoring strategies. </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723616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13</a:t>
            </a:fld>
            <a:endParaRPr lang="en-US"/>
          </a:p>
        </p:txBody>
      </p:sp>
    </p:spTree>
    <p:extLst>
      <p:ext uri="{BB962C8B-B14F-4D97-AF65-F5344CB8AC3E}">
        <p14:creationId xmlns:p14="http://schemas.microsoft.com/office/powerpoint/2010/main" val="2320898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14</a:t>
            </a:fld>
            <a:endParaRPr lang="en-US"/>
          </a:p>
        </p:txBody>
      </p:sp>
    </p:spTree>
    <p:extLst>
      <p:ext uri="{BB962C8B-B14F-4D97-AF65-F5344CB8AC3E}">
        <p14:creationId xmlns:p14="http://schemas.microsoft.com/office/powerpoint/2010/main" val="139655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Foreword </a:t>
            </a:r>
          </a:p>
          <a:p>
            <a:r>
              <a:rPr lang="en-US" sz="1200" b="0" i="0" kern="1200" dirty="0" smtClean="0">
                <a:solidFill>
                  <a:schemeClr val="tx1"/>
                </a:solidFill>
                <a:effectLst/>
                <a:latin typeface="+mn-lt"/>
                <a:ea typeface="+mn-ea"/>
                <a:cs typeface="+mn-cs"/>
              </a:rPr>
              <a:t>a. Experiences are my own, as well as conversations with junior and senior </a:t>
            </a:r>
            <a:r>
              <a:rPr lang="en-US" sz="1200" b="0" i="0" kern="1200" dirty="0" err="1" smtClean="0">
                <a:solidFill>
                  <a:schemeClr val="tx1"/>
                </a:solidFill>
                <a:effectLst/>
                <a:latin typeface="+mn-lt"/>
                <a:ea typeface="+mn-ea"/>
                <a:cs typeface="+mn-cs"/>
              </a:rPr>
              <a:t>devs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b. Juniors are referring to fresh graduates of universities, code schools, </a:t>
            </a:r>
            <a:r>
              <a:rPr lang="en-US" sz="1200" b="0" i="0" kern="1200" dirty="0" err="1" smtClean="0">
                <a:solidFill>
                  <a:schemeClr val="tx1"/>
                </a:solidFill>
                <a:effectLst/>
                <a:latin typeface="+mn-lt"/>
                <a:ea typeface="+mn-ea"/>
                <a:cs typeface="+mn-cs"/>
              </a:rPr>
              <a:t>bootcamps</a:t>
            </a:r>
            <a:r>
              <a:rPr lang="en-US" sz="1200" b="0" i="0" kern="1200" dirty="0" smtClean="0">
                <a:solidFill>
                  <a:schemeClr val="tx1"/>
                </a:solidFill>
                <a:effectLst/>
                <a:latin typeface="+mn-lt"/>
                <a:ea typeface="+mn-ea"/>
                <a:cs typeface="+mn-cs"/>
              </a:rPr>
              <a:t>, or self taught </a:t>
            </a:r>
            <a:r>
              <a:rPr lang="en-US" sz="1200" b="0" i="0" kern="1200" dirty="0" err="1" smtClean="0">
                <a:solidFill>
                  <a:schemeClr val="tx1"/>
                </a:solidFill>
                <a:effectLst/>
                <a:latin typeface="+mn-lt"/>
                <a:ea typeface="+mn-ea"/>
                <a:cs typeface="+mn-cs"/>
              </a:rPr>
              <a:t>devs</a:t>
            </a:r>
            <a:r>
              <a:rPr lang="en-US" sz="1200" b="0" i="0" kern="1200" dirty="0" smtClean="0">
                <a:solidFill>
                  <a:schemeClr val="tx1"/>
                </a:solidFill>
                <a:effectLst/>
                <a:latin typeface="+mn-lt"/>
                <a:ea typeface="+mn-ea"/>
                <a:cs typeface="+mn-cs"/>
              </a:rPr>
              <a:t> with usually less than 2 years experience </a:t>
            </a:r>
          </a:p>
          <a:p>
            <a:r>
              <a:rPr lang="en-US" sz="1200" b="0" i="0" kern="1200" dirty="0" smtClean="0">
                <a:solidFill>
                  <a:schemeClr val="tx1"/>
                </a:solidFill>
                <a:effectLst/>
                <a:latin typeface="+mn-lt"/>
                <a:ea typeface="+mn-ea"/>
                <a:cs typeface="+mn-cs"/>
              </a:rPr>
              <a:t>c. Seniors are referring to people with many years of experience and usually</a:t>
            </a:r>
          </a:p>
          <a:p>
            <a:r>
              <a:rPr lang="en-US" sz="1200" b="0" i="0" kern="1200" dirty="0" smtClean="0">
                <a:solidFill>
                  <a:schemeClr val="tx1"/>
                </a:solidFill>
                <a:effectLst/>
                <a:latin typeface="+mn-lt"/>
                <a:ea typeface="+mn-ea"/>
                <a:cs typeface="+mn-cs"/>
              </a:rPr>
              <a:t>lead  developers, architects, or other positions. For the purposes of this talk, could </a:t>
            </a:r>
          </a:p>
          <a:p>
            <a:r>
              <a:rPr lang="en-US" sz="1200" b="0" i="0" kern="1200" dirty="0" smtClean="0">
                <a:solidFill>
                  <a:schemeClr val="tx1"/>
                </a:solidFill>
                <a:effectLst/>
                <a:latin typeface="+mn-lt"/>
                <a:ea typeface="+mn-ea"/>
                <a:cs typeface="+mn-cs"/>
              </a:rPr>
              <a:t>include mid-level </a:t>
            </a:r>
            <a:r>
              <a:rPr lang="en-US" sz="1200" b="0" i="0" kern="1200" dirty="0" err="1" smtClean="0">
                <a:solidFill>
                  <a:schemeClr val="tx1"/>
                </a:solidFill>
                <a:effectLst/>
                <a:latin typeface="+mn-lt"/>
                <a:ea typeface="+mn-ea"/>
                <a:cs typeface="+mn-cs"/>
              </a:rPr>
              <a:t>devs</a:t>
            </a:r>
            <a:r>
              <a:rPr lang="en-US" sz="1200" b="0" i="0" kern="1200" dirty="0" smtClean="0">
                <a:solidFill>
                  <a:schemeClr val="tx1"/>
                </a:solidFill>
                <a:effectLst/>
                <a:latin typeface="+mn-lt"/>
                <a:ea typeface="+mn-ea"/>
                <a:cs typeface="+mn-cs"/>
              </a:rPr>
              <a:t> too </a:t>
            </a:r>
          </a:p>
          <a:p>
            <a:r>
              <a:rPr lang="en-US" sz="1200" b="0" i="0" kern="1200" dirty="0" smtClean="0">
                <a:solidFill>
                  <a:schemeClr val="tx1"/>
                </a:solidFill>
                <a:effectLst/>
                <a:latin typeface="+mn-lt"/>
                <a:ea typeface="+mn-ea"/>
                <a:cs typeface="+mn-cs"/>
              </a:rPr>
              <a:t>d. While written aimed at developers, it could really apply to any job group (designers, QA, tech writers, etc.)</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388332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Foreword </a:t>
            </a:r>
          </a:p>
          <a:p>
            <a:r>
              <a:rPr lang="en-US" sz="1200" b="0" i="0" kern="1200" dirty="0" smtClean="0">
                <a:solidFill>
                  <a:schemeClr val="tx1"/>
                </a:solidFill>
                <a:effectLst/>
                <a:latin typeface="+mn-lt"/>
                <a:ea typeface="+mn-ea"/>
                <a:cs typeface="+mn-cs"/>
              </a:rPr>
              <a:t>a. Experiences are my own, as well as conversations with junior and senior </a:t>
            </a:r>
            <a:r>
              <a:rPr lang="en-US" sz="1200" b="0" i="0" kern="1200" dirty="0" err="1" smtClean="0">
                <a:solidFill>
                  <a:schemeClr val="tx1"/>
                </a:solidFill>
                <a:effectLst/>
                <a:latin typeface="+mn-lt"/>
                <a:ea typeface="+mn-ea"/>
                <a:cs typeface="+mn-cs"/>
              </a:rPr>
              <a:t>devs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b. Juniors are referring to fresh graduates of universities, code schools, </a:t>
            </a:r>
            <a:r>
              <a:rPr lang="en-US" sz="1200" b="0" i="0" kern="1200" dirty="0" err="1" smtClean="0">
                <a:solidFill>
                  <a:schemeClr val="tx1"/>
                </a:solidFill>
                <a:effectLst/>
                <a:latin typeface="+mn-lt"/>
                <a:ea typeface="+mn-ea"/>
                <a:cs typeface="+mn-cs"/>
              </a:rPr>
              <a:t>bootcamps</a:t>
            </a:r>
            <a:r>
              <a:rPr lang="en-US" sz="1200" b="0" i="0" kern="1200" dirty="0" smtClean="0">
                <a:solidFill>
                  <a:schemeClr val="tx1"/>
                </a:solidFill>
                <a:effectLst/>
                <a:latin typeface="+mn-lt"/>
                <a:ea typeface="+mn-ea"/>
                <a:cs typeface="+mn-cs"/>
              </a:rPr>
              <a:t>, or self taught </a:t>
            </a:r>
            <a:r>
              <a:rPr lang="en-US" sz="1200" b="0" i="0" kern="1200" dirty="0" err="1" smtClean="0">
                <a:solidFill>
                  <a:schemeClr val="tx1"/>
                </a:solidFill>
                <a:effectLst/>
                <a:latin typeface="+mn-lt"/>
                <a:ea typeface="+mn-ea"/>
                <a:cs typeface="+mn-cs"/>
              </a:rPr>
              <a:t>devs</a:t>
            </a:r>
            <a:r>
              <a:rPr lang="en-US" sz="1200" b="0" i="0" kern="1200" dirty="0" smtClean="0">
                <a:solidFill>
                  <a:schemeClr val="tx1"/>
                </a:solidFill>
                <a:effectLst/>
                <a:latin typeface="+mn-lt"/>
                <a:ea typeface="+mn-ea"/>
                <a:cs typeface="+mn-cs"/>
              </a:rPr>
              <a:t> with usually less than 2 years experience </a:t>
            </a:r>
          </a:p>
          <a:p>
            <a:r>
              <a:rPr lang="en-US" sz="1200" b="0" i="0" kern="1200" dirty="0" smtClean="0">
                <a:solidFill>
                  <a:schemeClr val="tx1"/>
                </a:solidFill>
                <a:effectLst/>
                <a:latin typeface="+mn-lt"/>
                <a:ea typeface="+mn-ea"/>
                <a:cs typeface="+mn-cs"/>
              </a:rPr>
              <a:t>c. Seniors are referring to people with many years of experience and usually</a:t>
            </a:r>
          </a:p>
          <a:p>
            <a:r>
              <a:rPr lang="en-US" sz="1200" b="0" i="0" kern="1200" dirty="0" smtClean="0">
                <a:solidFill>
                  <a:schemeClr val="tx1"/>
                </a:solidFill>
                <a:effectLst/>
                <a:latin typeface="+mn-lt"/>
                <a:ea typeface="+mn-ea"/>
                <a:cs typeface="+mn-cs"/>
              </a:rPr>
              <a:t>lead  developers, architects, or other positions. For the purposes of this talk, could </a:t>
            </a:r>
          </a:p>
          <a:p>
            <a:r>
              <a:rPr lang="en-US" sz="1200" b="0" i="0" kern="1200" dirty="0" smtClean="0">
                <a:solidFill>
                  <a:schemeClr val="tx1"/>
                </a:solidFill>
                <a:effectLst/>
                <a:latin typeface="+mn-lt"/>
                <a:ea typeface="+mn-ea"/>
                <a:cs typeface="+mn-cs"/>
              </a:rPr>
              <a:t>include mid-level </a:t>
            </a:r>
            <a:r>
              <a:rPr lang="en-US" sz="1200" b="0" i="0" kern="1200" dirty="0" err="1" smtClean="0">
                <a:solidFill>
                  <a:schemeClr val="tx1"/>
                </a:solidFill>
                <a:effectLst/>
                <a:latin typeface="+mn-lt"/>
                <a:ea typeface="+mn-ea"/>
                <a:cs typeface="+mn-cs"/>
              </a:rPr>
              <a:t>devs</a:t>
            </a:r>
            <a:r>
              <a:rPr lang="en-US" sz="1200" b="0" i="0" kern="1200" dirty="0" smtClean="0">
                <a:solidFill>
                  <a:schemeClr val="tx1"/>
                </a:solidFill>
                <a:effectLst/>
                <a:latin typeface="+mn-lt"/>
                <a:ea typeface="+mn-ea"/>
                <a:cs typeface="+mn-cs"/>
              </a:rPr>
              <a:t> too </a:t>
            </a:r>
          </a:p>
          <a:p>
            <a:r>
              <a:rPr lang="en-US" sz="1200" b="0" i="0" kern="1200" dirty="0" smtClean="0">
                <a:solidFill>
                  <a:schemeClr val="tx1"/>
                </a:solidFill>
                <a:effectLst/>
                <a:latin typeface="+mn-lt"/>
                <a:ea typeface="+mn-ea"/>
                <a:cs typeface="+mn-cs"/>
              </a:rPr>
              <a:t>d. While written aimed at developers, it could really apply to any job group (designers, QA, tech writers, etc.)</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287446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smtClean="0">
                <a:effectLst/>
                <a:latin typeface="Arial" panose="020B0604020202020204" pitchFamily="34" charset="0"/>
              </a:rPr>
              <a:t>Misconceptions about junior </a:t>
            </a:r>
            <a:r>
              <a:rPr lang="en-US" b="0" i="0" dirty="0" err="1" smtClean="0">
                <a:effectLst/>
                <a:latin typeface="Arial" panose="020B0604020202020204" pitchFamily="34" charset="0"/>
              </a:rPr>
              <a:t>devs</a:t>
            </a:r>
            <a:r>
              <a:rPr lang="en-US" b="0" i="0" dirty="0" smtClean="0">
                <a:effectLst/>
                <a:latin typeface="Arial" panose="020B0604020202020204" pitchFamily="34" charset="0"/>
              </a:rPr>
              <a:t> </a:t>
            </a:r>
          </a:p>
          <a:p>
            <a:pPr algn="l"/>
            <a:r>
              <a:rPr lang="en-US" b="0" i="0" dirty="0" smtClean="0">
                <a:effectLst/>
                <a:latin typeface="Arial" panose="020B0604020202020204" pitchFamily="34" charset="0"/>
              </a:rPr>
              <a:t>a. Junior </a:t>
            </a:r>
            <a:r>
              <a:rPr lang="en-US" b="0" i="0" dirty="0" err="1" smtClean="0">
                <a:effectLst/>
                <a:latin typeface="Arial" panose="020B0604020202020204" pitchFamily="34" charset="0"/>
              </a:rPr>
              <a:t>devs</a:t>
            </a:r>
            <a:r>
              <a:rPr lang="en-US" b="0" i="0" dirty="0" smtClean="0">
                <a:effectLst/>
                <a:latin typeface="Arial" panose="020B0604020202020204" pitchFamily="34" charset="0"/>
              </a:rPr>
              <a:t> are effective </a:t>
            </a:r>
            <a:r>
              <a:rPr lang="en-US" b="0" i="0" dirty="0" err="1" smtClean="0">
                <a:effectLst/>
                <a:latin typeface="Arial" panose="020B0604020202020204" pitchFamily="34" charset="0"/>
              </a:rPr>
              <a:t>mindreaders</a:t>
            </a:r>
            <a:r>
              <a:rPr lang="en-US" b="0" i="0" dirty="0" smtClean="0">
                <a:effectLst/>
                <a:latin typeface="Arial" panose="020B0604020202020204" pitchFamily="34" charset="0"/>
              </a:rPr>
              <a:t> </a:t>
            </a:r>
          </a:p>
          <a:p>
            <a:pPr algn="l"/>
            <a:r>
              <a:rPr lang="en-US" b="0" i="0" dirty="0" err="1" smtClean="0">
                <a:effectLst/>
                <a:latin typeface="Arial" panose="020B0604020202020204" pitchFamily="34" charset="0"/>
              </a:rPr>
              <a:t>i</a:t>
            </a:r>
            <a:r>
              <a:rPr lang="en-US" b="0" i="0" dirty="0" smtClean="0">
                <a:effectLst/>
                <a:latin typeface="Arial" panose="020B0604020202020204" pitchFamily="34" charset="0"/>
              </a:rPr>
              <a:t>. [Sarah] First task was to fix a bug on an installer I hadn’t ever seen for a product I had never heard of using Kanban (of which I hadn’t used Agile anything before) </a:t>
            </a:r>
          </a:p>
          <a:p>
            <a:pPr algn="l"/>
            <a:r>
              <a:rPr lang="en-US" b="0" i="0" dirty="0" smtClean="0">
                <a:effectLst/>
                <a:latin typeface="Arial" panose="020B0604020202020204" pitchFamily="34" charset="0"/>
              </a:rPr>
              <a:t>b. Junior </a:t>
            </a:r>
            <a:r>
              <a:rPr lang="en-US" b="0" i="0" dirty="0" err="1" smtClean="0">
                <a:effectLst/>
                <a:latin typeface="Arial" panose="020B0604020202020204" pitchFamily="34" charset="0"/>
              </a:rPr>
              <a:t>devs</a:t>
            </a:r>
            <a:r>
              <a:rPr lang="en-US" b="0" i="0" dirty="0" smtClean="0">
                <a:effectLst/>
                <a:latin typeface="Arial" panose="020B0604020202020204" pitchFamily="34" charset="0"/>
              </a:rPr>
              <a:t> understand exactly what’s expected of their code as soon as they walk in the door </a:t>
            </a:r>
          </a:p>
          <a:p>
            <a:pPr algn="l"/>
            <a:r>
              <a:rPr lang="en-US" b="0" i="0" dirty="0" err="1" smtClean="0">
                <a:effectLst/>
                <a:latin typeface="Arial" panose="020B0604020202020204" pitchFamily="34" charset="0"/>
              </a:rPr>
              <a:t>i</a:t>
            </a:r>
            <a:r>
              <a:rPr lang="en-US" b="0" i="0" dirty="0" smtClean="0">
                <a:effectLst/>
                <a:latin typeface="Arial" panose="020B0604020202020204" pitchFamily="34" charset="0"/>
              </a:rPr>
              <a:t>. They aren’t taught production code in team environments in school </a:t>
            </a:r>
          </a:p>
          <a:p>
            <a:pPr algn="l"/>
            <a:r>
              <a:rPr lang="en-US" b="0" i="0" dirty="0" smtClean="0">
                <a:effectLst/>
                <a:latin typeface="Arial" panose="020B0604020202020204" pitchFamily="34" charset="0"/>
              </a:rPr>
              <a:t>ii. Good practices aren’t taught often. If they are, it’s usually pretty quick </a:t>
            </a:r>
          </a:p>
          <a:p>
            <a:pPr algn="l"/>
            <a:r>
              <a:rPr lang="en-US" b="0" i="0" dirty="0" smtClean="0">
                <a:effectLst/>
                <a:latin typeface="Arial" panose="020B0604020202020204" pitchFamily="34" charset="0"/>
              </a:rPr>
              <a:t>iii. [S] </a:t>
            </a:r>
          </a:p>
          <a:p>
            <a:pPr algn="l"/>
            <a:r>
              <a:rPr lang="en-US" b="0" i="0" dirty="0" smtClean="0">
                <a:effectLst/>
                <a:latin typeface="Arial" panose="020B0604020202020204" pitchFamily="34" charset="0"/>
              </a:rPr>
              <a:t>c. Juniors understand the nature of working on production code in a team </a:t>
            </a:r>
          </a:p>
          <a:p>
            <a:pPr algn="l"/>
            <a:r>
              <a:rPr lang="en-US" b="0" i="0" dirty="0" err="1" smtClean="0">
                <a:effectLst/>
                <a:latin typeface="Arial" panose="020B0604020202020204" pitchFamily="34" charset="0"/>
              </a:rPr>
              <a:t>i</a:t>
            </a:r>
            <a:r>
              <a:rPr lang="en-US" b="0" i="0" dirty="0" smtClean="0">
                <a:effectLst/>
                <a:latin typeface="Arial" panose="020B0604020202020204" pitchFamily="34" charset="0"/>
              </a:rPr>
              <a:t>. This is often not taught in schools and is a complex part of effective engineering </a:t>
            </a:r>
          </a:p>
          <a:p>
            <a:pPr algn="l"/>
            <a:r>
              <a:rPr lang="en-US" b="0" i="0" dirty="0" smtClean="0">
                <a:effectLst/>
                <a:latin typeface="Arial" panose="020B0604020202020204" pitchFamily="34" charset="0"/>
              </a:rPr>
              <a:t>ii. Often have worked with small class projects, not large ones</a:t>
            </a:r>
          </a:p>
          <a:p>
            <a:r>
              <a:rPr lang="en-US" sz="1200" b="0" i="0" kern="1200" dirty="0" smtClean="0">
                <a:solidFill>
                  <a:schemeClr val="tx1"/>
                </a:solidFill>
                <a:effectLst/>
                <a:latin typeface="+mn-lt"/>
                <a:ea typeface="+mn-ea"/>
                <a:cs typeface="+mn-cs"/>
              </a:rPr>
              <a:t>iii.</a:t>
            </a:r>
          </a:p>
          <a:p>
            <a:r>
              <a:rPr lang="en-US" sz="1200" b="0" i="0" kern="1200" dirty="0" smtClean="0">
                <a:solidFill>
                  <a:schemeClr val="tx1"/>
                </a:solidFill>
                <a:effectLst/>
                <a:latin typeface="+mn-lt"/>
                <a:ea typeface="+mn-ea"/>
                <a:cs typeface="+mn-cs"/>
              </a:rPr>
              <a:t>d. Juniors will get it right on the first try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They likely may not, but it’s ok, good learning practice </a:t>
            </a:r>
          </a:p>
          <a:p>
            <a:r>
              <a:rPr lang="en-US" sz="1200" b="0" i="0" kern="1200" dirty="0" smtClean="0">
                <a:solidFill>
                  <a:schemeClr val="tx1"/>
                </a:solidFill>
                <a:effectLst/>
                <a:latin typeface="+mn-lt"/>
                <a:ea typeface="+mn-ea"/>
                <a:cs typeface="+mn-cs"/>
              </a:rPr>
              <a:t>ii. Doesn’t development end up trying a hundred things until one thing works anyway? </a:t>
            </a:r>
          </a:p>
          <a:p>
            <a:r>
              <a:rPr lang="en-US" sz="1200" b="0" i="0" kern="1200" dirty="0" smtClean="0">
                <a:solidFill>
                  <a:schemeClr val="tx1"/>
                </a:solidFill>
                <a:effectLst/>
                <a:latin typeface="+mn-lt"/>
                <a:ea typeface="+mn-ea"/>
                <a:cs typeface="+mn-cs"/>
              </a:rPr>
              <a:t>e. Juniors are 20-year-olds fresh out of college/internships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It can be frustrating to find that companies only bring in people via internships </a:t>
            </a:r>
          </a:p>
          <a:p>
            <a:r>
              <a:rPr lang="en-US" sz="1200" b="0" i="0" kern="1200" dirty="0" smtClean="0">
                <a:solidFill>
                  <a:schemeClr val="tx1"/>
                </a:solidFill>
                <a:effectLst/>
                <a:latin typeface="+mn-lt"/>
                <a:ea typeface="+mn-ea"/>
                <a:cs typeface="+mn-cs"/>
              </a:rPr>
              <a:t>ii. Or that they all imagine juniors to be completely unfamiliar with working. </a:t>
            </a:r>
          </a:p>
          <a:p>
            <a:r>
              <a:rPr lang="en-US" sz="1200" b="0" i="0" kern="1200" dirty="0" smtClean="0">
                <a:solidFill>
                  <a:schemeClr val="tx1"/>
                </a:solidFill>
                <a:effectLst/>
                <a:latin typeface="+mn-lt"/>
                <a:ea typeface="+mn-ea"/>
                <a:cs typeface="+mn-cs"/>
              </a:rPr>
              <a:t>iii. Or that they’re all super young </a:t>
            </a:r>
          </a:p>
          <a:p>
            <a:r>
              <a:rPr lang="en-US" sz="1200" b="0" i="0" kern="1200" dirty="0" smtClean="0">
                <a:solidFill>
                  <a:schemeClr val="tx1"/>
                </a:solidFill>
                <a:effectLst/>
                <a:latin typeface="+mn-lt"/>
                <a:ea typeface="+mn-ea"/>
                <a:cs typeface="+mn-cs"/>
              </a:rPr>
              <a:t>iv.[Sarah] “Intern games”</a:t>
            </a:r>
          </a:p>
          <a:p>
            <a:r>
              <a:rPr lang="en-US" sz="1200" b="0" i="0" kern="1200" dirty="0" smtClean="0">
                <a:solidFill>
                  <a:schemeClr val="tx1"/>
                </a:solidFill>
                <a:effectLst/>
                <a:latin typeface="+mn-lt"/>
                <a:ea typeface="+mn-ea"/>
                <a:cs typeface="+mn-cs"/>
              </a:rPr>
              <a:t>f. Junior developers all have the same knowledge out of their education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Bootcamps, computer science degrees, IT degrees, books, workshops ...definitely not all built the same</a:t>
            </a:r>
          </a:p>
          <a:p>
            <a:pPr algn="l"/>
            <a:endParaRPr lang="en-US" b="0" i="0" dirty="0" smtClean="0">
              <a:effectLst/>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1243883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Benefits for junior developers/interns </a:t>
            </a:r>
          </a:p>
          <a:p>
            <a:r>
              <a:rPr lang="en-US" sz="1200" b="0" i="0" kern="1200" dirty="0" smtClean="0">
                <a:solidFill>
                  <a:schemeClr val="tx1"/>
                </a:solidFill>
                <a:effectLst/>
                <a:latin typeface="+mn-lt"/>
                <a:ea typeface="+mn-ea"/>
                <a:cs typeface="+mn-cs"/>
              </a:rPr>
              <a:t>(5-7 things) </a:t>
            </a:r>
          </a:p>
          <a:p>
            <a:r>
              <a:rPr lang="en-US" sz="1200" b="0" i="0" kern="1200" dirty="0" smtClean="0">
                <a:solidFill>
                  <a:schemeClr val="tx1"/>
                </a:solidFill>
                <a:effectLst/>
                <a:latin typeface="+mn-lt"/>
                <a:ea typeface="+mn-ea"/>
                <a:cs typeface="+mn-cs"/>
              </a:rPr>
              <a:t>a.(Probably don’t think a lot about I have a new developer, what are they going to get out of this? How are they going to grow? ) </a:t>
            </a:r>
          </a:p>
          <a:p>
            <a:r>
              <a:rPr lang="en-US" sz="1200" b="0" i="0" kern="1200" dirty="0" smtClean="0">
                <a:solidFill>
                  <a:schemeClr val="tx1"/>
                </a:solidFill>
                <a:effectLst/>
                <a:latin typeface="+mn-lt"/>
                <a:ea typeface="+mn-ea"/>
                <a:cs typeface="+mn-cs"/>
              </a:rPr>
              <a:t>b. Put energy to good use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They ’re excited to work there. Being shown the ropes and how things work will make them happier to get started and less daunted/scared </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d. How does this apply to interns? </a:t>
            </a:r>
          </a:p>
          <a:p>
            <a:r>
              <a:rPr lang="en-US" sz="1200" b="0" i="0" kern="1200" dirty="0" smtClean="0">
                <a:solidFill>
                  <a:schemeClr val="tx1"/>
                </a:solidFill>
                <a:effectLst/>
                <a:latin typeface="+mn-lt"/>
                <a:ea typeface="+mn-ea"/>
                <a:cs typeface="+mn-cs"/>
              </a:rPr>
              <a:t>e. How does this apply to senior/senior dev relationships? (Senior may be exposed to new/better technologies or a new approach to a solution </a:t>
            </a:r>
          </a:p>
          <a:p>
            <a:r>
              <a:rPr lang="en-US" sz="1200" b="0" i="0" kern="1200" dirty="0" smtClean="0">
                <a:solidFill>
                  <a:schemeClr val="tx1"/>
                </a:solidFill>
                <a:effectLst/>
                <a:latin typeface="+mn-lt"/>
                <a:ea typeface="+mn-ea"/>
                <a:cs typeface="+mn-cs"/>
              </a:rPr>
              <a:t>f. Cheaper/easier to hire</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1472185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Time away from regular work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Admit it: you don’t always want to be stuck fighting fires all the time </a:t>
            </a:r>
          </a:p>
          <a:p>
            <a:r>
              <a:rPr lang="en-US" sz="1200" b="0" i="0" kern="1200" dirty="0" smtClean="0">
                <a:solidFill>
                  <a:schemeClr val="tx1"/>
                </a:solidFill>
                <a:effectLst/>
                <a:latin typeface="+mn-lt"/>
                <a:ea typeface="+mn-ea"/>
                <a:cs typeface="+mn-cs"/>
              </a:rPr>
              <a:t>b. Reevaluating how you do things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Getting asked questions about your work means you have to explain it. If you have good explanations, you’re probably doing fine. If you don’t...maybe time to look at how you do things </a:t>
            </a:r>
          </a:p>
          <a:p>
            <a:r>
              <a:rPr lang="en-US" sz="1200" b="0" i="0" kern="1200" dirty="0" smtClean="0">
                <a:solidFill>
                  <a:schemeClr val="tx1"/>
                </a:solidFill>
                <a:effectLst/>
                <a:latin typeface="+mn-lt"/>
                <a:ea typeface="+mn-ea"/>
                <a:cs typeface="+mn-cs"/>
              </a:rPr>
              <a:t>ii. Helps eliminate invisible expectations that are in the system </a:t>
            </a:r>
          </a:p>
          <a:p>
            <a:r>
              <a:rPr lang="en-US" sz="1200" b="0" i="0" kern="1200" dirty="0" smtClean="0">
                <a:solidFill>
                  <a:schemeClr val="tx1"/>
                </a:solidFill>
                <a:effectLst/>
                <a:latin typeface="+mn-lt"/>
                <a:ea typeface="+mn-ea"/>
                <a:cs typeface="+mn-cs"/>
              </a:rPr>
              <a:t>iii. </a:t>
            </a:r>
          </a:p>
          <a:p>
            <a:r>
              <a:rPr lang="en-US" sz="1200" b="0" i="0" kern="1200" dirty="0" smtClean="0">
                <a:solidFill>
                  <a:schemeClr val="tx1"/>
                </a:solidFill>
                <a:effectLst/>
                <a:latin typeface="+mn-lt"/>
                <a:ea typeface="+mn-ea"/>
                <a:cs typeface="+mn-cs"/>
              </a:rPr>
              <a:t>c. More time spent in the beginning saves you MORE time down the road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If they know what they’re doing and how the process works, then there are fewer questions, and questions are more specific and less complex </a:t>
            </a:r>
          </a:p>
          <a:p>
            <a:r>
              <a:rPr lang="en-US" sz="1200" b="0" i="0" kern="1200" dirty="0" smtClean="0">
                <a:solidFill>
                  <a:schemeClr val="tx1"/>
                </a:solidFill>
                <a:effectLst/>
                <a:latin typeface="+mn-lt"/>
                <a:ea typeface="+mn-ea"/>
                <a:cs typeface="+mn-cs"/>
              </a:rPr>
              <a:t>d. See new ideas </a:t>
            </a:r>
          </a:p>
          <a:p>
            <a:r>
              <a:rPr lang="en-US" sz="1200" b="0" i="0" kern="1200" dirty="0" err="1" smtClean="0">
                <a:solidFill>
                  <a:schemeClr val="tx1"/>
                </a:solidFill>
                <a:effectLst/>
                <a:latin typeface="+mn-lt"/>
                <a:ea typeface="+mn-ea"/>
                <a:cs typeface="+mn-cs"/>
              </a:rPr>
              <a:t>i.Technology</a:t>
            </a:r>
            <a:r>
              <a:rPr lang="en-US" sz="1200" b="0" i="0" kern="1200" dirty="0" smtClean="0">
                <a:solidFill>
                  <a:schemeClr val="tx1"/>
                </a:solidFill>
                <a:effectLst/>
                <a:latin typeface="+mn-lt"/>
                <a:ea typeface="+mn-ea"/>
                <a:cs typeface="+mn-cs"/>
              </a:rPr>
              <a:t> changes fast. Company’s technology doesn’t change fast. </a:t>
            </a:r>
          </a:p>
          <a:p>
            <a:r>
              <a:rPr lang="en-US" sz="1200" b="0" i="0" kern="1200" dirty="0" smtClean="0">
                <a:solidFill>
                  <a:schemeClr val="tx1"/>
                </a:solidFill>
                <a:effectLst/>
                <a:latin typeface="+mn-lt"/>
                <a:ea typeface="+mn-ea"/>
                <a:cs typeface="+mn-cs"/>
              </a:rPr>
              <a:t>ii. </a:t>
            </a:r>
            <a:r>
              <a:rPr lang="en-US" sz="1200" b="0" i="0" kern="1200" dirty="0" err="1" smtClean="0">
                <a:solidFill>
                  <a:schemeClr val="tx1"/>
                </a:solidFill>
                <a:effectLst/>
                <a:latin typeface="+mn-lt"/>
                <a:ea typeface="+mn-ea"/>
                <a:cs typeface="+mn-cs"/>
              </a:rPr>
              <a:t>Homogenity</a:t>
            </a:r>
            <a:r>
              <a:rPr lang="en-US" sz="1200" b="0" i="0" kern="1200" dirty="0" smtClean="0">
                <a:solidFill>
                  <a:schemeClr val="tx1"/>
                </a:solidFill>
                <a:effectLst/>
                <a:latin typeface="+mn-lt"/>
                <a:ea typeface="+mn-ea"/>
                <a:cs typeface="+mn-cs"/>
              </a:rPr>
              <a:t> is bad for teams. Diversity spawns innovation. </a:t>
            </a:r>
          </a:p>
          <a:p>
            <a:r>
              <a:rPr lang="en-US" sz="1200" b="0" i="0" kern="1200" dirty="0" smtClean="0">
                <a:solidFill>
                  <a:schemeClr val="tx1"/>
                </a:solidFill>
                <a:effectLst/>
                <a:latin typeface="+mn-lt"/>
                <a:ea typeface="+mn-ea"/>
                <a:cs typeface="+mn-cs"/>
              </a:rPr>
              <a:t>1. [Sarah] Windows service example </a:t>
            </a:r>
          </a:p>
          <a:p>
            <a:r>
              <a:rPr lang="en-US" sz="1200" b="0" i="0" kern="1200" dirty="0" smtClean="0">
                <a:solidFill>
                  <a:schemeClr val="tx1"/>
                </a:solidFill>
                <a:effectLst/>
                <a:latin typeface="+mn-lt"/>
                <a:ea typeface="+mn-ea"/>
                <a:cs typeface="+mn-cs"/>
              </a:rPr>
              <a:t>e. Investing in the future of your team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If your new engineer can learn to be self-sufficient, then your team is better off because of it </a:t>
            </a:r>
          </a:p>
          <a:p>
            <a:r>
              <a:rPr lang="en-US" sz="1200" b="0" i="0" kern="1200" dirty="0" smtClean="0">
                <a:solidFill>
                  <a:schemeClr val="tx1"/>
                </a:solidFill>
                <a:effectLst/>
                <a:latin typeface="+mn-lt"/>
                <a:ea typeface="+mn-ea"/>
                <a:cs typeface="+mn-cs"/>
              </a:rPr>
              <a:t>f. Get more side work done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Give your junior dev a project that’s on the backlog. It doesn’t have to be exciting (as they’ll find getting a p </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9</a:t>
            </a:fld>
            <a:endParaRPr lang="en-US"/>
          </a:p>
        </p:txBody>
      </p:sp>
    </p:spTree>
    <p:extLst>
      <p:ext uri="{BB962C8B-B14F-4D97-AF65-F5344CB8AC3E}">
        <p14:creationId xmlns:p14="http://schemas.microsoft.com/office/powerpoint/2010/main" val="56142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smtClean="0">
                <a:effectLst/>
                <a:latin typeface="Arial" panose="020B0604020202020204" pitchFamily="34" charset="0"/>
              </a:rPr>
              <a:t>What does an effective (healthy) relationship look like? (positive points) </a:t>
            </a:r>
          </a:p>
          <a:p>
            <a:pPr algn="l"/>
            <a:r>
              <a:rPr lang="en-US" b="0" i="0" dirty="0" smtClean="0">
                <a:effectLst/>
                <a:latin typeface="Arial" panose="020B0604020202020204" pitchFamily="34" charset="0"/>
              </a:rPr>
              <a:t>a. Process </a:t>
            </a:r>
          </a:p>
          <a:p>
            <a:pPr algn="l"/>
            <a:r>
              <a:rPr lang="en-US" b="0" i="0" dirty="0" err="1" smtClean="0">
                <a:effectLst/>
                <a:latin typeface="Arial" panose="020B0604020202020204" pitchFamily="34" charset="0"/>
              </a:rPr>
              <a:t>i</a:t>
            </a:r>
            <a:r>
              <a:rPr lang="en-US" b="0" i="0" dirty="0" smtClean="0">
                <a:effectLst/>
                <a:latin typeface="Arial" panose="020B0604020202020204" pitchFamily="34" charset="0"/>
              </a:rPr>
              <a:t>. Good onboarding </a:t>
            </a:r>
          </a:p>
          <a:p>
            <a:pPr algn="l"/>
            <a:r>
              <a:rPr lang="en-US" b="0" i="0" dirty="0" smtClean="0">
                <a:effectLst/>
                <a:latin typeface="Arial" panose="020B0604020202020204" pitchFamily="34" charset="0"/>
              </a:rPr>
              <a:t>1. Should be planned out. </a:t>
            </a:r>
          </a:p>
          <a:p>
            <a:pPr algn="l"/>
            <a:r>
              <a:rPr lang="en-US" b="0" i="0" dirty="0" smtClean="0">
                <a:effectLst/>
                <a:latin typeface="Arial" panose="020B0604020202020204" pitchFamily="34" charset="0"/>
              </a:rPr>
              <a:t>ii. Consistent standards </a:t>
            </a:r>
          </a:p>
          <a:p>
            <a:pPr algn="l"/>
            <a:r>
              <a:rPr lang="en-US" b="0" i="0" dirty="0" smtClean="0">
                <a:effectLst/>
                <a:latin typeface="Arial" panose="020B0604020202020204" pitchFamily="34" charset="0"/>
              </a:rPr>
              <a:t>1. They are a part of the team and should be treated like a valued member, not just the new person or the time consuming resource</a:t>
            </a:r>
          </a:p>
          <a:p>
            <a:pPr algn="l"/>
            <a:r>
              <a:rPr lang="en-US" b="0" i="0" dirty="0" smtClean="0">
                <a:effectLst/>
                <a:latin typeface="Arial" panose="020B0604020202020204" pitchFamily="34" charset="0"/>
              </a:rPr>
              <a:t>iii. Not relying on junior to know what they need to know </a:t>
            </a:r>
          </a:p>
          <a:p>
            <a:pPr algn="l"/>
            <a:r>
              <a:rPr lang="en-US" b="0" i="0" dirty="0" smtClean="0">
                <a:effectLst/>
                <a:latin typeface="Arial" panose="020B0604020202020204" pitchFamily="34" charset="0"/>
              </a:rPr>
              <a:t>1. They don’t know what resources they need to succeed. YOUR job </a:t>
            </a:r>
          </a:p>
          <a:p>
            <a:pPr algn="l"/>
            <a:r>
              <a:rPr lang="en-US" b="0" i="0" dirty="0" smtClean="0">
                <a:effectLst/>
                <a:latin typeface="Arial" panose="020B0604020202020204" pitchFamily="34" charset="0"/>
              </a:rPr>
              <a:t>is to show them how to. </a:t>
            </a:r>
          </a:p>
          <a:p>
            <a:pPr algn="l"/>
            <a:r>
              <a:rPr lang="en-US" b="0" i="0" dirty="0" err="1" smtClean="0">
                <a:effectLst/>
                <a:latin typeface="Arial" panose="020B0604020202020204" pitchFamily="34" charset="0"/>
              </a:rPr>
              <a:t>b.Communication</a:t>
            </a:r>
            <a:r>
              <a:rPr lang="en-US" b="0" i="0" dirty="0" smtClean="0">
                <a:effectLst/>
                <a:latin typeface="Arial" panose="020B0604020202020204" pitchFamily="34" charset="0"/>
              </a:rPr>
              <a:t> </a:t>
            </a:r>
          </a:p>
          <a:p>
            <a:pPr algn="l"/>
            <a:r>
              <a:rPr lang="en-US" b="0" i="0" dirty="0" err="1" smtClean="0">
                <a:effectLst/>
                <a:latin typeface="Arial" panose="020B0604020202020204" pitchFamily="34" charset="0"/>
              </a:rPr>
              <a:t>i</a:t>
            </a:r>
            <a:r>
              <a:rPr lang="en-US" b="0" i="0" dirty="0" smtClean="0">
                <a:effectLst/>
                <a:latin typeface="Arial" panose="020B0604020202020204" pitchFamily="34" charset="0"/>
              </a:rPr>
              <a:t>. Feedback, both positive and negative (and respectfully on negative)</a:t>
            </a:r>
          </a:p>
          <a:p>
            <a:pPr algn="l"/>
            <a:r>
              <a:rPr lang="en-US" b="0" i="0" dirty="0" smtClean="0">
                <a:effectLst/>
                <a:latin typeface="Arial" panose="020B0604020202020204" pitchFamily="34" charset="0"/>
              </a:rPr>
              <a:t>1.As a junior, there’s this constant thought of am I doing this right? Is this even going to work?</a:t>
            </a:r>
          </a:p>
          <a:p>
            <a:pPr algn="l"/>
            <a:r>
              <a:rPr lang="en-US" b="0" i="0" dirty="0" smtClean="0">
                <a:effectLst/>
                <a:latin typeface="Arial" panose="020B0604020202020204" pitchFamily="34" charset="0"/>
              </a:rPr>
              <a:t>ii. Critical feedback in a positive tone </a:t>
            </a:r>
          </a:p>
          <a:p>
            <a:pPr algn="l"/>
            <a:r>
              <a:rPr lang="en-US" b="0" i="0" dirty="0" smtClean="0">
                <a:effectLst/>
                <a:latin typeface="Arial" panose="020B0604020202020204" pitchFamily="34" charset="0"/>
              </a:rPr>
              <a:t>iii. Checking in on junior regularly (might be shy at first) </a:t>
            </a:r>
          </a:p>
          <a:p>
            <a:pPr algn="l"/>
            <a:r>
              <a:rPr lang="en-US" b="0" i="0" dirty="0" smtClean="0">
                <a:effectLst/>
                <a:latin typeface="Arial" panose="020B0604020202020204" pitchFamily="34" charset="0"/>
              </a:rPr>
              <a:t>iv. Reiterating that learning the processes and procedures of the company takes time </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10</a:t>
            </a:fld>
            <a:endParaRPr lang="en-US"/>
          </a:p>
        </p:txBody>
      </p:sp>
    </p:spTree>
    <p:extLst>
      <p:ext uri="{BB962C8B-B14F-4D97-AF65-F5344CB8AC3E}">
        <p14:creationId xmlns:p14="http://schemas.microsoft.com/office/powerpoint/2010/main" val="3577673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Guidance/visioning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Pairing </a:t>
            </a:r>
          </a:p>
          <a:p>
            <a:r>
              <a:rPr lang="en-US" sz="1200" b="0" i="0" kern="1200" dirty="0" smtClean="0">
                <a:solidFill>
                  <a:schemeClr val="tx1"/>
                </a:solidFill>
                <a:effectLst/>
                <a:latin typeface="+mn-lt"/>
                <a:ea typeface="+mn-ea"/>
                <a:cs typeface="+mn-cs"/>
              </a:rPr>
              <a:t>1. Spend time with them WHILE coding. </a:t>
            </a:r>
          </a:p>
          <a:p>
            <a:r>
              <a:rPr lang="en-US" sz="1200" b="0" i="0" kern="1200" dirty="0" smtClean="0">
                <a:solidFill>
                  <a:schemeClr val="tx1"/>
                </a:solidFill>
                <a:effectLst/>
                <a:latin typeface="+mn-lt"/>
                <a:ea typeface="+mn-ea"/>
                <a:cs typeface="+mn-cs"/>
              </a:rPr>
              <a:t>2. In the beginning, help the junior out while on the keyboard. </a:t>
            </a:r>
          </a:p>
          <a:p>
            <a:r>
              <a:rPr lang="en-US" sz="1200" b="0" i="0" kern="1200" dirty="0" smtClean="0">
                <a:solidFill>
                  <a:schemeClr val="tx1"/>
                </a:solidFill>
                <a:effectLst/>
                <a:latin typeface="+mn-lt"/>
                <a:ea typeface="+mn-ea"/>
                <a:cs typeface="+mn-cs"/>
              </a:rPr>
              <a:t>3.Later, have the senior on the keyboard and the junior help think</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through. </a:t>
            </a:r>
          </a:p>
          <a:p>
            <a:r>
              <a:rPr lang="en-US" sz="1200" b="0" i="0" kern="1200" dirty="0" smtClean="0">
                <a:solidFill>
                  <a:schemeClr val="tx1"/>
                </a:solidFill>
                <a:effectLst/>
                <a:latin typeface="+mn-lt"/>
                <a:ea typeface="+mn-ea"/>
                <a:cs typeface="+mn-cs"/>
              </a:rPr>
              <a:t>ii. Get </a:t>
            </a:r>
            <a:r>
              <a:rPr lang="en-US" sz="1200" b="0" i="0" kern="1200" dirty="0" err="1" smtClean="0">
                <a:solidFill>
                  <a:schemeClr val="tx1"/>
                </a:solidFill>
                <a:effectLst/>
                <a:latin typeface="+mn-lt"/>
                <a:ea typeface="+mn-ea"/>
                <a:cs typeface="+mn-cs"/>
              </a:rPr>
              <a:t>juniors’advice</a:t>
            </a:r>
            <a:r>
              <a:rPr lang="en-US" sz="1200" b="0" i="0" kern="1200" dirty="0" smtClean="0">
                <a:solidFill>
                  <a:schemeClr val="tx1"/>
                </a:solidFill>
                <a:effectLst/>
                <a:latin typeface="+mn-lt"/>
                <a:ea typeface="+mn-ea"/>
                <a:cs typeface="+mn-cs"/>
              </a:rPr>
              <a:t> </a:t>
            </a:r>
          </a:p>
          <a:p>
            <a:pPr marL="228600" indent="-228600">
              <a:buAutoNum type="arabicPeriod"/>
            </a:pPr>
            <a:r>
              <a:rPr lang="en-US" sz="1200" b="0" i="0" kern="1200" dirty="0" smtClean="0">
                <a:solidFill>
                  <a:schemeClr val="tx1"/>
                </a:solidFill>
                <a:effectLst/>
                <a:latin typeface="+mn-lt"/>
                <a:ea typeface="+mn-ea"/>
                <a:cs typeface="+mn-cs"/>
              </a:rPr>
              <a:t>Ex: in a sprint planning meeting, ask them how they might break a task down</a:t>
            </a:r>
          </a:p>
          <a:p>
            <a:r>
              <a:rPr lang="en-US" sz="1200" b="0" i="0" kern="1200" dirty="0" smtClean="0">
                <a:solidFill>
                  <a:schemeClr val="tx1"/>
                </a:solidFill>
                <a:effectLst/>
                <a:latin typeface="+mn-lt"/>
                <a:ea typeface="+mn-ea"/>
                <a:cs typeface="+mn-cs"/>
              </a:rPr>
              <a:t>iii. Ensure junior understand what is going on and not just saying “I understand”</a:t>
            </a:r>
          </a:p>
          <a:p>
            <a:r>
              <a:rPr lang="en-US" sz="1200" b="0" i="0" kern="1200" dirty="0" smtClean="0">
                <a:solidFill>
                  <a:schemeClr val="tx1"/>
                </a:solidFill>
                <a:effectLst/>
                <a:latin typeface="+mn-lt"/>
                <a:ea typeface="+mn-ea"/>
                <a:cs typeface="+mn-cs"/>
              </a:rPr>
              <a:t>1. It’s easy to say I understand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even when they don’t </a:t>
            </a:r>
          </a:p>
          <a:p>
            <a:r>
              <a:rPr lang="en-US" sz="1200" b="0" i="0" kern="1200" dirty="0" smtClean="0">
                <a:solidFill>
                  <a:schemeClr val="tx1"/>
                </a:solidFill>
                <a:effectLst/>
                <a:latin typeface="+mn-lt"/>
                <a:ea typeface="+mn-ea"/>
                <a:cs typeface="+mn-cs"/>
              </a:rPr>
              <a:t>2.</a:t>
            </a:r>
          </a:p>
          <a:p>
            <a:pPr marL="228600" indent="-228600">
              <a:buAutoNum type="arabicPeriod"/>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11</a:t>
            </a:fld>
            <a:endParaRPr lang="en-US"/>
          </a:p>
        </p:txBody>
      </p:sp>
    </p:spTree>
    <p:extLst>
      <p:ext uri="{BB962C8B-B14F-4D97-AF65-F5344CB8AC3E}">
        <p14:creationId xmlns:p14="http://schemas.microsoft.com/office/powerpoint/2010/main" val="312059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a. Do you have a senior dev that can spend time answering questions, and at least some time once a week to chat about how they’re doing? </a:t>
            </a:r>
          </a:p>
          <a:p>
            <a:pPr rtl="0"/>
            <a:r>
              <a:rPr lang="en-US" sz="1200" b="0" i="0" kern="1200" dirty="0" smtClean="0">
                <a:solidFill>
                  <a:schemeClr val="tx1"/>
                </a:solidFill>
                <a:effectLst/>
                <a:latin typeface="+mn-lt"/>
                <a:ea typeface="+mn-ea"/>
                <a:cs typeface="+mn-cs"/>
              </a:rPr>
              <a:t>b. Do you have adequate training resources? Will they be given time to learn from these? </a:t>
            </a:r>
          </a:p>
          <a:p>
            <a:pPr rtl="0"/>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Books, tutorials, documentation, </a:t>
            </a:r>
          </a:p>
          <a:p>
            <a:pPr rtl="0"/>
            <a:r>
              <a:rPr lang="en-US" sz="1200" b="0" i="0" kern="1200" dirty="0" smtClean="0">
                <a:solidFill>
                  <a:schemeClr val="tx1"/>
                </a:solidFill>
                <a:effectLst/>
                <a:latin typeface="+mn-lt"/>
                <a:ea typeface="+mn-ea"/>
                <a:cs typeface="+mn-cs"/>
              </a:rPr>
              <a:t>c. Will our new developer be able to grow from these experiences, even if they don’t stay at our company long? (How can they help us help them?) </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2895667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5/19/2016</a:t>
            </a:fld>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Building Your Team to Last: Successful Onboarding and Mentoring Practices</a:t>
            </a:r>
            <a:endParaRPr dirty="0"/>
          </a:p>
        </p:txBody>
      </p:sp>
      <p:sp>
        <p:nvSpPr>
          <p:cNvPr id="3" name="Subtitle 2"/>
          <p:cNvSpPr>
            <a:spLocks noGrp="1"/>
          </p:cNvSpPr>
          <p:nvPr>
            <p:ph type="subTitle" idx="1"/>
          </p:nvPr>
        </p:nvSpPr>
        <p:spPr/>
        <p:txBody>
          <a:bodyPr>
            <a:normAutofit/>
          </a:bodyPr>
          <a:lstStyle/>
          <a:p>
            <a:r>
              <a:rPr lang="en-US" dirty="0" smtClean="0"/>
              <a:t>Sarah </a:t>
            </a:r>
            <a:r>
              <a:rPr lang="en-US" dirty="0" smtClean="0"/>
              <a:t>Withee</a:t>
            </a:r>
          </a:p>
          <a:p>
            <a:r>
              <a:rPr lang="en-US" dirty="0" smtClean="0"/>
              <a:t>@geekygirlsarah</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an effective (healthy) relationship look like? </a:t>
            </a:r>
            <a:endParaRPr dirty="0"/>
          </a:p>
        </p:txBody>
      </p:sp>
      <p:sp>
        <p:nvSpPr>
          <p:cNvPr id="3" name="Text Placeholder 2"/>
          <p:cNvSpPr>
            <a:spLocks noGrp="1"/>
          </p:cNvSpPr>
          <p:nvPr>
            <p:ph type="body" idx="1"/>
          </p:nvPr>
        </p:nvSpPr>
        <p:spPr/>
        <p:txBody>
          <a:bodyPr/>
          <a:lstStyle/>
          <a:p>
            <a:r>
              <a:rPr lang="en-US" dirty="0"/>
              <a:t>Process</a:t>
            </a:r>
            <a:endParaRPr dirty="0"/>
          </a:p>
        </p:txBody>
      </p:sp>
      <p:sp>
        <p:nvSpPr>
          <p:cNvPr id="4" name="Content Placeholder 3"/>
          <p:cNvSpPr>
            <a:spLocks noGrp="1"/>
          </p:cNvSpPr>
          <p:nvPr>
            <p:ph sz="half" idx="2"/>
          </p:nvPr>
        </p:nvSpPr>
        <p:spPr/>
        <p:txBody>
          <a:bodyPr/>
          <a:lstStyle/>
          <a:p>
            <a:r>
              <a:rPr lang="en-US" dirty="0"/>
              <a:t>Good </a:t>
            </a:r>
            <a:r>
              <a:rPr lang="en-US" dirty="0" smtClean="0"/>
              <a:t>onboarding</a:t>
            </a:r>
          </a:p>
          <a:p>
            <a:r>
              <a:rPr lang="en-US" dirty="0"/>
              <a:t>Consistent </a:t>
            </a:r>
            <a:r>
              <a:rPr lang="en-US" dirty="0" smtClean="0"/>
              <a:t>standards</a:t>
            </a:r>
          </a:p>
          <a:p>
            <a:r>
              <a:rPr lang="en-US" dirty="0"/>
              <a:t>Not relying on junior to know what they need to </a:t>
            </a:r>
            <a:r>
              <a:rPr lang="en-US" dirty="0" smtClean="0"/>
              <a:t>know</a:t>
            </a:r>
            <a:endParaRPr dirty="0"/>
          </a:p>
        </p:txBody>
      </p:sp>
      <p:sp>
        <p:nvSpPr>
          <p:cNvPr id="5" name="Text Placeholder 4"/>
          <p:cNvSpPr>
            <a:spLocks noGrp="1"/>
          </p:cNvSpPr>
          <p:nvPr>
            <p:ph type="body" sz="quarter" idx="3"/>
          </p:nvPr>
        </p:nvSpPr>
        <p:spPr/>
        <p:txBody>
          <a:bodyPr/>
          <a:lstStyle/>
          <a:p>
            <a:r>
              <a:rPr lang="en-US" dirty="0"/>
              <a:t>Communication </a:t>
            </a:r>
            <a:endParaRPr dirty="0"/>
          </a:p>
        </p:txBody>
      </p:sp>
      <p:sp>
        <p:nvSpPr>
          <p:cNvPr id="6" name="Content Placeholder 5"/>
          <p:cNvSpPr>
            <a:spLocks noGrp="1"/>
          </p:cNvSpPr>
          <p:nvPr>
            <p:ph sz="quarter" idx="4"/>
          </p:nvPr>
        </p:nvSpPr>
        <p:spPr>
          <a:xfrm>
            <a:off x="6327648" y="2514600"/>
            <a:ext cx="5026152" cy="3581401"/>
          </a:xfrm>
        </p:spPr>
        <p:txBody>
          <a:bodyPr>
            <a:normAutofit lnSpcReduction="10000"/>
          </a:bodyPr>
          <a:lstStyle/>
          <a:p>
            <a:r>
              <a:rPr lang="en-US" dirty="0" smtClean="0"/>
              <a:t>Schedule 1:1 meetings</a:t>
            </a:r>
          </a:p>
          <a:p>
            <a:pPr lvl="1"/>
            <a:r>
              <a:rPr lang="en-US" dirty="0" smtClean="0"/>
              <a:t>“What’s going on?” </a:t>
            </a:r>
          </a:p>
          <a:p>
            <a:pPr lvl="1"/>
            <a:r>
              <a:rPr lang="en-US" dirty="0" smtClean="0"/>
              <a:t>“What’s going well?”</a:t>
            </a:r>
          </a:p>
          <a:p>
            <a:pPr lvl="1"/>
            <a:r>
              <a:rPr lang="en-US" dirty="0" smtClean="0"/>
              <a:t>“What’s not going well?”</a:t>
            </a:r>
          </a:p>
          <a:p>
            <a:pPr lvl="1"/>
            <a:r>
              <a:rPr lang="en-US" dirty="0" smtClean="0"/>
              <a:t>“What can they use help on?”</a:t>
            </a:r>
          </a:p>
          <a:p>
            <a:pPr lvl="1"/>
            <a:r>
              <a:rPr lang="en-US" dirty="0" smtClean="0"/>
              <a:t>“What can we help them on?”</a:t>
            </a:r>
            <a:endParaRPr lang="en-US" dirty="0" smtClean="0"/>
          </a:p>
          <a:p>
            <a:r>
              <a:rPr lang="en-US" dirty="0" smtClean="0"/>
              <a:t>Reiterating that learning processes/procedures of the company takes time</a:t>
            </a:r>
            <a:endParaRPr lang="en-US" dirty="0" smtClean="0"/>
          </a:p>
          <a:p>
            <a:r>
              <a:rPr lang="en-US" dirty="0" smtClean="0"/>
              <a:t>“Answers need a place to land.”</a:t>
            </a:r>
          </a:p>
          <a:p>
            <a:endParaRPr dirty="0"/>
          </a:p>
        </p:txBody>
      </p:sp>
    </p:spTree>
    <p:extLst>
      <p:ext uri="{BB962C8B-B14F-4D97-AF65-F5344CB8AC3E}">
        <p14:creationId xmlns:p14="http://schemas.microsoft.com/office/powerpoint/2010/main" val="2021818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an effective (healthy) relationship look like? </a:t>
            </a:r>
            <a:endParaRPr dirty="0"/>
          </a:p>
        </p:txBody>
      </p:sp>
      <p:sp>
        <p:nvSpPr>
          <p:cNvPr id="3" name="Text Placeholder 2"/>
          <p:cNvSpPr>
            <a:spLocks noGrp="1"/>
          </p:cNvSpPr>
          <p:nvPr>
            <p:ph type="body" idx="1"/>
          </p:nvPr>
        </p:nvSpPr>
        <p:spPr/>
        <p:txBody>
          <a:bodyPr/>
          <a:lstStyle/>
          <a:p>
            <a:r>
              <a:rPr lang="en-US" dirty="0"/>
              <a:t>Guidance/visioning</a:t>
            </a:r>
            <a:endParaRPr dirty="0"/>
          </a:p>
        </p:txBody>
      </p:sp>
      <p:sp>
        <p:nvSpPr>
          <p:cNvPr id="4" name="Content Placeholder 3"/>
          <p:cNvSpPr>
            <a:spLocks noGrp="1"/>
          </p:cNvSpPr>
          <p:nvPr>
            <p:ph sz="half" idx="2"/>
          </p:nvPr>
        </p:nvSpPr>
        <p:spPr/>
        <p:txBody>
          <a:bodyPr/>
          <a:lstStyle/>
          <a:p>
            <a:r>
              <a:rPr lang="en-US" dirty="0"/>
              <a:t>Pairing </a:t>
            </a:r>
            <a:endParaRPr lang="en-US" dirty="0" smtClean="0"/>
          </a:p>
          <a:p>
            <a:r>
              <a:rPr lang="en-US" dirty="0" smtClean="0"/>
              <a:t>Guidance on how to solve problems</a:t>
            </a:r>
          </a:p>
          <a:p>
            <a:r>
              <a:rPr lang="en-US" dirty="0" smtClean="0"/>
              <a:t>Get </a:t>
            </a:r>
            <a:r>
              <a:rPr lang="en-US" dirty="0" smtClean="0"/>
              <a:t>juniors’ advice</a:t>
            </a:r>
            <a:endParaRPr lang="en-US" dirty="0"/>
          </a:p>
          <a:p>
            <a:r>
              <a:rPr lang="en-US" dirty="0"/>
              <a:t>Ensure junior understand what is going on and not just </a:t>
            </a:r>
            <a:r>
              <a:rPr lang="en-US" dirty="0" smtClean="0"/>
              <a:t>saying </a:t>
            </a:r>
            <a:r>
              <a:rPr lang="en-US" dirty="0" smtClean="0"/>
              <a:t>“I understand”</a:t>
            </a:r>
            <a:endParaRPr lang="en-US" dirty="0"/>
          </a:p>
        </p:txBody>
      </p:sp>
      <p:pic>
        <p:nvPicPr>
          <p:cNvPr id="8" name="Content Placeholder 7"/>
          <p:cNvPicPr>
            <a:picLocks noGrp="1" noChangeAspect="1"/>
          </p:cNvPicPr>
          <p:nvPr>
            <p:ph sz="quarter" idx="4"/>
          </p:nvPr>
        </p:nvPicPr>
        <p:blipFill>
          <a:blip r:embed="rId3"/>
          <a:stretch>
            <a:fillRect/>
          </a:stretch>
        </p:blipFill>
        <p:spPr>
          <a:xfrm>
            <a:off x="6327775" y="3516139"/>
            <a:ext cx="4343400" cy="1578322"/>
          </a:xfrm>
          <a:prstGeom prst="rect">
            <a:avLst/>
          </a:prstGeom>
        </p:spPr>
      </p:pic>
    </p:spTree>
    <p:extLst>
      <p:ext uri="{BB962C8B-B14F-4D97-AF65-F5344CB8AC3E}">
        <p14:creationId xmlns:p14="http://schemas.microsoft.com/office/powerpoint/2010/main" val="3987047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Ensuring </a:t>
            </a:r>
            <a:r>
              <a:rPr lang="en-US" dirty="0" smtClean="0"/>
              <a:t>You’re </a:t>
            </a:r>
            <a:r>
              <a:rPr lang="en-US" dirty="0"/>
              <a:t>Ready for New Juniors </a:t>
            </a:r>
            <a:br>
              <a:rPr lang="en-US" dirty="0"/>
            </a:br>
            <a:endParaRPr lang="en-US" dirty="0"/>
          </a:p>
        </p:txBody>
      </p:sp>
      <p:sp>
        <p:nvSpPr>
          <p:cNvPr id="3" name="Content Placeholder 3"/>
          <p:cNvSpPr txBox="1">
            <a:spLocks/>
          </p:cNvSpPr>
          <p:nvPr/>
        </p:nvSpPr>
        <p:spPr>
          <a:xfrm>
            <a:off x="1527048" y="2057400"/>
            <a:ext cx="8683752" cy="4038601"/>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Do you have a senior dev that can spend time answering </a:t>
            </a:r>
            <a:r>
              <a:rPr lang="en-US" dirty="0" smtClean="0"/>
              <a:t>questions, </a:t>
            </a:r>
            <a:r>
              <a:rPr lang="en-US" dirty="0"/>
              <a:t>and at least </a:t>
            </a:r>
            <a:r>
              <a:rPr lang="en-US" dirty="0" smtClean="0"/>
              <a:t>some </a:t>
            </a:r>
            <a:r>
              <a:rPr lang="en-US" dirty="0"/>
              <a:t>time once a week to chat about how </a:t>
            </a:r>
            <a:r>
              <a:rPr lang="en-US" dirty="0" smtClean="0"/>
              <a:t>they’re </a:t>
            </a:r>
            <a:r>
              <a:rPr lang="en-US" dirty="0"/>
              <a:t>doing?</a:t>
            </a:r>
          </a:p>
          <a:p>
            <a:r>
              <a:rPr lang="en-US" dirty="0"/>
              <a:t>Do you have adequate training resources? Will they be given time </a:t>
            </a:r>
            <a:r>
              <a:rPr lang="en-US" dirty="0" smtClean="0"/>
              <a:t>to </a:t>
            </a:r>
            <a:r>
              <a:rPr lang="en-US" dirty="0"/>
              <a:t>learn from </a:t>
            </a:r>
            <a:r>
              <a:rPr lang="en-US" dirty="0" smtClean="0"/>
              <a:t>these</a:t>
            </a:r>
            <a:r>
              <a:rPr lang="en-US" dirty="0" smtClean="0"/>
              <a:t>?</a:t>
            </a:r>
          </a:p>
          <a:p>
            <a:r>
              <a:rPr lang="en-US" dirty="0" smtClean="0"/>
              <a:t>Will they be able to grow from these experiences, even if they don’t stay at our company long?  (How can they help us help them?)</a:t>
            </a:r>
          </a:p>
          <a:p>
            <a:r>
              <a:rPr lang="en-US" dirty="0" smtClean="0"/>
              <a:t>The 3 P’s:</a:t>
            </a:r>
          </a:p>
          <a:p>
            <a:pPr lvl="1"/>
            <a:r>
              <a:rPr lang="en-US" dirty="0" smtClean="0"/>
              <a:t>Planning</a:t>
            </a:r>
          </a:p>
          <a:p>
            <a:pPr lvl="1"/>
            <a:r>
              <a:rPr lang="en-US" dirty="0" smtClean="0"/>
              <a:t>Projects</a:t>
            </a:r>
          </a:p>
          <a:p>
            <a:pPr lvl="1"/>
            <a:r>
              <a:rPr lang="en-US" dirty="0" smtClean="0"/>
              <a:t>Pairing</a:t>
            </a:r>
            <a:endParaRPr lang="en-US" dirty="0"/>
          </a:p>
          <a:p>
            <a:endParaRPr lang="en-US" dirty="0"/>
          </a:p>
        </p:txBody>
      </p:sp>
      <p:pic>
        <p:nvPicPr>
          <p:cNvPr id="4" name="Picture 3"/>
          <p:cNvPicPr>
            <a:picLocks noChangeAspect="1"/>
          </p:cNvPicPr>
          <p:nvPr/>
        </p:nvPicPr>
        <p:blipFill>
          <a:blip r:embed="rId3"/>
          <a:stretch>
            <a:fillRect/>
          </a:stretch>
        </p:blipFill>
        <p:spPr>
          <a:xfrm>
            <a:off x="7848600" y="4080711"/>
            <a:ext cx="3814762" cy="2435344"/>
          </a:xfrm>
          <a:prstGeom prst="rect">
            <a:avLst/>
          </a:prstGeom>
        </p:spPr>
      </p:pic>
    </p:spTree>
    <p:extLst>
      <p:ext uri="{BB962C8B-B14F-4D97-AF65-F5344CB8AC3E}">
        <p14:creationId xmlns:p14="http://schemas.microsoft.com/office/powerpoint/2010/main" val="3704005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Juniors and interns are GREAT people to have on teams</a:t>
            </a:r>
          </a:p>
          <a:p>
            <a:r>
              <a:rPr lang="en-US" dirty="0" smtClean="0"/>
              <a:t>They come with a cost of extra time and energy from the team</a:t>
            </a:r>
          </a:p>
          <a:p>
            <a:r>
              <a:rPr lang="en-US" dirty="0" smtClean="0"/>
              <a:t>They provide work, energy, enthusiasm and new ideas</a:t>
            </a:r>
          </a:p>
          <a:p>
            <a:r>
              <a:rPr lang="en-US" dirty="0" smtClean="0"/>
              <a:t>They get great experience</a:t>
            </a:r>
          </a:p>
          <a:p>
            <a:r>
              <a:rPr lang="en-US" dirty="0" smtClean="0"/>
              <a:t>Everyone benefits by working together to onboard and mentor the new teammate</a:t>
            </a:r>
            <a:endParaRPr lang="en-US" dirty="0" smtClean="0"/>
          </a:p>
        </p:txBody>
      </p:sp>
    </p:spTree>
    <p:extLst>
      <p:ext uri="{BB962C8B-B14F-4D97-AF65-F5344CB8AC3E}">
        <p14:creationId xmlns:p14="http://schemas.microsoft.com/office/powerpoint/2010/main" val="3195265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Sarah Withee</a:t>
            </a:r>
          </a:p>
          <a:p>
            <a:pPr marL="0" indent="0">
              <a:buNone/>
            </a:pPr>
            <a:r>
              <a:rPr lang="en-US" dirty="0" smtClean="0"/>
              <a:t>@geekygirlsarah on Twitter</a:t>
            </a:r>
          </a:p>
          <a:p>
            <a:pPr marL="0" indent="0">
              <a:buNone/>
            </a:pPr>
            <a:r>
              <a:rPr lang="en-US" dirty="0" smtClean="0"/>
              <a:t>sarah@sarahwithee.com</a:t>
            </a:r>
          </a:p>
          <a:p>
            <a:pPr marL="0" indent="0">
              <a:buNone/>
            </a:pPr>
            <a:endParaRPr lang="en-US" dirty="0"/>
          </a:p>
          <a:p>
            <a:pPr marL="0" indent="0">
              <a:buNone/>
            </a:pPr>
            <a:r>
              <a:rPr lang="en-US" dirty="0" smtClean="0"/>
              <a:t>I love feedback and hearing stories if this was helpful. Please share your company’s onboarding experiences!</a:t>
            </a:r>
          </a:p>
          <a:p>
            <a:pPr marL="0" indent="0">
              <a:buNone/>
            </a:pPr>
            <a:endParaRPr lang="en-US" dirty="0"/>
          </a:p>
          <a:p>
            <a:pPr marL="0" indent="0">
              <a:buNone/>
            </a:pPr>
            <a:r>
              <a:rPr lang="en-US" dirty="0" smtClean="0"/>
              <a:t>Please ask any questions you may have too!</a:t>
            </a:r>
            <a:endParaRPr lang="en-US" dirty="0"/>
          </a:p>
        </p:txBody>
      </p:sp>
    </p:spTree>
    <p:extLst>
      <p:ext uri="{BB962C8B-B14F-4D97-AF65-F5344CB8AC3E}">
        <p14:creationId xmlns:p14="http://schemas.microsoft.com/office/powerpoint/2010/main" val="3048755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a:t>Building Your Team to Last: Successful Onboarding and </a:t>
            </a:r>
            <a:r>
              <a:rPr lang="en-US" dirty="0" smtClean="0"/>
              <a:t>Mentoring </a:t>
            </a:r>
            <a:r>
              <a:rPr lang="en-US" dirty="0"/>
              <a:t>Practices</a:t>
            </a:r>
          </a:p>
        </p:txBody>
      </p:sp>
      <p:sp>
        <p:nvSpPr>
          <p:cNvPr id="14" name="Content Placeholder 13"/>
          <p:cNvSpPr>
            <a:spLocks noGrp="1"/>
          </p:cNvSpPr>
          <p:nvPr>
            <p:ph idx="1"/>
          </p:nvPr>
        </p:nvSpPr>
        <p:spPr/>
        <p:txBody>
          <a:bodyPr/>
          <a:lstStyle/>
          <a:p>
            <a:r>
              <a:rPr lang="en-US" dirty="0" smtClean="0"/>
              <a:t>Introduction</a:t>
            </a:r>
            <a:endParaRPr dirty="0"/>
          </a:p>
          <a:p>
            <a:r>
              <a:rPr lang="en-US" dirty="0"/>
              <a:t>Misconceptions about junior </a:t>
            </a:r>
            <a:r>
              <a:rPr lang="en-US" dirty="0" err="1" smtClean="0"/>
              <a:t>devs</a:t>
            </a:r>
            <a:endParaRPr lang="en-US" dirty="0" smtClean="0"/>
          </a:p>
          <a:p>
            <a:r>
              <a:rPr lang="en-US" dirty="0" smtClean="0"/>
              <a:t>Benefits for junior developers/interns</a:t>
            </a:r>
          </a:p>
          <a:p>
            <a:r>
              <a:rPr lang="en-US" dirty="0" smtClean="0"/>
              <a:t>Benefits for senior developers</a:t>
            </a:r>
          </a:p>
          <a:p>
            <a:r>
              <a:rPr lang="en-US" dirty="0" smtClean="0"/>
              <a:t>What does an effective (healthy) relationship look like?</a:t>
            </a:r>
          </a:p>
          <a:p>
            <a:r>
              <a:rPr lang="en-US" dirty="0" smtClean="0"/>
              <a:t>Ensuring you’re ready for new juniors</a:t>
            </a:r>
          </a:p>
          <a:p>
            <a:r>
              <a:rPr lang="en-US" dirty="0" smtClean="0"/>
              <a:t>Conclusion</a:t>
            </a:r>
            <a:endParaRPr lang="en-US" dirty="0" smtClean="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dirty="0"/>
          </a:p>
        </p:txBody>
      </p:sp>
      <p:sp>
        <p:nvSpPr>
          <p:cNvPr id="4" name="Content Placeholder 3"/>
          <p:cNvSpPr>
            <a:spLocks noGrp="1"/>
          </p:cNvSpPr>
          <p:nvPr>
            <p:ph idx="1"/>
          </p:nvPr>
        </p:nvSpPr>
        <p:spPr/>
        <p:txBody>
          <a:bodyPr/>
          <a:lstStyle/>
          <a:p>
            <a:r>
              <a:rPr lang="en-US" dirty="0" smtClean="0"/>
              <a:t>Based on my own experiences, as well as conversations with a dozen other junior and senior developers</a:t>
            </a:r>
            <a:r>
              <a:rPr lang="en-US" dirty="0"/>
              <a:t> </a:t>
            </a:r>
            <a:r>
              <a:rPr lang="en-US" dirty="0" smtClean="0"/>
              <a:t>or designers</a:t>
            </a:r>
          </a:p>
          <a:p>
            <a:r>
              <a:rPr lang="en-US" dirty="0" smtClean="0"/>
              <a:t>“juniors” – fresh graduates of universities, code schools, </a:t>
            </a:r>
            <a:r>
              <a:rPr lang="en-US" dirty="0" err="1" smtClean="0"/>
              <a:t>bootcamps</a:t>
            </a:r>
            <a:r>
              <a:rPr lang="en-US" dirty="0" smtClean="0"/>
              <a:t>, or self-taught </a:t>
            </a:r>
            <a:r>
              <a:rPr lang="en-US" dirty="0" err="1" smtClean="0"/>
              <a:t>devs</a:t>
            </a:r>
            <a:r>
              <a:rPr lang="en-US" dirty="0" smtClean="0"/>
              <a:t> with &lt; 2 years experience</a:t>
            </a:r>
          </a:p>
          <a:p>
            <a:r>
              <a:rPr lang="en-US" dirty="0" smtClean="0"/>
              <a:t>“seniors” – people with many years of experience </a:t>
            </a:r>
            <a:br>
              <a:rPr lang="en-US" dirty="0" smtClean="0"/>
            </a:br>
            <a:r>
              <a:rPr lang="en-US" dirty="0" smtClean="0"/>
              <a:t>and often lead teams. </a:t>
            </a:r>
          </a:p>
          <a:p>
            <a:r>
              <a:rPr lang="en-US" dirty="0" smtClean="0"/>
              <a:t>For this talk, “mid” level people are seniors too</a:t>
            </a:r>
          </a:p>
          <a:p>
            <a:r>
              <a:rPr lang="en-US" dirty="0" smtClean="0"/>
              <a:t>This is written mostly from a developer </a:t>
            </a:r>
            <a:br>
              <a:rPr lang="en-US" dirty="0" smtClean="0"/>
            </a:br>
            <a:r>
              <a:rPr lang="en-US" dirty="0" smtClean="0"/>
              <a:t>perspective, but can work for any job position/team</a:t>
            </a:r>
            <a:br>
              <a:rPr lang="en-US" dirty="0" smtClean="0"/>
            </a:br>
            <a:r>
              <a:rPr lang="en-US" dirty="0" smtClean="0"/>
              <a:t>(designers, QA, tech writers, etc.)</a:t>
            </a:r>
          </a:p>
        </p:txBody>
      </p:sp>
      <p:pic>
        <p:nvPicPr>
          <p:cNvPr id="5" name="Picture 4"/>
          <p:cNvPicPr>
            <a:picLocks noChangeAspect="1"/>
          </p:cNvPicPr>
          <p:nvPr/>
        </p:nvPicPr>
        <p:blipFill>
          <a:blip r:embed="rId3"/>
          <a:stretch>
            <a:fillRect/>
          </a:stretch>
        </p:blipFill>
        <p:spPr>
          <a:xfrm>
            <a:off x="7467600" y="3157538"/>
            <a:ext cx="4222749" cy="3167062"/>
          </a:xfrm>
          <a:prstGeom prst="rect">
            <a:avLst/>
          </a:prstGeom>
        </p:spPr>
      </p:pic>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Background</a:t>
            </a:r>
            <a:endParaRPr dirty="0"/>
          </a:p>
        </p:txBody>
      </p:sp>
      <p:sp>
        <p:nvSpPr>
          <p:cNvPr id="4" name="Content Placeholder 3"/>
          <p:cNvSpPr>
            <a:spLocks noGrp="1"/>
          </p:cNvSpPr>
          <p:nvPr>
            <p:ph idx="1"/>
          </p:nvPr>
        </p:nvSpPr>
        <p:spPr/>
        <p:txBody>
          <a:bodyPr>
            <a:normAutofit fontScale="92500" lnSpcReduction="10000"/>
          </a:bodyPr>
          <a:lstStyle/>
          <a:p>
            <a:r>
              <a:rPr lang="en-US" dirty="0" smtClean="0"/>
              <a:t>Loved programming as a kid on my </a:t>
            </a:r>
            <a:r>
              <a:rPr lang="en-US" dirty="0" err="1" smtClean="0"/>
              <a:t>Comodore</a:t>
            </a:r>
            <a:r>
              <a:rPr lang="en-US" dirty="0" smtClean="0"/>
              <a:t> 64</a:t>
            </a:r>
          </a:p>
          <a:p>
            <a:r>
              <a:rPr lang="en-US" dirty="0" smtClean="0"/>
              <a:t>Went to college, dropped out, went back to complete it (2011-2015)</a:t>
            </a:r>
          </a:p>
          <a:p>
            <a:r>
              <a:rPr lang="en-US" dirty="0" smtClean="0"/>
              <a:t>Started teaching C++ lab in 2012</a:t>
            </a:r>
          </a:p>
          <a:p>
            <a:r>
              <a:rPr lang="en-US" dirty="0" smtClean="0"/>
              <a:t>Internship 1 in 2013</a:t>
            </a:r>
          </a:p>
          <a:p>
            <a:r>
              <a:rPr lang="en-US" dirty="0" smtClean="0"/>
              <a:t>Internship 2 in 2014 (same company, different team)</a:t>
            </a:r>
          </a:p>
          <a:p>
            <a:r>
              <a:rPr lang="en-US" dirty="0" smtClean="0"/>
              <a:t>Started teaching C++ lecture in 2014</a:t>
            </a:r>
          </a:p>
          <a:p>
            <a:r>
              <a:rPr lang="en-US" dirty="0" smtClean="0"/>
              <a:t>“Real World Job” in 2015 after graduation</a:t>
            </a:r>
          </a:p>
          <a:p>
            <a:r>
              <a:rPr lang="en-US" dirty="0" smtClean="0"/>
              <a:t>Onboarding program with job was three-month internal project and 3 five-month rotations</a:t>
            </a:r>
          </a:p>
          <a:p>
            <a:r>
              <a:rPr lang="en-US" dirty="0" smtClean="0"/>
              <a:t>Total onboarding experiences: 8</a:t>
            </a:r>
          </a:p>
        </p:txBody>
      </p:sp>
    </p:spTree>
    <p:extLst>
      <p:ext uri="{BB962C8B-B14F-4D97-AF65-F5344CB8AC3E}">
        <p14:creationId xmlns:p14="http://schemas.microsoft.com/office/powerpoint/2010/main" val="2146551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Misconceptions </a:t>
            </a:r>
            <a:r>
              <a:rPr lang="en-US" dirty="0"/>
              <a:t>about junior </a:t>
            </a:r>
            <a:r>
              <a:rPr lang="en-US" dirty="0" err="1"/>
              <a:t>devs</a:t>
            </a:r>
            <a:endParaRPr dirty="0"/>
          </a:p>
        </p:txBody>
      </p:sp>
      <p:sp>
        <p:nvSpPr>
          <p:cNvPr id="3" name="Content Placeholder 2"/>
          <p:cNvSpPr>
            <a:spLocks noGrp="1"/>
          </p:cNvSpPr>
          <p:nvPr>
            <p:ph idx="1"/>
          </p:nvPr>
        </p:nvSpPr>
        <p:spPr/>
        <p:txBody>
          <a:bodyPr>
            <a:normAutofit/>
          </a:bodyPr>
          <a:lstStyle/>
          <a:p>
            <a:r>
              <a:rPr lang="en-US" dirty="0"/>
              <a:t>Junior </a:t>
            </a:r>
            <a:r>
              <a:rPr lang="en-US" dirty="0" err="1"/>
              <a:t>devs</a:t>
            </a:r>
            <a:r>
              <a:rPr lang="en-US" dirty="0"/>
              <a:t> are effective </a:t>
            </a:r>
            <a:r>
              <a:rPr lang="en-US" dirty="0" smtClean="0"/>
              <a:t>mind-readers</a:t>
            </a:r>
          </a:p>
          <a:p>
            <a:r>
              <a:rPr lang="en-US" dirty="0"/>
              <a:t>Junior </a:t>
            </a:r>
            <a:r>
              <a:rPr lang="en-US" dirty="0" err="1"/>
              <a:t>devs</a:t>
            </a:r>
            <a:r>
              <a:rPr lang="en-US" dirty="0"/>
              <a:t> understand exactly </a:t>
            </a:r>
            <a:r>
              <a:rPr lang="en-US" dirty="0" smtClean="0"/>
              <a:t>what’s </a:t>
            </a:r>
            <a:r>
              <a:rPr lang="en-US" dirty="0"/>
              <a:t>expected of their code as soon as they </a:t>
            </a:r>
            <a:r>
              <a:rPr lang="en-US" dirty="0" smtClean="0"/>
              <a:t>walk </a:t>
            </a:r>
            <a:r>
              <a:rPr lang="en-US" dirty="0"/>
              <a:t>in the door</a:t>
            </a:r>
          </a:p>
          <a:p>
            <a:r>
              <a:rPr lang="en-US" dirty="0"/>
              <a:t>Juniors understand the nature of working on production </a:t>
            </a:r>
            <a:r>
              <a:rPr lang="en-US" dirty="0" smtClean="0"/>
              <a:t>code </a:t>
            </a:r>
            <a:r>
              <a:rPr lang="en-US" dirty="0"/>
              <a:t>in a </a:t>
            </a:r>
            <a:r>
              <a:rPr lang="en-US" dirty="0" smtClean="0"/>
              <a:t>team</a:t>
            </a:r>
          </a:p>
          <a:p>
            <a:r>
              <a:rPr lang="en-US" dirty="0"/>
              <a:t>Juniors will get it right on the first </a:t>
            </a:r>
            <a:r>
              <a:rPr lang="en-US" dirty="0" smtClean="0"/>
              <a:t>try</a:t>
            </a:r>
          </a:p>
          <a:p>
            <a:r>
              <a:rPr lang="en-US" dirty="0"/>
              <a:t>Juniors are </a:t>
            </a:r>
            <a:r>
              <a:rPr lang="en-US" dirty="0" smtClean="0"/>
              <a:t>20-year-olds </a:t>
            </a:r>
            <a:r>
              <a:rPr lang="en-US" dirty="0"/>
              <a:t>fresh out of college/internships </a:t>
            </a:r>
            <a:endParaRPr lang="en-US" dirty="0" smtClean="0"/>
          </a:p>
          <a:p>
            <a:r>
              <a:rPr lang="en-US" dirty="0"/>
              <a:t>Junior developers all have the same knowledge out of their </a:t>
            </a:r>
            <a:r>
              <a:rPr lang="en-US" dirty="0" smtClean="0"/>
              <a:t>education</a:t>
            </a:r>
            <a:endParaRPr lang="en-US" dirty="0"/>
          </a:p>
          <a:p>
            <a:endParaRPr lang="en-US" dirty="0"/>
          </a:p>
          <a:p>
            <a:endParaRPr lang="en-US" dirty="0"/>
          </a:p>
        </p:txBody>
      </p:sp>
    </p:spTree>
    <p:extLst>
      <p:ext uri="{BB962C8B-B14F-4D97-AF65-F5344CB8AC3E}">
        <p14:creationId xmlns:p14="http://schemas.microsoft.com/office/powerpoint/2010/main" val="414526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Paraphrased</a:t>
            </a:r>
            <a:endParaRPr dirty="0"/>
          </a:p>
        </p:txBody>
      </p:sp>
      <p:sp>
        <p:nvSpPr>
          <p:cNvPr id="3" name="Content Placeholder 2"/>
          <p:cNvSpPr>
            <a:spLocks noGrp="1"/>
          </p:cNvSpPr>
          <p:nvPr>
            <p:ph idx="1"/>
          </p:nvPr>
        </p:nvSpPr>
        <p:spPr>
          <a:xfrm>
            <a:off x="1524000" y="2667000"/>
            <a:ext cx="5715000" cy="2971800"/>
          </a:xfrm>
        </p:spPr>
        <p:txBody>
          <a:bodyPr>
            <a:normAutofit/>
          </a:bodyPr>
          <a:lstStyle/>
          <a:p>
            <a:pPr marL="0" indent="0" algn="ctr">
              <a:buNone/>
            </a:pPr>
            <a:r>
              <a:rPr lang="en-US" sz="2800" b="1" dirty="0"/>
              <a:t>Lack of experience != Lack of ability </a:t>
            </a:r>
            <a:endParaRPr lang="en-US" sz="2800" b="1" dirty="0" smtClean="0"/>
          </a:p>
          <a:p>
            <a:pPr marL="0" indent="0" algn="ctr">
              <a:buNone/>
            </a:pPr>
            <a:endParaRPr lang="en-US" sz="2800" b="1" dirty="0"/>
          </a:p>
          <a:p>
            <a:pPr marL="0" indent="0" algn="ctr">
              <a:buNone/>
            </a:pPr>
            <a:r>
              <a:rPr lang="en-US" sz="2800" b="1" dirty="0" smtClean="0"/>
              <a:t>Being new != Being stupid</a:t>
            </a:r>
            <a:endParaRPr lang="en-US" sz="2800" b="1" dirty="0"/>
          </a:p>
        </p:txBody>
      </p:sp>
      <p:pic>
        <p:nvPicPr>
          <p:cNvPr id="5" name="Picture 4"/>
          <p:cNvPicPr>
            <a:picLocks noChangeAspect="1"/>
          </p:cNvPicPr>
          <p:nvPr/>
        </p:nvPicPr>
        <p:blipFill>
          <a:blip r:embed="rId2"/>
          <a:stretch>
            <a:fillRect/>
          </a:stretch>
        </p:blipFill>
        <p:spPr>
          <a:xfrm>
            <a:off x="7696200" y="457200"/>
            <a:ext cx="3368040" cy="5943600"/>
          </a:xfrm>
          <a:prstGeom prst="rect">
            <a:avLst/>
          </a:prstGeom>
        </p:spPr>
      </p:pic>
    </p:spTree>
    <p:extLst>
      <p:ext uri="{BB962C8B-B14F-4D97-AF65-F5344CB8AC3E}">
        <p14:creationId xmlns:p14="http://schemas.microsoft.com/office/powerpoint/2010/main" val="1153027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for junior </a:t>
            </a:r>
            <a:r>
              <a:rPr lang="en-US" dirty="0" smtClean="0"/>
              <a:t>developers/interns</a:t>
            </a:r>
            <a:endParaRPr dirty="0"/>
          </a:p>
        </p:txBody>
      </p:sp>
      <p:sp>
        <p:nvSpPr>
          <p:cNvPr id="3" name="Content Placeholder 3"/>
          <p:cNvSpPr txBox="1">
            <a:spLocks/>
          </p:cNvSpPr>
          <p:nvPr/>
        </p:nvSpPr>
        <p:spPr>
          <a:xfrm>
            <a:off x="1527048" y="2057400"/>
            <a:ext cx="8683752" cy="4038601"/>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smtClean="0"/>
              <a:t>Growth</a:t>
            </a:r>
          </a:p>
          <a:p>
            <a:r>
              <a:rPr lang="en-US" dirty="0"/>
              <a:t>Put energy to good </a:t>
            </a:r>
            <a:r>
              <a:rPr lang="en-US" dirty="0" smtClean="0"/>
              <a:t>use</a:t>
            </a:r>
          </a:p>
          <a:p>
            <a:r>
              <a:rPr lang="en-US" dirty="0" smtClean="0"/>
              <a:t>Discovering interests</a:t>
            </a:r>
          </a:p>
          <a:p>
            <a:r>
              <a:rPr lang="en-US" dirty="0" smtClean="0"/>
              <a:t>Build good relationships with seniors (or anyone with more experience)</a:t>
            </a:r>
          </a:p>
          <a:p>
            <a:r>
              <a:rPr lang="en-US" dirty="0" smtClean="0"/>
              <a:t>Cheaper/easier </a:t>
            </a:r>
            <a:r>
              <a:rPr lang="en-US" dirty="0"/>
              <a:t>to hire</a:t>
            </a:r>
            <a:r>
              <a:rPr lang="en-US" dirty="0" smtClean="0"/>
              <a:t> </a:t>
            </a:r>
          </a:p>
          <a:p>
            <a:r>
              <a:rPr lang="en-US" dirty="0" smtClean="0"/>
              <a:t>Get involved in workplace and community</a:t>
            </a:r>
            <a:endParaRPr lang="en-US" dirty="0" smtClean="0"/>
          </a:p>
          <a:p>
            <a:endParaRPr lang="en-US" dirty="0"/>
          </a:p>
        </p:txBody>
      </p:sp>
    </p:spTree>
    <p:extLst>
      <p:ext uri="{BB962C8B-B14F-4D97-AF65-F5344CB8AC3E}">
        <p14:creationId xmlns:p14="http://schemas.microsoft.com/office/powerpoint/2010/main" val="21598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514600" y="990600"/>
            <a:ext cx="6516858" cy="4770222"/>
          </a:xfrm>
          <a:prstGeom prst="rect">
            <a:avLst/>
          </a:prstGeom>
        </p:spPr>
      </p:pic>
    </p:spTree>
    <p:extLst>
      <p:ext uri="{BB962C8B-B14F-4D97-AF65-F5344CB8AC3E}">
        <p14:creationId xmlns:p14="http://schemas.microsoft.com/office/powerpoint/2010/main" val="2437191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for senior developers</a:t>
            </a:r>
            <a:endParaRPr dirty="0"/>
          </a:p>
        </p:txBody>
      </p:sp>
      <p:sp>
        <p:nvSpPr>
          <p:cNvPr id="3" name="Content Placeholder 3"/>
          <p:cNvSpPr txBox="1">
            <a:spLocks/>
          </p:cNvSpPr>
          <p:nvPr/>
        </p:nvSpPr>
        <p:spPr>
          <a:xfrm>
            <a:off x="1527048" y="2057400"/>
            <a:ext cx="8683752" cy="4038601"/>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Time away from regular </a:t>
            </a:r>
            <a:r>
              <a:rPr lang="en-US" dirty="0" smtClean="0"/>
              <a:t>work</a:t>
            </a:r>
          </a:p>
          <a:p>
            <a:r>
              <a:rPr lang="en-US" dirty="0"/>
              <a:t>Reevaluating how you do things </a:t>
            </a:r>
            <a:endParaRPr lang="en-US" dirty="0" smtClean="0"/>
          </a:p>
          <a:p>
            <a:r>
              <a:rPr lang="en-US" dirty="0"/>
              <a:t>More time spent in the beginning saves you MORE time down the </a:t>
            </a:r>
            <a:r>
              <a:rPr lang="en-US" dirty="0" smtClean="0"/>
              <a:t>road</a:t>
            </a:r>
            <a:endParaRPr lang="en-US" dirty="0"/>
          </a:p>
          <a:p>
            <a:r>
              <a:rPr lang="en-US" dirty="0"/>
              <a:t>See new ideas </a:t>
            </a:r>
            <a:endParaRPr lang="en-US" dirty="0" smtClean="0"/>
          </a:p>
          <a:p>
            <a:r>
              <a:rPr lang="en-US" dirty="0" smtClean="0"/>
              <a:t>Break out of homogeneity </a:t>
            </a:r>
            <a:endParaRPr lang="en-US" dirty="0" smtClean="0"/>
          </a:p>
          <a:p>
            <a:r>
              <a:rPr lang="en-US" dirty="0"/>
              <a:t>Investing in the future of your </a:t>
            </a:r>
            <a:r>
              <a:rPr lang="en-US" dirty="0" smtClean="0"/>
              <a:t>team</a:t>
            </a:r>
          </a:p>
          <a:p>
            <a:r>
              <a:rPr lang="en-US" dirty="0"/>
              <a:t>Get more side work done</a:t>
            </a:r>
            <a:endParaRPr lang="en-US" dirty="0" smtClean="0"/>
          </a:p>
          <a:p>
            <a:endParaRPr lang="en-US" dirty="0"/>
          </a:p>
        </p:txBody>
      </p:sp>
    </p:spTree>
    <p:extLst>
      <p:ext uri="{BB962C8B-B14F-4D97-AF65-F5344CB8AC3E}">
        <p14:creationId xmlns:p14="http://schemas.microsoft.com/office/powerpoint/2010/main" val="3673920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1951</Words>
  <Application>Microsoft Office PowerPoint</Application>
  <PresentationFormat>Widescreen</PresentationFormat>
  <Paragraphs>198</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Candara</vt:lpstr>
      <vt:lpstr>Consolas</vt:lpstr>
      <vt:lpstr>Tech Computer 16x9</vt:lpstr>
      <vt:lpstr>Building Your Team to Last: Successful Onboarding and Mentoring Practices</vt:lpstr>
      <vt:lpstr>Building Your Team to Last: Successful Onboarding and Mentoring Practices</vt:lpstr>
      <vt:lpstr>Intro</vt:lpstr>
      <vt:lpstr>My Background</vt:lpstr>
      <vt:lpstr>Misconceptions about junior devs</vt:lpstr>
      <vt:lpstr>Paraphrased</vt:lpstr>
      <vt:lpstr>Benefits for junior developers/interns</vt:lpstr>
      <vt:lpstr>PowerPoint Presentation</vt:lpstr>
      <vt:lpstr>Benefits for senior developers</vt:lpstr>
      <vt:lpstr>What does an effective (healthy) relationship look like? </vt:lpstr>
      <vt:lpstr>What does an effective (healthy) relationship look like? </vt:lpstr>
      <vt:lpstr>Ensuring You’re Ready for New Juniors  </vt:lpstr>
      <vt:lpstr>Conclusion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2016-05-17T05:30:28Z</dcterms:created>
  <dcterms:modified xsi:type="dcterms:W3CDTF">2016-05-19T19:20:27Z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