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61"/>
  </p:notesMasterIdLst>
  <p:handoutMasterIdLst>
    <p:handoutMasterId r:id="rId62"/>
  </p:handoutMasterIdLst>
  <p:sldIdLst>
    <p:sldId id="283" r:id="rId2"/>
    <p:sldId id="258" r:id="rId3"/>
    <p:sldId id="342"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35" r:id="rId24"/>
    <p:sldId id="305" r:id="rId25"/>
    <p:sldId id="306" r:id="rId26"/>
    <p:sldId id="307" r:id="rId27"/>
    <p:sldId id="308" r:id="rId28"/>
    <p:sldId id="309" r:id="rId29"/>
    <p:sldId id="310" r:id="rId30"/>
    <p:sldId id="311" r:id="rId31"/>
    <p:sldId id="343" r:id="rId32"/>
    <p:sldId id="336" r:id="rId33"/>
    <p:sldId id="337" r:id="rId34"/>
    <p:sldId id="313" r:id="rId35"/>
    <p:sldId id="316" r:id="rId36"/>
    <p:sldId id="317" r:id="rId37"/>
    <p:sldId id="344" r:id="rId38"/>
    <p:sldId id="318" r:id="rId39"/>
    <p:sldId id="339" r:id="rId40"/>
    <p:sldId id="319" r:id="rId41"/>
    <p:sldId id="340" r:id="rId42"/>
    <p:sldId id="320" r:id="rId43"/>
    <p:sldId id="345" r:id="rId44"/>
    <p:sldId id="321" r:id="rId45"/>
    <p:sldId id="322" r:id="rId46"/>
    <p:sldId id="341" r:id="rId47"/>
    <p:sldId id="323" r:id="rId48"/>
    <p:sldId id="324" r:id="rId49"/>
    <p:sldId id="325" r:id="rId50"/>
    <p:sldId id="346" r:id="rId51"/>
    <p:sldId id="326" r:id="rId52"/>
    <p:sldId id="327" r:id="rId53"/>
    <p:sldId id="328" r:id="rId54"/>
    <p:sldId id="334" r:id="rId55"/>
    <p:sldId id="329" r:id="rId56"/>
    <p:sldId id="330" r:id="rId57"/>
    <p:sldId id="331" r:id="rId58"/>
    <p:sldId id="332" r:id="rId59"/>
    <p:sldId id="333"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0 - Intro" id="{6411B64E-2D96-704E-8A50-BA2B794A90E0}">
          <p14:sldIdLst>
            <p14:sldId id="283"/>
            <p14:sldId id="258"/>
            <p14:sldId id="342"/>
            <p14:sldId id="285"/>
            <p14:sldId id="286"/>
            <p14:sldId id="287"/>
          </p14:sldIdLst>
        </p14:section>
        <p14:section name="1 - Searches Are Terrible" id="{2D80D966-4D2B-5D4D-B8B6-EF38FA546BDB}">
          <p14:sldIdLst>
            <p14:sldId id="288"/>
            <p14:sldId id="289"/>
            <p14:sldId id="290"/>
            <p14:sldId id="291"/>
            <p14:sldId id="292"/>
          </p14:sldIdLst>
        </p14:section>
        <p14:section name="2 - Prepping for the Job Hunt" id="{A8EF513C-834A-3148-9087-30E562B242F2}">
          <p14:sldIdLst>
            <p14:sldId id="293"/>
            <p14:sldId id="294"/>
            <p14:sldId id="295"/>
            <p14:sldId id="296"/>
            <p14:sldId id="297"/>
            <p14:sldId id="298"/>
            <p14:sldId id="299"/>
            <p14:sldId id="300"/>
            <p14:sldId id="301"/>
            <p14:sldId id="302"/>
            <p14:sldId id="303"/>
            <p14:sldId id="335"/>
            <p14:sldId id="305"/>
            <p14:sldId id="306"/>
            <p14:sldId id="307"/>
            <p14:sldId id="308"/>
            <p14:sldId id="309"/>
            <p14:sldId id="310"/>
            <p14:sldId id="311"/>
            <p14:sldId id="343"/>
            <p14:sldId id="336"/>
            <p14:sldId id="337"/>
          </p14:sldIdLst>
        </p14:section>
        <p14:section name="3 - Specific Scenarios" id="{1FDE5EEA-DDD1-2247-8975-27F5B598BC85}">
          <p14:sldIdLst>
            <p14:sldId id="313"/>
            <p14:sldId id="316"/>
            <p14:sldId id="317"/>
            <p14:sldId id="344"/>
            <p14:sldId id="318"/>
            <p14:sldId id="339"/>
            <p14:sldId id="319"/>
            <p14:sldId id="340"/>
            <p14:sldId id="320"/>
            <p14:sldId id="345"/>
          </p14:sldIdLst>
        </p14:section>
        <p14:section name="4 - Tools for the Hunt" id="{190B575C-AEC8-4B4E-B014-B795BFEC006B}">
          <p14:sldIdLst>
            <p14:sldId id="321"/>
            <p14:sldId id="322"/>
            <p14:sldId id="341"/>
            <p14:sldId id="323"/>
            <p14:sldId id="324"/>
            <p14:sldId id="325"/>
            <p14:sldId id="346"/>
            <p14:sldId id="326"/>
            <p14:sldId id="327"/>
            <p14:sldId id="328"/>
            <p14:sldId id="334"/>
          </p14:sldIdLst>
        </p14:section>
        <p14:section name="(If time) - What can companies do about it?" id="{6B342A93-D9F4-8147-B15D-E822B0998C7A}">
          <p14:sldIdLst>
            <p14:sldId id="329"/>
            <p14:sldId id="330"/>
          </p14:sldIdLst>
        </p14:section>
        <p14:section name="6 - Conclusion" id="{F97E1DB4-F157-534C-BB65-999D95F31960}">
          <p14:sldIdLst>
            <p14:sldId id="331"/>
            <p14:sldId id="332"/>
            <p14:sldId id="333"/>
          </p14:sldIdLst>
        </p14:section>
      </p14:sectionLst>
    </p:ext>
    <p:ext uri="{EFAFB233-063F-42B5-8137-9DF3F51BA10A}">
      <p15:sldGuideLst xmlns:p15="http://schemas.microsoft.com/office/powerpoint/2012/main">
        <p15:guide id="1" orient="horz" pos="162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1FD78-B091-4A67-9D25-BDFEE3F631E1}">
  <a:tblStyle styleId="{D011FD78-B091-4A67-9D25-BDFEE3F631E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85436" autoAdjust="0"/>
  </p:normalViewPr>
  <p:slideViewPr>
    <p:cSldViewPr snapToGrid="0" snapToObjects="1">
      <p:cViewPr varScale="1">
        <p:scale>
          <a:sx n="142" d="100"/>
          <a:sy n="142" d="100"/>
        </p:scale>
        <p:origin x="900" y="258"/>
      </p:cViewPr>
      <p:guideLst>
        <p:guide orient="horz" pos="1620"/>
        <p:guide pos="2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A348E-C186-DF45-BC42-75B2370347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F3228F-2E43-B14A-BA0F-4FEDA2D001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03C675-77D3-4548-862C-FC74ADAC1E49}" type="datetimeFigureOut">
              <a:rPr lang="en-US" smtClean="0"/>
              <a:t>10/3/2020</a:t>
            </a:fld>
            <a:endParaRPr lang="en-US"/>
          </a:p>
        </p:txBody>
      </p:sp>
      <p:sp>
        <p:nvSpPr>
          <p:cNvPr id="4" name="Footer Placeholder 3">
            <a:extLst>
              <a:ext uri="{FF2B5EF4-FFF2-40B4-BE49-F238E27FC236}">
                <a16:creationId xmlns:a16="http://schemas.microsoft.com/office/drawing/2014/main" id="{F36304D6-EBD9-0146-B03C-C650610B26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14BCCE2-157B-FE41-AFD4-71D9080993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D11C87-F26F-A746-B1CC-E286C86A6D31}" type="slidenum">
              <a:rPr lang="en-US" smtClean="0"/>
              <a:t>‹#›</a:t>
            </a:fld>
            <a:endParaRPr lang="en-US"/>
          </a:p>
        </p:txBody>
      </p:sp>
    </p:spTree>
    <p:extLst>
      <p:ext uri="{BB962C8B-B14F-4D97-AF65-F5344CB8AC3E}">
        <p14:creationId xmlns:p14="http://schemas.microsoft.com/office/powerpoint/2010/main" val="797621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20762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WHAT!?!?!?!?!?</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Seriously…. He wanted to do whatever he could to support me. </a:t>
            </a:r>
          </a:p>
          <a:p>
            <a:pPr lvl="0"/>
            <a:r>
              <a:rPr lang="en-US" sz="1100" b="0" i="0" u="none" strike="noStrike" cap="none" dirty="0">
                <a:solidFill>
                  <a:srgbClr val="000000"/>
                </a:solidFill>
                <a:effectLst/>
                <a:latin typeface="Arial"/>
                <a:ea typeface="Arial"/>
                <a:cs typeface="Arial"/>
                <a:sym typeface="Arial"/>
              </a:rPr>
              <a:t>And so did the rest of the chain up. </a:t>
            </a:r>
          </a:p>
          <a:p>
            <a:pPr lvl="0"/>
            <a:r>
              <a:rPr lang="en-US" sz="1100" b="0" i="0" u="none" strike="noStrike" cap="none" dirty="0">
                <a:solidFill>
                  <a:srgbClr val="000000"/>
                </a:solidFill>
                <a:effectLst/>
                <a:latin typeface="Arial"/>
                <a:ea typeface="Arial"/>
                <a:cs typeface="Arial"/>
                <a:sym typeface="Arial"/>
              </a:rPr>
              <a:t>My manager wished me luck on a trip to an interview (and I didn’t even tell her). </a:t>
            </a:r>
          </a:p>
          <a:p>
            <a:pPr lvl="0"/>
            <a:r>
              <a:rPr lang="en-US" sz="1100" b="0" i="0" u="none" strike="noStrike" cap="none" dirty="0">
                <a:solidFill>
                  <a:srgbClr val="000000"/>
                </a:solidFill>
                <a:effectLst/>
                <a:latin typeface="Arial"/>
                <a:ea typeface="Arial"/>
                <a:cs typeface="Arial"/>
                <a:sym typeface="Arial"/>
              </a:rPr>
              <a:t>Her director knew and was ok with it. </a:t>
            </a:r>
          </a:p>
          <a:p>
            <a:pPr lvl="0"/>
            <a:r>
              <a:rPr lang="en-US" sz="1100" b="0" i="0" u="none" strike="noStrike" cap="none" dirty="0">
                <a:solidFill>
                  <a:srgbClr val="000000"/>
                </a:solidFill>
                <a:effectLst/>
                <a:latin typeface="Arial"/>
                <a:ea typeface="Arial"/>
                <a:cs typeface="Arial"/>
                <a:sym typeface="Arial"/>
              </a:rPr>
              <a:t>And I had a meeting with the Director of HR and he literally told me they wanted to keep me while I job searched.</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10435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HUH???</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Long story short, they kept me while I searched for a while, and at some point we both mutually decided it was best to move on. </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6 months of the last job hunt was while employed, 2 months of it was not.</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And I realized WAY more about myself and what I needed to do on this job hunt than I ever knew before.</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This talk is a combination of my experiences and realizations from this, combined with research</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422735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100" b="0" i="0" u="none" strike="noStrike" cap="none" dirty="0">
                <a:solidFill>
                  <a:srgbClr val="000000"/>
                </a:solidFill>
                <a:effectLst/>
                <a:latin typeface="Arial"/>
                <a:ea typeface="Arial"/>
                <a:cs typeface="Arial"/>
                <a:sym typeface="Arial"/>
              </a:rPr>
              <a:t>If nothing else, if you fall asleep, at least take this in:</a:t>
            </a:r>
            <a:endParaRPr dirty="0"/>
          </a:p>
        </p:txBody>
      </p:sp>
    </p:spTree>
    <p:extLst>
      <p:ext uri="{BB962C8B-B14F-4D97-AF65-F5344CB8AC3E}">
        <p14:creationId xmlns:p14="http://schemas.microsoft.com/office/powerpoint/2010/main" val="2689672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err="1">
                <a:solidFill>
                  <a:srgbClr val="000000"/>
                </a:solidFill>
                <a:effectLst/>
                <a:latin typeface="Arial"/>
                <a:ea typeface="Arial"/>
                <a:cs typeface="Arial"/>
                <a:sym typeface="Arial"/>
              </a:rPr>
              <a:t>tl;dr</a:t>
            </a:r>
            <a:r>
              <a:rPr lang="en-US" sz="1100" b="0" i="0" u="none" strike="noStrike" cap="none" dirty="0">
                <a:solidFill>
                  <a:srgbClr val="000000"/>
                </a:solidFill>
                <a:effectLst/>
                <a:latin typeface="Arial"/>
                <a:ea typeface="Arial"/>
                <a:cs typeface="Arial"/>
                <a:sym typeface="Arial"/>
              </a:rPr>
              <a:t> It all boils down to self care</a:t>
            </a:r>
          </a:p>
          <a:p>
            <a:pPr marL="171450" lvl="0" indent="-171450">
              <a:spcBef>
                <a:spcPts val="0"/>
              </a:spcBef>
              <a:spcAft>
                <a:spcPts val="0"/>
              </a:spcAft>
            </a:pPr>
            <a:r>
              <a:rPr lang="en-US" dirty="0"/>
              <a:t>Not how long you search, how many jobs you apply to, companies you talk to, etc.</a:t>
            </a:r>
          </a:p>
          <a:p>
            <a:pPr marL="171450" lvl="0" indent="-171450">
              <a:spcBef>
                <a:spcPts val="0"/>
              </a:spcBef>
              <a:spcAft>
                <a:spcPts val="0"/>
              </a:spcAft>
            </a:pPr>
            <a:r>
              <a:rPr lang="en-US" dirty="0"/>
              <a:t>So what IS self care?</a:t>
            </a:r>
            <a:endParaRPr dirty="0"/>
          </a:p>
        </p:txBody>
      </p:sp>
    </p:spTree>
    <p:extLst>
      <p:ext uri="{BB962C8B-B14F-4D97-AF65-F5344CB8AC3E}">
        <p14:creationId xmlns:p14="http://schemas.microsoft.com/office/powerpoint/2010/main" val="293133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It’s bubble baths and retail therapy days right?</a:t>
            </a:r>
          </a:p>
          <a:p>
            <a:pPr marL="0" lvl="0" indent="0">
              <a:spcBef>
                <a:spcPts val="0"/>
              </a:spcBef>
              <a:spcAft>
                <a:spcPts val="0"/>
              </a:spcAft>
              <a:buNone/>
            </a:pPr>
            <a:r>
              <a:rPr lang="en-US" dirty="0"/>
              <a:t>(maybe not)</a:t>
            </a:r>
            <a:endParaRPr dirty="0"/>
          </a:p>
        </p:txBody>
      </p:sp>
    </p:spTree>
    <p:extLst>
      <p:ext uri="{BB962C8B-B14F-4D97-AF65-F5344CB8AC3E}">
        <p14:creationId xmlns:p14="http://schemas.microsoft.com/office/powerpoint/2010/main" val="400044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Or video game or binging on TV shows while eating ice cream for hours, right?</a:t>
            </a:r>
          </a:p>
          <a:p>
            <a:pPr marL="0" lvl="0" indent="0">
              <a:spcBef>
                <a:spcPts val="0"/>
              </a:spcBef>
              <a:spcAft>
                <a:spcPts val="0"/>
              </a:spcAft>
              <a:buNone/>
            </a:pPr>
            <a:r>
              <a:rPr lang="en-US" dirty="0"/>
              <a:t>(maybe not…)</a:t>
            </a:r>
            <a:endParaRPr dirty="0"/>
          </a:p>
        </p:txBody>
      </p:sp>
    </p:spTree>
    <p:extLst>
      <p:ext uri="{BB962C8B-B14F-4D97-AF65-F5344CB8AC3E}">
        <p14:creationId xmlns:p14="http://schemas.microsoft.com/office/powerpoint/2010/main" val="1062018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A great quote by Audre Lorde: “Caring for myself is not self-indulgence. It is self-preservation, and that is an act of political warfare.”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Whoa…  bubble baths just got deep.</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The International Self-Care Foundation (yes, it’s a real thing) has done years of research. </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Some groups have identified 139 definitions of self care. (No wonder it’s confusing)</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929474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They found 7 main categories that are a good overall description of what that is. They call them the…</a:t>
            </a:r>
          </a:p>
          <a:p>
            <a:pPr marL="0" lvl="0" indent="0">
              <a:spcBef>
                <a:spcPts val="0"/>
              </a:spcBef>
              <a:spcAft>
                <a:spcPts val="0"/>
              </a:spcAft>
              <a:buNone/>
            </a:pPr>
            <a:endParaRPr dirty="0"/>
          </a:p>
        </p:txBody>
      </p:sp>
    </p:spTree>
    <p:extLst>
      <p:ext uri="{BB962C8B-B14F-4D97-AF65-F5344CB8AC3E}">
        <p14:creationId xmlns:p14="http://schemas.microsoft.com/office/powerpoint/2010/main" val="1812789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Knowledge &amp; health literacy</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The cognitive and social skills which determine the motivation and ability of individuals to gain access to, understand and use information in ways to promote and maintain good health</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Why is this important? People with strong health literacy skills enjoy better health and well-being.</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Those who don’t know these skills tend to have riskier behaviors.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They also know when stuff is healthy or misleading.</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5192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Mental well-being, self-awareness &amp; agency</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Mental well-being:  life satisfaction, optimism, self-esteem, mastery and feeling in control, having a purpose in life, and a sense of belonging and support</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06627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I’m Sarah, senior software engineer, but like “polyglot software engineer</a:t>
            </a:r>
          </a:p>
          <a:p>
            <a:pPr lvl="0"/>
            <a:r>
              <a:rPr lang="en-US" sz="1100" b="0" i="0" u="none" strike="noStrike" cap="none" dirty="0">
                <a:solidFill>
                  <a:srgbClr val="000000"/>
                </a:solidFill>
                <a:effectLst/>
                <a:latin typeface="Arial"/>
                <a:ea typeface="Arial"/>
                <a:cs typeface="Arial"/>
                <a:sym typeface="Arial"/>
              </a:rPr>
              <a:t>Hardware/robot tinkerer</a:t>
            </a:r>
          </a:p>
          <a:p>
            <a:pPr lvl="0"/>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Please feel free to tweet along, I want to see more mental health in tech tweets</a:t>
            </a: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Self-awareness:  personal, practical application of an individual’s health knowledge to their own health situation</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Sneezing/coughing/fever/etc. is one thing, saying “I have a cold and I need to rest and etc.” is better</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787594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Agency: capacity and the intention of an individual to take action based on their knowledge and awareness of their particular situation and condition – physical and mental.</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What is your situation? What does that mean you need to do?</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Why is this important? They provide the basic starting position for all future self-care activities.</a:t>
            </a:r>
          </a:p>
          <a:p>
            <a:pPr lvl="0"/>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540385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Physical activity</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Physical activity is defined as any bodily movement produced by muscles that requires energy expenditure.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It is essential to good health, and regular exercise can reduce the risk of many non-communicable diseases.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Regular moderate-intensity physical activity – such as walking, cycling, or participating in sports – significantly improves health, fitness and mood.</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“Moderate” though…  moving is better than not moving. No marathons needed to do that.</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Expending energy is the most important part. Find a way to do that</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416617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050" b="0" i="0" u="none" strike="noStrike" cap="none" dirty="0">
                <a:solidFill>
                  <a:srgbClr val="000000"/>
                </a:solidFill>
                <a:effectLst/>
                <a:latin typeface="Arial"/>
                <a:ea typeface="Arial"/>
                <a:cs typeface="Arial"/>
                <a:sym typeface="Arial"/>
              </a:rPr>
              <a:t>Social</a:t>
            </a:r>
          </a:p>
          <a:p>
            <a:pPr lvl="0"/>
            <a:r>
              <a:rPr lang="en-US" sz="1050" b="0" i="0" u="none" strike="noStrike" cap="none" dirty="0">
                <a:solidFill>
                  <a:srgbClr val="000000"/>
                </a:solidFill>
                <a:effectLst/>
                <a:latin typeface="Arial"/>
                <a:ea typeface="Arial"/>
                <a:cs typeface="Arial"/>
                <a:sym typeface="Arial"/>
              </a:rPr>
              <a:t>Spontaneous</a:t>
            </a:r>
          </a:p>
          <a:p>
            <a:pPr lvl="0"/>
            <a:r>
              <a:rPr lang="en-US" sz="1050" b="0" i="0" u="none" strike="noStrike" cap="none" dirty="0">
                <a:solidFill>
                  <a:srgbClr val="000000"/>
                </a:solidFill>
                <a:effectLst/>
                <a:latin typeface="Arial"/>
                <a:ea typeface="Arial"/>
                <a:cs typeface="Arial"/>
                <a:sym typeface="Arial"/>
              </a:rPr>
              <a:t>Internally motivated</a:t>
            </a:r>
          </a:p>
          <a:p>
            <a:pPr lvl="0"/>
            <a:r>
              <a:rPr lang="en-US" sz="1050" b="0" i="0" u="none" strike="noStrike" cap="none" dirty="0">
                <a:solidFill>
                  <a:srgbClr val="000000"/>
                </a:solidFill>
                <a:effectLst/>
                <a:latin typeface="Arial"/>
                <a:ea typeface="Arial"/>
                <a:cs typeface="Arial"/>
                <a:sym typeface="Arial"/>
              </a:rPr>
              <a:t>Aggressive</a:t>
            </a:r>
          </a:p>
          <a:p>
            <a:pPr lvl="0"/>
            <a:r>
              <a:rPr lang="en-US" sz="1050" b="0" i="0" u="none" strike="noStrike" cap="none" dirty="0">
                <a:solidFill>
                  <a:srgbClr val="000000"/>
                </a:solidFill>
                <a:effectLst/>
                <a:latin typeface="Arial"/>
                <a:ea typeface="Arial"/>
                <a:cs typeface="Arial"/>
                <a:sym typeface="Arial"/>
              </a:rPr>
              <a:t>Competitive</a:t>
            </a:r>
          </a:p>
          <a:p>
            <a:pPr lvl="0"/>
            <a:r>
              <a:rPr lang="en-US" sz="1050" b="0" i="0" u="none" strike="noStrike" cap="none" dirty="0">
                <a:solidFill>
                  <a:srgbClr val="000000"/>
                </a:solidFill>
                <a:effectLst/>
                <a:latin typeface="Arial"/>
                <a:ea typeface="Arial"/>
                <a:cs typeface="Arial"/>
                <a:sym typeface="Arial"/>
              </a:rPr>
              <a:t>Focused</a:t>
            </a:r>
          </a:p>
          <a:p>
            <a:pPr lvl="0"/>
            <a:r>
              <a:rPr lang="en-US" sz="1050" b="0" i="0" u="none" strike="noStrike" cap="none" dirty="0">
                <a:solidFill>
                  <a:srgbClr val="000000"/>
                </a:solidFill>
                <a:effectLst/>
                <a:latin typeface="Arial"/>
                <a:ea typeface="Arial"/>
                <a:cs typeface="Arial"/>
                <a:sym typeface="Arial"/>
              </a:rPr>
              <a:t>Risk-Seeking</a:t>
            </a:r>
          </a:p>
        </p:txBody>
      </p:sp>
    </p:spTree>
    <p:extLst>
      <p:ext uri="{BB962C8B-B14F-4D97-AF65-F5344CB8AC3E}">
        <p14:creationId xmlns:p14="http://schemas.microsoft.com/office/powerpoint/2010/main" val="4152934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Healthy eating</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Diet plays a role in self-care, maintaining health and reducing the risk of diet-related non-communicable disease.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Healthy eating is important because diet is considered one of the two primary risk-factors for non-communicable disease.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Maintaining a healthy diet has been repeatedly shown to have preventative benefits</a:t>
            </a:r>
            <a:endParaRPr dirty="0"/>
          </a:p>
        </p:txBody>
      </p:sp>
    </p:spTree>
    <p:extLst>
      <p:ext uri="{BB962C8B-B14F-4D97-AF65-F5344CB8AC3E}">
        <p14:creationId xmlns:p14="http://schemas.microsoft.com/office/powerpoint/2010/main" val="1224176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Risk avoidance or mitigation</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Risk mitigation, in terms of health, refers to the avoidance or reduction of behaviors that directly increase the risk of disease or death.</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Making sure you are vaccinated</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Not smoking (or if you do, quitting)</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If you drink alcohol, drinking in moderation</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Protecting yourself from the sun</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Driving carefully and wearing a seat belt</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Wearing your helmet when you ride a bicycle</a:t>
            </a:r>
            <a:endParaRPr lang="en-US" sz="105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Behaviors that reduce health risks are often some of the most achievable self-care practices.</a:t>
            </a:r>
            <a:endParaRPr dirty="0"/>
          </a:p>
        </p:txBody>
      </p:sp>
    </p:spTree>
    <p:extLst>
      <p:ext uri="{BB962C8B-B14F-4D97-AF65-F5344CB8AC3E}">
        <p14:creationId xmlns:p14="http://schemas.microsoft.com/office/powerpoint/2010/main" val="3017235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Good hygiene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Hygiene refers to the conditions and practices that help to maintain health and prevent the spread of diseases.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Good hygiene therefore includes practices for preservation of health</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Maintaining a clean living and working environment, washing hands, etc.</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Good hygiene is important because it increases health, well-being and economic productivity.</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Inadequate sanitation impacts individuals, households, communities and countries.</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156885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Rational and responsible use of products/services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It involves safely and effectively managing their health and everyday conditions with medicines, products or services.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Self-care products and services are the ‘tools’ of self‐care, supporting healthy practices, and may include the use of:</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Prescription medicines (in conjunction with a doctor)</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Preventative health products, e.g. dental care, mosquito netting, sleep aids</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Devices and diagnostics, e.g. home blood pressure monitors</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Wellness/health services, e.g. nutrition planning, gym memberships, acupuncture, chiropractic care, therapy, etc.</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Using the “tools” of self care helps you maintain health and wellness. </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Rational and responsible use of products or services can help delay or prevent the development of many conditions and encourages greater independence in managing any illness that does develop.</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3113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So in other words…  These 7 pillars help you maintain mental and physical health, which in turn helps reduce stress, anxiety, increase concentration, etc. </a:t>
            </a:r>
            <a:endParaRPr lang="en-US" sz="105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All things needed in job hunting.</a:t>
            </a:r>
            <a:endParaRPr dirty="0"/>
          </a:p>
        </p:txBody>
      </p:sp>
    </p:spTree>
    <p:extLst>
      <p:ext uri="{BB962C8B-B14F-4D97-AF65-F5344CB8AC3E}">
        <p14:creationId xmlns:p14="http://schemas.microsoft.com/office/powerpoint/2010/main" val="3995443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These are cyclic…  when you take care of mental health, it supports your physical health. When you take care of physical health, it helps your mental health. </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The hardest part of me starting to work out again 3 weeks ago was literally convincing myself to put on workout clothes, grab a water bottle, leave my apartment, and go work out. </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08225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050" b="0" i="0" u="none" strike="noStrike" cap="none" dirty="0">
                <a:solidFill>
                  <a:srgbClr val="000000"/>
                </a:solidFill>
                <a:effectLst/>
                <a:latin typeface="Arial"/>
                <a:ea typeface="Arial"/>
                <a:cs typeface="Arial"/>
                <a:sym typeface="Arial"/>
              </a:rPr>
              <a:t>You’ll likely see them show up on camera</a:t>
            </a:r>
          </a:p>
          <a:p>
            <a:pPr lvl="0"/>
            <a:r>
              <a:rPr lang="en-US" sz="1050" b="0" i="0" u="none" strike="noStrike" cap="none" dirty="0">
                <a:solidFill>
                  <a:srgbClr val="000000"/>
                </a:solidFill>
                <a:effectLst/>
                <a:latin typeface="Arial"/>
                <a:ea typeface="Arial"/>
                <a:cs typeface="Arial"/>
                <a:sym typeface="Arial"/>
              </a:rPr>
              <a:t>You can say hi</a:t>
            </a:r>
          </a:p>
          <a:p>
            <a:pPr marL="139700" lvl="0" indent="0">
              <a:buNone/>
            </a:pPr>
            <a:endParaRPr lang="en-US" sz="1050" b="0" i="0" u="none" strike="noStrike" cap="none" dirty="0">
              <a:solidFill>
                <a:srgbClr val="000000"/>
              </a:solidFill>
              <a:effectLst/>
              <a:latin typeface="Arial"/>
              <a:ea typeface="Arial"/>
              <a:cs typeface="Arial"/>
              <a:sym typeface="Arial"/>
            </a:endParaRPr>
          </a:p>
          <a:p>
            <a:pPr lvl="0"/>
            <a:r>
              <a:rPr lang="en-US" sz="1050" b="0" i="0" u="none" strike="noStrike" cap="none" dirty="0">
                <a:solidFill>
                  <a:srgbClr val="000000"/>
                </a:solidFill>
                <a:effectLst/>
                <a:latin typeface="Arial"/>
                <a:ea typeface="Arial"/>
                <a:cs typeface="Arial"/>
                <a:sym typeface="Arial"/>
              </a:rPr>
              <a:t>But today, we’re talking about…</a:t>
            </a:r>
          </a:p>
        </p:txBody>
      </p:sp>
    </p:spTree>
    <p:extLst>
      <p:ext uri="{BB962C8B-B14F-4D97-AF65-F5344CB8AC3E}">
        <p14:creationId xmlns:p14="http://schemas.microsoft.com/office/powerpoint/2010/main" val="121352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These are all relative… I told you nothing specific about your life. You need to figure out what these mean to you.</a:t>
            </a:r>
          </a:p>
          <a:p>
            <a:pPr marL="0" lvl="0" indent="0">
              <a:spcBef>
                <a:spcPts val="0"/>
              </a:spcBef>
              <a:spcAft>
                <a:spcPts val="0"/>
              </a:spcAft>
              <a:buNone/>
            </a:pPr>
            <a:endParaRPr dirty="0"/>
          </a:p>
        </p:txBody>
      </p:sp>
    </p:spTree>
    <p:extLst>
      <p:ext uri="{BB962C8B-B14F-4D97-AF65-F5344CB8AC3E}">
        <p14:creationId xmlns:p14="http://schemas.microsoft.com/office/powerpoint/2010/main" val="1616096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These are all relative… I told you nothing specific about your life. You need to figure out what these mean to you.</a:t>
            </a:r>
          </a:p>
          <a:p>
            <a:pPr marL="0" lvl="0" indent="0">
              <a:spcBef>
                <a:spcPts val="0"/>
              </a:spcBef>
              <a:spcAft>
                <a:spcPts val="0"/>
              </a:spcAft>
              <a:buNone/>
            </a:pPr>
            <a:endParaRPr lang="en-US" dirty="0"/>
          </a:p>
        </p:txBody>
      </p:sp>
    </p:spTree>
    <p:extLst>
      <p:ext uri="{BB962C8B-B14F-4D97-AF65-F5344CB8AC3E}">
        <p14:creationId xmlns:p14="http://schemas.microsoft.com/office/powerpoint/2010/main" val="1183722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Taking breaks from work (including away from your desk)</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helps with mental health</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Sometimes my 15 minute walks would save hours of stress if I stayed at my desk trying to work on it</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 especially if you work remote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Your home is your work</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Home becomes that stressful workplace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For me, I literally can’t work at home. I’m too distracted, which then stresses me out because I have more work to do later. I HAVE to leave.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You can’t go home to relax</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Take time to strategize what relaxes you (smells, baths, calming music, etc.)</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found warm bath soaks, sitting by bodies of water and listening to the waves, and calming sounds can help me relax</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Take time to strategize how to unwind (exercise, journaling, TV/video games, etc.)</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My guilty pleasure is Grand Theft Auto. I only play this when super stressed.</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can also unwind by going on walks (help my brain process) or bicycling (gets out some intense energy and feels great going fast)</a:t>
            </a:r>
            <a:endParaRPr dirty="0"/>
          </a:p>
        </p:txBody>
      </p:sp>
    </p:spTree>
    <p:extLst>
      <p:ext uri="{BB962C8B-B14F-4D97-AF65-F5344CB8AC3E}">
        <p14:creationId xmlns:p14="http://schemas.microsoft.com/office/powerpoint/2010/main" val="2230436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Take time to strategize how to escape reality (meditation, yoga, walks, movies or video games in moderation)</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Video games work great for me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can escape with dinner with friends, seeing movies, and going for long drives too.</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Go easy on yourself.  (If you mess up or forget things, it’s fine! Do it next time.)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You’ll probably immediately think how this can apply to job hunting</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Realizing interviews are only a moment in time is really helpful on this</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Photo frame of a happy couple is only a moment in time. They may not always be happy, or even always together</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Job interviews are a moment in time. You’re not always 100% on your A-game, and so some interviews are just not going to go amazingly well</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is fine! There are more interviews where that came from. Your mental health is not worth obsessing on how something went wrong.</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I get this is harder for some anxiety-prone people, but maybe you can journal it out or find some other outlet.</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Take time to a hobby. </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You’re usually looking for a job faster than slower, but allocating time for this can help you feel better</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Having a thing you enjoy doing will help your brain in the long run, but also can help you relax, which helps physical feels too</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Take time to try to get some good foods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Let’s face it, it’s </a:t>
            </a:r>
            <a:r>
              <a:rPr lang="en-US" sz="1100" b="0" i="1" u="none" strike="noStrike" cap="none" dirty="0">
                <a:solidFill>
                  <a:srgbClr val="000000"/>
                </a:solidFill>
                <a:effectLst/>
                <a:latin typeface="Arial"/>
                <a:ea typeface="Arial"/>
                <a:cs typeface="Arial"/>
                <a:sym typeface="Arial"/>
              </a:rPr>
              <a:t>hard</a:t>
            </a:r>
            <a:r>
              <a:rPr lang="en-US" sz="1100" b="0" i="0" u="none" strike="noStrike" cap="none" dirty="0">
                <a:solidFill>
                  <a:srgbClr val="000000"/>
                </a:solidFill>
                <a:effectLst/>
                <a:latin typeface="Arial"/>
                <a:ea typeface="Arial"/>
                <a:cs typeface="Arial"/>
                <a:sym typeface="Arial"/>
              </a:rPr>
              <a:t> to diet properly</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If you can make 2-4 meals a week that are a bit healthier, that’s a start</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Don’t aim for super “healthy”, aim for enjoyable but homemade. The more ingredients you mix yourself, the better for you it is.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Just think: A burger made at home is always healthier than that McDonald’s burger.</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49986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Specifically, we can do things to better prepare ourselves mentally (Here are some specific situations)</a:t>
            </a:r>
          </a:p>
          <a:p>
            <a:pPr marL="0" lvl="0" indent="0">
              <a:spcBef>
                <a:spcPts val="0"/>
              </a:spcBef>
              <a:spcAft>
                <a:spcPts val="0"/>
              </a:spcAft>
              <a:buNone/>
            </a:pPr>
            <a:endParaRPr dirty="0"/>
          </a:p>
        </p:txBody>
      </p:sp>
    </p:spTree>
    <p:extLst>
      <p:ext uri="{BB962C8B-B14F-4D97-AF65-F5344CB8AC3E}">
        <p14:creationId xmlns:p14="http://schemas.microsoft.com/office/powerpoint/2010/main" val="2820265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Find ways to try to leave the space every so often (walks, eat a snack with good coworkers, etc.)</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At the last job, I had to leave at least a couple of times a day to try to clear my head</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Change what you can (can you talk to managers? Can you make subtle changes to your workspace? Can you work in a different room sometimes?)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For a while I tried to print out happy things and put them in my cube.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Can you change your tasks?</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Oddly enough, even going to the occasional interview phone call/skyped helped break up the monotony of my day tasks. </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My manager took me off a project and had me fix some bugs on another project instead. This actually helped a lot.</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Try to accept the things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WAY harder than it sounds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Sometimes our minds can be talked into things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Maybe you can tolerate it if you start to think about it as a temporary situation (what I had to do)</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Work pays you, work doesn’t own you. Even if it feels like it, you are not actually tied to them.</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Remember it’s just work. It’s 8 out of 24 hours of your day. Again, not worth your mental health for something so small in the grand scheme of things. </a:t>
            </a:r>
            <a:endParaRPr dirty="0"/>
          </a:p>
        </p:txBody>
      </p:sp>
    </p:spTree>
    <p:extLst>
      <p:ext uri="{BB962C8B-B14F-4D97-AF65-F5344CB8AC3E}">
        <p14:creationId xmlns:p14="http://schemas.microsoft.com/office/powerpoint/2010/main" val="19109634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Get dressed! In clean clothes! Maybe even dress up!</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The stereotype is working at home in your pajamas, but…</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Studies show that people who dress nicer, even while at home, mentally do better at work</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Clean clothes will help with hygiene (a pillar)</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may be more important for remote people where it’s easy to slack on this.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Silk suit </a:t>
            </a:r>
            <a:r>
              <a:rPr lang="en-US" sz="1100" b="0" i="0" u="none" strike="noStrike" cap="none" dirty="0" err="1">
                <a:solidFill>
                  <a:srgbClr val="000000"/>
                </a:solidFill>
                <a:effectLst/>
                <a:latin typeface="Arial"/>
                <a:ea typeface="Arial"/>
                <a:cs typeface="Arial"/>
                <a:sym typeface="Arial"/>
              </a:rPr>
              <a:t>pyjamas</a:t>
            </a:r>
            <a:r>
              <a:rPr lang="en-US" sz="1100" b="0" i="0" u="none" strike="noStrike" cap="none" dirty="0">
                <a:solidFill>
                  <a:srgbClr val="000000"/>
                </a:solidFill>
                <a:effectLst/>
                <a:latin typeface="Arial"/>
                <a:ea typeface="Arial"/>
                <a:cs typeface="Arial"/>
                <a:sym typeface="Arial"/>
              </a:rPr>
              <a:t> (HIMYM)</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Maybe it just means a button-up shirt with your yoga pants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Feel more put together.</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I fight this constantly. I feel better in more dressier, more feminine clothes.</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Tech is t-shirts, shorts, and flip flops</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It’s a hurdle, but once I start dressing up, I DO feel more awesome, which affects my work</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I think levelling up my clothes when I felt worse about my job helped</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It’s also why I’m wearing nice stuff on stage too. I feel more awesome.</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If it’s a video call, you’ll look more awesome too.</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708849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Leave the home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Staying at home more than normal will probably contribute to lazy feelings or unproductivity.</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Go to libraries, coffee shops, friends’ houses, local colleges/universities, etc. to apply for jobs</a:t>
            </a:r>
          </a:p>
          <a:p>
            <a:pPr lvl="0"/>
            <a:r>
              <a:rPr lang="en-US" sz="1100" b="0" i="0" u="none" strike="noStrike" cap="none" dirty="0">
                <a:solidFill>
                  <a:srgbClr val="000000"/>
                </a:solidFill>
                <a:effectLst/>
                <a:latin typeface="Arial"/>
                <a:ea typeface="Arial"/>
                <a:cs typeface="Arial"/>
                <a:sym typeface="Arial"/>
              </a:rPr>
              <a:t>Try to treat applying to jobs like a job</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Restrict it to a time limit. Time box it.</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Don’t do it at home if you can help it, so you can go home when you’re done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Make it a goal, or gamify it. Give yourself a criteria for doing it. Ex: 6 applications a week, or subtract for each interview. Have a reward for accomplishing this. Drag others into it too and try to have incentives for you all to do more applications/interviews.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Treating this as a thing you do every day, like a routine, makes it less all-encompassing to your brain.</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Take breaks! You don’t do work all in one 8-hour chunk, why do this?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limited myself to 1-2 code screen interviews a day.</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Project management…  make each job application a small project, and try to manage its flow like such.</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For me, visually watching my jobs progress across my Trello board, and seeing I had several interviews in progress FELT like good progress.</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722242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Remember they’re about determining the right candidate…</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 but also if the job is right </a:t>
            </a:r>
            <a:r>
              <a:rPr lang="en-US" sz="1100" b="0" i="1" u="none" strike="noStrike" cap="none" dirty="0">
                <a:solidFill>
                  <a:srgbClr val="000000"/>
                </a:solidFill>
                <a:effectLst/>
                <a:latin typeface="Arial"/>
                <a:ea typeface="Arial"/>
                <a:cs typeface="Arial"/>
                <a:sym typeface="Arial"/>
              </a:rPr>
              <a:t>for you</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Are they grilling you? Grill them back.</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It’s important you know what you’re getting into</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Don’t donate your energy. The interview shouldn’t suck only YOUR energy out.</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see so many things about the 50+ questions you can ask. Go in prepared with some questions to ask, but ask what’s most important to you, even if it’s not tech-specific (do they provide snacks? May be more important than what version control system they use)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You have to do work, but you have to work with people. Find out both about the work you would do AND about the types of people you work with AND the company’s feel</a:t>
            </a:r>
            <a:endParaRPr lang="en-US" sz="1050" b="0" i="0" u="none" strike="noStrike" cap="none" dirty="0">
              <a:solidFill>
                <a:srgbClr val="000000"/>
              </a:solidFill>
              <a:effectLst/>
              <a:latin typeface="Arial"/>
              <a:ea typeface="Arial"/>
              <a:cs typeface="Arial"/>
              <a:sym typeface="Arial"/>
            </a:endParaRPr>
          </a:p>
          <a:p>
            <a:pPr lvl="2"/>
            <a:r>
              <a:rPr lang="en-US" sz="1100" b="0" i="0" u="none" strike="noStrike" cap="none" dirty="0">
                <a:solidFill>
                  <a:srgbClr val="000000"/>
                </a:solidFill>
                <a:effectLst/>
                <a:latin typeface="Arial"/>
                <a:ea typeface="Arial"/>
                <a:cs typeface="Arial"/>
                <a:sym typeface="Arial"/>
              </a:rPr>
              <a:t>Square’s interviews were amazing because every time I asked someone else about culture or favorite company things, people had different answers, but it told me without a doubt this would be a place where I would thrive to work, no matter what tech that was.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More data points tell you more. Ask many of the same questions of everyone.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Ask about their challenges. Transparency is important. (If they don’t have challenges, run. They’re just hiding them and it’s probably a trash fire. Yes, I talked to companies like this.)</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122346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Find out what the process is like. An hour with one person? 3 hours with a panel? Coding? Is this a manager or developer or designer or recruiter you’re talking to? Why be surprised going in?</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Interview processes often reflect team/company dynamics. If it’s terrible and you’re rejected, it’s likely the job wouldn’t have worked well for either of you (and that’s perfectly fine). </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Prepare, but don’t over-prepare. You may need to brush up on materials, but if you have to full on study for a college final in a week, it’s probably a bad job interview. (Not saying you shouldn’t though.) </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54718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JOB HUNTING!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Or maybe…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11198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Go in knowing what you want out of the job</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Do you want more money? Good work challenges? Great healthcare? Ability to take your dog to work? You probably can’t have it all but you can have the most important ones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Also deal breakers. What can you absolutely NOT deal with in a company and if it comes up, you know to walk away immediately?</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Get your resume ready. Not just updated, but have friends look at it. Have other industry people look at it. Get it professionally reviewed. Make it show you off like the amazing person you are.</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Schedule time to take care of things you need to do (household chores, taking baths, making food, etc.). Think like work meetings.</a:t>
            </a:r>
          </a:p>
          <a:p>
            <a:pPr lvl="0"/>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878851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Limit yourself, both in time and in numbers. You can’t do as many interviews as possible in a small time frame. You have limits, accept them.</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couldn’t do more than 1 a day without feeling like future interviews that day would suffer.</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Take a little bit after each one to maybe write down some notes. Reflect on how it went, and then put it aside and move on. Learn from your mistakes but don’t obsess on them.</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622405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Remind yourself of your successes. Make lists of things you accomplished at old jobs, side projects you did, awards you earned in your education, etc. You may not share all of them, but having them is beneficial for future storytelling purposes.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If you do get an offer, take your time! Don’t sign it! The default feeling is SIGN IT NOW! but take some time to read it, reflect on everything you know about them, ask additional questions, and anything else you need to do. You never have to take the first offer, and you usually have at least a week to reflect on it. </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If you do get one and are actively interviewing other places, let them know you have an offer and they can rush their interviews to help expedite the process.</a:t>
            </a:r>
            <a:endParaRPr lang="en-US" sz="105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At any point, does it feel weird? Gut telling you it’s a bad place? Back away. No point in undue stress just to see how far you’d get for a bad place. Respectfully say you’re backing out of the interview process. I’ve done that a few times too.</a:t>
            </a:r>
            <a:endParaRPr lang="en-US" sz="10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179206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000" b="0" i="0" u="none" strike="noStrike" cap="none" dirty="0">
                <a:solidFill>
                  <a:srgbClr val="000000"/>
                </a:solidFill>
                <a:effectLst/>
                <a:latin typeface="Arial"/>
                <a:ea typeface="Arial"/>
                <a:cs typeface="Arial"/>
                <a:sym typeface="Arial"/>
              </a:rPr>
              <a:t>It’s REALLY easy in this pandemic to make work and life blur the lines. Try VERY hard to separate the two. Not just close the laptop but put it away, move to another room, etc.</a:t>
            </a:r>
          </a:p>
          <a:p>
            <a:pPr lvl="0"/>
            <a:r>
              <a:rPr lang="en-US" sz="1000" b="0" i="0" u="none" strike="noStrike" cap="none" dirty="0">
                <a:solidFill>
                  <a:srgbClr val="000000"/>
                </a:solidFill>
                <a:effectLst/>
                <a:latin typeface="Arial"/>
                <a:ea typeface="Arial"/>
                <a:cs typeface="Arial"/>
                <a:sym typeface="Arial"/>
              </a:rPr>
              <a:t>Keeping a schedule will help you mentally feel a bit more normal. (like mentioned earlier)</a:t>
            </a:r>
          </a:p>
          <a:p>
            <a:pPr lvl="0"/>
            <a:r>
              <a:rPr lang="en-US" sz="1000" b="0" i="0" u="none" strike="noStrike" cap="none" dirty="0">
                <a:solidFill>
                  <a:srgbClr val="000000"/>
                </a:solidFill>
                <a:effectLst/>
                <a:latin typeface="Arial"/>
                <a:ea typeface="Arial"/>
                <a:cs typeface="Arial"/>
                <a:sym typeface="Arial"/>
              </a:rPr>
              <a:t>What I mean by keeping the humanity is that it’s easy to move everything to zoom but disconnect from people. Leave your cameras on to see your coworkers and they can see you. Check in with your friends or coworkers, and ask them to check in on you. Doing these things can help you feel more connected, something we lack in our new pandemic remote world.</a:t>
            </a:r>
          </a:p>
          <a:p>
            <a:pPr lvl="0"/>
            <a:r>
              <a:rPr lang="en-US" sz="1000" b="0" i="0" u="none" strike="noStrike" cap="none" dirty="0">
                <a:solidFill>
                  <a:srgbClr val="000000"/>
                </a:solidFill>
                <a:effectLst/>
                <a:latin typeface="Arial"/>
                <a:ea typeface="Arial"/>
                <a:cs typeface="Arial"/>
                <a:sym typeface="Arial"/>
              </a:rPr>
              <a:t>Constant binging of bad news will just make you feel bad. My “adopted mom” loves to watch news in the background, and sometimes I’d talk to her and she’d just cry. I told her she had to stop doing this. Use filters and mute words on social media, and just turn off the news. There’s almost nothing you HAVE to know right now.</a:t>
            </a:r>
          </a:p>
          <a:p>
            <a:pPr lvl="0"/>
            <a:r>
              <a:rPr lang="en-US" sz="1000" b="0" i="0" u="none" strike="noStrike" cap="none" dirty="0">
                <a:solidFill>
                  <a:srgbClr val="000000"/>
                </a:solidFill>
                <a:effectLst/>
                <a:latin typeface="Arial"/>
                <a:ea typeface="Arial"/>
                <a:cs typeface="Arial"/>
                <a:sym typeface="Arial"/>
              </a:rPr>
              <a:t>Scott </a:t>
            </a:r>
            <a:r>
              <a:rPr lang="en-US" sz="1000" b="0" i="0" u="none" strike="noStrike" cap="none" dirty="0" err="1">
                <a:solidFill>
                  <a:srgbClr val="000000"/>
                </a:solidFill>
                <a:effectLst/>
                <a:latin typeface="Arial"/>
                <a:ea typeface="Arial"/>
                <a:cs typeface="Arial"/>
                <a:sym typeface="Arial"/>
              </a:rPr>
              <a:t>Hanselman</a:t>
            </a:r>
            <a:r>
              <a:rPr lang="en-US" sz="1000" b="0" i="0" u="none" strike="noStrike" cap="none" dirty="0">
                <a:solidFill>
                  <a:srgbClr val="000000"/>
                </a:solidFill>
                <a:effectLst/>
                <a:latin typeface="Arial"/>
                <a:ea typeface="Arial"/>
                <a:cs typeface="Arial"/>
                <a:sym typeface="Arial"/>
              </a:rPr>
              <a:t> tweeted that he’s worked remote for about 1.5 decades, and said this was the first time he’s absolutely exhausted from it. And I know there’s been even a time this week where everything caught up to me and I just had to cry for a while. This is normal, and you should be ok with having whatever emotions you feel about the pandemic.</a:t>
            </a:r>
          </a:p>
        </p:txBody>
      </p:sp>
    </p:spTree>
    <p:extLst>
      <p:ext uri="{BB962C8B-B14F-4D97-AF65-F5344CB8AC3E}">
        <p14:creationId xmlns:p14="http://schemas.microsoft.com/office/powerpoint/2010/main" val="2415231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292804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“I’m awesome”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Say it out loud!</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(No really, I am!)</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“I’m good at what I do”</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Say it out loud!</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(No really, I am!)</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Use that list you made to remind yourself that you ARE good at what you do</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helped me a lot. I wasn’t faking my successes but was reminded of when I wrote good code, solved complicated problems, helped others with their problems, architected stuff that seemed impossible to build, and more. </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It helped me realize I was a wonderful developer, and any job should be proud to have me working on their problems. And my last job didn’t make me thrive or have problems they were putting me on. And I can be awesome without this job being great for me.</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No one’s perfect, and that’s fine. You can be a great employee without being perfect.</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04460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Ignore imposter syndrome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Am I good enough to work for Amazon? I’d say no, but I did a code challenge that didn’t work, found out their system sucked, interviewed with a person, they didn’t hire me but they passed me around to other teams. After the 4</a:t>
            </a:r>
            <a:r>
              <a:rPr lang="en-US" sz="1100" b="0" i="0" u="none" strike="noStrike" cap="none" baseline="30000" dirty="0">
                <a:solidFill>
                  <a:srgbClr val="000000"/>
                </a:solidFill>
                <a:effectLst/>
                <a:latin typeface="Arial"/>
                <a:ea typeface="Arial"/>
                <a:cs typeface="Arial"/>
                <a:sym typeface="Arial"/>
              </a:rPr>
              <a:t>th</a:t>
            </a:r>
            <a:r>
              <a:rPr lang="en-US" sz="1100" b="0" i="0" u="none" strike="noStrike" cap="none" dirty="0">
                <a:solidFill>
                  <a:srgbClr val="000000"/>
                </a:solidFill>
                <a:effectLst/>
                <a:latin typeface="Arial"/>
                <a:ea typeface="Arial"/>
                <a:cs typeface="Arial"/>
                <a:sym typeface="Arial"/>
              </a:rPr>
              <a:t> team to talk to me, I made it to Seattle for an in-person interview. I didn’t make it in, but it doesn’t mean I’m not good enough.</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Am I good enough to work for Microsoft? I’d say no, but I talked to a recruiter, got passed around a couple of times, then landed with the cloud developer advocate team. They described it as kind of this perfect blend of what I loved to do. They actually personally called me back to say they loved me, and I just lacked one bit of experience. Am I a bad developer? No… if I learn a tiny bit more Azure they would have hired me then. (Several people on that team later told me I would have been a perfect fit.)</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Am I good enough to work for Google? I’d say no, but a recruiter found me, I passed the screen then FAILED the tech interview miserably. I almost told them halfway through I was just going to end early it was going that badly. They gave me a second chance, and I ROCKED that one with flying colors. How can I be a super terrible person who clearly can’t do it AND super </a:t>
            </a:r>
            <a:r>
              <a:rPr lang="en-US" sz="1100" b="0" i="0" u="none" strike="noStrike" cap="none" dirty="0" err="1">
                <a:solidFill>
                  <a:srgbClr val="000000"/>
                </a:solidFill>
                <a:effectLst/>
                <a:latin typeface="Arial"/>
                <a:ea typeface="Arial"/>
                <a:cs typeface="Arial"/>
                <a:sym typeface="Arial"/>
              </a:rPr>
              <a:t>rockstar</a:t>
            </a:r>
            <a:r>
              <a:rPr lang="en-US" sz="1100" b="0" i="0" u="none" strike="noStrike" cap="none" dirty="0">
                <a:solidFill>
                  <a:srgbClr val="000000"/>
                </a:solidFill>
                <a:effectLst/>
                <a:latin typeface="Arial"/>
                <a:ea typeface="Arial"/>
                <a:cs typeface="Arial"/>
                <a:sym typeface="Arial"/>
              </a:rPr>
              <a:t> awesome that is perfect Google material at the same time? I made on-site and am proud of my work, even though they didn’t hire me. </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Am I good enough to work for Square, Etsy, </a:t>
            </a:r>
            <a:r>
              <a:rPr lang="en-US" sz="1100" b="0" i="0" u="none" strike="noStrike" cap="none" dirty="0" err="1">
                <a:solidFill>
                  <a:srgbClr val="000000"/>
                </a:solidFill>
                <a:effectLst/>
                <a:latin typeface="Arial"/>
                <a:ea typeface="Arial"/>
                <a:cs typeface="Arial"/>
                <a:sym typeface="Arial"/>
              </a:rPr>
              <a:t>StitchFix</a:t>
            </a:r>
            <a:r>
              <a:rPr lang="en-US" sz="1100" b="0" i="0" u="none" strike="noStrike" cap="none" dirty="0">
                <a:solidFill>
                  <a:srgbClr val="000000"/>
                </a:solidFill>
                <a:effectLst/>
                <a:latin typeface="Arial"/>
                <a:ea typeface="Arial"/>
                <a:cs typeface="Arial"/>
                <a:sym typeface="Arial"/>
              </a:rPr>
              <a:t>, MongoDB, IBM, New Relic, Twilio, Akamai, and more? I’d probably say no but…  you know what? Yes! And maybe you are too.</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Be proud of your work, past and present. On every interview, remind yourself YOU made it this far. Celebrate that rather than where you failed.</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153171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“Huh?”</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Use it to take notes while in the interview of answers to questions, things you notice, etc.</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Track date/time of interviews, write down tech questions so you can try to solve later if you want, etc.</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Use it to write questions as you think of them, then ask them later when you have time to</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872766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Glassdoor (interview questions, company reviews, etc.)</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LinkedIn Jobs, </a:t>
            </a:r>
            <a:r>
              <a:rPr lang="en-US" sz="1100" b="0" i="0" u="none" strike="noStrike" cap="none" dirty="0" err="1">
                <a:solidFill>
                  <a:srgbClr val="000000"/>
                </a:solidFill>
                <a:effectLst/>
                <a:latin typeface="Arial"/>
                <a:ea typeface="Arial"/>
                <a:cs typeface="Arial"/>
                <a:sym typeface="Arial"/>
              </a:rPr>
              <a:t>Payscale</a:t>
            </a:r>
            <a:r>
              <a:rPr lang="en-US" sz="1100" b="0" i="0" u="none" strike="noStrike" cap="none" dirty="0">
                <a:solidFill>
                  <a:srgbClr val="000000"/>
                </a:solidFill>
                <a:effectLst/>
                <a:latin typeface="Arial"/>
                <a:ea typeface="Arial"/>
                <a:cs typeface="Arial"/>
                <a:sym typeface="Arial"/>
              </a:rPr>
              <a:t> (salary comparisons and valuations)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Dice, Underdog.io, </a:t>
            </a:r>
            <a:r>
              <a:rPr lang="en-US" sz="1100" b="0" i="0" u="none" strike="noStrike" cap="none" dirty="0" err="1">
                <a:solidFill>
                  <a:srgbClr val="000000"/>
                </a:solidFill>
                <a:effectLst/>
                <a:latin typeface="Arial"/>
                <a:ea typeface="Arial"/>
                <a:cs typeface="Arial"/>
                <a:sym typeface="Arial"/>
              </a:rPr>
              <a:t>TripleByte</a:t>
            </a:r>
            <a:r>
              <a:rPr lang="en-US" sz="1100" b="0" i="0" u="none" strike="noStrike" cap="none" dirty="0">
                <a:solidFill>
                  <a:srgbClr val="000000"/>
                </a:solidFill>
                <a:effectLst/>
                <a:latin typeface="Arial"/>
                <a:ea typeface="Arial"/>
                <a:cs typeface="Arial"/>
                <a:sym typeface="Arial"/>
              </a:rPr>
              <a:t>, The Muse, Stack Overflow, Github, etc. (job listings)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err="1">
                <a:solidFill>
                  <a:srgbClr val="000000"/>
                </a:solidFill>
                <a:effectLst/>
                <a:latin typeface="Arial"/>
                <a:ea typeface="Arial"/>
                <a:cs typeface="Arial"/>
                <a:sym typeface="Arial"/>
              </a:rPr>
              <a:t>Weworkremotely</a:t>
            </a:r>
            <a:r>
              <a:rPr lang="en-US" sz="1100" b="0" i="0" u="none" strike="noStrike" cap="none" dirty="0">
                <a:solidFill>
                  <a:srgbClr val="000000"/>
                </a:solidFill>
                <a:effectLst/>
                <a:latin typeface="Arial"/>
                <a:ea typeface="Arial"/>
                <a:cs typeface="Arial"/>
                <a:sym typeface="Arial"/>
              </a:rPr>
              <a:t> (finding remote jobs)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Hire Tech Ladies, </a:t>
            </a:r>
            <a:r>
              <a:rPr lang="en-US" sz="1100" b="0" i="0" u="none" strike="noStrike" cap="none" dirty="0" err="1">
                <a:solidFill>
                  <a:srgbClr val="000000"/>
                </a:solidFill>
                <a:effectLst/>
                <a:latin typeface="Arial"/>
                <a:ea typeface="Arial"/>
                <a:cs typeface="Arial"/>
                <a:sym typeface="Arial"/>
              </a:rPr>
              <a:t>PowerToFly</a:t>
            </a:r>
            <a:r>
              <a:rPr lang="en-US" sz="1100" b="0" i="0" u="none" strike="noStrike" cap="none" dirty="0">
                <a:solidFill>
                  <a:srgbClr val="000000"/>
                </a:solidFill>
                <a:effectLst/>
                <a:latin typeface="Arial"/>
                <a:ea typeface="Arial"/>
                <a:cs typeface="Arial"/>
                <a:sym typeface="Arial"/>
              </a:rPr>
              <a:t> (women’s job postings)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Twitter or social media (can find job postings too)</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337736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Glassdoor (interview questions, company reviews, etc.)</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LinkedIn Jobs, </a:t>
            </a:r>
            <a:r>
              <a:rPr lang="en-US" sz="1100" b="0" i="0" u="none" strike="noStrike" cap="none" dirty="0" err="1">
                <a:solidFill>
                  <a:srgbClr val="000000"/>
                </a:solidFill>
                <a:effectLst/>
                <a:latin typeface="Arial"/>
                <a:ea typeface="Arial"/>
                <a:cs typeface="Arial"/>
                <a:sym typeface="Arial"/>
              </a:rPr>
              <a:t>Payscale</a:t>
            </a:r>
            <a:r>
              <a:rPr lang="en-US" sz="1100" b="0" i="0" u="none" strike="noStrike" cap="none" dirty="0">
                <a:solidFill>
                  <a:srgbClr val="000000"/>
                </a:solidFill>
                <a:effectLst/>
                <a:latin typeface="Arial"/>
                <a:ea typeface="Arial"/>
                <a:cs typeface="Arial"/>
                <a:sym typeface="Arial"/>
              </a:rPr>
              <a:t> (salary comparisons and valuations)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Dice, Underdog.io, </a:t>
            </a:r>
            <a:r>
              <a:rPr lang="en-US" sz="1100" b="0" i="0" u="none" strike="noStrike" cap="none" dirty="0" err="1">
                <a:solidFill>
                  <a:srgbClr val="000000"/>
                </a:solidFill>
                <a:effectLst/>
                <a:latin typeface="Arial"/>
                <a:ea typeface="Arial"/>
                <a:cs typeface="Arial"/>
                <a:sym typeface="Arial"/>
              </a:rPr>
              <a:t>TripleByte</a:t>
            </a:r>
            <a:r>
              <a:rPr lang="en-US" sz="1100" b="0" i="0" u="none" strike="noStrike" cap="none" dirty="0">
                <a:solidFill>
                  <a:srgbClr val="000000"/>
                </a:solidFill>
                <a:effectLst/>
                <a:latin typeface="Arial"/>
                <a:ea typeface="Arial"/>
                <a:cs typeface="Arial"/>
                <a:sym typeface="Arial"/>
              </a:rPr>
              <a:t>, The Muse, Stack Overflow, Github, etc. (job listings)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err="1">
                <a:solidFill>
                  <a:srgbClr val="000000"/>
                </a:solidFill>
                <a:effectLst/>
                <a:latin typeface="Arial"/>
                <a:ea typeface="Arial"/>
                <a:cs typeface="Arial"/>
                <a:sym typeface="Arial"/>
              </a:rPr>
              <a:t>Weworkremotely</a:t>
            </a:r>
            <a:r>
              <a:rPr lang="en-US" sz="1100" b="0" i="0" u="none" strike="noStrike" cap="none" dirty="0">
                <a:solidFill>
                  <a:srgbClr val="000000"/>
                </a:solidFill>
                <a:effectLst/>
                <a:latin typeface="Arial"/>
                <a:ea typeface="Arial"/>
                <a:cs typeface="Arial"/>
                <a:sym typeface="Arial"/>
              </a:rPr>
              <a:t> (finding remote jobs)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Hire Tech Ladies, </a:t>
            </a:r>
            <a:r>
              <a:rPr lang="en-US" sz="1100" b="0" i="0" u="none" strike="noStrike" cap="none" dirty="0" err="1">
                <a:solidFill>
                  <a:srgbClr val="000000"/>
                </a:solidFill>
                <a:effectLst/>
                <a:latin typeface="Arial"/>
                <a:ea typeface="Arial"/>
                <a:cs typeface="Arial"/>
                <a:sym typeface="Arial"/>
              </a:rPr>
              <a:t>PowerToFly</a:t>
            </a:r>
            <a:r>
              <a:rPr lang="en-US" sz="1100" b="0" i="0" u="none" strike="noStrike" cap="none" dirty="0">
                <a:solidFill>
                  <a:srgbClr val="000000"/>
                </a:solidFill>
                <a:effectLst/>
                <a:latin typeface="Arial"/>
                <a:ea typeface="Arial"/>
                <a:cs typeface="Arial"/>
                <a:sym typeface="Arial"/>
              </a:rPr>
              <a:t> (women’s job postings)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Twitter or social media (can find job postings too)</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84871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JOB HUNTING!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2207119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455723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Meetup (local tech </a:t>
            </a:r>
            <a:r>
              <a:rPr lang="en-US" sz="1100" b="0" i="0" u="none" strike="noStrike" cap="none" dirty="0" err="1">
                <a:solidFill>
                  <a:srgbClr val="000000"/>
                </a:solidFill>
                <a:effectLst/>
                <a:latin typeface="Arial"/>
                <a:ea typeface="Arial"/>
                <a:cs typeface="Arial"/>
                <a:sym typeface="Arial"/>
              </a:rPr>
              <a:t>langs</a:t>
            </a:r>
            <a:r>
              <a:rPr lang="en-US" sz="1100" b="0" i="0" u="none" strike="noStrike" cap="none" dirty="0">
                <a:solidFill>
                  <a:srgbClr val="000000"/>
                </a:solidFill>
                <a:effectLst/>
                <a:latin typeface="Arial"/>
                <a:ea typeface="Arial"/>
                <a:cs typeface="Arial"/>
                <a:sym typeface="Arial"/>
              </a:rPr>
              <a:t>/frameworks, or social tech groups)</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It’s sometimes daunting, but even talking to one person can open connections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LinkedIn (go see where your connections work and what they think, also look up companies and look at their employees. Maybe they leave regularly? Maybe they stay around? Good things to say?)</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Twitter or social media. You can follow anyone and chat with them, why not find out about their companies?</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Conferences (may be expensive, but scholarships/diversity tickets) are usually FULL of job opportunities floating around. And usually they have employees there that you can ask about the positions/companies too.</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Friends! Not only are they reassuring, but they’re great support for the interview process, and can help remind you that you’re better than you think you are.</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531377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754098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9374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66385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449972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924679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So much stuff….</a:t>
            </a:r>
            <a:endParaRPr dirty="0"/>
          </a:p>
        </p:txBody>
      </p:sp>
    </p:spTree>
    <p:extLst>
      <p:ext uri="{BB962C8B-B14F-4D97-AF65-F5344CB8AC3E}">
        <p14:creationId xmlns:p14="http://schemas.microsoft.com/office/powerpoint/2010/main" val="7976128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Job hunting and job interviews are EXHAUSTING and can beat us down more than we’d like</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Using a variety of self care techniques, you can prepare yourself before, during, and after to make them more easily doable</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Take time to make personal strategies before you continue (or start) your job hunt</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470154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I’m Sarah Withee</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Geekygirlsarah on Twitter</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I’d love to hear what worked or didn’t for you. Come find me in the hall, after this talk, or tomorrow</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Pleas share this with your friends and other job seeking friends. Help them succeed too!</a:t>
            </a:r>
            <a:endParaRPr lang="en-US" sz="1050" b="0" i="0" u="none" strike="noStrike" cap="none" dirty="0">
              <a:solidFill>
                <a:srgbClr val="000000"/>
              </a:solidFill>
              <a:effectLst/>
              <a:latin typeface="Arial"/>
              <a:ea typeface="Arial"/>
              <a:cs typeface="Arial"/>
              <a:sym typeface="Arial"/>
            </a:endParaRPr>
          </a:p>
          <a:p>
            <a:pPr lvl="0"/>
            <a:r>
              <a:rPr lang="en-US" sz="1100" b="0" i="0" u="none" strike="noStrike" cap="none">
                <a:solidFill>
                  <a:srgbClr val="000000"/>
                </a:solidFill>
                <a:effectLst/>
                <a:latin typeface="Arial"/>
                <a:ea typeface="Arial"/>
                <a:cs typeface="Arial"/>
                <a:sym typeface="Arial"/>
              </a:rPr>
              <a:t>Thank you!</a:t>
            </a:r>
            <a:endParaRPr lang="en-US" sz="105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5101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Or not….</a:t>
            </a:r>
            <a:endParaRPr dirty="0"/>
          </a:p>
        </p:txBody>
      </p:sp>
    </p:spTree>
    <p:extLst>
      <p:ext uri="{BB962C8B-B14F-4D97-AF65-F5344CB8AC3E}">
        <p14:creationId xmlns:p14="http://schemas.microsoft.com/office/powerpoint/2010/main" val="2675897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My story</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always wanted to be a software developer, it’s been a life-long goal.</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got several jobs, and each time I had to leave for some reason. (Bad work, bad culture, red flags, etc.)</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But with the job in 2017, I realized something different: It wasn’t an inherently </a:t>
            </a:r>
            <a:r>
              <a:rPr lang="en-US" sz="1100" b="0" i="1" u="none" strike="noStrike" cap="none" dirty="0">
                <a:solidFill>
                  <a:srgbClr val="000000"/>
                </a:solidFill>
                <a:effectLst/>
                <a:latin typeface="Arial"/>
                <a:ea typeface="Arial"/>
                <a:cs typeface="Arial"/>
                <a:sym typeface="Arial"/>
              </a:rPr>
              <a:t>bad</a:t>
            </a:r>
            <a:r>
              <a:rPr lang="en-US" sz="1100" b="0" i="0" u="none" strike="noStrike" cap="none" dirty="0">
                <a:solidFill>
                  <a:srgbClr val="000000"/>
                </a:solidFill>
                <a:effectLst/>
                <a:latin typeface="Arial"/>
                <a:ea typeface="Arial"/>
                <a:cs typeface="Arial"/>
                <a:sym typeface="Arial"/>
              </a:rPr>
              <a:t> job… but it wasn’t for me.</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What happened? My mental health went down. Slowly at first, almost where I didn’t notice it. But faster and faster</a:t>
            </a:r>
          </a:p>
          <a:p>
            <a:pPr lvl="1"/>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97628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I realized I had not set myself up for success with that job.</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didn’t go in with a strong resume showing my real skills (I looked a lot more inexperienced or less skilled, affected my salary)</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didn’t find out what the real work was ahead of time, and I wasn’t challenged really at all</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found they had a particular culture that wasn’t described to me very well when I was interviewing</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It was not a technology company, so it had an environment where the </a:t>
            </a:r>
            <a:r>
              <a:rPr lang="en-US" sz="1100" b="0" i="0" u="none" strike="noStrike" cap="none" dirty="0" err="1">
                <a:solidFill>
                  <a:srgbClr val="000000"/>
                </a:solidFill>
                <a:effectLst/>
                <a:latin typeface="Arial"/>
                <a:ea typeface="Arial"/>
                <a:cs typeface="Arial"/>
                <a:sym typeface="Arial"/>
              </a:rPr>
              <a:t>devs</a:t>
            </a:r>
            <a:r>
              <a:rPr lang="en-US" sz="1100" b="0" i="0" u="none" strike="noStrike" cap="none" dirty="0">
                <a:solidFill>
                  <a:srgbClr val="000000"/>
                </a:solidFill>
                <a:effectLst/>
                <a:latin typeface="Arial"/>
                <a:ea typeface="Arial"/>
                <a:cs typeface="Arial"/>
                <a:sym typeface="Arial"/>
              </a:rPr>
              <a:t> were so few compared to other employees that we weren’t cared about as much as other positions at the job</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 needed a place to thrive, and I didn’t have it. Wasn’t learning from others, wasn’t helping others learn</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It wasn’t my fault… but it wasn’t their fault either. </a:t>
            </a:r>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584761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This job ended up rubbing off on my mental health, and work quality got bad. </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That ended up getting them to the point of wanting to fire me, but perhaps not before I was about to rage quit. (A few friends talked me out of it)</a:t>
            </a:r>
            <a:endParaRPr lang="en-US" sz="105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Seriously, I nearly held a party after the 1:1 I thought my manager was going to fire me. He didn’t. </a:t>
            </a:r>
          </a:p>
          <a:p>
            <a:pPr lvl="1"/>
            <a:r>
              <a:rPr lang="en-US" sz="1100" b="0" i="0" u="none" strike="noStrike" cap="none" dirty="0">
                <a:solidFill>
                  <a:srgbClr val="000000"/>
                </a:solidFill>
                <a:effectLst/>
                <a:latin typeface="Arial"/>
                <a:ea typeface="Arial"/>
                <a:cs typeface="Arial"/>
                <a:sym typeface="Arial"/>
              </a:rPr>
              <a:t>I ended up telling him that I was job hunting and… he said he was going to support me.</a:t>
            </a:r>
          </a:p>
          <a:p>
            <a:pPr lvl="1"/>
            <a:endParaRPr lang="en-US" sz="105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82717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0"/>
        <p:cNvGrpSpPr/>
        <p:nvPr/>
      </p:nvGrpSpPr>
      <p:grpSpPr>
        <a:xfrm>
          <a:off x="0" y="0"/>
          <a:ext cx="0" cy="0"/>
          <a:chOff x="0" y="0"/>
          <a:chExt cx="0" cy="0"/>
        </a:xfrm>
      </p:grpSpPr>
      <p:sp>
        <p:nvSpPr>
          <p:cNvPr id="101" name="Google Shape;101;p3"/>
          <p:cNvSpPr txBox="1">
            <a:spLocks noGrp="1"/>
          </p:cNvSpPr>
          <p:nvPr>
            <p:ph type="ctrTitle"/>
          </p:nvPr>
        </p:nvSpPr>
        <p:spPr>
          <a:xfrm>
            <a:off x="1695450" y="1583350"/>
            <a:ext cx="57531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3"/>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3" name="Google Shape;103;p3"/>
          <p:cNvSpPr/>
          <p:nvPr/>
        </p:nvSpPr>
        <p:spPr>
          <a:xfrm>
            <a:off x="3929100" y="28384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TextBox 1">
            <a:extLst>
              <a:ext uri="{FF2B5EF4-FFF2-40B4-BE49-F238E27FC236}">
                <a16:creationId xmlns:a16="http://schemas.microsoft.com/office/drawing/2014/main" id="{5618A78F-1E5B-5341-8DA2-036EF011E8C6}"/>
              </a:ext>
            </a:extLst>
          </p:cNvPr>
          <p:cNvSpPr txBox="1"/>
          <p:nvPr userDrawn="1"/>
        </p:nvSpPr>
        <p:spPr>
          <a:xfrm>
            <a:off x="5214901" y="0"/>
            <a:ext cx="3929100" cy="369332"/>
          </a:xfrm>
          <a:prstGeom prst="rect">
            <a:avLst/>
          </a:prstGeom>
          <a:noFill/>
        </p:spPr>
        <p:txBody>
          <a:bodyPr wrap="square" rtlCol="0">
            <a:spAutoFit/>
          </a:bodyPr>
          <a:lstStyle/>
          <a:p>
            <a:pPr algn="r"/>
            <a:r>
              <a:rPr lang="en-US" sz="1800" i="1" dirty="0">
                <a:solidFill>
                  <a:schemeClr val="bg1"/>
                </a:solidFill>
              </a:rPr>
              <a:t>@geekygirlsarah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04"/>
        <p:cNvGrpSpPr/>
        <p:nvPr/>
      </p:nvGrpSpPr>
      <p:grpSpPr>
        <a:xfrm>
          <a:off x="0" y="0"/>
          <a:ext cx="0" cy="0"/>
          <a:chOff x="0" y="0"/>
          <a:chExt cx="0" cy="0"/>
        </a:xfrm>
      </p:grpSpPr>
      <p:sp>
        <p:nvSpPr>
          <p:cNvPr id="105" name="Google Shape;105;p4"/>
          <p:cNvSpPr txBox="1">
            <a:spLocks noGrp="1"/>
          </p:cNvSpPr>
          <p:nvPr>
            <p:ph type="body" idx="1"/>
          </p:nvPr>
        </p:nvSpPr>
        <p:spPr>
          <a:xfrm>
            <a:off x="1809750" y="1476000"/>
            <a:ext cx="55245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Roboto Slab Light"/>
              <a:buChar char="-"/>
              <a:defRPr sz="3000">
                <a:latin typeface="Roboto Slab Light"/>
                <a:ea typeface="Roboto Slab Light"/>
                <a:cs typeface="Roboto Slab Light"/>
                <a:sym typeface="Roboto Slab Light"/>
              </a:defRPr>
            </a:lvl1pPr>
            <a:lvl2pPr marL="914400" lvl="1"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2pPr>
            <a:lvl3pPr marL="1371600" lvl="2"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3pPr>
            <a:lvl4pPr marL="1828800" lvl="3"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4pPr>
            <a:lvl5pPr marL="2286000" lvl="4"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5pPr>
            <a:lvl6pPr marL="2743200" lvl="5"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6pPr>
            <a:lvl7pPr marL="3200400" lvl="6"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7pPr>
            <a:lvl8pPr marL="3657600" lvl="7"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8pPr>
            <a:lvl9pPr marL="4114800" lvl="8" indent="-41910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9pPr>
          </a:lstStyle>
          <a:p>
            <a:endParaRPr/>
          </a:p>
        </p:txBody>
      </p:sp>
      <p:sp>
        <p:nvSpPr>
          <p:cNvPr id="106" name="Google Shape;106;p4"/>
          <p:cNvSpPr txBox="1"/>
          <p:nvPr/>
        </p:nvSpPr>
        <p:spPr>
          <a:xfrm>
            <a:off x="3593400" y="247969"/>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7200" b="1">
                <a:solidFill>
                  <a:srgbClr val="FFFFFF"/>
                </a:solidFill>
              </a:rPr>
              <a:t>“</a:t>
            </a:r>
            <a:endParaRPr sz="7200" b="1">
              <a:solidFill>
                <a:srgbClr val="FFFFFF"/>
              </a:solidFill>
            </a:endParaRPr>
          </a:p>
        </p:txBody>
      </p:sp>
      <p:sp>
        <p:nvSpPr>
          <p:cNvPr id="108" name="Google Shape;108;p4"/>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 name="TextBox 5">
            <a:extLst>
              <a:ext uri="{FF2B5EF4-FFF2-40B4-BE49-F238E27FC236}">
                <a16:creationId xmlns:a16="http://schemas.microsoft.com/office/drawing/2014/main" id="{86CDDD9E-8219-374A-A31C-FB888204578A}"/>
              </a:ext>
            </a:extLst>
          </p:cNvPr>
          <p:cNvSpPr txBox="1"/>
          <p:nvPr userDrawn="1"/>
        </p:nvSpPr>
        <p:spPr>
          <a:xfrm>
            <a:off x="5214901" y="0"/>
            <a:ext cx="3929100" cy="369332"/>
          </a:xfrm>
          <a:prstGeom prst="rect">
            <a:avLst/>
          </a:prstGeom>
          <a:noFill/>
        </p:spPr>
        <p:txBody>
          <a:bodyPr wrap="square" rtlCol="0">
            <a:spAutoFit/>
          </a:bodyPr>
          <a:lstStyle/>
          <a:p>
            <a:pPr algn="r"/>
            <a:r>
              <a:rPr lang="en-US" sz="1800" i="1" dirty="0">
                <a:solidFill>
                  <a:schemeClr val="bg1"/>
                </a:solidFill>
              </a:rPr>
              <a:t>@geekygirlsarah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9"/>
        <p:cNvGrpSpPr/>
        <p:nvPr/>
      </p:nvGrpSpPr>
      <p:grpSpPr>
        <a:xfrm>
          <a:off x="0" y="0"/>
          <a:ext cx="0" cy="0"/>
          <a:chOff x="0" y="0"/>
          <a:chExt cx="0" cy="0"/>
        </a:xfrm>
      </p:grpSpPr>
      <p:sp>
        <p:nvSpPr>
          <p:cNvPr id="110" name="Google Shape;110;p5"/>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5"/>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sz="2800"/>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dirty="0"/>
          </a:p>
        </p:txBody>
      </p:sp>
      <p:sp>
        <p:nvSpPr>
          <p:cNvPr id="112" name="Google Shape;112;p5"/>
          <p:cNvSpPr txBox="1">
            <a:spLocks noGrp="1"/>
          </p:cNvSpPr>
          <p:nvPr>
            <p:ph type="body" idx="1" hasCustomPrompt="1"/>
          </p:nvPr>
        </p:nvSpPr>
        <p:spPr>
          <a:xfrm>
            <a:off x="1114425" y="1316095"/>
            <a:ext cx="6915300" cy="33036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3200"/>
            </a:lvl1pPr>
            <a:lvl2pPr marL="914400" lvl="1" indent="-381000">
              <a:spcBef>
                <a:spcPts val="0"/>
              </a:spcBef>
              <a:spcAft>
                <a:spcPts val="0"/>
              </a:spcAft>
              <a:buSzPts val="2400"/>
              <a:buChar char="-"/>
              <a:defRPr sz="3000"/>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r>
              <a:rPr lang="en-US" dirty="0"/>
              <a:t>Test</a:t>
            </a:r>
          </a:p>
          <a:p>
            <a:pPr lvl="1"/>
            <a:r>
              <a:rPr lang="en-US" dirty="0"/>
              <a:t>test</a:t>
            </a:r>
            <a:endParaRPr dirty="0"/>
          </a:p>
        </p:txBody>
      </p:sp>
      <p:sp>
        <p:nvSpPr>
          <p:cNvPr id="6" name="TextBox 5">
            <a:extLst>
              <a:ext uri="{FF2B5EF4-FFF2-40B4-BE49-F238E27FC236}">
                <a16:creationId xmlns:a16="http://schemas.microsoft.com/office/drawing/2014/main" id="{27DF7648-DAD7-4A46-BC18-02AF6BCD3359}"/>
              </a:ext>
            </a:extLst>
          </p:cNvPr>
          <p:cNvSpPr txBox="1"/>
          <p:nvPr userDrawn="1"/>
        </p:nvSpPr>
        <p:spPr>
          <a:xfrm>
            <a:off x="5214901" y="0"/>
            <a:ext cx="3929100" cy="369332"/>
          </a:xfrm>
          <a:prstGeom prst="rect">
            <a:avLst/>
          </a:prstGeom>
          <a:noFill/>
        </p:spPr>
        <p:txBody>
          <a:bodyPr wrap="square" rtlCol="0">
            <a:spAutoFit/>
          </a:bodyPr>
          <a:lstStyle/>
          <a:p>
            <a:pPr algn="r"/>
            <a:r>
              <a:rPr lang="en-US" sz="1800" i="1" dirty="0">
                <a:solidFill>
                  <a:schemeClr val="bg1"/>
                </a:solidFill>
              </a:rPr>
              <a:t>@geekygirlsarah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8"/>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8"/>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sz="2800"/>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dirty="0"/>
          </a:p>
        </p:txBody>
      </p:sp>
      <p:sp>
        <p:nvSpPr>
          <p:cNvPr id="5" name="TextBox 4">
            <a:extLst>
              <a:ext uri="{FF2B5EF4-FFF2-40B4-BE49-F238E27FC236}">
                <a16:creationId xmlns:a16="http://schemas.microsoft.com/office/drawing/2014/main" id="{912692DD-EC87-1A40-A7AC-74B1D060DC76}"/>
              </a:ext>
            </a:extLst>
          </p:cNvPr>
          <p:cNvSpPr txBox="1"/>
          <p:nvPr userDrawn="1"/>
        </p:nvSpPr>
        <p:spPr>
          <a:xfrm>
            <a:off x="5214901" y="0"/>
            <a:ext cx="3929100" cy="369332"/>
          </a:xfrm>
          <a:prstGeom prst="rect">
            <a:avLst/>
          </a:prstGeom>
          <a:noFill/>
        </p:spPr>
        <p:txBody>
          <a:bodyPr wrap="square" rtlCol="0">
            <a:spAutoFit/>
          </a:bodyPr>
          <a:lstStyle/>
          <a:p>
            <a:pPr algn="r"/>
            <a:r>
              <a:rPr lang="en-US" sz="1800" i="1" dirty="0">
                <a:solidFill>
                  <a:schemeClr val="bg1"/>
                </a:solidFill>
              </a:rPr>
              <a:t>@geekygirlsarah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3" name="TextBox 2">
            <a:extLst>
              <a:ext uri="{FF2B5EF4-FFF2-40B4-BE49-F238E27FC236}">
                <a16:creationId xmlns:a16="http://schemas.microsoft.com/office/drawing/2014/main" id="{F2DED0DD-5AF8-0A43-ABB9-F8857DB20444}"/>
              </a:ext>
            </a:extLst>
          </p:cNvPr>
          <p:cNvSpPr txBox="1"/>
          <p:nvPr userDrawn="1"/>
        </p:nvSpPr>
        <p:spPr>
          <a:xfrm>
            <a:off x="5214901" y="0"/>
            <a:ext cx="3929100" cy="646331"/>
          </a:xfrm>
          <a:prstGeom prst="rect">
            <a:avLst/>
          </a:prstGeom>
          <a:noFill/>
        </p:spPr>
        <p:txBody>
          <a:bodyPr wrap="square" rtlCol="0">
            <a:spAutoFit/>
          </a:bodyPr>
          <a:lstStyle/>
          <a:p>
            <a:pPr algn="r"/>
            <a:r>
              <a:rPr lang="en-US" sz="1800" i="1" dirty="0">
                <a:solidFill>
                  <a:schemeClr val="bg1"/>
                </a:solidFill>
              </a:rPr>
              <a:t>@geekygirlsarah</a:t>
            </a:r>
          </a:p>
          <a:p>
            <a:pPr algn="r"/>
            <a:endParaRPr lang="en-US" sz="1800" i="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AC7D7"/>
            </a:gs>
            <a:gs pos="82000">
              <a:srgbClr val="0D7FD1"/>
            </a:gs>
            <a:gs pos="100000">
              <a:srgbClr val="184DE2"/>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68697" y="-180346"/>
            <a:ext cx="9501192" cy="5491843"/>
            <a:chOff x="-168697" y="-180346"/>
            <a:chExt cx="9501192" cy="5491843"/>
          </a:xfrm>
        </p:grpSpPr>
        <p:sp>
          <p:nvSpPr>
            <p:cNvPr id="7" name="Google Shape;7;p1"/>
            <p:cNvSpPr/>
            <p:nvPr/>
          </p:nvSpPr>
          <p:spPr>
            <a:xfrm rot="-5165075">
              <a:off x="-149313" y="-76480"/>
              <a:ext cx="248388" cy="248376"/>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Google Shape;8;p1"/>
            <p:cNvSpPr/>
            <p:nvPr/>
          </p:nvSpPr>
          <p:spPr>
            <a:xfrm>
              <a:off x="1199003" y="209866"/>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Google Shape;9;p1"/>
            <p:cNvSpPr/>
            <p:nvPr/>
          </p:nvSpPr>
          <p:spPr>
            <a:xfrm rot="-7795544">
              <a:off x="1789723" y="-112653"/>
              <a:ext cx="264636" cy="215218"/>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Google Shape;10;p1"/>
            <p:cNvSpPr/>
            <p:nvPr/>
          </p:nvSpPr>
          <p:spPr>
            <a:xfrm rot="6276760">
              <a:off x="8224420" y="306479"/>
              <a:ext cx="163221" cy="256843"/>
            </a:xfrm>
            <a:custGeom>
              <a:avLst/>
              <a:gdLst/>
              <a:ahLst/>
              <a:cxnLst/>
              <a:rect l="l" t="t" r="r" b="b"/>
              <a:pathLst>
                <a:path w="13888" h="21854" extrusionOk="0">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1"/>
            <p:cNvSpPr/>
            <p:nvPr/>
          </p:nvSpPr>
          <p:spPr>
            <a:xfrm rot="2357159">
              <a:off x="358847" y="180980"/>
              <a:ext cx="256871" cy="173641"/>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12;p1"/>
            <p:cNvSpPr/>
            <p:nvPr/>
          </p:nvSpPr>
          <p:spPr>
            <a:xfrm rot="5239795">
              <a:off x="2893367" y="12366"/>
              <a:ext cx="173612" cy="256833"/>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1"/>
            <p:cNvSpPr/>
            <p:nvPr/>
          </p:nvSpPr>
          <p:spPr>
            <a:xfrm>
              <a:off x="3301666" y="-175575"/>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1"/>
            <p:cNvSpPr/>
            <p:nvPr/>
          </p:nvSpPr>
          <p:spPr>
            <a:xfrm>
              <a:off x="1263430" y="672385"/>
              <a:ext cx="174266" cy="256839"/>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1"/>
            <p:cNvSpPr/>
            <p:nvPr/>
          </p:nvSpPr>
          <p:spPr>
            <a:xfrm rot="-3491382">
              <a:off x="206778" y="508996"/>
              <a:ext cx="152810" cy="256846"/>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1"/>
            <p:cNvSpPr/>
            <p:nvPr/>
          </p:nvSpPr>
          <p:spPr>
            <a:xfrm rot="-2888323">
              <a:off x="8645327" y="3200998"/>
              <a:ext cx="173613" cy="256830"/>
            </a:xfrm>
            <a:custGeom>
              <a:avLst/>
              <a:gdLst/>
              <a:ahLst/>
              <a:cxnLst/>
              <a:rect l="l" t="t" r="r" b="b"/>
              <a:pathLst>
                <a:path w="14773" h="21854" extrusionOk="0">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1"/>
            <p:cNvSpPr/>
            <p:nvPr/>
          </p:nvSpPr>
          <p:spPr>
            <a:xfrm rot="-5209778">
              <a:off x="477013" y="1599460"/>
              <a:ext cx="194430" cy="256850"/>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1"/>
            <p:cNvSpPr/>
            <p:nvPr/>
          </p:nvSpPr>
          <p:spPr>
            <a:xfrm>
              <a:off x="311340" y="1103372"/>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1"/>
            <p:cNvSpPr/>
            <p:nvPr/>
          </p:nvSpPr>
          <p:spPr>
            <a:xfrm rot="960139">
              <a:off x="839930" y="-54260"/>
              <a:ext cx="256848" cy="256848"/>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1"/>
            <p:cNvSpPr/>
            <p:nvPr/>
          </p:nvSpPr>
          <p:spPr>
            <a:xfrm rot="5131367">
              <a:off x="3536340" y="163989"/>
              <a:ext cx="215239" cy="23605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1" name="Google Shape;21;p1"/>
            <p:cNvGrpSpPr/>
            <p:nvPr/>
          </p:nvGrpSpPr>
          <p:grpSpPr>
            <a:xfrm rot="3738602">
              <a:off x="445744" y="4146054"/>
              <a:ext cx="256846" cy="100792"/>
              <a:chOff x="5191939" y="3353769"/>
              <a:chExt cx="256839" cy="100789"/>
            </a:xfrm>
          </p:grpSpPr>
          <p:sp>
            <p:nvSpPr>
              <p:cNvPr id="22" name="Google Shape;22;p1"/>
              <p:cNvSpPr/>
              <p:nvPr/>
            </p:nvSpPr>
            <p:spPr>
              <a:xfrm>
                <a:off x="5212752" y="3353769"/>
                <a:ext cx="215224" cy="100789"/>
              </a:xfrm>
              <a:custGeom>
                <a:avLst/>
                <a:gdLst/>
                <a:ahLst/>
                <a:cxnLst/>
                <a:rect l="l" t="t" r="r" b="b"/>
                <a:pathLst>
                  <a:path w="18313" h="8576" extrusionOk="0">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1"/>
              <p:cNvSpPr/>
              <p:nvPr/>
            </p:nvSpPr>
            <p:spPr>
              <a:xfrm>
                <a:off x="5191939" y="3369376"/>
                <a:ext cx="24069" cy="44225"/>
              </a:xfrm>
              <a:custGeom>
                <a:avLst/>
                <a:gdLst/>
                <a:ahLst/>
                <a:cxnLst/>
                <a:rect l="l" t="t" r="r" b="b"/>
                <a:pathLst>
                  <a:path w="2048" h="3763" extrusionOk="0">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1"/>
              <p:cNvSpPr/>
              <p:nvPr/>
            </p:nvSpPr>
            <p:spPr>
              <a:xfrm>
                <a:off x="5424709" y="3369376"/>
                <a:ext cx="24069" cy="44225"/>
              </a:xfrm>
              <a:custGeom>
                <a:avLst/>
                <a:gdLst/>
                <a:ahLst/>
                <a:cxnLst/>
                <a:rect l="l" t="t" r="r" b="b"/>
                <a:pathLst>
                  <a:path w="2048" h="3763" extrusionOk="0">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 name="Google Shape;25;p1"/>
            <p:cNvSpPr/>
            <p:nvPr/>
          </p:nvSpPr>
          <p:spPr>
            <a:xfrm>
              <a:off x="8389810" y="4028610"/>
              <a:ext cx="256851" cy="254888"/>
            </a:xfrm>
            <a:custGeom>
              <a:avLst/>
              <a:gdLst/>
              <a:ahLst/>
              <a:cxnLst/>
              <a:rect l="l" t="t" r="r" b="b"/>
              <a:pathLst>
                <a:path w="21855" h="21688" extrusionOk="0">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1"/>
            <p:cNvSpPr/>
            <p:nvPr/>
          </p:nvSpPr>
          <p:spPr>
            <a:xfrm rot="-610900">
              <a:off x="2369346" y="62297"/>
              <a:ext cx="194423" cy="256841"/>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1"/>
            <p:cNvSpPr/>
            <p:nvPr/>
          </p:nvSpPr>
          <p:spPr>
            <a:xfrm rot="1446362">
              <a:off x="-140058" y="923397"/>
              <a:ext cx="256837" cy="195078"/>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1"/>
            <p:cNvSpPr/>
            <p:nvPr/>
          </p:nvSpPr>
          <p:spPr>
            <a:xfrm>
              <a:off x="179581" y="2117407"/>
              <a:ext cx="256839" cy="194422"/>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1"/>
            <p:cNvSpPr/>
            <p:nvPr/>
          </p:nvSpPr>
          <p:spPr>
            <a:xfrm rot="4880958">
              <a:off x="1713941" y="282614"/>
              <a:ext cx="215199" cy="256810"/>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1"/>
            <p:cNvSpPr/>
            <p:nvPr/>
          </p:nvSpPr>
          <p:spPr>
            <a:xfrm>
              <a:off x="6207352" y="-138510"/>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1"/>
            <p:cNvSpPr/>
            <p:nvPr/>
          </p:nvSpPr>
          <p:spPr>
            <a:xfrm rot="-2327469">
              <a:off x="791260" y="1022956"/>
              <a:ext cx="256831" cy="256184"/>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1"/>
            <p:cNvSpPr/>
            <p:nvPr/>
          </p:nvSpPr>
          <p:spPr>
            <a:xfrm rot="-2279041">
              <a:off x="7971887" y="4369590"/>
              <a:ext cx="256822" cy="173596"/>
            </a:xfrm>
            <a:custGeom>
              <a:avLst/>
              <a:gdLst/>
              <a:ahLst/>
              <a:cxnLst/>
              <a:rect l="l" t="t" r="r" b="b"/>
              <a:pathLst>
                <a:path w="21854" h="14772" extrusionOk="0">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1"/>
            <p:cNvSpPr/>
            <p:nvPr/>
          </p:nvSpPr>
          <p:spPr>
            <a:xfrm rot="-2480581">
              <a:off x="749960" y="486476"/>
              <a:ext cx="256813" cy="230807"/>
            </a:xfrm>
            <a:custGeom>
              <a:avLst/>
              <a:gdLst/>
              <a:ahLst/>
              <a:cxnLst/>
              <a:rect l="l" t="t" r="r" b="b"/>
              <a:pathLst>
                <a:path w="21854" h="19641" extrusionOk="0">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1"/>
            <p:cNvSpPr/>
            <p:nvPr/>
          </p:nvSpPr>
          <p:spPr>
            <a:xfrm rot="5400000">
              <a:off x="-103316" y="1625167"/>
              <a:ext cx="256839" cy="163853"/>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1"/>
            <p:cNvSpPr/>
            <p:nvPr/>
          </p:nvSpPr>
          <p:spPr>
            <a:xfrm rot="4927602">
              <a:off x="6631638" y="75292"/>
              <a:ext cx="230846" cy="230846"/>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1"/>
            <p:cNvSpPr/>
            <p:nvPr/>
          </p:nvSpPr>
          <p:spPr>
            <a:xfrm rot="-3553085">
              <a:off x="3947705" y="-134277"/>
              <a:ext cx="248406" cy="24839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1"/>
            <p:cNvSpPr/>
            <p:nvPr/>
          </p:nvSpPr>
          <p:spPr>
            <a:xfrm rot="-1984896">
              <a:off x="8641157" y="228047"/>
              <a:ext cx="252295" cy="230176"/>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1"/>
            <p:cNvSpPr/>
            <p:nvPr/>
          </p:nvSpPr>
          <p:spPr>
            <a:xfrm rot="2331123">
              <a:off x="8385919" y="1374021"/>
              <a:ext cx="264644" cy="215224"/>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1"/>
            <p:cNvSpPr/>
            <p:nvPr/>
          </p:nvSpPr>
          <p:spPr>
            <a:xfrm>
              <a:off x="7630487" y="180096"/>
              <a:ext cx="256839" cy="173620"/>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1"/>
            <p:cNvSpPr/>
            <p:nvPr/>
          </p:nvSpPr>
          <p:spPr>
            <a:xfrm rot="8100000">
              <a:off x="8968383" y="1844236"/>
              <a:ext cx="173602" cy="256819"/>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1"/>
            <p:cNvSpPr/>
            <p:nvPr/>
          </p:nvSpPr>
          <p:spPr>
            <a:xfrm rot="7963969">
              <a:off x="7880180" y="101311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1"/>
            <p:cNvSpPr/>
            <p:nvPr/>
          </p:nvSpPr>
          <p:spPr>
            <a:xfrm rot="-1104941">
              <a:off x="7153238" y="421725"/>
              <a:ext cx="152797" cy="256824"/>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1"/>
            <p:cNvSpPr/>
            <p:nvPr/>
          </p:nvSpPr>
          <p:spPr>
            <a:xfrm>
              <a:off x="8141728" y="-53915"/>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1"/>
            <p:cNvSpPr/>
            <p:nvPr/>
          </p:nvSpPr>
          <p:spPr>
            <a:xfrm rot="8808818">
              <a:off x="9026329" y="553339"/>
              <a:ext cx="256823" cy="256823"/>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1"/>
            <p:cNvSpPr/>
            <p:nvPr/>
          </p:nvSpPr>
          <p:spPr>
            <a:xfrm rot="-3372917">
              <a:off x="8680750" y="969381"/>
              <a:ext cx="215215" cy="236028"/>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1"/>
            <p:cNvSpPr/>
            <p:nvPr/>
          </p:nvSpPr>
          <p:spPr>
            <a:xfrm rot="-2281671">
              <a:off x="8539643" y="1947424"/>
              <a:ext cx="194420" cy="256837"/>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47;p1"/>
            <p:cNvSpPr/>
            <p:nvPr/>
          </p:nvSpPr>
          <p:spPr>
            <a:xfrm rot="-1748319">
              <a:off x="5572629" y="-99230"/>
              <a:ext cx="256835"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1"/>
            <p:cNvSpPr/>
            <p:nvPr/>
          </p:nvSpPr>
          <p:spPr>
            <a:xfrm rot="1789591">
              <a:off x="9066422" y="16341"/>
              <a:ext cx="215209" cy="256821"/>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1"/>
            <p:cNvSpPr/>
            <p:nvPr/>
          </p:nvSpPr>
          <p:spPr>
            <a:xfrm>
              <a:off x="8836715" y="131921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1"/>
            <p:cNvSpPr/>
            <p:nvPr/>
          </p:nvSpPr>
          <p:spPr>
            <a:xfrm>
              <a:off x="4445577" y="-92335"/>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1"/>
            <p:cNvSpPr/>
            <p:nvPr/>
          </p:nvSpPr>
          <p:spPr>
            <a:xfrm rot="-1964817">
              <a:off x="7620084" y="553324"/>
              <a:ext cx="256848" cy="256848"/>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1"/>
            <p:cNvSpPr/>
            <p:nvPr/>
          </p:nvSpPr>
          <p:spPr>
            <a:xfrm rot="-1447329">
              <a:off x="7082181" y="-59542"/>
              <a:ext cx="256810" cy="256163"/>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1"/>
            <p:cNvSpPr/>
            <p:nvPr/>
          </p:nvSpPr>
          <p:spPr>
            <a:xfrm rot="1444061">
              <a:off x="6038695" y="166829"/>
              <a:ext cx="256820" cy="163841"/>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1"/>
            <p:cNvSpPr/>
            <p:nvPr/>
          </p:nvSpPr>
          <p:spPr>
            <a:xfrm rot="4097212">
              <a:off x="8293201" y="672399"/>
              <a:ext cx="184648" cy="256812"/>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1"/>
            <p:cNvSpPr/>
            <p:nvPr/>
          </p:nvSpPr>
          <p:spPr>
            <a:xfrm rot="4182644">
              <a:off x="3119409" y="4732025"/>
              <a:ext cx="230814" cy="230814"/>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1"/>
            <p:cNvSpPr/>
            <p:nvPr/>
          </p:nvSpPr>
          <p:spPr>
            <a:xfrm rot="-4905368">
              <a:off x="47576" y="2593779"/>
              <a:ext cx="248366" cy="248355"/>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1"/>
            <p:cNvSpPr/>
            <p:nvPr/>
          </p:nvSpPr>
          <p:spPr>
            <a:xfrm>
              <a:off x="-54609" y="3124075"/>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1"/>
            <p:cNvSpPr/>
            <p:nvPr/>
          </p:nvSpPr>
          <p:spPr>
            <a:xfrm rot="5756751">
              <a:off x="4508674" y="4992510"/>
              <a:ext cx="264659" cy="215237"/>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1"/>
            <p:cNvSpPr/>
            <p:nvPr/>
          </p:nvSpPr>
          <p:spPr>
            <a:xfrm rot="-1642964">
              <a:off x="488128" y="3297298"/>
              <a:ext cx="173597" cy="256811"/>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1"/>
            <p:cNvSpPr/>
            <p:nvPr/>
          </p:nvSpPr>
          <p:spPr>
            <a:xfrm rot="5400000">
              <a:off x="-61521" y="464280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1"/>
            <p:cNvSpPr/>
            <p:nvPr/>
          </p:nvSpPr>
          <p:spPr>
            <a:xfrm rot="1616468">
              <a:off x="791230" y="3789388"/>
              <a:ext cx="174274" cy="256851"/>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1"/>
            <p:cNvSpPr/>
            <p:nvPr/>
          </p:nvSpPr>
          <p:spPr>
            <a:xfrm rot="1887299">
              <a:off x="95348" y="4976446"/>
              <a:ext cx="152799" cy="25682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1"/>
            <p:cNvSpPr/>
            <p:nvPr/>
          </p:nvSpPr>
          <p:spPr>
            <a:xfrm rot="-2424101">
              <a:off x="4037757" y="5015696"/>
              <a:ext cx="194427" cy="256846"/>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1"/>
            <p:cNvSpPr/>
            <p:nvPr/>
          </p:nvSpPr>
          <p:spPr>
            <a:xfrm rot="5074100">
              <a:off x="1795003" y="4894752"/>
              <a:ext cx="205485" cy="256199"/>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1"/>
            <p:cNvSpPr/>
            <p:nvPr/>
          </p:nvSpPr>
          <p:spPr>
            <a:xfrm>
              <a:off x="3590072" y="4782944"/>
              <a:ext cx="256839" cy="256839"/>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1"/>
            <p:cNvSpPr/>
            <p:nvPr/>
          </p:nvSpPr>
          <p:spPr>
            <a:xfrm>
              <a:off x="467327" y="4812897"/>
              <a:ext cx="215224" cy="236037"/>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1"/>
            <p:cNvSpPr/>
            <p:nvPr/>
          </p:nvSpPr>
          <p:spPr>
            <a:xfrm>
              <a:off x="965493"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1"/>
            <p:cNvSpPr/>
            <p:nvPr/>
          </p:nvSpPr>
          <p:spPr>
            <a:xfrm rot="1404782">
              <a:off x="1757253" y="4478796"/>
              <a:ext cx="256843" cy="194424"/>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1"/>
            <p:cNvSpPr/>
            <p:nvPr/>
          </p:nvSpPr>
          <p:spPr>
            <a:xfrm rot="-2889356">
              <a:off x="42222" y="3695880"/>
              <a:ext cx="215219" cy="256834"/>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1"/>
            <p:cNvSpPr/>
            <p:nvPr/>
          </p:nvSpPr>
          <p:spPr>
            <a:xfrm>
              <a:off x="1325653" y="468986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1"/>
            <p:cNvSpPr/>
            <p:nvPr/>
          </p:nvSpPr>
          <p:spPr>
            <a:xfrm rot="3891786">
              <a:off x="747980" y="4447574"/>
              <a:ext cx="256852" cy="256852"/>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1"/>
            <p:cNvSpPr/>
            <p:nvPr/>
          </p:nvSpPr>
          <p:spPr>
            <a:xfrm rot="10546735">
              <a:off x="2333495" y="4819538"/>
              <a:ext cx="256826" cy="256826"/>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1"/>
            <p:cNvSpPr/>
            <p:nvPr/>
          </p:nvSpPr>
          <p:spPr>
            <a:xfrm rot="1345434">
              <a:off x="2851762" y="5016040"/>
              <a:ext cx="256807" cy="256161"/>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1"/>
            <p:cNvSpPr/>
            <p:nvPr/>
          </p:nvSpPr>
          <p:spPr>
            <a:xfrm rot="-1610580">
              <a:off x="97613" y="4374451"/>
              <a:ext cx="256873" cy="163875"/>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1"/>
            <p:cNvSpPr/>
            <p:nvPr/>
          </p:nvSpPr>
          <p:spPr>
            <a:xfrm rot="-1646234">
              <a:off x="1204270" y="4206459"/>
              <a:ext cx="184658" cy="256826"/>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1"/>
            <p:cNvSpPr/>
            <p:nvPr/>
          </p:nvSpPr>
          <p:spPr>
            <a:xfrm rot="3799883">
              <a:off x="8874076" y="2381618"/>
              <a:ext cx="248395" cy="24838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1"/>
            <p:cNvSpPr/>
            <p:nvPr/>
          </p:nvSpPr>
          <p:spPr>
            <a:xfrm rot="8331321">
              <a:off x="8990974" y="3105466"/>
              <a:ext cx="252284" cy="230167"/>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1"/>
            <p:cNvSpPr/>
            <p:nvPr/>
          </p:nvSpPr>
          <p:spPr>
            <a:xfrm rot="-4393353">
              <a:off x="9003600" y="4587778"/>
              <a:ext cx="264649" cy="215229"/>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1"/>
            <p:cNvSpPr/>
            <p:nvPr/>
          </p:nvSpPr>
          <p:spPr>
            <a:xfrm rot="-1905983">
              <a:off x="8108013" y="3661290"/>
              <a:ext cx="256852" cy="173628"/>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1"/>
            <p:cNvSpPr/>
            <p:nvPr/>
          </p:nvSpPr>
          <p:spPr>
            <a:xfrm>
              <a:off x="7798113" y="4971731"/>
              <a:ext cx="173608" cy="256827"/>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1"/>
            <p:cNvSpPr/>
            <p:nvPr/>
          </p:nvSpPr>
          <p:spPr>
            <a:xfrm rot="-2337863">
              <a:off x="8487784" y="4566973"/>
              <a:ext cx="121596" cy="256825"/>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1"/>
            <p:cNvSpPr/>
            <p:nvPr/>
          </p:nvSpPr>
          <p:spPr>
            <a:xfrm rot="5048341">
              <a:off x="8701221" y="2754451"/>
              <a:ext cx="174250" cy="256816"/>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1"/>
            <p:cNvSpPr/>
            <p:nvPr/>
          </p:nvSpPr>
          <p:spPr>
            <a:xfrm rot="9113199">
              <a:off x="6948340" y="4591271"/>
              <a:ext cx="152793" cy="25681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1"/>
            <p:cNvSpPr/>
            <p:nvPr/>
          </p:nvSpPr>
          <p:spPr>
            <a:xfrm rot="3439445">
              <a:off x="7420819" y="4599991"/>
              <a:ext cx="194421" cy="256839"/>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1"/>
            <p:cNvSpPr/>
            <p:nvPr/>
          </p:nvSpPr>
          <p:spPr>
            <a:xfrm rot="729362">
              <a:off x="6158941" y="4795522"/>
              <a:ext cx="205499" cy="256215"/>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1"/>
            <p:cNvSpPr/>
            <p:nvPr/>
          </p:nvSpPr>
          <p:spPr>
            <a:xfrm rot="6577114">
              <a:off x="5012602" y="-138481"/>
              <a:ext cx="256775" cy="256775"/>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1"/>
            <p:cNvSpPr/>
            <p:nvPr/>
          </p:nvSpPr>
          <p:spPr>
            <a:xfrm rot="9704310">
              <a:off x="9028318" y="3764788"/>
              <a:ext cx="215212" cy="23602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1"/>
            <p:cNvSpPr/>
            <p:nvPr/>
          </p:nvSpPr>
          <p:spPr>
            <a:xfrm rot="3979180">
              <a:off x="6697263" y="4971730"/>
              <a:ext cx="194414" cy="256828"/>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1"/>
            <p:cNvSpPr/>
            <p:nvPr/>
          </p:nvSpPr>
          <p:spPr>
            <a:xfrm>
              <a:off x="8330018"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1"/>
            <p:cNvSpPr/>
            <p:nvPr/>
          </p:nvSpPr>
          <p:spPr>
            <a:xfrm rot="2419421">
              <a:off x="7180708" y="5046918"/>
              <a:ext cx="256836"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1"/>
            <p:cNvSpPr/>
            <p:nvPr/>
          </p:nvSpPr>
          <p:spPr>
            <a:xfrm rot="-4139587">
              <a:off x="5167220" y="4895748"/>
              <a:ext cx="215196" cy="256806"/>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Google Shape;92;p1"/>
            <p:cNvSpPr/>
            <p:nvPr/>
          </p:nvSpPr>
          <p:spPr>
            <a:xfrm rot="-9294082">
              <a:off x="8608927" y="3639699"/>
              <a:ext cx="246431" cy="241236"/>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Google Shape;93;p1"/>
            <p:cNvSpPr/>
            <p:nvPr/>
          </p:nvSpPr>
          <p:spPr>
            <a:xfrm rot="9313696">
              <a:off x="8792435" y="4260786"/>
              <a:ext cx="256873" cy="256873"/>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1"/>
            <p:cNvSpPr/>
            <p:nvPr/>
          </p:nvSpPr>
          <p:spPr>
            <a:xfrm>
              <a:off x="5709170" y="4980149"/>
              <a:ext cx="184667" cy="256839"/>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Google Shape;95;p1"/>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lv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1pPr>
            <a:lvl2pPr lvl="1"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2pPr>
            <a:lvl3pPr lvl="2"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3pPr>
            <a:lvl4pPr lvl="3"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4pPr>
            <a:lvl5pPr lvl="4"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5pPr>
            <a:lvl6pPr lvl="5"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6pPr>
            <a:lvl7pPr lvl="6"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7pPr>
            <a:lvl8pPr lvl="7"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8pPr>
            <a:lvl9pPr lvl="8"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9pPr>
          </a:lstStyle>
          <a:p>
            <a:endParaRPr/>
          </a:p>
        </p:txBody>
      </p:sp>
      <p:sp>
        <p:nvSpPr>
          <p:cNvPr id="96" name="Google Shape;96;p1"/>
          <p:cNvSpPr txBox="1">
            <a:spLocks noGrp="1"/>
          </p:cNvSpPr>
          <p:nvPr>
            <p:ph type="body" idx="1"/>
          </p:nvPr>
        </p:nvSpPr>
        <p:spPr>
          <a:xfrm>
            <a:off x="1114425" y="1316095"/>
            <a:ext cx="6915300" cy="3303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ctrTitle"/>
          </p:nvPr>
        </p:nvSpPr>
        <p:spPr>
          <a:xfrm>
            <a:off x="0" y="687959"/>
            <a:ext cx="9143999" cy="1159800"/>
          </a:xfrm>
          <a:prstGeom prst="rect">
            <a:avLst/>
          </a:prstGeom>
        </p:spPr>
        <p:txBody>
          <a:bodyPr spcFirstLastPara="1" wrap="square" lIns="91425" tIns="91425" rIns="91425" bIns="91425" anchor="ctr" anchorCtr="0">
            <a:noAutofit/>
          </a:bodyPr>
          <a:lstStyle/>
          <a:p>
            <a:r>
              <a:rPr lang="en-US" sz="4000" b="1" dirty="0"/>
              <a:t>Maintaining Your Mental and Emotional Health While Job Hunting</a:t>
            </a:r>
            <a:endParaRPr lang="en-US" sz="4000" dirty="0"/>
          </a:p>
        </p:txBody>
      </p:sp>
      <p:sp>
        <p:nvSpPr>
          <p:cNvPr id="3" name="Google Shape;141;p11">
            <a:extLst>
              <a:ext uri="{FF2B5EF4-FFF2-40B4-BE49-F238E27FC236}">
                <a16:creationId xmlns:a16="http://schemas.microsoft.com/office/drawing/2014/main" id="{17B7ACC7-3CC7-1E41-BEE8-C1D8C6B39193}"/>
              </a:ext>
            </a:extLst>
          </p:cNvPr>
          <p:cNvSpPr txBox="1">
            <a:spLocks/>
          </p:cNvSpPr>
          <p:nvPr/>
        </p:nvSpPr>
        <p:spPr>
          <a:xfrm>
            <a:off x="-1" y="4555066"/>
            <a:ext cx="9143999" cy="588433"/>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9pPr>
          </a:lstStyle>
          <a:p>
            <a:r>
              <a:rPr lang="en-US" sz="2000" b="1" i="1" dirty="0"/>
              <a:t>Please tweet along!</a:t>
            </a:r>
            <a:endParaRPr lang="en-US" sz="2000" i="1" dirty="0"/>
          </a:p>
        </p:txBody>
      </p:sp>
      <p:sp>
        <p:nvSpPr>
          <p:cNvPr id="4" name="Google Shape;141;p11">
            <a:extLst>
              <a:ext uri="{FF2B5EF4-FFF2-40B4-BE49-F238E27FC236}">
                <a16:creationId xmlns:a16="http://schemas.microsoft.com/office/drawing/2014/main" id="{07A61394-647B-BB48-94AA-AC94CDEEF551}"/>
              </a:ext>
            </a:extLst>
          </p:cNvPr>
          <p:cNvSpPr txBox="1">
            <a:spLocks/>
          </p:cNvSpPr>
          <p:nvPr/>
        </p:nvSpPr>
        <p:spPr>
          <a:xfrm>
            <a:off x="152401" y="2415159"/>
            <a:ext cx="9143999" cy="1159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4800"/>
              <a:buFont typeface="Roboto Slab"/>
              <a:buNone/>
              <a:defRPr sz="4800" b="0" i="0" u="none" strike="noStrike" cap="none">
                <a:solidFill>
                  <a:srgbClr val="FFFFFF"/>
                </a:solidFill>
                <a:latin typeface="Roboto Slab"/>
                <a:ea typeface="Roboto Slab"/>
                <a:cs typeface="Roboto Slab"/>
                <a:sym typeface="Roboto Slab"/>
              </a:defRPr>
            </a:lvl9pPr>
          </a:lstStyle>
          <a:p>
            <a:r>
              <a:rPr lang="en-US" sz="2800" b="1" dirty="0"/>
              <a:t>Sarah Withee</a:t>
            </a:r>
          </a:p>
          <a:p>
            <a:r>
              <a:rPr lang="en-US" sz="2800" b="1" dirty="0"/>
              <a:t>@geekygirlsarah</a:t>
            </a:r>
            <a:endParaRPr lang="en-US" sz="2800" dirty="0"/>
          </a:p>
        </p:txBody>
      </p:sp>
    </p:spTree>
    <p:extLst>
      <p:ext uri="{BB962C8B-B14F-4D97-AF65-F5344CB8AC3E}">
        <p14:creationId xmlns:p14="http://schemas.microsoft.com/office/powerpoint/2010/main" val="298983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Text Placeholder 3">
            <a:extLst>
              <a:ext uri="{FF2B5EF4-FFF2-40B4-BE49-F238E27FC236}">
                <a16:creationId xmlns:a16="http://schemas.microsoft.com/office/drawing/2014/main" id="{5A5D1686-8E1C-CA47-B047-D5284EF88AF3}"/>
              </a:ext>
            </a:extLst>
          </p:cNvPr>
          <p:cNvSpPr>
            <a:spLocks noGrp="1"/>
          </p:cNvSpPr>
          <p:nvPr>
            <p:ph type="body" idx="1"/>
          </p:nvPr>
        </p:nvSpPr>
        <p:spPr>
          <a:xfrm>
            <a:off x="1" y="228600"/>
            <a:ext cx="9105484" cy="4521251"/>
          </a:xfrm>
        </p:spPr>
        <p:txBody>
          <a:bodyPr anchor="ctr"/>
          <a:lstStyle/>
          <a:p>
            <a:pPr marL="76200" indent="0" algn="ctr">
              <a:buNone/>
            </a:pPr>
            <a:r>
              <a:rPr lang="en-US" sz="13800" b="1" dirty="0"/>
              <a:t>WHAT?!?!?!</a:t>
            </a:r>
          </a:p>
        </p:txBody>
      </p:sp>
    </p:spTree>
    <p:extLst>
      <p:ext uri="{BB962C8B-B14F-4D97-AF65-F5344CB8AC3E}">
        <p14:creationId xmlns:p14="http://schemas.microsoft.com/office/powerpoint/2010/main" val="262544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Text Placeholder 3">
            <a:extLst>
              <a:ext uri="{FF2B5EF4-FFF2-40B4-BE49-F238E27FC236}">
                <a16:creationId xmlns:a16="http://schemas.microsoft.com/office/drawing/2014/main" id="{5A5D1686-8E1C-CA47-B047-D5284EF88AF3}"/>
              </a:ext>
            </a:extLst>
          </p:cNvPr>
          <p:cNvSpPr>
            <a:spLocks noGrp="1"/>
          </p:cNvSpPr>
          <p:nvPr>
            <p:ph type="body" idx="1"/>
          </p:nvPr>
        </p:nvSpPr>
        <p:spPr>
          <a:xfrm>
            <a:off x="1" y="228600"/>
            <a:ext cx="9105484" cy="4521251"/>
          </a:xfrm>
        </p:spPr>
        <p:txBody>
          <a:bodyPr anchor="ctr"/>
          <a:lstStyle/>
          <a:p>
            <a:pPr marL="76200" indent="0" algn="ctr">
              <a:buNone/>
            </a:pPr>
            <a:r>
              <a:rPr lang="en-US" sz="13800" b="1" dirty="0"/>
              <a:t>HUH!???!!!</a:t>
            </a:r>
          </a:p>
        </p:txBody>
      </p:sp>
    </p:spTree>
    <p:extLst>
      <p:ext uri="{BB962C8B-B14F-4D97-AF65-F5344CB8AC3E}">
        <p14:creationId xmlns:p14="http://schemas.microsoft.com/office/powerpoint/2010/main" val="149445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ctrTitle"/>
          </p:nvPr>
        </p:nvSpPr>
        <p:spPr>
          <a:xfrm>
            <a:off x="995155" y="1832654"/>
            <a:ext cx="7077489"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400" dirty="0"/>
              <a:t>Part </a:t>
            </a:r>
            <a:r>
              <a:rPr lang="en" sz="4400" dirty="0"/>
              <a:t>2.</a:t>
            </a:r>
            <a:endParaRPr sz="4400" dirty="0"/>
          </a:p>
          <a:p>
            <a:pPr marL="0" lvl="0" indent="0" rtl="0">
              <a:spcBef>
                <a:spcPts val="0"/>
              </a:spcBef>
              <a:spcAft>
                <a:spcPts val="0"/>
              </a:spcAft>
              <a:buNone/>
            </a:pPr>
            <a:r>
              <a:rPr lang="en-US" sz="4400" dirty="0"/>
              <a:t>Prepping for the Job Hunt</a:t>
            </a:r>
            <a:endParaRPr sz="4400" dirty="0"/>
          </a:p>
        </p:txBody>
      </p:sp>
      <p:sp>
        <p:nvSpPr>
          <p:cNvPr id="3" name="Subtitle 2">
            <a:extLst>
              <a:ext uri="{FF2B5EF4-FFF2-40B4-BE49-F238E27FC236}">
                <a16:creationId xmlns:a16="http://schemas.microsoft.com/office/drawing/2014/main" id="{A5CF82E3-DEE7-074C-BC34-4C850C38662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579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pPr marL="76200" lvl="0" indent="0" algn="ctr" rtl="0">
              <a:spcBef>
                <a:spcPts val="600"/>
              </a:spcBef>
              <a:spcAft>
                <a:spcPts val="0"/>
              </a:spcAft>
              <a:buSzPts val="2400"/>
              <a:buNone/>
            </a:pPr>
            <a:r>
              <a:rPr lang="en-US" sz="4400" dirty="0"/>
              <a:t>t</a:t>
            </a:r>
            <a:r>
              <a:rPr lang="en" sz="4400" dirty="0" err="1"/>
              <a:t>l;dr</a:t>
            </a:r>
            <a:endParaRPr lang="en" sz="4400" dirty="0"/>
          </a:p>
          <a:p>
            <a:pPr marL="76200" lvl="0" indent="0" algn="ctr" rtl="0">
              <a:spcBef>
                <a:spcPts val="600"/>
              </a:spcBef>
              <a:spcAft>
                <a:spcPts val="0"/>
              </a:spcAft>
              <a:buSzPts val="2400"/>
              <a:buNone/>
            </a:pPr>
            <a:endParaRPr lang="en" sz="4400" dirty="0"/>
          </a:p>
          <a:p>
            <a:pPr marL="76200" lvl="0" indent="0" algn="ctr" rtl="0">
              <a:spcBef>
                <a:spcPts val="600"/>
              </a:spcBef>
              <a:spcAft>
                <a:spcPts val="0"/>
              </a:spcAft>
              <a:buSzPts val="2400"/>
              <a:buNone/>
            </a:pPr>
            <a:r>
              <a:rPr lang="en" sz="4400" dirty="0"/>
              <a:t>It </a:t>
            </a:r>
            <a:r>
              <a:rPr lang="en" sz="4400" b="1" i="1" dirty="0"/>
              <a:t>all</a:t>
            </a:r>
            <a:r>
              <a:rPr lang="en" sz="4400" dirty="0"/>
              <a:t> boils down to self care</a:t>
            </a:r>
          </a:p>
        </p:txBody>
      </p:sp>
    </p:spTree>
    <p:extLst>
      <p:ext uri="{BB962C8B-B14F-4D97-AF65-F5344CB8AC3E}">
        <p14:creationId xmlns:p14="http://schemas.microsoft.com/office/powerpoint/2010/main" val="28732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2" name="Title 1">
            <a:extLst>
              <a:ext uri="{FF2B5EF4-FFF2-40B4-BE49-F238E27FC236}">
                <a16:creationId xmlns:a16="http://schemas.microsoft.com/office/drawing/2014/main" id="{B11B6B81-986A-AB4F-93A5-3D4B3994FBF5}"/>
              </a:ext>
            </a:extLst>
          </p:cNvPr>
          <p:cNvSpPr>
            <a:spLocks noGrp="1"/>
          </p:cNvSpPr>
          <p:nvPr>
            <p:ph type="title"/>
          </p:nvPr>
        </p:nvSpPr>
        <p:spPr/>
        <p:txBody>
          <a:bodyPr/>
          <a:lstStyle/>
          <a:p>
            <a:r>
              <a:rPr lang="en-US" dirty="0"/>
              <a:t>Self Care</a:t>
            </a:r>
          </a:p>
        </p:txBody>
      </p:sp>
      <p:pic>
        <p:nvPicPr>
          <p:cNvPr id="4" name="Picture 3">
            <a:extLst>
              <a:ext uri="{FF2B5EF4-FFF2-40B4-BE49-F238E27FC236}">
                <a16:creationId xmlns:a16="http://schemas.microsoft.com/office/drawing/2014/main" id="{DC00FAAC-9AC6-5F43-B356-D9CADC0C61D1}"/>
              </a:ext>
            </a:extLst>
          </p:cNvPr>
          <p:cNvPicPr>
            <a:picLocks noChangeAspect="1"/>
          </p:cNvPicPr>
          <p:nvPr/>
        </p:nvPicPr>
        <p:blipFill>
          <a:blip r:embed="rId3"/>
          <a:stretch>
            <a:fillRect/>
          </a:stretch>
        </p:blipFill>
        <p:spPr>
          <a:xfrm>
            <a:off x="468394" y="1487904"/>
            <a:ext cx="4103606" cy="2578769"/>
          </a:xfrm>
          <a:prstGeom prst="rect">
            <a:avLst/>
          </a:prstGeom>
        </p:spPr>
      </p:pic>
      <p:pic>
        <p:nvPicPr>
          <p:cNvPr id="6" name="Picture 5">
            <a:extLst>
              <a:ext uri="{FF2B5EF4-FFF2-40B4-BE49-F238E27FC236}">
                <a16:creationId xmlns:a16="http://schemas.microsoft.com/office/drawing/2014/main" id="{3D8DB478-C904-9E44-B8C3-88FF3BB4AAB4}"/>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20819" y="1487904"/>
            <a:ext cx="3635965" cy="2578769"/>
          </a:xfrm>
          <a:prstGeom prst="rect">
            <a:avLst/>
          </a:prstGeom>
        </p:spPr>
      </p:pic>
    </p:spTree>
    <p:extLst>
      <p:ext uri="{BB962C8B-B14F-4D97-AF65-F5344CB8AC3E}">
        <p14:creationId xmlns:p14="http://schemas.microsoft.com/office/powerpoint/2010/main" val="407977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2" name="Title 1">
            <a:extLst>
              <a:ext uri="{FF2B5EF4-FFF2-40B4-BE49-F238E27FC236}">
                <a16:creationId xmlns:a16="http://schemas.microsoft.com/office/drawing/2014/main" id="{B11B6B81-986A-AB4F-93A5-3D4B3994FBF5}"/>
              </a:ext>
            </a:extLst>
          </p:cNvPr>
          <p:cNvSpPr>
            <a:spLocks noGrp="1"/>
          </p:cNvSpPr>
          <p:nvPr>
            <p:ph type="title"/>
          </p:nvPr>
        </p:nvSpPr>
        <p:spPr/>
        <p:txBody>
          <a:bodyPr/>
          <a:lstStyle/>
          <a:p>
            <a:r>
              <a:rPr lang="en-US" dirty="0"/>
              <a:t>Self Care</a:t>
            </a:r>
          </a:p>
        </p:txBody>
      </p:sp>
      <p:pic>
        <p:nvPicPr>
          <p:cNvPr id="5" name="Picture 4">
            <a:extLst>
              <a:ext uri="{FF2B5EF4-FFF2-40B4-BE49-F238E27FC236}">
                <a16:creationId xmlns:a16="http://schemas.microsoft.com/office/drawing/2014/main" id="{5F0FD313-FBEE-2543-9D4F-31E68CE52E9F}"/>
              </a:ext>
            </a:extLst>
          </p:cNvPr>
          <p:cNvPicPr>
            <a:picLocks noChangeAspect="1"/>
          </p:cNvPicPr>
          <p:nvPr/>
        </p:nvPicPr>
        <p:blipFill>
          <a:blip r:embed="rId3"/>
          <a:stretch>
            <a:fillRect/>
          </a:stretch>
        </p:blipFill>
        <p:spPr>
          <a:xfrm>
            <a:off x="281239" y="1465722"/>
            <a:ext cx="4050130" cy="2700087"/>
          </a:xfrm>
          <a:prstGeom prst="rect">
            <a:avLst/>
          </a:prstGeom>
        </p:spPr>
      </p:pic>
      <p:pic>
        <p:nvPicPr>
          <p:cNvPr id="8" name="Picture 7">
            <a:extLst>
              <a:ext uri="{FF2B5EF4-FFF2-40B4-BE49-F238E27FC236}">
                <a16:creationId xmlns:a16="http://schemas.microsoft.com/office/drawing/2014/main" id="{D9AF3E8F-17F2-C64E-B90A-1B49479411E4}"/>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56246" y="1467806"/>
            <a:ext cx="3600538" cy="2698003"/>
          </a:xfrm>
          <a:prstGeom prst="rect">
            <a:avLst/>
          </a:prstGeom>
        </p:spPr>
      </p:pic>
    </p:spTree>
    <p:extLst>
      <p:ext uri="{BB962C8B-B14F-4D97-AF65-F5344CB8AC3E}">
        <p14:creationId xmlns:p14="http://schemas.microsoft.com/office/powerpoint/2010/main" val="178847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body" idx="1"/>
          </p:nvPr>
        </p:nvSpPr>
        <p:spPr>
          <a:xfrm>
            <a:off x="1809750" y="1476000"/>
            <a:ext cx="5524500" cy="8199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dirty="0"/>
              <a:t>“Caring for myself is not self-indulgence. It is self-preservation, and that is an act of political warfare.”</a:t>
            </a:r>
          </a:p>
          <a:p>
            <a:pPr marL="0" lvl="0" indent="0">
              <a:spcBef>
                <a:spcPts val="600"/>
              </a:spcBef>
              <a:spcAft>
                <a:spcPts val="0"/>
              </a:spcAft>
              <a:buNone/>
            </a:pPr>
            <a:endParaRPr lang="en" dirty="0"/>
          </a:p>
          <a:p>
            <a:pPr marL="0" lvl="0" indent="0">
              <a:spcBef>
                <a:spcPts val="600"/>
              </a:spcBef>
              <a:spcAft>
                <a:spcPts val="0"/>
              </a:spcAft>
              <a:buNone/>
            </a:pPr>
            <a:r>
              <a:rPr lang="en" dirty="0"/>
              <a:t>-- Audre Lorde</a:t>
            </a:r>
            <a:endParaRPr dirty="0"/>
          </a:p>
        </p:txBody>
      </p:sp>
    </p:spTree>
    <p:extLst>
      <p:ext uri="{BB962C8B-B14F-4D97-AF65-F5344CB8AC3E}">
        <p14:creationId xmlns:p14="http://schemas.microsoft.com/office/powerpoint/2010/main" val="77224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7 Pillars of Self Care</a:t>
            </a:r>
            <a:endParaRPr dirty="0"/>
          </a:p>
        </p:txBody>
      </p:sp>
      <p:sp>
        <p:nvSpPr>
          <p:cNvPr id="176" name="Google Shape;176;p16"/>
          <p:cNvSpPr txBox="1">
            <a:spLocks noGrp="1"/>
          </p:cNvSpPr>
          <p:nvPr>
            <p:ph type="body" idx="1"/>
          </p:nvPr>
        </p:nvSpPr>
        <p:spPr>
          <a:xfrm>
            <a:off x="599794" y="1107262"/>
            <a:ext cx="7868211" cy="3303600"/>
          </a:xfrm>
          <a:prstGeom prst="rect">
            <a:avLst/>
          </a:prstGeom>
        </p:spPr>
        <p:txBody>
          <a:bodyPr spcFirstLastPara="1" wrap="square" lIns="91425" tIns="91425" rIns="91425" bIns="91425" anchor="t" anchorCtr="0">
            <a:noAutofit/>
          </a:bodyPr>
          <a:lstStyle/>
          <a:p>
            <a:pPr marL="590550" lvl="0" indent="-514350" rtl="0">
              <a:spcBef>
                <a:spcPts val="600"/>
              </a:spcBef>
              <a:spcAft>
                <a:spcPts val="0"/>
              </a:spcAft>
              <a:buSzPts val="2400"/>
              <a:buFont typeface="+mj-lt"/>
              <a:buAutoNum type="arabicPeriod"/>
            </a:pPr>
            <a:r>
              <a:rPr lang="en" sz="2800" b="1" dirty="0"/>
              <a:t>Knowledge &amp; health literacy</a:t>
            </a:r>
          </a:p>
          <a:p>
            <a:pPr marL="590550" lvl="0" indent="-514350" rtl="0">
              <a:spcBef>
                <a:spcPts val="600"/>
              </a:spcBef>
              <a:spcAft>
                <a:spcPts val="0"/>
              </a:spcAft>
              <a:buSzPts val="2400"/>
              <a:buFont typeface="+mj-lt"/>
              <a:buAutoNum type="arabicPeriod"/>
            </a:pPr>
            <a:r>
              <a:rPr lang="en" sz="2800" b="1" dirty="0"/>
              <a:t>Mental well-being, self-awareness, agency</a:t>
            </a:r>
          </a:p>
          <a:p>
            <a:pPr marL="590550" lvl="0" indent="-514350" rtl="0">
              <a:spcBef>
                <a:spcPts val="600"/>
              </a:spcBef>
              <a:spcAft>
                <a:spcPts val="0"/>
              </a:spcAft>
              <a:buSzPts val="2400"/>
              <a:buFont typeface="+mj-lt"/>
              <a:buAutoNum type="arabicPeriod"/>
            </a:pPr>
            <a:r>
              <a:rPr lang="en" sz="2800" b="1" dirty="0"/>
              <a:t>Physical activity</a:t>
            </a:r>
          </a:p>
          <a:p>
            <a:pPr marL="590550" lvl="0" indent="-514350" rtl="0">
              <a:spcBef>
                <a:spcPts val="600"/>
              </a:spcBef>
              <a:spcAft>
                <a:spcPts val="0"/>
              </a:spcAft>
              <a:buSzPts val="2400"/>
              <a:buFont typeface="+mj-lt"/>
              <a:buAutoNum type="arabicPeriod"/>
            </a:pPr>
            <a:r>
              <a:rPr lang="en" sz="2800" b="1" dirty="0"/>
              <a:t>Healthy eating</a:t>
            </a:r>
          </a:p>
          <a:p>
            <a:pPr marL="590550" lvl="0" indent="-514350" rtl="0">
              <a:spcBef>
                <a:spcPts val="600"/>
              </a:spcBef>
              <a:spcAft>
                <a:spcPts val="0"/>
              </a:spcAft>
              <a:buSzPts val="2400"/>
              <a:buFont typeface="+mj-lt"/>
              <a:buAutoNum type="arabicPeriod"/>
            </a:pPr>
            <a:r>
              <a:rPr lang="en" sz="2800" b="1" dirty="0"/>
              <a:t>Risk avoidance or mitigation</a:t>
            </a:r>
          </a:p>
          <a:p>
            <a:pPr marL="590550" lvl="0" indent="-514350" rtl="0">
              <a:spcBef>
                <a:spcPts val="600"/>
              </a:spcBef>
              <a:spcAft>
                <a:spcPts val="0"/>
              </a:spcAft>
              <a:buSzPts val="2400"/>
              <a:buFont typeface="+mj-lt"/>
              <a:buAutoNum type="arabicPeriod"/>
            </a:pPr>
            <a:r>
              <a:rPr lang="en" sz="2800" b="1" dirty="0"/>
              <a:t>Good </a:t>
            </a:r>
            <a:r>
              <a:rPr lang="en" sz="2800" b="1" dirty="0" err="1"/>
              <a:t>hyg</a:t>
            </a:r>
            <a:r>
              <a:rPr lang="en-US" sz="2800" b="1" dirty="0" err="1"/>
              <a:t>ie</a:t>
            </a:r>
            <a:r>
              <a:rPr lang="en" sz="2800" b="1" dirty="0"/>
              <a:t>ne</a:t>
            </a:r>
          </a:p>
          <a:p>
            <a:pPr marL="590550" lvl="0" indent="-514350" rtl="0">
              <a:spcBef>
                <a:spcPts val="600"/>
              </a:spcBef>
              <a:spcAft>
                <a:spcPts val="0"/>
              </a:spcAft>
              <a:buSzPts val="2400"/>
              <a:buFont typeface="+mj-lt"/>
              <a:buAutoNum type="arabicPeriod"/>
            </a:pPr>
            <a:r>
              <a:rPr lang="en" sz="2800" b="1" dirty="0"/>
              <a:t>Rational &amp; responsible use of products/services</a:t>
            </a:r>
          </a:p>
        </p:txBody>
      </p:sp>
    </p:spTree>
    <p:extLst>
      <p:ext uri="{BB962C8B-B14F-4D97-AF65-F5344CB8AC3E}">
        <p14:creationId xmlns:p14="http://schemas.microsoft.com/office/powerpoint/2010/main" val="96398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6">
                                            <p:txEl>
                                              <p:pRg st="1" end="1"/>
                                            </p:txEl>
                                          </p:spTgt>
                                        </p:tgtEl>
                                        <p:attrNameLst>
                                          <p:attrName>style.visibility</p:attrName>
                                        </p:attrNameLst>
                                      </p:cBhvr>
                                      <p:to>
                                        <p:strVal val="visible"/>
                                      </p:to>
                                    </p:set>
                                    <p:animEffect transition="in" filter="fade">
                                      <p:cBhvr>
                                        <p:cTn id="10" dur="500"/>
                                        <p:tgtEl>
                                          <p:spTgt spid="17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6">
                                            <p:txEl>
                                              <p:pRg st="2" end="2"/>
                                            </p:txEl>
                                          </p:spTgt>
                                        </p:tgtEl>
                                        <p:attrNameLst>
                                          <p:attrName>style.visibility</p:attrName>
                                        </p:attrNameLst>
                                      </p:cBhvr>
                                      <p:to>
                                        <p:strVal val="visible"/>
                                      </p:to>
                                    </p:set>
                                    <p:animEffect transition="in" filter="fade">
                                      <p:cBhvr>
                                        <p:cTn id="13" dur="500"/>
                                        <p:tgtEl>
                                          <p:spTgt spid="17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6">
                                            <p:txEl>
                                              <p:pRg st="3" end="3"/>
                                            </p:txEl>
                                          </p:spTgt>
                                        </p:tgtEl>
                                        <p:attrNameLst>
                                          <p:attrName>style.visibility</p:attrName>
                                        </p:attrNameLst>
                                      </p:cBhvr>
                                      <p:to>
                                        <p:strVal val="visible"/>
                                      </p:to>
                                    </p:set>
                                    <p:animEffect transition="in" filter="fade">
                                      <p:cBhvr>
                                        <p:cTn id="16" dur="500"/>
                                        <p:tgtEl>
                                          <p:spTgt spid="17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6">
                                            <p:txEl>
                                              <p:pRg st="4" end="4"/>
                                            </p:txEl>
                                          </p:spTgt>
                                        </p:tgtEl>
                                        <p:attrNameLst>
                                          <p:attrName>style.visibility</p:attrName>
                                        </p:attrNameLst>
                                      </p:cBhvr>
                                      <p:to>
                                        <p:strVal val="visible"/>
                                      </p:to>
                                    </p:set>
                                    <p:animEffect transition="in" filter="fade">
                                      <p:cBhvr>
                                        <p:cTn id="19" dur="500"/>
                                        <p:tgtEl>
                                          <p:spTgt spid="17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6">
                                            <p:txEl>
                                              <p:pRg st="5" end="5"/>
                                            </p:txEl>
                                          </p:spTgt>
                                        </p:tgtEl>
                                        <p:attrNameLst>
                                          <p:attrName>style.visibility</p:attrName>
                                        </p:attrNameLst>
                                      </p:cBhvr>
                                      <p:to>
                                        <p:strVal val="visible"/>
                                      </p:to>
                                    </p:set>
                                    <p:animEffect transition="in" filter="fade">
                                      <p:cBhvr>
                                        <p:cTn id="22" dur="500"/>
                                        <p:tgtEl>
                                          <p:spTgt spid="17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6">
                                            <p:txEl>
                                              <p:pRg st="6" end="6"/>
                                            </p:txEl>
                                          </p:spTgt>
                                        </p:tgtEl>
                                        <p:attrNameLst>
                                          <p:attrName>style.visibility</p:attrName>
                                        </p:attrNameLst>
                                      </p:cBhvr>
                                      <p:to>
                                        <p:strVal val="visible"/>
                                      </p:to>
                                    </p:set>
                                    <p:animEffect transition="in" filter="fade">
                                      <p:cBhvr>
                                        <p:cTn id="25" dur="500"/>
                                        <p:tgtEl>
                                          <p:spTgt spid="1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1. Knowledge &amp; Health Literacy</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r>
              <a:rPr lang="en-US" dirty="0"/>
              <a:t>The cognitive and social skills which determine the motivation and ability of individuals to gain access to, understand and use information in ways to promote and maintain good health</a:t>
            </a:r>
          </a:p>
          <a:p>
            <a:pPr marL="457200" lvl="0" indent="-381000" rtl="0">
              <a:spcBef>
                <a:spcPts val="600"/>
              </a:spcBef>
              <a:spcAft>
                <a:spcPts val="0"/>
              </a:spcAft>
              <a:buSzPts val="2400"/>
              <a:buChar char="-"/>
            </a:pPr>
            <a:endParaRPr lang="en" b="1" dirty="0"/>
          </a:p>
        </p:txBody>
      </p:sp>
    </p:spTree>
    <p:extLst>
      <p:ext uri="{BB962C8B-B14F-4D97-AF65-F5344CB8AC3E}">
        <p14:creationId xmlns:p14="http://schemas.microsoft.com/office/powerpoint/2010/main" val="3597452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r>
              <a:rPr lang="en" dirty="0"/>
              <a:t>2. </a:t>
            </a:r>
            <a:r>
              <a:rPr lang="en-US" dirty="0"/>
              <a:t>Mental well-being, self-awareness &amp; agency</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pPr lvl="0"/>
            <a:r>
              <a:rPr lang="en-US" b="1" dirty="0"/>
              <a:t>Mental well-being:  life satisfaction, optimism, self-esteem, mastery and feeling in control, having a purpose in life, and a sense of belonging and support</a:t>
            </a:r>
          </a:p>
        </p:txBody>
      </p:sp>
    </p:spTree>
    <p:extLst>
      <p:ext uri="{BB962C8B-B14F-4D97-AF65-F5344CB8AC3E}">
        <p14:creationId xmlns:p14="http://schemas.microsoft.com/office/powerpoint/2010/main" val="2537382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txBox="1">
            <a:spLocks noGrp="1"/>
          </p:cNvSpPr>
          <p:nvPr>
            <p:ph type="ctrTitle" idx="4294967295"/>
          </p:nvPr>
        </p:nvSpPr>
        <p:spPr>
          <a:xfrm>
            <a:off x="1275150" y="2152650"/>
            <a:ext cx="6593700" cy="703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800"/>
              <a:t>Hello!</a:t>
            </a:r>
            <a:endParaRPr sz="4800"/>
          </a:p>
        </p:txBody>
      </p:sp>
      <p:sp>
        <p:nvSpPr>
          <p:cNvPr id="156" name="Google Shape;156;p13"/>
          <p:cNvSpPr txBox="1">
            <a:spLocks noGrp="1"/>
          </p:cNvSpPr>
          <p:nvPr>
            <p:ph type="subTitle" idx="4294967295"/>
          </p:nvPr>
        </p:nvSpPr>
        <p:spPr>
          <a:xfrm>
            <a:off x="1275150" y="2880076"/>
            <a:ext cx="6593700" cy="1634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I’m Sarah Withee</a:t>
            </a:r>
            <a:endParaRPr b="1" dirty="0"/>
          </a:p>
          <a:p>
            <a:pPr marL="0" lvl="0" indent="0" algn="ctr" rtl="0">
              <a:spcBef>
                <a:spcPts val="600"/>
              </a:spcBef>
              <a:spcAft>
                <a:spcPts val="0"/>
              </a:spcAft>
              <a:buClr>
                <a:schemeClr val="dk1"/>
              </a:buClr>
              <a:buSzPts val="1100"/>
              <a:buFont typeface="Arial"/>
              <a:buNone/>
            </a:pPr>
            <a:r>
              <a:rPr lang="en-US" dirty="0"/>
              <a:t>Polyglot software engineer</a:t>
            </a:r>
          </a:p>
          <a:p>
            <a:pPr marL="0" lvl="0" indent="0" algn="ctr" rtl="0">
              <a:spcBef>
                <a:spcPts val="600"/>
              </a:spcBef>
              <a:spcAft>
                <a:spcPts val="0"/>
              </a:spcAft>
              <a:buClr>
                <a:schemeClr val="dk1"/>
              </a:buClr>
              <a:buSzPts val="1100"/>
              <a:buFont typeface="Arial"/>
              <a:buNone/>
            </a:pPr>
            <a:r>
              <a:rPr lang="en-US" dirty="0"/>
              <a:t>Hardware/robot tinkerer</a:t>
            </a:r>
            <a:endParaRPr dirty="0"/>
          </a:p>
          <a:p>
            <a:pPr marL="0" lvl="0" indent="0" algn="ctr">
              <a:spcBef>
                <a:spcPts val="600"/>
              </a:spcBef>
              <a:spcAft>
                <a:spcPts val="0"/>
              </a:spcAft>
              <a:buClr>
                <a:schemeClr val="dk1"/>
              </a:buClr>
              <a:buSzPts val="1100"/>
              <a:buFont typeface="Arial"/>
              <a:buNone/>
            </a:pPr>
            <a:r>
              <a:rPr lang="en" dirty="0"/>
              <a:t>You can find me at @</a:t>
            </a:r>
            <a:r>
              <a:rPr lang="en" dirty="0" err="1"/>
              <a:t>geekygirlsarah</a:t>
            </a:r>
            <a:endParaRPr b="1" dirty="0"/>
          </a:p>
        </p:txBody>
      </p:sp>
      <p:pic>
        <p:nvPicPr>
          <p:cNvPr id="157" name="Google Shape;157;p13"/>
          <p:cNvPicPr preferRelativeResize="0"/>
          <p:nvPr/>
        </p:nvPicPr>
        <p:blipFill>
          <a:blip r:embed="rId3" cstate="hqprint">
            <a:extLst>
              <a:ext uri="{28A0092B-C50C-407E-A947-70E740481C1C}">
                <a14:useLocalDpi xmlns:a14="http://schemas.microsoft.com/office/drawing/2010/main"/>
              </a:ext>
            </a:extLst>
          </a:blip>
          <a:stretch>
            <a:fillRect/>
          </a:stretch>
        </p:blipFill>
        <p:spPr>
          <a:xfrm>
            <a:off x="3859500" y="440350"/>
            <a:ext cx="1425000" cy="1425000"/>
          </a:xfrm>
          <a:prstGeom prst="ellipse">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r>
              <a:rPr lang="en" dirty="0"/>
              <a:t>2. </a:t>
            </a:r>
            <a:r>
              <a:rPr lang="en-US" dirty="0"/>
              <a:t>Mental well-being, self-awareness &amp; agency</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pPr lvl="0"/>
            <a:r>
              <a:rPr lang="en-US" b="1" dirty="0"/>
              <a:t>Self-awareness:  personal, practical application of an individual’s health knowledge to their own health situation</a:t>
            </a:r>
          </a:p>
        </p:txBody>
      </p:sp>
    </p:spTree>
    <p:extLst>
      <p:ext uri="{BB962C8B-B14F-4D97-AF65-F5344CB8AC3E}">
        <p14:creationId xmlns:p14="http://schemas.microsoft.com/office/powerpoint/2010/main" val="4152649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r>
              <a:rPr lang="en" dirty="0"/>
              <a:t>2. </a:t>
            </a:r>
            <a:r>
              <a:rPr lang="en-US" dirty="0"/>
              <a:t>Mental well-being, self-awareness &amp; agency</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pPr lvl="0"/>
            <a:r>
              <a:rPr lang="en-US" b="1" dirty="0"/>
              <a:t>Agency: capacity and the intention of an individual to take action based on their knowledge and awareness of their particular situation and condition – physical and mental</a:t>
            </a:r>
          </a:p>
        </p:txBody>
      </p:sp>
    </p:spTree>
    <p:extLst>
      <p:ext uri="{BB962C8B-B14F-4D97-AF65-F5344CB8AC3E}">
        <p14:creationId xmlns:p14="http://schemas.microsoft.com/office/powerpoint/2010/main" val="1041234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r>
              <a:rPr lang="en-US" dirty="0"/>
              <a:t>3. Physical activity</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r>
              <a:rPr lang="en-US" dirty="0"/>
              <a:t>Physical activity is defined as any bodily movement produced by muscles that requires energy expenditure.</a:t>
            </a:r>
          </a:p>
        </p:txBody>
      </p:sp>
    </p:spTree>
    <p:extLst>
      <p:ext uri="{BB962C8B-B14F-4D97-AF65-F5344CB8AC3E}">
        <p14:creationId xmlns:p14="http://schemas.microsoft.com/office/powerpoint/2010/main" val="1414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r>
              <a:rPr lang="en-US" dirty="0"/>
              <a:t>3. Physical activity</a:t>
            </a:r>
            <a:endParaRPr dirty="0"/>
          </a:p>
        </p:txBody>
      </p:sp>
      <p:sp>
        <p:nvSpPr>
          <p:cNvPr id="3" name="Text Placeholder 2">
            <a:extLst>
              <a:ext uri="{FF2B5EF4-FFF2-40B4-BE49-F238E27FC236}">
                <a16:creationId xmlns:a16="http://schemas.microsoft.com/office/drawing/2014/main" id="{3D44A885-98DC-4B2D-A875-11E29D708EBB}"/>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9129A245-F2C6-45FF-B6FD-C751FBF74DDC}"/>
              </a:ext>
            </a:extLst>
          </p:cNvPr>
          <p:cNvPicPr>
            <a:picLocks noChangeAspect="1"/>
          </p:cNvPicPr>
          <p:nvPr/>
        </p:nvPicPr>
        <p:blipFill>
          <a:blip r:embed="rId3"/>
          <a:stretch>
            <a:fillRect/>
          </a:stretch>
        </p:blipFill>
        <p:spPr>
          <a:xfrm>
            <a:off x="1114275" y="389374"/>
            <a:ext cx="6829529" cy="4754125"/>
          </a:xfrm>
          <a:prstGeom prst="rect">
            <a:avLst/>
          </a:prstGeom>
        </p:spPr>
      </p:pic>
    </p:spTree>
    <p:extLst>
      <p:ext uri="{BB962C8B-B14F-4D97-AF65-F5344CB8AC3E}">
        <p14:creationId xmlns:p14="http://schemas.microsoft.com/office/powerpoint/2010/main" val="171517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r>
              <a:rPr lang="en-US" dirty="0"/>
              <a:t>4. Healthy eating</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r>
              <a:rPr lang="en-US" dirty="0"/>
              <a:t>Diet plays a role in self-care, maintaining health and reducing the risk of diet-related non-communicable disease</a:t>
            </a:r>
          </a:p>
        </p:txBody>
      </p:sp>
    </p:spTree>
    <p:extLst>
      <p:ext uri="{BB962C8B-B14F-4D97-AF65-F5344CB8AC3E}">
        <p14:creationId xmlns:p14="http://schemas.microsoft.com/office/powerpoint/2010/main" val="3583478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r>
              <a:rPr lang="en-US" dirty="0"/>
              <a:t>5. Risk avoidance or mitigation</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r>
              <a:rPr lang="en-US" dirty="0"/>
              <a:t>Risk mitigation, in terms of health, refers to the avoidance or reduction of behaviors that directly increase the risk of disease or death.</a:t>
            </a:r>
          </a:p>
        </p:txBody>
      </p:sp>
    </p:spTree>
    <p:extLst>
      <p:ext uri="{BB962C8B-B14F-4D97-AF65-F5344CB8AC3E}">
        <p14:creationId xmlns:p14="http://schemas.microsoft.com/office/powerpoint/2010/main" val="3977951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r>
              <a:rPr lang="en-US" dirty="0"/>
              <a:t>6. Good hygiene</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r>
              <a:rPr lang="en-US" dirty="0"/>
              <a:t>Hygiene refers to the conditions and practices that help to maintain health and prevent the spread of diseases.</a:t>
            </a:r>
          </a:p>
        </p:txBody>
      </p:sp>
    </p:spTree>
    <p:extLst>
      <p:ext uri="{BB962C8B-B14F-4D97-AF65-F5344CB8AC3E}">
        <p14:creationId xmlns:p14="http://schemas.microsoft.com/office/powerpoint/2010/main" val="1566304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0" y="373124"/>
            <a:ext cx="9105483" cy="746400"/>
          </a:xfrm>
          <a:prstGeom prst="rect">
            <a:avLst/>
          </a:prstGeom>
        </p:spPr>
        <p:txBody>
          <a:bodyPr spcFirstLastPara="1" wrap="square" lIns="91425" tIns="91425" rIns="91425" bIns="91425" anchor="b" anchorCtr="0">
            <a:noAutofit/>
          </a:bodyPr>
          <a:lstStyle/>
          <a:p>
            <a:r>
              <a:rPr lang="en-US" dirty="0"/>
              <a:t>7. Rational and responsible use of products/services</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r>
              <a:rPr lang="en-US" dirty="0"/>
              <a:t>It involves safely and effectively managing their health and everyday conditions with medicines, products or services.</a:t>
            </a:r>
          </a:p>
        </p:txBody>
      </p:sp>
    </p:spTree>
    <p:extLst>
      <p:ext uri="{BB962C8B-B14F-4D97-AF65-F5344CB8AC3E}">
        <p14:creationId xmlns:p14="http://schemas.microsoft.com/office/powerpoint/2010/main" val="2452758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0" y="373124"/>
            <a:ext cx="9105483" cy="746400"/>
          </a:xfrm>
          <a:prstGeom prst="rect">
            <a:avLst/>
          </a:prstGeom>
        </p:spPr>
        <p:txBody>
          <a:bodyPr spcFirstLastPara="1" wrap="square" lIns="91425" tIns="91425" rIns="91425" bIns="91425" anchor="b" anchorCtr="0">
            <a:noAutofit/>
          </a:bodyPr>
          <a:lstStyle/>
          <a:p>
            <a:r>
              <a:rPr lang="en-US" dirty="0"/>
              <a:t>… In Other Words…</a:t>
            </a:r>
            <a:endParaRPr dirty="0"/>
          </a:p>
        </p:txBody>
      </p:sp>
      <p:sp>
        <p:nvSpPr>
          <p:cNvPr id="176" name="Google Shape;176;p16"/>
          <p:cNvSpPr txBox="1">
            <a:spLocks noGrp="1"/>
          </p:cNvSpPr>
          <p:nvPr>
            <p:ph type="body" idx="1"/>
          </p:nvPr>
        </p:nvSpPr>
        <p:spPr>
          <a:xfrm>
            <a:off x="1114425" y="1094875"/>
            <a:ext cx="6915300" cy="3303600"/>
          </a:xfrm>
          <a:prstGeom prst="rect">
            <a:avLst/>
          </a:prstGeom>
        </p:spPr>
        <p:txBody>
          <a:bodyPr spcFirstLastPara="1" wrap="square" lIns="91425" tIns="91425" rIns="91425" bIns="91425" anchor="t" anchorCtr="0">
            <a:noAutofit/>
          </a:bodyPr>
          <a:lstStyle/>
          <a:p>
            <a:pPr marL="76200" indent="0">
              <a:buNone/>
            </a:pPr>
            <a:endParaRPr lang="en-US" dirty="0"/>
          </a:p>
          <a:p>
            <a:pPr marL="76200" indent="0">
              <a:buNone/>
            </a:pPr>
            <a:r>
              <a:rPr lang="en-US" dirty="0"/>
              <a:t>These 7 pillars help you maintain mental and physical health, which in turn helps reduce stress, anxiety, increase concentration, etc. </a:t>
            </a:r>
          </a:p>
        </p:txBody>
      </p:sp>
    </p:spTree>
    <p:extLst>
      <p:ext uri="{BB962C8B-B14F-4D97-AF65-F5344CB8AC3E}">
        <p14:creationId xmlns:p14="http://schemas.microsoft.com/office/powerpoint/2010/main" val="380093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1" end="1"/>
                                            </p:txEl>
                                          </p:spTgt>
                                        </p:tgtEl>
                                        <p:attrNameLst>
                                          <p:attrName>style.visibility</p:attrName>
                                        </p:attrNameLst>
                                      </p:cBhvr>
                                      <p:to>
                                        <p:strVal val="visible"/>
                                      </p:to>
                                    </p:set>
                                    <p:animEffect transition="in" filter="fade">
                                      <p:cBhvr>
                                        <p:cTn id="7" dur="500"/>
                                        <p:tgtEl>
                                          <p:spTgt spid="1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6" name="Title 5">
            <a:extLst>
              <a:ext uri="{FF2B5EF4-FFF2-40B4-BE49-F238E27FC236}">
                <a16:creationId xmlns:a16="http://schemas.microsoft.com/office/drawing/2014/main" id="{10E07FF9-84AC-DE47-9083-967320F7BCC3}"/>
              </a:ext>
            </a:extLst>
          </p:cNvPr>
          <p:cNvSpPr>
            <a:spLocks noGrp="1"/>
          </p:cNvSpPr>
          <p:nvPr>
            <p:ph type="title"/>
          </p:nvPr>
        </p:nvSpPr>
        <p:spPr/>
        <p:txBody>
          <a:bodyPr/>
          <a:lstStyle/>
          <a:p>
            <a:endParaRPr lang="en-US"/>
          </a:p>
        </p:txBody>
      </p:sp>
      <p:sp>
        <p:nvSpPr>
          <p:cNvPr id="11" name="Text Placeholder 10">
            <a:extLst>
              <a:ext uri="{FF2B5EF4-FFF2-40B4-BE49-F238E27FC236}">
                <a16:creationId xmlns:a16="http://schemas.microsoft.com/office/drawing/2014/main" id="{810B51B2-9BB7-AB42-99AE-46B34A7828E1}"/>
              </a:ext>
            </a:extLst>
          </p:cNvPr>
          <p:cNvSpPr>
            <a:spLocks noGrp="1"/>
          </p:cNvSpPr>
          <p:nvPr>
            <p:ph type="body" idx="1"/>
          </p:nvPr>
        </p:nvSpPr>
        <p:spPr/>
        <p:txBody>
          <a:bodyPr anchor="ctr"/>
          <a:lstStyle/>
          <a:p>
            <a:pPr marL="76200" indent="0" algn="ctr">
              <a:buNone/>
            </a:pPr>
            <a:r>
              <a:rPr lang="en-US" sz="4400" b="1" dirty="0"/>
              <a:t>Physical Health</a:t>
            </a:r>
          </a:p>
          <a:p>
            <a:pPr marL="76200" indent="0" algn="ctr">
              <a:buNone/>
            </a:pPr>
            <a:endParaRPr lang="en-US" sz="4400" b="1" dirty="0"/>
          </a:p>
          <a:p>
            <a:pPr marL="76200" indent="0" algn="ctr">
              <a:buNone/>
            </a:pPr>
            <a:r>
              <a:rPr lang="en-US" sz="4400" b="1" dirty="0"/>
              <a:t>Mental Health</a:t>
            </a:r>
          </a:p>
        </p:txBody>
      </p:sp>
      <p:sp>
        <p:nvSpPr>
          <p:cNvPr id="2" name="Curved Left Arrow 1">
            <a:extLst>
              <a:ext uri="{FF2B5EF4-FFF2-40B4-BE49-F238E27FC236}">
                <a16:creationId xmlns:a16="http://schemas.microsoft.com/office/drawing/2014/main" id="{888C5CAD-93F7-5341-9A97-42C8893AA521}"/>
              </a:ext>
            </a:extLst>
          </p:cNvPr>
          <p:cNvSpPr/>
          <p:nvPr/>
        </p:nvSpPr>
        <p:spPr>
          <a:xfrm>
            <a:off x="6646508" y="1791277"/>
            <a:ext cx="1532965" cy="235323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a:extLst>
              <a:ext uri="{FF2B5EF4-FFF2-40B4-BE49-F238E27FC236}">
                <a16:creationId xmlns:a16="http://schemas.microsoft.com/office/drawing/2014/main" id="{F080D693-233C-C241-B476-FC052935E2B5}"/>
              </a:ext>
            </a:extLst>
          </p:cNvPr>
          <p:cNvSpPr/>
          <p:nvPr/>
        </p:nvSpPr>
        <p:spPr>
          <a:xfrm rot="10800000">
            <a:off x="865094" y="1653988"/>
            <a:ext cx="1532965" cy="235323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3725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13"/>
          <p:cNvSpPr txBox="1">
            <a:spLocks noGrp="1"/>
          </p:cNvSpPr>
          <p:nvPr>
            <p:ph type="subTitle" idx="4294967295"/>
          </p:nvPr>
        </p:nvSpPr>
        <p:spPr>
          <a:xfrm>
            <a:off x="4391024" y="643094"/>
            <a:ext cx="4562057" cy="4124167"/>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b="1" dirty="0"/>
              <a:t>Rorschach</a:t>
            </a:r>
            <a:r>
              <a:rPr lang="en-US" dirty="0"/>
              <a:t> (white with gray spots)</a:t>
            </a:r>
          </a:p>
          <a:p>
            <a:pPr marL="0" lvl="0" indent="0" algn="ctr" rtl="0">
              <a:spcBef>
                <a:spcPts val="600"/>
              </a:spcBef>
              <a:spcAft>
                <a:spcPts val="0"/>
              </a:spcAft>
              <a:buNone/>
            </a:pPr>
            <a:endParaRPr lang="en-US" b="1" dirty="0"/>
          </a:p>
          <a:p>
            <a:pPr marL="0" lvl="0" indent="0" algn="ctr" rtl="0">
              <a:spcBef>
                <a:spcPts val="600"/>
              </a:spcBef>
              <a:spcAft>
                <a:spcPts val="0"/>
              </a:spcAft>
              <a:buNone/>
            </a:pPr>
            <a:r>
              <a:rPr lang="en-US" b="1" dirty="0"/>
              <a:t>Theodosius</a:t>
            </a:r>
            <a:r>
              <a:rPr lang="en-US" dirty="0"/>
              <a:t> (solid gray with few white spots)</a:t>
            </a:r>
            <a:endParaRPr dirty="0"/>
          </a:p>
          <a:p>
            <a:pPr marL="0" lvl="0" indent="0" algn="ctr">
              <a:spcBef>
                <a:spcPts val="600"/>
              </a:spcBef>
              <a:spcAft>
                <a:spcPts val="0"/>
              </a:spcAft>
              <a:buClr>
                <a:schemeClr val="dk1"/>
              </a:buClr>
              <a:buSzPts val="1100"/>
              <a:buFont typeface="Arial"/>
              <a:buNone/>
            </a:pPr>
            <a:endParaRPr lang="en-US" b="1" dirty="0"/>
          </a:p>
          <a:p>
            <a:pPr marL="0" lvl="0" indent="0" algn="ctr">
              <a:spcBef>
                <a:spcPts val="600"/>
              </a:spcBef>
              <a:spcAft>
                <a:spcPts val="0"/>
              </a:spcAft>
              <a:buClr>
                <a:schemeClr val="dk1"/>
              </a:buClr>
              <a:buSzPts val="1100"/>
              <a:buFont typeface="Arial"/>
              <a:buNone/>
            </a:pPr>
            <a:r>
              <a:rPr lang="en-US" dirty="0"/>
              <a:t>Friendly, human-loving giant cats</a:t>
            </a:r>
            <a:endParaRPr dirty="0"/>
          </a:p>
        </p:txBody>
      </p:sp>
      <p:pic>
        <p:nvPicPr>
          <p:cNvPr id="4" name="Picture 3">
            <a:extLst>
              <a:ext uri="{FF2B5EF4-FFF2-40B4-BE49-F238E27FC236}">
                <a16:creationId xmlns:a16="http://schemas.microsoft.com/office/drawing/2014/main" id="{D4C73071-D6BF-4E40-8629-02EDF05F8C67}"/>
              </a:ext>
            </a:extLst>
          </p:cNvPr>
          <p:cNvPicPr>
            <a:picLocks noChangeAspect="1"/>
          </p:cNvPicPr>
          <p:nvPr/>
        </p:nvPicPr>
        <p:blipFill>
          <a:blip r:embed="rId3"/>
          <a:stretch>
            <a:fillRect/>
          </a:stretch>
        </p:blipFill>
        <p:spPr>
          <a:xfrm>
            <a:off x="408057" y="517438"/>
            <a:ext cx="4124168" cy="4124168"/>
          </a:xfrm>
          <a:prstGeom prst="rect">
            <a:avLst/>
          </a:prstGeom>
        </p:spPr>
      </p:pic>
    </p:spTree>
    <p:extLst>
      <p:ext uri="{BB962C8B-B14F-4D97-AF65-F5344CB8AC3E}">
        <p14:creationId xmlns:p14="http://schemas.microsoft.com/office/powerpoint/2010/main" val="2146113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6" name="Title 5">
            <a:extLst>
              <a:ext uri="{FF2B5EF4-FFF2-40B4-BE49-F238E27FC236}">
                <a16:creationId xmlns:a16="http://schemas.microsoft.com/office/drawing/2014/main" id="{10E07FF9-84AC-DE47-9083-967320F7BCC3}"/>
              </a:ext>
            </a:extLst>
          </p:cNvPr>
          <p:cNvSpPr>
            <a:spLocks noGrp="1"/>
          </p:cNvSpPr>
          <p:nvPr>
            <p:ph type="title"/>
          </p:nvPr>
        </p:nvSpPr>
        <p:spPr/>
        <p:txBody>
          <a:bodyPr/>
          <a:lstStyle/>
          <a:p>
            <a:endParaRPr lang="en-US"/>
          </a:p>
        </p:txBody>
      </p:sp>
      <p:sp>
        <p:nvSpPr>
          <p:cNvPr id="11" name="Text Placeholder 10">
            <a:extLst>
              <a:ext uri="{FF2B5EF4-FFF2-40B4-BE49-F238E27FC236}">
                <a16:creationId xmlns:a16="http://schemas.microsoft.com/office/drawing/2014/main" id="{810B51B2-9BB7-AB42-99AE-46B34A7828E1}"/>
              </a:ext>
            </a:extLst>
          </p:cNvPr>
          <p:cNvSpPr>
            <a:spLocks noGrp="1"/>
          </p:cNvSpPr>
          <p:nvPr>
            <p:ph type="body" idx="1"/>
          </p:nvPr>
        </p:nvSpPr>
        <p:spPr>
          <a:xfrm>
            <a:off x="1114425" y="1104774"/>
            <a:ext cx="6915300" cy="2976408"/>
          </a:xfrm>
        </p:spPr>
        <p:txBody>
          <a:bodyPr anchor="ctr"/>
          <a:lstStyle/>
          <a:p>
            <a:pPr marL="76200" indent="0" algn="ctr">
              <a:buNone/>
            </a:pPr>
            <a:r>
              <a:rPr lang="en-US" sz="6600" b="1" dirty="0"/>
              <a:t>Self care is relative</a:t>
            </a:r>
          </a:p>
        </p:txBody>
      </p:sp>
    </p:spTree>
    <p:extLst>
      <p:ext uri="{BB962C8B-B14F-4D97-AF65-F5344CB8AC3E}">
        <p14:creationId xmlns:p14="http://schemas.microsoft.com/office/powerpoint/2010/main" val="8706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7 Pillars of Self Care</a:t>
            </a:r>
            <a:endParaRPr dirty="0"/>
          </a:p>
        </p:txBody>
      </p:sp>
      <p:sp>
        <p:nvSpPr>
          <p:cNvPr id="176" name="Google Shape;176;p16"/>
          <p:cNvSpPr txBox="1">
            <a:spLocks noGrp="1"/>
          </p:cNvSpPr>
          <p:nvPr>
            <p:ph type="body" idx="1"/>
          </p:nvPr>
        </p:nvSpPr>
        <p:spPr>
          <a:xfrm>
            <a:off x="599794" y="1107262"/>
            <a:ext cx="7868211" cy="3303600"/>
          </a:xfrm>
          <a:prstGeom prst="rect">
            <a:avLst/>
          </a:prstGeom>
        </p:spPr>
        <p:txBody>
          <a:bodyPr spcFirstLastPara="1" wrap="square" lIns="91425" tIns="91425" rIns="91425" bIns="91425" anchor="t" anchorCtr="0">
            <a:noAutofit/>
          </a:bodyPr>
          <a:lstStyle/>
          <a:p>
            <a:pPr marL="590550" lvl="0" indent="-514350" rtl="0">
              <a:spcBef>
                <a:spcPts val="600"/>
              </a:spcBef>
              <a:spcAft>
                <a:spcPts val="0"/>
              </a:spcAft>
              <a:buSzPts val="2400"/>
              <a:buFont typeface="+mj-lt"/>
              <a:buAutoNum type="arabicPeriod"/>
            </a:pPr>
            <a:r>
              <a:rPr lang="en" sz="2800" b="1" dirty="0"/>
              <a:t>Knowledge &amp; health literacy</a:t>
            </a:r>
          </a:p>
          <a:p>
            <a:pPr marL="590550" lvl="0" indent="-514350" rtl="0">
              <a:spcBef>
                <a:spcPts val="600"/>
              </a:spcBef>
              <a:spcAft>
                <a:spcPts val="0"/>
              </a:spcAft>
              <a:buSzPts val="2400"/>
              <a:buFont typeface="+mj-lt"/>
              <a:buAutoNum type="arabicPeriod"/>
            </a:pPr>
            <a:r>
              <a:rPr lang="en" sz="2800" b="1" dirty="0"/>
              <a:t>Mental well-being, self-awareness, agency</a:t>
            </a:r>
          </a:p>
          <a:p>
            <a:pPr marL="590550" lvl="0" indent="-514350" rtl="0">
              <a:spcBef>
                <a:spcPts val="600"/>
              </a:spcBef>
              <a:spcAft>
                <a:spcPts val="0"/>
              </a:spcAft>
              <a:buSzPts val="2400"/>
              <a:buFont typeface="+mj-lt"/>
              <a:buAutoNum type="arabicPeriod"/>
            </a:pPr>
            <a:r>
              <a:rPr lang="en" sz="2800" b="1" dirty="0"/>
              <a:t>Physical activity</a:t>
            </a:r>
          </a:p>
          <a:p>
            <a:pPr marL="590550" lvl="0" indent="-514350" rtl="0">
              <a:spcBef>
                <a:spcPts val="600"/>
              </a:spcBef>
              <a:spcAft>
                <a:spcPts val="0"/>
              </a:spcAft>
              <a:buSzPts val="2400"/>
              <a:buFont typeface="+mj-lt"/>
              <a:buAutoNum type="arabicPeriod"/>
            </a:pPr>
            <a:r>
              <a:rPr lang="en" sz="2800" b="1" dirty="0"/>
              <a:t>Healthy eating</a:t>
            </a:r>
          </a:p>
          <a:p>
            <a:pPr marL="590550" lvl="0" indent="-514350" rtl="0">
              <a:spcBef>
                <a:spcPts val="600"/>
              </a:spcBef>
              <a:spcAft>
                <a:spcPts val="0"/>
              </a:spcAft>
              <a:buSzPts val="2400"/>
              <a:buFont typeface="+mj-lt"/>
              <a:buAutoNum type="arabicPeriod"/>
            </a:pPr>
            <a:r>
              <a:rPr lang="en" sz="2800" b="1" dirty="0"/>
              <a:t>Risk avoidance or mitigation</a:t>
            </a:r>
          </a:p>
          <a:p>
            <a:pPr marL="590550" lvl="0" indent="-514350" rtl="0">
              <a:spcBef>
                <a:spcPts val="600"/>
              </a:spcBef>
              <a:spcAft>
                <a:spcPts val="0"/>
              </a:spcAft>
              <a:buSzPts val="2400"/>
              <a:buFont typeface="+mj-lt"/>
              <a:buAutoNum type="arabicPeriod"/>
            </a:pPr>
            <a:r>
              <a:rPr lang="en" sz="2800" b="1" dirty="0"/>
              <a:t>Good </a:t>
            </a:r>
            <a:r>
              <a:rPr lang="en" sz="2800" b="1" dirty="0" err="1"/>
              <a:t>hyg</a:t>
            </a:r>
            <a:r>
              <a:rPr lang="en-US" sz="2800" b="1" dirty="0" err="1"/>
              <a:t>ie</a:t>
            </a:r>
            <a:r>
              <a:rPr lang="en" sz="2800" b="1" dirty="0"/>
              <a:t>ne</a:t>
            </a:r>
          </a:p>
          <a:p>
            <a:pPr marL="590550" lvl="0" indent="-514350" rtl="0">
              <a:spcBef>
                <a:spcPts val="600"/>
              </a:spcBef>
              <a:spcAft>
                <a:spcPts val="0"/>
              </a:spcAft>
              <a:buSzPts val="2400"/>
              <a:buFont typeface="+mj-lt"/>
              <a:buAutoNum type="arabicPeriod"/>
            </a:pPr>
            <a:r>
              <a:rPr lang="en" sz="2800" b="1" dirty="0"/>
              <a:t>Rational &amp; responsible use of products/services</a:t>
            </a:r>
          </a:p>
        </p:txBody>
      </p:sp>
    </p:spTree>
    <p:extLst>
      <p:ext uri="{BB962C8B-B14F-4D97-AF65-F5344CB8AC3E}">
        <p14:creationId xmlns:p14="http://schemas.microsoft.com/office/powerpoint/2010/main" val="30368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6">
                                            <p:txEl>
                                              <p:pRg st="1" end="1"/>
                                            </p:txEl>
                                          </p:spTgt>
                                        </p:tgtEl>
                                        <p:attrNameLst>
                                          <p:attrName>style.visibility</p:attrName>
                                        </p:attrNameLst>
                                      </p:cBhvr>
                                      <p:to>
                                        <p:strVal val="visible"/>
                                      </p:to>
                                    </p:set>
                                    <p:animEffect transition="in" filter="fade">
                                      <p:cBhvr>
                                        <p:cTn id="10" dur="500"/>
                                        <p:tgtEl>
                                          <p:spTgt spid="17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6">
                                            <p:txEl>
                                              <p:pRg st="2" end="2"/>
                                            </p:txEl>
                                          </p:spTgt>
                                        </p:tgtEl>
                                        <p:attrNameLst>
                                          <p:attrName>style.visibility</p:attrName>
                                        </p:attrNameLst>
                                      </p:cBhvr>
                                      <p:to>
                                        <p:strVal val="visible"/>
                                      </p:to>
                                    </p:set>
                                    <p:animEffect transition="in" filter="fade">
                                      <p:cBhvr>
                                        <p:cTn id="13" dur="500"/>
                                        <p:tgtEl>
                                          <p:spTgt spid="17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6">
                                            <p:txEl>
                                              <p:pRg st="3" end="3"/>
                                            </p:txEl>
                                          </p:spTgt>
                                        </p:tgtEl>
                                        <p:attrNameLst>
                                          <p:attrName>style.visibility</p:attrName>
                                        </p:attrNameLst>
                                      </p:cBhvr>
                                      <p:to>
                                        <p:strVal val="visible"/>
                                      </p:to>
                                    </p:set>
                                    <p:animEffect transition="in" filter="fade">
                                      <p:cBhvr>
                                        <p:cTn id="16" dur="500"/>
                                        <p:tgtEl>
                                          <p:spTgt spid="17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6">
                                            <p:txEl>
                                              <p:pRg st="4" end="4"/>
                                            </p:txEl>
                                          </p:spTgt>
                                        </p:tgtEl>
                                        <p:attrNameLst>
                                          <p:attrName>style.visibility</p:attrName>
                                        </p:attrNameLst>
                                      </p:cBhvr>
                                      <p:to>
                                        <p:strVal val="visible"/>
                                      </p:to>
                                    </p:set>
                                    <p:animEffect transition="in" filter="fade">
                                      <p:cBhvr>
                                        <p:cTn id="19" dur="500"/>
                                        <p:tgtEl>
                                          <p:spTgt spid="17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6">
                                            <p:txEl>
                                              <p:pRg st="5" end="5"/>
                                            </p:txEl>
                                          </p:spTgt>
                                        </p:tgtEl>
                                        <p:attrNameLst>
                                          <p:attrName>style.visibility</p:attrName>
                                        </p:attrNameLst>
                                      </p:cBhvr>
                                      <p:to>
                                        <p:strVal val="visible"/>
                                      </p:to>
                                    </p:set>
                                    <p:animEffect transition="in" filter="fade">
                                      <p:cBhvr>
                                        <p:cTn id="22" dur="500"/>
                                        <p:tgtEl>
                                          <p:spTgt spid="17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6">
                                            <p:txEl>
                                              <p:pRg st="6" end="6"/>
                                            </p:txEl>
                                          </p:spTgt>
                                        </p:tgtEl>
                                        <p:attrNameLst>
                                          <p:attrName>style.visibility</p:attrName>
                                        </p:attrNameLst>
                                      </p:cBhvr>
                                      <p:to>
                                        <p:strVal val="visible"/>
                                      </p:to>
                                    </p:set>
                                    <p:animEffect transition="in" filter="fade">
                                      <p:cBhvr>
                                        <p:cTn id="25" dur="500"/>
                                        <p:tgtEl>
                                          <p:spTgt spid="1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Incorporate Pillars into Your Live</a:t>
            </a:r>
            <a:endParaRPr dirty="0"/>
          </a:p>
        </p:txBody>
      </p:sp>
      <p:sp>
        <p:nvSpPr>
          <p:cNvPr id="176" name="Google Shape;176;p16"/>
          <p:cNvSpPr txBox="1">
            <a:spLocks noGrp="1"/>
          </p:cNvSpPr>
          <p:nvPr>
            <p:ph type="body" idx="1"/>
          </p:nvPr>
        </p:nvSpPr>
        <p:spPr>
          <a:xfrm>
            <a:off x="900112" y="1458992"/>
            <a:ext cx="7343775" cy="3303600"/>
          </a:xfrm>
          <a:prstGeom prst="rect">
            <a:avLst/>
          </a:prstGeom>
        </p:spPr>
        <p:txBody>
          <a:bodyPr spcFirstLastPara="1" wrap="square" lIns="91425" tIns="91425" rIns="91425" bIns="91425" anchor="t" anchorCtr="0">
            <a:noAutofit/>
          </a:bodyPr>
          <a:lstStyle/>
          <a:p>
            <a:pPr marL="590550" lvl="0" indent="-514350" rtl="0">
              <a:spcBef>
                <a:spcPts val="600"/>
              </a:spcBef>
              <a:spcAft>
                <a:spcPts val="0"/>
              </a:spcAft>
              <a:buSzPts val="2400"/>
              <a:buFont typeface="+mj-lt"/>
              <a:buAutoNum type="arabicPeriod"/>
            </a:pPr>
            <a:r>
              <a:rPr lang="en-US" sz="2800" b="1" dirty="0"/>
              <a:t>Take breaks from work (away from desk)</a:t>
            </a:r>
          </a:p>
          <a:p>
            <a:pPr marL="590550" lvl="0" indent="-514350" rtl="0">
              <a:spcBef>
                <a:spcPts val="600"/>
              </a:spcBef>
              <a:spcAft>
                <a:spcPts val="0"/>
              </a:spcAft>
              <a:buSzPts val="2400"/>
              <a:buFont typeface="+mj-lt"/>
              <a:buAutoNum type="arabicPeriod"/>
            </a:pPr>
            <a:r>
              <a:rPr lang="en-US" sz="2800" b="1" dirty="0"/>
              <a:t>… especially if you’re remote</a:t>
            </a:r>
          </a:p>
          <a:p>
            <a:pPr marL="590550" lvl="0" indent="-514350" rtl="0">
              <a:spcBef>
                <a:spcPts val="600"/>
              </a:spcBef>
              <a:spcAft>
                <a:spcPts val="0"/>
              </a:spcAft>
              <a:buSzPts val="2400"/>
              <a:buFont typeface="+mj-lt"/>
              <a:buAutoNum type="arabicPeriod"/>
            </a:pPr>
            <a:r>
              <a:rPr lang="en-US" sz="2800" b="1" dirty="0"/>
              <a:t>Strategize what relaxes you</a:t>
            </a:r>
          </a:p>
          <a:p>
            <a:pPr marL="590550" lvl="0" indent="-514350" rtl="0">
              <a:spcBef>
                <a:spcPts val="600"/>
              </a:spcBef>
              <a:spcAft>
                <a:spcPts val="0"/>
              </a:spcAft>
              <a:buSzPts val="2400"/>
              <a:buFont typeface="+mj-lt"/>
              <a:buAutoNum type="arabicPeriod"/>
            </a:pPr>
            <a:r>
              <a:rPr lang="en" sz="2800" b="1" dirty="0"/>
              <a:t>Strategize how to unwind</a:t>
            </a:r>
          </a:p>
        </p:txBody>
      </p:sp>
    </p:spTree>
    <p:extLst>
      <p:ext uri="{BB962C8B-B14F-4D97-AF65-F5344CB8AC3E}">
        <p14:creationId xmlns:p14="http://schemas.microsoft.com/office/powerpoint/2010/main" val="14983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Incorporate Pillars into Your Live</a:t>
            </a:r>
            <a:endParaRPr dirty="0"/>
          </a:p>
        </p:txBody>
      </p:sp>
      <p:sp>
        <p:nvSpPr>
          <p:cNvPr id="176" name="Google Shape;176;p16"/>
          <p:cNvSpPr txBox="1">
            <a:spLocks noGrp="1"/>
          </p:cNvSpPr>
          <p:nvPr>
            <p:ph type="body" idx="1"/>
          </p:nvPr>
        </p:nvSpPr>
        <p:spPr>
          <a:xfrm>
            <a:off x="900112" y="1397434"/>
            <a:ext cx="7343775" cy="3303600"/>
          </a:xfrm>
          <a:prstGeom prst="rect">
            <a:avLst/>
          </a:prstGeom>
        </p:spPr>
        <p:txBody>
          <a:bodyPr spcFirstLastPara="1" wrap="square" lIns="91425" tIns="91425" rIns="91425" bIns="91425" anchor="t" anchorCtr="0">
            <a:noAutofit/>
          </a:bodyPr>
          <a:lstStyle/>
          <a:p>
            <a:pPr marL="590550" lvl="0" indent="-514350">
              <a:buFont typeface="+mj-lt"/>
              <a:buAutoNum type="arabicPeriod" startAt="5"/>
            </a:pPr>
            <a:r>
              <a:rPr lang="en" sz="2800" b="1" dirty="0"/>
              <a:t>Strategize how to escape reality</a:t>
            </a:r>
          </a:p>
          <a:p>
            <a:pPr marL="590550" lvl="0" indent="-514350">
              <a:buFont typeface="+mj-lt"/>
              <a:buAutoNum type="arabicPeriod" startAt="5"/>
            </a:pPr>
            <a:r>
              <a:rPr lang="en" sz="2800" b="1" dirty="0"/>
              <a:t>Go easy on yourself</a:t>
            </a:r>
          </a:p>
          <a:p>
            <a:pPr marL="590550" lvl="0" indent="-514350">
              <a:buFont typeface="+mj-lt"/>
              <a:buAutoNum type="arabicPeriod" startAt="5"/>
            </a:pPr>
            <a:r>
              <a:rPr lang="en" sz="2800" b="1" dirty="0"/>
              <a:t>Take time for a hobby</a:t>
            </a:r>
          </a:p>
          <a:p>
            <a:pPr marL="590550" lvl="0" indent="-514350">
              <a:buFont typeface="+mj-lt"/>
              <a:buAutoNum type="arabicPeriod" startAt="5"/>
            </a:pPr>
            <a:r>
              <a:rPr lang="en" sz="2800" b="1" dirty="0"/>
              <a:t>Take time to try to get some good foods</a:t>
            </a:r>
          </a:p>
        </p:txBody>
      </p:sp>
    </p:spTree>
    <p:extLst>
      <p:ext uri="{BB962C8B-B14F-4D97-AF65-F5344CB8AC3E}">
        <p14:creationId xmlns:p14="http://schemas.microsoft.com/office/powerpoint/2010/main" val="336987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ctrTitle"/>
          </p:nvPr>
        </p:nvSpPr>
        <p:spPr>
          <a:xfrm>
            <a:off x="76200" y="1991850"/>
            <a:ext cx="8915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400" dirty="0"/>
              <a:t>Part 3</a:t>
            </a:r>
            <a:r>
              <a:rPr lang="en" sz="4400" dirty="0"/>
              <a:t>.</a:t>
            </a:r>
            <a:br>
              <a:rPr lang="en" sz="4400" dirty="0"/>
            </a:br>
            <a:r>
              <a:rPr lang="en-US" sz="4400" dirty="0"/>
              <a:t>Self Care in Specific Scenarios</a:t>
            </a:r>
          </a:p>
        </p:txBody>
      </p:sp>
      <p:sp>
        <p:nvSpPr>
          <p:cNvPr id="164" name="Google Shape;164;p14"/>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p:txBody>
      </p:sp>
    </p:spTree>
    <p:extLst>
      <p:ext uri="{BB962C8B-B14F-4D97-AF65-F5344CB8AC3E}">
        <p14:creationId xmlns:p14="http://schemas.microsoft.com/office/powerpoint/2010/main" val="265231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Going Through a Bad Job</a:t>
            </a:r>
            <a:endParaRPr dirty="0"/>
          </a:p>
        </p:txBody>
      </p:sp>
      <p:sp>
        <p:nvSpPr>
          <p:cNvPr id="176" name="Google Shape;176;p16"/>
          <p:cNvSpPr txBox="1">
            <a:spLocks noGrp="1"/>
          </p:cNvSpPr>
          <p:nvPr>
            <p:ph type="body" idx="1"/>
          </p:nvPr>
        </p:nvSpPr>
        <p:spPr>
          <a:xfrm>
            <a:off x="1060636" y="1466776"/>
            <a:ext cx="7343775" cy="3303600"/>
          </a:xfrm>
          <a:prstGeom prst="rect">
            <a:avLst/>
          </a:prstGeom>
        </p:spPr>
        <p:txBody>
          <a:bodyPr spcFirstLastPara="1" wrap="square" lIns="91425" tIns="91425" rIns="91425" bIns="91425" anchor="t" anchorCtr="0">
            <a:noAutofit/>
          </a:bodyPr>
          <a:lstStyle/>
          <a:p>
            <a:r>
              <a:rPr lang="en" sz="2800" b="1" dirty="0"/>
              <a:t>Find ways to leave </a:t>
            </a:r>
            <a:r>
              <a:rPr lang="en-US" sz="2800" b="1" dirty="0" err="1"/>
              <a:t>th</a:t>
            </a:r>
            <a:r>
              <a:rPr lang="en" sz="2800" b="1" dirty="0"/>
              <a:t>e space</a:t>
            </a:r>
          </a:p>
          <a:p>
            <a:r>
              <a:rPr lang="en" sz="2800" b="1" dirty="0"/>
              <a:t>Change what you can</a:t>
            </a:r>
          </a:p>
          <a:p>
            <a:r>
              <a:rPr lang="en" sz="2800" b="1" dirty="0"/>
              <a:t>Try to accept things you can’t change</a:t>
            </a:r>
          </a:p>
          <a:p>
            <a:r>
              <a:rPr lang="en" sz="2800" b="1" dirty="0"/>
              <a:t>Remember it’s just work</a:t>
            </a:r>
          </a:p>
        </p:txBody>
      </p:sp>
    </p:spTree>
    <p:extLst>
      <p:ext uri="{BB962C8B-B14F-4D97-AF65-F5344CB8AC3E}">
        <p14:creationId xmlns:p14="http://schemas.microsoft.com/office/powerpoint/2010/main" val="382070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While Unemployed</a:t>
            </a:r>
            <a:endParaRPr dirty="0"/>
          </a:p>
        </p:txBody>
      </p:sp>
      <p:sp>
        <p:nvSpPr>
          <p:cNvPr id="176" name="Google Shape;176;p16"/>
          <p:cNvSpPr txBox="1">
            <a:spLocks noGrp="1"/>
          </p:cNvSpPr>
          <p:nvPr>
            <p:ph type="body" idx="1"/>
          </p:nvPr>
        </p:nvSpPr>
        <p:spPr>
          <a:xfrm>
            <a:off x="709153" y="1607971"/>
            <a:ext cx="7725694" cy="3303600"/>
          </a:xfrm>
          <a:prstGeom prst="rect">
            <a:avLst/>
          </a:prstGeom>
        </p:spPr>
        <p:txBody>
          <a:bodyPr spcFirstLastPara="1" wrap="square" lIns="91425" tIns="91425" rIns="91425" bIns="91425" anchor="t" anchorCtr="0">
            <a:noAutofit/>
          </a:bodyPr>
          <a:lstStyle/>
          <a:p>
            <a:r>
              <a:rPr lang="en" sz="2800" b="1" dirty="0"/>
              <a:t>Get dressed! In clean clothes! Maybe dress up!</a:t>
            </a:r>
          </a:p>
          <a:p>
            <a:r>
              <a:rPr lang="en" sz="2800" b="1" dirty="0"/>
              <a:t>Leave the home (if you can), or find new spot at home</a:t>
            </a:r>
          </a:p>
          <a:p>
            <a:r>
              <a:rPr lang="en" sz="2800" b="1" dirty="0"/>
              <a:t>Treat applying for jobs like a job</a:t>
            </a:r>
          </a:p>
          <a:p>
            <a:endParaRPr lang="en" sz="2800" b="1" dirty="0"/>
          </a:p>
        </p:txBody>
      </p:sp>
    </p:spTree>
    <p:extLst>
      <p:ext uri="{BB962C8B-B14F-4D97-AF65-F5344CB8AC3E}">
        <p14:creationId xmlns:p14="http://schemas.microsoft.com/office/powerpoint/2010/main" val="82257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While Unemployed</a:t>
            </a:r>
            <a:endParaRPr dirty="0"/>
          </a:p>
        </p:txBody>
      </p:sp>
      <p:sp>
        <p:nvSpPr>
          <p:cNvPr id="176" name="Google Shape;176;p16"/>
          <p:cNvSpPr txBox="1">
            <a:spLocks noGrp="1"/>
          </p:cNvSpPr>
          <p:nvPr>
            <p:ph type="body" idx="1"/>
          </p:nvPr>
        </p:nvSpPr>
        <p:spPr>
          <a:xfrm>
            <a:off x="709153" y="1607971"/>
            <a:ext cx="7725694" cy="3303600"/>
          </a:xfrm>
          <a:prstGeom prst="rect">
            <a:avLst/>
          </a:prstGeom>
        </p:spPr>
        <p:txBody>
          <a:bodyPr spcFirstLastPara="1" wrap="square" lIns="91425" tIns="91425" rIns="91425" bIns="91425" anchor="t" anchorCtr="0">
            <a:noAutofit/>
          </a:bodyPr>
          <a:lstStyle/>
          <a:p>
            <a:r>
              <a:rPr lang="en" sz="2800" b="1" dirty="0"/>
              <a:t>Get dressed! In clean clothes! Maybe dress up!</a:t>
            </a:r>
          </a:p>
          <a:p>
            <a:r>
              <a:rPr lang="en" sz="2800" b="1" dirty="0"/>
              <a:t>Leave the home (if you can), or find new spot at home</a:t>
            </a:r>
          </a:p>
          <a:p>
            <a:r>
              <a:rPr lang="en" sz="2800" b="1" dirty="0"/>
              <a:t>Treat applying for jobs like a job</a:t>
            </a:r>
          </a:p>
          <a:p>
            <a:endParaRPr lang="en" sz="2800" b="1" dirty="0"/>
          </a:p>
        </p:txBody>
      </p:sp>
    </p:spTree>
    <p:extLst>
      <p:ext uri="{BB962C8B-B14F-4D97-AF65-F5344CB8AC3E}">
        <p14:creationId xmlns:p14="http://schemas.microsoft.com/office/powerpoint/2010/main" val="3294147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While Job Interviewing</a:t>
            </a:r>
            <a:endParaRPr dirty="0"/>
          </a:p>
        </p:txBody>
      </p:sp>
      <p:sp>
        <p:nvSpPr>
          <p:cNvPr id="176" name="Google Shape;176;p16"/>
          <p:cNvSpPr txBox="1">
            <a:spLocks noGrp="1"/>
          </p:cNvSpPr>
          <p:nvPr>
            <p:ph type="body" idx="1"/>
          </p:nvPr>
        </p:nvSpPr>
        <p:spPr>
          <a:xfrm>
            <a:off x="900112" y="1094875"/>
            <a:ext cx="7343775" cy="3303600"/>
          </a:xfrm>
          <a:prstGeom prst="rect">
            <a:avLst/>
          </a:prstGeom>
        </p:spPr>
        <p:txBody>
          <a:bodyPr spcFirstLastPara="1" wrap="square" lIns="91425" tIns="91425" rIns="91425" bIns="91425" anchor="t" anchorCtr="0">
            <a:noAutofit/>
          </a:bodyPr>
          <a:lstStyle/>
          <a:p>
            <a:r>
              <a:rPr lang="en" sz="2800" b="1" dirty="0"/>
              <a:t>Interviews are to find the right employee…</a:t>
            </a:r>
          </a:p>
          <a:p>
            <a:r>
              <a:rPr lang="en" sz="2800" b="1" dirty="0"/>
              <a:t>… but for you to find the right job</a:t>
            </a:r>
          </a:p>
          <a:p>
            <a:r>
              <a:rPr lang="en" sz="2800" b="1" dirty="0"/>
              <a:t>Find out what the process is</a:t>
            </a:r>
          </a:p>
          <a:p>
            <a:r>
              <a:rPr lang="en" sz="2800" b="1" dirty="0"/>
              <a:t>Interview processes reflect team/company dynamics</a:t>
            </a:r>
          </a:p>
          <a:p>
            <a:r>
              <a:rPr lang="en" sz="2800" b="1" dirty="0"/>
              <a:t>Prepare, but don’t over-prepare</a:t>
            </a:r>
          </a:p>
        </p:txBody>
      </p:sp>
    </p:spTree>
    <p:extLst>
      <p:ext uri="{BB962C8B-B14F-4D97-AF65-F5344CB8AC3E}">
        <p14:creationId xmlns:p14="http://schemas.microsoft.com/office/powerpoint/2010/main" val="365909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While Job Interviewing</a:t>
            </a:r>
            <a:endParaRPr dirty="0"/>
          </a:p>
        </p:txBody>
      </p:sp>
      <p:sp>
        <p:nvSpPr>
          <p:cNvPr id="176" name="Google Shape;176;p16"/>
          <p:cNvSpPr txBox="1">
            <a:spLocks noGrp="1"/>
          </p:cNvSpPr>
          <p:nvPr>
            <p:ph type="body" idx="1"/>
          </p:nvPr>
        </p:nvSpPr>
        <p:spPr>
          <a:xfrm>
            <a:off x="900112" y="1094875"/>
            <a:ext cx="7343775" cy="3303600"/>
          </a:xfrm>
          <a:prstGeom prst="rect">
            <a:avLst/>
          </a:prstGeom>
        </p:spPr>
        <p:txBody>
          <a:bodyPr spcFirstLastPara="1" wrap="square" lIns="91425" tIns="91425" rIns="91425" bIns="91425" anchor="t" anchorCtr="0">
            <a:noAutofit/>
          </a:bodyPr>
          <a:lstStyle/>
          <a:p>
            <a:r>
              <a:rPr lang="en" sz="2800" b="1" dirty="0"/>
              <a:t>Interviews are to find the right employee…</a:t>
            </a:r>
          </a:p>
          <a:p>
            <a:r>
              <a:rPr lang="en" sz="2800" b="1" dirty="0"/>
              <a:t>… but for you to find the right job</a:t>
            </a:r>
          </a:p>
          <a:p>
            <a:r>
              <a:rPr lang="en" sz="2800" b="1" dirty="0"/>
              <a:t>Find out what the process is</a:t>
            </a:r>
          </a:p>
          <a:p>
            <a:r>
              <a:rPr lang="en" sz="2800" b="1" dirty="0"/>
              <a:t>Interview processes reflect team/company dynamics</a:t>
            </a:r>
          </a:p>
          <a:p>
            <a:r>
              <a:rPr lang="en" sz="2800" b="1" dirty="0"/>
              <a:t>Prepare, but don’t over-prepare</a:t>
            </a:r>
          </a:p>
        </p:txBody>
      </p:sp>
    </p:spTree>
    <p:extLst>
      <p:ext uri="{BB962C8B-B14F-4D97-AF65-F5344CB8AC3E}">
        <p14:creationId xmlns:p14="http://schemas.microsoft.com/office/powerpoint/2010/main" val="207874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4" name="Title 3">
            <a:extLst>
              <a:ext uri="{FF2B5EF4-FFF2-40B4-BE49-F238E27FC236}">
                <a16:creationId xmlns:a16="http://schemas.microsoft.com/office/drawing/2014/main" id="{EC0D7131-FDCA-4B90-A976-AB6024E5DEBF}"/>
              </a:ext>
            </a:extLst>
          </p:cNvPr>
          <p:cNvSpPr>
            <a:spLocks noGrp="1"/>
          </p:cNvSpPr>
          <p:nvPr>
            <p:ph type="title"/>
          </p:nvPr>
        </p:nvSpPr>
        <p:spPr>
          <a:xfrm>
            <a:off x="159027" y="1642177"/>
            <a:ext cx="3754486" cy="2316128"/>
          </a:xfrm>
        </p:spPr>
        <p:txBody>
          <a:bodyPr/>
          <a:lstStyle/>
          <a:p>
            <a:r>
              <a:rPr lang="en-US" sz="5400" b="1" dirty="0"/>
              <a:t>JOB HUNTING</a:t>
            </a:r>
            <a:br>
              <a:rPr lang="en-US" sz="5400" b="1" dirty="0"/>
            </a:br>
            <a:r>
              <a:rPr lang="en-US" sz="5400" b="1" dirty="0"/>
              <a:t>!!!!!!</a:t>
            </a:r>
          </a:p>
        </p:txBody>
      </p:sp>
      <p:pic>
        <p:nvPicPr>
          <p:cNvPr id="6" name="giphy2">
            <a:hlinkClick r:id="" action="ppaction://media"/>
            <a:extLst>
              <a:ext uri="{FF2B5EF4-FFF2-40B4-BE49-F238E27FC236}">
                <a16:creationId xmlns:a16="http://schemas.microsoft.com/office/drawing/2014/main" id="{85A2E8CA-B784-42B9-9A88-3C781159C0B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572000" y="506194"/>
            <a:ext cx="3326296" cy="4588094"/>
          </a:xfrm>
          <a:prstGeom prst="rect">
            <a:avLst/>
          </a:prstGeom>
        </p:spPr>
      </p:pic>
    </p:spTree>
    <p:extLst>
      <p:ext uri="{BB962C8B-B14F-4D97-AF65-F5344CB8AC3E}">
        <p14:creationId xmlns:p14="http://schemas.microsoft.com/office/powerpoint/2010/main" val="275281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7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In General</a:t>
            </a:r>
            <a:endParaRPr dirty="0"/>
          </a:p>
        </p:txBody>
      </p:sp>
      <p:sp>
        <p:nvSpPr>
          <p:cNvPr id="176" name="Google Shape;176;p16"/>
          <p:cNvSpPr txBox="1">
            <a:spLocks noGrp="1"/>
          </p:cNvSpPr>
          <p:nvPr>
            <p:ph type="body" idx="1"/>
          </p:nvPr>
        </p:nvSpPr>
        <p:spPr>
          <a:xfrm>
            <a:off x="862012" y="1094875"/>
            <a:ext cx="7343775" cy="3303600"/>
          </a:xfrm>
          <a:prstGeom prst="rect">
            <a:avLst/>
          </a:prstGeom>
        </p:spPr>
        <p:txBody>
          <a:bodyPr spcFirstLastPara="1" wrap="square" lIns="91425" tIns="91425" rIns="91425" bIns="91425" anchor="t" anchorCtr="0">
            <a:noAutofit/>
          </a:bodyPr>
          <a:lstStyle/>
          <a:p>
            <a:r>
              <a:rPr lang="en" sz="2800" b="1" dirty="0"/>
              <a:t>Go in knowing what you want out of the job</a:t>
            </a:r>
          </a:p>
          <a:p>
            <a:r>
              <a:rPr lang="en" sz="2800" b="1" dirty="0"/>
              <a:t>Know your deal-breakers</a:t>
            </a:r>
          </a:p>
          <a:p>
            <a:r>
              <a:rPr lang="en" sz="2800" b="1" dirty="0"/>
              <a:t>Get your resume ready</a:t>
            </a:r>
          </a:p>
          <a:p>
            <a:r>
              <a:rPr lang="en" sz="2800" b="1" dirty="0"/>
              <a:t>Schedule time to take care of errands</a:t>
            </a:r>
          </a:p>
          <a:p>
            <a:r>
              <a:rPr lang="en" sz="2800" b="1" dirty="0"/>
              <a:t>Limit yourself, both in time and in numbers</a:t>
            </a:r>
          </a:p>
          <a:p>
            <a:r>
              <a:rPr lang="en" sz="2800" b="1" dirty="0"/>
              <a:t>Take time to take notes post-interview</a:t>
            </a:r>
          </a:p>
        </p:txBody>
      </p:sp>
    </p:spTree>
    <p:extLst>
      <p:ext uri="{BB962C8B-B14F-4D97-AF65-F5344CB8AC3E}">
        <p14:creationId xmlns:p14="http://schemas.microsoft.com/office/powerpoint/2010/main" val="245162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500"/>
                                        <p:tgtEl>
                                          <p:spTgt spid="1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In General</a:t>
            </a:r>
            <a:endParaRPr dirty="0"/>
          </a:p>
        </p:txBody>
      </p:sp>
      <p:sp>
        <p:nvSpPr>
          <p:cNvPr id="176" name="Google Shape;176;p16"/>
          <p:cNvSpPr txBox="1">
            <a:spLocks noGrp="1"/>
          </p:cNvSpPr>
          <p:nvPr>
            <p:ph type="body" idx="1"/>
          </p:nvPr>
        </p:nvSpPr>
        <p:spPr>
          <a:xfrm>
            <a:off x="862012" y="1094875"/>
            <a:ext cx="7343775" cy="3303600"/>
          </a:xfrm>
          <a:prstGeom prst="rect">
            <a:avLst/>
          </a:prstGeom>
        </p:spPr>
        <p:txBody>
          <a:bodyPr spcFirstLastPara="1" wrap="square" lIns="91425" tIns="91425" rIns="91425" bIns="91425" anchor="t" anchorCtr="0">
            <a:noAutofit/>
          </a:bodyPr>
          <a:lstStyle/>
          <a:p>
            <a:r>
              <a:rPr lang="en" sz="2800" b="1" dirty="0"/>
              <a:t>Go in knowing what you want out of the job</a:t>
            </a:r>
          </a:p>
          <a:p>
            <a:r>
              <a:rPr lang="en" sz="2800" b="1" dirty="0"/>
              <a:t>Know your deal-breakers</a:t>
            </a:r>
          </a:p>
          <a:p>
            <a:r>
              <a:rPr lang="en" sz="2800" b="1" dirty="0"/>
              <a:t>Get your resume ready</a:t>
            </a:r>
          </a:p>
          <a:p>
            <a:r>
              <a:rPr lang="en" sz="2800" b="1" dirty="0"/>
              <a:t>Schedule time to take care of errands</a:t>
            </a:r>
          </a:p>
          <a:p>
            <a:r>
              <a:rPr lang="en" sz="2800" b="1" dirty="0"/>
              <a:t>Limit yourself, both in time and in numbers</a:t>
            </a:r>
          </a:p>
          <a:p>
            <a:r>
              <a:rPr lang="en" sz="2800" b="1" dirty="0"/>
              <a:t>Take time to take notes post-interview</a:t>
            </a:r>
          </a:p>
        </p:txBody>
      </p:sp>
    </p:spTree>
    <p:extLst>
      <p:ext uri="{BB962C8B-B14F-4D97-AF65-F5344CB8AC3E}">
        <p14:creationId xmlns:p14="http://schemas.microsoft.com/office/powerpoint/2010/main" val="367288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500"/>
                                        <p:tgtEl>
                                          <p:spTgt spid="1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In General </a:t>
            </a:r>
            <a:r>
              <a:rPr lang="en" sz="1800" dirty="0"/>
              <a:t>(cont.)</a:t>
            </a:r>
            <a:endParaRPr dirty="0"/>
          </a:p>
        </p:txBody>
      </p:sp>
      <p:sp>
        <p:nvSpPr>
          <p:cNvPr id="176" name="Google Shape;176;p16"/>
          <p:cNvSpPr txBox="1">
            <a:spLocks noGrp="1"/>
          </p:cNvSpPr>
          <p:nvPr>
            <p:ph type="body" idx="1"/>
          </p:nvPr>
        </p:nvSpPr>
        <p:spPr>
          <a:xfrm>
            <a:off x="862012" y="1673099"/>
            <a:ext cx="7649976" cy="3303600"/>
          </a:xfrm>
          <a:prstGeom prst="rect">
            <a:avLst/>
          </a:prstGeom>
        </p:spPr>
        <p:txBody>
          <a:bodyPr spcFirstLastPara="1" wrap="square" lIns="91425" tIns="91425" rIns="91425" bIns="91425" anchor="t" anchorCtr="0">
            <a:noAutofit/>
          </a:bodyPr>
          <a:lstStyle/>
          <a:p>
            <a:r>
              <a:rPr lang="en" sz="2800" b="1" dirty="0"/>
              <a:t>Remind yourself of your successes</a:t>
            </a:r>
          </a:p>
          <a:p>
            <a:r>
              <a:rPr lang="en" sz="2800" b="1" dirty="0"/>
              <a:t>If you get an offer, don’t sign it! Take your time</a:t>
            </a:r>
          </a:p>
          <a:p>
            <a:r>
              <a:rPr lang="en" sz="2800" b="1" dirty="0"/>
              <a:t>Trust your gut and back away if needed</a:t>
            </a:r>
          </a:p>
        </p:txBody>
      </p:sp>
    </p:spTree>
    <p:extLst>
      <p:ext uri="{BB962C8B-B14F-4D97-AF65-F5344CB8AC3E}">
        <p14:creationId xmlns:p14="http://schemas.microsoft.com/office/powerpoint/2010/main" val="281863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In a Pandemic</a:t>
            </a:r>
            <a:endParaRPr dirty="0"/>
          </a:p>
        </p:txBody>
      </p:sp>
      <p:sp>
        <p:nvSpPr>
          <p:cNvPr id="176" name="Google Shape;176;p16"/>
          <p:cNvSpPr txBox="1">
            <a:spLocks noGrp="1"/>
          </p:cNvSpPr>
          <p:nvPr>
            <p:ph type="body" idx="1"/>
          </p:nvPr>
        </p:nvSpPr>
        <p:spPr>
          <a:xfrm>
            <a:off x="808224" y="1323475"/>
            <a:ext cx="7649976" cy="3303600"/>
          </a:xfrm>
          <a:prstGeom prst="rect">
            <a:avLst/>
          </a:prstGeom>
        </p:spPr>
        <p:txBody>
          <a:bodyPr spcFirstLastPara="1" wrap="square" lIns="91425" tIns="91425" rIns="91425" bIns="91425" anchor="t" anchorCtr="0">
            <a:noAutofit/>
          </a:bodyPr>
          <a:lstStyle/>
          <a:p>
            <a:r>
              <a:rPr lang="en" sz="2800" b="1" dirty="0"/>
              <a:t>Work (application) / life balance</a:t>
            </a:r>
          </a:p>
          <a:p>
            <a:r>
              <a:rPr lang="en" sz="2800" b="1" dirty="0"/>
              <a:t>But also keep a regular schedule</a:t>
            </a:r>
          </a:p>
          <a:p>
            <a:r>
              <a:rPr lang="en" sz="2800" b="1" dirty="0"/>
              <a:t>Keep the humanity</a:t>
            </a:r>
          </a:p>
          <a:p>
            <a:r>
              <a:rPr lang="en" sz="2800" b="1" dirty="0"/>
              <a:t>Reduce news/social media</a:t>
            </a:r>
          </a:p>
          <a:p>
            <a:r>
              <a:rPr lang="en" sz="2800" b="1" dirty="0"/>
              <a:t>Give yourself permission to have emotions</a:t>
            </a:r>
          </a:p>
          <a:p>
            <a:endParaRPr lang="en" sz="2800" b="1" dirty="0"/>
          </a:p>
        </p:txBody>
      </p:sp>
    </p:spTree>
    <p:extLst>
      <p:ext uri="{BB962C8B-B14F-4D97-AF65-F5344CB8AC3E}">
        <p14:creationId xmlns:p14="http://schemas.microsoft.com/office/powerpoint/2010/main" val="3132545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ctrTitle"/>
          </p:nvPr>
        </p:nvSpPr>
        <p:spPr>
          <a:xfrm>
            <a:off x="76200" y="2412554"/>
            <a:ext cx="8915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400" dirty="0"/>
              <a:t>Part </a:t>
            </a:r>
            <a:r>
              <a:rPr lang="en" sz="4400" dirty="0"/>
              <a:t>4.</a:t>
            </a:r>
            <a:br>
              <a:rPr lang="en" sz="4400" dirty="0"/>
            </a:br>
            <a:r>
              <a:rPr lang="en-US" sz="4400" dirty="0"/>
              <a:t>Tools for the Hunt</a:t>
            </a:r>
          </a:p>
        </p:txBody>
      </p:sp>
      <p:sp>
        <p:nvSpPr>
          <p:cNvPr id="164" name="Google Shape;164;p14"/>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p:txBody>
      </p:sp>
    </p:spTree>
    <p:extLst>
      <p:ext uri="{BB962C8B-B14F-4D97-AF65-F5344CB8AC3E}">
        <p14:creationId xmlns:p14="http://schemas.microsoft.com/office/powerpoint/2010/main" val="167522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Tools for the Hunt</a:t>
            </a:r>
            <a:endParaRPr dirty="0"/>
          </a:p>
        </p:txBody>
      </p:sp>
      <p:sp>
        <p:nvSpPr>
          <p:cNvPr id="176" name="Google Shape;176;p16"/>
          <p:cNvSpPr txBox="1">
            <a:spLocks noGrp="1"/>
          </p:cNvSpPr>
          <p:nvPr>
            <p:ph type="body" idx="1"/>
          </p:nvPr>
        </p:nvSpPr>
        <p:spPr>
          <a:xfrm>
            <a:off x="1114424" y="1094875"/>
            <a:ext cx="7343775" cy="3303600"/>
          </a:xfrm>
          <a:prstGeom prst="rect">
            <a:avLst/>
          </a:prstGeom>
        </p:spPr>
        <p:txBody>
          <a:bodyPr spcFirstLastPara="1" wrap="square" lIns="91425" tIns="91425" rIns="91425" bIns="91425" anchor="t" anchorCtr="0">
            <a:noAutofit/>
          </a:bodyPr>
          <a:lstStyle/>
          <a:p>
            <a:pPr marL="76200" indent="0">
              <a:buNone/>
            </a:pPr>
            <a:r>
              <a:rPr lang="en" b="1" dirty="0"/>
              <a:t>Confidence (or fake confidence)</a:t>
            </a:r>
          </a:p>
          <a:p>
            <a:pPr lvl="1"/>
            <a:r>
              <a:rPr lang="en" sz="3200" b="1" dirty="0"/>
              <a:t>“I’m awesome!”</a:t>
            </a:r>
          </a:p>
          <a:p>
            <a:pPr lvl="1"/>
            <a:r>
              <a:rPr lang="en" sz="3200" b="1" dirty="0"/>
              <a:t>”I’m good at what I do”</a:t>
            </a:r>
          </a:p>
          <a:p>
            <a:pPr lvl="1"/>
            <a:r>
              <a:rPr lang="en" sz="3200" b="1" dirty="0"/>
              <a:t>Use that successes list to remind you that you’re good at what you do</a:t>
            </a:r>
          </a:p>
          <a:p>
            <a:pPr lvl="1"/>
            <a:r>
              <a:rPr lang="en" sz="3200" b="1" dirty="0"/>
              <a:t>No one’s perfect, and that’s fine</a:t>
            </a:r>
          </a:p>
          <a:p>
            <a:pPr lvl="1"/>
            <a:r>
              <a:rPr lang="en" sz="3200" b="1" dirty="0"/>
              <a:t>Ignore imposter syndrome</a:t>
            </a:r>
          </a:p>
          <a:p>
            <a:pPr lvl="1"/>
            <a:endParaRPr lang="en" sz="3200" b="1" dirty="0"/>
          </a:p>
        </p:txBody>
      </p:sp>
    </p:spTree>
    <p:extLst>
      <p:ext uri="{BB962C8B-B14F-4D97-AF65-F5344CB8AC3E}">
        <p14:creationId xmlns:p14="http://schemas.microsoft.com/office/powerpoint/2010/main" val="269765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500"/>
                                        <p:tgtEl>
                                          <p:spTgt spid="1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Tools for the Hunt</a:t>
            </a:r>
            <a:endParaRPr dirty="0"/>
          </a:p>
        </p:txBody>
      </p:sp>
      <p:sp>
        <p:nvSpPr>
          <p:cNvPr id="176" name="Google Shape;176;p16"/>
          <p:cNvSpPr txBox="1">
            <a:spLocks noGrp="1"/>
          </p:cNvSpPr>
          <p:nvPr>
            <p:ph type="body" idx="1"/>
          </p:nvPr>
        </p:nvSpPr>
        <p:spPr>
          <a:xfrm>
            <a:off x="1114424" y="1094875"/>
            <a:ext cx="7343775" cy="3303600"/>
          </a:xfrm>
          <a:prstGeom prst="rect">
            <a:avLst/>
          </a:prstGeom>
        </p:spPr>
        <p:txBody>
          <a:bodyPr spcFirstLastPara="1" wrap="square" lIns="91425" tIns="91425" rIns="91425" bIns="91425" anchor="t" anchorCtr="0">
            <a:noAutofit/>
          </a:bodyPr>
          <a:lstStyle/>
          <a:p>
            <a:pPr marL="76200" indent="0">
              <a:buNone/>
            </a:pPr>
            <a:r>
              <a:rPr lang="en" b="1" dirty="0"/>
              <a:t>Confidence (or fake confidence)</a:t>
            </a:r>
          </a:p>
          <a:p>
            <a:pPr lvl="1"/>
            <a:r>
              <a:rPr lang="en" sz="3200" b="1" dirty="0"/>
              <a:t>“I’m awesome!”</a:t>
            </a:r>
          </a:p>
          <a:p>
            <a:pPr lvl="1"/>
            <a:r>
              <a:rPr lang="en" sz="3200" b="1" dirty="0"/>
              <a:t>”I’m good at what I do”</a:t>
            </a:r>
          </a:p>
          <a:p>
            <a:pPr lvl="1"/>
            <a:r>
              <a:rPr lang="en" sz="3200" b="1" dirty="0"/>
              <a:t>Use that successes list to remind you that you’re good at what you do</a:t>
            </a:r>
          </a:p>
          <a:p>
            <a:pPr lvl="1"/>
            <a:r>
              <a:rPr lang="en" sz="3200" b="1" dirty="0"/>
              <a:t>No one’s perfect, and that’s fine</a:t>
            </a:r>
          </a:p>
          <a:p>
            <a:pPr lvl="1"/>
            <a:r>
              <a:rPr lang="en" sz="3200" b="1" dirty="0"/>
              <a:t>Ignore imposter syndrome</a:t>
            </a:r>
          </a:p>
          <a:p>
            <a:pPr lvl="1"/>
            <a:endParaRPr lang="en" sz="3200" b="1" dirty="0"/>
          </a:p>
        </p:txBody>
      </p:sp>
    </p:spTree>
    <p:extLst>
      <p:ext uri="{BB962C8B-B14F-4D97-AF65-F5344CB8AC3E}">
        <p14:creationId xmlns:p14="http://schemas.microsoft.com/office/powerpoint/2010/main" val="325811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500"/>
                                        <p:tgtEl>
                                          <p:spTgt spid="1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Tools for the Hunt</a:t>
            </a:r>
            <a:endParaRPr dirty="0"/>
          </a:p>
        </p:txBody>
      </p:sp>
      <p:sp>
        <p:nvSpPr>
          <p:cNvPr id="176" name="Google Shape;176;p16"/>
          <p:cNvSpPr txBox="1">
            <a:spLocks noGrp="1"/>
          </p:cNvSpPr>
          <p:nvPr>
            <p:ph type="body" idx="1"/>
          </p:nvPr>
        </p:nvSpPr>
        <p:spPr>
          <a:xfrm>
            <a:off x="1114424" y="1094875"/>
            <a:ext cx="7343775" cy="3303600"/>
          </a:xfrm>
          <a:prstGeom prst="rect">
            <a:avLst/>
          </a:prstGeom>
        </p:spPr>
        <p:txBody>
          <a:bodyPr spcFirstLastPara="1" wrap="square" lIns="91425" tIns="91425" rIns="91425" bIns="91425" anchor="t" anchorCtr="0">
            <a:noAutofit/>
          </a:bodyPr>
          <a:lstStyle/>
          <a:p>
            <a:pPr marL="76200" indent="0">
              <a:buNone/>
            </a:pPr>
            <a:r>
              <a:rPr lang="en" b="1" dirty="0"/>
              <a:t>A notepad</a:t>
            </a:r>
          </a:p>
          <a:p>
            <a:pPr lvl="1"/>
            <a:r>
              <a:rPr lang="en" sz="3200" b="1" dirty="0"/>
              <a:t>Take notes in interview</a:t>
            </a:r>
          </a:p>
          <a:p>
            <a:pPr lvl="1"/>
            <a:r>
              <a:rPr lang="en" sz="3200" b="1" dirty="0"/>
              <a:t>Store questions up for later</a:t>
            </a:r>
          </a:p>
          <a:p>
            <a:pPr lvl="1"/>
            <a:r>
              <a:rPr lang="en" sz="3200" b="1" dirty="0"/>
              <a:t>Track interviews</a:t>
            </a:r>
          </a:p>
          <a:p>
            <a:pPr lvl="1"/>
            <a:r>
              <a:rPr lang="en" sz="3200" b="1" dirty="0"/>
              <a:t>Remember what they asked</a:t>
            </a:r>
          </a:p>
          <a:p>
            <a:pPr lvl="1"/>
            <a:endParaRPr lang="en" sz="3200" b="1" dirty="0"/>
          </a:p>
        </p:txBody>
      </p:sp>
    </p:spTree>
    <p:extLst>
      <p:ext uri="{BB962C8B-B14F-4D97-AF65-F5344CB8AC3E}">
        <p14:creationId xmlns:p14="http://schemas.microsoft.com/office/powerpoint/2010/main" val="53702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6">
                                            <p:txEl>
                                              <p:pRg st="0" end="0"/>
                                            </p:txEl>
                                          </p:spTgt>
                                        </p:tgtEl>
                                        <p:attrNameLst>
                                          <p:attrName>style.visibility</p:attrName>
                                        </p:attrNameLst>
                                      </p:cBhvr>
                                      <p:to>
                                        <p:strVal val="visible"/>
                                      </p:to>
                                    </p:set>
                                    <p:animEffect transition="in" filter="fade">
                                      <p:cBhvr>
                                        <p:cTn id="32" dur="500"/>
                                        <p:tgtEl>
                                          <p:spTgt spid="176">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6">
                                            <p:txEl>
                                              <p:pRg st="1" end="1"/>
                                            </p:txEl>
                                          </p:spTgt>
                                        </p:tgtEl>
                                        <p:attrNameLst>
                                          <p:attrName>style.visibility</p:attrName>
                                        </p:attrNameLst>
                                      </p:cBhvr>
                                      <p:to>
                                        <p:strVal val="visible"/>
                                      </p:to>
                                    </p:set>
                                    <p:animEffect transition="in" filter="fade">
                                      <p:cBhvr>
                                        <p:cTn id="35" dur="500"/>
                                        <p:tgtEl>
                                          <p:spTgt spid="176">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6">
                                            <p:txEl>
                                              <p:pRg st="2" end="2"/>
                                            </p:txEl>
                                          </p:spTgt>
                                        </p:tgtEl>
                                        <p:attrNameLst>
                                          <p:attrName>style.visibility</p:attrName>
                                        </p:attrNameLst>
                                      </p:cBhvr>
                                      <p:to>
                                        <p:strVal val="visible"/>
                                      </p:to>
                                    </p:set>
                                    <p:animEffect transition="in" filter="fade">
                                      <p:cBhvr>
                                        <p:cTn id="38" dur="500"/>
                                        <p:tgtEl>
                                          <p:spTgt spid="176">
                                            <p:txEl>
                                              <p:pRg st="2" end="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6">
                                            <p:txEl>
                                              <p:pRg st="3" end="3"/>
                                            </p:txEl>
                                          </p:spTgt>
                                        </p:tgtEl>
                                        <p:attrNameLst>
                                          <p:attrName>style.visibility</p:attrName>
                                        </p:attrNameLst>
                                      </p:cBhvr>
                                      <p:to>
                                        <p:strVal val="visible"/>
                                      </p:to>
                                    </p:set>
                                    <p:animEffect transition="in" filter="fade">
                                      <p:cBhvr>
                                        <p:cTn id="41" dur="500"/>
                                        <p:tgtEl>
                                          <p:spTgt spid="176">
                                            <p:txEl>
                                              <p:pRg st="3" end="3"/>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6">
                                            <p:txEl>
                                              <p:pRg st="4" end="4"/>
                                            </p:txEl>
                                          </p:spTgt>
                                        </p:tgtEl>
                                        <p:attrNameLst>
                                          <p:attrName>style.visibility</p:attrName>
                                        </p:attrNameLst>
                                      </p:cBhvr>
                                      <p:to>
                                        <p:strVal val="visible"/>
                                      </p:to>
                                    </p:set>
                                    <p:animEffect transition="in" filter="fade">
                                      <p:cBhvr>
                                        <p:cTn id="44" dur="500"/>
                                        <p:tgtEl>
                                          <p:spTgt spid="1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Tools for the Hunt</a:t>
            </a:r>
            <a:endParaRPr dirty="0"/>
          </a:p>
        </p:txBody>
      </p:sp>
      <p:sp>
        <p:nvSpPr>
          <p:cNvPr id="176" name="Google Shape;176;p16"/>
          <p:cNvSpPr txBox="1">
            <a:spLocks noGrp="1"/>
          </p:cNvSpPr>
          <p:nvPr>
            <p:ph type="body" idx="1"/>
          </p:nvPr>
        </p:nvSpPr>
        <p:spPr>
          <a:xfrm>
            <a:off x="537882" y="1094875"/>
            <a:ext cx="7920317" cy="3303600"/>
          </a:xfrm>
          <a:prstGeom prst="rect">
            <a:avLst/>
          </a:prstGeom>
        </p:spPr>
        <p:txBody>
          <a:bodyPr spcFirstLastPara="1" wrap="square" lIns="91425" tIns="91425" rIns="91425" bIns="91425" anchor="t" anchorCtr="0">
            <a:noAutofit/>
          </a:bodyPr>
          <a:lstStyle/>
          <a:p>
            <a:pPr marL="76200" indent="0">
              <a:buNone/>
            </a:pPr>
            <a:r>
              <a:rPr lang="en" b="1" dirty="0"/>
              <a:t>Sites for jobs and data</a:t>
            </a:r>
          </a:p>
          <a:p>
            <a:pPr marL="579438" lvl="1" indent="-579438"/>
            <a:r>
              <a:rPr lang="en" sz="3200" b="1" dirty="0"/>
              <a:t>Glassdoor (interview questions, reviews)</a:t>
            </a:r>
          </a:p>
          <a:p>
            <a:pPr marL="579438" lvl="1" indent="-579438"/>
            <a:r>
              <a:rPr lang="en" sz="3200" b="1" dirty="0" err="1"/>
              <a:t>Linkedin</a:t>
            </a:r>
            <a:r>
              <a:rPr lang="en" sz="3200" b="1" dirty="0"/>
              <a:t> Jobs, </a:t>
            </a:r>
            <a:r>
              <a:rPr lang="en" sz="3200" b="1" dirty="0" err="1"/>
              <a:t>Payscale</a:t>
            </a:r>
            <a:r>
              <a:rPr lang="en" sz="3200" b="1" dirty="0"/>
              <a:t> (salary comparisons)</a:t>
            </a:r>
          </a:p>
          <a:p>
            <a:pPr marL="579438" lvl="1" indent="-579438"/>
            <a:r>
              <a:rPr lang="en" sz="3200" b="1" dirty="0"/>
              <a:t>Dice, </a:t>
            </a:r>
            <a:r>
              <a:rPr lang="en" sz="3200" b="1" dirty="0" err="1"/>
              <a:t>Underdog.io</a:t>
            </a:r>
            <a:r>
              <a:rPr lang="en" sz="3200" b="1" dirty="0"/>
              <a:t>, </a:t>
            </a:r>
            <a:r>
              <a:rPr lang="en" sz="3200" b="1" dirty="0" err="1"/>
              <a:t>TripleByte</a:t>
            </a:r>
            <a:r>
              <a:rPr lang="en" sz="3200" b="1" dirty="0"/>
              <a:t>, The Muse, Stack Overflow, </a:t>
            </a:r>
            <a:r>
              <a:rPr lang="en" sz="3200" b="1" dirty="0" err="1"/>
              <a:t>Github</a:t>
            </a:r>
            <a:r>
              <a:rPr lang="en" sz="3200" b="1" dirty="0"/>
              <a:t> (job listings)</a:t>
            </a:r>
          </a:p>
          <a:p>
            <a:pPr marL="579438" lvl="1" indent="-579438"/>
            <a:r>
              <a:rPr lang="en" sz="3200" b="1" dirty="0" err="1"/>
              <a:t>WeWorkRemotely</a:t>
            </a:r>
            <a:r>
              <a:rPr lang="en" sz="3200" b="1" dirty="0"/>
              <a:t> (remote jobs)</a:t>
            </a:r>
          </a:p>
          <a:p>
            <a:pPr marL="579438" lvl="1" indent="-579438"/>
            <a:endParaRPr lang="en" sz="3200" b="1" dirty="0"/>
          </a:p>
        </p:txBody>
      </p:sp>
    </p:spTree>
    <p:extLst>
      <p:ext uri="{BB962C8B-B14F-4D97-AF65-F5344CB8AC3E}">
        <p14:creationId xmlns:p14="http://schemas.microsoft.com/office/powerpoint/2010/main" val="278897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Tools for the Hunt</a:t>
            </a:r>
            <a:endParaRPr dirty="0"/>
          </a:p>
        </p:txBody>
      </p:sp>
      <p:sp>
        <p:nvSpPr>
          <p:cNvPr id="176" name="Google Shape;176;p16"/>
          <p:cNvSpPr txBox="1">
            <a:spLocks noGrp="1"/>
          </p:cNvSpPr>
          <p:nvPr>
            <p:ph type="body" idx="1"/>
          </p:nvPr>
        </p:nvSpPr>
        <p:spPr>
          <a:xfrm>
            <a:off x="537882" y="1094875"/>
            <a:ext cx="7920317" cy="3303600"/>
          </a:xfrm>
          <a:prstGeom prst="rect">
            <a:avLst/>
          </a:prstGeom>
        </p:spPr>
        <p:txBody>
          <a:bodyPr spcFirstLastPara="1" wrap="square" lIns="91425" tIns="91425" rIns="91425" bIns="91425" anchor="t" anchorCtr="0">
            <a:noAutofit/>
          </a:bodyPr>
          <a:lstStyle/>
          <a:p>
            <a:pPr marL="76200" indent="0">
              <a:buNone/>
            </a:pPr>
            <a:r>
              <a:rPr lang="en" b="1" dirty="0"/>
              <a:t>Sites for jobs and data (cont.)</a:t>
            </a:r>
          </a:p>
          <a:p>
            <a:pPr marL="579438" lvl="1" indent="-579438"/>
            <a:r>
              <a:rPr lang="en" sz="3200" b="1" dirty="0"/>
              <a:t>Hire Tech Ladies, PowerToFly (companies seeking out women for jobs)</a:t>
            </a:r>
          </a:p>
          <a:p>
            <a:pPr marL="579438" lvl="1" indent="-579438"/>
            <a:r>
              <a:rPr lang="en" sz="3200" b="1" dirty="0"/>
              <a:t>Twitter, social media (talk to people, find jobs)</a:t>
            </a:r>
          </a:p>
        </p:txBody>
      </p:sp>
    </p:spTree>
    <p:extLst>
      <p:ext uri="{BB962C8B-B14F-4D97-AF65-F5344CB8AC3E}">
        <p14:creationId xmlns:p14="http://schemas.microsoft.com/office/powerpoint/2010/main" val="80868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5" name="giphy">
            <a:hlinkClick r:id="" action="ppaction://media"/>
            <a:extLst>
              <a:ext uri="{FF2B5EF4-FFF2-40B4-BE49-F238E27FC236}">
                <a16:creationId xmlns:a16="http://schemas.microsoft.com/office/drawing/2014/main" id="{747060DF-EA5F-445A-9A45-66824B2339B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679985" y="731575"/>
            <a:ext cx="4876799" cy="3839633"/>
          </a:xfrm>
          <a:prstGeom prst="rect">
            <a:avLst/>
          </a:prstGeom>
        </p:spPr>
      </p:pic>
      <p:sp>
        <p:nvSpPr>
          <p:cNvPr id="3" name="Title 2">
            <a:extLst>
              <a:ext uri="{FF2B5EF4-FFF2-40B4-BE49-F238E27FC236}">
                <a16:creationId xmlns:a16="http://schemas.microsoft.com/office/drawing/2014/main" id="{B2619C3E-4BB1-43B0-9F5F-3A50755599C4}"/>
              </a:ext>
            </a:extLst>
          </p:cNvPr>
          <p:cNvSpPr>
            <a:spLocks noGrp="1"/>
          </p:cNvSpPr>
          <p:nvPr>
            <p:ph type="title"/>
          </p:nvPr>
        </p:nvSpPr>
        <p:spPr/>
        <p:txBody>
          <a:bodyPr/>
          <a:lstStyle/>
          <a:p>
            <a:endParaRPr lang="en-US"/>
          </a:p>
        </p:txBody>
      </p:sp>
      <p:sp>
        <p:nvSpPr>
          <p:cNvPr id="7" name="Title 3">
            <a:extLst>
              <a:ext uri="{FF2B5EF4-FFF2-40B4-BE49-F238E27FC236}">
                <a16:creationId xmlns:a16="http://schemas.microsoft.com/office/drawing/2014/main" id="{72EC2DCC-B9C6-4198-96E1-B8A3FB6D924A}"/>
              </a:ext>
            </a:extLst>
          </p:cNvPr>
          <p:cNvSpPr txBox="1">
            <a:spLocks/>
          </p:cNvSpPr>
          <p:nvPr/>
        </p:nvSpPr>
        <p:spPr>
          <a:xfrm>
            <a:off x="159027" y="1642177"/>
            <a:ext cx="3754486" cy="2316128"/>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r>
              <a:rPr lang="en-US" sz="5400" b="1"/>
              <a:t>JOB HUNTING</a:t>
            </a:r>
            <a:br>
              <a:rPr lang="en-US" sz="5400" b="1"/>
            </a:br>
            <a:r>
              <a:rPr lang="en-US" sz="5400" b="1"/>
              <a:t>!!!!!!</a:t>
            </a:r>
            <a:endParaRPr lang="en-US" sz="5400" b="1" dirty="0"/>
          </a:p>
        </p:txBody>
      </p:sp>
    </p:spTree>
    <p:extLst>
      <p:ext uri="{BB962C8B-B14F-4D97-AF65-F5344CB8AC3E}">
        <p14:creationId xmlns:p14="http://schemas.microsoft.com/office/powerpoint/2010/main" val="91341834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Tools for the Hunt</a:t>
            </a:r>
            <a:endParaRPr dirty="0"/>
          </a:p>
        </p:txBody>
      </p:sp>
      <p:sp>
        <p:nvSpPr>
          <p:cNvPr id="3" name="Text Placeholder 2">
            <a:extLst>
              <a:ext uri="{FF2B5EF4-FFF2-40B4-BE49-F238E27FC236}">
                <a16:creationId xmlns:a16="http://schemas.microsoft.com/office/drawing/2014/main" id="{59AE73BD-C416-4FC1-8104-A9184D688196}"/>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BFEF4FD-E54D-4D24-9B8E-17C63A81DA75}"/>
              </a:ext>
            </a:extLst>
          </p:cNvPr>
          <p:cNvPicPr>
            <a:picLocks noChangeAspect="1"/>
          </p:cNvPicPr>
          <p:nvPr/>
        </p:nvPicPr>
        <p:blipFill rotWithShape="1">
          <a:blip r:embed="rId3"/>
          <a:srcRect l="30967" t="11503" r="37601" b="11111"/>
          <a:stretch/>
        </p:blipFill>
        <p:spPr>
          <a:xfrm>
            <a:off x="2829485" y="60511"/>
            <a:ext cx="3408830" cy="5070421"/>
          </a:xfrm>
          <a:prstGeom prst="rect">
            <a:avLst/>
          </a:prstGeom>
        </p:spPr>
      </p:pic>
    </p:spTree>
    <p:extLst>
      <p:ext uri="{BB962C8B-B14F-4D97-AF65-F5344CB8AC3E}">
        <p14:creationId xmlns:p14="http://schemas.microsoft.com/office/powerpoint/2010/main" val="857353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Tools for the Hunt</a:t>
            </a:r>
            <a:endParaRPr dirty="0"/>
          </a:p>
        </p:txBody>
      </p:sp>
      <p:sp>
        <p:nvSpPr>
          <p:cNvPr id="176" name="Google Shape;176;p16"/>
          <p:cNvSpPr txBox="1">
            <a:spLocks noGrp="1"/>
          </p:cNvSpPr>
          <p:nvPr>
            <p:ph type="body" idx="1"/>
          </p:nvPr>
        </p:nvSpPr>
        <p:spPr>
          <a:xfrm>
            <a:off x="537882" y="1094875"/>
            <a:ext cx="8230109" cy="3303600"/>
          </a:xfrm>
          <a:prstGeom prst="rect">
            <a:avLst/>
          </a:prstGeom>
        </p:spPr>
        <p:txBody>
          <a:bodyPr spcFirstLastPara="1" wrap="square" lIns="91425" tIns="91425" rIns="91425" bIns="91425" anchor="t" anchorCtr="0">
            <a:noAutofit/>
          </a:bodyPr>
          <a:lstStyle/>
          <a:p>
            <a:pPr marL="76200" indent="0">
              <a:buNone/>
            </a:pPr>
            <a:r>
              <a:rPr lang="en" b="1" dirty="0"/>
              <a:t>Networking</a:t>
            </a:r>
          </a:p>
          <a:p>
            <a:pPr marL="441325" lvl="1" indent="-441325"/>
            <a:r>
              <a:rPr lang="en" b="1" dirty="0"/>
              <a:t>Meetup (local tech </a:t>
            </a:r>
            <a:r>
              <a:rPr lang="en" b="1" dirty="0" err="1"/>
              <a:t>langs</a:t>
            </a:r>
            <a:r>
              <a:rPr lang="en" b="1" dirty="0"/>
              <a:t>/</a:t>
            </a:r>
            <a:r>
              <a:rPr lang="en" b="1" dirty="0" err="1"/>
              <a:t>frmwrks</a:t>
            </a:r>
            <a:r>
              <a:rPr lang="en" b="1" dirty="0"/>
              <a:t>, social </a:t>
            </a:r>
            <a:r>
              <a:rPr lang="en" b="1" dirty="0" err="1"/>
              <a:t>grps</a:t>
            </a:r>
            <a:r>
              <a:rPr lang="en" b="1" dirty="0"/>
              <a:t>)</a:t>
            </a:r>
          </a:p>
          <a:p>
            <a:pPr marL="441325" lvl="1" indent="-441325"/>
            <a:r>
              <a:rPr lang="en" b="1" dirty="0"/>
              <a:t>LinkedIn (where connections work, do people stay there)</a:t>
            </a:r>
          </a:p>
          <a:p>
            <a:pPr marL="441325" lvl="1" indent="-441325"/>
            <a:r>
              <a:rPr lang="en" b="1" dirty="0"/>
              <a:t>Twitter/social media (follow, chat w/people)</a:t>
            </a:r>
          </a:p>
          <a:p>
            <a:pPr marL="441325" lvl="1" indent="-441325"/>
            <a:r>
              <a:rPr lang="en" b="1" dirty="0"/>
              <a:t>Conferences (job opportunities)</a:t>
            </a:r>
          </a:p>
          <a:p>
            <a:pPr marL="441325" lvl="1" indent="-441325"/>
            <a:r>
              <a:rPr lang="en" b="1" dirty="0"/>
              <a:t>Friends (support)</a:t>
            </a:r>
          </a:p>
        </p:txBody>
      </p:sp>
    </p:spTree>
    <p:extLst>
      <p:ext uri="{BB962C8B-B14F-4D97-AF65-F5344CB8AC3E}">
        <p14:creationId xmlns:p14="http://schemas.microsoft.com/office/powerpoint/2010/main" val="303787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500"/>
                                        <p:tgtEl>
                                          <p:spTgt spid="1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Tools for the Hunt</a:t>
            </a:r>
            <a:endParaRPr dirty="0"/>
          </a:p>
        </p:txBody>
      </p:sp>
      <p:sp>
        <p:nvSpPr>
          <p:cNvPr id="176" name="Google Shape;176;p16"/>
          <p:cNvSpPr txBox="1">
            <a:spLocks noGrp="1"/>
          </p:cNvSpPr>
          <p:nvPr>
            <p:ph type="body" idx="1"/>
          </p:nvPr>
        </p:nvSpPr>
        <p:spPr>
          <a:xfrm>
            <a:off x="537882" y="1094875"/>
            <a:ext cx="8230109" cy="3303600"/>
          </a:xfrm>
          <a:prstGeom prst="rect">
            <a:avLst/>
          </a:prstGeom>
        </p:spPr>
        <p:txBody>
          <a:bodyPr spcFirstLastPara="1" wrap="square" lIns="91425" tIns="91425" rIns="91425" bIns="91425" anchor="t" anchorCtr="0">
            <a:noAutofit/>
          </a:bodyPr>
          <a:lstStyle/>
          <a:p>
            <a:pPr marL="76200" indent="0">
              <a:buNone/>
            </a:pPr>
            <a:r>
              <a:rPr lang="en" b="1" dirty="0"/>
              <a:t>Job Tracking</a:t>
            </a:r>
          </a:p>
          <a:p>
            <a:pPr marL="441325" lvl="1" indent="-441325"/>
            <a:r>
              <a:rPr lang="en" b="1" dirty="0"/>
              <a:t>Trello</a:t>
            </a:r>
          </a:p>
          <a:p>
            <a:pPr marL="441325" lvl="1" indent="-441325"/>
            <a:r>
              <a:rPr lang="en" b="1" dirty="0"/>
              <a:t>Post-it notes</a:t>
            </a:r>
          </a:p>
          <a:p>
            <a:pPr marL="441325" lvl="1" indent="-441325"/>
            <a:r>
              <a:rPr lang="en" b="1" dirty="0"/>
              <a:t>Spreadsheet</a:t>
            </a:r>
          </a:p>
        </p:txBody>
      </p:sp>
    </p:spTree>
    <p:extLst>
      <p:ext uri="{BB962C8B-B14F-4D97-AF65-F5344CB8AC3E}">
        <p14:creationId xmlns:p14="http://schemas.microsoft.com/office/powerpoint/2010/main" val="259684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Tools for the Hunt</a:t>
            </a:r>
            <a:endParaRPr dirty="0"/>
          </a:p>
        </p:txBody>
      </p:sp>
      <p:pic>
        <p:nvPicPr>
          <p:cNvPr id="7" name="Picture 6">
            <a:extLst>
              <a:ext uri="{FF2B5EF4-FFF2-40B4-BE49-F238E27FC236}">
                <a16:creationId xmlns:a16="http://schemas.microsoft.com/office/drawing/2014/main" id="{7D53EED2-EDF0-F049-A4F3-254109ED934C}"/>
              </a:ext>
            </a:extLst>
          </p:cNvPr>
          <p:cNvPicPr>
            <a:picLocks noChangeAspect="1"/>
          </p:cNvPicPr>
          <p:nvPr/>
        </p:nvPicPr>
        <p:blipFill>
          <a:blip r:embed="rId3"/>
          <a:stretch>
            <a:fillRect/>
          </a:stretch>
        </p:blipFill>
        <p:spPr>
          <a:xfrm>
            <a:off x="82543" y="1023120"/>
            <a:ext cx="8979063" cy="3923531"/>
          </a:xfrm>
          <a:prstGeom prst="rect">
            <a:avLst/>
          </a:prstGeom>
        </p:spPr>
      </p:pic>
    </p:spTree>
    <p:extLst>
      <p:ext uri="{BB962C8B-B14F-4D97-AF65-F5344CB8AC3E}">
        <p14:creationId xmlns:p14="http://schemas.microsoft.com/office/powerpoint/2010/main" val="225838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3" name="Picture 2">
            <a:extLst>
              <a:ext uri="{FF2B5EF4-FFF2-40B4-BE49-F238E27FC236}">
                <a16:creationId xmlns:a16="http://schemas.microsoft.com/office/drawing/2014/main" id="{9181F103-7905-4621-B3A9-26F2FB64B741}"/>
              </a:ext>
            </a:extLst>
          </p:cNvPr>
          <p:cNvPicPr>
            <a:picLocks noChangeAspect="1"/>
          </p:cNvPicPr>
          <p:nvPr/>
        </p:nvPicPr>
        <p:blipFill>
          <a:blip r:embed="rId3"/>
          <a:stretch>
            <a:fillRect/>
          </a:stretch>
        </p:blipFill>
        <p:spPr>
          <a:xfrm>
            <a:off x="3765342" y="0"/>
            <a:ext cx="1613316" cy="5143500"/>
          </a:xfrm>
          <a:prstGeom prst="rect">
            <a:avLst/>
          </a:prstGeom>
        </p:spPr>
      </p:pic>
      <p:sp>
        <p:nvSpPr>
          <p:cNvPr id="5" name="Title 4">
            <a:extLst>
              <a:ext uri="{FF2B5EF4-FFF2-40B4-BE49-F238E27FC236}">
                <a16:creationId xmlns:a16="http://schemas.microsoft.com/office/drawing/2014/main" id="{08950406-BFDF-4A6A-BD80-FC458B34B9D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757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14"/>
          <p:cNvSpPr txBox="1">
            <a:spLocks noGrp="1"/>
          </p:cNvSpPr>
          <p:nvPr>
            <p:ph type="ctrTitle"/>
          </p:nvPr>
        </p:nvSpPr>
        <p:spPr>
          <a:xfrm>
            <a:off x="76200" y="2225054"/>
            <a:ext cx="8915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400" dirty="0"/>
              <a:t>Part </a:t>
            </a:r>
            <a:r>
              <a:rPr lang="en" sz="4400" dirty="0"/>
              <a:t>?.</a:t>
            </a:r>
            <a:br>
              <a:rPr lang="en" sz="4400" dirty="0"/>
            </a:br>
            <a:r>
              <a:rPr lang="en" sz="4400" dirty="0"/>
              <a:t>What Can Companies Do?</a:t>
            </a:r>
            <a:endParaRPr lang="en-US" sz="4400" dirty="0"/>
          </a:p>
        </p:txBody>
      </p:sp>
      <p:sp>
        <p:nvSpPr>
          <p:cNvPr id="164" name="Google Shape;164;p14"/>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p:txBody>
      </p:sp>
    </p:spTree>
    <p:extLst>
      <p:ext uri="{BB962C8B-B14F-4D97-AF65-F5344CB8AC3E}">
        <p14:creationId xmlns:p14="http://schemas.microsoft.com/office/powerpoint/2010/main" val="429059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lvl="0"/>
            <a:r>
              <a:rPr lang="en" dirty="0"/>
              <a:t>What Can Companies Do?</a:t>
            </a:r>
            <a:endParaRPr dirty="0"/>
          </a:p>
        </p:txBody>
      </p:sp>
      <p:sp>
        <p:nvSpPr>
          <p:cNvPr id="176" name="Google Shape;176;p16"/>
          <p:cNvSpPr txBox="1">
            <a:spLocks noGrp="1"/>
          </p:cNvSpPr>
          <p:nvPr>
            <p:ph type="body" idx="1"/>
          </p:nvPr>
        </p:nvSpPr>
        <p:spPr>
          <a:xfrm>
            <a:off x="1114424" y="1094875"/>
            <a:ext cx="7343775" cy="3303600"/>
          </a:xfrm>
          <a:prstGeom prst="rect">
            <a:avLst/>
          </a:prstGeom>
        </p:spPr>
        <p:txBody>
          <a:bodyPr spcFirstLastPara="1" wrap="square" lIns="91425" tIns="91425" rIns="91425" bIns="91425" anchor="t" anchorCtr="0">
            <a:noAutofit/>
          </a:bodyPr>
          <a:lstStyle/>
          <a:p>
            <a:pPr lvl="1"/>
            <a:endParaRPr lang="en" sz="3200" b="1" dirty="0"/>
          </a:p>
        </p:txBody>
      </p:sp>
    </p:spTree>
    <p:extLst>
      <p:ext uri="{BB962C8B-B14F-4D97-AF65-F5344CB8AC3E}">
        <p14:creationId xmlns:p14="http://schemas.microsoft.com/office/powerpoint/2010/main" val="193272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76">
                                            <p:txEl>
                                              <p:pRg st="0" end="0"/>
                                            </p:txEl>
                                          </p:spTgt>
                                        </p:tgtEl>
                                        <p:attrNameLst>
                                          <p:attrName>style.visibility</p:attrName>
                                        </p:attrNameLst>
                                      </p:cBhvr>
                                      <p:to>
                                        <p:strVal val="visible"/>
                                      </p:to>
                                    </p:set>
                                    <p:animEffect transition="in" filter="fade">
                                      <p:cBhvr>
                                        <p:cTn id="12" dur="500"/>
                                        <p:tgtEl>
                                          <p:spTgt spid="1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ctrTitle"/>
          </p:nvPr>
        </p:nvSpPr>
        <p:spPr>
          <a:xfrm>
            <a:off x="76200" y="2225054"/>
            <a:ext cx="8915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400" dirty="0"/>
              <a:t>In Conclusion</a:t>
            </a:r>
          </a:p>
        </p:txBody>
      </p:sp>
      <p:sp>
        <p:nvSpPr>
          <p:cNvPr id="164" name="Google Shape;164;p14"/>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p:txBody>
      </p:sp>
    </p:spTree>
    <p:extLst>
      <p:ext uri="{BB962C8B-B14F-4D97-AF65-F5344CB8AC3E}">
        <p14:creationId xmlns:p14="http://schemas.microsoft.com/office/powerpoint/2010/main" val="233117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Conclusion</a:t>
            </a:r>
            <a:endParaRPr dirty="0"/>
          </a:p>
        </p:txBody>
      </p:sp>
      <p:sp>
        <p:nvSpPr>
          <p:cNvPr id="176" name="Google Shape;176;p16"/>
          <p:cNvSpPr txBox="1">
            <a:spLocks noGrp="1"/>
          </p:cNvSpPr>
          <p:nvPr>
            <p:ph type="body" idx="1"/>
          </p:nvPr>
        </p:nvSpPr>
        <p:spPr>
          <a:xfrm>
            <a:off x="1114424" y="1094875"/>
            <a:ext cx="7343775" cy="3303600"/>
          </a:xfrm>
          <a:prstGeom prst="rect">
            <a:avLst/>
          </a:prstGeom>
        </p:spPr>
        <p:txBody>
          <a:bodyPr spcFirstLastPara="1" wrap="square" lIns="91425" tIns="91425" rIns="91425" bIns="91425" anchor="t" anchorCtr="0">
            <a:noAutofit/>
          </a:bodyPr>
          <a:lstStyle/>
          <a:p>
            <a:pPr marL="590550" lvl="0" indent="-514350" rtl="0">
              <a:spcBef>
                <a:spcPts val="600"/>
              </a:spcBef>
              <a:spcAft>
                <a:spcPts val="0"/>
              </a:spcAft>
              <a:buSzPts val="2400"/>
              <a:buFont typeface="+mj-lt"/>
              <a:buAutoNum type="arabicPeriod"/>
            </a:pPr>
            <a:r>
              <a:rPr lang="en" sz="2800" b="1" dirty="0"/>
              <a:t>Job hunting and interviews are exhausting</a:t>
            </a:r>
          </a:p>
          <a:p>
            <a:pPr marL="590550" lvl="0" indent="-514350" rtl="0">
              <a:spcBef>
                <a:spcPts val="600"/>
              </a:spcBef>
              <a:spcAft>
                <a:spcPts val="0"/>
              </a:spcAft>
              <a:buSzPts val="2400"/>
              <a:buFont typeface="+mj-lt"/>
              <a:buAutoNum type="arabicPeriod"/>
            </a:pPr>
            <a:r>
              <a:rPr lang="en" sz="2800" b="1" dirty="0"/>
              <a:t>Use a variety of self care techniques to prepare</a:t>
            </a:r>
          </a:p>
          <a:p>
            <a:pPr marL="590550" lvl="0" indent="-514350" rtl="0">
              <a:spcBef>
                <a:spcPts val="600"/>
              </a:spcBef>
              <a:spcAft>
                <a:spcPts val="0"/>
              </a:spcAft>
              <a:buSzPts val="2400"/>
              <a:buFont typeface="+mj-lt"/>
              <a:buAutoNum type="arabicPeriod"/>
            </a:pPr>
            <a:r>
              <a:rPr lang="en" sz="2800" b="1" dirty="0"/>
              <a:t>Make personal strategies before the hunt</a:t>
            </a:r>
          </a:p>
        </p:txBody>
      </p:sp>
    </p:spTree>
    <p:extLst>
      <p:ext uri="{BB962C8B-B14F-4D97-AF65-F5344CB8AC3E}">
        <p14:creationId xmlns:p14="http://schemas.microsoft.com/office/powerpoint/2010/main" val="219636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6">
                                            <p:txEl>
                                              <p:pRg st="1" end="1"/>
                                            </p:txEl>
                                          </p:spTgt>
                                        </p:tgtEl>
                                        <p:attrNameLst>
                                          <p:attrName>style.visibility</p:attrName>
                                        </p:attrNameLst>
                                      </p:cBhvr>
                                      <p:to>
                                        <p:strVal val="visible"/>
                                      </p:to>
                                    </p:set>
                                    <p:animEffect transition="in" filter="fade">
                                      <p:cBhvr>
                                        <p:cTn id="10" dur="500"/>
                                        <p:tgtEl>
                                          <p:spTgt spid="17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6">
                                            <p:txEl>
                                              <p:pRg st="2" end="2"/>
                                            </p:txEl>
                                          </p:spTgt>
                                        </p:tgtEl>
                                        <p:attrNameLst>
                                          <p:attrName>style.visibility</p:attrName>
                                        </p:attrNameLst>
                                      </p:cBhvr>
                                      <p:to>
                                        <p:strVal val="visible"/>
                                      </p:to>
                                    </p:set>
                                    <p:animEffect transition="in" filter="fade">
                                      <p:cBhvr>
                                        <p:cTn id="13" dur="500"/>
                                        <p:tgtEl>
                                          <p:spTgt spid="1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33"/>
          <p:cNvSpPr txBox="1">
            <a:spLocks noGrp="1"/>
          </p:cNvSpPr>
          <p:nvPr>
            <p:ph type="ctrTitle" idx="4294967295"/>
          </p:nvPr>
        </p:nvSpPr>
        <p:spPr>
          <a:xfrm>
            <a:off x="1275150" y="1737002"/>
            <a:ext cx="6593700" cy="70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a:t>Thanks!</a:t>
            </a:r>
            <a:endParaRPr sz="4800"/>
          </a:p>
        </p:txBody>
      </p:sp>
      <p:sp>
        <p:nvSpPr>
          <p:cNvPr id="388" name="Google Shape;388;p33"/>
          <p:cNvSpPr txBox="1">
            <a:spLocks noGrp="1"/>
          </p:cNvSpPr>
          <p:nvPr>
            <p:ph type="subTitle" idx="4294967295"/>
          </p:nvPr>
        </p:nvSpPr>
        <p:spPr>
          <a:xfrm>
            <a:off x="1275150" y="2464428"/>
            <a:ext cx="6593700" cy="1634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Slides:  </a:t>
            </a:r>
            <a:r>
              <a:rPr lang="en-US" b="1" dirty="0" err="1"/>
              <a:t>geekygirlsarah.com</a:t>
            </a:r>
            <a:r>
              <a:rPr lang="en-US" b="1" dirty="0"/>
              <a:t>/job-hunt</a:t>
            </a:r>
          </a:p>
          <a:p>
            <a:pPr marL="0" lvl="0" indent="0" algn="ctr" rtl="0">
              <a:spcBef>
                <a:spcPts val="600"/>
              </a:spcBef>
              <a:spcAft>
                <a:spcPts val="0"/>
              </a:spcAft>
              <a:buNone/>
            </a:pPr>
            <a:endParaRPr dirty="0"/>
          </a:p>
          <a:p>
            <a:pPr marL="0" lvl="0" indent="0" algn="ctr" rtl="0">
              <a:spcBef>
                <a:spcPts val="600"/>
              </a:spcBef>
              <a:spcAft>
                <a:spcPts val="0"/>
              </a:spcAft>
              <a:buClr>
                <a:schemeClr val="dk1"/>
              </a:buClr>
              <a:buSzPts val="1100"/>
              <a:buFont typeface="Arial"/>
              <a:buNone/>
            </a:pPr>
            <a:r>
              <a:rPr lang="en" b="1" dirty="0"/>
              <a:t>Twitter - @</a:t>
            </a:r>
            <a:r>
              <a:rPr lang="en" b="1" dirty="0" err="1"/>
              <a:t>geekygirlsarah</a:t>
            </a:r>
            <a:endParaRPr lang="en" b="1" dirty="0"/>
          </a:p>
          <a:p>
            <a:pPr marL="0" lvl="0" indent="0" algn="ctr" rtl="0">
              <a:spcBef>
                <a:spcPts val="600"/>
              </a:spcBef>
              <a:spcAft>
                <a:spcPts val="0"/>
              </a:spcAft>
              <a:buClr>
                <a:schemeClr val="dk1"/>
              </a:buClr>
              <a:buSzPts val="1100"/>
              <a:buFont typeface="Arial"/>
              <a:buNone/>
            </a:pPr>
            <a:r>
              <a:rPr lang="en" b="1" dirty="0"/>
              <a:t>Email – hello@geekygirlsarah.com</a:t>
            </a:r>
          </a:p>
        </p:txBody>
      </p:sp>
      <p:grpSp>
        <p:nvGrpSpPr>
          <p:cNvPr id="389" name="Google Shape;389;p33"/>
          <p:cNvGrpSpPr/>
          <p:nvPr/>
        </p:nvGrpSpPr>
        <p:grpSpPr>
          <a:xfrm>
            <a:off x="4080265" y="460022"/>
            <a:ext cx="983454" cy="925239"/>
            <a:chOff x="5972700" y="2330200"/>
            <a:chExt cx="411625" cy="387275"/>
          </a:xfrm>
        </p:grpSpPr>
        <p:sp>
          <p:nvSpPr>
            <p:cNvPr id="390" name="Google Shape;390;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38100" cap="rnd" cmpd="sng">
              <a:solidFill>
                <a:srgbClr val="FFFFFF"/>
              </a:solidFill>
              <a:prstDash val="solid"/>
              <a:miter lim="243549"/>
              <a:headEnd type="none" w="sm" len="sm"/>
              <a:tailEnd type="none" w="sm" len="sm"/>
            </a:ln>
            <a:effectLst>
              <a:outerShdw blurRad="57150" dist="19050" dir="5400000" algn="bl" rotWithShape="0">
                <a:srgbClr val="00329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38100" cap="rnd" cmpd="sng">
              <a:solidFill>
                <a:srgbClr val="FFFFFF"/>
              </a:solidFill>
              <a:prstDash val="solid"/>
              <a:miter lim="243549"/>
              <a:headEnd type="none" w="sm" len="sm"/>
              <a:tailEnd type="none" w="sm" len="sm"/>
            </a:ln>
            <a:effectLst>
              <a:outerShdw blurRad="57150" dist="19050" dir="5400000" algn="bl" rotWithShape="0">
                <a:srgbClr val="00329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56939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6" name="Picture 5">
            <a:extLst>
              <a:ext uri="{FF2B5EF4-FFF2-40B4-BE49-F238E27FC236}">
                <a16:creationId xmlns:a16="http://schemas.microsoft.com/office/drawing/2014/main" id="{63A93980-AC0E-4DAB-9ACD-BBD3EE23173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0" y="-268941"/>
            <a:ext cx="9144000" cy="5715000"/>
          </a:xfrm>
          <a:prstGeom prst="rect">
            <a:avLst/>
          </a:prstGeom>
        </p:spPr>
      </p:pic>
    </p:spTree>
    <p:extLst>
      <p:ext uri="{BB962C8B-B14F-4D97-AF65-F5344CB8AC3E}">
        <p14:creationId xmlns:p14="http://schemas.microsoft.com/office/powerpoint/2010/main" val="333062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ctrTitle"/>
          </p:nvPr>
        </p:nvSpPr>
        <p:spPr>
          <a:xfrm>
            <a:off x="1033255" y="1571146"/>
            <a:ext cx="7077489"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400" dirty="0"/>
              <a:t>Part </a:t>
            </a:r>
            <a:r>
              <a:rPr lang="en" sz="4400" dirty="0"/>
              <a:t>1.</a:t>
            </a:r>
            <a:endParaRPr sz="4400" dirty="0"/>
          </a:p>
          <a:p>
            <a:pPr marL="0" lvl="0" indent="0" rtl="0">
              <a:spcBef>
                <a:spcPts val="0"/>
              </a:spcBef>
              <a:spcAft>
                <a:spcPts val="0"/>
              </a:spcAft>
              <a:buNone/>
            </a:pPr>
            <a:r>
              <a:rPr lang="en-US" sz="4400" dirty="0"/>
              <a:t>Job Searches are Terrible</a:t>
            </a:r>
            <a:endParaRPr sz="4400" dirty="0"/>
          </a:p>
        </p:txBody>
      </p:sp>
      <p:sp>
        <p:nvSpPr>
          <p:cNvPr id="164" name="Google Shape;164;p14"/>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 </a:t>
            </a:r>
            <a:r>
              <a:rPr lang="en-US" sz="2400" dirty="0"/>
              <a:t>and I lived to tell the tale</a:t>
            </a:r>
            <a:endParaRPr sz="2400" dirty="0"/>
          </a:p>
        </p:txBody>
      </p:sp>
    </p:spTree>
    <p:extLst>
      <p:ext uri="{BB962C8B-B14F-4D97-AF65-F5344CB8AC3E}">
        <p14:creationId xmlns:p14="http://schemas.microsoft.com/office/powerpoint/2010/main" val="1031261919"/>
      </p:ext>
    </p:extLst>
  </p:cSld>
  <p:clrMapOvr>
    <a:masterClrMapping/>
  </p:clrMapOvr>
  <mc:AlternateContent xmlns:mc="http://schemas.openxmlformats.org/markup-compatibility/2006" xmlns:p14="http://schemas.microsoft.com/office/powerpoint/2010/main">
    <mc:Choice Requires="p14">
      <p:transition spd="slow" p14:dur="3000">
        <p:fade thruBlk="1"/>
      </p:transition>
    </mc:Choice>
    <mc:Fallback xmlns="">
      <p:transition spd="slow">
        <p:fade thruBlk="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376159" y="373124"/>
            <a:ext cx="8391832"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I had not set myself up for success with that job</a:t>
            </a:r>
            <a:endParaRPr dirty="0"/>
          </a:p>
        </p:txBody>
      </p:sp>
      <p:sp>
        <p:nvSpPr>
          <p:cNvPr id="176" name="Google Shape;176;p16"/>
          <p:cNvSpPr txBox="1">
            <a:spLocks noGrp="1"/>
          </p:cNvSpPr>
          <p:nvPr>
            <p:ph type="body" idx="1"/>
          </p:nvPr>
        </p:nvSpPr>
        <p:spPr>
          <a:xfrm>
            <a:off x="699247" y="1094875"/>
            <a:ext cx="8175812" cy="3303600"/>
          </a:xfrm>
          <a:prstGeom prst="rect">
            <a:avLst/>
          </a:prstGeom>
        </p:spPr>
        <p:txBody>
          <a:bodyPr spcFirstLastPara="1" wrap="square" lIns="91425" tIns="91425" rIns="91425" bIns="91425" anchor="t" anchorCtr="0">
            <a:noAutofit/>
          </a:bodyPr>
          <a:lstStyle/>
          <a:p>
            <a:pPr marL="457200" lvl="0" indent="-381000" rtl="0">
              <a:spcBef>
                <a:spcPts val="600"/>
              </a:spcBef>
              <a:spcAft>
                <a:spcPts val="0"/>
              </a:spcAft>
              <a:buSzPts val="2400"/>
              <a:buChar char="-"/>
            </a:pPr>
            <a:r>
              <a:rPr lang="en" dirty="0"/>
              <a:t>Didn’t have a strong resume</a:t>
            </a:r>
          </a:p>
          <a:p>
            <a:pPr marL="457200" lvl="0" indent="-381000" rtl="0">
              <a:spcBef>
                <a:spcPts val="600"/>
              </a:spcBef>
              <a:spcAft>
                <a:spcPts val="0"/>
              </a:spcAft>
              <a:buSzPts val="2400"/>
              <a:buChar char="-"/>
            </a:pPr>
            <a:r>
              <a:rPr lang="en" dirty="0"/>
              <a:t>Didn’t know what the work </a:t>
            </a:r>
            <a:r>
              <a:rPr lang="en" i="1" dirty="0"/>
              <a:t>actually</a:t>
            </a:r>
            <a:r>
              <a:rPr lang="en" dirty="0"/>
              <a:t> involved</a:t>
            </a:r>
          </a:p>
          <a:p>
            <a:pPr marL="457200" lvl="0" indent="-381000" rtl="0">
              <a:spcBef>
                <a:spcPts val="600"/>
              </a:spcBef>
              <a:spcAft>
                <a:spcPts val="0"/>
              </a:spcAft>
              <a:buSzPts val="2400"/>
              <a:buChar char="-"/>
            </a:pPr>
            <a:r>
              <a:rPr lang="en" dirty="0"/>
              <a:t>Culture wasn’t described well to me</a:t>
            </a:r>
          </a:p>
          <a:p>
            <a:pPr marL="457200" lvl="0" indent="-381000" rtl="0">
              <a:spcBef>
                <a:spcPts val="600"/>
              </a:spcBef>
              <a:spcAft>
                <a:spcPts val="0"/>
              </a:spcAft>
              <a:buSzPts val="2400"/>
              <a:buChar char="-"/>
            </a:pPr>
            <a:r>
              <a:rPr lang="en" dirty="0" err="1"/>
              <a:t>Devs</a:t>
            </a:r>
            <a:r>
              <a:rPr lang="en" dirty="0"/>
              <a:t> were lower on totem pole</a:t>
            </a:r>
            <a:br>
              <a:rPr lang="en" dirty="0"/>
            </a:br>
            <a:endParaRPr lang="en" sz="1800" dirty="0"/>
          </a:p>
          <a:p>
            <a:pPr marL="76200" lvl="0" indent="0" rtl="0">
              <a:spcBef>
                <a:spcPts val="600"/>
              </a:spcBef>
              <a:spcAft>
                <a:spcPts val="0"/>
              </a:spcAft>
              <a:buSzPts val="2400"/>
              <a:buNone/>
            </a:pPr>
            <a:r>
              <a:rPr lang="en" b="1" i="1" dirty="0"/>
              <a:t>… but it wasn’t my fault!</a:t>
            </a:r>
          </a:p>
        </p:txBody>
      </p:sp>
    </p:spTree>
    <p:extLst>
      <p:ext uri="{BB962C8B-B14F-4D97-AF65-F5344CB8AC3E}">
        <p14:creationId xmlns:p14="http://schemas.microsoft.com/office/powerpoint/2010/main" val="19793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5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5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5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500"/>
                                        <p:tgtEl>
                                          <p:spTgt spid="1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Text Placeholder 3">
            <a:extLst>
              <a:ext uri="{FF2B5EF4-FFF2-40B4-BE49-F238E27FC236}">
                <a16:creationId xmlns:a16="http://schemas.microsoft.com/office/drawing/2014/main" id="{5A5D1686-8E1C-CA47-B047-D5284EF88AF3}"/>
              </a:ext>
            </a:extLst>
          </p:cNvPr>
          <p:cNvSpPr>
            <a:spLocks noGrp="1"/>
          </p:cNvSpPr>
          <p:nvPr>
            <p:ph type="body" idx="1"/>
          </p:nvPr>
        </p:nvSpPr>
        <p:spPr>
          <a:xfrm>
            <a:off x="850895" y="1446251"/>
            <a:ext cx="7882970" cy="3303600"/>
          </a:xfrm>
        </p:spPr>
        <p:txBody>
          <a:bodyPr/>
          <a:lstStyle/>
          <a:p>
            <a:pPr marL="76200" indent="0">
              <a:buNone/>
            </a:pPr>
            <a:r>
              <a:rPr lang="en-US" sz="4000" dirty="0"/>
              <a:t>This rubbed off on my mental health</a:t>
            </a:r>
          </a:p>
          <a:p>
            <a:pPr marL="76200" indent="0">
              <a:buNone/>
            </a:pPr>
            <a:endParaRPr lang="en-US" sz="4000" dirty="0"/>
          </a:p>
          <a:p>
            <a:pPr marL="76200" indent="0">
              <a:buNone/>
            </a:pPr>
            <a:r>
              <a:rPr lang="en-US" sz="4000" dirty="0"/>
              <a:t>My work quality got bad</a:t>
            </a:r>
          </a:p>
          <a:p>
            <a:pPr marL="76200" indent="0">
              <a:buNone/>
            </a:pPr>
            <a:endParaRPr lang="en-US" sz="4000" dirty="0"/>
          </a:p>
          <a:p>
            <a:pPr marL="76200" indent="0">
              <a:buNone/>
            </a:pPr>
            <a:endParaRPr lang="en-US" sz="4000" dirty="0"/>
          </a:p>
        </p:txBody>
      </p:sp>
    </p:spTree>
    <p:extLst>
      <p:ext uri="{BB962C8B-B14F-4D97-AF65-F5344CB8AC3E}">
        <p14:creationId xmlns:p14="http://schemas.microsoft.com/office/powerpoint/2010/main" val="264075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6121</Words>
  <Application>Microsoft Office PowerPoint</Application>
  <PresentationFormat>On-screen Show (16:9)</PresentationFormat>
  <Paragraphs>462</Paragraphs>
  <Slides>59</Slides>
  <Notes>59</Notes>
  <HiddenSlides>11</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Abel</vt:lpstr>
      <vt:lpstr>Arial</vt:lpstr>
      <vt:lpstr>Roboto Slab</vt:lpstr>
      <vt:lpstr>Roboto Slab Light</vt:lpstr>
      <vt:lpstr>York template</vt:lpstr>
      <vt:lpstr>Maintaining Your Mental and Emotional Health While Job Hunting</vt:lpstr>
      <vt:lpstr>Hello!</vt:lpstr>
      <vt:lpstr>PowerPoint Presentation</vt:lpstr>
      <vt:lpstr>JOB HUNTING !!!!!!</vt:lpstr>
      <vt:lpstr>PowerPoint Presentation</vt:lpstr>
      <vt:lpstr>PowerPoint Presentation</vt:lpstr>
      <vt:lpstr>Part 1. Job Searches are Terrible</vt:lpstr>
      <vt:lpstr>I had not set myself up for success with that job</vt:lpstr>
      <vt:lpstr>PowerPoint Presentation</vt:lpstr>
      <vt:lpstr>PowerPoint Presentation</vt:lpstr>
      <vt:lpstr>PowerPoint Presentation</vt:lpstr>
      <vt:lpstr>Part 2. Prepping for the Job Hunt</vt:lpstr>
      <vt:lpstr>PowerPoint Presentation</vt:lpstr>
      <vt:lpstr>Self Care</vt:lpstr>
      <vt:lpstr>Self Care</vt:lpstr>
      <vt:lpstr>PowerPoint Presentation</vt:lpstr>
      <vt:lpstr>7 Pillars of Self Care</vt:lpstr>
      <vt:lpstr>1. Knowledge &amp; Health Literacy</vt:lpstr>
      <vt:lpstr>2. Mental well-being, self-awareness &amp; agency</vt:lpstr>
      <vt:lpstr>2. Mental well-being, self-awareness &amp; agency</vt:lpstr>
      <vt:lpstr>2. Mental well-being, self-awareness &amp; agency</vt:lpstr>
      <vt:lpstr>3. Physical activity</vt:lpstr>
      <vt:lpstr>3. Physical activity</vt:lpstr>
      <vt:lpstr>4. Healthy eating</vt:lpstr>
      <vt:lpstr>5. Risk avoidance or mitigation</vt:lpstr>
      <vt:lpstr>6. Good hygiene</vt:lpstr>
      <vt:lpstr>7. Rational and responsible use of products/services</vt:lpstr>
      <vt:lpstr>… In Other Words…</vt:lpstr>
      <vt:lpstr>PowerPoint Presentation</vt:lpstr>
      <vt:lpstr>PowerPoint Presentation</vt:lpstr>
      <vt:lpstr>7 Pillars of Self Care</vt:lpstr>
      <vt:lpstr>Incorporate Pillars into Your Live</vt:lpstr>
      <vt:lpstr>Incorporate Pillars into Your Live</vt:lpstr>
      <vt:lpstr>Part 3. Self Care in Specific Scenarios</vt:lpstr>
      <vt:lpstr>Going Through a Bad Job</vt:lpstr>
      <vt:lpstr>While Unemployed</vt:lpstr>
      <vt:lpstr>While Unemployed</vt:lpstr>
      <vt:lpstr>While Job Interviewing</vt:lpstr>
      <vt:lpstr>While Job Interviewing</vt:lpstr>
      <vt:lpstr>In General</vt:lpstr>
      <vt:lpstr>In General</vt:lpstr>
      <vt:lpstr>In General (cont.)</vt:lpstr>
      <vt:lpstr>In a Pandemic</vt:lpstr>
      <vt:lpstr>Part 4. Tools for the Hunt</vt:lpstr>
      <vt:lpstr>Tools for the Hunt</vt:lpstr>
      <vt:lpstr>Tools for the Hunt</vt:lpstr>
      <vt:lpstr>Tools for the Hunt</vt:lpstr>
      <vt:lpstr>Tools for the Hunt</vt:lpstr>
      <vt:lpstr>Tools for the Hunt</vt:lpstr>
      <vt:lpstr>Tools for the Hunt</vt:lpstr>
      <vt:lpstr>Tools for the Hunt</vt:lpstr>
      <vt:lpstr>Tools for the Hunt</vt:lpstr>
      <vt:lpstr>Tools for the Hunt</vt:lpstr>
      <vt:lpstr>PowerPoint Presentation</vt:lpstr>
      <vt:lpstr>Part ?. What Can Companies Do?</vt:lpstr>
      <vt:lpstr>What Can Companies Do?</vt:lpstr>
      <vt:lpstr>In 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Sarah W</dc:creator>
  <cp:lastModifiedBy>Sarah</cp:lastModifiedBy>
  <cp:revision>64</cp:revision>
  <cp:lastPrinted>2018-08-18T15:24:29Z</cp:lastPrinted>
  <dcterms:modified xsi:type="dcterms:W3CDTF">2020-10-03T20:52:51Z</dcterms:modified>
</cp:coreProperties>
</file>