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58" r:id="rId4"/>
    <p:sldId id="260" r:id="rId5"/>
    <p:sldId id="261" r:id="rId6"/>
    <p:sldId id="293" r:id="rId7"/>
    <p:sldId id="262" r:id="rId8"/>
    <p:sldId id="275" r:id="rId9"/>
    <p:sldId id="276" r:id="rId10"/>
    <p:sldId id="277" r:id="rId11"/>
    <p:sldId id="263" r:id="rId12"/>
    <p:sldId id="278" r:id="rId13"/>
    <p:sldId id="265" r:id="rId14"/>
    <p:sldId id="280" r:id="rId15"/>
    <p:sldId id="281" r:id="rId16"/>
    <p:sldId id="279" r:id="rId17"/>
    <p:sldId id="282" r:id="rId18"/>
    <p:sldId id="283" r:id="rId19"/>
    <p:sldId id="284" r:id="rId20"/>
    <p:sldId id="266" r:id="rId21"/>
    <p:sldId id="285" r:id="rId22"/>
    <p:sldId id="286" r:id="rId23"/>
    <p:sldId id="287" r:id="rId24"/>
    <p:sldId id="267" r:id="rId25"/>
    <p:sldId id="268" r:id="rId26"/>
    <p:sldId id="269" r:id="rId27"/>
    <p:sldId id="288" r:id="rId28"/>
    <p:sldId id="289" r:id="rId29"/>
    <p:sldId id="270" r:id="rId30"/>
    <p:sldId id="290" r:id="rId31"/>
    <p:sldId id="291" r:id="rId32"/>
    <p:sldId id="271" r:id="rId33"/>
    <p:sldId id="292" r:id="rId34"/>
    <p:sldId id="272" r:id="rId35"/>
    <p:sldId id="273" r:id="rId36"/>
    <p:sldId id="274" r:id="rId37"/>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Introduction" id="{985EA6EE-B3D7-4E35-A11F-27ACB2DD1F94}">
          <p14:sldIdLst>
            <p14:sldId id="256"/>
            <p14:sldId id="257"/>
            <p14:sldId id="258"/>
            <p14:sldId id="260"/>
          </p14:sldIdLst>
        </p14:section>
        <p14:section name="Let's start learning!" id="{05E3E38C-27E2-4C29-BC01-6BEB8E87C3A1}">
          <p14:sldIdLst>
            <p14:sldId id="261"/>
            <p14:sldId id="293"/>
            <p14:sldId id="262"/>
            <p14:sldId id="275"/>
            <p14:sldId id="276"/>
            <p14:sldId id="277"/>
            <p14:sldId id="263"/>
            <p14:sldId id="278"/>
            <p14:sldId id="265"/>
            <p14:sldId id="280"/>
            <p14:sldId id="281"/>
            <p14:sldId id="279"/>
            <p14:sldId id="282"/>
            <p14:sldId id="283"/>
            <p14:sldId id="284"/>
            <p14:sldId id="266"/>
            <p14:sldId id="285"/>
            <p14:sldId id="286"/>
            <p14:sldId id="287"/>
            <p14:sldId id="267"/>
            <p14:sldId id="268"/>
            <p14:sldId id="269"/>
            <p14:sldId id="288"/>
            <p14:sldId id="289"/>
            <p14:sldId id="270"/>
            <p14:sldId id="290"/>
            <p14:sldId id="291"/>
            <p14:sldId id="271"/>
            <p14:sldId id="292"/>
            <p14:sldId id="272"/>
            <p14:sldId id="273"/>
            <p14:sldId id="274"/>
          </p14:sldIdLst>
        </p14:section>
      </p14:sectionLst>
    </p:ext>
    <p:ext uri="{EFAFB233-063F-42B5-8137-9DF3F51BA10A}">
      <p15:sldGuideLst xmlns:p15="http://schemas.microsoft.com/office/powerpoint/2012/main">
        <p15:guide id="1" orient="horz" pos="3048" userDrawn="1">
          <p15:clr>
            <a:srgbClr val="A4A3A4"/>
          </p15:clr>
        </p15:guide>
        <p15:guide id="2" pos="54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81" autoAdjust="0"/>
  </p:normalViewPr>
  <p:slideViewPr>
    <p:cSldViewPr snapToGrid="0" showGuides="1">
      <p:cViewPr varScale="1">
        <p:scale>
          <a:sx n="58" d="100"/>
          <a:sy n="58" d="100"/>
        </p:scale>
        <p:origin x="1584" y="96"/>
      </p:cViewPr>
      <p:guideLst>
        <p:guide orient="horz" pos="3048"/>
        <p:guide pos="54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defTabSz="457200" eaLnBrk="1" fontAlgn="auto" latinLnBrk="0" hangingPunct="1">
              <a:lnSpc>
                <a:spcPct val="117999"/>
              </a:lnSpc>
              <a:spcBef>
                <a:spcPts val="0"/>
              </a:spcBef>
              <a:spcAft>
                <a:spcPts val="0"/>
              </a:spcAft>
              <a:buClrTx/>
              <a:buSzTx/>
              <a:buFontTx/>
              <a:buChar char="-"/>
              <a:tabLst/>
              <a:defRPr/>
            </a:pPr>
            <a:r>
              <a:rPr lang="en-US" dirty="0"/>
              <a:t>Is it better to have more slides or fewer slides?</a:t>
            </a:r>
          </a:p>
          <a:p>
            <a:pPr marL="342900" indent="-342900">
              <a:buFontTx/>
              <a:buChar char="-"/>
            </a:pPr>
            <a:r>
              <a:rPr lang="en-US" dirty="0"/>
              <a:t>Did you learn anything new?</a:t>
            </a:r>
          </a:p>
          <a:p>
            <a:pPr marL="342900" indent="-342900">
              <a:buFontTx/>
              <a:buChar char="-"/>
            </a:pPr>
            <a:r>
              <a:rPr lang="en-US" dirty="0"/>
              <a:t>Anything seem different than what you expected?</a:t>
            </a:r>
          </a:p>
          <a:p>
            <a:pPr marL="342900" indent="-342900">
              <a:buFontTx/>
              <a:buChar char="-"/>
            </a:pPr>
            <a:r>
              <a:rPr lang="en-US" dirty="0"/>
              <a:t>Seen examples of good slides?</a:t>
            </a:r>
          </a:p>
          <a:p>
            <a:pPr marL="342900" indent="-342900">
              <a:buFontTx/>
              <a:buChar char="-"/>
            </a:pPr>
            <a:r>
              <a:rPr lang="en-US" dirty="0"/>
              <a:t>Seen examples of bad slides?</a:t>
            </a:r>
          </a:p>
          <a:p>
            <a:pPr marL="342900" indent="-342900">
              <a:buFontTx/>
              <a:buChar char="-"/>
            </a:pPr>
            <a:r>
              <a:rPr lang="en-US" dirty="0"/>
              <a:t>Slidescarnival.com</a:t>
            </a:r>
          </a:p>
          <a:p>
            <a:pPr marL="342900" indent="-342900">
              <a:buFontTx/>
              <a:buChar char="-"/>
            </a:pPr>
            <a:endParaRPr lang="en-US" dirty="0"/>
          </a:p>
          <a:p>
            <a:pPr marL="342900" indent="-342900">
              <a:buFontTx/>
              <a:buChar char="-"/>
            </a:pPr>
            <a:endParaRPr lang="en-US" dirty="0"/>
          </a:p>
        </p:txBody>
      </p:sp>
    </p:spTree>
    <p:extLst>
      <p:ext uri="{BB962C8B-B14F-4D97-AF65-F5344CB8AC3E}">
        <p14:creationId xmlns:p14="http://schemas.microsoft.com/office/powerpoint/2010/main" val="1360274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0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693385" y="5029200"/>
            <a:ext cx="13953493" cy="1130300"/>
          </a:xfrm>
          <a:prstGeom prst="rect">
            <a:avLst/>
          </a:prstGeom>
        </p:spPr>
        <p:txBody>
          <a:bodyPr anchor="t"/>
          <a:lstStyle>
            <a:lvl1pPr marL="0" indent="0" algn="ctr">
              <a:spcBef>
                <a:spcPts val="0"/>
              </a:spcBef>
              <a:buClrTx/>
              <a:buSzTx/>
              <a:buNone/>
              <a:defRPr sz="4934"/>
            </a:lvl1pPr>
            <a:lvl2pPr marL="0" indent="304815" algn="ctr">
              <a:spcBef>
                <a:spcPts val="0"/>
              </a:spcBef>
              <a:buClrTx/>
              <a:buSzTx/>
              <a:buNone/>
              <a:defRPr sz="4934"/>
            </a:lvl2pPr>
            <a:lvl3pPr marL="0" indent="609630" algn="ctr">
              <a:spcBef>
                <a:spcPts val="0"/>
              </a:spcBef>
              <a:buClrTx/>
              <a:buSzTx/>
              <a:buNone/>
              <a:defRPr sz="4934"/>
            </a:lvl3pPr>
            <a:lvl4pPr marL="0" indent="914446" algn="ctr">
              <a:spcBef>
                <a:spcPts val="0"/>
              </a:spcBef>
              <a:buClrTx/>
              <a:buSzTx/>
              <a:buNone/>
              <a:defRPr sz="4934"/>
            </a:lvl4pPr>
            <a:lvl5pPr marL="0" indent="1219261" algn="ctr">
              <a:spcBef>
                <a:spcPts val="0"/>
              </a:spcBef>
              <a:buClrTx/>
              <a:buSzTx/>
              <a:buNone/>
              <a:defRPr sz="4934"/>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693385" y="6362700"/>
            <a:ext cx="13953493" cy="595035"/>
          </a:xfrm>
          <a:prstGeom prst="rect">
            <a:avLst/>
          </a:prstGeom>
        </p:spPr>
        <p:txBody>
          <a:bodyPr anchor="t">
            <a:spAutoFit/>
          </a:bodyPr>
          <a:lstStyle>
            <a:lvl1pPr marL="0" indent="0" algn="ctr">
              <a:spcBef>
                <a:spcPts val="0"/>
              </a:spcBef>
              <a:buClrTx/>
              <a:buSzTx/>
              <a:buNone/>
              <a:defRPr sz="3200" i="1"/>
            </a:lvl1pPr>
          </a:lstStyle>
          <a:p>
            <a:r>
              <a:t>–Johnny Appleseed</a:t>
            </a:r>
          </a:p>
        </p:txBody>
      </p:sp>
      <p:sp>
        <p:nvSpPr>
          <p:cNvPr id="94" name="“Type a quote here.”"/>
          <p:cNvSpPr txBox="1">
            <a:spLocks noGrp="1"/>
          </p:cNvSpPr>
          <p:nvPr>
            <p:ph type="body" sz="quarter" idx="14"/>
          </p:nvPr>
        </p:nvSpPr>
        <p:spPr>
          <a:xfrm>
            <a:off x="1693385" y="4213314"/>
            <a:ext cx="13953493" cy="800347"/>
          </a:xfrm>
          <a:prstGeom prst="rect">
            <a:avLst/>
          </a:prstGeom>
        </p:spPr>
        <p:txBody>
          <a:bodyPr>
            <a:spAutoFit/>
          </a:bodyPr>
          <a:lstStyle>
            <a:lvl1pPr marL="0" indent="0" algn="ctr">
              <a:spcBef>
                <a:spcPts val="0"/>
              </a:spcBef>
              <a:buClrTx/>
              <a:buSzTx/>
              <a:buNone/>
              <a:defRPr sz="4534">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7340263"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2159066" y="673100"/>
            <a:ext cx="13011085"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693385" y="6718300"/>
            <a:ext cx="13953493" cy="1422400"/>
          </a:xfrm>
          <a:prstGeom prst="rect">
            <a:avLst/>
          </a:prstGeom>
        </p:spPr>
        <p:txBody>
          <a:bodyPr/>
          <a:lstStyle/>
          <a:p>
            <a:r>
              <a:t>Title Text</a:t>
            </a:r>
          </a:p>
        </p:txBody>
      </p:sp>
      <p:sp>
        <p:nvSpPr>
          <p:cNvPr id="22" name="Body Level One…"/>
          <p:cNvSpPr txBox="1">
            <a:spLocks noGrp="1"/>
          </p:cNvSpPr>
          <p:nvPr>
            <p:ph type="body" sz="quarter" idx="1"/>
          </p:nvPr>
        </p:nvSpPr>
        <p:spPr>
          <a:xfrm>
            <a:off x="1693385" y="8153400"/>
            <a:ext cx="13953493" cy="1130300"/>
          </a:xfrm>
          <a:prstGeom prst="rect">
            <a:avLst/>
          </a:prstGeom>
        </p:spPr>
        <p:txBody>
          <a:bodyPr anchor="t"/>
          <a:lstStyle>
            <a:lvl1pPr marL="0" indent="0" algn="ctr">
              <a:spcBef>
                <a:spcPts val="0"/>
              </a:spcBef>
              <a:buClrTx/>
              <a:buSzTx/>
              <a:buNone/>
              <a:defRPr sz="4934"/>
            </a:lvl1pPr>
            <a:lvl2pPr marL="0" indent="304815" algn="ctr">
              <a:spcBef>
                <a:spcPts val="0"/>
              </a:spcBef>
              <a:buClrTx/>
              <a:buSzTx/>
              <a:buNone/>
              <a:defRPr sz="4934"/>
            </a:lvl2pPr>
            <a:lvl3pPr marL="0" indent="609630" algn="ctr">
              <a:spcBef>
                <a:spcPts val="0"/>
              </a:spcBef>
              <a:buClrTx/>
              <a:buSzTx/>
              <a:buNone/>
              <a:defRPr sz="4934"/>
            </a:lvl3pPr>
            <a:lvl4pPr marL="0" indent="914446" algn="ctr">
              <a:spcBef>
                <a:spcPts val="0"/>
              </a:spcBef>
              <a:buClrTx/>
              <a:buSzTx/>
              <a:buNone/>
              <a:defRPr sz="4934"/>
            </a:lvl4pPr>
            <a:lvl5pPr marL="0" indent="1219261" algn="ctr">
              <a:spcBef>
                <a:spcPts val="0"/>
              </a:spcBef>
              <a:buClrTx/>
              <a:buSzTx/>
              <a:buNone/>
              <a:defRPr sz="4934"/>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8958009" y="638922"/>
            <a:ext cx="7112219"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8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ClrTx/>
              <a:buSzTx/>
              <a:buNone/>
              <a:defRPr sz="4934"/>
            </a:lvl1pPr>
            <a:lvl2pPr marL="0" indent="304815" algn="ctr">
              <a:spcBef>
                <a:spcPts val="0"/>
              </a:spcBef>
              <a:buClrTx/>
              <a:buSzTx/>
              <a:buNone/>
              <a:defRPr sz="4934"/>
            </a:lvl2pPr>
            <a:lvl3pPr marL="0" indent="609630" algn="ctr">
              <a:spcBef>
                <a:spcPts val="0"/>
              </a:spcBef>
              <a:buClrTx/>
              <a:buSzTx/>
              <a:buNone/>
              <a:defRPr sz="4934"/>
            </a:lvl3pPr>
            <a:lvl4pPr marL="0" indent="914446" algn="ctr">
              <a:spcBef>
                <a:spcPts val="0"/>
              </a:spcBef>
              <a:buClrTx/>
              <a:buSzTx/>
              <a:buNone/>
              <a:defRPr sz="4934"/>
            </a:lvl4pPr>
            <a:lvl5pPr marL="0" indent="1219261" algn="ctr">
              <a:spcBef>
                <a:spcPts val="0"/>
              </a:spcBef>
              <a:buClrTx/>
              <a:buSzTx/>
              <a:buNone/>
              <a:defRPr sz="4934"/>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8958007" y="2590800"/>
            <a:ext cx="7112217"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457223" indent="-457223">
              <a:spcBef>
                <a:spcPts val="4267"/>
              </a:spcBef>
              <a:buClrTx/>
              <a:defRPr sz="3734"/>
            </a:lvl1pPr>
            <a:lvl2pPr marL="914446" indent="-457223">
              <a:spcBef>
                <a:spcPts val="4267"/>
              </a:spcBef>
              <a:buClrTx/>
              <a:defRPr sz="3734"/>
            </a:lvl2pPr>
            <a:lvl3pPr marL="1371669" indent="-457223">
              <a:spcBef>
                <a:spcPts val="4267"/>
              </a:spcBef>
              <a:buClrTx/>
              <a:defRPr sz="3734"/>
            </a:lvl3pPr>
            <a:lvl4pPr marL="1828891" indent="-457223">
              <a:spcBef>
                <a:spcPts val="4267"/>
              </a:spcBef>
              <a:buClrTx/>
              <a:defRPr sz="3734"/>
            </a:lvl4pPr>
            <a:lvl5pPr marL="2286114" indent="-457223">
              <a:spcBef>
                <a:spcPts val="4267"/>
              </a:spcBef>
              <a:buClrTx/>
              <a:defRPr sz="3734"/>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8974941" y="4965700"/>
            <a:ext cx="7112217"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8974941" y="635000"/>
            <a:ext cx="7112217"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1270039" y="635000"/>
            <a:ext cx="7112217"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41996" y="9296402"/>
            <a:ext cx="447237" cy="430824"/>
          </a:xfrm>
          <a:prstGeom prst="rect">
            <a:avLst/>
          </a:prstGeom>
          <a:ln w="12700">
            <a:miter lim="400000"/>
          </a:ln>
        </p:spPr>
        <p:txBody>
          <a:bodyPr wrap="none" lIns="50800" tIns="50800" rIns="50800" bIns="50800">
            <a:spAutoFit/>
          </a:bodyPr>
          <a:lstStyle>
            <a:lvl1pPr>
              <a:defRPr sz="2133"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p:titleStyle>
    <p:bodyStyle>
      <a:lvl1pPr marL="592696" marR="0" indent="-592696" algn="l" defTabSz="778972" rtl="0" latinLnBrk="0">
        <a:lnSpc>
          <a:spcPct val="100000"/>
        </a:lnSpc>
        <a:spcBef>
          <a:spcPts val="5600"/>
        </a:spcBef>
        <a:spcAft>
          <a:spcPts val="0"/>
        </a:spcAft>
        <a:buClr>
          <a:srgbClr val="FFFFFF"/>
        </a:buClr>
        <a:buSzPct val="145000"/>
        <a:buFontTx/>
        <a:buChar char="•"/>
        <a:tabLst/>
        <a:defRPr sz="4267" b="0" i="0" u="none" strike="noStrike" cap="none" spc="0" baseline="0">
          <a:ln>
            <a:noFill/>
          </a:ln>
          <a:solidFill>
            <a:srgbClr val="FFFFFF"/>
          </a:solidFill>
          <a:uFillTx/>
          <a:latin typeface="Helvetica Neue"/>
          <a:ea typeface="Helvetica Neue"/>
          <a:cs typeface="Helvetica Neue"/>
          <a:sym typeface="Helvetica Neue"/>
        </a:defRPr>
      </a:lvl1pPr>
      <a:lvl2pPr marL="1185393" marR="0" indent="-592696" algn="l" defTabSz="778972" rtl="0" latinLnBrk="0">
        <a:lnSpc>
          <a:spcPct val="100000"/>
        </a:lnSpc>
        <a:spcBef>
          <a:spcPts val="5600"/>
        </a:spcBef>
        <a:spcAft>
          <a:spcPts val="0"/>
        </a:spcAft>
        <a:buClr>
          <a:srgbClr val="FFFFFF"/>
        </a:buClr>
        <a:buSzPct val="145000"/>
        <a:buFontTx/>
        <a:buChar char="•"/>
        <a:tabLst/>
        <a:defRPr sz="4267" b="0" i="0" u="none" strike="noStrike" cap="none" spc="0" baseline="0">
          <a:ln>
            <a:noFill/>
          </a:ln>
          <a:solidFill>
            <a:srgbClr val="FFFFFF"/>
          </a:solidFill>
          <a:uFillTx/>
          <a:latin typeface="Helvetica Neue"/>
          <a:ea typeface="Helvetica Neue"/>
          <a:cs typeface="Helvetica Neue"/>
          <a:sym typeface="Helvetica Neue"/>
        </a:defRPr>
      </a:lvl2pPr>
      <a:lvl3pPr marL="1778089" marR="0" indent="-592696" algn="l" defTabSz="778972" rtl="0" latinLnBrk="0">
        <a:lnSpc>
          <a:spcPct val="100000"/>
        </a:lnSpc>
        <a:spcBef>
          <a:spcPts val="5600"/>
        </a:spcBef>
        <a:spcAft>
          <a:spcPts val="0"/>
        </a:spcAft>
        <a:buClr>
          <a:srgbClr val="FFFFFF"/>
        </a:buClr>
        <a:buSzPct val="145000"/>
        <a:buFontTx/>
        <a:buChar char="•"/>
        <a:tabLst/>
        <a:defRPr sz="4267" b="0" i="0" u="none" strike="noStrike" cap="none" spc="0" baseline="0">
          <a:ln>
            <a:noFill/>
          </a:ln>
          <a:solidFill>
            <a:srgbClr val="FFFFFF"/>
          </a:solidFill>
          <a:uFillTx/>
          <a:latin typeface="Helvetica Neue"/>
          <a:ea typeface="Helvetica Neue"/>
          <a:cs typeface="Helvetica Neue"/>
          <a:sym typeface="Helvetica Neue"/>
        </a:defRPr>
      </a:lvl3pPr>
      <a:lvl4pPr marL="2370785" marR="0" indent="-592696" algn="l" defTabSz="778972" rtl="0" latinLnBrk="0">
        <a:lnSpc>
          <a:spcPct val="100000"/>
        </a:lnSpc>
        <a:spcBef>
          <a:spcPts val="5600"/>
        </a:spcBef>
        <a:spcAft>
          <a:spcPts val="0"/>
        </a:spcAft>
        <a:buClr>
          <a:srgbClr val="FFFFFF"/>
        </a:buClr>
        <a:buSzPct val="145000"/>
        <a:buFontTx/>
        <a:buChar char="•"/>
        <a:tabLst/>
        <a:defRPr sz="4267" b="0" i="0" u="none" strike="noStrike" cap="none" spc="0" baseline="0">
          <a:ln>
            <a:noFill/>
          </a:ln>
          <a:solidFill>
            <a:srgbClr val="FFFFFF"/>
          </a:solidFill>
          <a:uFillTx/>
          <a:latin typeface="Helvetica Neue"/>
          <a:ea typeface="Helvetica Neue"/>
          <a:cs typeface="Helvetica Neue"/>
          <a:sym typeface="Helvetica Neue"/>
        </a:defRPr>
      </a:lvl4pPr>
      <a:lvl5pPr marL="2963482" marR="0" indent="-592696" algn="l" defTabSz="778972" rtl="0" latinLnBrk="0">
        <a:lnSpc>
          <a:spcPct val="100000"/>
        </a:lnSpc>
        <a:spcBef>
          <a:spcPts val="5600"/>
        </a:spcBef>
        <a:spcAft>
          <a:spcPts val="0"/>
        </a:spcAft>
        <a:buClr>
          <a:srgbClr val="FFFFFF"/>
        </a:buClr>
        <a:buSzPct val="145000"/>
        <a:buFontTx/>
        <a:buChar char="•"/>
        <a:tabLst/>
        <a:defRPr sz="4267" b="0" i="0" u="none" strike="noStrike" cap="none" spc="0" baseline="0">
          <a:ln>
            <a:noFill/>
          </a:ln>
          <a:solidFill>
            <a:srgbClr val="FFFFFF"/>
          </a:solidFill>
          <a:uFillTx/>
          <a:latin typeface="Helvetica Neue"/>
          <a:ea typeface="Helvetica Neue"/>
          <a:cs typeface="Helvetica Neue"/>
          <a:sym typeface="Helvetica Neue"/>
        </a:defRPr>
      </a:lvl5pPr>
      <a:lvl6pPr marL="3556178" marR="0" indent="-592696" algn="l" defTabSz="778972" rtl="0" latinLnBrk="0">
        <a:lnSpc>
          <a:spcPct val="100000"/>
        </a:lnSpc>
        <a:spcBef>
          <a:spcPts val="5600"/>
        </a:spcBef>
        <a:spcAft>
          <a:spcPts val="0"/>
        </a:spcAft>
        <a:buClr>
          <a:srgbClr val="FFFFFF"/>
        </a:buClr>
        <a:buSzPct val="145000"/>
        <a:buFontTx/>
        <a:buChar char="•"/>
        <a:tabLst/>
        <a:defRPr sz="4267" b="0" i="0" u="none" strike="noStrike" cap="none" spc="0" baseline="0">
          <a:ln>
            <a:noFill/>
          </a:ln>
          <a:solidFill>
            <a:srgbClr val="FFFFFF"/>
          </a:solidFill>
          <a:uFillTx/>
          <a:latin typeface="Helvetica Neue"/>
          <a:ea typeface="Helvetica Neue"/>
          <a:cs typeface="Helvetica Neue"/>
          <a:sym typeface="Helvetica Neue"/>
        </a:defRPr>
      </a:lvl6pPr>
      <a:lvl7pPr marL="4148874" marR="0" indent="-592696" algn="l" defTabSz="778972" rtl="0" latinLnBrk="0">
        <a:lnSpc>
          <a:spcPct val="100000"/>
        </a:lnSpc>
        <a:spcBef>
          <a:spcPts val="5600"/>
        </a:spcBef>
        <a:spcAft>
          <a:spcPts val="0"/>
        </a:spcAft>
        <a:buClr>
          <a:srgbClr val="FFFFFF"/>
        </a:buClr>
        <a:buSzPct val="145000"/>
        <a:buFontTx/>
        <a:buChar char="•"/>
        <a:tabLst/>
        <a:defRPr sz="4267" b="0" i="0" u="none" strike="noStrike" cap="none" spc="0" baseline="0">
          <a:ln>
            <a:noFill/>
          </a:ln>
          <a:solidFill>
            <a:srgbClr val="FFFFFF"/>
          </a:solidFill>
          <a:uFillTx/>
          <a:latin typeface="Helvetica Neue"/>
          <a:ea typeface="Helvetica Neue"/>
          <a:cs typeface="Helvetica Neue"/>
          <a:sym typeface="Helvetica Neue"/>
        </a:defRPr>
      </a:lvl7pPr>
      <a:lvl8pPr marL="4741570" marR="0" indent="-592696" algn="l" defTabSz="778972" rtl="0" latinLnBrk="0">
        <a:lnSpc>
          <a:spcPct val="100000"/>
        </a:lnSpc>
        <a:spcBef>
          <a:spcPts val="5600"/>
        </a:spcBef>
        <a:spcAft>
          <a:spcPts val="0"/>
        </a:spcAft>
        <a:buClr>
          <a:srgbClr val="FFFFFF"/>
        </a:buClr>
        <a:buSzPct val="145000"/>
        <a:buFontTx/>
        <a:buChar char="•"/>
        <a:tabLst/>
        <a:defRPr sz="4267" b="0" i="0" u="none" strike="noStrike" cap="none" spc="0" baseline="0">
          <a:ln>
            <a:noFill/>
          </a:ln>
          <a:solidFill>
            <a:srgbClr val="FFFFFF"/>
          </a:solidFill>
          <a:uFillTx/>
          <a:latin typeface="Helvetica Neue"/>
          <a:ea typeface="Helvetica Neue"/>
          <a:cs typeface="Helvetica Neue"/>
          <a:sym typeface="Helvetica Neue"/>
        </a:defRPr>
      </a:lvl8pPr>
      <a:lvl9pPr marL="5334267" marR="0" indent="-592696" algn="l" defTabSz="778972" rtl="0" latinLnBrk="0">
        <a:lnSpc>
          <a:spcPct val="100000"/>
        </a:lnSpc>
        <a:spcBef>
          <a:spcPts val="5600"/>
        </a:spcBef>
        <a:spcAft>
          <a:spcPts val="0"/>
        </a:spcAft>
        <a:buClr>
          <a:srgbClr val="FFFFFF"/>
        </a:buClr>
        <a:buSzPct val="145000"/>
        <a:buFontTx/>
        <a:buChar char="•"/>
        <a:tabLst/>
        <a:defRPr sz="4267"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778972" rtl="0" latinLnBrk="0">
        <a:lnSpc>
          <a:spcPct val="100000"/>
        </a:lnSpc>
        <a:spcBef>
          <a:spcPts val="0"/>
        </a:spcBef>
        <a:spcAft>
          <a:spcPts val="0"/>
        </a:spcAft>
        <a:buClrTx/>
        <a:buSzTx/>
        <a:buFontTx/>
        <a:buNone/>
        <a:tabLst/>
        <a:defRPr sz="2133" b="0" i="0" u="none" strike="noStrike" cap="none" spc="0" baseline="0">
          <a:ln>
            <a:noFill/>
          </a:ln>
          <a:solidFill>
            <a:schemeClr val="tx1"/>
          </a:solidFill>
          <a:uFillTx/>
          <a:latin typeface="+mn-lt"/>
          <a:ea typeface="+mn-ea"/>
          <a:cs typeface="+mn-cs"/>
          <a:sym typeface="Helvetica Neue Light"/>
        </a:defRPr>
      </a:lvl1pPr>
      <a:lvl2pPr marL="0" marR="0" indent="304815" algn="ctr" defTabSz="778972" rtl="0" latinLnBrk="0">
        <a:lnSpc>
          <a:spcPct val="100000"/>
        </a:lnSpc>
        <a:spcBef>
          <a:spcPts val="0"/>
        </a:spcBef>
        <a:spcAft>
          <a:spcPts val="0"/>
        </a:spcAft>
        <a:buClrTx/>
        <a:buSzTx/>
        <a:buFontTx/>
        <a:buNone/>
        <a:tabLst/>
        <a:defRPr sz="2133" b="0" i="0" u="none" strike="noStrike" cap="none" spc="0" baseline="0">
          <a:ln>
            <a:noFill/>
          </a:ln>
          <a:solidFill>
            <a:schemeClr val="tx1"/>
          </a:solidFill>
          <a:uFillTx/>
          <a:latin typeface="+mn-lt"/>
          <a:ea typeface="+mn-ea"/>
          <a:cs typeface="+mn-cs"/>
          <a:sym typeface="Helvetica Neue Light"/>
        </a:defRPr>
      </a:lvl2pPr>
      <a:lvl3pPr marL="0" marR="0" indent="609630" algn="ctr" defTabSz="778972" rtl="0" latinLnBrk="0">
        <a:lnSpc>
          <a:spcPct val="100000"/>
        </a:lnSpc>
        <a:spcBef>
          <a:spcPts val="0"/>
        </a:spcBef>
        <a:spcAft>
          <a:spcPts val="0"/>
        </a:spcAft>
        <a:buClrTx/>
        <a:buSzTx/>
        <a:buFontTx/>
        <a:buNone/>
        <a:tabLst/>
        <a:defRPr sz="2133" b="0" i="0" u="none" strike="noStrike" cap="none" spc="0" baseline="0">
          <a:ln>
            <a:noFill/>
          </a:ln>
          <a:solidFill>
            <a:schemeClr val="tx1"/>
          </a:solidFill>
          <a:uFillTx/>
          <a:latin typeface="+mn-lt"/>
          <a:ea typeface="+mn-ea"/>
          <a:cs typeface="+mn-cs"/>
          <a:sym typeface="Helvetica Neue Light"/>
        </a:defRPr>
      </a:lvl3pPr>
      <a:lvl4pPr marL="0" marR="0" indent="914446" algn="ctr" defTabSz="778972" rtl="0" latinLnBrk="0">
        <a:lnSpc>
          <a:spcPct val="100000"/>
        </a:lnSpc>
        <a:spcBef>
          <a:spcPts val="0"/>
        </a:spcBef>
        <a:spcAft>
          <a:spcPts val="0"/>
        </a:spcAft>
        <a:buClrTx/>
        <a:buSzTx/>
        <a:buFontTx/>
        <a:buNone/>
        <a:tabLst/>
        <a:defRPr sz="2133" b="0" i="0" u="none" strike="noStrike" cap="none" spc="0" baseline="0">
          <a:ln>
            <a:noFill/>
          </a:ln>
          <a:solidFill>
            <a:schemeClr val="tx1"/>
          </a:solidFill>
          <a:uFillTx/>
          <a:latin typeface="+mn-lt"/>
          <a:ea typeface="+mn-ea"/>
          <a:cs typeface="+mn-cs"/>
          <a:sym typeface="Helvetica Neue Light"/>
        </a:defRPr>
      </a:lvl4pPr>
      <a:lvl5pPr marL="0" marR="0" indent="1219261" algn="ctr" defTabSz="778972" rtl="0" latinLnBrk="0">
        <a:lnSpc>
          <a:spcPct val="100000"/>
        </a:lnSpc>
        <a:spcBef>
          <a:spcPts val="0"/>
        </a:spcBef>
        <a:spcAft>
          <a:spcPts val="0"/>
        </a:spcAft>
        <a:buClrTx/>
        <a:buSzTx/>
        <a:buFontTx/>
        <a:buNone/>
        <a:tabLst/>
        <a:defRPr sz="2133" b="0" i="0" u="none" strike="noStrike" cap="none" spc="0" baseline="0">
          <a:ln>
            <a:noFill/>
          </a:ln>
          <a:solidFill>
            <a:schemeClr val="tx1"/>
          </a:solidFill>
          <a:uFillTx/>
          <a:latin typeface="+mn-lt"/>
          <a:ea typeface="+mn-ea"/>
          <a:cs typeface="+mn-cs"/>
          <a:sym typeface="Helvetica Neue Light"/>
        </a:defRPr>
      </a:lvl5pPr>
      <a:lvl6pPr marL="0" marR="0" indent="1524076" algn="ctr" defTabSz="778972" rtl="0" latinLnBrk="0">
        <a:lnSpc>
          <a:spcPct val="100000"/>
        </a:lnSpc>
        <a:spcBef>
          <a:spcPts val="0"/>
        </a:spcBef>
        <a:spcAft>
          <a:spcPts val="0"/>
        </a:spcAft>
        <a:buClrTx/>
        <a:buSzTx/>
        <a:buFontTx/>
        <a:buNone/>
        <a:tabLst/>
        <a:defRPr sz="2133" b="0" i="0" u="none" strike="noStrike" cap="none" spc="0" baseline="0">
          <a:ln>
            <a:noFill/>
          </a:ln>
          <a:solidFill>
            <a:schemeClr val="tx1"/>
          </a:solidFill>
          <a:uFillTx/>
          <a:latin typeface="+mn-lt"/>
          <a:ea typeface="+mn-ea"/>
          <a:cs typeface="+mn-cs"/>
          <a:sym typeface="Helvetica Neue Light"/>
        </a:defRPr>
      </a:lvl6pPr>
      <a:lvl7pPr marL="0" marR="0" indent="1828891" algn="ctr" defTabSz="778972" rtl="0" latinLnBrk="0">
        <a:lnSpc>
          <a:spcPct val="100000"/>
        </a:lnSpc>
        <a:spcBef>
          <a:spcPts val="0"/>
        </a:spcBef>
        <a:spcAft>
          <a:spcPts val="0"/>
        </a:spcAft>
        <a:buClrTx/>
        <a:buSzTx/>
        <a:buFontTx/>
        <a:buNone/>
        <a:tabLst/>
        <a:defRPr sz="2133" b="0" i="0" u="none" strike="noStrike" cap="none" spc="0" baseline="0">
          <a:ln>
            <a:noFill/>
          </a:ln>
          <a:solidFill>
            <a:schemeClr val="tx1"/>
          </a:solidFill>
          <a:uFillTx/>
          <a:latin typeface="+mn-lt"/>
          <a:ea typeface="+mn-ea"/>
          <a:cs typeface="+mn-cs"/>
          <a:sym typeface="Helvetica Neue Light"/>
        </a:defRPr>
      </a:lvl7pPr>
      <a:lvl8pPr marL="0" marR="0" indent="2133707" algn="ctr" defTabSz="778972" rtl="0" latinLnBrk="0">
        <a:lnSpc>
          <a:spcPct val="100000"/>
        </a:lnSpc>
        <a:spcBef>
          <a:spcPts val="0"/>
        </a:spcBef>
        <a:spcAft>
          <a:spcPts val="0"/>
        </a:spcAft>
        <a:buClrTx/>
        <a:buSzTx/>
        <a:buFontTx/>
        <a:buNone/>
        <a:tabLst/>
        <a:defRPr sz="2133" b="0" i="0" u="none" strike="noStrike" cap="none" spc="0" baseline="0">
          <a:ln>
            <a:noFill/>
          </a:ln>
          <a:solidFill>
            <a:schemeClr val="tx1"/>
          </a:solidFill>
          <a:uFillTx/>
          <a:latin typeface="+mn-lt"/>
          <a:ea typeface="+mn-ea"/>
          <a:cs typeface="+mn-cs"/>
          <a:sym typeface="Helvetica Neue Light"/>
        </a:defRPr>
      </a:lvl8pPr>
      <a:lvl9pPr marL="0" marR="0" indent="2438522" algn="ctr" defTabSz="778972" rtl="0" latinLnBrk="0">
        <a:lnSpc>
          <a:spcPct val="100000"/>
        </a:lnSpc>
        <a:spcBef>
          <a:spcPts val="0"/>
        </a:spcBef>
        <a:spcAft>
          <a:spcPts val="0"/>
        </a:spcAft>
        <a:buClrTx/>
        <a:buSzTx/>
        <a:buFontTx/>
        <a:buNone/>
        <a:tabLst/>
        <a:defRPr sz="2133"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ideo" Target="https://www.youtube.com/embed/GPPnvXlVj7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abstractions.io/cfp" TargetMode="External"/><Relationship Id="rId2" Type="http://schemas.openxmlformats.org/officeDocument/2006/relationships/hyperlink" Target="https://www.globaldiversitycfpday.com/cfps"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ideo" Target="https://www.youtube.com/embed/AzVr_nsKoZ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https://www.youtube.com/embed/e5gwEvQah-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ideo" Target="https://www.youtube.com/embed/m2j6-pjfvuo" TargetMode="External"/><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19" name="global diversity CFP day"/>
          <p:cNvSpPr txBox="1">
            <a:spLocks noGrp="1"/>
          </p:cNvSpPr>
          <p:nvPr>
            <p:ph type="ctrTitle"/>
          </p:nvPr>
        </p:nvSpPr>
        <p:spPr>
          <a:xfrm>
            <a:off x="0" y="4081537"/>
            <a:ext cx="17340263" cy="1590526"/>
          </a:xfrm>
          <a:prstGeom prst="rect">
            <a:avLst/>
          </a:prstGeom>
        </p:spPr>
        <p:txBody>
          <a:bodyPr anchor="ctr">
            <a:noAutofit/>
          </a:bodyPr>
          <a:lstStyle>
            <a:lvl1pPr>
              <a:defRPr sz="6500">
                <a:solidFill>
                  <a:srgbClr val="000000"/>
                </a:solidFill>
                <a:latin typeface="Comfortaa Bold"/>
                <a:ea typeface="Comfortaa Bold"/>
                <a:cs typeface="Comfortaa Bold"/>
                <a:sym typeface="Comfortaa Bold"/>
              </a:defRPr>
            </a:lvl1pPr>
          </a:lstStyle>
          <a:p>
            <a:r>
              <a:rPr lang="en-US" sz="8800" dirty="0"/>
              <a:t>getting started </a:t>
            </a:r>
            <a:br>
              <a:rPr lang="en-US" sz="8800" dirty="0"/>
            </a:br>
            <a:r>
              <a:rPr lang="en-US" sz="8800" dirty="0"/>
              <a:t>conference speaking:</a:t>
            </a:r>
            <a:br>
              <a:rPr lang="en-US" sz="8800" dirty="0"/>
            </a:br>
            <a:br>
              <a:rPr lang="en-US" sz="8800" dirty="0"/>
            </a:br>
            <a:r>
              <a:rPr sz="8800" dirty="0"/>
              <a:t>global diversity CFP day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DE2811-BF90-4C5A-B7EF-62AB7CE6821F}"/>
              </a:ext>
            </a:extLst>
          </p:cNvPr>
          <p:cNvSpPr>
            <a:spLocks noGrp="1"/>
          </p:cNvSpPr>
          <p:nvPr>
            <p:ph type="title"/>
          </p:nvPr>
        </p:nvSpPr>
        <p:spPr/>
        <p:txBody>
          <a:bodyPr/>
          <a:lstStyle/>
          <a:p>
            <a:endParaRPr lang="en-US"/>
          </a:p>
        </p:txBody>
      </p:sp>
      <p:pic>
        <p:nvPicPr>
          <p:cNvPr id="2" name="Picture 1">
            <a:extLst>
              <a:ext uri="{FF2B5EF4-FFF2-40B4-BE49-F238E27FC236}">
                <a16:creationId xmlns:a16="http://schemas.microsoft.com/office/drawing/2014/main" id="{00309AB4-4860-46E0-92C8-5AFC703A21B6}"/>
              </a:ext>
            </a:extLst>
          </p:cNvPr>
          <p:cNvPicPr>
            <a:picLocks noChangeAspect="1"/>
          </p:cNvPicPr>
          <p:nvPr/>
        </p:nvPicPr>
        <p:blipFill>
          <a:blip r:embed="rId2"/>
          <a:stretch>
            <a:fillRect/>
          </a:stretch>
        </p:blipFill>
        <p:spPr>
          <a:xfrm>
            <a:off x="4126706" y="323850"/>
            <a:ext cx="9086850" cy="9105900"/>
          </a:xfrm>
          <a:prstGeom prst="rect">
            <a:avLst/>
          </a:prstGeom>
        </p:spPr>
      </p:pic>
    </p:spTree>
    <p:extLst>
      <p:ext uri="{BB962C8B-B14F-4D97-AF65-F5344CB8AC3E}">
        <p14:creationId xmlns:p14="http://schemas.microsoft.com/office/powerpoint/2010/main" val="16203715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fontScale="90000"/>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Brainstorming </a:t>
            </a:r>
            <a:br>
              <a:rPr lang="en-US" sz="9600" dirty="0"/>
            </a:br>
            <a:r>
              <a:rPr lang="en-US" sz="9600" dirty="0"/>
              <a:t>speaking ideas</a:t>
            </a:r>
          </a:p>
        </p:txBody>
      </p:sp>
    </p:spTree>
    <p:extLst>
      <p:ext uri="{BB962C8B-B14F-4D97-AF65-F5344CB8AC3E}">
        <p14:creationId xmlns:p14="http://schemas.microsoft.com/office/powerpoint/2010/main" val="31489013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DC18BB-9D6C-4EA8-817E-7AE1ECC3B08F}"/>
              </a:ext>
            </a:extLst>
          </p:cNvPr>
          <p:cNvPicPr>
            <a:picLocks noChangeAspect="1"/>
          </p:cNvPicPr>
          <p:nvPr/>
        </p:nvPicPr>
        <p:blipFill rotWithShape="1">
          <a:blip r:embed="rId2"/>
          <a:srcRect b="24310"/>
          <a:stretch/>
        </p:blipFill>
        <p:spPr>
          <a:xfrm>
            <a:off x="3146885" y="182539"/>
            <a:ext cx="11046491" cy="8343623"/>
          </a:xfrm>
          <a:prstGeom prst="rect">
            <a:avLst/>
          </a:prstGeom>
        </p:spPr>
      </p:pic>
      <p:sp>
        <p:nvSpPr>
          <p:cNvPr id="130" name="Title"/>
          <p:cNvSpPr txBox="1">
            <a:spLocks noGrp="1"/>
          </p:cNvSpPr>
          <p:nvPr>
            <p:ph type="ctrTitle"/>
          </p:nvPr>
        </p:nvSpPr>
        <p:spPr>
          <a:xfrm>
            <a:off x="0" y="8526162"/>
            <a:ext cx="17340263" cy="998704"/>
          </a:xfrm>
          <a:prstGeom prst="rect">
            <a:avLst/>
          </a:prstGeom>
        </p:spPr>
        <p:txBody>
          <a:bodyPr anchor="ctr">
            <a:no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4000" dirty="0"/>
              <a:t>https://lucybain.com/blog/2016/conference-proposal-ideas/</a:t>
            </a:r>
          </a:p>
        </p:txBody>
      </p:sp>
    </p:spTree>
    <p:extLst>
      <p:ext uri="{BB962C8B-B14F-4D97-AF65-F5344CB8AC3E}">
        <p14:creationId xmlns:p14="http://schemas.microsoft.com/office/powerpoint/2010/main" val="15655031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Writing a proposal</a:t>
            </a:r>
          </a:p>
        </p:txBody>
      </p:sp>
    </p:spTree>
    <p:extLst>
      <p:ext uri="{BB962C8B-B14F-4D97-AF65-F5344CB8AC3E}">
        <p14:creationId xmlns:p14="http://schemas.microsoft.com/office/powerpoint/2010/main" val="279761521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27595"/>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7200" dirty="0"/>
              <a:t>Sarah’s Outline Tips</a:t>
            </a:r>
          </a:p>
        </p:txBody>
      </p:sp>
      <p:sp>
        <p:nvSpPr>
          <p:cNvPr id="3" name="Title">
            <a:extLst>
              <a:ext uri="{FF2B5EF4-FFF2-40B4-BE49-F238E27FC236}">
                <a16:creationId xmlns:a16="http://schemas.microsoft.com/office/drawing/2014/main" id="{058B2CA7-080F-46C5-BA2C-81782714FA3D}"/>
              </a:ext>
            </a:extLst>
          </p:cNvPr>
          <p:cNvSpPr txBox="1">
            <a:spLocks/>
          </p:cNvSpPr>
          <p:nvPr/>
        </p:nvSpPr>
        <p:spPr>
          <a:xfrm>
            <a:off x="1697501" y="2778357"/>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endParaRPr lang="en-US" sz="7200" dirty="0">
              <a:solidFill>
                <a:srgbClr val="000000"/>
              </a:solidFill>
              <a:latin typeface="Comfortaa Bold"/>
              <a:ea typeface="Comfortaa Bold"/>
              <a:cs typeface="Comfortaa Bold"/>
              <a:sym typeface="Comfortaa Bold"/>
            </a:endParaRPr>
          </a:p>
        </p:txBody>
      </p:sp>
      <p:sp>
        <p:nvSpPr>
          <p:cNvPr id="4" name="Title">
            <a:extLst>
              <a:ext uri="{FF2B5EF4-FFF2-40B4-BE49-F238E27FC236}">
                <a16:creationId xmlns:a16="http://schemas.microsoft.com/office/drawing/2014/main" id="{DF443A05-F1DA-4FD4-B012-0AE3A8A21936}"/>
              </a:ext>
            </a:extLst>
          </p:cNvPr>
          <p:cNvSpPr txBox="1">
            <a:spLocks/>
          </p:cNvSpPr>
          <p:nvPr/>
        </p:nvSpPr>
        <p:spPr>
          <a:xfrm>
            <a:off x="1697501" y="2986221"/>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lnSpcReduction="10000"/>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Start with intro</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Choose 3-7 main bullet points</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End with conclusion</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Use this outline to write abstract</a:t>
            </a:r>
          </a:p>
        </p:txBody>
      </p:sp>
    </p:spTree>
    <p:extLst>
      <p:ext uri="{BB962C8B-B14F-4D97-AF65-F5344CB8AC3E}">
        <p14:creationId xmlns:p14="http://schemas.microsoft.com/office/powerpoint/2010/main" val="42883107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27595"/>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7200" dirty="0"/>
              <a:t>Example:</a:t>
            </a:r>
          </a:p>
        </p:txBody>
      </p:sp>
      <p:sp>
        <p:nvSpPr>
          <p:cNvPr id="3" name="Title">
            <a:extLst>
              <a:ext uri="{FF2B5EF4-FFF2-40B4-BE49-F238E27FC236}">
                <a16:creationId xmlns:a16="http://schemas.microsoft.com/office/drawing/2014/main" id="{058B2CA7-080F-46C5-BA2C-81782714FA3D}"/>
              </a:ext>
            </a:extLst>
          </p:cNvPr>
          <p:cNvSpPr txBox="1">
            <a:spLocks/>
          </p:cNvSpPr>
          <p:nvPr/>
        </p:nvSpPr>
        <p:spPr>
          <a:xfrm>
            <a:off x="1697501" y="2778357"/>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endParaRPr lang="en-US" sz="7200" dirty="0">
              <a:solidFill>
                <a:srgbClr val="000000"/>
              </a:solidFill>
              <a:latin typeface="Comfortaa Bold"/>
              <a:ea typeface="Comfortaa Bold"/>
              <a:cs typeface="Comfortaa Bold"/>
              <a:sym typeface="Comfortaa Bold"/>
            </a:endParaRPr>
          </a:p>
        </p:txBody>
      </p:sp>
      <p:sp>
        <p:nvSpPr>
          <p:cNvPr id="4" name="Title">
            <a:extLst>
              <a:ext uri="{FF2B5EF4-FFF2-40B4-BE49-F238E27FC236}">
                <a16:creationId xmlns:a16="http://schemas.microsoft.com/office/drawing/2014/main" id="{DF443A05-F1DA-4FD4-B012-0AE3A8A21936}"/>
              </a:ext>
            </a:extLst>
          </p:cNvPr>
          <p:cNvSpPr txBox="1">
            <a:spLocks/>
          </p:cNvSpPr>
          <p:nvPr/>
        </p:nvSpPr>
        <p:spPr>
          <a:xfrm>
            <a:off x="1697501" y="2986221"/>
            <a:ext cx="1564276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85000" lnSpcReduction="20000"/>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Intro</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Job searches are terrible</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Prepping for the job hunt</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Prepare mentally</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Tools for the hunt</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What can companies do about it?</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Conclusion</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endParaRPr lang="en-US" sz="7200" dirty="0">
              <a:solidFill>
                <a:srgbClr val="000000"/>
              </a:solidFill>
              <a:latin typeface="Comfortaa Bold"/>
              <a:ea typeface="Comfortaa Bold"/>
              <a:cs typeface="Comfortaa Bold"/>
              <a:sym typeface="Comfortaa Bold"/>
            </a:endParaRPr>
          </a:p>
        </p:txBody>
      </p:sp>
    </p:spTree>
    <p:extLst>
      <p:ext uri="{BB962C8B-B14F-4D97-AF65-F5344CB8AC3E}">
        <p14:creationId xmlns:p14="http://schemas.microsoft.com/office/powerpoint/2010/main" val="332587587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27595"/>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7200" dirty="0"/>
              <a:t>Sarah’s Abstract Tips</a:t>
            </a:r>
          </a:p>
        </p:txBody>
      </p:sp>
      <p:sp>
        <p:nvSpPr>
          <p:cNvPr id="3" name="Title">
            <a:extLst>
              <a:ext uri="{FF2B5EF4-FFF2-40B4-BE49-F238E27FC236}">
                <a16:creationId xmlns:a16="http://schemas.microsoft.com/office/drawing/2014/main" id="{058B2CA7-080F-46C5-BA2C-81782714FA3D}"/>
              </a:ext>
            </a:extLst>
          </p:cNvPr>
          <p:cNvSpPr txBox="1">
            <a:spLocks/>
          </p:cNvSpPr>
          <p:nvPr/>
        </p:nvSpPr>
        <p:spPr>
          <a:xfrm>
            <a:off x="1697501" y="2778357"/>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endParaRPr lang="en-US" sz="7200" dirty="0">
              <a:solidFill>
                <a:srgbClr val="000000"/>
              </a:solidFill>
              <a:latin typeface="Comfortaa Bold"/>
              <a:ea typeface="Comfortaa Bold"/>
              <a:cs typeface="Comfortaa Bold"/>
              <a:sym typeface="Comfortaa Bold"/>
            </a:endParaRPr>
          </a:p>
        </p:txBody>
      </p:sp>
      <p:sp>
        <p:nvSpPr>
          <p:cNvPr id="4" name="Title">
            <a:extLst>
              <a:ext uri="{FF2B5EF4-FFF2-40B4-BE49-F238E27FC236}">
                <a16:creationId xmlns:a16="http://schemas.microsoft.com/office/drawing/2014/main" id="{DF443A05-F1DA-4FD4-B012-0AE3A8A21936}"/>
              </a:ext>
            </a:extLst>
          </p:cNvPr>
          <p:cNvSpPr txBox="1">
            <a:spLocks/>
          </p:cNvSpPr>
          <p:nvPr/>
        </p:nvSpPr>
        <p:spPr>
          <a:xfrm>
            <a:off x="1697501" y="2986221"/>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Start with a problem</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Say what you’ll talk about</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End with what the takeaway is</a:t>
            </a:r>
          </a:p>
        </p:txBody>
      </p:sp>
    </p:spTree>
    <p:extLst>
      <p:ext uri="{BB962C8B-B14F-4D97-AF65-F5344CB8AC3E}">
        <p14:creationId xmlns:p14="http://schemas.microsoft.com/office/powerpoint/2010/main" val="27591083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27602"/>
            <a:ext cx="13953492" cy="1278783"/>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7200" dirty="0"/>
              <a:t>Example:</a:t>
            </a:r>
          </a:p>
        </p:txBody>
      </p:sp>
      <p:sp>
        <p:nvSpPr>
          <p:cNvPr id="3" name="Title">
            <a:extLst>
              <a:ext uri="{FF2B5EF4-FFF2-40B4-BE49-F238E27FC236}">
                <a16:creationId xmlns:a16="http://schemas.microsoft.com/office/drawing/2014/main" id="{058B2CA7-080F-46C5-BA2C-81782714FA3D}"/>
              </a:ext>
            </a:extLst>
          </p:cNvPr>
          <p:cNvSpPr txBox="1">
            <a:spLocks/>
          </p:cNvSpPr>
          <p:nvPr/>
        </p:nvSpPr>
        <p:spPr>
          <a:xfrm>
            <a:off x="1697501" y="2778357"/>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marR="0" lvl="0" indent="-1143000" algn="l" defTabSz="311588" rtl="0" eaLnBrk="1" fontAlgn="auto" latinLnBrk="0" hangingPunct="1">
              <a:lnSpc>
                <a:spcPct val="100000"/>
              </a:lnSpc>
              <a:spcBef>
                <a:spcPts val="0"/>
              </a:spcBef>
              <a:spcAft>
                <a:spcPts val="1200"/>
              </a:spcAft>
              <a:buClrTx/>
              <a:buSzPct val="100000"/>
              <a:buFontTx/>
              <a:buAutoNum type="arabicPeriod"/>
              <a:tabLst/>
              <a:defRPr sz="3200" b="0">
                <a:solidFill>
                  <a:srgbClr val="000000"/>
                </a:solidFill>
                <a:latin typeface="Comfortaa Bold"/>
                <a:ea typeface="Comfortaa Bold"/>
                <a:cs typeface="Comfortaa Bold"/>
                <a:sym typeface="Comfortaa Bold"/>
              </a:defRPr>
            </a:pPr>
            <a:endParaRPr kumimoji="0" lang="en-US" sz="7200" b="0" i="0" u="none" strike="noStrike" kern="0" cap="none" spc="0" normalizeH="0" baseline="0" noProof="0" dirty="0">
              <a:ln>
                <a:noFill/>
              </a:ln>
              <a:solidFill>
                <a:srgbClr val="000000"/>
              </a:solidFill>
              <a:effectLst/>
              <a:uLnTx/>
              <a:uFillTx/>
              <a:latin typeface="Comfortaa Bold"/>
              <a:ea typeface="Comfortaa Bold"/>
              <a:cs typeface="Comfortaa Bold"/>
              <a:sym typeface="Comfortaa Bold"/>
            </a:endParaRPr>
          </a:p>
        </p:txBody>
      </p:sp>
      <p:sp>
        <p:nvSpPr>
          <p:cNvPr id="4" name="Title">
            <a:extLst>
              <a:ext uri="{FF2B5EF4-FFF2-40B4-BE49-F238E27FC236}">
                <a16:creationId xmlns:a16="http://schemas.microsoft.com/office/drawing/2014/main" id="{DF443A05-F1DA-4FD4-B012-0AE3A8A21936}"/>
              </a:ext>
            </a:extLst>
          </p:cNvPr>
          <p:cNvSpPr txBox="1">
            <a:spLocks/>
          </p:cNvSpPr>
          <p:nvPr/>
        </p:nvSpPr>
        <p:spPr>
          <a:xfrm>
            <a:off x="415817" y="1606385"/>
            <a:ext cx="16508627" cy="814721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40000" lnSpcReduction="20000"/>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algn="l"/>
            <a:r>
              <a:rPr lang="en-US" dirty="0">
                <a:solidFill>
                  <a:schemeClr val="bg1"/>
                </a:solidFill>
              </a:rPr>
              <a:t>Searching for a new job. We all have to do it at some point. In the thick of the search, you’re likely to get a lot of terrible tech interviews as well as a bunch of rejections. How do you maintain your energy, your motivation, and perhaps more importantly, not feel like a failure after all that?</a:t>
            </a:r>
          </a:p>
          <a:p>
            <a:pPr algn="l"/>
            <a:r>
              <a:rPr lang="en-US" dirty="0">
                <a:solidFill>
                  <a:schemeClr val="bg1"/>
                </a:solidFill>
              </a:rPr>
              <a:t> </a:t>
            </a:r>
          </a:p>
          <a:p>
            <a:pPr algn="l"/>
            <a:r>
              <a:rPr lang="en-US" dirty="0">
                <a:solidFill>
                  <a:schemeClr val="bg1"/>
                </a:solidFill>
              </a:rPr>
              <a:t>I will talk a bit about my most recent job search. You’ll see how I went into it with a different frame of mind than I had in the past, and how that helped me push through the interviews easier and take better care of myself in the process. You’ll also hear about some of the specific interviews and the problems I saw with them. I’ll show how, as companies and teams, we can improve the process for everyone. Finally, I’ll offer ways that both companies and employees can offer feedback to continue to improve interviews.</a:t>
            </a:r>
          </a:p>
          <a:p>
            <a:pPr marR="0" lvl="0" algn="l" defTabSz="311588" rtl="0" eaLnBrk="1" fontAlgn="auto" latinLnBrk="0" hangingPunct="1">
              <a:lnSpc>
                <a:spcPct val="100000"/>
              </a:lnSpc>
              <a:spcBef>
                <a:spcPts val="0"/>
              </a:spcBef>
              <a:spcAft>
                <a:spcPts val="1200"/>
              </a:spcAft>
              <a:buClrTx/>
              <a:buSzPct val="100000"/>
              <a:tabLst/>
              <a:defRPr sz="3200" b="0">
                <a:solidFill>
                  <a:srgbClr val="000000"/>
                </a:solidFill>
                <a:latin typeface="Comfortaa Bold"/>
                <a:ea typeface="Comfortaa Bold"/>
                <a:cs typeface="Comfortaa Bold"/>
                <a:sym typeface="Comfortaa Bold"/>
              </a:defRPr>
            </a:pPr>
            <a:endParaRPr kumimoji="0" lang="en-US" sz="7200" b="0" i="0" u="none" strike="noStrike" kern="0" cap="none" spc="0" normalizeH="0" baseline="0" noProof="0" dirty="0">
              <a:ln>
                <a:noFill/>
              </a:ln>
              <a:solidFill>
                <a:schemeClr val="bg1"/>
              </a:solidFill>
              <a:effectLst/>
              <a:uLnTx/>
              <a:uFillTx/>
              <a:latin typeface="Comfortaa Bold"/>
              <a:ea typeface="Comfortaa Bold"/>
              <a:cs typeface="Comfortaa Bold"/>
              <a:sym typeface="Comfortaa Bold"/>
            </a:endParaRPr>
          </a:p>
        </p:txBody>
      </p:sp>
    </p:spTree>
    <p:extLst>
      <p:ext uri="{BB962C8B-B14F-4D97-AF65-F5344CB8AC3E}">
        <p14:creationId xmlns:p14="http://schemas.microsoft.com/office/powerpoint/2010/main" val="115926728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27595"/>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7200" dirty="0"/>
              <a:t>Sarah’s Outline Tips</a:t>
            </a:r>
          </a:p>
        </p:txBody>
      </p:sp>
      <p:sp>
        <p:nvSpPr>
          <p:cNvPr id="3" name="Title">
            <a:extLst>
              <a:ext uri="{FF2B5EF4-FFF2-40B4-BE49-F238E27FC236}">
                <a16:creationId xmlns:a16="http://schemas.microsoft.com/office/drawing/2014/main" id="{058B2CA7-080F-46C5-BA2C-81782714FA3D}"/>
              </a:ext>
            </a:extLst>
          </p:cNvPr>
          <p:cNvSpPr txBox="1">
            <a:spLocks/>
          </p:cNvSpPr>
          <p:nvPr/>
        </p:nvSpPr>
        <p:spPr>
          <a:xfrm>
            <a:off x="1697501" y="2778357"/>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endParaRPr lang="en-US" sz="7200" dirty="0">
              <a:solidFill>
                <a:srgbClr val="000000"/>
              </a:solidFill>
              <a:latin typeface="Comfortaa Bold"/>
              <a:ea typeface="Comfortaa Bold"/>
              <a:cs typeface="Comfortaa Bold"/>
              <a:sym typeface="Comfortaa Bold"/>
            </a:endParaRPr>
          </a:p>
        </p:txBody>
      </p:sp>
      <p:sp>
        <p:nvSpPr>
          <p:cNvPr id="4" name="Title">
            <a:extLst>
              <a:ext uri="{FF2B5EF4-FFF2-40B4-BE49-F238E27FC236}">
                <a16:creationId xmlns:a16="http://schemas.microsoft.com/office/drawing/2014/main" id="{DF443A05-F1DA-4FD4-B012-0AE3A8A21936}"/>
              </a:ext>
            </a:extLst>
          </p:cNvPr>
          <p:cNvSpPr txBox="1">
            <a:spLocks/>
          </p:cNvSpPr>
          <p:nvPr/>
        </p:nvSpPr>
        <p:spPr>
          <a:xfrm>
            <a:off x="1697501" y="2986221"/>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lnSpcReduction="10000"/>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Start with intro</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Choose 3-7 main bullet points</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End with conclusion</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Use this outline to write abstract</a:t>
            </a:r>
          </a:p>
        </p:txBody>
      </p:sp>
    </p:spTree>
    <p:extLst>
      <p:ext uri="{BB962C8B-B14F-4D97-AF65-F5344CB8AC3E}">
        <p14:creationId xmlns:p14="http://schemas.microsoft.com/office/powerpoint/2010/main" val="6062695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27595"/>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7200" dirty="0"/>
              <a:t>Sarah’s Abstract Tips</a:t>
            </a:r>
          </a:p>
        </p:txBody>
      </p:sp>
      <p:sp>
        <p:nvSpPr>
          <p:cNvPr id="3" name="Title">
            <a:extLst>
              <a:ext uri="{FF2B5EF4-FFF2-40B4-BE49-F238E27FC236}">
                <a16:creationId xmlns:a16="http://schemas.microsoft.com/office/drawing/2014/main" id="{058B2CA7-080F-46C5-BA2C-81782714FA3D}"/>
              </a:ext>
            </a:extLst>
          </p:cNvPr>
          <p:cNvSpPr txBox="1">
            <a:spLocks/>
          </p:cNvSpPr>
          <p:nvPr/>
        </p:nvSpPr>
        <p:spPr>
          <a:xfrm>
            <a:off x="1697501" y="2778357"/>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endParaRPr lang="en-US" sz="7200" dirty="0">
              <a:solidFill>
                <a:srgbClr val="000000"/>
              </a:solidFill>
              <a:latin typeface="Comfortaa Bold"/>
              <a:ea typeface="Comfortaa Bold"/>
              <a:cs typeface="Comfortaa Bold"/>
              <a:sym typeface="Comfortaa Bold"/>
            </a:endParaRPr>
          </a:p>
        </p:txBody>
      </p:sp>
      <p:sp>
        <p:nvSpPr>
          <p:cNvPr id="4" name="Title">
            <a:extLst>
              <a:ext uri="{FF2B5EF4-FFF2-40B4-BE49-F238E27FC236}">
                <a16:creationId xmlns:a16="http://schemas.microsoft.com/office/drawing/2014/main" id="{DF443A05-F1DA-4FD4-B012-0AE3A8A21936}"/>
              </a:ext>
            </a:extLst>
          </p:cNvPr>
          <p:cNvSpPr txBox="1">
            <a:spLocks/>
          </p:cNvSpPr>
          <p:nvPr/>
        </p:nvSpPr>
        <p:spPr>
          <a:xfrm>
            <a:off x="1697501" y="2986221"/>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Start with a problem</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Say what you’ll talk about</a:t>
            </a:r>
          </a:p>
          <a:p>
            <a:pPr marL="114300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End with what the takeaway is</a:t>
            </a:r>
          </a:p>
        </p:txBody>
      </p:sp>
    </p:spTree>
    <p:extLst>
      <p:ext uri="{BB962C8B-B14F-4D97-AF65-F5344CB8AC3E}">
        <p14:creationId xmlns:p14="http://schemas.microsoft.com/office/powerpoint/2010/main" val="39296722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21" name="Welcome 🎉"/>
          <p:cNvSpPr txBox="1">
            <a:spLocks noGrp="1"/>
          </p:cNvSpPr>
          <p:nvPr>
            <p:ph type="ctrTitle"/>
          </p:nvPr>
        </p:nvSpPr>
        <p:spPr>
          <a:xfrm>
            <a:off x="0" y="3143693"/>
            <a:ext cx="17340263" cy="3466214"/>
          </a:xfrm>
          <a:prstGeom prst="rect">
            <a:avLst/>
          </a:prstGeom>
        </p:spPr>
        <p:txBody>
          <a:bodyPr anchor="ctr"/>
          <a:lstStyle/>
          <a:p>
            <a:pPr>
              <a:defRPr>
                <a:solidFill>
                  <a:srgbClr val="000000"/>
                </a:solidFill>
                <a:latin typeface="Comfortaa Bold"/>
                <a:ea typeface="Comfortaa Bold"/>
                <a:cs typeface="Comfortaa Bold"/>
                <a:sym typeface="Comfortaa Bold"/>
              </a:defRPr>
            </a:pPr>
            <a:r>
              <a:rPr dirty="0"/>
              <a:t>Welcome </a:t>
            </a:r>
            <a:r>
              <a:rPr dirty="0">
                <a:latin typeface="Apple Color Emoji"/>
                <a:ea typeface="Apple Color Emoji"/>
                <a:cs typeface="Apple Color Emoji"/>
                <a:sym typeface="Apple Color Emoji"/>
              </a:rPr>
              <a: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fontScale="90000"/>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Creating a speaker bio</a:t>
            </a:r>
          </a:p>
        </p:txBody>
      </p:sp>
    </p:spTree>
    <p:extLst>
      <p:ext uri="{BB962C8B-B14F-4D97-AF65-F5344CB8AC3E}">
        <p14:creationId xmlns:p14="http://schemas.microsoft.com/office/powerpoint/2010/main" val="26848913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EEFFDA-159C-4D45-BE3B-553580660347}"/>
              </a:ext>
            </a:extLst>
          </p:cNvPr>
          <p:cNvSpPr>
            <a:spLocks noGrp="1"/>
          </p:cNvSpPr>
          <p:nvPr>
            <p:ph type="title"/>
          </p:nvPr>
        </p:nvSpPr>
        <p:spPr/>
        <p:txBody>
          <a:bodyPr/>
          <a:lstStyle/>
          <a:p>
            <a:endParaRPr lang="en-US"/>
          </a:p>
        </p:txBody>
      </p:sp>
      <p:pic>
        <p:nvPicPr>
          <p:cNvPr id="4" name="Online Media 3" title="Crafting Your Biography">
            <a:hlinkClick r:id="" action="ppaction://media"/>
            <a:extLst>
              <a:ext uri="{FF2B5EF4-FFF2-40B4-BE49-F238E27FC236}">
                <a16:creationId xmlns:a16="http://schemas.microsoft.com/office/drawing/2014/main" id="{02763C75-B203-4F14-8CBE-894DB86C59E5}"/>
              </a:ext>
            </a:extLst>
          </p:cNvPr>
          <p:cNvPicPr>
            <a:picLocks noRot="1" noChangeAspect="1"/>
          </p:cNvPicPr>
          <p:nvPr>
            <a:videoFile r:link="rId1"/>
          </p:nvPr>
        </p:nvPicPr>
        <p:blipFill>
          <a:blip r:embed="rId3"/>
          <a:stretch>
            <a:fillRect/>
          </a:stretch>
        </p:blipFill>
        <p:spPr>
          <a:xfrm>
            <a:off x="0" y="297"/>
            <a:ext cx="17340263" cy="9753899"/>
          </a:xfrm>
          <a:prstGeom prst="rect">
            <a:avLst/>
          </a:prstGeom>
        </p:spPr>
      </p:pic>
    </p:spTree>
    <p:extLst>
      <p:ext uri="{BB962C8B-B14F-4D97-AF65-F5344CB8AC3E}">
        <p14:creationId xmlns:p14="http://schemas.microsoft.com/office/powerpoint/2010/main" val="32560558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27595"/>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7200" dirty="0"/>
              <a:t>Crafting Your Bio</a:t>
            </a:r>
          </a:p>
        </p:txBody>
      </p:sp>
      <p:sp>
        <p:nvSpPr>
          <p:cNvPr id="3" name="Title">
            <a:extLst>
              <a:ext uri="{FF2B5EF4-FFF2-40B4-BE49-F238E27FC236}">
                <a16:creationId xmlns:a16="http://schemas.microsoft.com/office/drawing/2014/main" id="{058B2CA7-080F-46C5-BA2C-81782714FA3D}"/>
              </a:ext>
            </a:extLst>
          </p:cNvPr>
          <p:cNvSpPr txBox="1">
            <a:spLocks/>
          </p:cNvSpPr>
          <p:nvPr/>
        </p:nvSpPr>
        <p:spPr>
          <a:xfrm>
            <a:off x="1697501" y="2778357"/>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marR="0" lvl="0" indent="-1143000" algn="l" defTabSz="311588" rtl="0" eaLnBrk="1" fontAlgn="auto" latinLnBrk="0" hangingPunct="1">
              <a:lnSpc>
                <a:spcPct val="100000"/>
              </a:lnSpc>
              <a:spcBef>
                <a:spcPts val="0"/>
              </a:spcBef>
              <a:spcAft>
                <a:spcPts val="1200"/>
              </a:spcAft>
              <a:buClrTx/>
              <a:buSzPct val="100000"/>
              <a:buFontTx/>
              <a:buAutoNum type="arabicPeriod"/>
              <a:tabLst/>
              <a:defRPr sz="3200" b="0">
                <a:solidFill>
                  <a:srgbClr val="000000"/>
                </a:solidFill>
                <a:latin typeface="Comfortaa Bold"/>
                <a:ea typeface="Comfortaa Bold"/>
                <a:cs typeface="Comfortaa Bold"/>
                <a:sym typeface="Comfortaa Bold"/>
              </a:defRPr>
            </a:pPr>
            <a:endParaRPr kumimoji="0" lang="en-US" sz="7200" b="0" i="0" u="none" strike="noStrike" kern="0" cap="none" spc="0" normalizeH="0" baseline="0" noProof="0" dirty="0">
              <a:ln>
                <a:noFill/>
              </a:ln>
              <a:solidFill>
                <a:srgbClr val="000000"/>
              </a:solidFill>
              <a:effectLst/>
              <a:uLnTx/>
              <a:uFillTx/>
              <a:latin typeface="Comfortaa Bold"/>
              <a:ea typeface="Comfortaa Bold"/>
              <a:cs typeface="Comfortaa Bold"/>
              <a:sym typeface="Comfortaa Bold"/>
            </a:endParaRPr>
          </a:p>
        </p:txBody>
      </p:sp>
      <p:sp>
        <p:nvSpPr>
          <p:cNvPr id="4" name="Title">
            <a:extLst>
              <a:ext uri="{FF2B5EF4-FFF2-40B4-BE49-F238E27FC236}">
                <a16:creationId xmlns:a16="http://schemas.microsoft.com/office/drawing/2014/main" id="{DF443A05-F1DA-4FD4-B012-0AE3A8A21936}"/>
              </a:ext>
            </a:extLst>
          </p:cNvPr>
          <p:cNvSpPr txBox="1">
            <a:spLocks/>
          </p:cNvSpPr>
          <p:nvPr/>
        </p:nvSpPr>
        <p:spPr>
          <a:xfrm>
            <a:off x="1697501" y="2357940"/>
            <a:ext cx="13953492" cy="706806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85000" lnSpcReduction="20000"/>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lvl="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kumimoji="0" lang="en-US" sz="7200" b="0" i="0" u="none" strike="noStrike" kern="0" cap="none" spc="0" normalizeH="0" baseline="0" noProof="0" dirty="0">
                <a:ln>
                  <a:noFill/>
                </a:ln>
                <a:solidFill>
                  <a:srgbClr val="000000"/>
                </a:solidFill>
                <a:effectLst/>
                <a:uLnTx/>
                <a:uFillTx/>
                <a:latin typeface="Comfortaa Bold"/>
                <a:ea typeface="Comfortaa Bold"/>
                <a:cs typeface="Comfortaa Bold"/>
                <a:sym typeface="Comfortaa Bold"/>
              </a:rPr>
              <a:t>What lights you up?</a:t>
            </a:r>
          </a:p>
          <a:p>
            <a:pPr marL="1143000" lvl="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What’s the coolest thing you’ve accomplished?</a:t>
            </a:r>
          </a:p>
          <a:p>
            <a:pPr marL="1143000" lvl="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kumimoji="0" lang="en-US" sz="7200" b="0" i="0" u="none" strike="noStrike" kern="0" cap="none" spc="0" normalizeH="0" baseline="0" noProof="0" dirty="0">
                <a:ln>
                  <a:noFill/>
                </a:ln>
                <a:solidFill>
                  <a:srgbClr val="000000"/>
                </a:solidFill>
                <a:effectLst/>
                <a:uLnTx/>
                <a:uFillTx/>
                <a:latin typeface="Comfortaa Bold"/>
                <a:ea typeface="Comfortaa Bold"/>
                <a:cs typeface="Comfortaa Bold"/>
                <a:sym typeface="Comfortaa Bold"/>
              </a:rPr>
              <a:t>What are you a product of?</a:t>
            </a:r>
          </a:p>
          <a:p>
            <a:pPr marL="1143000" lvl="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What are some of your talk ideas? Why? Why you?</a:t>
            </a:r>
          </a:p>
          <a:p>
            <a:pPr marL="1143000" lvl="0" indent="-1143000" algn="l" defTabSz="311588" hangingPunct="1">
              <a:spcAft>
                <a:spcPts val="1200"/>
              </a:spcAft>
              <a:buSzPct val="100000"/>
              <a:buAutoNum type="arabicPeriod"/>
              <a:defRPr sz="3200" b="0">
                <a:solidFill>
                  <a:srgbClr val="000000"/>
                </a:solidFill>
                <a:latin typeface="Comfortaa Bold"/>
                <a:ea typeface="Comfortaa Bold"/>
                <a:cs typeface="Comfortaa Bold"/>
                <a:sym typeface="Comfortaa Bold"/>
              </a:defRPr>
            </a:pPr>
            <a:r>
              <a:rPr kumimoji="0" lang="en-US" sz="7200" b="0" i="0" u="none" strike="noStrike" kern="0" cap="none" spc="0" normalizeH="0" baseline="0" noProof="0" dirty="0">
                <a:ln>
                  <a:noFill/>
                </a:ln>
                <a:solidFill>
                  <a:srgbClr val="000000"/>
                </a:solidFill>
                <a:effectLst/>
                <a:uLnTx/>
                <a:uFillTx/>
                <a:latin typeface="Comfortaa Bold"/>
                <a:ea typeface="Comfortaa Bold"/>
                <a:cs typeface="Comfortaa Bold"/>
                <a:sym typeface="Comfortaa Bold"/>
              </a:rPr>
              <a:t>What’s important about you that isn’t on your resume?</a:t>
            </a:r>
          </a:p>
        </p:txBody>
      </p:sp>
    </p:spTree>
    <p:extLst>
      <p:ext uri="{BB962C8B-B14F-4D97-AF65-F5344CB8AC3E}">
        <p14:creationId xmlns:p14="http://schemas.microsoft.com/office/powerpoint/2010/main" val="353075237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27595"/>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7200" dirty="0"/>
              <a:t>Crafting Your Bio</a:t>
            </a:r>
          </a:p>
        </p:txBody>
      </p:sp>
      <p:sp>
        <p:nvSpPr>
          <p:cNvPr id="3" name="Title">
            <a:extLst>
              <a:ext uri="{FF2B5EF4-FFF2-40B4-BE49-F238E27FC236}">
                <a16:creationId xmlns:a16="http://schemas.microsoft.com/office/drawing/2014/main" id="{058B2CA7-080F-46C5-BA2C-81782714FA3D}"/>
              </a:ext>
            </a:extLst>
          </p:cNvPr>
          <p:cNvSpPr txBox="1">
            <a:spLocks/>
          </p:cNvSpPr>
          <p:nvPr/>
        </p:nvSpPr>
        <p:spPr>
          <a:xfrm>
            <a:off x="1697501" y="2778357"/>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marL="1143000" marR="0" lvl="0" indent="-1143000" algn="l" defTabSz="311588" rtl="0" eaLnBrk="1" fontAlgn="auto" latinLnBrk="0" hangingPunct="1">
              <a:lnSpc>
                <a:spcPct val="100000"/>
              </a:lnSpc>
              <a:spcBef>
                <a:spcPts val="0"/>
              </a:spcBef>
              <a:spcAft>
                <a:spcPts val="1200"/>
              </a:spcAft>
              <a:buClrTx/>
              <a:buSzPct val="100000"/>
              <a:buFontTx/>
              <a:buAutoNum type="arabicPeriod"/>
              <a:tabLst/>
              <a:defRPr sz="3200" b="0">
                <a:solidFill>
                  <a:srgbClr val="000000"/>
                </a:solidFill>
                <a:latin typeface="Comfortaa Bold"/>
                <a:ea typeface="Comfortaa Bold"/>
                <a:cs typeface="Comfortaa Bold"/>
                <a:sym typeface="Comfortaa Bold"/>
              </a:defRPr>
            </a:pPr>
            <a:endParaRPr kumimoji="0" lang="en-US" sz="7200" b="0" i="0" u="none" strike="noStrike" kern="0" cap="none" spc="0" normalizeH="0" baseline="0" noProof="0" dirty="0">
              <a:ln>
                <a:noFill/>
              </a:ln>
              <a:solidFill>
                <a:srgbClr val="000000"/>
              </a:solidFill>
              <a:effectLst/>
              <a:uLnTx/>
              <a:uFillTx/>
              <a:latin typeface="Comfortaa Bold"/>
              <a:ea typeface="Comfortaa Bold"/>
              <a:cs typeface="Comfortaa Bold"/>
              <a:sym typeface="Comfortaa Bold"/>
            </a:endParaRPr>
          </a:p>
        </p:txBody>
      </p:sp>
      <p:sp>
        <p:nvSpPr>
          <p:cNvPr id="4" name="Title">
            <a:extLst>
              <a:ext uri="{FF2B5EF4-FFF2-40B4-BE49-F238E27FC236}">
                <a16:creationId xmlns:a16="http://schemas.microsoft.com/office/drawing/2014/main" id="{DF443A05-F1DA-4FD4-B012-0AE3A8A21936}"/>
              </a:ext>
            </a:extLst>
          </p:cNvPr>
          <p:cNvSpPr txBox="1">
            <a:spLocks/>
          </p:cNvSpPr>
          <p:nvPr/>
        </p:nvSpPr>
        <p:spPr>
          <a:xfrm>
            <a:off x="1697501" y="2986221"/>
            <a:ext cx="13953492" cy="64397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lvl="0" algn="l" defTabSz="311588" hangingPunct="1">
              <a:spcAft>
                <a:spcPts val="1200"/>
              </a:spcAft>
              <a:buSzPct val="100000"/>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Currently ___________</a:t>
            </a:r>
            <a:endParaRPr kumimoji="0" lang="en-US" sz="7200" b="0" i="0" u="none" strike="noStrike" kern="0" cap="none" spc="0" normalizeH="0" baseline="0" noProof="0" dirty="0">
              <a:ln>
                <a:noFill/>
              </a:ln>
              <a:solidFill>
                <a:srgbClr val="000000"/>
              </a:solidFill>
              <a:effectLst/>
              <a:uLnTx/>
              <a:uFillTx/>
              <a:latin typeface="Comfortaa Bold"/>
              <a:ea typeface="Comfortaa Bold"/>
              <a:cs typeface="Comfortaa Bold"/>
              <a:sym typeface="Comfortaa Bold"/>
            </a:endParaRPr>
          </a:p>
          <a:p>
            <a:pPr lvl="0" algn="l" defTabSz="311588" hangingPunct="1">
              <a:spcAft>
                <a:spcPts val="1200"/>
              </a:spcAft>
              <a:buSzPct val="100000"/>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Before that ___________ </a:t>
            </a:r>
          </a:p>
          <a:p>
            <a:pPr lvl="0" algn="l" defTabSz="311588" hangingPunct="1">
              <a:spcAft>
                <a:spcPts val="1200"/>
              </a:spcAft>
              <a:buSzPct val="100000"/>
              <a:defRPr sz="3200" b="0">
                <a:solidFill>
                  <a:srgbClr val="000000"/>
                </a:solidFill>
                <a:latin typeface="Comfortaa Bold"/>
                <a:ea typeface="Comfortaa Bold"/>
                <a:cs typeface="Comfortaa Bold"/>
                <a:sym typeface="Comfortaa Bold"/>
              </a:defRPr>
            </a:pPr>
            <a:r>
              <a:rPr lang="en-US" sz="7200" dirty="0">
                <a:solidFill>
                  <a:srgbClr val="000000"/>
                </a:solidFill>
                <a:latin typeface="Comfortaa Bold"/>
                <a:ea typeface="Comfortaa Bold"/>
                <a:cs typeface="Comfortaa Bold"/>
                <a:sym typeface="Comfortaa Bold"/>
              </a:rPr>
              <a:t>Also </a:t>
            </a:r>
            <a:r>
              <a:rPr kumimoji="0" lang="en-US" sz="7200" b="0" i="0" u="none" strike="noStrike" kern="0" cap="none" spc="0" normalizeH="0" baseline="0" noProof="0" dirty="0">
                <a:ln>
                  <a:noFill/>
                </a:ln>
                <a:solidFill>
                  <a:srgbClr val="000000"/>
                </a:solidFill>
                <a:effectLst/>
                <a:uLnTx/>
                <a:uFillTx/>
                <a:latin typeface="Comfortaa Bold"/>
                <a:ea typeface="Comfortaa Bold"/>
                <a:cs typeface="Comfortaa Bold"/>
                <a:sym typeface="Comfortaa Bold"/>
              </a:rPr>
              <a:t>___________</a:t>
            </a:r>
          </a:p>
        </p:txBody>
      </p:sp>
    </p:spTree>
    <p:extLst>
      <p:ext uri="{BB962C8B-B14F-4D97-AF65-F5344CB8AC3E}">
        <p14:creationId xmlns:p14="http://schemas.microsoft.com/office/powerpoint/2010/main" val="112515662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2576527"/>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Submit a CFP</a:t>
            </a:r>
          </a:p>
        </p:txBody>
      </p:sp>
      <p:sp>
        <p:nvSpPr>
          <p:cNvPr id="3" name="Title">
            <a:extLst>
              <a:ext uri="{FF2B5EF4-FFF2-40B4-BE49-F238E27FC236}">
                <a16:creationId xmlns:a16="http://schemas.microsoft.com/office/drawing/2014/main" id="{BB136B78-3CA8-461F-BE29-6F0834BC652D}"/>
              </a:ext>
            </a:extLst>
          </p:cNvPr>
          <p:cNvSpPr txBox="1">
            <a:spLocks/>
          </p:cNvSpPr>
          <p:nvPr/>
        </p:nvSpPr>
        <p:spPr>
          <a:xfrm>
            <a:off x="0" y="5344445"/>
            <a:ext cx="17340263" cy="20303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77500" lnSpcReduction="20000"/>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defTabSz="311588" hangingPunct="1">
              <a:spcAft>
                <a:spcPts val="1200"/>
              </a:spcAft>
              <a:buSzPct val="100000"/>
              <a:defRPr sz="3200" b="0">
                <a:solidFill>
                  <a:srgbClr val="000000"/>
                </a:solidFill>
                <a:latin typeface="Comfortaa Bold"/>
                <a:ea typeface="Comfortaa Bold"/>
                <a:cs typeface="Comfortaa Bold"/>
                <a:sym typeface="Comfortaa Bold"/>
              </a:defRPr>
            </a:pPr>
            <a:r>
              <a:rPr lang="en-US" sz="5400" dirty="0">
                <a:solidFill>
                  <a:srgbClr val="000000"/>
                </a:solidFill>
                <a:latin typeface="Comfortaa Bold"/>
                <a:ea typeface="Comfortaa Bold"/>
                <a:cs typeface="Comfortaa Bold"/>
                <a:sym typeface="Comfortaa Bold"/>
                <a:hlinkClick r:id="rId2"/>
              </a:rPr>
              <a:t>https://www.globaldiversitycfpday.com/cfps</a:t>
            </a:r>
            <a:endParaRPr lang="en-US" sz="5400" dirty="0">
              <a:solidFill>
                <a:srgbClr val="000000"/>
              </a:solidFill>
              <a:latin typeface="Comfortaa Bold"/>
              <a:ea typeface="Comfortaa Bold"/>
              <a:cs typeface="Comfortaa Bold"/>
              <a:sym typeface="Comfortaa Bold"/>
            </a:endParaRPr>
          </a:p>
          <a:p>
            <a:pPr defTabSz="311588" hangingPunct="1">
              <a:spcAft>
                <a:spcPts val="1200"/>
              </a:spcAft>
              <a:buSzPct val="100000"/>
              <a:defRPr sz="3200" b="0">
                <a:solidFill>
                  <a:srgbClr val="000000"/>
                </a:solidFill>
                <a:latin typeface="Comfortaa Bold"/>
                <a:ea typeface="Comfortaa Bold"/>
                <a:cs typeface="Comfortaa Bold"/>
                <a:sym typeface="Comfortaa Bold"/>
              </a:defRPr>
            </a:pPr>
            <a:endParaRPr lang="en-US" sz="5400" dirty="0">
              <a:solidFill>
                <a:srgbClr val="000000"/>
              </a:solidFill>
              <a:latin typeface="Comfortaa Bold"/>
              <a:ea typeface="Comfortaa Bold"/>
              <a:cs typeface="Comfortaa Bold"/>
              <a:sym typeface="Comfortaa Bold"/>
            </a:endParaRPr>
          </a:p>
          <a:p>
            <a:pPr defTabSz="311588" hangingPunct="1">
              <a:spcAft>
                <a:spcPts val="1200"/>
              </a:spcAft>
              <a:buSzPct val="100000"/>
              <a:defRPr sz="3200" b="0">
                <a:solidFill>
                  <a:srgbClr val="000000"/>
                </a:solidFill>
                <a:latin typeface="Comfortaa Bold"/>
                <a:ea typeface="Comfortaa Bold"/>
                <a:cs typeface="Comfortaa Bold"/>
                <a:sym typeface="Comfortaa Bold"/>
              </a:defRPr>
            </a:pPr>
            <a:r>
              <a:rPr lang="en-US" sz="5400" dirty="0">
                <a:solidFill>
                  <a:srgbClr val="000000"/>
                </a:solidFill>
                <a:latin typeface="Comfortaa Bold"/>
                <a:ea typeface="Comfortaa Bold"/>
                <a:cs typeface="Comfortaa Bold"/>
                <a:sym typeface="Comfortaa Bold"/>
                <a:hlinkClick r:id="rId3"/>
              </a:rPr>
              <a:t>https://abstractions.io/cfp</a:t>
            </a:r>
            <a:r>
              <a:rPr lang="en-US" sz="5400" dirty="0">
                <a:solidFill>
                  <a:srgbClr val="000000"/>
                </a:solidFill>
                <a:latin typeface="Comfortaa Bold"/>
                <a:ea typeface="Comfortaa Bold"/>
                <a:cs typeface="Comfortaa Bold"/>
                <a:sym typeface="Comfortaa Bold"/>
              </a:rPr>
              <a:t> </a:t>
            </a:r>
          </a:p>
        </p:txBody>
      </p:sp>
    </p:spTree>
    <p:extLst>
      <p:ext uri="{BB962C8B-B14F-4D97-AF65-F5344CB8AC3E}">
        <p14:creationId xmlns:p14="http://schemas.microsoft.com/office/powerpoint/2010/main" val="315304593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Lunch!</a:t>
            </a:r>
          </a:p>
        </p:txBody>
      </p:sp>
    </p:spTree>
    <p:extLst>
      <p:ext uri="{BB962C8B-B14F-4D97-AF65-F5344CB8AC3E}">
        <p14:creationId xmlns:p14="http://schemas.microsoft.com/office/powerpoint/2010/main" val="352105707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Making your talk</a:t>
            </a:r>
          </a:p>
        </p:txBody>
      </p:sp>
    </p:spTree>
    <p:extLst>
      <p:ext uri="{BB962C8B-B14F-4D97-AF65-F5344CB8AC3E}">
        <p14:creationId xmlns:p14="http://schemas.microsoft.com/office/powerpoint/2010/main" val="244168111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54A619-8B4F-4475-AF10-E56017DDD8E0}"/>
              </a:ext>
            </a:extLst>
          </p:cNvPr>
          <p:cNvSpPr>
            <a:spLocks noGrp="1"/>
          </p:cNvSpPr>
          <p:nvPr>
            <p:ph type="title"/>
          </p:nvPr>
        </p:nvSpPr>
        <p:spPr/>
        <p:txBody>
          <a:bodyPr/>
          <a:lstStyle/>
          <a:p>
            <a:r>
              <a:rPr lang="en-US" dirty="0"/>
              <a:t>18:30</a:t>
            </a:r>
          </a:p>
        </p:txBody>
      </p:sp>
      <p:pic>
        <p:nvPicPr>
          <p:cNvPr id="4" name="Online Media 3" title="Your Perfect Tech Talk with Saron Yitbarek">
            <a:hlinkClick r:id="" action="ppaction://media"/>
            <a:extLst>
              <a:ext uri="{FF2B5EF4-FFF2-40B4-BE49-F238E27FC236}">
                <a16:creationId xmlns:a16="http://schemas.microsoft.com/office/drawing/2014/main" id="{6CB94D14-1056-4195-80A8-6AA5DD5E221F}"/>
              </a:ext>
            </a:extLst>
          </p:cNvPr>
          <p:cNvPicPr>
            <a:picLocks noRot="1" noChangeAspect="1"/>
          </p:cNvPicPr>
          <p:nvPr>
            <a:videoFile r:link="rId1"/>
          </p:nvPr>
        </p:nvPicPr>
        <p:blipFill>
          <a:blip r:embed="rId3"/>
          <a:stretch>
            <a:fillRect/>
          </a:stretch>
        </p:blipFill>
        <p:spPr>
          <a:xfrm>
            <a:off x="583314" y="0"/>
            <a:ext cx="16175221" cy="9098563"/>
          </a:xfrm>
          <a:prstGeom prst="rect">
            <a:avLst/>
          </a:prstGeom>
        </p:spPr>
      </p:pic>
      <p:sp>
        <p:nvSpPr>
          <p:cNvPr id="6" name="Title">
            <a:extLst>
              <a:ext uri="{FF2B5EF4-FFF2-40B4-BE49-F238E27FC236}">
                <a16:creationId xmlns:a16="http://schemas.microsoft.com/office/drawing/2014/main" id="{A8542864-CEC5-4B60-9471-927A8F9F4E48}"/>
              </a:ext>
            </a:extLst>
          </p:cNvPr>
          <p:cNvSpPr txBox="1">
            <a:spLocks/>
          </p:cNvSpPr>
          <p:nvPr/>
        </p:nvSpPr>
        <p:spPr>
          <a:xfrm>
            <a:off x="1693385" y="9098563"/>
            <a:ext cx="13953492" cy="6550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1pPr>
            <a:lvl2pPr marL="0" marR="0" indent="304815"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2pPr>
            <a:lvl3pPr marL="0" marR="0" indent="609630"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3pPr>
            <a:lvl4pPr marL="0" marR="0" indent="91444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4pPr>
            <a:lvl5pPr marL="0" marR="0" indent="121926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5pPr>
            <a:lvl6pPr marL="0" marR="0" indent="1524076"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6pPr>
            <a:lvl7pPr marL="0" marR="0" indent="1828891"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7pPr>
            <a:lvl8pPr marL="0" marR="0" indent="2133707"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8pPr>
            <a:lvl9pPr marL="0" marR="0" indent="2438522" algn="ctr" defTabSz="778972" rtl="0" latinLnBrk="0">
              <a:lnSpc>
                <a:spcPct val="100000"/>
              </a:lnSpc>
              <a:spcBef>
                <a:spcPts val="0"/>
              </a:spcBef>
              <a:spcAft>
                <a:spcPts val="0"/>
              </a:spcAft>
              <a:buClrTx/>
              <a:buSzTx/>
              <a:buFontTx/>
              <a:buNone/>
              <a:tabLst/>
              <a:defRPr sz="10667" b="0" i="0" u="none" strike="noStrike" cap="none" spc="0" baseline="0">
                <a:ln>
                  <a:noFill/>
                </a:ln>
                <a:solidFill>
                  <a:srgbClr val="FFFFFF"/>
                </a:solidFill>
                <a:uFillTx/>
                <a:latin typeface="+mn-lt"/>
                <a:ea typeface="+mn-ea"/>
                <a:cs typeface="+mn-cs"/>
                <a:sym typeface="Helvetica Neue Medium"/>
              </a:defRPr>
            </a:lvl9pPr>
          </a:lstStyle>
          <a:p>
            <a:pPr defTabSz="311588" hangingPunct="1">
              <a:spcAft>
                <a:spcPts val="1200"/>
              </a:spcAft>
              <a:buSzPct val="100000"/>
              <a:defRPr sz="3200" b="0">
                <a:solidFill>
                  <a:srgbClr val="000000"/>
                </a:solidFill>
                <a:latin typeface="Comfortaa Bold"/>
                <a:ea typeface="Comfortaa Bold"/>
                <a:cs typeface="Comfortaa Bold"/>
                <a:sym typeface="Comfortaa Bold"/>
              </a:defRPr>
            </a:pPr>
            <a:r>
              <a:rPr lang="en-US" sz="3200" dirty="0">
                <a:solidFill>
                  <a:srgbClr val="000000"/>
                </a:solidFill>
                <a:latin typeface="Comfortaa Bold"/>
                <a:ea typeface="Comfortaa Bold"/>
                <a:cs typeface="Comfortaa Bold"/>
                <a:sym typeface="Comfortaa Bold"/>
              </a:rPr>
              <a:t>11:23 – 18:30</a:t>
            </a:r>
          </a:p>
        </p:txBody>
      </p:sp>
    </p:spTree>
    <p:extLst>
      <p:ext uri="{BB962C8B-B14F-4D97-AF65-F5344CB8AC3E}">
        <p14:creationId xmlns:p14="http://schemas.microsoft.com/office/powerpoint/2010/main" val="169026692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Making your talk</a:t>
            </a:r>
          </a:p>
        </p:txBody>
      </p:sp>
    </p:spTree>
    <p:extLst>
      <p:ext uri="{BB962C8B-B14F-4D97-AF65-F5344CB8AC3E}">
        <p14:creationId xmlns:p14="http://schemas.microsoft.com/office/powerpoint/2010/main" val="241374607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Slide design</a:t>
            </a:r>
          </a:p>
        </p:txBody>
      </p:sp>
    </p:spTree>
    <p:extLst>
      <p:ext uri="{BB962C8B-B14F-4D97-AF65-F5344CB8AC3E}">
        <p14:creationId xmlns:p14="http://schemas.microsoft.com/office/powerpoint/2010/main" val="42145529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23" name="Your Team…"/>
          <p:cNvSpPr txBox="1">
            <a:spLocks noGrp="1"/>
          </p:cNvSpPr>
          <p:nvPr>
            <p:ph type="ctrTitle"/>
          </p:nvPr>
        </p:nvSpPr>
        <p:spPr>
          <a:xfrm>
            <a:off x="0" y="1315791"/>
            <a:ext cx="17340263" cy="7122017"/>
          </a:xfrm>
          <a:prstGeom prst="rect">
            <a:avLst/>
          </a:prstGeom>
        </p:spPr>
        <p:txBody>
          <a:bodyPr anchor="ctr">
            <a:normAutofit fontScale="90000"/>
          </a:bodyPr>
          <a:lstStyle/>
          <a:p>
            <a:pPr>
              <a:defRPr>
                <a:solidFill>
                  <a:srgbClr val="000000"/>
                </a:solidFill>
                <a:latin typeface="Comfortaa Bold"/>
                <a:ea typeface="Comfortaa Bold"/>
                <a:cs typeface="Comfortaa Bold"/>
                <a:sym typeface="Comfortaa Bold"/>
              </a:defRPr>
            </a:pPr>
            <a:r>
              <a:rPr dirty="0"/>
              <a:t>Your Team</a:t>
            </a:r>
          </a:p>
          <a:p>
            <a:pPr>
              <a:defRPr>
                <a:solidFill>
                  <a:srgbClr val="000000"/>
                </a:solidFill>
                <a:latin typeface="Comfortaa Bold"/>
                <a:ea typeface="Comfortaa Bold"/>
                <a:cs typeface="Comfortaa Bold"/>
                <a:sym typeface="Comfortaa Bold"/>
              </a:defRPr>
            </a:pPr>
            <a:endParaRPr dirty="0"/>
          </a:p>
          <a:p>
            <a:pPr>
              <a:defRPr>
                <a:solidFill>
                  <a:srgbClr val="000000"/>
                </a:solidFill>
                <a:latin typeface="Apple Color Emoji"/>
                <a:ea typeface="Apple Color Emoji"/>
                <a:cs typeface="Apple Color Emoji"/>
                <a:sym typeface="Apple Color Emoji"/>
              </a:defRPr>
            </a:pPr>
            <a:r>
              <a:rPr lang="en-US" dirty="0"/>
              <a:t>Sarah - @geekygirlsarah</a:t>
            </a:r>
            <a:br>
              <a:rPr lang="en-US" dirty="0"/>
            </a:br>
            <a:r>
              <a:rPr lang="en-US" dirty="0"/>
              <a:t>Colin - @</a:t>
            </a:r>
            <a:r>
              <a:rPr lang="en-US" dirty="0" err="1"/>
              <a:t>colindean</a:t>
            </a:r>
            <a:br>
              <a:rPr lang="en-US" dirty="0"/>
            </a:br>
            <a:r>
              <a:rPr lang="en-US" dirty="0"/>
              <a:t>Justin - @</a:t>
            </a:r>
            <a:r>
              <a:rPr lang="en-US" dirty="0" err="1"/>
              <a:t>justinxreese</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37C798-3CF6-4CD2-ADC7-760C2571B56C}"/>
              </a:ext>
            </a:extLst>
          </p:cNvPr>
          <p:cNvSpPr>
            <a:spLocks noGrp="1"/>
          </p:cNvSpPr>
          <p:nvPr>
            <p:ph type="title"/>
          </p:nvPr>
        </p:nvSpPr>
        <p:spPr/>
        <p:txBody>
          <a:bodyPr/>
          <a:lstStyle/>
          <a:p>
            <a:endParaRPr lang="en-US"/>
          </a:p>
        </p:txBody>
      </p:sp>
      <p:pic>
        <p:nvPicPr>
          <p:cNvPr id="4" name="Online Media 3" title="The Art of Slide Design">
            <a:hlinkClick r:id="" action="ppaction://media"/>
            <a:extLst>
              <a:ext uri="{FF2B5EF4-FFF2-40B4-BE49-F238E27FC236}">
                <a16:creationId xmlns:a16="http://schemas.microsoft.com/office/drawing/2014/main" id="{9ACD463E-BAE1-4C51-9824-48615DEF245C}"/>
              </a:ext>
            </a:extLst>
          </p:cNvPr>
          <p:cNvPicPr>
            <a:picLocks noRot="1" noChangeAspect="1"/>
          </p:cNvPicPr>
          <p:nvPr>
            <a:videoFile r:link="rId1"/>
          </p:nvPr>
        </p:nvPicPr>
        <p:blipFill>
          <a:blip r:embed="rId3"/>
          <a:stretch>
            <a:fillRect/>
          </a:stretch>
        </p:blipFill>
        <p:spPr>
          <a:xfrm>
            <a:off x="-529" y="0"/>
            <a:ext cx="17340792" cy="9754195"/>
          </a:xfrm>
          <a:prstGeom prst="rect">
            <a:avLst/>
          </a:prstGeom>
        </p:spPr>
      </p:pic>
    </p:spTree>
    <p:extLst>
      <p:ext uri="{BB962C8B-B14F-4D97-AF65-F5344CB8AC3E}">
        <p14:creationId xmlns:p14="http://schemas.microsoft.com/office/powerpoint/2010/main" val="314826583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356CD-7F9B-44B4-8AE6-8639D247B366}"/>
              </a:ext>
            </a:extLst>
          </p:cNvPr>
          <p:cNvSpPr txBox="1"/>
          <p:nvPr/>
        </p:nvSpPr>
        <p:spPr>
          <a:xfrm>
            <a:off x="691978" y="2401679"/>
            <a:ext cx="16063784" cy="51809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4400" indent="-914400" algn="l">
              <a:buFont typeface="+mj-lt"/>
              <a:buAutoNum type="arabicPeriod"/>
            </a:pPr>
            <a:r>
              <a:rPr lang="en-US" sz="6600" dirty="0">
                <a:solidFill>
                  <a:schemeClr val="bg1"/>
                </a:solidFill>
                <a:latin typeface="Comfortaa" panose="00000500000000000000" pitchFamily="2" charset="0"/>
              </a:rPr>
              <a:t>Maximize signal, minimize noise</a:t>
            </a:r>
          </a:p>
          <a:p>
            <a:pPr marL="914400" indent="-914400" algn="l">
              <a:buFont typeface="+mj-lt"/>
              <a:buAutoNum type="arabicPeriod"/>
            </a:pPr>
            <a:r>
              <a:rPr lang="en-US" sz="6600" dirty="0">
                <a:solidFill>
                  <a:schemeClr val="bg1"/>
                </a:solidFill>
                <a:latin typeface="Comfortaa" panose="00000500000000000000" pitchFamily="2" charset="0"/>
              </a:rPr>
              <a:t>Make important information stand out</a:t>
            </a:r>
          </a:p>
          <a:p>
            <a:pPr marL="914400" indent="-914400" algn="l">
              <a:buFont typeface="+mj-lt"/>
              <a:buAutoNum type="arabicPeriod"/>
            </a:pPr>
            <a:r>
              <a:rPr lang="en-US" sz="6600" dirty="0">
                <a:solidFill>
                  <a:schemeClr val="bg1"/>
                </a:solidFill>
                <a:latin typeface="Comfortaa" panose="00000500000000000000" pitchFamily="2" charset="0"/>
              </a:rPr>
              <a:t>Show and Tell</a:t>
            </a:r>
          </a:p>
          <a:p>
            <a:pPr marL="914400" indent="-914400" algn="l">
              <a:buFont typeface="+mj-lt"/>
              <a:buAutoNum type="arabicPeriod"/>
            </a:pPr>
            <a:r>
              <a:rPr lang="en-US" sz="6600" dirty="0">
                <a:solidFill>
                  <a:schemeClr val="bg1"/>
                </a:solidFill>
                <a:latin typeface="Comfortaa" panose="00000500000000000000" pitchFamily="2" charset="0"/>
              </a:rPr>
              <a:t>Be consistent</a:t>
            </a:r>
          </a:p>
        </p:txBody>
      </p:sp>
    </p:spTree>
    <p:extLst>
      <p:ext uri="{BB962C8B-B14F-4D97-AF65-F5344CB8AC3E}">
        <p14:creationId xmlns:p14="http://schemas.microsoft.com/office/powerpoint/2010/main" val="14319838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fontScale="90000"/>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Presentation tips </a:t>
            </a:r>
            <a:br>
              <a:rPr lang="en-US" sz="9600" dirty="0"/>
            </a:br>
            <a:r>
              <a:rPr lang="en-US" sz="9600" dirty="0"/>
              <a:t>and practice</a:t>
            </a:r>
          </a:p>
        </p:txBody>
      </p:sp>
    </p:spTree>
    <p:extLst>
      <p:ext uri="{BB962C8B-B14F-4D97-AF65-F5344CB8AC3E}">
        <p14:creationId xmlns:p14="http://schemas.microsoft.com/office/powerpoint/2010/main" val="83538874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CDC3D-E7AF-486F-B6E0-3D0E1233D90D}"/>
              </a:ext>
            </a:extLst>
          </p:cNvPr>
          <p:cNvSpPr>
            <a:spLocks noGrp="1"/>
          </p:cNvSpPr>
          <p:nvPr>
            <p:ph type="title"/>
          </p:nvPr>
        </p:nvSpPr>
        <p:spPr/>
        <p:txBody>
          <a:bodyPr/>
          <a:lstStyle/>
          <a:p>
            <a:endParaRPr lang="en-US"/>
          </a:p>
        </p:txBody>
      </p:sp>
      <p:pic>
        <p:nvPicPr>
          <p:cNvPr id="4" name="Online Media 3" title="Intro to Public Speaking: The day of your talk">
            <a:hlinkClick r:id="" action="ppaction://media"/>
            <a:extLst>
              <a:ext uri="{FF2B5EF4-FFF2-40B4-BE49-F238E27FC236}">
                <a16:creationId xmlns:a16="http://schemas.microsoft.com/office/drawing/2014/main" id="{21CCF8C0-98AE-4E95-BB45-B14284EF1D12}"/>
              </a:ext>
            </a:extLst>
          </p:cNvPr>
          <p:cNvPicPr>
            <a:picLocks noRot="1" noChangeAspect="1"/>
          </p:cNvPicPr>
          <p:nvPr>
            <a:videoFile r:link="rId1"/>
          </p:nvPr>
        </p:nvPicPr>
        <p:blipFill>
          <a:blip r:embed="rId4"/>
          <a:stretch>
            <a:fillRect/>
          </a:stretch>
        </p:blipFill>
        <p:spPr>
          <a:xfrm>
            <a:off x="0" y="297"/>
            <a:ext cx="17340263" cy="9753899"/>
          </a:xfrm>
          <a:prstGeom prst="rect">
            <a:avLst/>
          </a:prstGeom>
        </p:spPr>
      </p:pic>
    </p:spTree>
    <p:extLst>
      <p:ext uri="{BB962C8B-B14F-4D97-AF65-F5344CB8AC3E}">
        <p14:creationId xmlns:p14="http://schemas.microsoft.com/office/powerpoint/2010/main" val="89960292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Close</a:t>
            </a:r>
          </a:p>
        </p:txBody>
      </p:sp>
    </p:spTree>
    <p:extLst>
      <p:ext uri="{BB962C8B-B14F-4D97-AF65-F5344CB8AC3E}">
        <p14:creationId xmlns:p14="http://schemas.microsoft.com/office/powerpoint/2010/main" val="423741071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Group picture</a:t>
            </a:r>
          </a:p>
        </p:txBody>
      </p:sp>
    </p:spTree>
    <p:extLst>
      <p:ext uri="{BB962C8B-B14F-4D97-AF65-F5344CB8AC3E}">
        <p14:creationId xmlns:p14="http://schemas.microsoft.com/office/powerpoint/2010/main" val="12494154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19" name="global diversity CFP day"/>
          <p:cNvSpPr txBox="1">
            <a:spLocks noGrp="1"/>
          </p:cNvSpPr>
          <p:nvPr>
            <p:ph type="ctrTitle"/>
          </p:nvPr>
        </p:nvSpPr>
        <p:spPr>
          <a:xfrm>
            <a:off x="0" y="4081537"/>
            <a:ext cx="17340263" cy="1590526"/>
          </a:xfrm>
          <a:prstGeom prst="rect">
            <a:avLst/>
          </a:prstGeom>
        </p:spPr>
        <p:txBody>
          <a:bodyPr>
            <a:noAutofit/>
          </a:bodyPr>
          <a:lstStyle>
            <a:lvl1pPr>
              <a:defRPr sz="6500">
                <a:solidFill>
                  <a:srgbClr val="000000"/>
                </a:solidFill>
                <a:latin typeface="Comfortaa Bold"/>
                <a:ea typeface="Comfortaa Bold"/>
                <a:cs typeface="Comfortaa Bold"/>
                <a:sym typeface="Comfortaa Bold"/>
              </a:defRPr>
            </a:lvl1pPr>
          </a:lstStyle>
          <a:p>
            <a:r>
              <a:rPr sz="8800" dirty="0"/>
              <a:t>global diversity CFP day</a:t>
            </a:r>
          </a:p>
        </p:txBody>
      </p:sp>
    </p:spTree>
    <p:extLst>
      <p:ext uri="{BB962C8B-B14F-4D97-AF65-F5344CB8AC3E}">
        <p14:creationId xmlns:p14="http://schemas.microsoft.com/office/powerpoint/2010/main" val="8455182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27" name="Todays Schedule"/>
          <p:cNvSpPr txBox="1">
            <a:spLocks noGrp="1"/>
          </p:cNvSpPr>
          <p:nvPr>
            <p:ph type="ctrTitle"/>
          </p:nvPr>
        </p:nvSpPr>
        <p:spPr>
          <a:xfrm>
            <a:off x="1693385" y="-1110528"/>
            <a:ext cx="13953492" cy="2312265"/>
          </a:xfrm>
          <a:prstGeom prst="rect">
            <a:avLst/>
          </a:prstGeom>
        </p:spPr>
        <p:txBody>
          <a:bodyPr/>
          <a:lstStyle>
            <a:lvl1pPr defTabSz="356362">
              <a:defRPr sz="4880">
                <a:solidFill>
                  <a:srgbClr val="000000"/>
                </a:solidFill>
                <a:latin typeface="Comfortaa Bold"/>
                <a:ea typeface="Comfortaa Bold"/>
                <a:cs typeface="Comfortaa Bold"/>
                <a:sym typeface="Comfortaa Bold"/>
              </a:defRPr>
            </a:lvl1pPr>
          </a:lstStyle>
          <a:p>
            <a:r>
              <a:rPr dirty="0"/>
              <a:t>Todays Schedule</a:t>
            </a:r>
          </a:p>
        </p:txBody>
      </p:sp>
      <p:sp>
        <p:nvSpPr>
          <p:cNvPr id="128" name="CFP Advice…"/>
          <p:cNvSpPr txBox="1"/>
          <p:nvPr/>
        </p:nvSpPr>
        <p:spPr>
          <a:xfrm>
            <a:off x="1694178" y="2073498"/>
            <a:ext cx="13953493" cy="7144643"/>
          </a:xfrm>
          <a:prstGeom prst="rect">
            <a:avLst/>
          </a:prstGeom>
          <a:ln w="12700">
            <a:miter lim="400000"/>
          </a:ln>
          <a:extLst>
            <a:ext uri="{C572A759-6A51-4108-AA02-DFA0A04FC94B}">
              <ma14:wrappingTextBoxFlag xmlns:ma14="http://schemas.microsoft.com/office/mac/drawingml/2011/main" xmlns="" val="1"/>
            </a:ext>
          </a:extLst>
        </p:spPr>
        <p:txBody>
          <a:bodyPr lIns="67735" tIns="67735" rIns="67735" bIns="67735" anchor="ctr">
            <a:normAutofit fontScale="92500" lnSpcReduction="20000"/>
          </a:bodyPr>
          <a:lstStyle/>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Introductions</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What is a CFP?</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Brainstorming speaking ideas</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Writing a proposal</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Creating a speaker bio</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Submit a CFP</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Lunch!</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Making your talk</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Slide design and caring for your audience</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Presentation tips and practice</a:t>
            </a:r>
          </a:p>
          <a:p>
            <a:pPr marL="742950" indent="-742950" algn="l" defTabSz="311588">
              <a:spcAft>
                <a:spcPts val="1200"/>
              </a:spcAft>
              <a:buSzPct val="100000"/>
              <a:buFont typeface="+mj-lt"/>
              <a:buAutoNum type="arabicPeriod"/>
              <a:defRPr sz="3200" b="0">
                <a:solidFill>
                  <a:srgbClr val="000000"/>
                </a:solidFill>
                <a:latin typeface="Comfortaa Bold"/>
                <a:ea typeface="Comfortaa Bold"/>
                <a:cs typeface="Comfortaa Bold"/>
                <a:sym typeface="Comfortaa Bold"/>
              </a:defRPr>
            </a:pPr>
            <a:r>
              <a:rPr lang="en-US" sz="4267" dirty="0"/>
              <a:t>Close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a:bodyPr>
          <a:lstStyle/>
          <a:p>
            <a:pPr>
              <a:defRPr>
                <a:solidFill>
                  <a:srgbClr val="000000"/>
                </a:solidFill>
                <a:latin typeface="Comfortaa Bold"/>
                <a:ea typeface="Comfortaa Bold"/>
                <a:cs typeface="Comfortaa Bold"/>
                <a:sym typeface="Comfortaa Bold"/>
              </a:defRPr>
            </a:pPr>
            <a:r>
              <a:rPr lang="en-US" sz="9600" dirty="0"/>
              <a:t>Introductions</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fontScale="90000"/>
          </a:bodyPr>
          <a:lstStyle/>
          <a:p>
            <a:pPr>
              <a:defRPr>
                <a:solidFill>
                  <a:srgbClr val="000000"/>
                </a:solidFill>
                <a:latin typeface="Comfortaa Bold"/>
                <a:ea typeface="Comfortaa Bold"/>
                <a:cs typeface="Comfortaa Bold"/>
                <a:sym typeface="Comfortaa Bold"/>
              </a:defRPr>
            </a:pPr>
            <a:r>
              <a:rPr lang="en-US" sz="9600" dirty="0"/>
              <a:t>Name</a:t>
            </a:r>
            <a:br>
              <a:rPr lang="en-US" sz="9600" dirty="0"/>
            </a:br>
            <a:r>
              <a:rPr lang="en-US" sz="9600" dirty="0"/>
              <a:t>What you do currently</a:t>
            </a:r>
            <a:br>
              <a:rPr lang="en-US" sz="9600" dirty="0"/>
            </a:br>
            <a:r>
              <a:rPr lang="en-US" sz="9600" dirty="0"/>
              <a:t>Something </a:t>
            </a:r>
            <a:r>
              <a:rPr lang="en-US" sz="9600"/>
              <a:t>awesome about you</a:t>
            </a:r>
            <a:endParaRPr dirty="0"/>
          </a:p>
        </p:txBody>
      </p:sp>
    </p:spTree>
    <p:extLst>
      <p:ext uri="{BB962C8B-B14F-4D97-AF65-F5344CB8AC3E}">
        <p14:creationId xmlns:p14="http://schemas.microsoft.com/office/powerpoint/2010/main" val="21029755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What is a CFP?</a:t>
            </a:r>
          </a:p>
        </p:txBody>
      </p:sp>
    </p:spTree>
    <p:extLst>
      <p:ext uri="{BB962C8B-B14F-4D97-AF65-F5344CB8AC3E}">
        <p14:creationId xmlns:p14="http://schemas.microsoft.com/office/powerpoint/2010/main" val="35415949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130" name="Title"/>
          <p:cNvSpPr txBox="1">
            <a:spLocks noGrp="1"/>
          </p:cNvSpPr>
          <p:nvPr>
            <p:ph type="ctrTitle"/>
          </p:nvPr>
        </p:nvSpPr>
        <p:spPr>
          <a:xfrm>
            <a:off x="1693385" y="3861628"/>
            <a:ext cx="13953492" cy="2030345"/>
          </a:xfrm>
          <a:prstGeom prst="rect">
            <a:avLst/>
          </a:prstGeom>
        </p:spPr>
        <p:txBody>
          <a:bodyPr anchor="ctr">
            <a:normAutofit fontScale="90000"/>
          </a:bodyPr>
          <a:lstStyle/>
          <a:p>
            <a:pPr defTabSz="311588">
              <a:spcAft>
                <a:spcPts val="1200"/>
              </a:spcAft>
              <a:buSzPct val="100000"/>
              <a:defRPr sz="3200" b="0">
                <a:solidFill>
                  <a:srgbClr val="000000"/>
                </a:solidFill>
                <a:latin typeface="Comfortaa Bold"/>
                <a:ea typeface="Comfortaa Bold"/>
                <a:cs typeface="Comfortaa Bold"/>
                <a:sym typeface="Comfortaa Bold"/>
              </a:defRPr>
            </a:pPr>
            <a:r>
              <a:rPr lang="en-US" sz="9600" dirty="0"/>
              <a:t>CFP = </a:t>
            </a:r>
            <a:br>
              <a:rPr lang="en-US" sz="9600" dirty="0"/>
            </a:br>
            <a:r>
              <a:rPr lang="en-US" sz="9600" dirty="0"/>
              <a:t>Call for Proposals</a:t>
            </a:r>
          </a:p>
        </p:txBody>
      </p:sp>
    </p:spTree>
    <p:extLst>
      <p:ext uri="{BB962C8B-B14F-4D97-AF65-F5344CB8AC3E}">
        <p14:creationId xmlns:p14="http://schemas.microsoft.com/office/powerpoint/2010/main" val="36137527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9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DE2811-BF90-4C5A-B7EF-62AB7CE6821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5C3C2C6A-4CFF-43BC-A15F-742D4F12D1E4}"/>
              </a:ext>
            </a:extLst>
          </p:cNvPr>
          <p:cNvPicPr>
            <a:picLocks noChangeAspect="1"/>
          </p:cNvPicPr>
          <p:nvPr/>
        </p:nvPicPr>
        <p:blipFill rotWithShape="1">
          <a:blip r:embed="rId2"/>
          <a:srcRect b="27395"/>
          <a:stretch/>
        </p:blipFill>
        <p:spPr>
          <a:xfrm>
            <a:off x="2413174" y="294375"/>
            <a:ext cx="12513914" cy="8973193"/>
          </a:xfrm>
          <a:prstGeom prst="rect">
            <a:avLst/>
          </a:prstGeom>
        </p:spPr>
      </p:pic>
    </p:spTree>
    <p:extLst>
      <p:ext uri="{BB962C8B-B14F-4D97-AF65-F5344CB8AC3E}">
        <p14:creationId xmlns:p14="http://schemas.microsoft.com/office/powerpoint/2010/main" val="3157067800"/>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641</TotalTime>
  <Words>398</Words>
  <Application>Microsoft Office PowerPoint</Application>
  <PresentationFormat>Custom</PresentationFormat>
  <Paragraphs>89</Paragraphs>
  <Slides>36</Slides>
  <Notes>2</Notes>
  <HiddenSlides>0</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Apple Color Emoji</vt:lpstr>
      <vt:lpstr>Comfortaa</vt:lpstr>
      <vt:lpstr>Comfortaa Bold</vt:lpstr>
      <vt:lpstr>Helvetica Neue</vt:lpstr>
      <vt:lpstr>Helvetica Neue Light</vt:lpstr>
      <vt:lpstr>Helvetica Neue Medium</vt:lpstr>
      <vt:lpstr>Black</vt:lpstr>
      <vt:lpstr>getting started  conference speaking:  global diversity CFP day</vt:lpstr>
      <vt:lpstr>Welcome 🎉</vt:lpstr>
      <vt:lpstr>Your Team  Sarah - @geekygirlsarah Colin - @colindean Justin - @justinxreese</vt:lpstr>
      <vt:lpstr>Todays Schedule</vt:lpstr>
      <vt:lpstr>Introductions</vt:lpstr>
      <vt:lpstr>Name What you do currently Something awesome about you</vt:lpstr>
      <vt:lpstr>What is a CFP?</vt:lpstr>
      <vt:lpstr>CFP =  Call for Proposals</vt:lpstr>
      <vt:lpstr>PowerPoint Presentation</vt:lpstr>
      <vt:lpstr>PowerPoint Presentation</vt:lpstr>
      <vt:lpstr>Brainstorming  speaking ideas</vt:lpstr>
      <vt:lpstr>https://lucybain.com/blog/2016/conference-proposal-ideas/</vt:lpstr>
      <vt:lpstr>Writing a proposal</vt:lpstr>
      <vt:lpstr>Sarah’s Outline Tips</vt:lpstr>
      <vt:lpstr>Example:</vt:lpstr>
      <vt:lpstr>Sarah’s Abstract Tips</vt:lpstr>
      <vt:lpstr>Example:</vt:lpstr>
      <vt:lpstr>Sarah’s Outline Tips</vt:lpstr>
      <vt:lpstr>Sarah’s Abstract Tips</vt:lpstr>
      <vt:lpstr>Creating a speaker bio</vt:lpstr>
      <vt:lpstr>PowerPoint Presentation</vt:lpstr>
      <vt:lpstr>Crafting Your Bio</vt:lpstr>
      <vt:lpstr>Crafting Your Bio</vt:lpstr>
      <vt:lpstr>Submit a CFP</vt:lpstr>
      <vt:lpstr>Lunch!</vt:lpstr>
      <vt:lpstr>Making your talk</vt:lpstr>
      <vt:lpstr>18:30</vt:lpstr>
      <vt:lpstr>Making your talk</vt:lpstr>
      <vt:lpstr>Slide design</vt:lpstr>
      <vt:lpstr>PowerPoint Presentation</vt:lpstr>
      <vt:lpstr>PowerPoint Presentation</vt:lpstr>
      <vt:lpstr>Presentation tips  and practice</vt:lpstr>
      <vt:lpstr>PowerPoint Presentation</vt:lpstr>
      <vt:lpstr>Close</vt:lpstr>
      <vt:lpstr>Group picture</vt:lpstr>
      <vt:lpstr>global diversity CFP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diversity CFP day</dc:title>
  <cp:lastModifiedBy>Sarah W</cp:lastModifiedBy>
  <cp:revision>17</cp:revision>
  <dcterms:modified xsi:type="dcterms:W3CDTF">2019-03-02T15:16:16Z</dcterms:modified>
</cp:coreProperties>
</file>