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449" r:id="rId2"/>
    <p:sldId id="450" r:id="rId3"/>
    <p:sldId id="451" r:id="rId4"/>
    <p:sldId id="995" r:id="rId5"/>
    <p:sldId id="452" r:id="rId6"/>
    <p:sldId id="453" r:id="rId7"/>
    <p:sldId id="456" r:id="rId8"/>
    <p:sldId id="997" r:id="rId9"/>
    <p:sldId id="454" r:id="rId10"/>
  </p:sldIdLst>
  <p:sldSz cx="9144000" cy="6858000" type="screen4x3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334" userDrawn="1">
          <p15:clr>
            <a:srgbClr val="A4A3A4"/>
          </p15:clr>
        </p15:guide>
        <p15:guide id="5" pos="1156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8" pos="51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FF"/>
    <a:srgbClr val="FC2F2C"/>
    <a:srgbClr val="187C18"/>
    <a:srgbClr val="E7E6E6"/>
    <a:srgbClr val="B6DB85"/>
    <a:srgbClr val="36FF27"/>
    <a:srgbClr val="F75E56"/>
    <a:srgbClr val="E47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437" autoAdjust="0"/>
  </p:normalViewPr>
  <p:slideViewPr>
    <p:cSldViewPr>
      <p:cViewPr varScale="1">
        <p:scale>
          <a:sx n="83" d="100"/>
          <a:sy n="83" d="100"/>
        </p:scale>
        <p:origin x="638" y="67"/>
      </p:cViewPr>
      <p:guideLst>
        <p:guide orient="horz" pos="1480"/>
        <p:guide pos="2880"/>
        <p:guide pos="3334"/>
        <p:guide pos="1156"/>
        <p:guide orient="horz" pos="2115"/>
        <p:guide pos="519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950" y="3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1574" y="1"/>
            <a:ext cx="2984978" cy="501657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64E5B7B2-212A-48D2-9D65-65D6A4D63E3B}" type="datetimeFigureOut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1574" y="9515454"/>
            <a:ext cx="2984978" cy="50165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916B8D52-EE0F-4C2B-A07E-60CBFC27DEB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38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1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/>
          <a:lstStyle>
            <a:lvl1pPr algn="r">
              <a:defRPr sz="1200"/>
            </a:lvl1pPr>
          </a:lstStyle>
          <a:p>
            <a:fld id="{56C64B7D-C83C-48C6-890A-F3F347C5C550}" type="datetimeFigureOut">
              <a:rPr lang="ko-KR" altLang="en-US" smtClean="0"/>
              <a:pPr/>
              <a:t>2022-03-16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8213" y="750888"/>
            <a:ext cx="5011737" cy="3759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01" tIns="46251" rIns="92501" bIns="46251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0"/>
          </a:xfrm>
          <a:prstGeom prst="rect">
            <a:avLst/>
          </a:prstGeom>
        </p:spPr>
        <p:txBody>
          <a:bodyPr vert="horz" lIns="92501" tIns="46251" rIns="92501" bIns="46251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0936"/>
          </a:xfrm>
          <a:prstGeom prst="rect">
            <a:avLst/>
          </a:prstGeom>
        </p:spPr>
        <p:txBody>
          <a:bodyPr vert="horz" lIns="92501" tIns="46251" rIns="92501" bIns="46251" rtlCol="0" anchor="b"/>
          <a:lstStyle>
            <a:lvl1pPr algn="r">
              <a:defRPr sz="1200"/>
            </a:lvl1pPr>
          </a:lstStyle>
          <a:p>
            <a:fld id="{652E4A2F-89AF-428E-9EAB-2363F75F2D8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55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1192"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385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4A2F-89AF-428E-9EAB-2363F75F2D8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1024"/>
            <a:ext cx="7543800" cy="1668016"/>
          </a:xfrm>
          <a:prstGeom prst="rect">
            <a:avLst/>
          </a:prstGeom>
        </p:spPr>
        <p:txBody>
          <a:bodyPr anchor="b"/>
          <a:lstStyle>
            <a:lvl1pPr>
              <a:defRPr sz="4800">
                <a:ln>
                  <a:noFill/>
                </a:ln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7558608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69420C4-B5F8-40A2-8D07-D67ED96F3935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" y="30904"/>
            <a:ext cx="9144000" cy="833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/>
          <a:p>
            <a:pPr algn="ctr"/>
            <a:fld id="{F4D5CA30-F14F-451B-BD34-54B04A58DDBE}" type="datetime1">
              <a:rPr lang="ko-KR" altLang="en-US" smtClean="0"/>
              <a:pPr algn="ctr"/>
              <a:t>2022-03-16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0272" y="274638"/>
            <a:ext cx="1752600" cy="6178698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19056" cy="617869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4E406684-86E0-4BA5-A96C-303F3123856C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189C7B92-BC08-449D-9FDC-C63C9DB54362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Group 65"/>
          <p:cNvGrpSpPr>
            <a:grpSpLocks/>
          </p:cNvGrpSpPr>
          <p:nvPr userDrawn="1"/>
        </p:nvGrpSpPr>
        <p:grpSpPr bwMode="auto">
          <a:xfrm>
            <a:off x="0" y="620695"/>
            <a:ext cx="9144000" cy="76201"/>
            <a:chOff x="0" y="720"/>
            <a:chExt cx="5760" cy="48"/>
          </a:xfrm>
        </p:grpSpPr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 flipV="1">
              <a:off x="995" y="720"/>
              <a:ext cx="4765" cy="47"/>
            </a:xfrm>
            <a:prstGeom prst="rect">
              <a:avLst/>
            </a:prstGeom>
            <a:solidFill>
              <a:srgbClr val="ABABAB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  <p:sp>
          <p:nvSpPr>
            <p:cNvPr id="9" name="Rectangle 67"/>
            <p:cNvSpPr>
              <a:spLocks noChangeArrowheads="1"/>
            </p:cNvSpPr>
            <p:nvPr/>
          </p:nvSpPr>
          <p:spPr bwMode="auto">
            <a:xfrm flipV="1">
              <a:off x="0" y="720"/>
              <a:ext cx="995" cy="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Helvetica" panose="020B0604020202030204" pitchFamily="34" charset="0"/>
              </a:endParaRPr>
            </a:p>
          </p:txBody>
        </p:sp>
      </p:grp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-3856" y="44624"/>
            <a:ext cx="8713788" cy="508000"/>
          </a:xfrm>
        </p:spPr>
        <p:txBody>
          <a:bodyPr>
            <a:noAutofit/>
          </a:bodyPr>
          <a:lstStyle>
            <a:lvl1pPr marL="114300" indent="0">
              <a:buNone/>
              <a:defRPr sz="3200" b="1">
                <a:solidFill>
                  <a:schemeClr val="tx2"/>
                </a:solidFill>
                <a:latin typeface="Helvetica" panose="020B0604020202030204" pitchFamily="34" charset="0"/>
                <a:ea typeface="+mj-ea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sz="quarter" idx="14"/>
          </p:nvPr>
        </p:nvSpPr>
        <p:spPr>
          <a:xfrm>
            <a:off x="107950" y="765175"/>
            <a:ext cx="8928100" cy="5688013"/>
          </a:xfrm>
        </p:spPr>
        <p:txBody>
          <a:bodyPr/>
          <a:lstStyle>
            <a:lvl1pPr>
              <a:defRPr>
                <a:latin typeface="Helvetica" panose="020B0604020202030204" pitchFamily="34" charset="0"/>
              </a:defRPr>
            </a:lvl1pPr>
            <a:lvl2pPr>
              <a:defRPr>
                <a:latin typeface="Helvetica" panose="020B0604020202030204" pitchFamily="34" charset="0"/>
              </a:defRPr>
            </a:lvl2pPr>
            <a:lvl3pPr>
              <a:defRPr>
                <a:latin typeface="Helvetica" panose="020B0604020202030204" pitchFamily="34" charset="0"/>
              </a:defRPr>
            </a:lvl3pPr>
            <a:lvl4pPr>
              <a:defRPr>
                <a:latin typeface="Helvetica" panose="020B0604020202030204" pitchFamily="34" charset="0"/>
              </a:defRPr>
            </a:lvl4pPr>
            <a:lvl5pPr>
              <a:defRPr>
                <a:latin typeface="Helvetica" panose="020B0604020202030204" pitchFamily="34" charset="0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794"/>
            <a:ext cx="1259632" cy="6390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20655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573016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6D382DE-DCFA-440C-A245-CF51EA0FB16C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656" y="1536192"/>
            <a:ext cx="41400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1338082D-1B87-412A-8775-D2A34F7BEC21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2480" y="1535113"/>
            <a:ext cx="41400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480" y="2174875"/>
            <a:ext cx="41400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71F4A409-C614-4816-A8B7-E2D23D1930F2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38138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0C45EFF-5051-4459-8A6B-36B5FC3DD388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7DEBAD35-5905-47C8-A135-3AB42848C740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01208"/>
            <a:ext cx="8443663" cy="594360"/>
          </a:xfrm>
          <a:prstGeom prst="rect">
            <a:avLst/>
          </a:prstGeo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5901664"/>
            <a:ext cx="8443665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89B0AD5-934F-4522-BAA3-958FC069B93E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8443664" cy="477619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95278"/>
            <a:ext cx="9144000" cy="594626"/>
          </a:xfrm>
          <a:prstGeom prst="rect">
            <a:avLst/>
          </a:prstGeo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6096000"/>
            <a:ext cx="9144000" cy="50135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318177" y="6597351"/>
            <a:ext cx="1070247" cy="27544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8C95DC3C-8E0C-4F5A-9EDD-6D5C4CF728AE}" type="datetime1">
              <a:rPr lang="ko-KR" altLang="en-US" smtClean="0"/>
              <a:pPr/>
              <a:t>2022-03-16</a:t>
            </a:fld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bg2">
                <a:alpha val="87000"/>
              </a:schemeClr>
            </a:gs>
            <a:gs pos="100000">
              <a:schemeClr val="bg1">
                <a:shade val="100000"/>
                <a:satMod val="115000"/>
              </a:schemeClr>
            </a:gs>
            <a:gs pos="100000">
              <a:schemeClr val="bg1">
                <a:shade val="70000"/>
                <a:satMod val="13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4439133" y="2151868"/>
            <a:ext cx="268982" cy="91599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pic>
        <p:nvPicPr>
          <p:cNvPr id="9" name="Picture 2" descr="ci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8093" y="6590376"/>
            <a:ext cx="577502" cy="277200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/>
              <a:t>Click to edit Master text styles 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8424" y="6597351"/>
            <a:ext cx="765175" cy="2660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620808"/>
            <a:ext cx="621159" cy="216024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lnSpc>
                <a:spcPct val="100000"/>
              </a:lnSpc>
              <a:defRPr sz="1200">
                <a:solidFill>
                  <a:srgbClr val="FFFFFF"/>
                </a:solidFill>
              </a:defRPr>
            </a:lvl1pPr>
          </a:lstStyle>
          <a:p>
            <a:fld id="{E4E48515-694B-44C7-A9EB-D2CB2C6423B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6111" y="6589335"/>
            <a:ext cx="627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200" dirty="0">
                <a:solidFill>
                  <a:schemeClr val="bg1"/>
                </a:solidFill>
              </a:rPr>
              <a:t>Copyright © 2021 by Il-</a:t>
            </a:r>
            <a:r>
              <a:rPr lang="en-US" altLang="ko-KR" sz="1200" dirty="0" err="1">
                <a:solidFill>
                  <a:schemeClr val="bg1"/>
                </a:solidFill>
              </a:rPr>
              <a:t>Chul</a:t>
            </a:r>
            <a:r>
              <a:rPr lang="en-US" altLang="ko-KR" sz="1200" dirty="0">
                <a:solidFill>
                  <a:schemeClr val="bg1"/>
                </a:solidFill>
              </a:rPr>
              <a:t> Moon, </a:t>
            </a:r>
            <a:r>
              <a:rPr lang="en-US" altLang="ko-KR" sz="1200" dirty="0" err="1">
                <a:solidFill>
                  <a:schemeClr val="bg1"/>
                </a:solidFill>
              </a:rPr>
              <a:t>AAILab</a:t>
            </a:r>
            <a:r>
              <a:rPr lang="en-US" altLang="ko-KR" sz="1200" dirty="0">
                <a:solidFill>
                  <a:schemeClr val="bg1"/>
                </a:solidFill>
              </a:rPr>
              <a:t>, Dept. of Industrial and Systems Engineering, KAIST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Rectangle 76"/>
          <p:cNvSpPr>
            <a:spLocks noGrp="1" noChangeArrowheads="1"/>
          </p:cNvSpPr>
          <p:nvPr>
            <p:ph type="title"/>
          </p:nvPr>
        </p:nvSpPr>
        <p:spPr bwMode="auto">
          <a:xfrm>
            <a:off x="167054" y="85725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제목란 </a:t>
            </a:r>
            <a:r>
              <a:rPr lang="en-US" altLang="ko-KR" dirty="0"/>
              <a:t>: </a:t>
            </a:r>
            <a:r>
              <a:rPr lang="ko-KR" altLang="en-US" dirty="0"/>
              <a:t>굴림체 </a:t>
            </a:r>
            <a:r>
              <a:rPr lang="en-US" altLang="ko-KR" dirty="0"/>
              <a:t>Arial 20 Bold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ea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j-lt"/>
          <a:ea typeface="+mn-ea"/>
          <a:cs typeface="+mn-cs"/>
        </a:defRPr>
      </a:lvl1pPr>
      <a:lvl2pPr marL="6400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00584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28016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j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251520" y="2265040"/>
            <a:ext cx="8640960" cy="1668016"/>
          </a:xfrm>
        </p:spPr>
        <p:txBody>
          <a:bodyPr anchor="ctr"/>
          <a:lstStyle/>
          <a:p>
            <a:pPr algn="ctr" fontAlgn="base"/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Recitation for Homework 1:</a:t>
            </a:r>
            <a:b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</a:br>
            <a:r>
              <a:rPr lang="en-US" altLang="ko-KR" sz="4400" b="1" dirty="0">
                <a:latin typeface="Helvetica" panose="020B0604020202030204" pitchFamily="34" charset="0"/>
                <a:ea typeface="나눔고딕 ExtraBold" panose="020D0904000000000000" pitchFamily="50" charset="-127"/>
              </a:rPr>
              <a:t>Numerical Search</a:t>
            </a:r>
            <a:endParaRPr lang="en-US" altLang="ko-KR" sz="1600" b="1" dirty="0">
              <a:solidFill>
                <a:schemeClr val="tx2">
                  <a:lumMod val="60000"/>
                  <a:lumOff val="40000"/>
                </a:schemeClr>
              </a:solidFill>
              <a:latin typeface="Helvetica" panose="020B0604020202030204" pitchFamily="34" charset="0"/>
              <a:ea typeface="+mn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7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5"/>
    </mc:Choice>
    <mc:Fallback xmlns="">
      <p:transition spd="slow" advTm="167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96B891-587F-4D5A-B671-F227BFB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29087-E4FF-4B26-AB55-CDB26FE3BD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Homework Objectives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FBB6140-75AF-4982-BC88-D2556A13670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7950" y="765175"/>
                <a:ext cx="8928100" cy="352792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Develop a Python program to find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in interval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satisfying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when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given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We provide three static f(x) functions and their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r>
                  <a:rPr lang="en-US" altLang="ko-KR" b="0" dirty="0"/>
                  <a:t>Exponential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=+3,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=−5,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tol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ko-KR" altLang="en-US" dirty="0"/>
              </a:p>
              <a:p>
                <a:pPr lvl="1"/>
                <a:r>
                  <a:rPr lang="en-US" altLang="ko-KR" dirty="0"/>
                  <a:t>Cubic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=+2,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=−3,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+4,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tol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=0.0001 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Logarithmic Function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=+3,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=+10,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0.00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01,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=0.05,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tol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AFBB6140-75AF-4982-BC88-D2556A136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7950" y="765175"/>
                <a:ext cx="8928100" cy="3527921"/>
              </a:xfrm>
              <a:blipFill>
                <a:blip r:embed="rId2"/>
                <a:stretch>
                  <a:fillRect t="-25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4503362"/>
            <a:ext cx="2841362" cy="169167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0" y="4503362"/>
            <a:ext cx="2830520" cy="16916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74" y="4505647"/>
            <a:ext cx="2822994" cy="16893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659" y="619266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Exponential Function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09936" y="619266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Cubic Function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14932" y="619266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Logarithmic Function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55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27B206-2E17-46FD-9BBA-B7F2B71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BBE6E-D4FB-4D91-A28F-BC0CD6923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Numerical Searching Algorithms (1)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8CE4D6B-B881-4038-BB19-E858C69F18C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7950" y="765175"/>
                <a:ext cx="9036050" cy="568801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How to solve the equations?</a:t>
                </a:r>
              </a:p>
              <a:p>
                <a:pPr lvl="1"/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Use numerical searching algorithms</a:t>
                </a:r>
              </a:p>
              <a:p>
                <a:pPr lvl="2"/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Binary search</a:t>
                </a:r>
              </a:p>
              <a:p>
                <a:pPr lvl="2"/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(Optional) Newton search</a:t>
                </a:r>
              </a:p>
              <a:p>
                <a:pPr lvl="2"/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(Optional) Secant search</a:t>
                </a:r>
              </a:p>
              <a:p>
                <a:pPr marL="114300" indent="0">
                  <a:buNone/>
                </a:pPr>
                <a:endParaRPr lang="en-US" altLang="ko-KR" sz="180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sz="2000" b="1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Binary Search</a:t>
                </a:r>
              </a:p>
              <a:p>
                <a:pPr lvl="1"/>
                <a:r>
                  <a:rPr lang="en-US" altLang="ko-KR" sz="180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𝑥</m:t>
                    </m:r>
                    <m:r>
                      <a:rPr lang="en-US" altLang="ko-KR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  <a:sym typeface="Symbol"/>
                      </a:rPr>
                      <m:t>[</m:t>
                    </m:r>
                    <m:r>
                      <a:rPr lang="en-US" altLang="ko-KR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  <a:sym typeface="Symbol"/>
                      </a:rPr>
                      <m:t>𝑙𝑜𝑤</m:t>
                    </m:r>
                    <m:r>
                      <a:rPr lang="en-US" altLang="ko-KR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  <a:sym typeface="Symbol"/>
                      </a:rPr>
                      <m:t>, </m:t>
                    </m:r>
                    <m:r>
                      <a:rPr lang="en-US" altLang="ko-KR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  <a:sym typeface="Symbol"/>
                      </a:rPr>
                      <m:t>h𝑖𝑔h</m:t>
                    </m:r>
                    <m:r>
                      <a:rPr lang="en-US" altLang="ko-KR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  <a:sym typeface="Symbol"/>
                      </a:rPr>
                      <m:t>] </m:t>
                    </m:r>
                  </m:oMath>
                </a14:m>
                <a:r>
                  <a:rPr lang="en-US" altLang="ko-KR" sz="180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  <a:sym typeface="Symbol"/>
                  </a:rPr>
                  <a:t>such that</a:t>
                </a:r>
                <a:r>
                  <a:rPr lang="en-US" altLang="ko-KR" sz="180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𝑥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) = 0</m:t>
                    </m:r>
                  </m:oMath>
                </a14:m>
                <a:endParaRPr lang="en-US" altLang="ko-KR" sz="180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altLang="ko-KR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Assumption 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𝑙𝑜𝑤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) 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h𝑖𝑔h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) &lt; 0</m:t>
                    </m:r>
                  </m:oMath>
                </a14:m>
                <a:endParaRPr lang="en-US" altLang="ko-KR" sz="180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  <a:p>
                <a:pPr lvl="1"/>
                <a:r>
                  <a:rPr lang="en-US" altLang="ko-KR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Iteration</a:t>
                </a:r>
              </a:p>
              <a:p>
                <a:pPr lvl="2"/>
                <a:r>
                  <a:rPr lang="en-US" altLang="ko-KR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Mid = (low + high) / 2;</a:t>
                </a:r>
              </a:p>
              <a:p>
                <a:pPr lvl="2"/>
                <a:r>
                  <a:rPr lang="en-US" altLang="ko-KR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While ( |f (mid)| &gt; </a:t>
                </a:r>
                <a:r>
                  <a:rPr lang="en-US" altLang="ko-KR" sz="140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tol</a:t>
                </a:r>
                <a:r>
                  <a:rPr lang="en-US" altLang="ko-KR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 ) {</a:t>
                </a:r>
              </a:p>
              <a:p>
                <a:pPr lvl="3"/>
                <a:r>
                  <a:rPr lang="en-US" altLang="ko-KR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If (f(low)*f(mid) &gt; 0) </a:t>
                </a:r>
              </a:p>
              <a:p>
                <a:pPr lvl="2">
                  <a:buNone/>
                </a:pPr>
                <a:r>
                  <a:rPr lang="en-US" altLang="ko-KR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	low = mid</a:t>
                </a:r>
              </a:p>
              <a:p>
                <a:pPr lvl="2">
                  <a:buNone/>
                </a:pPr>
                <a:r>
                  <a:rPr lang="en-US" altLang="ko-KR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     else</a:t>
                </a:r>
              </a:p>
              <a:p>
                <a:pPr lvl="3">
                  <a:buNone/>
                </a:pPr>
                <a:r>
                  <a:rPr lang="en-US" altLang="ko-KR" sz="18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</a:t>
                </a:r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	high = mid;</a:t>
                </a:r>
              </a:p>
              <a:p>
                <a:pPr lvl="3"/>
                <a:r>
                  <a:rPr lang="en-US" altLang="ko-KR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mid = (low + high) / 2;</a:t>
                </a:r>
              </a:p>
              <a:p>
                <a:pPr lvl="2"/>
                <a:r>
                  <a:rPr lang="en-US" altLang="ko-KR" sz="14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}</a:t>
                </a:r>
                <a:endParaRPr kumimoji="1" lang="en-US" altLang="ko-KR" sz="1400" b="1" kern="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8CE4D6B-B881-4038-BB19-E858C69F1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7950" y="765175"/>
                <a:ext cx="9036050" cy="5688013"/>
              </a:xfrm>
              <a:blipFill>
                <a:blip r:embed="rId2"/>
                <a:stretch>
                  <a:fillRect t="-643" b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연결선 40"/>
          <p:cNvCxnSpPr>
            <a:stCxn id="56" idx="4"/>
          </p:cNvCxnSpPr>
          <p:nvPr/>
        </p:nvCxnSpPr>
        <p:spPr>
          <a:xfrm flipV="1">
            <a:off x="6732240" y="5501684"/>
            <a:ext cx="0" cy="227208"/>
          </a:xfrm>
          <a:prstGeom prst="line">
            <a:avLst/>
          </a:prstGeom>
          <a:ln w="9525" cap="flat" cmpd="sng" algn="ctr">
            <a:solidFill>
              <a:srgbClr val="E4744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5508104" y="2686349"/>
            <a:ext cx="0" cy="33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5097267" y="5494661"/>
            <a:ext cx="3795213" cy="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원호 43"/>
          <p:cNvSpPr/>
          <p:nvPr/>
        </p:nvSpPr>
        <p:spPr>
          <a:xfrm rot="7061400">
            <a:off x="3275611" y="892229"/>
            <a:ext cx="5436586" cy="4749911"/>
          </a:xfrm>
          <a:prstGeom prst="arc">
            <a:avLst>
              <a:gd name="adj1" fmla="val 15180496"/>
              <a:gd name="adj2" fmla="val 2012932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226152" y="33682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</a:t>
            </a:r>
            <a:endParaRPr lang="ko-KR" altLang="en-US" dirty="0"/>
          </a:p>
        </p:txBody>
      </p:sp>
      <p:sp>
        <p:nvSpPr>
          <p:cNvPr id="46" name="타원 45"/>
          <p:cNvSpPr/>
          <p:nvPr/>
        </p:nvSpPr>
        <p:spPr>
          <a:xfrm>
            <a:off x="6084168" y="5849449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8141177" y="4142450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6120172" y="5494661"/>
            <a:ext cx="0" cy="382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8177181" y="4214458"/>
            <a:ext cx="0" cy="1288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86107" y="548072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mid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867754" y="511248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low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955596" y="5491885"/>
            <a:ext cx="63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7236296" y="5345655"/>
            <a:ext cx="0" cy="146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7202487" y="5331967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383821" y="1978031"/>
                <a:ext cx="3704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𝑓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𝑙𝑜𝑤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) ∗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𝑓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(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𝑚𝑖𝑑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  <a:cs typeface="Helvetica" panose="020B0604020202020204" pitchFamily="34" charset="0"/>
                        </a:rPr>
                        <m:t>) &lt; 0</m:t>
                      </m:r>
                    </m:oMath>
                  </m:oMathPara>
                </a14:m>
                <a:endParaRPr lang="en-US" altLang="ko-KR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Then, variable high gets value mid</a:t>
                </a:r>
                <a:endParaRPr lang="ko-KR" altLang="en-US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21" y="1978031"/>
                <a:ext cx="3704949" cy="646331"/>
              </a:xfrm>
              <a:prstGeom prst="rect">
                <a:avLst/>
              </a:prstGeom>
              <a:blipFill>
                <a:blip r:embed="rId3"/>
                <a:stretch>
                  <a:fillRect l="-1316" r="-658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타원 55"/>
          <p:cNvSpPr/>
          <p:nvPr/>
        </p:nvSpPr>
        <p:spPr>
          <a:xfrm>
            <a:off x="6696236" y="565688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6732240" y="5485347"/>
            <a:ext cx="0" cy="20051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042602" y="6082081"/>
            <a:ext cx="69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high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9299" y="607536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mid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867754" y="608362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low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C8C125-8EA0-44FF-A26B-5F8B9D7C0B99}"/>
                  </a:ext>
                </a:extLst>
              </p:cNvPr>
              <p:cNvSpPr txBox="1"/>
              <p:nvPr/>
            </p:nvSpPr>
            <p:spPr>
              <a:xfrm>
                <a:off x="3878940" y="5308031"/>
                <a:ext cx="1415940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ko-KR" sz="1600" dirty="0"/>
                  <a:t> iteration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6C8C125-8EA0-44FF-A26B-5F8B9D7C0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940" y="5308031"/>
                <a:ext cx="1415940" cy="349583"/>
              </a:xfrm>
              <a:prstGeom prst="rect">
                <a:avLst/>
              </a:prstGeom>
              <a:blipFill>
                <a:blip r:embed="rId4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CFEFEF-F96F-4C71-92B9-A7021B3226EB}"/>
                  </a:ext>
                </a:extLst>
              </p:cNvPr>
              <p:cNvSpPr txBox="1"/>
              <p:nvPr/>
            </p:nvSpPr>
            <p:spPr>
              <a:xfrm>
                <a:off x="3858160" y="6070725"/>
                <a:ext cx="1721952" cy="349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ko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sz="1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chemeClr val="accent5"/>
                    </a:solidFill>
                  </a:rPr>
                  <a:t> iteration</a:t>
                </a:r>
                <a:endParaRPr lang="ko-KR" alt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CFEFEF-F96F-4C71-92B9-A7021B32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160" y="6070725"/>
                <a:ext cx="1721952" cy="349583"/>
              </a:xfrm>
              <a:prstGeom prst="rect">
                <a:avLst/>
              </a:prstGeom>
              <a:blipFill>
                <a:blip r:embed="rId5"/>
                <a:stretch>
                  <a:fillRect l="-355" t="-1754" b="-228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8" grpId="0"/>
      <p:bldP spid="59" grpId="0"/>
      <p:bldP spid="6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27B206-2E17-46FD-9BBA-B7F2B713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2BBE6E-D4FB-4D91-A28F-BC0CD6923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Numerical Searching Algorithms (2)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8CE4D6B-B881-4038-BB19-E858C69F18CE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107950" y="765175"/>
                <a:ext cx="4804699" cy="5688013"/>
              </a:xfrm>
            </p:spPr>
            <p:txBody>
              <a:bodyPr/>
              <a:lstStyle/>
              <a:p>
                <a:pPr marL="445770" indent="-285750"/>
                <a:r>
                  <a:rPr kumimoji="1" lang="en-US" altLang="ko-KR" sz="2000" b="1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(Optional) Newton Search</a:t>
                </a:r>
              </a:p>
              <a:p>
                <a:pPr marL="742950" lvl="1" indent="-285750"/>
                <a:r>
                  <a:rPr kumimoji="1" lang="en-US" altLang="ko-KR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Iteration rule</a:t>
                </a:r>
              </a:p>
              <a:p>
                <a:pPr marL="110871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i="1" ker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 ker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−</m:t>
                    </m:r>
                    <m:f>
                      <m:f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kumimoji="1" lang="en-US" altLang="ko-KR" kern="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  <a:p>
                <a:pPr marL="742950" lvl="1" indent="-285750"/>
                <a:r>
                  <a:rPr kumimoji="1" lang="en-US" altLang="ko-KR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Issues</a:t>
                </a:r>
              </a:p>
              <a:p>
                <a:pPr marL="1200150" lvl="2" indent="-285750"/>
                <a:r>
                  <a:rPr kumimoji="1" lang="en-US" altLang="ko-KR" sz="1600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How to find seed </a:t>
                </a:r>
                <a:r>
                  <a:rPr kumimoji="1" lang="en-US" altLang="ko-KR" sz="1600" i="1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x</a:t>
                </a:r>
                <a:r>
                  <a:rPr kumimoji="1" lang="en-US" altLang="ko-KR" sz="1600" kern="0" baseline="-2500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0</a:t>
                </a:r>
                <a:r>
                  <a:rPr kumimoji="1" lang="en-US" altLang="ko-KR" sz="1600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 </a:t>
                </a:r>
              </a:p>
              <a:p>
                <a:pPr marL="1200150" lvl="2" indent="-285750"/>
                <a:r>
                  <a:rPr kumimoji="1" lang="en-US" altLang="ko-KR" sz="1600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kern="0" dirty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1600" i="1" kern="0" dirty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600" i="1" kern="0" dirty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 goes out of range?</a:t>
                </a:r>
              </a:p>
              <a:p>
                <a:pPr marL="1474470" lvl="3" indent="-285750"/>
                <a:r>
                  <a:rPr kumimoji="1" lang="en-US" altLang="ko-KR" sz="1400" b="1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Because of this, you can’t use the Newton’s search for the third f(x)</a:t>
                </a:r>
              </a:p>
              <a:p>
                <a:pPr marL="1474470" lvl="3" indent="-285750"/>
                <a:r>
                  <a:rPr kumimoji="1" lang="en-US" altLang="ko-KR" sz="1400" b="1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So, you don’t need to code this method for the log function.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8CE4D6B-B881-4038-BB19-E858C69F1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107950" y="765175"/>
                <a:ext cx="4804699" cy="5688013"/>
              </a:xfrm>
              <a:blipFill>
                <a:blip r:embed="rId2"/>
                <a:stretch>
                  <a:fillRect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자유형 21"/>
          <p:cNvSpPr/>
          <p:nvPr/>
        </p:nvSpPr>
        <p:spPr>
          <a:xfrm>
            <a:off x="5817125" y="3933056"/>
            <a:ext cx="2643307" cy="2282158"/>
          </a:xfrm>
          <a:custGeom>
            <a:avLst/>
            <a:gdLst>
              <a:gd name="connsiteX0" fmla="*/ 0 w 2643307"/>
              <a:gd name="connsiteY0" fmla="*/ 2282158 h 2282158"/>
              <a:gd name="connsiteX1" fmla="*/ 276625 w 2643307"/>
              <a:gd name="connsiteY1" fmla="*/ 2028584 h 2282158"/>
              <a:gd name="connsiteX2" fmla="*/ 1183341 w 2643307"/>
              <a:gd name="connsiteY2" fmla="*/ 1705855 h 2282158"/>
              <a:gd name="connsiteX3" fmla="*/ 1506070 w 2643307"/>
              <a:gd name="connsiteY3" fmla="*/ 860611 h 2282158"/>
              <a:gd name="connsiteX4" fmla="*/ 1882588 w 2643307"/>
              <a:gd name="connsiteY4" fmla="*/ 307361 h 2282158"/>
              <a:gd name="connsiteX5" fmla="*/ 2643307 w 2643307"/>
              <a:gd name="connsiteY5" fmla="*/ 0 h 228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307" h="2282158">
                <a:moveTo>
                  <a:pt x="0" y="2282158"/>
                </a:moveTo>
                <a:cubicBezTo>
                  <a:pt x="39701" y="2203396"/>
                  <a:pt x="79402" y="2124634"/>
                  <a:pt x="276625" y="2028584"/>
                </a:cubicBezTo>
                <a:cubicBezTo>
                  <a:pt x="473849" y="1932533"/>
                  <a:pt x="978434" y="1900517"/>
                  <a:pt x="1183341" y="1705855"/>
                </a:cubicBezTo>
                <a:cubicBezTo>
                  <a:pt x="1388248" y="1511193"/>
                  <a:pt x="1389529" y="1093693"/>
                  <a:pt x="1506070" y="860611"/>
                </a:cubicBezTo>
                <a:cubicBezTo>
                  <a:pt x="1622611" y="627529"/>
                  <a:pt x="1693049" y="450796"/>
                  <a:pt x="1882588" y="307361"/>
                </a:cubicBezTo>
                <a:cubicBezTo>
                  <a:pt x="2072127" y="163926"/>
                  <a:pt x="2357717" y="81963"/>
                  <a:pt x="264330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 flipH="1">
            <a:off x="5657073" y="4720164"/>
            <a:ext cx="1534387" cy="164438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5762357" y="3882036"/>
            <a:ext cx="2379733" cy="188827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5529327" y="3512704"/>
            <a:ext cx="0" cy="270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5118490" y="5639150"/>
            <a:ext cx="3795213" cy="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87723" y="390927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</a:t>
            </a:r>
            <a:endParaRPr lang="ko-KR" altLang="en-US" dirty="0"/>
          </a:p>
        </p:txBody>
      </p:sp>
      <p:sp>
        <p:nvSpPr>
          <p:cNvPr id="28" name="타원 27"/>
          <p:cNvSpPr/>
          <p:nvPr/>
        </p:nvSpPr>
        <p:spPr>
          <a:xfrm>
            <a:off x="5868157" y="6043653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7674774" y="4190607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904161" y="5682233"/>
            <a:ext cx="0" cy="382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710778" y="4198991"/>
            <a:ext cx="0" cy="14401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07486" y="5647038"/>
                <a:ext cx="634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86" y="5647038"/>
                <a:ext cx="63406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/>
          <p:cNvCxnSpPr/>
          <p:nvPr/>
        </p:nvCxnSpPr>
        <p:spPr>
          <a:xfrm flipV="1">
            <a:off x="6292051" y="5639150"/>
            <a:ext cx="12731" cy="2518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>
          <a:xfrm>
            <a:off x="6258274" y="5871620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513770" y="5287391"/>
                <a:ext cx="758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770" y="5287391"/>
                <a:ext cx="75853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78321" y="5287529"/>
                <a:ext cx="758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321" y="5287529"/>
                <a:ext cx="75853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12649" y="771177"/>
                <a:ext cx="4791487" cy="2419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 point </a:t>
                </a:r>
                <a14:m>
                  <m:oMath xmlns:m="http://schemas.openxmlformats.org/officeDocument/2006/math">
                    <m:r>
                      <a:rPr lang="en-US" altLang="ko-KR" sz="15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sz="1500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sz="1500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500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1500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, </m:t>
                    </m:r>
                    <m:r>
                      <a:rPr kumimoji="1" lang="en-US" altLang="ko-KR" sz="1500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r>
                      <a:rPr kumimoji="1" lang="en-US" altLang="ko-KR" sz="1500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(</m:t>
                    </m:r>
                    <m:r>
                      <a:rPr kumimoji="1" lang="en-US" altLang="ko-KR" sz="1500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𝑥𝑖</m:t>
                    </m:r>
                    <m:r>
                      <a:rPr kumimoji="1" lang="en-US" altLang="ko-KR" sz="1500" i="1" kern="0" dirty="0" smtClea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)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r>
                  <a:rPr kumimoji="1" lang="en-US" altLang="ko-KR" sz="1500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, the tangential function is:</a:t>
                </a:r>
              </a:p>
              <a:p>
                <a:endParaRPr kumimoji="1" lang="en-US" altLang="ko-KR" sz="1500" kern="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𝑦</m:t>
                      </m:r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−</m:t>
                      </m:r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500" b="0" i="1" kern="0" smtClea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500" b="0" i="1" kern="0" smtClea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500" b="0" i="1" kern="0" smtClea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= </m:t>
                      </m:r>
                      <m:sSup>
                        <m:sSupPr>
                          <m:ctrlP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)(</m:t>
                      </m:r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𝑥</m:t>
                      </m:r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500" b="0" i="1" kern="0" smtClea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1500" b="0" i="1" kern="0" smtClean="0">
                          <a:latin typeface="Cambria Math" panose="02040503050406030204" pitchFamily="18" charset="0"/>
                          <a:ea typeface="Tahoma" pitchFamily="34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altLang="ko-KR" sz="1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sz="1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next point is decided as intersection of this function and x-coordinate.</a:t>
                </a:r>
              </a:p>
              <a:p>
                <a:endParaRPr lang="en-US" altLang="ko-KR" sz="1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sz="15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Hence, x value of next point is:</a:t>
                </a:r>
                <a:endParaRPr lang="en-US" altLang="ko-KR" sz="15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sz="1500" i="1" ker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500" i="1" ker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kumimoji="1" lang="en-US" altLang="ko-KR" sz="1500" i="1" ker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ko-KR" sz="1500" i="1" ker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ko-KR" sz="1500" i="1" ker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500" i="1" ker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ko-KR" sz="1500" i="1" kern="0">
                                  <a:latin typeface="Cambria Math" panose="02040503050406030204" pitchFamily="18" charset="0"/>
                                  <a:ea typeface="Tahoma" pitchFamily="34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500" i="1" kern="0">
                              <a:latin typeface="Cambria Math" panose="02040503050406030204" pitchFamily="18" charset="0"/>
                              <a:ea typeface="Tahoma" pitchFamily="34" charset="0"/>
                              <a:cs typeface="Times New Roman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5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649" y="771177"/>
                <a:ext cx="4791487" cy="2419637"/>
              </a:xfrm>
              <a:prstGeom prst="rect">
                <a:avLst/>
              </a:prstGeom>
              <a:blipFill>
                <a:blip r:embed="rId6"/>
                <a:stretch>
                  <a:fillRect l="-509" t="-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9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17E2B4-9334-4A46-82AB-1F3F6E15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08D3E-0D90-48E6-B743-AC5A44CEFD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Numerical Searching Algorithms (3)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98F8A95-1995-4C44-8007-F087477C7A7C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pPr marL="445770" indent="-285750"/>
                <a:r>
                  <a:rPr kumimoji="1" lang="en-US" altLang="ko-KR" sz="2000" b="1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(Optional) Secant Search</a:t>
                </a:r>
              </a:p>
              <a:p>
                <a:pPr marL="742950" lvl="1" indent="-285750"/>
                <a:r>
                  <a:rPr kumimoji="1" lang="en-US" altLang="ko-KR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Iteration rule</a:t>
                </a:r>
              </a:p>
              <a:p>
                <a:pPr marL="1108710" lvl="2" indent="-28575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+2</m:t>
                        </m:r>
                      </m:sub>
                    </m:sSub>
                    <m:r>
                      <a:rPr kumimoji="1" lang="en-US" altLang="ko-KR" i="1" ker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kumimoji="1" lang="en-US" altLang="ko-KR" b="0" i="1" kern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i="1" ker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−</m:t>
                    </m:r>
                    <m:r>
                      <a:rPr kumimoji="1" lang="en-US" altLang="ko-KR" i="1" kern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ko-KR" b="0" i="1" kern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kumimoji="1" lang="en-US" altLang="ko-KR" i="1" ker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  <m:r>
                                  <a:rPr kumimoji="1" lang="en-US" altLang="ko-KR" b="0" i="1" kern="0" smtClea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ko-KR" b="0" i="1" kern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−</m:t>
                        </m:r>
                        <m:r>
                          <a:rPr kumimoji="1" lang="en-US" altLang="ko-KR" b="0" i="1" kern="0" smtClean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ko-KR" i="1" kern="0">
                                <a:latin typeface="Cambria Math" panose="02040503050406030204" pitchFamily="18" charset="0"/>
                                <a:ea typeface="Tahoma" pitchFamily="34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ko-KR" i="1" kern="0">
                                    <a:latin typeface="Cambria Math" panose="02040503050406030204" pitchFamily="18" charset="0"/>
                                    <a:ea typeface="Tahoma" pitchFamily="34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kumimoji="1" lang="en-US" altLang="ko-KR" sz="1600" b="1" kern="0" dirty="0">
                  <a:latin typeface="Tahoma" pitchFamily="34" charset="0"/>
                  <a:ea typeface="Tahoma" pitchFamily="34" charset="0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98F8A95-1995-4C44-8007-F087477C7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 descr="y = \frac{f(x_1)-f(x_0)}{x_1-x_0}(x-x_1) + f(x_1)">
            <a:extLst>
              <a:ext uri="{FF2B5EF4-FFF2-40B4-BE49-F238E27FC236}">
                <a16:creationId xmlns:a16="http://schemas.microsoft.com/office/drawing/2014/main" id="{31D4B601-C494-43CA-8617-0F0646BE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66" y="754762"/>
            <a:ext cx="28098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0 = \frac{f(x_1)-f(x_0)}{x_1-x_0}(x-x_1) + f(x_1)">
            <a:extLst>
              <a:ext uri="{FF2B5EF4-FFF2-40B4-BE49-F238E27FC236}">
                <a16:creationId xmlns:a16="http://schemas.microsoft.com/office/drawing/2014/main" id="{1EF24FF4-5470-463E-A4C7-67C2BFFF6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291" y="2107287"/>
            <a:ext cx="28003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Arrow 20">
                <a:extLst>
                  <a:ext uri="{FF2B5EF4-FFF2-40B4-BE49-F238E27FC236}">
                    <a16:creationId xmlns:a16="http://schemas.microsoft.com/office/drawing/2014/main" id="{D69A8384-5DE0-4BDE-96EE-6D8794584BA1}"/>
                  </a:ext>
                </a:extLst>
              </p:cNvPr>
              <p:cNvSpPr/>
              <p:nvPr/>
            </p:nvSpPr>
            <p:spPr>
              <a:xfrm>
                <a:off x="5972837" y="1299711"/>
                <a:ext cx="1693106" cy="674348"/>
              </a:xfrm>
              <a:prstGeom prst="downArrow">
                <a:avLst>
                  <a:gd name="adj1" fmla="val 78946"/>
                  <a:gd name="adj2" fmla="val 50000"/>
                </a:avLst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Down Arrow 20">
                <a:extLst>
                  <a:ext uri="{FF2B5EF4-FFF2-40B4-BE49-F238E27FC236}">
                    <a16:creationId xmlns:a16="http://schemas.microsoft.com/office/drawing/2014/main" id="{D69A8384-5DE0-4BDE-96EE-6D8794584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37" y="1299711"/>
                <a:ext cx="1693106" cy="674348"/>
              </a:xfrm>
              <a:prstGeom prst="downArrow">
                <a:avLst>
                  <a:gd name="adj1" fmla="val 78946"/>
                  <a:gd name="adj2" fmla="val 50000"/>
                </a:avLst>
              </a:prstGeom>
              <a:blipFill>
                <a:blip r:embed="rId5"/>
                <a:stretch>
                  <a:fillRect t="-862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x = x_1 - f(x_1)\frac{x_1-x_0}{f(x_1)-f(x_0)}">
            <a:extLst>
              <a:ext uri="{FF2B5EF4-FFF2-40B4-BE49-F238E27FC236}">
                <a16:creationId xmlns:a16="http://schemas.microsoft.com/office/drawing/2014/main" id="{D09BE4F1-2FEF-4D85-AC82-50D597EC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128" y="2827367"/>
            <a:ext cx="234315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5CC8A7-CA38-4CEC-8AD8-1C810C3B3CEF}"/>
              </a:ext>
            </a:extLst>
          </p:cNvPr>
          <p:cNvSpPr txBox="1"/>
          <p:nvPr/>
        </p:nvSpPr>
        <p:spPr>
          <a:xfrm>
            <a:off x="5067734" y="27809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</a:t>
            </a:r>
            <a:endParaRPr lang="ko-KR" altLang="en-US" dirty="0"/>
          </a:p>
        </p:txBody>
      </p:sp>
      <p:cxnSp>
        <p:nvCxnSpPr>
          <p:cNvPr id="11" name="Elbow Connector 23">
            <a:extLst>
              <a:ext uri="{FF2B5EF4-FFF2-40B4-BE49-F238E27FC236}">
                <a16:creationId xmlns:a16="http://schemas.microsoft.com/office/drawing/2014/main" id="{EAF8882E-3660-4CBF-956E-8DD75AFF4CB6}"/>
              </a:ext>
            </a:extLst>
          </p:cNvPr>
          <p:cNvCxnSpPr>
            <a:cxnSpLocks/>
          </p:cNvCxnSpPr>
          <p:nvPr/>
        </p:nvCxnSpPr>
        <p:spPr>
          <a:xfrm flipV="1">
            <a:off x="7956376" y="952922"/>
            <a:ext cx="233363" cy="2044030"/>
          </a:xfrm>
          <a:prstGeom prst="bentConnector3">
            <a:avLst>
              <a:gd name="adj1" fmla="val 452843"/>
            </a:avLst>
          </a:prstGeom>
          <a:ln w="635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5870784" y="3838905"/>
            <a:ext cx="2643307" cy="2282158"/>
          </a:xfrm>
          <a:custGeom>
            <a:avLst/>
            <a:gdLst>
              <a:gd name="connsiteX0" fmla="*/ 0 w 2643307"/>
              <a:gd name="connsiteY0" fmla="*/ 2282158 h 2282158"/>
              <a:gd name="connsiteX1" fmla="*/ 276625 w 2643307"/>
              <a:gd name="connsiteY1" fmla="*/ 2028584 h 2282158"/>
              <a:gd name="connsiteX2" fmla="*/ 1183341 w 2643307"/>
              <a:gd name="connsiteY2" fmla="*/ 1705855 h 2282158"/>
              <a:gd name="connsiteX3" fmla="*/ 1506070 w 2643307"/>
              <a:gd name="connsiteY3" fmla="*/ 860611 h 2282158"/>
              <a:gd name="connsiteX4" fmla="*/ 1882588 w 2643307"/>
              <a:gd name="connsiteY4" fmla="*/ 307361 h 2282158"/>
              <a:gd name="connsiteX5" fmla="*/ 2643307 w 2643307"/>
              <a:gd name="connsiteY5" fmla="*/ 0 h 2282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43307" h="2282158">
                <a:moveTo>
                  <a:pt x="0" y="2282158"/>
                </a:moveTo>
                <a:cubicBezTo>
                  <a:pt x="39701" y="2203396"/>
                  <a:pt x="79402" y="2124634"/>
                  <a:pt x="276625" y="2028584"/>
                </a:cubicBezTo>
                <a:cubicBezTo>
                  <a:pt x="473849" y="1932533"/>
                  <a:pt x="978434" y="1900517"/>
                  <a:pt x="1183341" y="1705855"/>
                </a:cubicBezTo>
                <a:cubicBezTo>
                  <a:pt x="1388248" y="1511193"/>
                  <a:pt x="1389529" y="1093693"/>
                  <a:pt x="1506070" y="860611"/>
                </a:cubicBezTo>
                <a:cubicBezTo>
                  <a:pt x="1622611" y="627529"/>
                  <a:pt x="1693049" y="450796"/>
                  <a:pt x="1882588" y="307361"/>
                </a:cubicBezTo>
                <a:cubicBezTo>
                  <a:pt x="2072127" y="163926"/>
                  <a:pt x="2357717" y="81963"/>
                  <a:pt x="2643307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107361" y="3323089"/>
            <a:ext cx="2326047" cy="279333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5618991" y="3418553"/>
            <a:ext cx="2843297" cy="295232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582986" y="3418553"/>
            <a:ext cx="0" cy="270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172149" y="5544999"/>
            <a:ext cx="3795213" cy="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94756" y="38098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f(x)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5921816" y="594950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7728433" y="4096456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5957820" y="5588082"/>
            <a:ext cx="0" cy="3824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7764437" y="4104840"/>
            <a:ext cx="0" cy="14401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388126" y="5537062"/>
                <a:ext cx="7526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26" y="5537062"/>
                <a:ext cx="75262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/>
          <p:cNvCxnSpPr/>
          <p:nvPr/>
        </p:nvCxnSpPr>
        <p:spPr>
          <a:xfrm flipV="1">
            <a:off x="6375074" y="5566943"/>
            <a:ext cx="12731" cy="2123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339070" y="5779286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52120" y="5144156"/>
                <a:ext cx="572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5144156"/>
                <a:ext cx="572584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02174" y="5125603"/>
                <a:ext cx="758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74" y="5125603"/>
                <a:ext cx="758530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타원 26"/>
          <p:cNvSpPr/>
          <p:nvPr/>
        </p:nvSpPr>
        <p:spPr>
          <a:xfrm>
            <a:off x="6558642" y="5701867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6583308" y="5542924"/>
            <a:ext cx="12731" cy="2123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50858" y="5769081"/>
                <a:ext cx="758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58" y="5769081"/>
                <a:ext cx="758530" cy="369332"/>
              </a:xfrm>
              <a:prstGeom prst="rect">
                <a:avLst/>
              </a:prstGeom>
              <a:blipFill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/>
              <p:cNvSpPr/>
              <p:nvPr/>
            </p:nvSpPr>
            <p:spPr>
              <a:xfrm>
                <a:off x="230839" y="3149769"/>
                <a:ext cx="4937352" cy="32931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At points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, </m:t>
                    </m:r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, </m:t>
                    </m:r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𝑓</m:t>
                    </m:r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kumimoji="1" lang="en-US" altLang="ko-KR" i="1" kern="0" dirty="0">
                            <a:latin typeface="Cambria Math" panose="02040503050406030204" pitchFamily="18" charset="0"/>
                            <a:ea typeface="Tahoma" pitchFamily="34" charset="0"/>
                            <a:cs typeface="Helvetica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kumimoji="1" lang="en-US" altLang="ko-KR" i="1" kern="0" dirty="0">
                        <a:latin typeface="Cambria Math" panose="02040503050406030204" pitchFamily="18" charset="0"/>
                        <a:ea typeface="Tahoma" pitchFamily="34" charset="0"/>
                        <a:cs typeface="Helvetica" panose="020B0604020202020204" pitchFamily="34" charset="0"/>
                      </a:rPr>
                      <m:t>)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kumimoji="1" lang="en-US" altLang="ko-KR" kern="0" dirty="0">
                    <a:latin typeface="Helvetica" panose="020B0604020202020204" pitchFamily="34" charset="0"/>
                    <a:ea typeface="Tahoma" pitchFamily="34" charset="0"/>
                    <a:cs typeface="Helvetica" panose="020B0604020202020204" pitchFamily="34" charset="0"/>
                  </a:rPr>
                  <a:t>, the function of line passing through two points is</a:t>
                </a:r>
              </a:p>
              <a:p>
                <a:endParaRPr kumimoji="1" lang="en-US" altLang="ko-KR" sz="1000" kern="0" dirty="0">
                  <a:latin typeface="Helvetica" panose="020B0604020202020204" pitchFamily="34" charset="0"/>
                  <a:ea typeface="Tahoma" pitchFamily="34" charset="0"/>
                  <a:cs typeface="Helvetica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US" altLang="ko-KR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next point is decided as intersection of this function and x-coordinate.</a:t>
                </a:r>
              </a:p>
              <a:p>
                <a:endParaRPr lang="en-US" altLang="ko-KR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US" altLang="ko-KR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Hence, x value of next point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9" y="3149769"/>
                <a:ext cx="4937352" cy="3293146"/>
              </a:xfrm>
              <a:prstGeom prst="rect">
                <a:avLst/>
              </a:prstGeom>
              <a:blipFill>
                <a:blip r:embed="rId11"/>
                <a:stretch>
                  <a:fillRect l="-1111" t="-1111" r="-20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556A1D-8EB7-4D6B-B5A7-A8594901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3834D-62C0-4FCA-826E-56B1A829CD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Suggested Architecture</a:t>
            </a:r>
            <a:endParaRPr lang="ko-KR" altLang="en-US" dirty="0"/>
          </a:p>
        </p:txBody>
      </p:sp>
      <p:grpSp>
        <p:nvGrpSpPr>
          <p:cNvPr id="5" name="Group 62">
            <a:extLst>
              <a:ext uri="{FF2B5EF4-FFF2-40B4-BE49-F238E27FC236}">
                <a16:creationId xmlns:a16="http://schemas.microsoft.com/office/drawing/2014/main" id="{73DE705F-9938-45E9-B191-5F1FC48FACF8}"/>
              </a:ext>
            </a:extLst>
          </p:cNvPr>
          <p:cNvGrpSpPr>
            <a:grpSpLocks/>
          </p:cNvGrpSpPr>
          <p:nvPr/>
        </p:nvGrpSpPr>
        <p:grpSpPr bwMode="auto">
          <a:xfrm>
            <a:off x="5963650" y="735193"/>
            <a:ext cx="2136774" cy="1866901"/>
            <a:chOff x="536" y="823"/>
            <a:chExt cx="808" cy="1176"/>
          </a:xfrm>
          <a:solidFill>
            <a:schemeClr val="bg1"/>
          </a:solidFill>
        </p:grpSpPr>
        <p:sp>
          <p:nvSpPr>
            <p:cNvPr id="6" name="Rectangle 63">
              <a:extLst>
                <a:ext uri="{FF2B5EF4-FFF2-40B4-BE49-F238E27FC236}">
                  <a16:creationId xmlns:a16="http://schemas.microsoft.com/office/drawing/2014/main" id="{BDFD07A8-D9E5-48A3-A875-4B10681F2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823"/>
              <a:ext cx="808" cy="15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1200" b="1" dirty="0" err="1">
                  <a:solidFill>
                    <a:srgbClr val="000000"/>
                  </a:solidFill>
                  <a:latin typeface="Arial" pitchFamily="34" charset="0"/>
                </a:rPr>
                <a:t>ExpFunc</a:t>
              </a:r>
              <a:endParaRPr lang="en-US" altLang="ko-KR" sz="12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BCAAA058-018F-4DEB-8120-6507DF837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981"/>
              <a:ext cx="808" cy="1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ahoma" pitchFamily="34" charset="0"/>
                </a:rPr>
                <a:t>a, b </a:t>
              </a:r>
            </a:p>
          </p:txBody>
        </p:sp>
        <p:sp>
          <p:nvSpPr>
            <p:cNvPr id="8" name="Rectangle 65">
              <a:extLst>
                <a:ext uri="{FF2B5EF4-FFF2-40B4-BE49-F238E27FC236}">
                  <a16:creationId xmlns:a16="http://schemas.microsoft.com/office/drawing/2014/main" id="{8D31CB6C-80D8-478C-9329-47C1EC987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154"/>
              <a:ext cx="808" cy="84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eval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(x)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deriv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(x)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binarySearch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(low, high,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newtonSearch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secantSearch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printFunction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printResult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()</a:t>
              </a:r>
            </a:p>
          </p:txBody>
        </p:sp>
      </p:grpSp>
      <p:grpSp>
        <p:nvGrpSpPr>
          <p:cNvPr id="9" name="Group 62">
            <a:extLst>
              <a:ext uri="{FF2B5EF4-FFF2-40B4-BE49-F238E27FC236}">
                <a16:creationId xmlns:a16="http://schemas.microsoft.com/office/drawing/2014/main" id="{E179DA0B-5FD6-4BA6-8CAD-8C7C59AAAE2E}"/>
              </a:ext>
            </a:extLst>
          </p:cNvPr>
          <p:cNvGrpSpPr>
            <a:grpSpLocks/>
          </p:cNvGrpSpPr>
          <p:nvPr/>
        </p:nvGrpSpPr>
        <p:grpSpPr bwMode="auto">
          <a:xfrm>
            <a:off x="5963650" y="2716405"/>
            <a:ext cx="2136774" cy="1828801"/>
            <a:chOff x="536" y="823"/>
            <a:chExt cx="808" cy="1152"/>
          </a:xfrm>
          <a:solidFill>
            <a:schemeClr val="bg1"/>
          </a:solidFill>
        </p:grpSpPr>
        <p:sp>
          <p:nvSpPr>
            <p:cNvPr id="10" name="Rectangle 63">
              <a:extLst>
                <a:ext uri="{FF2B5EF4-FFF2-40B4-BE49-F238E27FC236}">
                  <a16:creationId xmlns:a16="http://schemas.microsoft.com/office/drawing/2014/main" id="{D62F6B40-BE5F-47B0-A8B9-B5BB9E6A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823"/>
              <a:ext cx="808" cy="15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1200" b="1" dirty="0" err="1">
                  <a:solidFill>
                    <a:srgbClr val="000000"/>
                  </a:solidFill>
                  <a:latin typeface="Arial" pitchFamily="34" charset="0"/>
                </a:rPr>
                <a:t>CubicFunc</a:t>
              </a:r>
              <a:endParaRPr lang="en-US" altLang="ko-KR" sz="12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1" name="Rectangle 64">
              <a:extLst>
                <a:ext uri="{FF2B5EF4-FFF2-40B4-BE49-F238E27FC236}">
                  <a16:creationId xmlns:a16="http://schemas.microsoft.com/office/drawing/2014/main" id="{D1A5E9F0-73B1-4792-8EF1-55F8C129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981"/>
              <a:ext cx="808" cy="1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ahoma" pitchFamily="34" charset="0"/>
                </a:rPr>
                <a:t>a, b, c, d</a:t>
              </a:r>
            </a:p>
          </p:txBody>
        </p:sp>
        <p:sp>
          <p:nvSpPr>
            <p:cNvPr id="12" name="Rectangle 65">
              <a:extLst>
                <a:ext uri="{FF2B5EF4-FFF2-40B4-BE49-F238E27FC236}">
                  <a16:creationId xmlns:a16="http://schemas.microsoft.com/office/drawing/2014/main" id="{8A33964B-A13D-441D-93FB-8B98C3AFA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154"/>
              <a:ext cx="808" cy="82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eval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(x)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deriv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(x)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binarySearch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(low, high,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newtonSearch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secantSearch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printFunction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printResult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()</a:t>
              </a:r>
            </a:p>
          </p:txBody>
        </p:sp>
      </p:grpSp>
      <p:grpSp>
        <p:nvGrpSpPr>
          <p:cNvPr id="13" name="Group 62">
            <a:extLst>
              <a:ext uri="{FF2B5EF4-FFF2-40B4-BE49-F238E27FC236}">
                <a16:creationId xmlns:a16="http://schemas.microsoft.com/office/drawing/2014/main" id="{AD5357D2-238C-4ED6-BE2D-9DFF08F27835}"/>
              </a:ext>
            </a:extLst>
          </p:cNvPr>
          <p:cNvGrpSpPr>
            <a:grpSpLocks/>
          </p:cNvGrpSpPr>
          <p:nvPr/>
        </p:nvGrpSpPr>
        <p:grpSpPr bwMode="auto">
          <a:xfrm>
            <a:off x="5963651" y="4655285"/>
            <a:ext cx="2136774" cy="1906589"/>
            <a:chOff x="536" y="823"/>
            <a:chExt cx="808" cy="1201"/>
          </a:xfrm>
          <a:solidFill>
            <a:schemeClr val="bg1"/>
          </a:solidFill>
        </p:grpSpPr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B9558C1E-4CB7-4B9D-923E-7F2CEB7A4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823"/>
              <a:ext cx="808" cy="15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1200" b="1" dirty="0" err="1">
                  <a:solidFill>
                    <a:srgbClr val="000000"/>
                  </a:solidFill>
                  <a:latin typeface="Arial" pitchFamily="34" charset="0"/>
                </a:rPr>
                <a:t>LogFunc</a:t>
              </a:r>
              <a:endParaRPr lang="en-US" altLang="ko-KR" sz="1200" b="1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15" name="Rectangle 64">
              <a:extLst>
                <a:ext uri="{FF2B5EF4-FFF2-40B4-BE49-F238E27FC236}">
                  <a16:creationId xmlns:a16="http://schemas.microsoft.com/office/drawing/2014/main" id="{9FD730B1-E2EF-41F2-87FF-60841FDB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981"/>
              <a:ext cx="808" cy="17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ahoma" pitchFamily="34" charset="0"/>
                </a:rPr>
                <a:t>a, b</a:t>
              </a:r>
            </a:p>
          </p:txBody>
        </p:sp>
        <p:sp>
          <p:nvSpPr>
            <p:cNvPr id="16" name="Rectangle 65">
              <a:extLst>
                <a:ext uri="{FF2B5EF4-FFF2-40B4-BE49-F238E27FC236}">
                  <a16:creationId xmlns:a16="http://schemas.microsoft.com/office/drawing/2014/main" id="{F01F9571-2A9C-4D1A-8F23-CBF42B30F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154"/>
              <a:ext cx="808" cy="87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eval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(x)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deriv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(x)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binarySearch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(low, high,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newtonSearch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secantSearch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(x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x</a:t>
              </a:r>
              <a:r>
                <a:rPr lang="en-US" altLang="ko-KR" sz="1200" baseline="-25000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tol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printFunction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()</a:t>
              </a: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Arial" pitchFamily="34" charset="0"/>
                </a:rPr>
                <a:t>printResult</a:t>
              </a:r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 ()</a:t>
              </a:r>
            </a:p>
          </p:txBody>
        </p:sp>
      </p:grpSp>
      <p:grpSp>
        <p:nvGrpSpPr>
          <p:cNvPr id="17" name="Group 62">
            <a:extLst>
              <a:ext uri="{FF2B5EF4-FFF2-40B4-BE49-F238E27FC236}">
                <a16:creationId xmlns:a16="http://schemas.microsoft.com/office/drawing/2014/main" id="{688C2568-57AA-4CFB-B7C7-9A57ACDFD661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1056939"/>
            <a:ext cx="2136774" cy="1404938"/>
            <a:chOff x="536" y="823"/>
            <a:chExt cx="808" cy="885"/>
          </a:xfrm>
          <a:solidFill>
            <a:schemeClr val="bg1"/>
          </a:solidFill>
        </p:grpSpPr>
        <p:sp>
          <p:nvSpPr>
            <p:cNvPr id="18" name="Rectangle 63">
              <a:extLst>
                <a:ext uri="{FF2B5EF4-FFF2-40B4-BE49-F238E27FC236}">
                  <a16:creationId xmlns:a16="http://schemas.microsoft.com/office/drawing/2014/main" id="{3EA8A8CA-4406-4861-B4C0-5D13B2E0C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823"/>
              <a:ext cx="808" cy="15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en-US" altLang="ko-KR" sz="1200" b="1" dirty="0">
                  <a:solidFill>
                    <a:srgbClr val="000000"/>
                  </a:solidFill>
                  <a:latin typeface="Arial" pitchFamily="34" charset="0"/>
                </a:rPr>
                <a:t>Main</a:t>
              </a:r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FE84C26D-F43F-4AFB-8C50-C482A68E8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981"/>
              <a:ext cx="808" cy="36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 err="1">
                  <a:solidFill>
                    <a:srgbClr val="000000"/>
                  </a:solidFill>
                  <a:latin typeface="Tahoma" pitchFamily="34" charset="0"/>
                </a:rPr>
                <a:t>funcExp</a:t>
              </a:r>
              <a:r>
                <a:rPr lang="en-US" altLang="ko-KR" sz="1200" dirty="0">
                  <a:solidFill>
                    <a:srgbClr val="000000"/>
                  </a:solidFill>
                  <a:latin typeface="Tahoma" pitchFamily="34" charset="0"/>
                </a:rPr>
                <a:t>: </a:t>
              </a:r>
              <a:r>
                <a:rPr lang="en-US" altLang="ko-KR" sz="1200" dirty="0" err="1">
                  <a:solidFill>
                    <a:srgbClr val="000000"/>
                  </a:solidFill>
                  <a:latin typeface="Tahoma" pitchFamily="34" charset="0"/>
                </a:rPr>
                <a:t>ExpFunc</a:t>
              </a:r>
              <a:endParaRPr lang="en-US" altLang="ko-KR" sz="1200" dirty="0">
                <a:solidFill>
                  <a:srgbClr val="000000"/>
                </a:solidFill>
                <a:latin typeface="Tahoma" pitchFamily="34" charset="0"/>
              </a:endParaRP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Tahoma" pitchFamily="34" charset="0"/>
                </a:rPr>
                <a:t>funcCubic</a:t>
              </a:r>
              <a:r>
                <a:rPr lang="en-US" altLang="ko-KR" sz="1200" dirty="0">
                  <a:solidFill>
                    <a:srgbClr val="000000"/>
                  </a:solidFill>
                  <a:latin typeface="Tahoma" pitchFamily="34" charset="0"/>
                </a:rPr>
                <a:t>: </a:t>
              </a:r>
              <a:r>
                <a:rPr lang="en-US" altLang="ko-KR" sz="1200" dirty="0" err="1">
                  <a:solidFill>
                    <a:srgbClr val="000000"/>
                  </a:solidFill>
                  <a:latin typeface="Tahoma" pitchFamily="34" charset="0"/>
                </a:rPr>
                <a:t>CubicFunc</a:t>
              </a:r>
              <a:endParaRPr lang="en-US" altLang="ko-KR" sz="1200" dirty="0">
                <a:solidFill>
                  <a:srgbClr val="000000"/>
                </a:solidFill>
                <a:latin typeface="Tahoma" pitchFamily="34" charset="0"/>
              </a:endParaRPr>
            </a:p>
            <a:p>
              <a:r>
                <a:rPr lang="en-US" altLang="ko-KR" sz="1200" dirty="0" err="1">
                  <a:solidFill>
                    <a:srgbClr val="000000"/>
                  </a:solidFill>
                  <a:latin typeface="Tahoma" pitchFamily="34" charset="0"/>
                </a:rPr>
                <a:t>funcLog</a:t>
              </a:r>
              <a:r>
                <a:rPr lang="en-US" altLang="ko-KR" sz="1200" dirty="0">
                  <a:solidFill>
                    <a:srgbClr val="000000"/>
                  </a:solidFill>
                  <a:latin typeface="Tahoma" pitchFamily="34" charset="0"/>
                </a:rPr>
                <a:t>: </a:t>
              </a:r>
              <a:r>
                <a:rPr lang="en-US" altLang="ko-KR" sz="1200" dirty="0" err="1">
                  <a:solidFill>
                    <a:srgbClr val="000000"/>
                  </a:solidFill>
                  <a:latin typeface="Tahoma" pitchFamily="34" charset="0"/>
                </a:rPr>
                <a:t>LogFunc</a:t>
              </a:r>
              <a:endParaRPr lang="en-US" altLang="ko-KR" sz="12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0" name="Rectangle 65">
              <a:extLst>
                <a:ext uri="{FF2B5EF4-FFF2-40B4-BE49-F238E27FC236}">
                  <a16:creationId xmlns:a16="http://schemas.microsoft.com/office/drawing/2014/main" id="{A8E96166-B0B2-4D43-9F70-309E0B1F1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" y="1343"/>
              <a:ext cx="808" cy="36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44000" tIns="0" rIns="0" bIns="0" anchor="ctr"/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Arial" pitchFamily="34" charset="0"/>
                </a:rPr>
                <a:t>main ()</a:t>
              </a:r>
            </a:p>
          </p:txBody>
        </p:sp>
      </p:grpSp>
      <p:sp>
        <p:nvSpPr>
          <p:cNvPr id="21" name="한쪽 모서리는 잘리고 다른 쪽 모서리는 둥근 사각형 20">
            <a:extLst>
              <a:ext uri="{FF2B5EF4-FFF2-40B4-BE49-F238E27FC236}">
                <a16:creationId xmlns:a16="http://schemas.microsoft.com/office/drawing/2014/main" id="{09D8C9D2-2E7C-4A14-BF60-60A80FD3BA29}"/>
              </a:ext>
            </a:extLst>
          </p:cNvPr>
          <p:cNvSpPr/>
          <p:nvPr/>
        </p:nvSpPr>
        <p:spPr bwMode="auto">
          <a:xfrm>
            <a:off x="2368493" y="3326007"/>
            <a:ext cx="2658533" cy="2040466"/>
          </a:xfrm>
          <a:prstGeom prst="snip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err="1"/>
              <a:t>ExpFunc</a:t>
            </a:r>
            <a:r>
              <a:rPr lang="en-US" altLang="ko-KR" sz="1100" dirty="0"/>
              <a:t> f1 = new </a:t>
            </a:r>
            <a:r>
              <a:rPr lang="en-US" altLang="ko-KR" sz="1100" dirty="0" err="1"/>
              <a:t>ExpFunc</a:t>
            </a:r>
            <a:r>
              <a:rPr lang="en-US" altLang="ko-KR" sz="1100" dirty="0"/>
              <a:t>();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f1.printFunction();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f1.binarySearch (…);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f1.printResult (“Binary search”);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f1.newtonSearch ();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f1.printResult (“Newton search”);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/>
              <a:t>f1.secantSearch 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100" dirty="0"/>
              <a:t>f1.printResult (“Newton search”);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// </a:t>
            </a:r>
            <a:r>
              <a:rPr lang="en-US" altLang="ko-KR" sz="1100" dirty="0" err="1"/>
              <a:t>CubicFunc</a:t>
            </a:r>
            <a:endParaRPr lang="en-US" altLang="ko-KR" sz="11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/>
              <a:t>//Log </a:t>
            </a:r>
            <a:r>
              <a:rPr lang="en-US" altLang="ko-KR" sz="1100" dirty="0" err="1"/>
              <a:t>Func</a:t>
            </a:r>
            <a:endParaRPr lang="en-US" altLang="ko-KR" sz="11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100" dirty="0"/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2" name="Shape 28">
            <a:extLst>
              <a:ext uri="{FF2B5EF4-FFF2-40B4-BE49-F238E27FC236}">
                <a16:creationId xmlns:a16="http://schemas.microsoft.com/office/drawing/2014/main" id="{E3E20F2E-6029-42FD-B2B9-B1FED54B66BA}"/>
              </a:ext>
            </a:extLst>
          </p:cNvPr>
          <p:cNvCxnSpPr>
            <a:stCxn id="20" idx="3"/>
            <a:endCxn id="12" idx="1"/>
          </p:cNvCxnSpPr>
          <p:nvPr/>
        </p:nvCxnSpPr>
        <p:spPr bwMode="auto">
          <a:xfrm>
            <a:off x="4764558" y="2172158"/>
            <a:ext cx="1199092" cy="17217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3" name="Shape 28">
            <a:extLst>
              <a:ext uri="{FF2B5EF4-FFF2-40B4-BE49-F238E27FC236}">
                <a16:creationId xmlns:a16="http://schemas.microsoft.com/office/drawing/2014/main" id="{84C846B5-FF1E-4D32-BC5F-B3ADBD2C6A74}"/>
              </a:ext>
            </a:extLst>
          </p:cNvPr>
          <p:cNvCxnSpPr>
            <a:stCxn id="20" idx="3"/>
            <a:endCxn id="16" idx="1"/>
          </p:cNvCxnSpPr>
          <p:nvPr/>
        </p:nvCxnSpPr>
        <p:spPr bwMode="auto">
          <a:xfrm>
            <a:off x="4764558" y="2172158"/>
            <a:ext cx="1199093" cy="36993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hape 28">
            <a:extLst>
              <a:ext uri="{FF2B5EF4-FFF2-40B4-BE49-F238E27FC236}">
                <a16:creationId xmlns:a16="http://schemas.microsoft.com/office/drawing/2014/main" id="{022D1775-AB62-463E-811C-65EE15690219}"/>
              </a:ext>
            </a:extLst>
          </p:cNvPr>
          <p:cNvCxnSpPr>
            <a:stCxn id="20" idx="3"/>
            <a:endCxn id="8" idx="1"/>
          </p:cNvCxnSpPr>
          <p:nvPr/>
        </p:nvCxnSpPr>
        <p:spPr bwMode="auto">
          <a:xfrm flipV="1">
            <a:off x="4764558" y="1931195"/>
            <a:ext cx="1199092" cy="2409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3EEE504-2F92-4D72-8DF7-C7FD68EDFCA4}"/>
              </a:ext>
            </a:extLst>
          </p:cNvPr>
          <p:cNvCxnSpPr/>
          <p:nvPr/>
        </p:nvCxnSpPr>
        <p:spPr bwMode="auto">
          <a:xfrm>
            <a:off x="2977299" y="2275875"/>
            <a:ext cx="0" cy="10593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oval" w="med" len="med"/>
          </a:ln>
          <a:effectLst/>
        </p:spPr>
      </p:cxnSp>
      <p:sp>
        <p:nvSpPr>
          <p:cNvPr id="27" name="Rectangular Callout 39"/>
          <p:cNvSpPr/>
          <p:nvPr/>
        </p:nvSpPr>
        <p:spPr>
          <a:xfrm>
            <a:off x="212460" y="1848838"/>
            <a:ext cx="1935986" cy="1557743"/>
          </a:xfrm>
          <a:prstGeom prst="wedgeRectCallout">
            <a:avLst>
              <a:gd name="adj1" fmla="val 211802"/>
              <a:gd name="adj2" fmla="val 2589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“use” (dependency) </a:t>
            </a:r>
            <a:r>
              <a:rPr lang="en-US" altLang="ko-KR" dirty="0" err="1"/>
              <a:t>ExpFunc</a:t>
            </a:r>
            <a:r>
              <a:rPr lang="en-US" altLang="ko-KR" dirty="0"/>
              <a:t>, </a:t>
            </a:r>
            <a:r>
              <a:rPr lang="en-US" altLang="ko-KR" dirty="0" err="1"/>
              <a:t>CubicFunc</a:t>
            </a:r>
            <a:r>
              <a:rPr lang="en-US" altLang="ko-KR" dirty="0"/>
              <a:t> and </a:t>
            </a:r>
            <a:r>
              <a:rPr lang="en-US" altLang="ko-KR" dirty="0" err="1"/>
              <a:t>LogFunc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373" y="5420479"/>
            <a:ext cx="5255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Don’t need to follow suggested architecture!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Well-designed architecture may receive high score</a:t>
            </a:r>
          </a:p>
        </p:txBody>
      </p:sp>
    </p:spTree>
    <p:extLst>
      <p:ext uri="{BB962C8B-B14F-4D97-AF65-F5344CB8AC3E}">
        <p14:creationId xmlns:p14="http://schemas.microsoft.com/office/powerpoint/2010/main" val="238737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5A7F7D-F2F1-45CE-965E-E0DE03CB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FFC98-76B0-496F-8C23-0AB314AC1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Homework Execution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293B58-9F15-4887-83F3-C46756E56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TA will only execute the following codes</a:t>
            </a:r>
          </a:p>
          <a:p>
            <a:pPr lvl="1"/>
            <a:r>
              <a:rPr lang="en-US" altLang="ko-KR" dirty="0"/>
              <a:t>The execution result should be same as the sample output!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A9EFDB-F7AF-4F87-99E4-FDF7E0CD37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238" r="58979"/>
          <a:stretch/>
        </p:blipFill>
        <p:spPr>
          <a:xfrm>
            <a:off x="643820" y="3444171"/>
            <a:ext cx="3319853" cy="64939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F5327B2-8587-4F14-ACB0-9F9DF203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60962"/>
            <a:ext cx="4419906" cy="2845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9420" y="5517232"/>
            <a:ext cx="16286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Execution Code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8144" y="5517232"/>
            <a:ext cx="15388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>
                <a:latin typeface="Helvetica" panose="020B0604020202020204" pitchFamily="34" charset="0"/>
                <a:cs typeface="Helvetica" panose="020B0604020202020204" pitchFamily="34" charset="0"/>
              </a:rPr>
              <a:t>Sample Output</a:t>
            </a:r>
            <a:endParaRPr lang="ko-KR" alt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5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Grading Criteria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Criteria (Total 100)</a:t>
            </a:r>
          </a:p>
          <a:p>
            <a:pPr lvl="1"/>
            <a:r>
              <a:rPr lang="en-US" altLang="ko-KR" dirty="0"/>
              <a:t>Binary Search for exponential function (25)</a:t>
            </a:r>
          </a:p>
          <a:p>
            <a:pPr lvl="1"/>
            <a:r>
              <a:rPr lang="en-US" altLang="ko-KR" dirty="0"/>
              <a:t>Binary Search for cubic function (25)</a:t>
            </a:r>
          </a:p>
          <a:p>
            <a:pPr lvl="1"/>
            <a:r>
              <a:rPr lang="en-US" altLang="ko-KR" dirty="0"/>
              <a:t>Binary Search for logarithmic function (25)</a:t>
            </a:r>
          </a:p>
          <a:p>
            <a:pPr lvl="1"/>
            <a:r>
              <a:rPr lang="en-US" altLang="ko-KR" dirty="0"/>
              <a:t>Report – only word file (.docx)</a:t>
            </a:r>
          </a:p>
          <a:p>
            <a:pPr lvl="2"/>
            <a:r>
              <a:rPr lang="en-US" altLang="ko-KR" dirty="0"/>
              <a:t>1 page of your class diagram (20)</a:t>
            </a:r>
          </a:p>
          <a:p>
            <a:pPr lvl="3"/>
            <a:r>
              <a:rPr lang="en-US" altLang="ko-KR" dirty="0"/>
              <a:t>Well-designed class diagram will receive high score</a:t>
            </a:r>
          </a:p>
          <a:p>
            <a:pPr lvl="3"/>
            <a:r>
              <a:rPr lang="en-US" altLang="ko-KR" dirty="0"/>
              <a:t>Your code should be matched with your class diagram.</a:t>
            </a:r>
          </a:p>
          <a:p>
            <a:pPr lvl="2"/>
            <a:r>
              <a:rPr lang="en-US" altLang="ko-KR" dirty="0"/>
              <a:t>1 page of your output capture (5)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89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D8033F-F4F1-450D-9BD0-6DB14C1F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48515-694B-44C7-A9EB-D2CB2C6423BC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0B6BA6-1B6A-42DC-8A9B-BFD51298AD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Homework Deliverables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D9127-FA19-4F66-BA83-CAC2975870C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ko-KR" dirty="0"/>
              <a:t>By 23:59, March, </a:t>
            </a:r>
            <a:r>
              <a:rPr lang="en-US" altLang="ko-KR" dirty="0" smtClean="0"/>
              <a:t>20</a:t>
            </a:r>
            <a:endParaRPr lang="en-US" altLang="ko-KR" dirty="0"/>
          </a:p>
          <a:p>
            <a:pPr lvl="1"/>
            <a:r>
              <a:rPr lang="en-US" altLang="ko-KR" dirty="0"/>
              <a:t>You should submit a zip file of </a:t>
            </a:r>
          </a:p>
          <a:p>
            <a:pPr lvl="2"/>
            <a:r>
              <a:rPr lang="en-US" altLang="ko-KR" dirty="0"/>
              <a:t>Python Program</a:t>
            </a:r>
          </a:p>
          <a:p>
            <a:pPr lvl="3"/>
            <a:r>
              <a:rPr lang="en-US" altLang="ko-KR" dirty="0"/>
              <a:t>PyCharm project </a:t>
            </a:r>
            <a:r>
              <a:rPr lang="en-US" altLang="ko-KR" dirty="0" smtClean="0"/>
              <a:t>folder</a:t>
            </a:r>
            <a:endParaRPr lang="en-US" altLang="ko-KR" dirty="0"/>
          </a:p>
          <a:p>
            <a:pPr lvl="2"/>
            <a:r>
              <a:rPr lang="en-US" altLang="ko-KR" dirty="0"/>
              <a:t>Reports</a:t>
            </a:r>
          </a:p>
          <a:p>
            <a:pPr lvl="3"/>
            <a:r>
              <a:rPr lang="en-US" altLang="ko-KR" dirty="0"/>
              <a:t>1 page of your class diagram</a:t>
            </a:r>
          </a:p>
          <a:p>
            <a:pPr lvl="3"/>
            <a:r>
              <a:rPr lang="en-US" altLang="ko-KR" dirty="0"/>
              <a:t>1 page of your output capture</a:t>
            </a:r>
          </a:p>
          <a:p>
            <a:pPr marL="411480" lvl="1" indent="0">
              <a:buNone/>
            </a:pPr>
            <a:endParaRPr lang="en-US" altLang="ko-KR" sz="1800" dirty="0"/>
          </a:p>
        </p:txBody>
      </p:sp>
      <p:sp>
        <p:nvSpPr>
          <p:cNvPr id="9" name="직사각형 8"/>
          <p:cNvSpPr/>
          <p:nvPr/>
        </p:nvSpPr>
        <p:spPr>
          <a:xfrm>
            <a:off x="4788024" y="2564904"/>
            <a:ext cx="576064" cy="14401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10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발표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886EA93-A0E5-4095-9677-E8A8740868BD}" vid="{A2381122-1B5B-452D-A0A8-6864FD470E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B570082-9B7A-4931-B58A-030ECED403D7}">
  <we:reference id="wa104038830" version="1.0.0.2" store="en-us" storeType="OMEX"/>
  <we:alternateReferences>
    <we:reference id="WA104038830" version="1.0.0.2" store="WA1040388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83B383F-8525-4BA4-AF4F-EF6A1B7C7268}">
  <we:reference id="wa104178141" version="1.0.1.0" store="en-us" storeType="OMEX"/>
  <we:alternateReferences>
    <we:reference id="WA104178141" version="1.0.1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AAILab-발표자료-템플릿-ver-1</Template>
  <TotalTime>726</TotalTime>
  <Words>1203</Words>
  <Application>Microsoft Office PowerPoint</Application>
  <PresentationFormat>화면 슬라이드 쇼(4:3)</PresentationFormat>
  <Paragraphs>168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굴림</vt:lpstr>
      <vt:lpstr>나눔고딕 ExtraBold</vt:lpstr>
      <vt:lpstr>맑은 고딕</vt:lpstr>
      <vt:lpstr>Arial</vt:lpstr>
      <vt:lpstr>Cambria Math</vt:lpstr>
      <vt:lpstr>Helvetica</vt:lpstr>
      <vt:lpstr>Symbol</vt:lpstr>
      <vt:lpstr>Tahoma</vt:lpstr>
      <vt:lpstr>Times New Roman</vt:lpstr>
      <vt:lpstr>Wingdings</vt:lpstr>
      <vt:lpstr>발표 템플릿</vt:lpstr>
      <vt:lpstr>Recitation for Homework 1: Numerical Search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나 병후</dc:creator>
  <cp:lastModifiedBy>정진우</cp:lastModifiedBy>
  <cp:revision>100</cp:revision>
  <cp:lastPrinted>2018-01-19T00:23:58Z</cp:lastPrinted>
  <dcterms:created xsi:type="dcterms:W3CDTF">2019-04-30T10:18:06Z</dcterms:created>
  <dcterms:modified xsi:type="dcterms:W3CDTF">2022-03-16T12:52:39Z</dcterms:modified>
</cp:coreProperties>
</file>