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4" r:id="rId7"/>
    <p:sldId id="263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2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6C96BA-4881-44A6-AC30-634337C0BB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11D987A-DBA6-4C86-9A19-9D821DF6EC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48C2E8-C0A2-4BC3-82A1-0572DA4E8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579C9-87AE-4E8A-8204-ED44DFE58FFF}" type="datetimeFigureOut">
              <a:rPr lang="ko-KR" altLang="en-US" smtClean="0"/>
              <a:t>2024-10-16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696EDF-9DB4-4C84-A003-DE0822D87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CB11CB-6407-4F6F-88C2-69B3CBBA8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CC080-106B-4587-A34B-BA5C1996B6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2251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9997BD-4F71-4E11-B841-7D966B08A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A7F4E38-3035-403D-987C-F2AC2B9E80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14603A-1624-481A-B292-784BD20E4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579C9-87AE-4E8A-8204-ED44DFE58FFF}" type="datetimeFigureOut">
              <a:rPr lang="ko-KR" altLang="en-US" smtClean="0"/>
              <a:t>2024-10-16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ED0D26-2219-4E1D-ABA1-09D0C4CB2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D3D208-AC49-42E3-BDAC-D86E66CE1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CC080-106B-4587-A34B-BA5C1996B6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3138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B9BA48D-5008-49EB-AE25-FEF8B2258F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D014C2C-4B1E-48AD-AAD1-F6886EE9FE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52AF51-ADD1-485A-A7A0-8FBF01741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579C9-87AE-4E8A-8204-ED44DFE58FFF}" type="datetimeFigureOut">
              <a:rPr lang="ko-KR" altLang="en-US" smtClean="0"/>
              <a:t>2024-10-16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C76556-7B40-472B-91A1-A94CD054E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71433C-F3E2-48FE-AF8B-ECCCD048D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CC080-106B-4587-A34B-BA5C1996B6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6627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73DCE0-E314-4455-A244-413542A72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799790-6E07-43FD-A749-DAF76F0208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2ADB8C-E82A-4D6E-8E2C-B7A7B6BA1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579C9-87AE-4E8A-8204-ED44DFE58FFF}" type="datetimeFigureOut">
              <a:rPr lang="ko-KR" altLang="en-US" smtClean="0"/>
              <a:t>2024-10-16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D36CE8-2769-45AC-AAD9-17087AC1F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5C12A0-8558-4E1A-AE47-B43DB489D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CC080-106B-4587-A34B-BA5C1996B6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9220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FE8279-6AC1-48A3-B83F-586AFFAA3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46F78AC-C158-45B6-BC4B-9A5976D5E1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69A49B-1633-43A8-88F9-AB2E005CD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579C9-87AE-4E8A-8204-ED44DFE58FFF}" type="datetimeFigureOut">
              <a:rPr lang="ko-KR" altLang="en-US" smtClean="0"/>
              <a:t>2024-10-16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CE99B1-FE52-428A-B50E-392370EA7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936A8E-86EF-4B09-930B-ADE760E76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CC080-106B-4587-A34B-BA5C1996B6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5995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CACD45-E24A-42D9-8C3D-7CDDE21D8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E6A50D-CA0B-4855-91A0-CD87500B85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EBB1071-D2F8-4B83-B8DD-3D85356A50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5CCEF49-DBD3-4049-946A-467A3B109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579C9-87AE-4E8A-8204-ED44DFE58FFF}" type="datetimeFigureOut">
              <a:rPr lang="ko-KR" altLang="en-US" smtClean="0"/>
              <a:t>2024-10-16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B5790B-A9EA-4966-B54D-6D41DCCF3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EA7258-8ABE-45A7-8518-10C91EC9B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CC080-106B-4587-A34B-BA5C1996B6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9774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DD91A8-7691-4C87-A5E8-4A7A6E284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F8A0FF0-2070-40B2-AF8D-3D6E176EDA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7F6B347-C885-4C1A-A18D-BB081768AD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21C6B9A-170B-4266-9FAF-1AF16F60F7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6F089CD-5F39-42EA-A8B3-9FED2FB6FF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D2243CD-AD20-4E26-8032-7C9258514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579C9-87AE-4E8A-8204-ED44DFE58FFF}" type="datetimeFigureOut">
              <a:rPr lang="ko-KR" altLang="en-US" smtClean="0"/>
              <a:t>2024-10-16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8BD1C62-D30E-465F-9D5E-08DDF68E6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51BE0A2-762A-4290-9A79-48F5F04FB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CC080-106B-4587-A34B-BA5C1996B6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699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B86B98-75CF-479A-B08A-B2CBF0497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D5760BF-8B44-40CD-A9CC-FD983E9CA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579C9-87AE-4E8A-8204-ED44DFE58FFF}" type="datetimeFigureOut">
              <a:rPr lang="ko-KR" altLang="en-US" smtClean="0"/>
              <a:t>2024-10-16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8FDFD15-DA77-47B7-B684-8A9CD180F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EE82BDA-947D-42F5-AD26-9108C04B7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CC080-106B-4587-A34B-BA5C1996B6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2973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34D2001-D44A-4A38-876C-F519546E3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579C9-87AE-4E8A-8204-ED44DFE58FFF}" type="datetimeFigureOut">
              <a:rPr lang="ko-KR" altLang="en-US" smtClean="0"/>
              <a:t>2024-10-16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9C29496-589A-430A-98C0-9DEB3FA2D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6C228D8-322E-4470-9687-CDC15AAE7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CC080-106B-4587-A34B-BA5C1996B6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2063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773F71-727F-4FD7-9E61-98DF44939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0B8CDC-5B7B-4000-BAF8-65529133F8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CF5393B-03C8-425B-AEB3-21AAD9F1E2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C47BFC2-E23A-4BCD-BFC9-594C51AA7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579C9-87AE-4E8A-8204-ED44DFE58FFF}" type="datetimeFigureOut">
              <a:rPr lang="ko-KR" altLang="en-US" smtClean="0"/>
              <a:t>2024-10-16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0379F83-1DE3-4EBC-ADFC-DA887E4F4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EC10806-3940-4153-A4B8-7248BF306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CC080-106B-4587-A34B-BA5C1996B6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3685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E5579E-191C-4EE5-B122-BF088DD32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4158849-7E31-4C1E-9D16-A63717F102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D728C1D-4F1E-4C36-9941-5837237B39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405B94-8E2C-44F3-8D07-43D02E18B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579C9-87AE-4E8A-8204-ED44DFE58FFF}" type="datetimeFigureOut">
              <a:rPr lang="ko-KR" altLang="en-US" smtClean="0"/>
              <a:t>2024-10-16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B08017B-E691-4BC0-88CA-F0E30B3DF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79B4807-16EF-46D6-A256-CA2B3C4F7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5CC080-106B-4587-A34B-BA5C1996B6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4432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89C641B-A75D-4189-9443-516642013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148AE7-3891-42D5-AB1C-978510CBD0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6B0AA59-BB44-4250-81B0-A2F8CD7E81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7579C9-87AE-4E8A-8204-ED44DFE58FFF}" type="datetimeFigureOut">
              <a:rPr lang="ko-KR" altLang="en-US" smtClean="0"/>
              <a:t>2024-10-16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17362F-73C3-45BD-A776-7B809A2DC8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3A06DA-75E6-4BAA-B72A-DBA0CD2C77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5CC080-106B-4587-A34B-BA5C1996B6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8842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34DAFD-E16D-439E-BF63-9A7B51B185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38163"/>
            <a:ext cx="9144000" cy="697970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1.</a:t>
            </a:r>
            <a:r>
              <a:rPr lang="ko-KR" altLang="en-US" dirty="0"/>
              <a:t> 개요 </a:t>
            </a:r>
            <a:r>
              <a:rPr lang="en-US" altLang="ko-KR" dirty="0"/>
              <a:t>- Controller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067D835-09E5-43B3-A34F-05AFD7E157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406315"/>
            <a:ext cx="9144000" cy="372176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/>
              <a:t>P </a:t>
            </a:r>
            <a:r>
              <a:rPr lang="ko-KR" altLang="en-US" dirty="0"/>
              <a:t>컨트롤러 </a:t>
            </a:r>
            <a:r>
              <a:rPr lang="en-US" altLang="ko-KR" dirty="0"/>
              <a:t>: </a:t>
            </a:r>
            <a:r>
              <a:rPr lang="ko-KR" altLang="en-US" dirty="0"/>
              <a:t>오차에 비례하여 출력이 결정된다</a:t>
            </a:r>
            <a:r>
              <a:rPr lang="en-US" altLang="ko-KR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/>
              <a:t>I </a:t>
            </a:r>
            <a:r>
              <a:rPr lang="ko-KR" altLang="en-US" dirty="0"/>
              <a:t>컨트롤러 </a:t>
            </a:r>
            <a:r>
              <a:rPr lang="en-US" altLang="ko-KR" dirty="0"/>
              <a:t>: </a:t>
            </a:r>
            <a:r>
              <a:rPr lang="ko-KR" altLang="en-US" dirty="0"/>
              <a:t>오차 적분 값에 비례하여 출력이 결정된다</a:t>
            </a:r>
            <a:r>
              <a:rPr lang="en-US" altLang="ko-KR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/>
              <a:t>PI </a:t>
            </a:r>
            <a:r>
              <a:rPr lang="ko-KR" altLang="en-US" dirty="0"/>
              <a:t>컨트롤러 </a:t>
            </a:r>
            <a:r>
              <a:rPr lang="en-US" altLang="ko-KR" dirty="0"/>
              <a:t>: </a:t>
            </a:r>
            <a:r>
              <a:rPr lang="ko-KR" altLang="en-US" dirty="0"/>
              <a:t>오차와 오차 적분 값에 비례하여 출력이 결정된다</a:t>
            </a:r>
            <a:r>
              <a:rPr lang="en-US" altLang="ko-KR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/>
              <a:t>PID </a:t>
            </a:r>
            <a:r>
              <a:rPr lang="ko-KR" altLang="en-US" dirty="0"/>
              <a:t>컨트롤러 </a:t>
            </a:r>
            <a:r>
              <a:rPr lang="en-US" altLang="ko-KR" dirty="0"/>
              <a:t>: </a:t>
            </a:r>
            <a:r>
              <a:rPr lang="ko-KR" altLang="en-US" dirty="0"/>
              <a:t>비례</a:t>
            </a:r>
            <a:r>
              <a:rPr lang="en-US" altLang="ko-KR" dirty="0"/>
              <a:t>, </a:t>
            </a:r>
            <a:r>
              <a:rPr lang="ko-KR" altLang="en-US" dirty="0"/>
              <a:t>미분</a:t>
            </a:r>
            <a:r>
              <a:rPr lang="en-US" altLang="ko-KR" dirty="0"/>
              <a:t>, </a:t>
            </a:r>
            <a:r>
              <a:rPr lang="ko-KR" altLang="en-US" dirty="0"/>
              <a:t>적분 제어를 모두 결합한 형태이다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95309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34DAFD-E16D-439E-BF63-9A7B51B185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38163"/>
            <a:ext cx="9144000" cy="697970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2.</a:t>
            </a:r>
            <a:r>
              <a:rPr lang="ko-KR" altLang="en-US" dirty="0"/>
              <a:t> </a:t>
            </a:r>
            <a:r>
              <a:rPr lang="en-US" altLang="ko-KR" dirty="0"/>
              <a:t>P Controller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067D835-09E5-43B3-A34F-05AFD7E157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0441" y="2406315"/>
            <a:ext cx="10218821" cy="372176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/>
              <a:t>오차가 크면 큰 제어 신호를</a:t>
            </a:r>
            <a:r>
              <a:rPr lang="en-US" altLang="ko-KR" dirty="0"/>
              <a:t>, </a:t>
            </a:r>
            <a:r>
              <a:rPr lang="ko-KR" altLang="en-US" dirty="0"/>
              <a:t>오차가 작으면 작은 제어 신호를 발생시킨다</a:t>
            </a:r>
            <a:r>
              <a:rPr lang="en-US" altLang="ko-KR" dirty="0"/>
              <a:t>. </a:t>
            </a:r>
            <a:r>
              <a:rPr lang="ko-KR" altLang="en-US" dirty="0"/>
              <a:t>오차의 크기에 비례한 제어 신호를 보내 오차를 줄이려 한다</a:t>
            </a:r>
            <a:r>
              <a:rPr lang="en-US" altLang="ko-KR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/>
              <a:t>구현이 간단하며</a:t>
            </a:r>
            <a:r>
              <a:rPr lang="en-US" altLang="ko-KR" dirty="0"/>
              <a:t>, </a:t>
            </a:r>
            <a:r>
              <a:rPr lang="ko-KR" altLang="en-US" dirty="0"/>
              <a:t>시스템의 안정성과 응답 속도를 개선할 수 있으나</a:t>
            </a:r>
            <a:r>
              <a:rPr lang="en-US" altLang="ko-KR" dirty="0"/>
              <a:t>, </a:t>
            </a:r>
            <a:r>
              <a:rPr lang="ko-KR" altLang="en-US" dirty="0"/>
              <a:t>대부분의 경우 오차가 </a:t>
            </a:r>
            <a:r>
              <a:rPr lang="en-US" altLang="ko-KR" dirty="0"/>
              <a:t>0</a:t>
            </a:r>
            <a:r>
              <a:rPr lang="ko-KR" altLang="en-US" dirty="0"/>
              <a:t>이 되지 못해 잔여 오차가 발생한다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4011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34DAFD-E16D-439E-BF63-9A7B51B185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38163"/>
            <a:ext cx="9144000" cy="697970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2.</a:t>
            </a:r>
            <a:r>
              <a:rPr lang="ko-KR" altLang="en-US" dirty="0"/>
              <a:t> </a:t>
            </a:r>
            <a:r>
              <a:rPr lang="en-US" altLang="ko-KR" dirty="0"/>
              <a:t>I Controller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067D835-09E5-43B3-A34F-05AFD7E157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0441" y="2406315"/>
            <a:ext cx="10218821" cy="372176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/>
              <a:t>시간이 지날수록 누적되는 오차의 합을 기반으로 제어 신호를 만들어서 잔여 오차를 제거한다</a:t>
            </a:r>
            <a:r>
              <a:rPr lang="en-US" altLang="ko-KR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/>
              <a:t>시간이 지남에 따라 오차를 제거할 수 있어 잔여 오차가 없어지지만</a:t>
            </a:r>
            <a:r>
              <a:rPr lang="en-US" altLang="ko-KR" dirty="0"/>
              <a:t>, </a:t>
            </a:r>
            <a:r>
              <a:rPr lang="ko-KR" altLang="en-US" dirty="0"/>
              <a:t>오차가 누적되어야 제어 신호가 반응하므로</a:t>
            </a:r>
            <a:r>
              <a:rPr lang="en-US" altLang="ko-KR" dirty="0"/>
              <a:t>, </a:t>
            </a:r>
            <a:r>
              <a:rPr lang="ko-KR" altLang="en-US" dirty="0"/>
              <a:t>반응이 느려질 수 있고</a:t>
            </a:r>
            <a:r>
              <a:rPr lang="en-US" altLang="ko-KR" dirty="0"/>
              <a:t>, </a:t>
            </a:r>
            <a:r>
              <a:rPr lang="ko-KR" altLang="en-US" dirty="0" err="1"/>
              <a:t>오버슈트가</a:t>
            </a:r>
            <a:r>
              <a:rPr lang="ko-KR" altLang="en-US" dirty="0"/>
              <a:t> 발생하기 쉽다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5471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34DAFD-E16D-439E-BF63-9A7B51B185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38163"/>
            <a:ext cx="9144000" cy="697970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2.</a:t>
            </a:r>
            <a:r>
              <a:rPr lang="ko-KR" altLang="en-US" dirty="0"/>
              <a:t> </a:t>
            </a:r>
            <a:r>
              <a:rPr lang="en-US" altLang="ko-KR" dirty="0"/>
              <a:t>PI Controller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067D835-09E5-43B3-A34F-05AFD7E157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0441" y="2406315"/>
            <a:ext cx="10218821" cy="372176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/>
              <a:t>비례 제어가 빠른 초기 반응을 제공하고</a:t>
            </a:r>
            <a:r>
              <a:rPr lang="en-US" altLang="ko-KR" dirty="0"/>
              <a:t>, </a:t>
            </a:r>
            <a:r>
              <a:rPr lang="ko-KR" altLang="en-US" dirty="0"/>
              <a:t>시간이 지남에 따라 누적되는 잔여 오차를 적분 </a:t>
            </a:r>
            <a:r>
              <a:rPr lang="ko-KR" altLang="en-US" dirty="0" err="1"/>
              <a:t>제어로써</a:t>
            </a:r>
            <a:r>
              <a:rPr lang="ko-KR" altLang="en-US" dirty="0"/>
              <a:t> 제거한다</a:t>
            </a:r>
            <a:r>
              <a:rPr lang="en-US" altLang="ko-KR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/>
              <a:t>오차를 빠르게 줄임과 동시에 잔여 오차도 제거할 수 있으나</a:t>
            </a:r>
            <a:r>
              <a:rPr lang="en-US" altLang="ko-KR" dirty="0"/>
              <a:t>, </a:t>
            </a:r>
            <a:r>
              <a:rPr lang="ko-KR" altLang="en-US" dirty="0"/>
              <a:t>변화가 빠른 시스템에서 </a:t>
            </a:r>
            <a:r>
              <a:rPr lang="ko-KR" altLang="en-US" dirty="0" err="1"/>
              <a:t>오버슈트가</a:t>
            </a:r>
            <a:r>
              <a:rPr lang="ko-KR" altLang="en-US" dirty="0"/>
              <a:t> 발생할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0710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34DAFD-E16D-439E-BF63-9A7B51B185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38163"/>
            <a:ext cx="9144000" cy="697970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2.</a:t>
            </a:r>
            <a:r>
              <a:rPr lang="ko-KR" altLang="en-US" dirty="0"/>
              <a:t> </a:t>
            </a:r>
            <a:r>
              <a:rPr lang="en-US" altLang="ko-KR" dirty="0"/>
              <a:t>PID Controller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067D835-09E5-43B3-A34F-05AFD7E157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0441" y="2406315"/>
            <a:ext cx="10218821" cy="372176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/>
              <a:t>비례 제어로 오차에 빠르게 반응하고</a:t>
            </a:r>
            <a:r>
              <a:rPr lang="en-US" altLang="ko-KR" dirty="0"/>
              <a:t>, </a:t>
            </a:r>
            <a:r>
              <a:rPr lang="ko-KR" altLang="en-US" dirty="0"/>
              <a:t>적분 제어로 잔여 오차를 제거하며</a:t>
            </a:r>
            <a:r>
              <a:rPr lang="en-US" altLang="ko-KR" dirty="0"/>
              <a:t>, </a:t>
            </a:r>
            <a:r>
              <a:rPr lang="ko-KR" altLang="en-US" dirty="0"/>
              <a:t>미분 제어로 오차 변화율을 예측하여 빠른 변화에 대비한다</a:t>
            </a:r>
            <a:r>
              <a:rPr lang="en-US" altLang="ko-KR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/>
              <a:t>빠른 반응성과 안정성을 모두 제공하여 대부분의 시스템에 적용 가능하나</a:t>
            </a:r>
            <a:r>
              <a:rPr lang="en-US" altLang="ko-KR" dirty="0"/>
              <a:t>, </a:t>
            </a:r>
            <a:r>
              <a:rPr lang="ko-KR" altLang="en-US" dirty="0"/>
              <a:t>매개변수 조정이 복잡하며</a:t>
            </a:r>
            <a:r>
              <a:rPr lang="en-US" altLang="ko-KR" dirty="0"/>
              <a:t>, </a:t>
            </a:r>
            <a:r>
              <a:rPr lang="ko-KR" altLang="en-US" dirty="0"/>
              <a:t>미분 제어로 인해 노이즈에 민감할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1094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34DAFD-E16D-439E-BF63-9A7B51B185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38163"/>
            <a:ext cx="9144000" cy="697970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3.</a:t>
            </a:r>
            <a:r>
              <a:rPr lang="ko-KR" altLang="en-US" dirty="0"/>
              <a:t> 특성 비교</a:t>
            </a:r>
          </a:p>
        </p:txBody>
      </p:sp>
      <p:pic>
        <p:nvPicPr>
          <p:cNvPr id="1026" name="Picture 2" descr="출력 이미지">
            <a:extLst>
              <a:ext uri="{FF2B5EF4-FFF2-40B4-BE49-F238E27FC236}">
                <a16:creationId xmlns:a16="http://schemas.microsoft.com/office/drawing/2014/main" id="{E167FD27-96A2-4D6F-8A96-509F4FE87C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236133"/>
            <a:ext cx="9364161" cy="5580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0946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34DAFD-E16D-439E-BF63-9A7B51B185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38163"/>
            <a:ext cx="9144000" cy="697970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3.</a:t>
            </a:r>
            <a:r>
              <a:rPr lang="ko-KR" altLang="en-US" dirty="0"/>
              <a:t> 특성 비교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067D835-09E5-43B3-A34F-05AFD7E157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0441" y="4957011"/>
            <a:ext cx="10218821" cy="1171071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/>
              <a:t>다음과 같이 한 눈에 비교하였을 때</a:t>
            </a:r>
            <a:r>
              <a:rPr lang="en-US" altLang="ko-KR" dirty="0"/>
              <a:t>, PID </a:t>
            </a:r>
            <a:r>
              <a:rPr lang="ko-KR" altLang="en-US" dirty="0"/>
              <a:t>컨트롤러가 가장 </a:t>
            </a:r>
            <a:r>
              <a:rPr lang="ko-KR" altLang="en-US" dirty="0" err="1"/>
              <a:t>좋아보이지만</a:t>
            </a:r>
            <a:r>
              <a:rPr lang="en-US" altLang="ko-KR" dirty="0"/>
              <a:t>, </a:t>
            </a:r>
            <a:r>
              <a:rPr lang="ko-KR" altLang="en-US" dirty="0"/>
              <a:t>다른 컨트롤러에 비해 설계 난이도 및 파라미터 설정 등에 어려움이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B88D267E-EC5D-48A6-B686-3270CE18A8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1985851"/>
              </p:ext>
            </p:extLst>
          </p:nvPr>
        </p:nvGraphicFramePr>
        <p:xfrm>
          <a:off x="930439" y="1656797"/>
          <a:ext cx="10218820" cy="2718245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21307">
                  <a:extLst>
                    <a:ext uri="{9D8B030D-6E8A-4147-A177-3AD203B41FA5}">
                      <a16:colId xmlns:a16="http://schemas.microsoft.com/office/drawing/2014/main" val="4221488239"/>
                    </a:ext>
                  </a:extLst>
                </a:gridCol>
                <a:gridCol w="2085474">
                  <a:extLst>
                    <a:ext uri="{9D8B030D-6E8A-4147-A177-3AD203B41FA5}">
                      <a16:colId xmlns:a16="http://schemas.microsoft.com/office/drawing/2014/main" val="671221198"/>
                    </a:ext>
                  </a:extLst>
                </a:gridCol>
                <a:gridCol w="2117558">
                  <a:extLst>
                    <a:ext uri="{9D8B030D-6E8A-4147-A177-3AD203B41FA5}">
                      <a16:colId xmlns:a16="http://schemas.microsoft.com/office/drawing/2014/main" val="1547446325"/>
                    </a:ext>
                  </a:extLst>
                </a:gridCol>
                <a:gridCol w="3994481">
                  <a:extLst>
                    <a:ext uri="{9D8B030D-6E8A-4147-A177-3AD203B41FA5}">
                      <a16:colId xmlns:a16="http://schemas.microsoft.com/office/drawing/2014/main" val="3880576410"/>
                    </a:ext>
                  </a:extLst>
                </a:gridCol>
              </a:tblGrid>
              <a:tr h="5436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제어기 종류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오차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응답 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안정성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774429"/>
                  </a:ext>
                </a:extLst>
              </a:tr>
              <a:tr h="5436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있음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빠름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약간 불안정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3066759"/>
                  </a:ext>
                </a:extLst>
              </a:tr>
              <a:tr h="5436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없음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느림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비교적 안정적이나 불안정 가능성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6814640"/>
                  </a:ext>
                </a:extLst>
              </a:tr>
              <a:tr h="5436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PI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없음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중간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대체로 안정적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5094984"/>
                  </a:ext>
                </a:extLst>
              </a:tr>
              <a:tr h="5436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PID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없음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빠름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매우 안정적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00806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6440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285</Words>
  <Application>Microsoft Office PowerPoint</Application>
  <PresentationFormat>와이드스크린</PresentationFormat>
  <Paragraphs>40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1. 개요 - Controller</vt:lpstr>
      <vt:lpstr>2. P Controller</vt:lpstr>
      <vt:lpstr>2. I Controller</vt:lpstr>
      <vt:lpstr>2. PI Controller</vt:lpstr>
      <vt:lpstr>2. PID Controller</vt:lpstr>
      <vt:lpstr>3. 특성 비교</vt:lpstr>
      <vt:lpstr>3. 특성 비교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개요 - Controller</dc:title>
  <dc:creator>Jacob An</dc:creator>
  <cp:lastModifiedBy>Jacob An</cp:lastModifiedBy>
  <cp:revision>2</cp:revision>
  <dcterms:created xsi:type="dcterms:W3CDTF">2024-10-15T15:20:13Z</dcterms:created>
  <dcterms:modified xsi:type="dcterms:W3CDTF">2024-10-15T15:32:07Z</dcterms:modified>
</cp:coreProperties>
</file>