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30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317" r:id="rId21"/>
    <p:sldId id="315" r:id="rId22"/>
    <p:sldId id="274" r:id="rId23"/>
    <p:sldId id="275" r:id="rId24"/>
    <p:sldId id="276" r:id="rId25"/>
    <p:sldId id="277" r:id="rId26"/>
    <p:sldId id="278" r:id="rId27"/>
    <p:sldId id="309" r:id="rId28"/>
    <p:sldId id="280" r:id="rId29"/>
    <p:sldId id="281" r:id="rId30"/>
    <p:sldId id="316" r:id="rId31"/>
    <p:sldId id="282" r:id="rId32"/>
    <p:sldId id="310" r:id="rId33"/>
    <p:sldId id="311" r:id="rId34"/>
    <p:sldId id="312" r:id="rId35"/>
    <p:sldId id="286" r:id="rId36"/>
    <p:sldId id="287" r:id="rId37"/>
    <p:sldId id="288" r:id="rId38"/>
    <p:sldId id="290" r:id="rId39"/>
    <p:sldId id="292" r:id="rId40"/>
    <p:sldId id="318" r:id="rId41"/>
    <p:sldId id="293" r:id="rId42"/>
    <p:sldId id="294" r:id="rId43"/>
    <p:sldId id="295" r:id="rId44"/>
    <p:sldId id="313" r:id="rId45"/>
    <p:sldId id="296" r:id="rId46"/>
    <p:sldId id="297" r:id="rId47"/>
    <p:sldId id="314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46A73-A5D5-4D3F-A2B8-8B29DC04D9F9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BC263-3F87-4EF3-B445-3CEA84A9FE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551016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3DCCAB-911B-418C-8EE3-1BE517231FC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599292-8E7E-4C2D-BCA0-55B1DC75DF2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599292-8E7E-4C2D-BCA0-55B1DC75DF2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263-3F87-4EF3-B445-3CEA84A9FE0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.xml"/><Relationship Id="rId7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ESC101: Introduction to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114800"/>
            <a:ext cx="6400800" cy="1752600"/>
          </a:xfrm>
        </p:spPr>
        <p:txBody>
          <a:bodyPr/>
          <a:lstStyle/>
          <a:p>
            <a:r>
              <a:rPr lang="en-US" sz="6000" dirty="0" smtClean="0"/>
              <a:t>     Loops  </a:t>
            </a:r>
            <a:endParaRPr lang="en-US" sz="6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686616-6606-418D-B407-9E3FAE6E1C2A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496183"/>
            <a:ext cx="5638800" cy="32094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33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914400"/>
          </a:xfrm>
        </p:spPr>
        <p:txBody>
          <a:bodyPr/>
          <a:lstStyle/>
          <a:p>
            <a:r>
              <a:rPr lang="en-US" altLang="en-US" dirty="0" smtClean="0"/>
              <a:t>Tracing the loop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996E8F-DC32-4E76-B7DC-249BA3564119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0" y="990600"/>
            <a:ext cx="9144000" cy="3200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	</a:t>
            </a:r>
            <a:r>
              <a:rPr lang="en-US" sz="3200" dirty="0" err="1">
                <a:ea typeface="ＭＳ Ｐゴシック" pitchFamily="34" charset="-128"/>
              </a:rPr>
              <a:t>int</a:t>
            </a:r>
            <a:r>
              <a:rPr lang="en-US" sz="3200" dirty="0">
                <a:ea typeface="ＭＳ Ｐゴシック" pitchFamily="34" charset="-128"/>
              </a:rPr>
              <a:t> a;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	</a:t>
            </a:r>
            <a:r>
              <a:rPr lang="en-US" sz="3200" dirty="0" err="1">
                <a:ea typeface="ＭＳ Ｐゴシック" pitchFamily="34" charset="-128"/>
              </a:rPr>
              <a:t>scanf</a:t>
            </a:r>
            <a:r>
              <a:rPr lang="en-US" sz="3200" dirty="0">
                <a:ea typeface="ＭＳ Ｐゴシック" pitchFamily="34" charset="-128"/>
              </a:rPr>
              <a:t>(“%d”, &amp;a);                /* read into a */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	while ( </a:t>
            </a:r>
            <a:r>
              <a:rPr lang="en-US" sz="3200" dirty="0" smtClean="0">
                <a:ea typeface="ＭＳ Ｐゴシック" pitchFamily="34" charset="-128"/>
              </a:rPr>
              <a:t>a !=  </a:t>
            </a:r>
            <a:r>
              <a:rPr lang="en-US" sz="3200" dirty="0">
                <a:ea typeface="ＭＳ Ｐゴシック" pitchFamily="34" charset="-128"/>
              </a:rPr>
              <a:t>-</a:t>
            </a:r>
            <a:r>
              <a:rPr lang="en-US" sz="3200" dirty="0" smtClean="0">
                <a:ea typeface="ＭＳ Ｐゴシック" pitchFamily="34" charset="-128"/>
              </a:rPr>
              <a:t>1) </a:t>
            </a:r>
            <a:r>
              <a:rPr lang="en-US" sz="3200" dirty="0">
                <a:ea typeface="ＭＳ Ｐゴシック" pitchFamily="34" charset="-128"/>
              </a:rPr>
              <a:t>{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		</a:t>
            </a:r>
            <a:r>
              <a:rPr lang="en-US" sz="3200" dirty="0" err="1">
                <a:ea typeface="ＭＳ Ｐゴシック" pitchFamily="34" charset="-128"/>
              </a:rPr>
              <a:t>scanf</a:t>
            </a:r>
            <a:r>
              <a:rPr lang="en-US" sz="3200" dirty="0">
                <a:ea typeface="ＭＳ Ｐゴシック" pitchFamily="34" charset="-128"/>
              </a:rPr>
              <a:t>(“%d”, &amp;a);  </a:t>
            </a:r>
            <a:r>
              <a:rPr lang="en-US" sz="3200" dirty="0" smtClean="0">
                <a:ea typeface="ＭＳ Ｐゴシック" pitchFamily="34" charset="-128"/>
              </a:rPr>
              <a:t>/*read: inside </a:t>
            </a:r>
            <a:r>
              <a:rPr lang="en-US" sz="3200" dirty="0">
                <a:ea typeface="ＭＳ Ｐゴシック" pitchFamily="34" charset="-128"/>
              </a:rPr>
              <a:t>loop*/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	</a:t>
            </a:r>
            <a:r>
              <a:rPr lang="en-US" sz="3200" dirty="0" smtClean="0">
                <a:ea typeface="ＭＳ Ｐゴシック" pitchFamily="34" charset="-128"/>
              </a:rPr>
              <a:t>}</a:t>
            </a:r>
            <a:endParaRPr lang="en-US" sz="3200" dirty="0">
              <a:ea typeface="ＭＳ Ｐゴシック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52400" y="4267200"/>
            <a:ext cx="2438400" cy="2057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400" dirty="0" smtClean="0">
                <a:ea typeface="ＭＳ Ｐゴシック" pitchFamily="34" charset="-128"/>
              </a:rPr>
              <a:t>INPUT</a:t>
            </a:r>
            <a:endParaRPr lang="en-US" sz="24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4 </a:t>
            </a: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15</a:t>
            </a: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-5</a:t>
            </a: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-1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19400" y="4343400"/>
            <a:ext cx="9906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??</a:t>
            </a:r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>
            <a:off x="152400" y="1828800"/>
            <a:ext cx="838200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19400" y="4343400"/>
            <a:ext cx="9906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19400" y="4343400"/>
            <a:ext cx="9906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15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819400" y="4343400"/>
            <a:ext cx="9906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-5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19400" y="4343400"/>
            <a:ext cx="9906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-1</a:t>
            </a:r>
          </a:p>
        </p:txBody>
      </p:sp>
      <p:sp>
        <p:nvSpPr>
          <p:cNvPr id="14" name="Right Arrow 13"/>
          <p:cNvSpPr>
            <a:spLocks noChangeArrowheads="1"/>
          </p:cNvSpPr>
          <p:nvPr/>
        </p:nvSpPr>
        <p:spPr bwMode="auto">
          <a:xfrm>
            <a:off x="685800" y="2743200"/>
            <a:ext cx="838200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15" name="Right Arrow 14"/>
          <p:cNvSpPr>
            <a:spLocks noChangeArrowheads="1"/>
          </p:cNvSpPr>
          <p:nvPr/>
        </p:nvSpPr>
        <p:spPr bwMode="auto">
          <a:xfrm>
            <a:off x="457200" y="2209800"/>
            <a:ext cx="838200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16" name="Right Arrow 15"/>
          <p:cNvSpPr>
            <a:spLocks noChangeArrowheads="1"/>
          </p:cNvSpPr>
          <p:nvPr/>
        </p:nvSpPr>
        <p:spPr bwMode="auto">
          <a:xfrm>
            <a:off x="457200" y="2209800"/>
            <a:ext cx="838200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17" name="Right Arrow 16"/>
          <p:cNvSpPr>
            <a:spLocks noChangeArrowheads="1"/>
          </p:cNvSpPr>
          <p:nvPr/>
        </p:nvSpPr>
        <p:spPr bwMode="auto">
          <a:xfrm>
            <a:off x="685800" y="2743200"/>
            <a:ext cx="838200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18" name="Right Arrow 17"/>
          <p:cNvSpPr>
            <a:spLocks noChangeArrowheads="1"/>
          </p:cNvSpPr>
          <p:nvPr/>
        </p:nvSpPr>
        <p:spPr bwMode="auto">
          <a:xfrm>
            <a:off x="457200" y="2209800"/>
            <a:ext cx="838200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19" name="Right Arrow 18"/>
          <p:cNvSpPr>
            <a:spLocks noChangeArrowheads="1"/>
          </p:cNvSpPr>
          <p:nvPr/>
        </p:nvSpPr>
        <p:spPr bwMode="auto">
          <a:xfrm>
            <a:off x="685800" y="2743200"/>
            <a:ext cx="838200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20" name="Right Arrow 19"/>
          <p:cNvSpPr>
            <a:spLocks noChangeArrowheads="1"/>
          </p:cNvSpPr>
          <p:nvPr/>
        </p:nvSpPr>
        <p:spPr bwMode="auto">
          <a:xfrm>
            <a:off x="457200" y="2209800"/>
            <a:ext cx="838200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21" name="Right Arrow 20"/>
          <p:cNvSpPr>
            <a:spLocks noChangeArrowheads="1"/>
          </p:cNvSpPr>
          <p:nvPr/>
        </p:nvSpPr>
        <p:spPr bwMode="auto">
          <a:xfrm>
            <a:off x="-152400" y="3581400"/>
            <a:ext cx="838200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7187" name="TextBox 21"/>
          <p:cNvSpPr txBox="1">
            <a:spLocks noChangeArrowheads="1"/>
          </p:cNvSpPr>
          <p:nvPr/>
        </p:nvSpPr>
        <p:spPr bwMode="auto">
          <a:xfrm>
            <a:off x="3820998" y="4409017"/>
            <a:ext cx="254749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Trace of </a:t>
            </a:r>
            <a:r>
              <a:rPr lang="en-US" altLang="en-US" sz="2200" b="1" dirty="0" smtClean="0">
                <a:latin typeface="Comic Sans MS" pitchFamily="66" charset="0"/>
              </a:rPr>
              <a:t>memory</a:t>
            </a:r>
          </a:p>
          <a:p>
            <a:pPr eaLnBrk="1" hangingPunct="1"/>
            <a:r>
              <a:rPr lang="en-US" altLang="en-US" sz="2200" b="1" dirty="0" smtClean="0">
                <a:latin typeface="Comic Sans MS" pitchFamily="66" charset="0"/>
              </a:rPr>
              <a:t>location </a:t>
            </a:r>
            <a:r>
              <a:rPr lang="en-US" altLang="en-US" sz="2200" b="1" dirty="0">
                <a:latin typeface="Comic Sans MS" pitchFamily="66" charset="0"/>
              </a:rPr>
              <a:t>a</a:t>
            </a:r>
          </a:p>
        </p:txBody>
      </p:sp>
      <p:sp>
        <p:nvSpPr>
          <p:cNvPr id="23" name="TextBox 21"/>
          <p:cNvSpPr txBox="1">
            <a:spLocks noChangeArrowheads="1"/>
          </p:cNvSpPr>
          <p:nvPr/>
        </p:nvSpPr>
        <p:spPr bwMode="auto">
          <a:xfrm>
            <a:off x="2438400" y="5411450"/>
            <a:ext cx="6629400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00" b="1" dirty="0" smtClean="0">
                <a:latin typeface="Comic Sans MS" pitchFamily="66" charset="0"/>
              </a:rPr>
              <a:t>One </a:t>
            </a:r>
            <a:r>
              <a:rPr lang="en-US" altLang="en-US" sz="2200" b="1" dirty="0" err="1" smtClean="0">
                <a:latin typeface="Comic Sans MS" pitchFamily="66" charset="0"/>
              </a:rPr>
              <a:t>scanf</a:t>
            </a:r>
            <a:r>
              <a:rPr lang="en-US" altLang="en-US" sz="2200" b="1" dirty="0" smtClean="0">
                <a:latin typeface="Comic Sans MS" pitchFamily="66" charset="0"/>
              </a:rPr>
              <a:t> is executed every time body of the loop is executed.</a:t>
            </a:r>
            <a:endParaRPr lang="en-US" altLang="en-US" sz="2200" b="1" dirty="0">
              <a:latin typeface="Comic Sans MS" pitchFamily="66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00" b="1" dirty="0" smtClean="0">
                <a:latin typeface="Comic Sans MS" pitchFamily="66" charset="0"/>
              </a:rPr>
              <a:t>Every </a:t>
            </a:r>
            <a:r>
              <a:rPr lang="en-US" altLang="en-US" sz="2200" b="1" dirty="0" err="1" smtClean="0">
                <a:latin typeface="Comic Sans MS" pitchFamily="66" charset="0"/>
              </a:rPr>
              <a:t>scanf</a:t>
            </a:r>
            <a:r>
              <a:rPr lang="en-US" altLang="en-US" sz="2200" b="1" dirty="0" smtClean="0">
                <a:latin typeface="Comic Sans MS" pitchFamily="66" charset="0"/>
              </a:rPr>
              <a:t> execution reads one integer.</a:t>
            </a:r>
          </a:p>
        </p:txBody>
      </p:sp>
    </p:spTree>
    <p:extLst>
      <p:ext uri="{BB962C8B-B14F-4D97-AF65-F5344CB8AC3E}">
        <p14:creationId xmlns="" xmlns:p14="http://schemas.microsoft.com/office/powerpoint/2010/main" val="10196020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allAtOnce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altLang="en-US" dirty="0" smtClean="0"/>
              <a:t>Add numbers until -1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7820025" cy="16002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Keep an integer variable s. </a:t>
            </a:r>
          </a:p>
          <a:p>
            <a:r>
              <a:rPr lang="en-US" altLang="en-US" dirty="0" smtClean="0"/>
              <a:t>s is the sum of the numbers seen so far (except the -1).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4AEFC-3D76-4A8E-9886-0BE71893FDFF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76200" y="2057400"/>
            <a:ext cx="8991600" cy="4800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3200" dirty="0" err="1" smtClean="0">
                <a:ea typeface="ＭＳ Ｐゴシック" pitchFamily="34" charset="-128"/>
              </a:rPr>
              <a:t>int</a:t>
            </a:r>
            <a:r>
              <a:rPr lang="en-US" sz="3200" dirty="0" smtClean="0">
                <a:ea typeface="ＭＳ Ｐゴシック" pitchFamily="34" charset="-128"/>
              </a:rPr>
              <a:t> </a:t>
            </a:r>
            <a:r>
              <a:rPr lang="en-US" sz="3200" dirty="0">
                <a:ea typeface="ＭＳ Ｐゴシック" pitchFamily="34" charset="-128"/>
              </a:rPr>
              <a:t>a;</a:t>
            </a:r>
          </a:p>
          <a:p>
            <a:pPr eaLnBrk="0" hangingPunct="0">
              <a:defRPr/>
            </a:pPr>
            <a:r>
              <a:rPr lang="en-US" sz="3200" dirty="0" err="1" smtClean="0">
                <a:solidFill>
                  <a:srgbClr val="FF0000"/>
                </a:solidFill>
                <a:latin typeface="Comic Sans MS" pitchFamily="66" charset="0"/>
                <a:ea typeface="ＭＳ Ｐゴシック" pitchFamily="34" charset="-128"/>
              </a:rPr>
              <a:t>int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  <a:ea typeface="ＭＳ Ｐゴシック" pitchFamily="34" charset="-128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mic Sans MS" pitchFamily="66" charset="0"/>
                <a:ea typeface="ＭＳ Ｐゴシック" pitchFamily="34" charset="-128"/>
              </a:rPr>
              <a:t>s; </a:t>
            </a:r>
          </a:p>
          <a:p>
            <a:pPr eaLnBrk="0" hangingPunct="0">
              <a:defRPr/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  <a:ea typeface="ＭＳ Ｐゴシック" pitchFamily="34" charset="-128"/>
              </a:rPr>
              <a:t>s </a:t>
            </a:r>
            <a:r>
              <a:rPr lang="en-US" sz="3200" dirty="0">
                <a:solidFill>
                  <a:srgbClr val="FF0000"/>
                </a:solidFill>
                <a:latin typeface="Comic Sans MS" pitchFamily="66" charset="0"/>
                <a:ea typeface="ＭＳ Ｐゴシック" pitchFamily="34" charset="-128"/>
              </a:rPr>
              <a:t>= 0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  <a:ea typeface="ＭＳ Ｐゴシック" pitchFamily="34" charset="-128"/>
              </a:rPr>
              <a:t>; // not seen any a yet</a:t>
            </a:r>
            <a:endParaRPr lang="en-US" sz="3200" dirty="0">
              <a:solidFill>
                <a:srgbClr val="FF0000"/>
              </a:solidFill>
              <a:latin typeface="Comic Sans MS" pitchFamily="66" charset="0"/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 err="1" smtClean="0">
                <a:ea typeface="ＭＳ Ｐゴシック" pitchFamily="34" charset="-128"/>
              </a:rPr>
              <a:t>scanf</a:t>
            </a:r>
            <a:r>
              <a:rPr lang="en-US" sz="3200" dirty="0">
                <a:ea typeface="ＭＳ Ｐゴシック" pitchFamily="34" charset="-128"/>
              </a:rPr>
              <a:t>(“%d”, &amp;a);      </a:t>
            </a:r>
            <a:r>
              <a:rPr lang="en-US" sz="3200" dirty="0" smtClean="0">
                <a:ea typeface="ＭＳ Ｐゴシック" pitchFamily="34" charset="-128"/>
              </a:rPr>
              <a:t>// </a:t>
            </a:r>
            <a:r>
              <a:rPr lang="en-US" sz="3200" dirty="0">
                <a:ea typeface="ＭＳ Ｐゴシック" pitchFamily="34" charset="-128"/>
              </a:rPr>
              <a:t>read into </a:t>
            </a:r>
            <a:r>
              <a:rPr lang="en-US" sz="3200" dirty="0" smtClean="0">
                <a:ea typeface="ＭＳ Ｐゴシック" pitchFamily="34" charset="-128"/>
              </a:rPr>
              <a:t>a</a:t>
            </a:r>
            <a:endParaRPr lang="en-US" sz="32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 smtClean="0">
                <a:ea typeface="ＭＳ Ｐゴシック" pitchFamily="34" charset="-128"/>
              </a:rPr>
              <a:t>while (a !=  </a:t>
            </a:r>
            <a:r>
              <a:rPr lang="en-US" sz="3200" dirty="0">
                <a:ea typeface="ＭＳ Ｐゴシック" pitchFamily="34" charset="-128"/>
              </a:rPr>
              <a:t>-</a:t>
            </a:r>
            <a:r>
              <a:rPr lang="en-US" sz="3200" dirty="0" smtClean="0">
                <a:ea typeface="ＭＳ Ｐゴシック" pitchFamily="34" charset="-128"/>
              </a:rPr>
              <a:t>1) </a:t>
            </a:r>
            <a:r>
              <a:rPr lang="en-US" sz="3200" dirty="0">
                <a:ea typeface="ＭＳ Ｐゴシック" pitchFamily="34" charset="-128"/>
              </a:rPr>
              <a:t>{</a:t>
            </a:r>
          </a:p>
          <a:p>
            <a:pPr eaLnBrk="0" hangingPunct="0">
              <a:defRPr/>
            </a:pPr>
            <a:r>
              <a:rPr lang="en-US" sz="3200" dirty="0" smtClean="0">
                <a:solidFill>
                  <a:srgbClr val="FF0000"/>
                </a:solidFill>
                <a:ea typeface="ＭＳ Ｐゴシック" pitchFamily="34" charset="-128"/>
              </a:rPr>
              <a:t>     </a:t>
            </a:r>
            <a:r>
              <a:rPr lang="en-US" sz="3200" dirty="0">
                <a:solidFill>
                  <a:srgbClr val="FF0000"/>
                </a:solidFill>
                <a:latin typeface="Comic Sans MS" pitchFamily="66" charset="0"/>
                <a:ea typeface="ＭＳ Ｐゴシック" pitchFamily="34" charset="-128"/>
              </a:rPr>
              <a:t>s = s + a;	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  <a:ea typeface="ＭＳ Ｐゴシック" pitchFamily="34" charset="-128"/>
              </a:rPr>
              <a:t>// last a is not -1    </a:t>
            </a:r>
            <a:endParaRPr lang="en-US" sz="3200" dirty="0">
              <a:solidFill>
                <a:srgbClr val="FF0000"/>
              </a:solidFill>
              <a:latin typeface="Comic Sans MS" pitchFamily="66" charset="0"/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 smtClean="0">
                <a:solidFill>
                  <a:schemeClr val="accent4"/>
                </a:solidFill>
                <a:ea typeface="ＭＳ Ｐゴシック" pitchFamily="34" charset="-128"/>
              </a:rPr>
              <a:t>     </a:t>
            </a:r>
            <a:r>
              <a:rPr lang="en-US" sz="3200" dirty="0" err="1">
                <a:ea typeface="ＭＳ Ｐゴシック" pitchFamily="34" charset="-128"/>
              </a:rPr>
              <a:t>scanf</a:t>
            </a:r>
            <a:r>
              <a:rPr lang="en-US" sz="3200" dirty="0">
                <a:ea typeface="ＭＳ Ｐゴシック" pitchFamily="34" charset="-128"/>
              </a:rPr>
              <a:t>(“%d”, &amp;a);  </a:t>
            </a:r>
            <a:r>
              <a:rPr lang="en-US" sz="3200" dirty="0" smtClean="0">
                <a:ea typeface="ＭＳ Ｐゴシック" pitchFamily="34" charset="-128"/>
              </a:rPr>
              <a:t>// read </a:t>
            </a:r>
            <a:r>
              <a:rPr lang="en-US" sz="3200" dirty="0">
                <a:ea typeface="ＭＳ Ｐゴシック" pitchFamily="34" charset="-128"/>
              </a:rPr>
              <a:t>into a inside </a:t>
            </a:r>
            <a:r>
              <a:rPr lang="en-US" sz="3200" dirty="0" smtClean="0">
                <a:ea typeface="ＭＳ Ｐゴシック" pitchFamily="34" charset="-128"/>
              </a:rPr>
              <a:t>loop</a:t>
            </a:r>
            <a:endParaRPr lang="en-US" sz="32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 smtClean="0">
                <a:ea typeface="ＭＳ Ｐゴシック" pitchFamily="34" charset="-128"/>
              </a:rPr>
              <a:t>}</a:t>
            </a:r>
            <a:endParaRPr lang="en-US" sz="32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b="1" dirty="0">
                <a:ea typeface="ＭＳ Ｐゴシック" pitchFamily="34" charset="-128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ea typeface="ＭＳ Ｐゴシック" pitchFamily="34" charset="-128"/>
              </a:rPr>
              <a:t>// </a:t>
            </a:r>
            <a:r>
              <a:rPr lang="en-US" sz="3200" dirty="0">
                <a:solidFill>
                  <a:srgbClr val="FF0000"/>
                </a:solidFill>
                <a:ea typeface="ＭＳ Ｐゴシック" pitchFamily="34" charset="-128"/>
              </a:rPr>
              <a:t>one could print </a:t>
            </a:r>
            <a:r>
              <a:rPr lang="en-US" sz="3200" dirty="0" smtClean="0">
                <a:solidFill>
                  <a:srgbClr val="FF0000"/>
                </a:solidFill>
                <a:ea typeface="ＭＳ Ｐゴシック" pitchFamily="34" charset="-128"/>
              </a:rPr>
              <a:t>s </a:t>
            </a:r>
            <a:r>
              <a:rPr lang="en-US" sz="3200" dirty="0">
                <a:solidFill>
                  <a:srgbClr val="FF0000"/>
                </a:solidFill>
                <a:ea typeface="ＭＳ Ｐゴシック" pitchFamily="34" charset="-128"/>
              </a:rPr>
              <a:t>here etc</a:t>
            </a:r>
            <a:r>
              <a:rPr lang="en-US" sz="3200" dirty="0" smtClean="0">
                <a:solidFill>
                  <a:srgbClr val="FF0000"/>
                </a:solidFill>
                <a:ea typeface="ＭＳ Ｐゴシック" pitchFamily="34" charset="-128"/>
              </a:rPr>
              <a:t>.</a:t>
            </a:r>
            <a:endParaRPr lang="en-US" sz="3200" dirty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80420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92075" y="0"/>
            <a:ext cx="8747125" cy="762000"/>
          </a:xfrm>
        </p:spPr>
        <p:txBody>
          <a:bodyPr/>
          <a:lstStyle/>
          <a:p>
            <a:r>
              <a:rPr lang="en-US" altLang="en-US" dirty="0" smtClean="0"/>
              <a:t>Terminology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6388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Iteration: </a:t>
            </a:r>
            <a:r>
              <a:rPr lang="en-US" sz="2800" dirty="0" smtClean="0">
                <a:latin typeface="+mj-lt"/>
                <a:cs typeface="Arial" pitchFamily="34" charset="0"/>
              </a:rPr>
              <a:t>Each run of the loop is called an </a:t>
            </a:r>
            <a:r>
              <a:rPr lang="en-US" sz="2800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iteration.</a:t>
            </a:r>
          </a:p>
          <a:p>
            <a:pPr lvl="1">
              <a:defRPr/>
            </a:pPr>
            <a:r>
              <a:rPr lang="en-US" sz="2400" dirty="0" smtClean="0">
                <a:latin typeface="+mj-lt"/>
                <a:cs typeface="Arial" pitchFamily="34" charset="0"/>
              </a:rPr>
              <a:t>In example, the loop runs for 3 iterations, corresponding to inputs 4, 15 and -5. </a:t>
            </a:r>
          </a:p>
          <a:p>
            <a:pPr lvl="1">
              <a:defRPr/>
            </a:pPr>
            <a:r>
              <a:rPr lang="en-US" sz="2400" dirty="0" smtClean="0">
                <a:latin typeface="+mj-lt"/>
                <a:cs typeface="Arial" pitchFamily="34" charset="0"/>
              </a:rPr>
              <a:t>For input -1, the loop is exited, so there is no iteration for input -1.</a:t>
            </a:r>
            <a:r>
              <a:rPr lang="en-US" sz="2400" dirty="0" smtClean="0"/>
              <a:t> </a:t>
            </a:r>
          </a:p>
          <a:p>
            <a:r>
              <a:rPr lang="en-US" sz="2800" dirty="0"/>
              <a:t>3 components of a while loop</a:t>
            </a:r>
          </a:p>
          <a:p>
            <a:pPr lvl="1"/>
            <a:r>
              <a:rPr lang="en-US" sz="2400" dirty="0" smtClean="0"/>
              <a:t>Initialization </a:t>
            </a:r>
          </a:p>
          <a:p>
            <a:pPr lvl="2"/>
            <a:r>
              <a:rPr lang="en-US" sz="2000" dirty="0" smtClean="0"/>
              <a:t>first reading of </a:t>
            </a:r>
            <a:r>
              <a:rPr lang="en-US" sz="2000" dirty="0" smtClean="0">
                <a:solidFill>
                  <a:srgbClr val="C00000"/>
                </a:solidFill>
              </a:rPr>
              <a:t>a </a:t>
            </a:r>
            <a:r>
              <a:rPr lang="en-US" sz="2000" dirty="0" smtClean="0">
                <a:solidFill>
                  <a:schemeClr val="accent4"/>
                </a:solidFill>
              </a:rPr>
              <a:t>in example</a:t>
            </a:r>
          </a:p>
          <a:p>
            <a:pPr lvl="1"/>
            <a:r>
              <a:rPr lang="en-US" sz="2400" dirty="0" smtClean="0"/>
              <a:t>Condition </a:t>
            </a:r>
            <a:r>
              <a:rPr lang="en-US" sz="2400" dirty="0"/>
              <a:t>(evaluates to a </a:t>
            </a:r>
            <a:r>
              <a:rPr lang="en-US" sz="2400" dirty="0" smtClean="0"/>
              <a:t>Boolean value)</a:t>
            </a:r>
          </a:p>
          <a:p>
            <a:pPr lvl="2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a != -1</a:t>
            </a:r>
            <a:endParaRPr lang="en-US" sz="2000" dirty="0">
              <a:solidFill>
                <a:srgbClr val="C00000"/>
              </a:solidFill>
            </a:endParaRPr>
          </a:p>
          <a:p>
            <a:pPr lvl="1"/>
            <a:r>
              <a:rPr lang="en-US" sz="2400" dirty="0" smtClean="0"/>
              <a:t>Update</a:t>
            </a:r>
            <a:endParaRPr lang="en-US" sz="2400" dirty="0"/>
          </a:p>
          <a:p>
            <a:pPr lvl="2"/>
            <a:r>
              <a:rPr lang="en-US" sz="2000" dirty="0" smtClean="0"/>
              <a:t> another reading of </a:t>
            </a:r>
            <a:r>
              <a:rPr lang="en-US" sz="2000" dirty="0" smtClean="0">
                <a:solidFill>
                  <a:srgbClr val="C00000"/>
                </a:solidFill>
              </a:rPr>
              <a:t>a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4953000" y="5208917"/>
            <a:ext cx="4191000" cy="16490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1400" dirty="0" err="1" smtClean="0">
                <a:ea typeface="ＭＳ Ｐゴシック" pitchFamily="34" charset="-128"/>
              </a:rPr>
              <a:t>scanf</a:t>
            </a:r>
            <a:r>
              <a:rPr lang="en-US" sz="1400" dirty="0">
                <a:ea typeface="ＭＳ Ｐゴシック" pitchFamily="34" charset="-128"/>
              </a:rPr>
              <a:t>(“%d”, &amp;a);      </a:t>
            </a:r>
            <a:r>
              <a:rPr lang="en-US" sz="1400" dirty="0" smtClean="0">
                <a:ea typeface="ＭＳ Ｐゴシック" pitchFamily="34" charset="-128"/>
              </a:rPr>
              <a:t>/* </a:t>
            </a:r>
            <a:r>
              <a:rPr lang="en-US" sz="1400" dirty="0">
                <a:ea typeface="ＭＳ Ｐゴシック" pitchFamily="34" charset="-128"/>
              </a:rPr>
              <a:t>read into a </a:t>
            </a:r>
            <a:r>
              <a:rPr lang="en-US" sz="1400" dirty="0" smtClean="0">
                <a:ea typeface="ＭＳ Ｐゴシック" pitchFamily="34" charset="-128"/>
              </a:rPr>
              <a:t>*/</a:t>
            </a:r>
          </a:p>
          <a:p>
            <a:pPr eaLnBrk="0" hangingPunct="0">
              <a:defRPr/>
            </a:pPr>
            <a:endParaRPr lang="en-US" sz="14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1400" dirty="0" smtClean="0">
                <a:ea typeface="ＭＳ Ｐゴシック" pitchFamily="34" charset="-128"/>
              </a:rPr>
              <a:t>while (a !=  </a:t>
            </a:r>
            <a:r>
              <a:rPr lang="en-US" sz="1400" dirty="0">
                <a:ea typeface="ＭＳ Ｐゴシック" pitchFamily="34" charset="-128"/>
              </a:rPr>
              <a:t>-</a:t>
            </a:r>
            <a:r>
              <a:rPr lang="en-US" sz="1400" dirty="0" smtClean="0">
                <a:ea typeface="ＭＳ Ｐゴシック" pitchFamily="34" charset="-128"/>
              </a:rPr>
              <a:t>1) </a:t>
            </a:r>
            <a:r>
              <a:rPr lang="en-US" sz="1400" dirty="0">
                <a:ea typeface="ＭＳ Ｐゴシック" pitchFamily="34" charset="-128"/>
              </a:rPr>
              <a:t>{</a:t>
            </a:r>
          </a:p>
          <a:p>
            <a:pPr eaLnBrk="0" hangingPunct="0">
              <a:defRPr/>
            </a:pPr>
            <a:r>
              <a:rPr lang="en-US" sz="1400" dirty="0" smtClean="0">
                <a:ea typeface="ＭＳ Ｐゴシック" pitchFamily="34" charset="-128"/>
              </a:rPr>
              <a:t>     </a:t>
            </a:r>
            <a:r>
              <a:rPr lang="en-US" sz="1400" dirty="0">
                <a:solidFill>
                  <a:srgbClr val="FF0000"/>
                </a:solidFill>
                <a:latin typeface="Comic Sans MS" pitchFamily="66" charset="0"/>
                <a:ea typeface="ＭＳ Ｐゴシック" pitchFamily="34" charset="-128"/>
              </a:rPr>
              <a:t>s = s + a;</a:t>
            </a:r>
            <a:r>
              <a:rPr lang="en-US" sz="1400" b="1" dirty="0">
                <a:latin typeface="Comic Sans MS" pitchFamily="66" charset="0"/>
                <a:ea typeface="ＭＳ Ｐゴシック" pitchFamily="34" charset="-128"/>
              </a:rPr>
              <a:t>	    </a:t>
            </a:r>
          </a:p>
          <a:p>
            <a:pPr eaLnBrk="0" hangingPunct="0">
              <a:defRPr/>
            </a:pPr>
            <a:r>
              <a:rPr lang="en-US" sz="1400" dirty="0" smtClean="0">
                <a:ea typeface="ＭＳ Ｐゴシック" pitchFamily="34" charset="-128"/>
              </a:rPr>
              <a:t>     </a:t>
            </a:r>
            <a:r>
              <a:rPr lang="en-US" sz="1400" dirty="0" err="1">
                <a:ea typeface="ＭＳ Ｐゴシック" pitchFamily="34" charset="-128"/>
              </a:rPr>
              <a:t>scanf</a:t>
            </a:r>
            <a:r>
              <a:rPr lang="en-US" sz="1400" dirty="0">
                <a:ea typeface="ＭＳ Ｐゴシック" pitchFamily="34" charset="-128"/>
              </a:rPr>
              <a:t>(“%d”, &amp;a);  </a:t>
            </a:r>
            <a:r>
              <a:rPr lang="en-US" sz="1400" dirty="0" smtClean="0">
                <a:ea typeface="ＭＳ Ｐゴシック" pitchFamily="34" charset="-128"/>
              </a:rPr>
              <a:t>/*read </a:t>
            </a:r>
            <a:r>
              <a:rPr lang="en-US" sz="1400" dirty="0">
                <a:ea typeface="ＭＳ Ｐゴシック" pitchFamily="34" charset="-128"/>
              </a:rPr>
              <a:t>into a inside loop*/</a:t>
            </a:r>
          </a:p>
          <a:p>
            <a:pPr eaLnBrk="0" hangingPunct="0">
              <a:defRPr/>
            </a:pPr>
            <a:r>
              <a:rPr lang="en-US" sz="1400" dirty="0" smtClean="0">
                <a:ea typeface="ＭＳ Ｐゴシック" pitchFamily="34" charset="-128"/>
              </a:rPr>
              <a:t>}</a:t>
            </a:r>
          </a:p>
          <a:p>
            <a:pPr eaLnBrk="0" hangingPunct="0">
              <a:defRPr/>
            </a:pPr>
            <a:r>
              <a:rPr lang="en-US" sz="1400" dirty="0" smtClean="0">
                <a:ea typeface="ＭＳ Ｐゴシック" pitchFamily="34" charset="-128"/>
              </a:rPr>
              <a:t>        // INPUTS:   4     15     -5      -1</a:t>
            </a:r>
            <a:endParaRPr lang="en-US" sz="1400" dirty="0">
              <a:ea typeface="ＭＳ Ｐゴシック" pitchFamily="34" charset="-128"/>
            </a:endParaRPr>
          </a:p>
        </p:txBody>
      </p:sp>
      <p:sp>
        <p:nvSpPr>
          <p:cNvPr id="2" name="Freeform 1"/>
          <p:cNvSpPr/>
          <p:nvPr/>
        </p:nvSpPr>
        <p:spPr bwMode="auto">
          <a:xfrm>
            <a:off x="6017439" y="5235256"/>
            <a:ext cx="412447" cy="345057"/>
          </a:xfrm>
          <a:custGeom>
            <a:avLst/>
            <a:gdLst>
              <a:gd name="connsiteX0" fmla="*/ 231292 w 412447"/>
              <a:gd name="connsiteY0" fmla="*/ 34506 h 345057"/>
              <a:gd name="connsiteX1" fmla="*/ 188160 w 412447"/>
              <a:gd name="connsiteY1" fmla="*/ 17253 h 345057"/>
              <a:gd name="connsiteX2" fmla="*/ 41511 w 412447"/>
              <a:gd name="connsiteY2" fmla="*/ 0 h 345057"/>
              <a:gd name="connsiteX3" fmla="*/ 15632 w 412447"/>
              <a:gd name="connsiteY3" fmla="*/ 189781 h 345057"/>
              <a:gd name="connsiteX4" fmla="*/ 32884 w 412447"/>
              <a:gd name="connsiteY4" fmla="*/ 241540 h 345057"/>
              <a:gd name="connsiteX5" fmla="*/ 67390 w 412447"/>
              <a:gd name="connsiteY5" fmla="*/ 276046 h 345057"/>
              <a:gd name="connsiteX6" fmla="*/ 76016 w 412447"/>
              <a:gd name="connsiteY6" fmla="*/ 301925 h 345057"/>
              <a:gd name="connsiteX7" fmla="*/ 101896 w 412447"/>
              <a:gd name="connsiteY7" fmla="*/ 310551 h 345057"/>
              <a:gd name="connsiteX8" fmla="*/ 127775 w 412447"/>
              <a:gd name="connsiteY8" fmla="*/ 327804 h 345057"/>
              <a:gd name="connsiteX9" fmla="*/ 179533 w 412447"/>
              <a:gd name="connsiteY9" fmla="*/ 345057 h 345057"/>
              <a:gd name="connsiteX10" fmla="*/ 283050 w 412447"/>
              <a:gd name="connsiteY10" fmla="*/ 336431 h 345057"/>
              <a:gd name="connsiteX11" fmla="*/ 360688 w 412447"/>
              <a:gd name="connsiteY11" fmla="*/ 319178 h 345057"/>
              <a:gd name="connsiteX12" fmla="*/ 377941 w 412447"/>
              <a:gd name="connsiteY12" fmla="*/ 293298 h 345057"/>
              <a:gd name="connsiteX13" fmla="*/ 395194 w 412447"/>
              <a:gd name="connsiteY13" fmla="*/ 241540 h 345057"/>
              <a:gd name="connsiteX14" fmla="*/ 412447 w 412447"/>
              <a:gd name="connsiteY14" fmla="*/ 172529 h 345057"/>
              <a:gd name="connsiteX15" fmla="*/ 403820 w 412447"/>
              <a:gd name="connsiteY15" fmla="*/ 138023 h 345057"/>
              <a:gd name="connsiteX16" fmla="*/ 395194 w 412447"/>
              <a:gd name="connsiteY16" fmla="*/ 94891 h 345057"/>
              <a:gd name="connsiteX17" fmla="*/ 343435 w 412447"/>
              <a:gd name="connsiteY17" fmla="*/ 60385 h 345057"/>
              <a:gd name="connsiteX18" fmla="*/ 317556 w 412447"/>
              <a:gd name="connsiteY18" fmla="*/ 43132 h 345057"/>
              <a:gd name="connsiteX19" fmla="*/ 291677 w 412447"/>
              <a:gd name="connsiteY19" fmla="*/ 17253 h 345057"/>
              <a:gd name="connsiteX20" fmla="*/ 257171 w 412447"/>
              <a:gd name="connsiteY20" fmla="*/ 8627 h 345057"/>
              <a:gd name="connsiteX21" fmla="*/ 231292 w 412447"/>
              <a:gd name="connsiteY21" fmla="*/ 0 h 345057"/>
              <a:gd name="connsiteX22" fmla="*/ 136401 w 412447"/>
              <a:gd name="connsiteY22" fmla="*/ 8627 h 345057"/>
              <a:gd name="connsiteX23" fmla="*/ 110522 w 412447"/>
              <a:gd name="connsiteY23" fmla="*/ 17253 h 345057"/>
              <a:gd name="connsiteX24" fmla="*/ 93269 w 412447"/>
              <a:gd name="connsiteY24" fmla="*/ 51759 h 34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12447" h="345057">
                <a:moveTo>
                  <a:pt x="231292" y="34506"/>
                </a:moveTo>
                <a:cubicBezTo>
                  <a:pt x="216915" y="28755"/>
                  <a:pt x="203248" y="20735"/>
                  <a:pt x="188160" y="17253"/>
                </a:cubicBezTo>
                <a:cubicBezTo>
                  <a:pt x="177160" y="14715"/>
                  <a:pt x="48012" y="722"/>
                  <a:pt x="41511" y="0"/>
                </a:cubicBezTo>
                <a:cubicBezTo>
                  <a:pt x="-14187" y="83548"/>
                  <a:pt x="-4020" y="45662"/>
                  <a:pt x="15632" y="189781"/>
                </a:cubicBezTo>
                <a:cubicBezTo>
                  <a:pt x="18089" y="207800"/>
                  <a:pt x="27133" y="224287"/>
                  <a:pt x="32884" y="241540"/>
                </a:cubicBezTo>
                <a:cubicBezTo>
                  <a:pt x="44385" y="276045"/>
                  <a:pt x="32886" y="264544"/>
                  <a:pt x="67390" y="276046"/>
                </a:cubicBezTo>
                <a:cubicBezTo>
                  <a:pt x="70265" y="284672"/>
                  <a:pt x="69586" y="295495"/>
                  <a:pt x="76016" y="301925"/>
                </a:cubicBezTo>
                <a:cubicBezTo>
                  <a:pt x="82446" y="308355"/>
                  <a:pt x="93763" y="306484"/>
                  <a:pt x="101896" y="310551"/>
                </a:cubicBezTo>
                <a:cubicBezTo>
                  <a:pt x="111169" y="315187"/>
                  <a:pt x="118301" y="323593"/>
                  <a:pt x="127775" y="327804"/>
                </a:cubicBezTo>
                <a:cubicBezTo>
                  <a:pt x="144393" y="335190"/>
                  <a:pt x="179533" y="345057"/>
                  <a:pt x="179533" y="345057"/>
                </a:cubicBezTo>
                <a:cubicBezTo>
                  <a:pt x="214039" y="342182"/>
                  <a:pt x="248662" y="340477"/>
                  <a:pt x="283050" y="336431"/>
                </a:cubicBezTo>
                <a:cubicBezTo>
                  <a:pt x="303731" y="333998"/>
                  <a:pt x="339512" y="324472"/>
                  <a:pt x="360688" y="319178"/>
                </a:cubicBezTo>
                <a:cubicBezTo>
                  <a:pt x="366439" y="310551"/>
                  <a:pt x="373730" y="302772"/>
                  <a:pt x="377941" y="293298"/>
                </a:cubicBezTo>
                <a:cubicBezTo>
                  <a:pt x="385327" y="276679"/>
                  <a:pt x="389443" y="258793"/>
                  <a:pt x="395194" y="241540"/>
                </a:cubicBezTo>
                <a:cubicBezTo>
                  <a:pt x="408456" y="201755"/>
                  <a:pt x="402038" y="224571"/>
                  <a:pt x="412447" y="172529"/>
                </a:cubicBezTo>
                <a:cubicBezTo>
                  <a:pt x="409571" y="161027"/>
                  <a:pt x="406392" y="149597"/>
                  <a:pt x="403820" y="138023"/>
                </a:cubicBezTo>
                <a:cubicBezTo>
                  <a:pt x="400639" y="123710"/>
                  <a:pt x="404196" y="106465"/>
                  <a:pt x="395194" y="94891"/>
                </a:cubicBezTo>
                <a:cubicBezTo>
                  <a:pt x="382464" y="78523"/>
                  <a:pt x="360688" y="71887"/>
                  <a:pt x="343435" y="60385"/>
                </a:cubicBezTo>
                <a:cubicBezTo>
                  <a:pt x="334809" y="54634"/>
                  <a:pt x="324887" y="50463"/>
                  <a:pt x="317556" y="43132"/>
                </a:cubicBezTo>
                <a:cubicBezTo>
                  <a:pt x="308930" y="34506"/>
                  <a:pt x="302269" y="23306"/>
                  <a:pt x="291677" y="17253"/>
                </a:cubicBezTo>
                <a:cubicBezTo>
                  <a:pt x="281383" y="11371"/>
                  <a:pt x="268571" y="11884"/>
                  <a:pt x="257171" y="8627"/>
                </a:cubicBezTo>
                <a:cubicBezTo>
                  <a:pt x="248428" y="6129"/>
                  <a:pt x="239918" y="2876"/>
                  <a:pt x="231292" y="0"/>
                </a:cubicBezTo>
                <a:cubicBezTo>
                  <a:pt x="199662" y="2876"/>
                  <a:pt x="167843" y="4135"/>
                  <a:pt x="136401" y="8627"/>
                </a:cubicBezTo>
                <a:cubicBezTo>
                  <a:pt x="127399" y="9913"/>
                  <a:pt x="117622" y="11573"/>
                  <a:pt x="110522" y="17253"/>
                </a:cubicBezTo>
                <a:cubicBezTo>
                  <a:pt x="91674" y="32331"/>
                  <a:pt x="93269" y="36424"/>
                  <a:pt x="93269" y="51759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5520222" y="5721671"/>
            <a:ext cx="994434" cy="337408"/>
          </a:xfrm>
          <a:custGeom>
            <a:avLst/>
            <a:gdLst>
              <a:gd name="connsiteX0" fmla="*/ 931653 w 994434"/>
              <a:gd name="connsiteY0" fmla="*/ 182132 h 337408"/>
              <a:gd name="connsiteX1" fmla="*/ 862642 w 994434"/>
              <a:gd name="connsiteY1" fmla="*/ 164879 h 337408"/>
              <a:gd name="connsiteX2" fmla="*/ 785004 w 994434"/>
              <a:gd name="connsiteY2" fmla="*/ 104495 h 337408"/>
              <a:gd name="connsiteX3" fmla="*/ 715993 w 994434"/>
              <a:gd name="connsiteY3" fmla="*/ 78615 h 337408"/>
              <a:gd name="connsiteX4" fmla="*/ 664234 w 994434"/>
              <a:gd name="connsiteY4" fmla="*/ 61362 h 337408"/>
              <a:gd name="connsiteX5" fmla="*/ 638355 w 994434"/>
              <a:gd name="connsiteY5" fmla="*/ 52736 h 337408"/>
              <a:gd name="connsiteX6" fmla="*/ 577970 w 994434"/>
              <a:gd name="connsiteY6" fmla="*/ 44110 h 337408"/>
              <a:gd name="connsiteX7" fmla="*/ 526211 w 994434"/>
              <a:gd name="connsiteY7" fmla="*/ 26857 h 337408"/>
              <a:gd name="connsiteX8" fmla="*/ 276045 w 994434"/>
              <a:gd name="connsiteY8" fmla="*/ 9604 h 337408"/>
              <a:gd name="connsiteX9" fmla="*/ 224287 w 994434"/>
              <a:gd name="connsiteY9" fmla="*/ 978 h 337408"/>
              <a:gd name="connsiteX10" fmla="*/ 34506 w 994434"/>
              <a:gd name="connsiteY10" fmla="*/ 18230 h 337408"/>
              <a:gd name="connsiteX11" fmla="*/ 8626 w 994434"/>
              <a:gd name="connsiteY11" fmla="*/ 44110 h 337408"/>
              <a:gd name="connsiteX12" fmla="*/ 0 w 994434"/>
              <a:gd name="connsiteY12" fmla="*/ 69989 h 337408"/>
              <a:gd name="connsiteX13" fmla="*/ 8626 w 994434"/>
              <a:gd name="connsiteY13" fmla="*/ 156253 h 337408"/>
              <a:gd name="connsiteX14" fmla="*/ 25879 w 994434"/>
              <a:gd name="connsiteY14" fmla="*/ 182132 h 337408"/>
              <a:gd name="connsiteX15" fmla="*/ 103517 w 994434"/>
              <a:gd name="connsiteY15" fmla="*/ 225264 h 337408"/>
              <a:gd name="connsiteX16" fmla="*/ 120770 w 994434"/>
              <a:gd name="connsiteY16" fmla="*/ 251144 h 337408"/>
              <a:gd name="connsiteX17" fmla="*/ 146649 w 994434"/>
              <a:gd name="connsiteY17" fmla="*/ 259770 h 337408"/>
              <a:gd name="connsiteX18" fmla="*/ 172528 w 994434"/>
              <a:gd name="connsiteY18" fmla="*/ 277023 h 337408"/>
              <a:gd name="connsiteX19" fmla="*/ 224287 w 994434"/>
              <a:gd name="connsiteY19" fmla="*/ 294276 h 337408"/>
              <a:gd name="connsiteX20" fmla="*/ 267419 w 994434"/>
              <a:gd name="connsiteY20" fmla="*/ 311529 h 337408"/>
              <a:gd name="connsiteX21" fmla="*/ 560717 w 994434"/>
              <a:gd name="connsiteY21" fmla="*/ 337408 h 337408"/>
              <a:gd name="connsiteX22" fmla="*/ 690113 w 994434"/>
              <a:gd name="connsiteY22" fmla="*/ 328781 h 337408"/>
              <a:gd name="connsiteX23" fmla="*/ 750498 w 994434"/>
              <a:gd name="connsiteY23" fmla="*/ 320155 h 337408"/>
              <a:gd name="connsiteX24" fmla="*/ 940279 w 994434"/>
              <a:gd name="connsiteY24" fmla="*/ 311529 h 337408"/>
              <a:gd name="connsiteX25" fmla="*/ 966159 w 994434"/>
              <a:gd name="connsiteY25" fmla="*/ 294276 h 337408"/>
              <a:gd name="connsiteX26" fmla="*/ 983411 w 994434"/>
              <a:gd name="connsiteY26" fmla="*/ 233891 h 337408"/>
              <a:gd name="connsiteX27" fmla="*/ 957532 w 994434"/>
              <a:gd name="connsiteY27" fmla="*/ 225264 h 337408"/>
              <a:gd name="connsiteX28" fmla="*/ 931653 w 994434"/>
              <a:gd name="connsiteY28" fmla="*/ 208012 h 337408"/>
              <a:gd name="connsiteX29" fmla="*/ 879894 w 994434"/>
              <a:gd name="connsiteY29" fmla="*/ 190759 h 337408"/>
              <a:gd name="connsiteX30" fmla="*/ 828136 w 994434"/>
              <a:gd name="connsiteY30" fmla="*/ 164879 h 337408"/>
              <a:gd name="connsiteX31" fmla="*/ 819510 w 994434"/>
              <a:gd name="connsiteY31" fmla="*/ 164879 h 337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94434" h="337408">
                <a:moveTo>
                  <a:pt x="931653" y="182132"/>
                </a:moveTo>
                <a:cubicBezTo>
                  <a:pt x="928952" y="181592"/>
                  <a:pt x="871826" y="172022"/>
                  <a:pt x="862642" y="164879"/>
                </a:cubicBezTo>
                <a:cubicBezTo>
                  <a:pt x="775362" y="96995"/>
                  <a:pt x="844872" y="124450"/>
                  <a:pt x="785004" y="104495"/>
                </a:cubicBezTo>
                <a:cubicBezTo>
                  <a:pt x="739969" y="74471"/>
                  <a:pt x="779130" y="95835"/>
                  <a:pt x="715993" y="78615"/>
                </a:cubicBezTo>
                <a:cubicBezTo>
                  <a:pt x="698448" y="73830"/>
                  <a:pt x="681487" y="67113"/>
                  <a:pt x="664234" y="61362"/>
                </a:cubicBezTo>
                <a:cubicBezTo>
                  <a:pt x="655608" y="58487"/>
                  <a:pt x="647357" y="54022"/>
                  <a:pt x="638355" y="52736"/>
                </a:cubicBezTo>
                <a:lnTo>
                  <a:pt x="577970" y="44110"/>
                </a:lnTo>
                <a:cubicBezTo>
                  <a:pt x="560717" y="38359"/>
                  <a:pt x="544086" y="30209"/>
                  <a:pt x="526211" y="26857"/>
                </a:cubicBezTo>
                <a:cubicBezTo>
                  <a:pt x="476787" y="17590"/>
                  <a:pt x="295999" y="10654"/>
                  <a:pt x="276045" y="9604"/>
                </a:cubicBezTo>
                <a:cubicBezTo>
                  <a:pt x="258792" y="6729"/>
                  <a:pt x="241778" y="978"/>
                  <a:pt x="224287" y="978"/>
                </a:cubicBezTo>
                <a:cubicBezTo>
                  <a:pt x="78617" y="978"/>
                  <a:pt x="107748" y="-6183"/>
                  <a:pt x="34506" y="18230"/>
                </a:cubicBezTo>
                <a:cubicBezTo>
                  <a:pt x="25879" y="26857"/>
                  <a:pt x="15393" y="33959"/>
                  <a:pt x="8626" y="44110"/>
                </a:cubicBezTo>
                <a:cubicBezTo>
                  <a:pt x="3582" y="51676"/>
                  <a:pt x="0" y="60896"/>
                  <a:pt x="0" y="69989"/>
                </a:cubicBezTo>
                <a:cubicBezTo>
                  <a:pt x="0" y="98887"/>
                  <a:pt x="2128" y="128095"/>
                  <a:pt x="8626" y="156253"/>
                </a:cubicBezTo>
                <a:cubicBezTo>
                  <a:pt x="10957" y="166355"/>
                  <a:pt x="18077" y="175305"/>
                  <a:pt x="25879" y="182132"/>
                </a:cubicBezTo>
                <a:cubicBezTo>
                  <a:pt x="62388" y="214077"/>
                  <a:pt x="67972" y="213416"/>
                  <a:pt x="103517" y="225264"/>
                </a:cubicBezTo>
                <a:cubicBezTo>
                  <a:pt x="109268" y="233891"/>
                  <a:pt x="112674" y="244667"/>
                  <a:pt x="120770" y="251144"/>
                </a:cubicBezTo>
                <a:cubicBezTo>
                  <a:pt x="127870" y="256824"/>
                  <a:pt x="138516" y="255704"/>
                  <a:pt x="146649" y="259770"/>
                </a:cubicBezTo>
                <a:cubicBezTo>
                  <a:pt x="155922" y="264407"/>
                  <a:pt x="163054" y="272812"/>
                  <a:pt x="172528" y="277023"/>
                </a:cubicBezTo>
                <a:cubicBezTo>
                  <a:pt x="189147" y="284409"/>
                  <a:pt x="207402" y="287522"/>
                  <a:pt x="224287" y="294276"/>
                </a:cubicBezTo>
                <a:cubicBezTo>
                  <a:pt x="238664" y="300027"/>
                  <a:pt x="252346" y="307982"/>
                  <a:pt x="267419" y="311529"/>
                </a:cubicBezTo>
                <a:cubicBezTo>
                  <a:pt x="373392" y="336463"/>
                  <a:pt x="444621" y="332131"/>
                  <a:pt x="560717" y="337408"/>
                </a:cubicBezTo>
                <a:cubicBezTo>
                  <a:pt x="603849" y="334532"/>
                  <a:pt x="647063" y="332695"/>
                  <a:pt x="690113" y="328781"/>
                </a:cubicBezTo>
                <a:cubicBezTo>
                  <a:pt x="710362" y="326940"/>
                  <a:pt x="730214" y="321554"/>
                  <a:pt x="750498" y="320155"/>
                </a:cubicBezTo>
                <a:cubicBezTo>
                  <a:pt x="813674" y="315798"/>
                  <a:pt x="877019" y="314404"/>
                  <a:pt x="940279" y="311529"/>
                </a:cubicBezTo>
                <a:cubicBezTo>
                  <a:pt x="948906" y="305778"/>
                  <a:pt x="958194" y="300913"/>
                  <a:pt x="966159" y="294276"/>
                </a:cubicBezTo>
                <a:cubicBezTo>
                  <a:pt x="987427" y="276552"/>
                  <a:pt x="1007625" y="264158"/>
                  <a:pt x="983411" y="233891"/>
                </a:cubicBezTo>
                <a:cubicBezTo>
                  <a:pt x="977731" y="226791"/>
                  <a:pt x="965665" y="229331"/>
                  <a:pt x="957532" y="225264"/>
                </a:cubicBezTo>
                <a:cubicBezTo>
                  <a:pt x="948259" y="220628"/>
                  <a:pt x="941127" y="212223"/>
                  <a:pt x="931653" y="208012"/>
                </a:cubicBezTo>
                <a:cubicBezTo>
                  <a:pt x="915034" y="200626"/>
                  <a:pt x="879894" y="190759"/>
                  <a:pt x="879894" y="190759"/>
                </a:cubicBezTo>
                <a:cubicBezTo>
                  <a:pt x="854594" y="173892"/>
                  <a:pt x="856707" y="172022"/>
                  <a:pt x="828136" y="164879"/>
                </a:cubicBezTo>
                <a:cubicBezTo>
                  <a:pt x="825347" y="164182"/>
                  <a:pt x="822385" y="164879"/>
                  <a:pt x="819510" y="164879"/>
                </a:cubicBezTo>
              </a:path>
            </a:pathLst>
          </a:cu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6257357" y="6068683"/>
            <a:ext cx="412447" cy="345057"/>
          </a:xfrm>
          <a:custGeom>
            <a:avLst/>
            <a:gdLst>
              <a:gd name="connsiteX0" fmla="*/ 231292 w 412447"/>
              <a:gd name="connsiteY0" fmla="*/ 34506 h 345057"/>
              <a:gd name="connsiteX1" fmla="*/ 188160 w 412447"/>
              <a:gd name="connsiteY1" fmla="*/ 17253 h 345057"/>
              <a:gd name="connsiteX2" fmla="*/ 41511 w 412447"/>
              <a:gd name="connsiteY2" fmla="*/ 0 h 345057"/>
              <a:gd name="connsiteX3" fmla="*/ 15632 w 412447"/>
              <a:gd name="connsiteY3" fmla="*/ 189781 h 345057"/>
              <a:gd name="connsiteX4" fmla="*/ 32884 w 412447"/>
              <a:gd name="connsiteY4" fmla="*/ 241540 h 345057"/>
              <a:gd name="connsiteX5" fmla="*/ 67390 w 412447"/>
              <a:gd name="connsiteY5" fmla="*/ 276046 h 345057"/>
              <a:gd name="connsiteX6" fmla="*/ 76016 w 412447"/>
              <a:gd name="connsiteY6" fmla="*/ 301925 h 345057"/>
              <a:gd name="connsiteX7" fmla="*/ 101896 w 412447"/>
              <a:gd name="connsiteY7" fmla="*/ 310551 h 345057"/>
              <a:gd name="connsiteX8" fmla="*/ 127775 w 412447"/>
              <a:gd name="connsiteY8" fmla="*/ 327804 h 345057"/>
              <a:gd name="connsiteX9" fmla="*/ 179533 w 412447"/>
              <a:gd name="connsiteY9" fmla="*/ 345057 h 345057"/>
              <a:gd name="connsiteX10" fmla="*/ 283050 w 412447"/>
              <a:gd name="connsiteY10" fmla="*/ 336431 h 345057"/>
              <a:gd name="connsiteX11" fmla="*/ 360688 w 412447"/>
              <a:gd name="connsiteY11" fmla="*/ 319178 h 345057"/>
              <a:gd name="connsiteX12" fmla="*/ 377941 w 412447"/>
              <a:gd name="connsiteY12" fmla="*/ 293298 h 345057"/>
              <a:gd name="connsiteX13" fmla="*/ 395194 w 412447"/>
              <a:gd name="connsiteY13" fmla="*/ 241540 h 345057"/>
              <a:gd name="connsiteX14" fmla="*/ 412447 w 412447"/>
              <a:gd name="connsiteY14" fmla="*/ 172529 h 345057"/>
              <a:gd name="connsiteX15" fmla="*/ 403820 w 412447"/>
              <a:gd name="connsiteY15" fmla="*/ 138023 h 345057"/>
              <a:gd name="connsiteX16" fmla="*/ 395194 w 412447"/>
              <a:gd name="connsiteY16" fmla="*/ 94891 h 345057"/>
              <a:gd name="connsiteX17" fmla="*/ 343435 w 412447"/>
              <a:gd name="connsiteY17" fmla="*/ 60385 h 345057"/>
              <a:gd name="connsiteX18" fmla="*/ 317556 w 412447"/>
              <a:gd name="connsiteY18" fmla="*/ 43132 h 345057"/>
              <a:gd name="connsiteX19" fmla="*/ 291677 w 412447"/>
              <a:gd name="connsiteY19" fmla="*/ 17253 h 345057"/>
              <a:gd name="connsiteX20" fmla="*/ 257171 w 412447"/>
              <a:gd name="connsiteY20" fmla="*/ 8627 h 345057"/>
              <a:gd name="connsiteX21" fmla="*/ 231292 w 412447"/>
              <a:gd name="connsiteY21" fmla="*/ 0 h 345057"/>
              <a:gd name="connsiteX22" fmla="*/ 136401 w 412447"/>
              <a:gd name="connsiteY22" fmla="*/ 8627 h 345057"/>
              <a:gd name="connsiteX23" fmla="*/ 110522 w 412447"/>
              <a:gd name="connsiteY23" fmla="*/ 17253 h 345057"/>
              <a:gd name="connsiteX24" fmla="*/ 93269 w 412447"/>
              <a:gd name="connsiteY24" fmla="*/ 51759 h 34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12447" h="345057">
                <a:moveTo>
                  <a:pt x="231292" y="34506"/>
                </a:moveTo>
                <a:cubicBezTo>
                  <a:pt x="216915" y="28755"/>
                  <a:pt x="203248" y="20735"/>
                  <a:pt x="188160" y="17253"/>
                </a:cubicBezTo>
                <a:cubicBezTo>
                  <a:pt x="177160" y="14715"/>
                  <a:pt x="48012" y="722"/>
                  <a:pt x="41511" y="0"/>
                </a:cubicBezTo>
                <a:cubicBezTo>
                  <a:pt x="-14187" y="83548"/>
                  <a:pt x="-4020" y="45662"/>
                  <a:pt x="15632" y="189781"/>
                </a:cubicBezTo>
                <a:cubicBezTo>
                  <a:pt x="18089" y="207800"/>
                  <a:pt x="27133" y="224287"/>
                  <a:pt x="32884" y="241540"/>
                </a:cubicBezTo>
                <a:cubicBezTo>
                  <a:pt x="44385" y="276045"/>
                  <a:pt x="32886" y="264544"/>
                  <a:pt x="67390" y="276046"/>
                </a:cubicBezTo>
                <a:cubicBezTo>
                  <a:pt x="70265" y="284672"/>
                  <a:pt x="69586" y="295495"/>
                  <a:pt x="76016" y="301925"/>
                </a:cubicBezTo>
                <a:cubicBezTo>
                  <a:pt x="82446" y="308355"/>
                  <a:pt x="93763" y="306484"/>
                  <a:pt x="101896" y="310551"/>
                </a:cubicBezTo>
                <a:cubicBezTo>
                  <a:pt x="111169" y="315187"/>
                  <a:pt x="118301" y="323593"/>
                  <a:pt x="127775" y="327804"/>
                </a:cubicBezTo>
                <a:cubicBezTo>
                  <a:pt x="144393" y="335190"/>
                  <a:pt x="179533" y="345057"/>
                  <a:pt x="179533" y="345057"/>
                </a:cubicBezTo>
                <a:cubicBezTo>
                  <a:pt x="214039" y="342182"/>
                  <a:pt x="248662" y="340477"/>
                  <a:pt x="283050" y="336431"/>
                </a:cubicBezTo>
                <a:cubicBezTo>
                  <a:pt x="303731" y="333998"/>
                  <a:pt x="339512" y="324472"/>
                  <a:pt x="360688" y="319178"/>
                </a:cubicBezTo>
                <a:cubicBezTo>
                  <a:pt x="366439" y="310551"/>
                  <a:pt x="373730" y="302772"/>
                  <a:pt x="377941" y="293298"/>
                </a:cubicBezTo>
                <a:cubicBezTo>
                  <a:pt x="385327" y="276679"/>
                  <a:pt x="389443" y="258793"/>
                  <a:pt x="395194" y="241540"/>
                </a:cubicBezTo>
                <a:cubicBezTo>
                  <a:pt x="408456" y="201755"/>
                  <a:pt x="402038" y="224571"/>
                  <a:pt x="412447" y="172529"/>
                </a:cubicBezTo>
                <a:cubicBezTo>
                  <a:pt x="409571" y="161027"/>
                  <a:pt x="406392" y="149597"/>
                  <a:pt x="403820" y="138023"/>
                </a:cubicBezTo>
                <a:cubicBezTo>
                  <a:pt x="400639" y="123710"/>
                  <a:pt x="404196" y="106465"/>
                  <a:pt x="395194" y="94891"/>
                </a:cubicBezTo>
                <a:cubicBezTo>
                  <a:pt x="382464" y="78523"/>
                  <a:pt x="360688" y="71887"/>
                  <a:pt x="343435" y="60385"/>
                </a:cubicBezTo>
                <a:cubicBezTo>
                  <a:pt x="334809" y="54634"/>
                  <a:pt x="324887" y="50463"/>
                  <a:pt x="317556" y="43132"/>
                </a:cubicBezTo>
                <a:cubicBezTo>
                  <a:pt x="308930" y="34506"/>
                  <a:pt x="302269" y="23306"/>
                  <a:pt x="291677" y="17253"/>
                </a:cubicBezTo>
                <a:cubicBezTo>
                  <a:pt x="281383" y="11371"/>
                  <a:pt x="268571" y="11884"/>
                  <a:pt x="257171" y="8627"/>
                </a:cubicBezTo>
                <a:cubicBezTo>
                  <a:pt x="248428" y="6129"/>
                  <a:pt x="239918" y="2876"/>
                  <a:pt x="231292" y="0"/>
                </a:cubicBezTo>
                <a:cubicBezTo>
                  <a:pt x="199662" y="2876"/>
                  <a:pt x="167843" y="4135"/>
                  <a:pt x="136401" y="8627"/>
                </a:cubicBezTo>
                <a:cubicBezTo>
                  <a:pt x="127399" y="9913"/>
                  <a:pt x="117622" y="11573"/>
                  <a:pt x="110522" y="17253"/>
                </a:cubicBezTo>
                <a:cubicBezTo>
                  <a:pt x="91674" y="32331"/>
                  <a:pt x="93269" y="36424"/>
                  <a:pt x="93269" y="51759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99759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7772400" cy="5943600"/>
          </a:xfrm>
        </p:spPr>
        <p:txBody>
          <a:bodyPr/>
          <a:lstStyle/>
          <a:p>
            <a:r>
              <a:rPr lang="en-US" dirty="0" smtClean="0"/>
              <a:t>Initialization </a:t>
            </a:r>
            <a:r>
              <a:rPr lang="en-US" dirty="0"/>
              <a:t>is not </a:t>
            </a:r>
            <a:r>
              <a:rPr lang="en-US" dirty="0" smtClean="0"/>
              <a:t>done</a:t>
            </a:r>
            <a:endParaRPr lang="en-US" dirty="0"/>
          </a:p>
          <a:p>
            <a:pPr lvl="1"/>
            <a:r>
              <a:rPr lang="en-US" dirty="0"/>
              <a:t>Incorrect results. Might give error.</a:t>
            </a:r>
          </a:p>
          <a:p>
            <a:r>
              <a:rPr lang="en-US" dirty="0" smtClean="0"/>
              <a:t>Update </a:t>
            </a:r>
            <a:r>
              <a:rPr lang="en-US" dirty="0"/>
              <a:t>step is </a:t>
            </a:r>
            <a:r>
              <a:rPr lang="en-US" dirty="0" smtClean="0"/>
              <a:t>skipped</a:t>
            </a:r>
            <a:endParaRPr lang="en-US" dirty="0"/>
          </a:p>
          <a:p>
            <a:pPr lvl="1"/>
            <a:r>
              <a:rPr lang="en-US" dirty="0" smtClean="0"/>
              <a:t>Infinite loop: The </a:t>
            </a:r>
            <a:r>
              <a:rPr lang="en-US" dirty="0"/>
              <a:t>loop goes on forever. </a:t>
            </a:r>
            <a:r>
              <a:rPr lang="en-US" dirty="0" smtClean="0"/>
              <a:t>Never terminates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Our IDE will exit with “TLE” error (Time Limit Exceeded)</a:t>
            </a:r>
          </a:p>
          <a:p>
            <a:pPr lvl="1"/>
            <a:r>
              <a:rPr lang="en-US" dirty="0" smtClean="0"/>
              <a:t>The update step must take the program </a:t>
            </a:r>
            <a:r>
              <a:rPr lang="en-US" dirty="0"/>
              <a:t>towards the </a:t>
            </a:r>
            <a:r>
              <a:rPr lang="en-US" dirty="0" smtClean="0"/>
              <a:t>condition evaluating </a:t>
            </a:r>
            <a:r>
              <a:rPr lang="en-US" dirty="0"/>
              <a:t>to false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Incorrect termination condition</a:t>
            </a:r>
          </a:p>
          <a:p>
            <a:pPr lvl="1"/>
            <a:r>
              <a:rPr lang="en-US" dirty="0" smtClean="0"/>
              <a:t>Early or Late exit (even infinite loop).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6490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positive integer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, print all the integers less than or equal to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that are divisible by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or divisible by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/>
          </a:p>
          <a:p>
            <a:r>
              <a:rPr lang="en-US" dirty="0" smtClean="0"/>
              <a:t>Hint: Two conditions will be used: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 &lt;= n</a:t>
            </a:r>
          </a:p>
          <a:p>
            <a:pPr lvl="1"/>
            <a:r>
              <a:rPr lang="en-US" dirty="0" smtClean="0"/>
              <a:t>(x%3 == 0) || (x%5 == 0)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959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76200" y="76200"/>
            <a:ext cx="9067800" cy="647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n;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x;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 err="1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scanf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(“%d”, &amp;n); 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  // 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input n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endParaRPr lang="en-US" sz="28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x 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= 1;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                  // 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[while]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initialization</a:t>
            </a:r>
            <a:endParaRPr lang="en-US" sz="2800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while ( x &lt;= n) {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  // 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[while]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cond</a:t>
            </a:r>
            <a:endParaRPr lang="en-US" sz="2800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endParaRPr lang="en-US" sz="2800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   if 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((x%3 == 0) || (x%5 == 0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)) 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{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// [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if]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cond</a:t>
            </a:r>
            <a:endParaRPr lang="en-US" sz="2800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       printf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(“%d\n”, x);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   }</a:t>
            </a:r>
            <a:endParaRPr lang="en-US" sz="2800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endParaRPr lang="en-US" sz="2800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   x 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= x+1;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          // 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[while] update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7340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do-while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6477000" cy="5443537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do-while</a:t>
            </a:r>
            <a:r>
              <a:rPr lang="en-US" dirty="0" smtClean="0"/>
              <a:t> statement is a variant of </a:t>
            </a:r>
            <a:r>
              <a:rPr lang="en-US" dirty="0" smtClean="0">
                <a:solidFill>
                  <a:srgbClr val="FF0000"/>
                </a:solidFill>
              </a:rPr>
              <a:t>while</a:t>
            </a:r>
            <a:r>
              <a:rPr lang="en-US" dirty="0" smtClean="0"/>
              <a:t>.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  General form:</a:t>
            </a:r>
          </a:p>
          <a:p>
            <a:pPr>
              <a:defRPr/>
            </a:pPr>
            <a:r>
              <a:rPr lang="en-US" dirty="0" smtClean="0"/>
              <a:t>Execution: 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400" dirty="0" smtClean="0"/>
              <a:t>First execute </a:t>
            </a:r>
            <a:r>
              <a:rPr lang="en-US" sz="2400" dirty="0" smtClean="0">
                <a:solidFill>
                  <a:srgbClr val="FF0000"/>
                </a:solidFill>
              </a:rPr>
              <a:t>statement.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Then </a:t>
            </a:r>
            <a:r>
              <a:rPr lang="en-US" sz="2400" dirty="0" smtClean="0"/>
              <a:t>evaluate </a:t>
            </a:r>
            <a:r>
              <a:rPr lang="en-US" sz="2400" dirty="0" err="1" smtClean="0"/>
              <a:t>expr</a:t>
            </a:r>
            <a:r>
              <a:rPr lang="en-US" sz="2400" dirty="0" smtClean="0"/>
              <a:t>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400" dirty="0" smtClean="0"/>
              <a:t>If </a:t>
            </a:r>
            <a:r>
              <a:rPr lang="en-US" sz="2400" dirty="0" err="1" smtClean="0"/>
              <a:t>expr</a:t>
            </a:r>
            <a:r>
              <a:rPr lang="en-US" sz="2400" dirty="0" smtClean="0"/>
              <a:t> is TRUE then go to step 1.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400" dirty="0" smtClean="0"/>
              <a:t>If </a:t>
            </a:r>
            <a:r>
              <a:rPr lang="en-US" sz="2400" dirty="0" err="1" smtClean="0"/>
              <a:t>expr</a:t>
            </a:r>
            <a:r>
              <a:rPr lang="en-US" sz="2400" dirty="0" smtClean="0"/>
              <a:t> is FALSE then break from loop</a:t>
            </a:r>
          </a:p>
          <a:p>
            <a:pPr marL="514350" indent="-457200">
              <a:defRPr/>
            </a:pPr>
            <a:r>
              <a:rPr lang="en-US" dirty="0" smtClean="0"/>
              <a:t>Continuation of loop is tested </a:t>
            </a:r>
            <a:r>
              <a:rPr lang="en-US" dirty="0" smtClean="0">
                <a:solidFill>
                  <a:srgbClr val="FF0000"/>
                </a:solidFill>
              </a:rPr>
              <a:t>after</a:t>
            </a:r>
            <a:r>
              <a:rPr lang="en-US" dirty="0" smtClean="0"/>
              <a:t> the statement.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810000" y="1828800"/>
            <a:ext cx="2362200" cy="1447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do </a:t>
            </a: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     </a:t>
            </a:r>
            <a:r>
              <a:rPr lang="en-US" sz="2400" dirty="0" smtClean="0">
                <a:ea typeface="ＭＳ Ｐゴシック" pitchFamily="34" charset="-128"/>
              </a:rPr>
              <a:t>statement</a:t>
            </a:r>
            <a:endParaRPr lang="en-US" sz="24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while (</a:t>
            </a:r>
            <a:r>
              <a:rPr lang="en-US" sz="2400" dirty="0" err="1">
                <a:ea typeface="ＭＳ Ｐゴシック" pitchFamily="34" charset="-128"/>
              </a:rPr>
              <a:t>expr</a:t>
            </a:r>
            <a:r>
              <a:rPr lang="en-US" sz="2400" dirty="0">
                <a:ea typeface="ＭＳ Ｐゴシック" pitchFamily="34" charset="-128"/>
              </a:rPr>
              <a:t>);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7086600" y="2819400"/>
            <a:ext cx="19812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statement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7772400" y="1981200"/>
            <a:ext cx="381000" cy="838200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7886700" y="3733800"/>
            <a:ext cx="381000" cy="457200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7848600" y="5562600"/>
            <a:ext cx="381000" cy="457200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2" name="Bent-Up Arrow 11"/>
          <p:cNvSpPr/>
          <p:nvPr/>
        </p:nvSpPr>
        <p:spPr bwMode="auto">
          <a:xfrm>
            <a:off x="6400800" y="2209800"/>
            <a:ext cx="762000" cy="2743200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3" name="Bent-Up Arrow 12"/>
          <p:cNvSpPr/>
          <p:nvPr/>
        </p:nvSpPr>
        <p:spPr bwMode="auto">
          <a:xfrm>
            <a:off x="6629400" y="2133600"/>
            <a:ext cx="1143000" cy="685800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5373" name="TextBox 13"/>
          <p:cNvSpPr txBox="1">
            <a:spLocks noChangeArrowheads="1"/>
          </p:cNvSpPr>
          <p:nvPr/>
        </p:nvSpPr>
        <p:spPr bwMode="auto">
          <a:xfrm>
            <a:off x="6934200" y="5562600"/>
            <a:ext cx="10620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FALSE</a:t>
            </a:r>
          </a:p>
        </p:txBody>
      </p:sp>
      <p:sp>
        <p:nvSpPr>
          <p:cNvPr id="15374" name="TextBox 14"/>
          <p:cNvSpPr txBox="1">
            <a:spLocks noChangeArrowheads="1"/>
          </p:cNvSpPr>
          <p:nvPr/>
        </p:nvSpPr>
        <p:spPr bwMode="auto">
          <a:xfrm>
            <a:off x="6705600" y="4343400"/>
            <a:ext cx="885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TRUE</a:t>
            </a:r>
          </a:p>
        </p:txBody>
      </p:sp>
      <p:sp>
        <p:nvSpPr>
          <p:cNvPr id="6" name="Flowchart: Decision 5"/>
          <p:cNvSpPr/>
          <p:nvPr/>
        </p:nvSpPr>
        <p:spPr bwMode="auto">
          <a:xfrm>
            <a:off x="7086600" y="4191000"/>
            <a:ext cx="1981200" cy="137160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200" dirty="0" smtClean="0">
                <a:ea typeface="ＭＳ Ｐゴシック" pitchFamily="34" charset="-128"/>
              </a:rPr>
              <a:t>expr</a:t>
            </a:r>
            <a:endParaRPr lang="en-US" sz="22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74730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13" grpId="0" animBg="1"/>
      <p:bldP spid="15373" grpId="0"/>
      <p:bldP spid="15374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Comparing while and do-while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r>
              <a:rPr lang="en-US" dirty="0"/>
              <a:t>In a while loop the body of the loop may not get </a:t>
            </a:r>
            <a:r>
              <a:rPr lang="en-US" dirty="0" smtClean="0"/>
              <a:t>executed even </a:t>
            </a:r>
            <a:r>
              <a:rPr lang="en-US" dirty="0"/>
              <a:t>once, whereas, in a do-while loop the body of the </a:t>
            </a:r>
            <a:r>
              <a:rPr lang="en-US" dirty="0" smtClean="0"/>
              <a:t>loop gets </a:t>
            </a:r>
            <a:r>
              <a:rPr lang="en-US" dirty="0"/>
              <a:t>executed at least once.</a:t>
            </a:r>
          </a:p>
          <a:p>
            <a:r>
              <a:rPr lang="en-US" dirty="0"/>
              <a:t>In the do-while loop structure, there is a semicolon after </a:t>
            </a:r>
            <a:r>
              <a:rPr lang="en-US" dirty="0" smtClean="0"/>
              <a:t>the condition </a:t>
            </a:r>
            <a:r>
              <a:rPr lang="en-US" dirty="0"/>
              <a:t>of the loop.</a:t>
            </a:r>
          </a:p>
          <a:p>
            <a:r>
              <a:rPr lang="en-US" dirty="0"/>
              <a:t>Rest is similar to a while loop.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9320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2400" cy="838200"/>
          </a:xfrm>
        </p:spPr>
        <p:txBody>
          <a:bodyPr/>
          <a:lstStyle/>
          <a:p>
            <a:r>
              <a:rPr lang="en-US" altLang="en-US" dirty="0" smtClean="0"/>
              <a:t>Comparative Example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10668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 smtClean="0"/>
              <a:t>Problem: Read integers and output each integer  until -1  is seen (include -1 in output).</a:t>
            </a:r>
          </a:p>
          <a:p>
            <a:r>
              <a:rPr lang="en-US" altLang="en-US" dirty="0" smtClean="0"/>
              <a:t>The program fragments using while and do-while.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81000" y="4267200"/>
            <a:ext cx="3886200" cy="228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000" b="1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a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; </a:t>
            </a:r>
            <a:r>
              <a:rPr lang="en-US" sz="2000" i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/*</a:t>
            </a:r>
            <a:r>
              <a:rPr lang="en-US" sz="2000" i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current </a:t>
            </a:r>
            <a:r>
              <a:rPr lang="en-US" sz="2000" i="1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2000" i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*/</a:t>
            </a:r>
          </a:p>
          <a:p>
            <a:pPr eaLnBrk="0" hangingPunct="0">
              <a:defRPr/>
            </a:pPr>
            <a:endParaRPr lang="en-US" sz="2000" b="1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do </a:t>
            </a: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(“%d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”, &amp;</a:t>
            </a: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a);</a:t>
            </a:r>
          </a:p>
          <a:p>
            <a:pPr eaLnBrk="0" hangingPunct="0">
              <a:defRPr/>
            </a:pP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printf(“%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d\n”, a</a:t>
            </a: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</a:t>
            </a:r>
          </a:p>
          <a:p>
            <a:pPr eaLnBrk="0" hangingPunct="0">
              <a:defRPr/>
            </a:pP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 while (a != -1);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3886200"/>
            <a:ext cx="1762125" cy="369888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Using do-while 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800600" y="3733800"/>
            <a:ext cx="4038600" cy="2971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000" b="1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a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;</a:t>
            </a:r>
            <a:r>
              <a:rPr lang="en-US" sz="2000" i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/*</a:t>
            </a:r>
            <a:r>
              <a:rPr lang="en-US" sz="2000" i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current </a:t>
            </a:r>
            <a:r>
              <a:rPr lang="en-US" sz="2000" i="1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2000" i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*/</a:t>
            </a:r>
          </a:p>
          <a:p>
            <a:pPr eaLnBrk="0" hangingPunct="0">
              <a:defRPr/>
            </a:pPr>
            <a:endParaRPr lang="en-US" sz="2000" b="1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2000" b="1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(“%</a:t>
            </a:r>
            <a:r>
              <a:rPr lang="en-US" sz="2000" b="1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d”,&amp;a</a:t>
            </a: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</a:t>
            </a:r>
          </a:p>
          <a:p>
            <a:pPr eaLnBrk="0" hangingPunct="0">
              <a:defRPr/>
            </a:pP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while (a != -1) {</a:t>
            </a:r>
          </a:p>
          <a:p>
            <a:pPr eaLnBrk="0" hangingPunct="0">
              <a:defRPr/>
            </a:pP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printf(“%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d\n”, a</a:t>
            </a: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</a:t>
            </a:r>
          </a:p>
          <a:p>
            <a:pPr eaLnBrk="0" hangingPunct="0">
              <a:defRPr/>
            </a:pP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(“%d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”, &amp;</a:t>
            </a: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a);</a:t>
            </a:r>
          </a:p>
          <a:p>
            <a:pPr eaLnBrk="0" hangingPunct="0">
              <a:defRPr/>
            </a:pP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printf(“%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d\n”, </a:t>
            </a: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a);</a:t>
            </a:r>
          </a:p>
        </p:txBody>
      </p:sp>
      <p:sp>
        <p:nvSpPr>
          <p:cNvPr id="16391" name="TextBox 7"/>
          <p:cNvSpPr txBox="1">
            <a:spLocks noChangeArrowheads="1"/>
          </p:cNvSpPr>
          <p:nvPr/>
        </p:nvSpPr>
        <p:spPr bwMode="auto">
          <a:xfrm>
            <a:off x="5105400" y="3352800"/>
            <a:ext cx="1428750" cy="369888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Using while </a:t>
            </a:r>
          </a:p>
        </p:txBody>
      </p:sp>
    </p:spTree>
    <p:extLst>
      <p:ext uri="{BB962C8B-B14F-4D97-AF65-F5344CB8AC3E}">
        <p14:creationId xmlns="" xmlns:p14="http://schemas.microsoft.com/office/powerpoint/2010/main" val="15164839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4" grpId="0" animBg="1"/>
      <p:bldP spid="16389" grpId="0" animBg="1"/>
      <p:bldP spid="7" grpId="0" animBg="1"/>
      <p:bldP spid="1639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2400" cy="838200"/>
          </a:xfrm>
        </p:spPr>
        <p:txBody>
          <a:bodyPr/>
          <a:lstStyle/>
          <a:p>
            <a:r>
              <a:rPr lang="en-US" altLang="en-US" dirty="0" smtClean="0"/>
              <a:t>Comparative Example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2547144"/>
          </a:xfrm>
        </p:spPr>
        <p:txBody>
          <a:bodyPr/>
          <a:lstStyle/>
          <a:p>
            <a:r>
              <a:rPr lang="en-US" altLang="en-US" dirty="0" smtClean="0"/>
              <a:t>The while construct and do-while are equally expressive </a:t>
            </a:r>
          </a:p>
          <a:p>
            <a:pPr lvl="1"/>
            <a:r>
              <a:rPr lang="en-US" altLang="en-US" dirty="0" smtClean="0"/>
              <a:t>whatever one does, the other can too.</a:t>
            </a:r>
          </a:p>
          <a:p>
            <a:pPr lvl="1"/>
            <a:r>
              <a:rPr lang="en-US" altLang="en-US" dirty="0" smtClean="0"/>
              <a:t>but one may be </a:t>
            </a:r>
            <a:r>
              <a:rPr lang="en-US" altLang="en-US" i="1" dirty="0" smtClean="0"/>
              <a:t>more readable</a:t>
            </a:r>
            <a:r>
              <a:rPr lang="en-US" altLang="en-US" dirty="0" smtClean="0"/>
              <a:t> than other.</a:t>
            </a:r>
          </a:p>
          <a:p>
            <a:pPr>
              <a:buFont typeface="Wingdings 2" pitchFamily="18" charset="2"/>
              <a:buNone/>
            </a:pPr>
            <a:endParaRPr lang="en-US" altLang="en-US" dirty="0" smtClean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81000" y="4267200"/>
            <a:ext cx="3886200" cy="228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000" b="1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a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; </a:t>
            </a:r>
            <a:r>
              <a:rPr lang="en-US" sz="2000" i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/*</a:t>
            </a:r>
            <a:r>
              <a:rPr lang="en-US" sz="2000" i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current </a:t>
            </a:r>
            <a:r>
              <a:rPr lang="en-US" sz="2000" i="1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2000" i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*/</a:t>
            </a:r>
          </a:p>
          <a:p>
            <a:pPr eaLnBrk="0" hangingPunct="0">
              <a:defRPr/>
            </a:pPr>
            <a:endParaRPr lang="en-US" sz="2000" b="1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do </a:t>
            </a: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(“%d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”, &amp;</a:t>
            </a: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a);</a:t>
            </a:r>
          </a:p>
          <a:p>
            <a:pPr eaLnBrk="0" hangingPunct="0">
              <a:defRPr/>
            </a:pP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printf(“%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d\n”, a</a:t>
            </a: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</a:t>
            </a:r>
          </a:p>
          <a:p>
            <a:pPr eaLnBrk="0" hangingPunct="0">
              <a:defRPr/>
            </a:pP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 while (a != -1);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3886200"/>
            <a:ext cx="1762125" cy="369888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Using do-while 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800600" y="3733800"/>
            <a:ext cx="4038600" cy="2971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000" b="1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a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;</a:t>
            </a:r>
            <a:r>
              <a:rPr lang="en-US" sz="2000" i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/*</a:t>
            </a:r>
            <a:r>
              <a:rPr lang="en-US" sz="2000" i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current </a:t>
            </a:r>
            <a:r>
              <a:rPr lang="en-US" sz="2000" i="1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2000" i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*/</a:t>
            </a:r>
          </a:p>
          <a:p>
            <a:pPr eaLnBrk="0" hangingPunct="0">
              <a:defRPr/>
            </a:pPr>
            <a:endParaRPr lang="en-US" sz="2000" b="1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2000" b="1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(“%</a:t>
            </a:r>
            <a:r>
              <a:rPr lang="en-US" sz="2000" b="1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d”,&amp;a</a:t>
            </a: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</a:t>
            </a:r>
          </a:p>
          <a:p>
            <a:pPr eaLnBrk="0" hangingPunct="0">
              <a:defRPr/>
            </a:pP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while (a != -1) {</a:t>
            </a:r>
          </a:p>
          <a:p>
            <a:pPr eaLnBrk="0" hangingPunct="0">
              <a:defRPr/>
            </a:pP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printf(“%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d\n”, a</a:t>
            </a: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</a:t>
            </a:r>
          </a:p>
          <a:p>
            <a:pPr eaLnBrk="0" hangingPunct="0">
              <a:defRPr/>
            </a:pP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(“%d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”, &amp;</a:t>
            </a: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a);</a:t>
            </a:r>
          </a:p>
          <a:p>
            <a:pPr eaLnBrk="0" hangingPunct="0">
              <a:defRPr/>
            </a:pP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printf(“%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d\n”, </a:t>
            </a:r>
            <a:r>
              <a:rPr lang="en-US" sz="20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a);</a:t>
            </a:r>
          </a:p>
        </p:txBody>
      </p:sp>
      <p:sp>
        <p:nvSpPr>
          <p:cNvPr id="16391" name="TextBox 7"/>
          <p:cNvSpPr txBox="1">
            <a:spLocks noChangeArrowheads="1"/>
          </p:cNvSpPr>
          <p:nvPr/>
        </p:nvSpPr>
        <p:spPr bwMode="auto">
          <a:xfrm>
            <a:off x="5105400" y="3352800"/>
            <a:ext cx="1428750" cy="369888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Using while </a:t>
            </a:r>
          </a:p>
        </p:txBody>
      </p:sp>
    </p:spTree>
    <p:extLst>
      <p:ext uri="{BB962C8B-B14F-4D97-AF65-F5344CB8AC3E}">
        <p14:creationId xmlns="" xmlns:p14="http://schemas.microsoft.com/office/powerpoint/2010/main" val="30557840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Printing Multiplication Table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46997667"/>
              </p:ext>
            </p:extLst>
          </p:nvPr>
        </p:nvGraphicFramePr>
        <p:xfrm>
          <a:off x="290542" y="1643050"/>
          <a:ext cx="8496300" cy="37084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99260"/>
                <a:gridCol w="1699260"/>
                <a:gridCol w="1699260"/>
                <a:gridCol w="1699260"/>
                <a:gridCol w="16992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99956" marR="9995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99956" marR="9995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marL="99956" marR="9995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marL="99956" marR="9995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marL="99956" marR="9995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marL="99956" marR="9995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marL="99956" marR="9995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 marL="99956" marR="9995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marL="99956" marR="99956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338817-761A-4CB2-B9F5-A46944C746D2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41796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quiz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Thursday lab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Name on canvas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18399" y="13855"/>
            <a:ext cx="7772400" cy="1014413"/>
          </a:xfrm>
        </p:spPr>
        <p:txBody>
          <a:bodyPr/>
          <a:lstStyle/>
          <a:p>
            <a:r>
              <a:rPr lang="en-US" altLang="en-US" dirty="0" smtClean="0"/>
              <a:t>While Statement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52400" y="3657600"/>
            <a:ext cx="8915400" cy="2514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dirty="0" smtClean="0"/>
              <a:t>Evaluate expression</a:t>
            </a:r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dirty="0" smtClean="0"/>
              <a:t>If TRUE then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en-US" dirty="0" smtClean="0"/>
              <a:t>execute statement1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en-US" dirty="0" err="1" smtClean="0"/>
              <a:t>goto</a:t>
            </a:r>
            <a:r>
              <a:rPr lang="en-US" altLang="en-US" dirty="0" smtClean="0"/>
              <a:t> step </a:t>
            </a:r>
            <a:r>
              <a:rPr lang="en-US" altLang="en-US" dirty="0" smtClean="0">
                <a:solidFill>
                  <a:srgbClr val="C00000"/>
                </a:solidFill>
              </a:rPr>
              <a:t>1.</a:t>
            </a:r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dirty="0" smtClean="0"/>
              <a:t>If FALSE then execute statement2.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8487AF-DF6C-45CC-B3DB-AA21557FDA30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1143000"/>
            <a:ext cx="3657600" cy="1447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800" dirty="0">
                <a:ea typeface="ＭＳ Ｐゴシック" pitchFamily="34" charset="-128"/>
              </a:rPr>
              <a:t>while (expression)</a:t>
            </a:r>
          </a:p>
          <a:p>
            <a:pPr eaLnBrk="0" hangingPunct="0">
              <a:defRPr/>
            </a:pPr>
            <a:r>
              <a:rPr lang="en-US" sz="2800" dirty="0">
                <a:ea typeface="ＭＳ Ｐゴシック" pitchFamily="34" charset="-128"/>
              </a:rPr>
              <a:t>	statement1;</a:t>
            </a:r>
          </a:p>
          <a:p>
            <a:pPr eaLnBrk="0" hangingPunct="0">
              <a:defRPr/>
            </a:pPr>
            <a:r>
              <a:rPr lang="en-US" sz="2800" dirty="0">
                <a:ea typeface="ＭＳ Ｐゴシック" pitchFamily="34" charset="-128"/>
              </a:rPr>
              <a:t>statement2;</a:t>
            </a:r>
          </a:p>
        </p:txBody>
      </p:sp>
      <p:sp>
        <p:nvSpPr>
          <p:cNvPr id="6" name="Flowchart: Decision 5"/>
          <p:cNvSpPr/>
          <p:nvPr/>
        </p:nvSpPr>
        <p:spPr bwMode="auto">
          <a:xfrm>
            <a:off x="4999038" y="1471613"/>
            <a:ext cx="2855912" cy="12763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00" dirty="0">
              <a:solidFill>
                <a:schemeClr val="accent4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6259513" y="2747963"/>
            <a:ext cx="369887" cy="528637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7518400" y="1663700"/>
            <a:ext cx="928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accent4"/>
                </a:solidFill>
              </a:rPr>
              <a:t>FALSE</a:t>
            </a:r>
          </a:p>
        </p:txBody>
      </p:sp>
      <p:sp>
        <p:nvSpPr>
          <p:cNvPr id="9" name="Bent-Up Arrow 8"/>
          <p:cNvSpPr/>
          <p:nvPr/>
        </p:nvSpPr>
        <p:spPr bwMode="auto">
          <a:xfrm>
            <a:off x="4495801" y="1143000"/>
            <a:ext cx="838200" cy="2552305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10" name="Bent-Up Arrow 9"/>
          <p:cNvSpPr/>
          <p:nvPr/>
        </p:nvSpPr>
        <p:spPr bwMode="auto">
          <a:xfrm>
            <a:off x="4648199" y="990601"/>
            <a:ext cx="1981201" cy="609599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5130" name="TextBox 10"/>
          <p:cNvSpPr txBox="1">
            <a:spLocks noChangeArrowheads="1"/>
          </p:cNvSpPr>
          <p:nvPr/>
        </p:nvSpPr>
        <p:spPr bwMode="auto">
          <a:xfrm>
            <a:off x="5419725" y="2747963"/>
            <a:ext cx="81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accent4"/>
                </a:solidFill>
              </a:rPr>
              <a:t>TRUE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5257800" y="3276600"/>
            <a:ext cx="18288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statement1</a:t>
            </a:r>
          </a:p>
        </p:txBody>
      </p:sp>
      <p:sp>
        <p:nvSpPr>
          <p:cNvPr id="13" name="Bent-Up Arrow 12"/>
          <p:cNvSpPr/>
          <p:nvPr/>
        </p:nvSpPr>
        <p:spPr bwMode="auto">
          <a:xfrm>
            <a:off x="7770999" y="1982518"/>
            <a:ext cx="687201" cy="1370282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14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5133" name="TextBox 13"/>
          <p:cNvSpPr txBox="1">
            <a:spLocks noChangeArrowheads="1"/>
          </p:cNvSpPr>
          <p:nvPr/>
        </p:nvSpPr>
        <p:spPr bwMode="auto">
          <a:xfrm>
            <a:off x="5737410" y="1919288"/>
            <a:ext cx="142539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expression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7219950" y="3352800"/>
            <a:ext cx="184785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statement2</a:t>
            </a:r>
          </a:p>
        </p:txBody>
      </p:sp>
    </p:spTree>
    <p:extLst>
      <p:ext uri="{BB962C8B-B14F-4D97-AF65-F5344CB8AC3E}">
        <p14:creationId xmlns="" xmlns:p14="http://schemas.microsoft.com/office/powerpoint/2010/main" val="27068479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772400" cy="838200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FF0000"/>
                </a:solidFill>
              </a:rPr>
              <a:t>For</a:t>
            </a:r>
            <a:r>
              <a:rPr lang="en-US" altLang="en-US" sz="4000" dirty="0" smtClean="0"/>
              <a:t> Loop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914400"/>
            <a:ext cx="7467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r>
              <a:rPr lang="en-US" sz="2400" b="1" kern="0" dirty="0" smtClean="0">
                <a:latin typeface="Comic Sans MS" pitchFamily="66" charset="0"/>
                <a:cs typeface="Arial" pitchFamily="34" charset="0"/>
              </a:rPr>
              <a:t>Print </a:t>
            </a:r>
            <a:r>
              <a:rPr lang="en-US" sz="2400" b="1" kern="0" dirty="0">
                <a:latin typeface="Comic Sans MS" pitchFamily="66" charset="0"/>
                <a:cs typeface="Arial" pitchFamily="34" charset="0"/>
              </a:rPr>
              <a:t>the sum of the reciprocals of the first 100 natural numbers.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2400" b="1" kern="0" dirty="0">
              <a:solidFill>
                <a:schemeClr val="accent4"/>
              </a:solidFill>
              <a:latin typeface="Comic Sans MS" pitchFamily="66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2400" b="1" kern="0" dirty="0">
              <a:solidFill>
                <a:schemeClr val="accent4"/>
              </a:solidFill>
              <a:latin typeface="Comic Sans MS" pitchFamily="66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2400" b="1" kern="0" dirty="0">
              <a:solidFill>
                <a:schemeClr val="accent4"/>
              </a:solidFill>
              <a:latin typeface="Comic Sans MS" pitchFamily="66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2400" b="1" kern="0" dirty="0">
              <a:solidFill>
                <a:schemeClr val="accent4"/>
              </a:solidFill>
              <a:latin typeface="Comic Sans MS" pitchFamily="66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2400" b="1" kern="0" dirty="0">
              <a:solidFill>
                <a:schemeClr val="accent4"/>
              </a:solidFill>
              <a:latin typeface="Comic Sans MS" pitchFamily="66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2400" b="1" kern="0" dirty="0">
              <a:solidFill>
                <a:schemeClr val="accent4"/>
              </a:solidFill>
              <a:latin typeface="Comic Sans MS" pitchFamily="66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2400" b="1" kern="0" dirty="0">
              <a:solidFill>
                <a:schemeClr val="accent4"/>
              </a:solidFill>
              <a:latin typeface="Comic Sans MS" pitchFamily="66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2400" b="1" kern="0" dirty="0">
              <a:solidFill>
                <a:schemeClr val="accent4"/>
              </a:solidFill>
              <a:latin typeface="Comic Sans MS" pitchFamily="66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defRPr/>
            </a:pPr>
            <a:r>
              <a:rPr lang="en-US" sz="2400" b="1" kern="0" dirty="0">
                <a:solidFill>
                  <a:schemeClr val="accent4"/>
                </a:solidFill>
                <a:latin typeface="Comic Sans MS" pitchFamily="66" charset="0"/>
                <a:cs typeface="Arial" pitchFamily="34" charset="0"/>
              </a:rPr>
              <a:t> 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52400" y="1676400"/>
            <a:ext cx="8991600" cy="5029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3600" b="1" dirty="0" err="1">
                <a:latin typeface="Courier New" panose="02070309020205020404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36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3600" b="1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sz="36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; </a:t>
            </a:r>
            <a:r>
              <a:rPr lang="en-US" sz="36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counter from </a:t>
            </a:r>
            <a:r>
              <a:rPr lang="en-US" sz="36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1..</a:t>
            </a:r>
            <a:r>
              <a:rPr lang="en-US" sz="36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100</a:t>
            </a:r>
            <a:endParaRPr lang="en-US" sz="3600" b="1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36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float </a:t>
            </a:r>
            <a:r>
              <a:rPr lang="en-US" sz="3600" b="1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sz="36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36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 0.0</a:t>
            </a:r>
            <a:r>
              <a:rPr lang="en-US" sz="36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;// the sum</a:t>
            </a:r>
          </a:p>
          <a:p>
            <a:pPr eaLnBrk="0" hangingPunct="0">
              <a:defRPr/>
            </a:pPr>
            <a:endParaRPr lang="en-US" sz="3600" b="1" dirty="0" smtClean="0">
              <a:solidFill>
                <a:schemeClr val="accent4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the </a:t>
            </a: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for loop</a:t>
            </a:r>
            <a:endParaRPr lang="en-US" sz="3600" b="1" dirty="0">
              <a:solidFill>
                <a:srgbClr val="FF0000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for ( </a:t>
            </a:r>
            <a:r>
              <a:rPr lang="en-US" sz="3600" b="1" dirty="0" err="1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=1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; </a:t>
            </a:r>
            <a:r>
              <a:rPr lang="en-US" sz="3600" b="1" dirty="0" err="1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&lt;=100; </a:t>
            </a:r>
            <a:r>
              <a:rPr lang="en-US" sz="3600" b="1" dirty="0" err="1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=i+1 ) {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  <a:endParaRPr lang="en-US" sz="3600" b="1" dirty="0" smtClean="0">
              <a:solidFill>
                <a:srgbClr val="FF0000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</a:t>
            </a:r>
            <a:r>
              <a:rPr lang="en-US" sz="3600" b="1" dirty="0" err="1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 </a:t>
            </a:r>
            <a:r>
              <a:rPr lang="en-US" sz="3600" b="1" dirty="0" err="1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+  (1.0/</a:t>
            </a:r>
            <a:r>
              <a:rPr lang="en-US" sz="3600" b="1" dirty="0" err="1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 </a:t>
            </a:r>
          </a:p>
          <a:p>
            <a:pPr eaLnBrk="0" hangingPunct="0">
              <a:defRPr/>
            </a:pP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3600" b="1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printf</a:t>
            </a:r>
            <a:r>
              <a:rPr lang="en-US" sz="36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(“sum </a:t>
            </a:r>
            <a:r>
              <a:rPr lang="en-US" sz="36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is %</a:t>
            </a:r>
            <a:r>
              <a:rPr lang="en-US" sz="36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 </a:t>
            </a:r>
            <a:r>
              <a:rPr lang="en-US" sz="36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“, </a:t>
            </a:r>
            <a:r>
              <a:rPr lang="en-US" sz="3600" b="1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sz="36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</a:t>
            </a:r>
            <a:endParaRPr lang="en-US" sz="3600" b="1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66842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96875" y="214313"/>
            <a:ext cx="8747125" cy="471487"/>
          </a:xfrm>
        </p:spPr>
        <p:txBody>
          <a:bodyPr>
            <a:normAutofit fontScale="90000"/>
          </a:bodyPr>
          <a:lstStyle/>
          <a:p>
            <a:r>
              <a:rPr lang="en-US" altLang="en-US" sz="4000" dirty="0" smtClean="0"/>
              <a:t>For loop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534400" cy="6096000"/>
          </a:xfrm>
        </p:spPr>
        <p:txBody>
          <a:bodyPr/>
          <a:lstStyle/>
          <a:p>
            <a:r>
              <a:rPr lang="en-US" altLang="en-US" dirty="0" smtClean="0"/>
              <a:t>General form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Font typeface="Wingdings 2" pitchFamily="18" charset="2"/>
              <a:buNone/>
            </a:pPr>
            <a:endParaRPr lang="en-US" altLang="en-US" dirty="0" smtClean="0"/>
          </a:p>
          <a:p>
            <a:r>
              <a:rPr lang="en-US" altLang="en-US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init_expr</a:t>
            </a:r>
            <a:r>
              <a:rPr lang="en-US" altLang="en-US" dirty="0" smtClean="0"/>
              <a:t> is the initialization expression.</a:t>
            </a:r>
          </a:p>
          <a:p>
            <a:r>
              <a:rPr lang="en-US" altLang="en-US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update_expr</a:t>
            </a:r>
            <a:r>
              <a:rPr lang="en-US" alt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cs typeface="Arial" charset="0"/>
              </a:rPr>
              <a:t>is the update expression. </a:t>
            </a:r>
          </a:p>
          <a:p>
            <a:r>
              <a:rPr lang="en-US" altLang="en-US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test_expr</a:t>
            </a:r>
            <a:r>
              <a:rPr lang="en-US" altLang="en-US" dirty="0" smtClean="0">
                <a:cs typeface="Arial" charset="0"/>
              </a:rPr>
              <a:t> is the expression that evaluates to either TRUE (non-zero) or FALSE (zero).</a:t>
            </a:r>
          </a:p>
          <a:p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statement</a:t>
            </a:r>
            <a:r>
              <a:rPr lang="en-US" altLang="en-US" dirty="0" smtClean="0">
                <a:cs typeface="Arial" charset="0"/>
              </a:rPr>
              <a:t> is the work to repeat (can be multiple statements in {…} )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1143000"/>
            <a:ext cx="8610600" cy="1752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3600" b="1" dirty="0">
                <a:solidFill>
                  <a:srgbClr val="FF0000"/>
                </a:solidFill>
                <a:ea typeface="ＭＳ Ｐゴシック" pitchFamily="34" charset="-128"/>
              </a:rPr>
              <a:t>for (</a:t>
            </a:r>
            <a:r>
              <a:rPr lang="en-US" sz="3600" b="1" dirty="0" err="1">
                <a:solidFill>
                  <a:srgbClr val="FF0000"/>
                </a:solidFill>
                <a:ea typeface="ＭＳ Ｐゴシック" pitchFamily="34" charset="-128"/>
              </a:rPr>
              <a:t>init_expr</a:t>
            </a:r>
            <a:r>
              <a:rPr lang="en-US" sz="3600" b="1" dirty="0">
                <a:solidFill>
                  <a:srgbClr val="FF0000"/>
                </a:solidFill>
                <a:ea typeface="ＭＳ Ｐゴシック" pitchFamily="34" charset="-128"/>
              </a:rPr>
              <a:t>; </a:t>
            </a:r>
            <a:r>
              <a:rPr lang="en-US" sz="3600" b="1" dirty="0" err="1">
                <a:solidFill>
                  <a:srgbClr val="FF0000"/>
                </a:solidFill>
                <a:ea typeface="ＭＳ Ｐゴシック" pitchFamily="34" charset="-128"/>
              </a:rPr>
              <a:t>test_expr</a:t>
            </a:r>
            <a:r>
              <a:rPr lang="en-US" sz="3600" b="1" dirty="0">
                <a:solidFill>
                  <a:srgbClr val="FF0000"/>
                </a:solidFill>
                <a:ea typeface="ＭＳ Ｐゴシック" pitchFamily="34" charset="-128"/>
              </a:rPr>
              <a:t>; </a:t>
            </a:r>
            <a:r>
              <a:rPr lang="en-US" sz="3600" b="1" dirty="0" err="1">
                <a:solidFill>
                  <a:srgbClr val="FF0000"/>
                </a:solidFill>
                <a:ea typeface="ＭＳ Ｐゴシック" pitchFamily="34" charset="-128"/>
              </a:rPr>
              <a:t>update_expr</a:t>
            </a:r>
            <a:r>
              <a:rPr lang="en-US" sz="3600" b="1" dirty="0">
                <a:solidFill>
                  <a:srgbClr val="FF0000"/>
                </a:solidFill>
                <a:ea typeface="ＭＳ Ｐゴシック" pitchFamily="34" charset="-128"/>
              </a:rPr>
              <a:t>) </a:t>
            </a:r>
          </a:p>
          <a:p>
            <a:pPr eaLnBrk="0" hangingPunct="0">
              <a:defRPr/>
            </a:pPr>
            <a:r>
              <a:rPr lang="en-US" sz="3600" b="1" dirty="0">
                <a:solidFill>
                  <a:srgbClr val="FF0000"/>
                </a:solidFill>
                <a:ea typeface="ＭＳ Ｐゴシック" pitchFamily="34" charset="-128"/>
              </a:rPr>
              <a:t>	statement;</a:t>
            </a:r>
          </a:p>
        </p:txBody>
      </p:sp>
    </p:spTree>
    <p:extLst>
      <p:ext uri="{BB962C8B-B14F-4D97-AF65-F5344CB8AC3E}">
        <p14:creationId xmlns="" xmlns:p14="http://schemas.microsoft.com/office/powerpoint/2010/main" val="20872269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96875" y="214313"/>
            <a:ext cx="8747125" cy="471487"/>
          </a:xfrm>
        </p:spPr>
        <p:txBody>
          <a:bodyPr>
            <a:normAutofit fontScale="90000"/>
          </a:bodyPr>
          <a:lstStyle/>
          <a:p>
            <a:r>
              <a:rPr lang="en-US" altLang="en-US" sz="4000" dirty="0" smtClean="0"/>
              <a:t>For loop in 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828800"/>
            <a:ext cx="4953000" cy="4114800"/>
          </a:xfrm>
        </p:spPr>
        <p:txBody>
          <a:bodyPr/>
          <a:lstStyle/>
          <a:p>
            <a:pPr>
              <a:buFont typeface="+mj-lt"/>
              <a:buAutoNum type="arabicPeriod"/>
              <a:defRPr/>
            </a:pPr>
            <a:r>
              <a:rPr lang="en-US" sz="2400" b="1" dirty="0">
                <a:latin typeface="Comic Sans MS" pitchFamily="66" charset="0"/>
              </a:rPr>
              <a:t> First evaluate </a:t>
            </a:r>
            <a:r>
              <a:rPr lang="en-US" sz="2400" b="1" dirty="0" err="1">
                <a:solidFill>
                  <a:srgbClr val="FF0000"/>
                </a:solidFill>
                <a:latin typeface="Comic Sans MS" pitchFamily="66" charset="0"/>
              </a:rPr>
              <a:t>init_expr</a:t>
            </a:r>
            <a:r>
              <a:rPr lang="en-US" sz="2400" b="1" dirty="0">
                <a:latin typeface="Comic Sans MS" pitchFamily="66" charset="0"/>
              </a:rPr>
              <a:t>;</a:t>
            </a:r>
          </a:p>
          <a:p>
            <a:pPr>
              <a:buFont typeface="+mj-lt"/>
              <a:buAutoNum type="arabicPeriod"/>
              <a:defRPr/>
            </a:pPr>
            <a:r>
              <a:rPr lang="en-US" sz="2400" b="1" dirty="0">
                <a:latin typeface="Comic Sans MS" pitchFamily="66" charset="0"/>
              </a:rPr>
              <a:t> Evaluate </a:t>
            </a:r>
            <a:r>
              <a:rPr lang="en-US" sz="2400" b="1" dirty="0" err="1">
                <a:solidFill>
                  <a:srgbClr val="FF0000"/>
                </a:solidFill>
                <a:latin typeface="Comic Sans MS" pitchFamily="66" charset="0"/>
              </a:rPr>
              <a:t>test_expr</a:t>
            </a:r>
            <a:r>
              <a:rPr lang="en-US" sz="2400" b="1" dirty="0">
                <a:solidFill>
                  <a:srgbClr val="C00000"/>
                </a:solidFill>
                <a:latin typeface="Comic Sans MS" pitchFamily="66" charset="0"/>
              </a:rPr>
              <a:t>;</a:t>
            </a:r>
          </a:p>
          <a:p>
            <a:pPr>
              <a:buFont typeface="+mj-lt"/>
              <a:buAutoNum type="arabicPeriod"/>
              <a:defRPr/>
            </a:pPr>
            <a:r>
              <a:rPr lang="en-US" sz="2400" b="1" dirty="0">
                <a:latin typeface="Comic Sans MS" pitchFamily="66" charset="0"/>
              </a:rPr>
              <a:t> If </a:t>
            </a:r>
            <a:r>
              <a:rPr lang="en-US" sz="2400" b="1" dirty="0" err="1">
                <a:solidFill>
                  <a:srgbClr val="FF0000"/>
                </a:solidFill>
                <a:latin typeface="Comic Sans MS" pitchFamily="66" charset="0"/>
              </a:rPr>
              <a:t>test_expr</a:t>
            </a:r>
            <a:r>
              <a:rPr lang="en-US" sz="2400" b="1" dirty="0">
                <a:latin typeface="Comic Sans MS" pitchFamily="66" charset="0"/>
              </a:rPr>
              <a:t> is TRUE </a:t>
            </a:r>
            <a:r>
              <a:rPr lang="en-US" sz="2400" b="1" dirty="0" smtClean="0">
                <a:latin typeface="Comic Sans MS" pitchFamily="66" charset="0"/>
              </a:rPr>
              <a:t>then</a:t>
            </a:r>
          </a:p>
          <a:p>
            <a:pPr marL="971550" lvl="1" indent="-514350">
              <a:buFont typeface="+mj-lt"/>
              <a:buAutoNum type="alphaLcParenR"/>
              <a:defRPr/>
            </a:pP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>
                <a:latin typeface="Comic Sans MS" pitchFamily="66" charset="0"/>
              </a:rPr>
              <a:t>execute  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statement</a:t>
            </a:r>
            <a:r>
              <a:rPr lang="en-US" sz="2400" b="1" dirty="0">
                <a:latin typeface="Comic Sans MS" pitchFamily="66" charset="0"/>
              </a:rPr>
              <a:t>;</a:t>
            </a:r>
          </a:p>
          <a:p>
            <a:pPr marL="800100" lvl="1" indent="-342900">
              <a:buFont typeface="+mj-lt"/>
              <a:buAutoNum type="alphaLcParenR"/>
              <a:defRPr/>
            </a:pPr>
            <a:r>
              <a:rPr lang="en-US" sz="2400" b="1" dirty="0">
                <a:latin typeface="Comic Sans MS" pitchFamily="66" charset="0"/>
              </a:rPr>
              <a:t>  execute </a:t>
            </a:r>
            <a:r>
              <a:rPr lang="en-US" sz="2400" b="1" dirty="0" err="1">
                <a:solidFill>
                  <a:srgbClr val="FF0000"/>
                </a:solidFill>
                <a:latin typeface="Comic Sans MS" pitchFamily="66" charset="0"/>
              </a:rPr>
              <a:t>update_expr</a:t>
            </a:r>
            <a:r>
              <a:rPr lang="en-US" sz="2400" b="1" dirty="0">
                <a:latin typeface="Comic Sans MS" pitchFamily="66" charset="0"/>
              </a:rPr>
              <a:t>;</a:t>
            </a:r>
          </a:p>
          <a:p>
            <a:pPr marL="800100" lvl="1" indent="-342900">
              <a:buFont typeface="+mj-lt"/>
              <a:buAutoNum type="alphaLcParenR"/>
              <a:defRPr/>
            </a:pPr>
            <a:r>
              <a:rPr lang="en-US" sz="2400" b="1" dirty="0">
                <a:latin typeface="Comic Sans MS" pitchFamily="66" charset="0"/>
              </a:rPr>
              <a:t>  go to Step 2</a:t>
            </a:r>
            <a:r>
              <a:rPr lang="en-US" sz="2400" b="1" dirty="0" smtClean="0">
                <a:latin typeface="Comic Sans MS" pitchFamily="66" charset="0"/>
              </a:rPr>
              <a:t>.</a:t>
            </a:r>
            <a:endParaRPr lang="en-US" sz="2400" dirty="0" smtClean="0"/>
          </a:p>
          <a:p>
            <a:pPr marL="400050">
              <a:buFont typeface="+mj-lt"/>
              <a:buAutoNum type="arabicPeriod"/>
              <a:defRPr/>
            </a:pPr>
            <a:r>
              <a:rPr lang="en-US" sz="2400" b="1" dirty="0" smtClean="0">
                <a:latin typeface="Comic Sans MS" pitchFamily="66" charset="0"/>
              </a:rPr>
              <a:t>if </a:t>
            </a:r>
            <a:r>
              <a:rPr lang="en-US" sz="2400" b="1" dirty="0" err="1">
                <a:solidFill>
                  <a:srgbClr val="FF0000"/>
                </a:solidFill>
                <a:latin typeface="Comic Sans MS" pitchFamily="66" charset="0"/>
              </a:rPr>
              <a:t>test_expr</a:t>
            </a:r>
            <a:r>
              <a:rPr lang="en-US" sz="2400" b="1" dirty="0">
                <a:latin typeface="Comic Sans MS" pitchFamily="66" charset="0"/>
              </a:rPr>
              <a:t> is </a:t>
            </a:r>
            <a:r>
              <a:rPr lang="en-US" sz="2400" b="1" dirty="0" smtClean="0">
                <a:latin typeface="Comic Sans MS" pitchFamily="66" charset="0"/>
              </a:rPr>
              <a:t>FALSE then break from the loop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81000" y="838200"/>
            <a:ext cx="4114800" cy="76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for (</a:t>
            </a: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init_expr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; </a:t>
            </a: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test_expr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; </a:t>
            </a: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update_expr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) 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	statement;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019800" y="3784121"/>
            <a:ext cx="19812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statement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6851530" y="4698521"/>
            <a:ext cx="381000" cy="457200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6843712" y="3299934"/>
            <a:ext cx="381000" cy="457200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0" name="Bent-Up Arrow 9"/>
          <p:cNvSpPr/>
          <p:nvPr/>
        </p:nvSpPr>
        <p:spPr bwMode="auto">
          <a:xfrm>
            <a:off x="5257800" y="1524000"/>
            <a:ext cx="762000" cy="4114800"/>
          </a:xfrm>
          <a:prstGeom prst="bentUpArrow">
            <a:avLst>
              <a:gd name="adj1" fmla="val 25000"/>
              <a:gd name="adj2" fmla="val 28962"/>
              <a:gd name="adj3" fmla="val 25000"/>
            </a:avLst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7620000" y="3151187"/>
            <a:ext cx="10620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/>
              <a:t>FALSE</a:t>
            </a: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6060596" y="3184225"/>
            <a:ext cx="885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TRUE</a:t>
            </a:r>
          </a:p>
        </p:txBody>
      </p:sp>
      <p:sp>
        <p:nvSpPr>
          <p:cNvPr id="14" name="Flowchart: Decision 13"/>
          <p:cNvSpPr/>
          <p:nvPr/>
        </p:nvSpPr>
        <p:spPr bwMode="auto">
          <a:xfrm>
            <a:off x="5776912" y="1928334"/>
            <a:ext cx="2514600" cy="137160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 err="1" smtClean="0">
                <a:ea typeface="ＭＳ Ｐゴシック" pitchFamily="34" charset="-128"/>
              </a:rPr>
              <a:t>test_expr</a:t>
            </a: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019800" y="5181600"/>
            <a:ext cx="19812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dirty="0" err="1" smtClean="0">
                <a:ea typeface="ＭＳ Ｐゴシック" pitchFamily="34" charset="-128"/>
              </a:rPr>
              <a:t>update_expr</a:t>
            </a: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210300" y="304800"/>
            <a:ext cx="19812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dirty="0" err="1" smtClean="0">
                <a:ea typeface="ＭＳ Ｐゴシック" pitchFamily="34" charset="-128"/>
              </a:rPr>
              <a:t>init_expr</a:t>
            </a: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7010400" y="1219200"/>
            <a:ext cx="381000" cy="838200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1" name="Bent-Up Arrow 10"/>
          <p:cNvSpPr/>
          <p:nvPr/>
        </p:nvSpPr>
        <p:spPr bwMode="auto">
          <a:xfrm>
            <a:off x="5486400" y="1371600"/>
            <a:ext cx="1505309" cy="685800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8" name="Bent-Up Arrow 17"/>
          <p:cNvSpPr/>
          <p:nvPr/>
        </p:nvSpPr>
        <p:spPr bwMode="auto">
          <a:xfrm rot="10800000">
            <a:off x="8153400" y="2514599"/>
            <a:ext cx="762000" cy="4114800"/>
          </a:xfrm>
          <a:prstGeom prst="bentUpArrow">
            <a:avLst>
              <a:gd name="adj1" fmla="val 25000"/>
              <a:gd name="adj2" fmla="val 28962"/>
              <a:gd name="adj3" fmla="val 25000"/>
            </a:avLst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9751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8" grpId="0" animBg="1"/>
      <p:bldP spid="9" grpId="0" animBg="1"/>
      <p:bldP spid="10" grpId="0" animBg="1"/>
      <p:bldP spid="12" grpId="0"/>
      <p:bldP spid="13" grpId="0"/>
      <p:bldP spid="14" grpId="0" animBg="1"/>
      <p:bldP spid="15" grpId="0" animBg="1"/>
      <p:bldP spid="17" grpId="0" animBg="1"/>
      <p:bldP spid="7" grpId="0" animBg="1"/>
      <p:bldP spid="11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265098"/>
            <a:ext cx="4724400" cy="3162690"/>
          </a:xfrm>
        </p:spPr>
        <p:txBody>
          <a:bodyPr/>
          <a:lstStyle/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Evaluate 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</a:rPr>
              <a:t>init_expr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; i.e.,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=1;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Evaluate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</a:rPr>
              <a:t>test_expr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i.e.,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&lt;=4 TRUE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Enter body of loop and execute.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Execute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</a:rPr>
              <a:t>update_expr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=i+1;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is 2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Evaluate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</a:rPr>
              <a:t>test_expr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&lt;=4: TRUE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Enter body of loop and execute.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Execute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=i+1;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is 3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Evaluate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</a:rPr>
              <a:t>test_expr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&lt;=4: TRUE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228600" y="228600"/>
            <a:ext cx="5486400" cy="288448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b="1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;</a:t>
            </a:r>
          </a:p>
          <a:p>
            <a:pPr eaLnBrk="0" hangingPunct="0">
              <a:defRPr/>
            </a:pPr>
            <a:r>
              <a:rPr lang="en-US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float </a:t>
            </a:r>
            <a:r>
              <a:rPr lang="en-US" b="1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 0.0;  </a:t>
            </a:r>
          </a:p>
          <a:p>
            <a:pPr eaLnBrk="0" hangingPunct="0">
              <a:defRPr/>
            </a:pPr>
            <a:endParaRPr lang="en-US" b="1" dirty="0">
              <a:solidFill>
                <a:schemeClr val="accent4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for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=1;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&lt;=4;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=i+1) {</a:t>
            </a:r>
          </a:p>
          <a:p>
            <a:pPr eaLnBrk="0" hangingPunct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+ (1.0/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 </a:t>
            </a:r>
          </a:p>
          <a:p>
            <a:pPr eaLnBrk="0" hangingPunct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endParaRPr lang="en-US" b="1" dirty="0" smtClean="0">
              <a:solidFill>
                <a:schemeClr val="accent4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b="1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(“sum </a:t>
            </a:r>
            <a:r>
              <a:rPr lang="en-US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is </a:t>
            </a:r>
            <a:r>
              <a:rPr lang="en-US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%</a:t>
            </a:r>
            <a:r>
              <a:rPr lang="en-US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f”, </a:t>
            </a:r>
            <a:r>
              <a:rPr lang="en-US" b="1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 </a:t>
            </a:r>
            <a:endParaRPr lang="en-US" b="1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endParaRPr lang="en-US" sz="22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	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838200" y="9906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096000" y="381000"/>
            <a:ext cx="2590799" cy="990600"/>
            <a:chOff x="5105400" y="3352800"/>
            <a:chExt cx="2590265" cy="990600"/>
          </a:xfrm>
        </p:grpSpPr>
        <p:sp>
          <p:nvSpPr>
            <p:cNvPr id="8231" name="Rounded Rectangle 5"/>
            <p:cNvSpPr>
              <a:spLocks noChangeArrowheads="1"/>
            </p:cNvSpPr>
            <p:nvPr/>
          </p:nvSpPr>
          <p:spPr bwMode="auto">
            <a:xfrm>
              <a:off x="5105400" y="3810000"/>
              <a:ext cx="762000" cy="5334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6248164" y="3810000"/>
              <a:ext cx="1447501" cy="5334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8233" name="TextBox 7"/>
            <p:cNvSpPr txBox="1">
              <a:spLocks noChangeArrowheads="1"/>
            </p:cNvSpPr>
            <p:nvPr/>
          </p:nvSpPr>
          <p:spPr bwMode="auto">
            <a:xfrm>
              <a:off x="5334000" y="3429000"/>
              <a:ext cx="2359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i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67400" y="3352800"/>
              <a:ext cx="812875" cy="43088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 err="1" smtClean="0">
                  <a:solidFill>
                    <a:schemeClr val="accent4"/>
                  </a:solidFill>
                </a:rPr>
                <a:t>rsum</a:t>
              </a:r>
              <a:endParaRPr lang="en-US" sz="2200" dirty="0">
                <a:solidFill>
                  <a:schemeClr val="accent4"/>
                </a:solidFill>
              </a:endParaRPr>
            </a:p>
          </p:txBody>
        </p:sp>
        <p:sp>
          <p:nvSpPr>
            <p:cNvPr id="8235" name="TextBox 10"/>
            <p:cNvSpPr txBox="1">
              <a:spLocks noChangeArrowheads="1"/>
            </p:cNvSpPr>
            <p:nvPr/>
          </p:nvSpPr>
          <p:spPr bwMode="auto">
            <a:xfrm>
              <a:off x="6705600" y="3810000"/>
              <a:ext cx="5052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0.0</a:t>
              </a:r>
            </a:p>
          </p:txBody>
        </p:sp>
      </p:grpSp>
      <p:sp>
        <p:nvSpPr>
          <p:cNvPr id="15" name="Right Arrow 14"/>
          <p:cNvSpPr/>
          <p:nvPr/>
        </p:nvSpPr>
        <p:spPr bwMode="auto">
          <a:xfrm>
            <a:off x="1676400" y="9906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381000" y="15240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2667000" y="9906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7239000" y="838200"/>
            <a:ext cx="1447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696200" y="91440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1.0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381000" y="15240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6096000" y="838200"/>
            <a:ext cx="7620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324600" y="9144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324600" y="9144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26" name="Right Arrow 25"/>
          <p:cNvSpPr/>
          <p:nvPr/>
        </p:nvSpPr>
        <p:spPr bwMode="auto">
          <a:xfrm>
            <a:off x="2667000" y="9906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7239000" y="838200"/>
            <a:ext cx="1447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696200" y="91440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1.5</a:t>
            </a:r>
          </a:p>
        </p:txBody>
      </p:sp>
      <p:sp>
        <p:nvSpPr>
          <p:cNvPr id="29" name="Right Arrow 28"/>
          <p:cNvSpPr/>
          <p:nvPr/>
        </p:nvSpPr>
        <p:spPr bwMode="auto">
          <a:xfrm>
            <a:off x="381000" y="15240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6096000" y="838200"/>
            <a:ext cx="7620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324600" y="9144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32" name="Right Arrow 31"/>
          <p:cNvSpPr/>
          <p:nvPr/>
        </p:nvSpPr>
        <p:spPr bwMode="auto">
          <a:xfrm>
            <a:off x="2667000" y="9906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239000" y="838200"/>
            <a:ext cx="1447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315200" y="914400"/>
            <a:ext cx="1274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1.833333..</a:t>
            </a: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6096000" y="838200"/>
            <a:ext cx="7620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324600" y="9144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38" name="Right Arrow 37"/>
          <p:cNvSpPr/>
          <p:nvPr/>
        </p:nvSpPr>
        <p:spPr bwMode="auto">
          <a:xfrm>
            <a:off x="1676400" y="9906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39" name="Right Arrow 38"/>
          <p:cNvSpPr/>
          <p:nvPr/>
        </p:nvSpPr>
        <p:spPr bwMode="auto">
          <a:xfrm>
            <a:off x="1676400" y="9906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>
            <a:off x="1676400" y="9906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42" name="Right Arrow 41"/>
          <p:cNvSpPr/>
          <p:nvPr/>
        </p:nvSpPr>
        <p:spPr bwMode="auto">
          <a:xfrm>
            <a:off x="381000" y="15240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43" name="Right Arrow 42"/>
          <p:cNvSpPr/>
          <p:nvPr/>
        </p:nvSpPr>
        <p:spPr bwMode="auto">
          <a:xfrm>
            <a:off x="2667000" y="9906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7239000" y="838200"/>
            <a:ext cx="1447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7239000" y="914400"/>
            <a:ext cx="1403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2.0833333..</a:t>
            </a:r>
          </a:p>
        </p:txBody>
      </p: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6096000" y="838200"/>
            <a:ext cx="7620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>
            <a:off x="1676400" y="9906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324600" y="9144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49" name="Right Arrow 48"/>
          <p:cNvSpPr/>
          <p:nvPr/>
        </p:nvSpPr>
        <p:spPr bwMode="auto">
          <a:xfrm>
            <a:off x="0" y="24384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4648200" y="3276600"/>
            <a:ext cx="4419600" cy="275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latin typeface="Arial" pitchFamily="34" charset="0"/>
                <a:cs typeface="Arial" pitchFamily="34" charset="0"/>
              </a:rPr>
              <a:t>Enter body of loop and execute.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latin typeface="Arial" pitchFamily="34" charset="0"/>
                <a:cs typeface="Arial" pitchFamily="34" charset="0"/>
              </a:rPr>
              <a:t>Execute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=i+1;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is 4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latin typeface="Arial" pitchFamily="34" charset="0"/>
                <a:cs typeface="Arial" pitchFamily="34" charset="0"/>
              </a:rPr>
              <a:t>Evaluate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test_expr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&lt;=4: TRUE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latin typeface="Arial" pitchFamily="34" charset="0"/>
                <a:cs typeface="Arial" pitchFamily="34" charset="0"/>
              </a:rPr>
              <a:t>Enter body of loop and execute.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latin typeface="Arial" pitchFamily="34" charset="0"/>
                <a:cs typeface="Arial" pitchFamily="34" charset="0"/>
              </a:rPr>
              <a:t>Execute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=i+1;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is 5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latin typeface="Arial" pitchFamily="34" charset="0"/>
                <a:cs typeface="Arial" pitchFamily="34" charset="0"/>
              </a:rPr>
              <a:t>Evaluate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test_expr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&lt;=4: FALSE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latin typeface="Arial" pitchFamily="34" charset="0"/>
                <a:cs typeface="Arial" pitchFamily="34" charset="0"/>
              </a:rPr>
              <a:t>Exit 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loop &amp; 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jump to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printf</a:t>
            </a:r>
            <a:endParaRPr lang="en-US" sz="2000" kern="0" dirty="0">
              <a:latin typeface="Arial" pitchFamily="34" charset="0"/>
              <a:cs typeface="Arial" pitchFamily="34" charset="0"/>
            </a:endParaRP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endParaRPr lang="en-US" sz="22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49"/>
          <p:cNvSpPr txBox="1"/>
          <p:nvPr/>
        </p:nvSpPr>
        <p:spPr>
          <a:xfrm>
            <a:off x="1219200" y="6324600"/>
            <a:ext cx="233589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2200" dirty="0"/>
              <a:t>sum </a:t>
            </a:r>
            <a:r>
              <a:rPr lang="en-US" sz="2200" dirty="0" smtClean="0"/>
              <a:t>is </a:t>
            </a:r>
            <a:r>
              <a:rPr lang="en-US" sz="2200" dirty="0"/>
              <a:t>2.083333 </a:t>
            </a:r>
          </a:p>
        </p:txBody>
      </p:sp>
    </p:spTree>
    <p:extLst>
      <p:ext uri="{BB962C8B-B14F-4D97-AF65-F5344CB8AC3E}">
        <p14:creationId xmlns="" xmlns:p14="http://schemas.microsoft.com/office/powerpoint/2010/main" val="23751674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0" grpId="0"/>
      <p:bldP spid="22" grpId="0" animBg="1"/>
      <p:bldP spid="23" grpId="0"/>
      <p:bldP spid="24" grpId="0"/>
      <p:bldP spid="27" grpId="0" animBg="1"/>
      <p:bldP spid="28" grpId="0"/>
      <p:bldP spid="30" grpId="0" animBg="1"/>
      <p:bldP spid="31" grpId="0"/>
      <p:bldP spid="33" grpId="0" animBg="1"/>
      <p:bldP spid="35" grpId="0"/>
      <p:bldP spid="36" grpId="0" animBg="1"/>
      <p:bldP spid="37" grpId="0"/>
      <p:bldP spid="44" grpId="0" animBg="1"/>
      <p:bldP spid="45" grpId="0"/>
      <p:bldP spid="45" grpId="1"/>
      <p:bldP spid="46" grpId="0" animBg="1"/>
      <p:bldP spid="48" grpId="0"/>
      <p:bldP spid="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717956" y="-285776"/>
            <a:ext cx="8568952" cy="936104"/>
          </a:xfrm>
        </p:spPr>
        <p:txBody>
          <a:bodyPr/>
          <a:lstStyle/>
          <a:p>
            <a:r>
              <a:rPr lang="en-US" altLang="en-US" sz="3600" dirty="0" smtClean="0"/>
              <a:t>For loop in terms of while loop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38175" y="1828800"/>
            <a:ext cx="7820025" cy="47244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 smtClean="0"/>
              <a:t>Execution is (almost) equivalent to 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Almost? Exception if there is a </a:t>
            </a:r>
            <a:r>
              <a:rPr lang="en-US" altLang="en-US" sz="2400" dirty="0" smtClean="0">
                <a:solidFill>
                  <a:srgbClr val="FF0000"/>
                </a:solidFill>
              </a:rPr>
              <a:t>continue</a:t>
            </a:r>
            <a:r>
              <a:rPr lang="en-US" altLang="en-US" sz="2400" dirty="0" smtClean="0"/>
              <a:t>; inside </a:t>
            </a:r>
            <a:r>
              <a:rPr lang="en-US" alt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statement</a:t>
            </a:r>
            <a:r>
              <a:rPr lang="en-US" altLang="en-US" sz="2400" dirty="0" smtClean="0"/>
              <a:t>– this will be covered later.</a:t>
            </a:r>
          </a:p>
          <a:p>
            <a:r>
              <a:rPr lang="en-US" sz="2400" dirty="0"/>
              <a:t>Both are equivalent in power.</a:t>
            </a:r>
          </a:p>
          <a:p>
            <a:r>
              <a:rPr lang="en-US" sz="2400" dirty="0"/>
              <a:t>Which loop structure to use, depends on the convenience </a:t>
            </a:r>
            <a:r>
              <a:rPr lang="en-US" sz="2400" dirty="0" smtClean="0"/>
              <a:t>of the </a:t>
            </a:r>
            <a:r>
              <a:rPr lang="en-US" sz="2400" dirty="0"/>
              <a:t>programmer.</a:t>
            </a:r>
            <a:endParaRPr lang="en-US" altLang="en-US" sz="2400" dirty="0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295400" y="2209800"/>
            <a:ext cx="3429000" cy="2057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b="1" dirty="0" err="1">
                <a:solidFill>
                  <a:srgbClr val="C00000"/>
                </a:solidFill>
                <a:ea typeface="ＭＳ Ｐゴシック" pitchFamily="34" charset="-128"/>
              </a:rPr>
              <a:t>init_expr</a:t>
            </a: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; </a:t>
            </a:r>
          </a:p>
          <a:p>
            <a:pPr eaLnBrk="0" hangingPunct="0">
              <a:defRPr/>
            </a:pPr>
            <a:r>
              <a:rPr lang="en-US" sz="2400" b="1" dirty="0">
                <a:ea typeface="ＭＳ Ｐゴシック" pitchFamily="34" charset="-128"/>
              </a:rPr>
              <a:t>while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34" charset="-128"/>
              </a:rPr>
              <a:t>(</a:t>
            </a:r>
            <a:r>
              <a:rPr lang="en-US" sz="2400" b="1" dirty="0" err="1">
                <a:solidFill>
                  <a:srgbClr val="C00000"/>
                </a:solidFill>
                <a:ea typeface="ＭＳ Ｐゴシック" pitchFamily="34" charset="-128"/>
              </a:rPr>
              <a:t>test_expr</a:t>
            </a:r>
            <a:r>
              <a:rPr lang="en-US" sz="2400" b="1" dirty="0">
                <a:solidFill>
                  <a:srgbClr val="C00000"/>
                </a:solidFill>
                <a:ea typeface="ＭＳ Ｐゴシック" pitchFamily="34" charset="-128"/>
              </a:rPr>
              <a:t>) </a:t>
            </a:r>
            <a:r>
              <a:rPr lang="en-US" sz="2400" b="1" dirty="0">
                <a:ea typeface="ＭＳ Ｐゴシック" pitchFamily="34" charset="-128"/>
              </a:rPr>
              <a:t>{</a:t>
            </a:r>
          </a:p>
          <a:p>
            <a:pPr eaLnBrk="0" hangingPunct="0">
              <a:defRPr/>
            </a:pPr>
            <a:r>
              <a:rPr lang="en-US" sz="2400" b="1" dirty="0">
                <a:ea typeface="ＭＳ Ｐゴシック" pitchFamily="34" charset="-128"/>
              </a:rPr>
              <a:t>	</a:t>
            </a:r>
            <a:r>
              <a:rPr lang="en-US" sz="2400" b="1" dirty="0">
                <a:solidFill>
                  <a:srgbClr val="C00000"/>
                </a:solidFill>
                <a:ea typeface="ＭＳ Ｐゴシック" pitchFamily="34" charset="-128"/>
              </a:rPr>
              <a:t>statement</a:t>
            </a: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</a:p>
          <a:p>
            <a:pPr eaLnBrk="0" hangingPunct="0">
              <a:defRPr/>
            </a:pPr>
            <a:r>
              <a:rPr lang="en-US" sz="2400" b="1" dirty="0">
                <a:ea typeface="ＭＳ Ｐゴシック" pitchFamily="34" charset="-128"/>
              </a:rPr>
              <a:t>	</a:t>
            </a:r>
            <a:r>
              <a:rPr lang="en-US" sz="2400" b="1" dirty="0" err="1">
                <a:solidFill>
                  <a:srgbClr val="C00000"/>
                </a:solidFill>
                <a:ea typeface="ＭＳ Ｐゴシック" pitchFamily="34" charset="-128"/>
              </a:rPr>
              <a:t>update_expr</a:t>
            </a: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</a:p>
          <a:p>
            <a:pPr eaLnBrk="0" hangingPunct="0">
              <a:defRPr/>
            </a:pPr>
            <a:r>
              <a:rPr lang="en-US" sz="2400" b="1" dirty="0">
                <a:ea typeface="ＭＳ Ｐゴシック" pitchFamily="34" charset="-128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85800" y="762000"/>
            <a:ext cx="71628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b="1" dirty="0">
                <a:ea typeface="ＭＳ Ｐゴシック" pitchFamily="34" charset="-128"/>
              </a:rPr>
              <a:t>for (</a:t>
            </a:r>
            <a:r>
              <a:rPr lang="en-US" sz="2400" b="1" dirty="0" err="1">
                <a:ea typeface="ＭＳ Ｐゴシック" pitchFamily="34" charset="-128"/>
              </a:rPr>
              <a:t>init_expr</a:t>
            </a:r>
            <a:r>
              <a:rPr lang="en-US" sz="2400" b="1" dirty="0">
                <a:ea typeface="ＭＳ Ｐゴシック" pitchFamily="34" charset="-128"/>
              </a:rPr>
              <a:t>; </a:t>
            </a:r>
            <a:r>
              <a:rPr lang="en-US" sz="2400" b="1" dirty="0" err="1">
                <a:ea typeface="ＭＳ Ｐゴシック" pitchFamily="34" charset="-128"/>
              </a:rPr>
              <a:t>test_expr</a:t>
            </a:r>
            <a:r>
              <a:rPr lang="en-US" sz="2400" b="1" dirty="0">
                <a:ea typeface="ＭＳ Ｐゴシック" pitchFamily="34" charset="-128"/>
              </a:rPr>
              <a:t>; </a:t>
            </a:r>
            <a:r>
              <a:rPr lang="en-US" sz="2400" b="1" dirty="0" err="1">
                <a:ea typeface="ＭＳ Ｐゴシック" pitchFamily="34" charset="-128"/>
              </a:rPr>
              <a:t>update_expr</a:t>
            </a:r>
            <a:r>
              <a:rPr lang="en-US" sz="2400" b="1" dirty="0">
                <a:ea typeface="ＭＳ Ｐゴシック" pitchFamily="34" charset="-128"/>
              </a:rPr>
              <a:t>) </a:t>
            </a:r>
          </a:p>
          <a:p>
            <a:pPr eaLnBrk="0" hangingPunct="0">
              <a:defRPr/>
            </a:pPr>
            <a:r>
              <a:rPr lang="en-US" sz="2400" b="1" dirty="0">
                <a:ea typeface="ＭＳ Ｐゴシック" pitchFamily="34" charset="-128"/>
              </a:rPr>
              <a:t>	statement;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362200" y="1219200"/>
            <a:ext cx="0" cy="1219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3352800" y="1219200"/>
            <a:ext cx="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3657600" y="1219200"/>
            <a:ext cx="914400" cy="2362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30513151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Geometric Progression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: initial term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: common ratio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: term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th term is </a:t>
            </a:r>
            <a:r>
              <a:rPr lang="en-US" dirty="0" err="1" smtClean="0">
                <a:solidFill>
                  <a:srgbClr val="FF0000"/>
                </a:solidFill>
              </a:rPr>
              <a:t>ar</a:t>
            </a:r>
            <a:r>
              <a:rPr lang="en-US" dirty="0" smtClean="0">
                <a:solidFill>
                  <a:srgbClr val="FF0000"/>
                </a:solidFill>
              </a:rPr>
              <a:t>^{n-1}</a:t>
            </a:r>
          </a:p>
          <a:p>
            <a:r>
              <a:rPr lang="en-US" dirty="0" smtClean="0"/>
              <a:t>Given </a:t>
            </a:r>
            <a:r>
              <a:rPr lang="en-US" dirty="0" err="1" smtClean="0">
                <a:solidFill>
                  <a:srgbClr val="FF0000"/>
                </a:solidFill>
              </a:rPr>
              <a:t>a</a:t>
            </a:r>
            <a:r>
              <a:rPr lang="en-US" dirty="0" err="1" smtClean="0"/>
              <a:t>,</a:t>
            </a:r>
            <a:r>
              <a:rPr lang="en-US" dirty="0" err="1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; write a program to display first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terms of the geometric progression.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Rectangle 6"/>
              <p:cNvSpPr/>
              <p:nvPr/>
            </p:nvSpPr>
            <p:spPr bwMode="auto">
              <a:xfrm>
                <a:off x="76200" y="152400"/>
                <a:ext cx="8991600" cy="6324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#include&lt;</a:t>
                </a:r>
                <a:r>
                  <a:rPr lang="en-US" sz="2400" dirty="0" err="1">
                    <a:solidFill>
                      <a:schemeClr val="tx1"/>
                    </a:solidFill>
                    <a:latin typeface="Verdana" pitchFamily="34" charset="0"/>
                  </a:rPr>
                  <a:t>stdio.h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&gt;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int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main(){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int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n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,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;     float r, a, term;</a:t>
                </a:r>
                <a:endParaRPr lang="en-US" sz="2400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/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    // </a:t>
                </a:r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Reading inputs from the </a:t>
                </a: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user </a:t>
                </a:r>
                <a:endParaRPr lang="en-US" sz="2400" dirty="0">
                  <a:solidFill>
                    <a:schemeClr val="accent5">
                      <a:lumMod val="10000"/>
                    </a:schemeClr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scanf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("%f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", &amp;r); 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scanf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("%f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", &amp;a);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scanf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("%d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", &amp;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n);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    term = a;</a:t>
                </a:r>
                <a:endParaRPr lang="en-US" sz="2400" b="1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    for 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(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Verdana" pitchFamily="34" charset="0"/>
                  </a:rPr>
                  <a:t>i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=1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; </a:t>
                </a:r>
                <a:r>
                  <a:rPr lang="en-US" sz="2400" b="1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&lt;=n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; </a:t>
                </a:r>
                <a:r>
                  <a:rPr lang="en-US" sz="2400" b="1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=i+1) {</a:t>
                </a:r>
                <a:endParaRPr lang="en-US" sz="2400" b="1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        printf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("%f\n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", term); </a:t>
                </a: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// Displaying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/>
                </a:r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term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term 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=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term 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*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r;         </a:t>
                </a: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//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term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}</a:t>
                </a:r>
                <a:endParaRPr lang="en-US" sz="2400" b="1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    return 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0;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}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152400"/>
                <a:ext cx="8991600" cy="6324600"/>
              </a:xfrm>
              <a:prstGeom prst="rect">
                <a:avLst/>
              </a:prstGeom>
              <a:blipFill rotWithShape="1">
                <a:blip r:embed="rId3"/>
                <a:stretch>
                  <a:fillRect l="-1016" t="-1250" b="-2019"/>
                </a:stretch>
              </a:blip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4540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Rectangle 6"/>
              <p:cNvSpPr/>
              <p:nvPr/>
            </p:nvSpPr>
            <p:spPr bwMode="auto">
              <a:xfrm>
                <a:off x="76200" y="152400"/>
                <a:ext cx="8991600" cy="6324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#include&lt;</a:t>
                </a:r>
                <a:r>
                  <a:rPr lang="en-US" sz="2400" dirty="0" err="1">
                    <a:solidFill>
                      <a:schemeClr val="tx1"/>
                    </a:solidFill>
                    <a:latin typeface="Verdana" pitchFamily="34" charset="0"/>
                  </a:rPr>
                  <a:t>stdio.h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&gt;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int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main(){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int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n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,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;     float r, a, term;</a:t>
                </a:r>
                <a:endParaRPr lang="en-US" sz="2400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/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    // </a:t>
                </a:r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Reading inputs from the </a:t>
                </a: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user </a:t>
                </a:r>
                <a:endParaRPr lang="en-US" sz="2400" dirty="0">
                  <a:solidFill>
                    <a:schemeClr val="accent5">
                      <a:lumMod val="10000"/>
                    </a:schemeClr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scanf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("%f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", &amp;r); 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scanf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("%f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", &amp;a);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scanf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("%d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", &amp;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n);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    term = a;</a:t>
                </a:r>
                <a:endParaRPr lang="en-US" sz="2400" b="1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    for 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(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Verdana" pitchFamily="34" charset="0"/>
                  </a:rPr>
                  <a:t>i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=1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; </a:t>
                </a:r>
                <a:r>
                  <a:rPr lang="en-US" sz="2400" b="1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&lt;=n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; </a:t>
                </a:r>
                <a:r>
                  <a:rPr lang="en-US" sz="2400" b="1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=i+1) {</a:t>
                </a:r>
                <a:endParaRPr lang="en-US" sz="2400" b="1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        printf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("%f\n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", term); </a:t>
                </a: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// Displaying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/>
                </a:r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term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term 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=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term 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*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r;         </a:t>
                </a: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//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term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}</a:t>
                </a:r>
                <a:endParaRPr lang="en-US" sz="2400" b="1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    return 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0;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}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152400"/>
                <a:ext cx="8991600" cy="6324600"/>
              </a:xfrm>
              <a:prstGeom prst="rect">
                <a:avLst/>
              </a:prstGeom>
              <a:blipFill rotWithShape="1">
                <a:blip r:embed="rId3"/>
                <a:stretch>
                  <a:fillRect l="-1016" t="-1250" b="-2019"/>
                </a:stretch>
              </a:blip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953000" y="173182"/>
            <a:ext cx="4114800" cy="2646218"/>
          </a:xfrm>
          <a:prstGeom prst="rect">
            <a:avLst/>
          </a:prstGeom>
          <a:blipFill rotWithShape="1">
            <a:blip r:embed="rId4"/>
            <a:stretch>
              <a:fillRect l="-2216" t="-2975"/>
            </a:stretch>
          </a:blip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/>
              <a:t> 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Rectangle 2"/>
              <p:cNvSpPr/>
              <p:nvPr/>
            </p:nvSpPr>
            <p:spPr bwMode="auto">
              <a:xfrm>
                <a:off x="76200" y="4343400"/>
                <a:ext cx="8991600" cy="76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        term 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= term * r;         </a:t>
                </a:r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//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 dirty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2400" i="1" dirty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  <m:r>
                      <a:rPr lang="en-US" sz="2400" i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term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        printf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("%f\n", term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); </a:t>
                </a: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// </a:t>
                </a:r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Displaying </a:t>
                </a: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+1)</m:t>
                        </m:r>
                      </m:e>
                      <m:sup>
                        <m:r>
                          <a:rPr lang="en-US" sz="2400" i="1" dirty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 term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endParaRPr lang="en-US" sz="2400" dirty="0">
                  <a:solidFill>
                    <a:schemeClr val="accent5">
                      <a:lumMod val="10000"/>
                    </a:schemeClr>
                  </a:solidFill>
                  <a:latin typeface="Verdana" pitchFamily="34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4343400"/>
                <a:ext cx="8991600" cy="762000"/>
              </a:xfrm>
              <a:prstGeom prst="rect">
                <a:avLst/>
              </a:prstGeom>
              <a:blipFill rotWithShape="1">
                <a:blip r:embed="rId5"/>
                <a:stretch>
                  <a:fillRect t="-10236" r="-271" b="-27559"/>
                </a:stretch>
              </a:blip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18905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838200"/>
          </a:xfrm>
        </p:spPr>
        <p:txBody>
          <a:bodyPr/>
          <a:lstStyle/>
          <a:p>
            <a:r>
              <a:rPr lang="en-US" dirty="0" smtClean="0"/>
              <a:t>Program…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EE6FCF-7D61-4799-83C9-236CCFC91B7E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Vertical Scroll 7"/>
          <p:cNvSpPr/>
          <p:nvPr/>
        </p:nvSpPr>
        <p:spPr bwMode="auto">
          <a:xfrm>
            <a:off x="152400" y="1143000"/>
            <a:ext cx="8991600" cy="4495800"/>
          </a:xfrm>
          <a:prstGeom prst="verticalScroll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320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nt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n;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3200" dirty="0" err="1" smtClean="0">
                <a:solidFill>
                  <a:schemeClr val="tx1"/>
                </a:solidFill>
                <a:latin typeface="Verdana" pitchFamily="34" charset="0"/>
              </a:rPr>
              <a:t>scanf</a:t>
            </a:r>
            <a:r>
              <a:rPr lang="en-US" sz="3200" dirty="0" smtClean="0">
                <a:solidFill>
                  <a:schemeClr val="tx1"/>
                </a:solidFill>
                <a:latin typeface="Verdana" pitchFamily="34" charset="0"/>
              </a:rPr>
              <a:t>(“%d”, &amp;n);</a:t>
            </a:r>
            <a:endParaRPr lang="en-US" sz="3200" dirty="0">
              <a:solidFill>
                <a:schemeClr val="tx1"/>
              </a:solidFill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printf(“%d X %d = %d”, n,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1, n*1);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solidFill>
                  <a:schemeClr val="tx1"/>
                </a:solidFill>
                <a:latin typeface="Verdana" pitchFamily="34" charset="0"/>
              </a:rPr>
              <a:t>printf(“%d X %d = %d”, n, 2</a:t>
            </a:r>
            <a:r>
              <a:rPr lang="en-US" sz="3200" dirty="0" smtClean="0">
                <a:solidFill>
                  <a:schemeClr val="tx1"/>
                </a:solidFill>
                <a:latin typeface="Verdana" pitchFamily="34" charset="0"/>
              </a:rPr>
              <a:t>, n*2);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solidFill>
                  <a:schemeClr val="tx1"/>
                </a:solidFill>
                <a:latin typeface="Verdana" pitchFamily="34" charset="0"/>
              </a:rPr>
              <a:t>printf(“%d X %d = %d”, n, </a:t>
            </a:r>
            <a:r>
              <a:rPr lang="en-US" sz="3200" dirty="0" smtClean="0">
                <a:solidFill>
                  <a:schemeClr val="tx1"/>
                </a:solidFill>
                <a:latin typeface="Verdana" pitchFamily="34" charset="0"/>
              </a:rPr>
              <a:t>3</a:t>
            </a:r>
            <a:r>
              <a:rPr lang="en-US" sz="3200" smtClean="0">
                <a:solidFill>
                  <a:schemeClr val="tx1"/>
                </a:solidFill>
                <a:latin typeface="Verdana" pitchFamily="34" charset="0"/>
              </a:rPr>
              <a:t>, n*3);</a:t>
            </a:r>
            <a:endParaRPr lang="en-US" sz="3200" dirty="0" smtClean="0">
              <a:solidFill>
                <a:schemeClr val="tx1"/>
              </a:solidFill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solidFill>
                  <a:schemeClr val="tx1"/>
                </a:solidFill>
                <a:latin typeface="Verdana" pitchFamily="34" charset="0"/>
              </a:rPr>
              <a:t>printf(“%d X %d = %d”, n, </a:t>
            </a:r>
            <a:r>
              <a:rPr lang="en-US" sz="3200" dirty="0" smtClean="0">
                <a:solidFill>
                  <a:schemeClr val="tx1"/>
                </a:solidFill>
                <a:latin typeface="Verdana" pitchFamily="34" charset="0"/>
              </a:rPr>
              <a:t>4, n*4);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….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 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1447800" y="1402784"/>
            <a:ext cx="5410200" cy="5455216"/>
            <a:chOff x="1447800" y="1402784"/>
            <a:chExt cx="5410200" cy="5455216"/>
          </a:xfrm>
        </p:grpSpPr>
        <p:pic>
          <p:nvPicPr>
            <p:cNvPr id="1026" name="Picture 2" descr="C:\Users\karkare\AppData\Local\Microsoft\Windows\INetCache\IE\V9IY8K29\MC900044888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402784"/>
              <a:ext cx="5410200" cy="545521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038600" y="1905000"/>
              <a:ext cx="2483372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</a:rPr>
                <a:t>Too much </a:t>
              </a:r>
            </a:p>
            <a:p>
              <a:r>
                <a:rPr lang="en-US" sz="3200" b="1" dirty="0" smtClean="0">
                  <a:solidFill>
                    <a:srgbClr val="FF0000"/>
                  </a:solidFill>
                </a:rPr>
                <a:t>repetition!</a:t>
              </a:r>
            </a:p>
            <a:p>
              <a:r>
                <a:rPr lang="en-US" sz="3200" b="1" dirty="0" smtClean="0">
                  <a:solidFill>
                    <a:srgbClr val="FF0000"/>
                  </a:solidFill>
                </a:rPr>
                <a:t>Can I avoid </a:t>
              </a:r>
            </a:p>
            <a:p>
              <a:r>
                <a:rPr lang="en-US" sz="3200" b="1" dirty="0" smtClean="0">
                  <a:solidFill>
                    <a:srgbClr val="FF0000"/>
                  </a:solidFill>
                </a:rPr>
                <a:t>   it?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37100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8451624" cy="5105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6200" y="152400"/>
            <a:ext cx="8915400" cy="12192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600" dirty="0" smtClean="0"/>
              <a:t>When not advisable </a:t>
            </a:r>
            <a:r>
              <a:rPr lang="en-US" sz="3600" dirty="0"/>
              <a:t>to </a:t>
            </a:r>
            <a:r>
              <a:rPr lang="en-US" sz="3600" dirty="0" smtClean="0"/>
              <a:t>avoid </a:t>
            </a:r>
            <a:r>
              <a:rPr lang="en-US" sz="3600" dirty="0"/>
              <a:t>repetitive </a:t>
            </a:r>
            <a:r>
              <a:rPr lang="en-US" sz="3600" dirty="0" smtClean="0"/>
              <a:t>job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600" dirty="0" smtClean="0"/>
              <a:t> </a:t>
            </a:r>
            <a:r>
              <a:rPr lang="en-US" sz="3600" dirty="0">
                <a:sym typeface="Wingdings" panose="05000000000000000000" pitchFamily="2" charset="2"/>
              </a:rPr>
              <a:t></a:t>
            </a:r>
            <a:endParaRPr kumimoji="0" lang="en-US" sz="3600" b="0" i="0" u="none" strike="noStrike" cap="none" normalizeH="0" baseline="0" dirty="0" smtClean="0">
              <a:ln>
                <a:noFill/>
              </a:ln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5136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types like </a:t>
            </a:r>
            <a:r>
              <a:rPr lang="en-US" dirty="0" err="1" smtClean="0"/>
              <a:t>int</a:t>
            </a:r>
            <a:r>
              <a:rPr lang="en-US" dirty="0" smtClean="0"/>
              <a:t>, char, long can hold </a:t>
            </a:r>
            <a:r>
              <a:rPr lang="en-US" dirty="0" smtClean="0">
                <a:solidFill>
                  <a:srgbClr val="FF0000"/>
                </a:solidFill>
              </a:rPr>
              <a:t>bounded</a:t>
            </a:r>
            <a:r>
              <a:rPr lang="en-US" dirty="0" smtClean="0"/>
              <a:t> values.</a:t>
            </a:r>
          </a:p>
          <a:p>
            <a:r>
              <a:rPr lang="en-US" dirty="0" smtClean="0"/>
              <a:t>A complex expression that produces a </a:t>
            </a:r>
            <a:r>
              <a:rPr lang="en-US" dirty="0" smtClean="0">
                <a:solidFill>
                  <a:srgbClr val="FF0000"/>
                </a:solidFill>
              </a:rPr>
              <a:t>final value within bound </a:t>
            </a:r>
            <a:r>
              <a:rPr lang="en-US" dirty="0" smtClean="0"/>
              <a:t>might produce </a:t>
            </a:r>
            <a:r>
              <a:rPr lang="en-US" dirty="0" smtClean="0">
                <a:solidFill>
                  <a:srgbClr val="FF0000"/>
                </a:solidFill>
              </a:rPr>
              <a:t>intermediate</a:t>
            </a:r>
            <a:r>
              <a:rPr lang="en-US" dirty="0" smtClean="0"/>
              <a:t> values that go beyond the </a:t>
            </a:r>
            <a:r>
              <a:rPr lang="en-US" dirty="0" smtClean="0">
                <a:solidFill>
                  <a:srgbClr val="FF0000"/>
                </a:solidFill>
              </a:rPr>
              <a:t>bounds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Overflow</a:t>
            </a:r>
          </a:p>
          <a:p>
            <a:pPr lvl="1"/>
            <a:r>
              <a:rPr lang="en-US" dirty="0" smtClean="0"/>
              <a:t>May result in incorrect final value</a:t>
            </a:r>
          </a:p>
          <a:p>
            <a:r>
              <a:rPr lang="en-US" dirty="0" smtClean="0"/>
              <a:t>Some tricks or simplification may be needed to get correct value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43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overflow: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Permutation,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out of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n!/(n-r)!</a:t>
            </a:r>
          </a:p>
          <a:p>
            <a:r>
              <a:rPr lang="en-US" dirty="0" smtClean="0"/>
              <a:t>Computation of </a:t>
            </a:r>
            <a:r>
              <a:rPr lang="en-US" dirty="0" smtClean="0">
                <a:solidFill>
                  <a:srgbClr val="FF0000"/>
                </a:solidFill>
              </a:rPr>
              <a:t>100!/98!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100!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98! </a:t>
            </a:r>
            <a:r>
              <a:rPr lang="en-US" dirty="0" smtClean="0"/>
              <a:t>are too big for computer</a:t>
            </a:r>
          </a:p>
          <a:p>
            <a:pPr lvl="1"/>
            <a:r>
              <a:rPr lang="en-US" dirty="0" smtClean="0"/>
              <a:t>But the result </a:t>
            </a:r>
            <a:r>
              <a:rPr lang="en-US" dirty="0" smtClean="0">
                <a:solidFill>
                  <a:srgbClr val="FF0000"/>
                </a:solidFill>
              </a:rPr>
              <a:t>100*99</a:t>
            </a:r>
            <a:r>
              <a:rPr lang="en-US" dirty="0" smtClean="0"/>
              <a:t> can be computed easily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To avoid overflow: write smart algorithms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overflow: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Terms in the series:</a:t>
            </a:r>
          </a:p>
          <a:p>
            <a:r>
              <a:rPr lang="en-US" dirty="0" smtClean="0"/>
              <a:t>Direct computation of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th term:</a:t>
            </a:r>
          </a:p>
          <a:p>
            <a:pPr lvl="1"/>
            <a:r>
              <a:rPr lang="en-US" dirty="0" smtClean="0"/>
              <a:t>May not fit in the data type.</a:t>
            </a:r>
          </a:p>
          <a:p>
            <a:r>
              <a:rPr lang="en-US" dirty="0" smtClean="0"/>
              <a:t>Better way to compute: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where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calculate this for large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IguanaTex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343400" y="1752599"/>
            <a:ext cx="3039480" cy="304800"/>
          </a:xfrm>
          <a:prstGeom prst="rect">
            <a:avLst/>
          </a:prstGeom>
        </p:spPr>
      </p:pic>
      <p:pic>
        <p:nvPicPr>
          <p:cNvPr id="6" name="Picture 5" descr="IguanaTex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24000" y="3962400"/>
            <a:ext cx="2293675" cy="304800"/>
          </a:xfrm>
          <a:prstGeom prst="rect">
            <a:avLst/>
          </a:prstGeom>
        </p:spPr>
      </p:pic>
      <p:pic>
        <p:nvPicPr>
          <p:cNvPr id="7" name="Picture 6" descr="IguanaTex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590800" y="4343400"/>
            <a:ext cx="1981200" cy="538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pic>
        <p:nvPicPr>
          <p:cNvPr id="4098" name="Picture 2" descr="C:\Users\karkare\AppData\Local\Microsoft\Windows\INetCache\IE\EC01WMOS\MP90040067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karkare\AppData\Local\Microsoft\Windows\INetCache\IE\DUA6OVIV\MP900442242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514600"/>
            <a:ext cx="3086100" cy="411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/>
              <a:t>Loop within a loop</a:t>
            </a:r>
          </a:p>
          <a:p>
            <a:r>
              <a:rPr lang="en-US" dirty="0" smtClean="0"/>
              <a:t>Many iterations of inner loop == One iteration of outer loop.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613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772400" cy="4572000"/>
          </a:xfrm>
        </p:spPr>
        <p:txBody>
          <a:bodyPr/>
          <a:lstStyle/>
          <a:p>
            <a:r>
              <a:rPr lang="en-US" dirty="0" smtClean="0"/>
              <a:t>Write a program that displays the following pattern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2429994"/>
              </p:ext>
            </p:extLst>
          </p:nvPr>
        </p:nvGraphicFramePr>
        <p:xfrm>
          <a:off x="2514600" y="2438400"/>
          <a:ext cx="6096000" cy="414528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8904391">
            <a:off x="-264086" y="4334287"/>
            <a:ext cx="376814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integers are printed in 5 columns each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287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6200" y="152400"/>
            <a:ext cx="8991600" cy="6324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#include&lt;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stdio.h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&gt;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 err="1" smtClean="0">
                <a:solidFill>
                  <a:schemeClr val="tx1"/>
                </a:solidFill>
                <a:latin typeface="Verdana" pitchFamily="34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main(){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   </a:t>
            </a:r>
            <a:r>
              <a:rPr lang="en-US" sz="2800" dirty="0" err="1" smtClean="0">
                <a:solidFill>
                  <a:schemeClr val="tx1"/>
                </a:solidFill>
                <a:latin typeface="Verdana" pitchFamily="34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, j;</a:t>
            </a:r>
            <a:endParaRPr lang="en-US" sz="2800" dirty="0" smtClean="0">
              <a:solidFill>
                <a:schemeClr val="accent5">
                  <a:lumMod val="10000"/>
                </a:schemeClr>
              </a:solidFill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endParaRPr lang="en-US" sz="2800" dirty="0">
              <a:solidFill>
                <a:schemeClr val="tx1"/>
              </a:solidFill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</a:rPr>
              <a:t>    for </a:t>
            </a:r>
            <a:r>
              <a:rPr lang="en-US" sz="2800" b="1" dirty="0">
                <a:solidFill>
                  <a:schemeClr val="tx1"/>
                </a:solidFill>
                <a:latin typeface="Verdana" pitchFamily="34" charset="0"/>
              </a:rPr>
              <a:t>(</a:t>
            </a:r>
            <a:r>
              <a:rPr lang="en-US" sz="2800" b="1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b="1" dirty="0">
                <a:solidFill>
                  <a:schemeClr val="tx1"/>
                </a:solidFill>
                <a:latin typeface="Verdana" pitchFamily="34" charset="0"/>
              </a:rPr>
              <a:t>=1</a:t>
            </a: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</a:rPr>
              <a:t>; </a:t>
            </a:r>
            <a:r>
              <a:rPr lang="en-US" sz="2800" b="1" dirty="0" err="1" smtClean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</a:rPr>
              <a:t>&lt;=8; </a:t>
            </a:r>
            <a:r>
              <a:rPr lang="en-US" sz="2800" b="1" dirty="0" err="1" smtClean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</a:rPr>
              <a:t>=i+1) {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b="1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</a:rPr>
              <a:t>       for (j=1; j&lt;=5; j=j+1) {</a:t>
            </a:r>
            <a:endParaRPr lang="en-US" sz="2800" b="1" dirty="0">
              <a:solidFill>
                <a:schemeClr val="tx1"/>
              </a:solidFill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</a:rPr>
              <a:t>            printf("%4d", </a:t>
            </a:r>
            <a:r>
              <a:rPr lang="en-US" sz="2800" b="1" dirty="0" err="1" smtClean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</a:rPr>
              <a:t>*j); 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Verdana" pitchFamily="34" charset="0"/>
              </a:rPr>
              <a:t>// Displaying i, 2i, …, 5i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>
                <a:solidFill>
                  <a:schemeClr val="accent5">
                    <a:lumMod val="10000"/>
                  </a:schemeClr>
                </a:solidFill>
                <a:latin typeface="Verdana" pitchFamily="34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10000"/>
                  </a:schemeClr>
                </a:solidFill>
                <a:latin typeface="Verdana" pitchFamily="34" charset="0"/>
              </a:rPr>
              <a:t>       </a:t>
            </a: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</a:rPr>
              <a:t>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b="1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</a:rPr>
              <a:t>        printf(“\n”); 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Verdana" pitchFamily="34" charset="0"/>
              </a:rPr>
              <a:t>// 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Verdana" pitchFamily="34" charset="0"/>
              </a:rPr>
              <a:t>Move to the next line</a:t>
            </a:r>
            <a:endParaRPr lang="en-US" sz="2000" b="1" dirty="0" smtClean="0">
              <a:solidFill>
                <a:schemeClr val="tx1"/>
              </a:solidFill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</a:rPr>
              <a:t>    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endParaRPr lang="en-US" sz="2800" b="1" dirty="0">
              <a:solidFill>
                <a:schemeClr val="tx1"/>
              </a:solidFill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   return 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0;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}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332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772400" cy="838200"/>
          </a:xfrm>
        </p:spPr>
        <p:txBody>
          <a:bodyPr/>
          <a:lstStyle/>
          <a:p>
            <a:r>
              <a:rPr lang="en-US" dirty="0" smtClean="0"/>
              <a:t>Displaying a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599" y="1562100"/>
            <a:ext cx="3164457" cy="4114800"/>
          </a:xfrm>
        </p:spPr>
        <p:txBody>
          <a:bodyPr/>
          <a:lstStyle/>
          <a:p>
            <a:r>
              <a:rPr lang="en-US" dirty="0" smtClean="0"/>
              <a:t>Output?</a:t>
            </a:r>
          </a:p>
          <a:p>
            <a:pPr marL="0" indent="0">
              <a:buNone/>
            </a:pP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2 3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 4 5</a:t>
            </a:r>
          </a:p>
          <a:p>
            <a:pPr marL="0" indent="0">
              <a:buNone/>
            </a:pPr>
            <a:r>
              <a:rPr lang="en-US" dirty="0" smtClean="0"/>
              <a:t>4 5 6 7</a:t>
            </a:r>
          </a:p>
          <a:p>
            <a:pPr marL="0" indent="0">
              <a:buNone/>
            </a:pPr>
            <a:r>
              <a:rPr lang="en-US" dirty="0" smtClean="0"/>
              <a:t>5 6 7 8 9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52400" y="1295400"/>
            <a:ext cx="5638800" cy="464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nn-NO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(i=1; i&lt;=5; </a:t>
            </a:r>
            <a:r>
              <a:rPr lang="nn-NO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i=i+1){</a:t>
            </a:r>
            <a:endParaRPr lang="nn-NO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j&lt;2*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j=j+1){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",j);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73882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 dirty="0" smtClean="0"/>
              <a:t>increment/decrement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Two very common actions in C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+ 1;  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– 1;</a:t>
            </a:r>
          </a:p>
          <a:p>
            <a:r>
              <a:rPr lang="en-US" dirty="0"/>
              <a:t> </a:t>
            </a:r>
            <a:r>
              <a:rPr lang="en-US" dirty="0" smtClean="0"/>
              <a:t>These can be written in short as: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</a:t>
            </a:r>
            <a:r>
              <a:rPr lang="en-US" dirty="0" smtClean="0"/>
              <a:t>++     // increment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</a:t>
            </a:r>
            <a:r>
              <a:rPr lang="en-US" dirty="0" smtClean="0"/>
              <a:t>--       // decrement    </a:t>
            </a:r>
          </a:p>
          <a:p>
            <a:r>
              <a:rPr lang="en-US" dirty="0"/>
              <a:t>C</a:t>
            </a:r>
            <a:r>
              <a:rPr lang="en-US" dirty="0" smtClean="0"/>
              <a:t>omplete semantics are bit involved</a:t>
            </a:r>
          </a:p>
          <a:p>
            <a:pPr lvl="1"/>
            <a:r>
              <a:rPr lang="en-US" dirty="0" smtClean="0"/>
              <a:t>Not covered in this course</a:t>
            </a:r>
          </a:p>
          <a:p>
            <a:pPr lvl="1"/>
            <a:r>
              <a:rPr lang="en-US" dirty="0" smtClean="0"/>
              <a:t>Advise: Do not use them other than:</a:t>
            </a:r>
          </a:p>
          <a:p>
            <a:pPr lvl="2"/>
            <a:r>
              <a:rPr lang="en-US" dirty="0" smtClean="0"/>
              <a:t> in </a:t>
            </a:r>
            <a:r>
              <a:rPr lang="en-US" dirty="0" err="1" smtClean="0">
                <a:solidFill>
                  <a:srgbClr val="FF0000"/>
                </a:solidFill>
              </a:rPr>
              <a:t>update_expr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F0000"/>
                </a:solidFill>
              </a:rPr>
              <a:t>for/while</a:t>
            </a:r>
            <a:r>
              <a:rPr lang="en-US" dirty="0" smtClean="0"/>
              <a:t> loops</a:t>
            </a:r>
          </a:p>
          <a:p>
            <a:pPr lvl="2"/>
            <a:r>
              <a:rPr lang="en-US" dirty="0" smtClean="0"/>
              <a:t> Standalone statements: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++;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2"/>
                </a:solidFill>
              </a:rPr>
              <a:t>Esc101, </a:t>
            </a:r>
            <a:r>
              <a:rPr lang="en-US" b="1" dirty="0" smtClean="0">
                <a:solidFill>
                  <a:schemeClr val="bg2"/>
                </a:solidFill>
              </a:rPr>
              <a:t>Programming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471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xplosion 1 8"/>
          <p:cNvSpPr/>
          <p:nvPr/>
        </p:nvSpPr>
        <p:spPr bwMode="auto">
          <a:xfrm>
            <a:off x="6215074" y="2071678"/>
            <a:ext cx="2428892" cy="2286016"/>
          </a:xfrm>
          <a:prstGeom prst="irregularSeal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I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772400" cy="838200"/>
          </a:xfrm>
        </p:spPr>
        <p:txBody>
          <a:bodyPr/>
          <a:lstStyle/>
          <a:p>
            <a:r>
              <a:rPr lang="en-US" b="1" dirty="0" smtClean="0"/>
              <a:t>Scope</a:t>
            </a:r>
            <a:r>
              <a:rPr lang="en-US" dirty="0" smtClean="0"/>
              <a:t> of a variable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599" y="1562100"/>
            <a:ext cx="3164457" cy="4114800"/>
          </a:xfrm>
        </p:spPr>
        <p:txBody>
          <a:bodyPr/>
          <a:lstStyle/>
          <a:p>
            <a:r>
              <a:rPr lang="en-US" dirty="0" smtClean="0"/>
              <a:t>Output?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52400" y="1295400"/>
            <a:ext cx="5638800" cy="464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=1;i&lt;=2;i++)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n",i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 rot="20287052">
            <a:off x="6973242" y="2868151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AVOID 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82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build="p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 bwMode="auto">
          <a:xfrm>
            <a:off x="685799" y="1907381"/>
            <a:ext cx="4876800" cy="44934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2362199" y="3886200"/>
            <a:ext cx="2443161" cy="914400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360">
            <a:solidFill>
              <a:schemeClr val="accent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Print </a:t>
            </a:r>
            <a:r>
              <a:rPr lang="en-US" altLang="en-US" sz="2400" dirty="0" smtClean="0">
                <a:ea typeface="ＭＳ Ｐゴシック" pitchFamily="32" charset="-128"/>
              </a:rPr>
              <a:t>n x  </a:t>
            </a:r>
            <a:r>
              <a:rPr lang="en-US" altLang="en-US" sz="2400" dirty="0" err="1" smtClean="0">
                <a:ea typeface="ＭＳ Ｐゴシック" pitchFamily="32" charset="-128"/>
              </a:rPr>
              <a:t>i</a:t>
            </a:r>
            <a:r>
              <a:rPr lang="en-US" altLang="en-US" sz="2400" dirty="0" smtClean="0">
                <a:ea typeface="ＭＳ Ｐゴシック" pitchFamily="32" charset="-128"/>
              </a:rPr>
              <a:t> = </a:t>
            </a:r>
            <a:r>
              <a:rPr lang="en-US" altLang="en-US" sz="2400" dirty="0" err="1" smtClean="0">
                <a:ea typeface="ＭＳ Ｐゴシック" pitchFamily="32" charset="-128"/>
              </a:rPr>
              <a:t>ni</a:t>
            </a:r>
            <a:endParaRPr lang="en-US" altLang="en-US" sz="2400" dirty="0" smtClean="0">
              <a:ea typeface="ＭＳ Ｐゴシック" pitchFamily="32" charset="-128"/>
            </a:endParaRPr>
          </a:p>
          <a:p>
            <a:pPr algn="ctr"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i</a:t>
            </a:r>
            <a:r>
              <a:rPr lang="en-US" altLang="en-US" sz="2400" dirty="0" smtClean="0">
                <a:ea typeface="ＭＳ Ｐゴシック" pitchFamily="32" charset="-128"/>
              </a:rPr>
              <a:t> = i+1</a:t>
            </a:r>
            <a:endParaRPr lang="en-US" altLang="en-US" sz="2400" dirty="0">
              <a:ea typeface="ＭＳ Ｐゴシック" pitchFamily="32" charset="-128"/>
            </a:endParaRP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4310061" y="1447800"/>
            <a:ext cx="1214438" cy="91916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360">
            <a:solidFill>
              <a:schemeClr val="accent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Input </a:t>
            </a:r>
            <a:r>
              <a:rPr lang="en-US" altLang="en-US" sz="2400" dirty="0" smtClean="0">
                <a:ea typeface="ＭＳ Ｐゴシック" pitchFamily="32" charset="-128"/>
              </a:rPr>
              <a:t>n</a:t>
            </a:r>
          </a:p>
          <a:p>
            <a:pPr algn="ctr">
              <a:buClrTx/>
              <a:buFontTx/>
              <a:buNone/>
            </a:pPr>
            <a:r>
              <a:rPr lang="en-US" altLang="en-US" sz="2400" dirty="0" err="1">
                <a:ea typeface="ＭＳ Ｐゴシック" pitchFamily="32" charset="-128"/>
              </a:rPr>
              <a:t>i</a:t>
            </a:r>
            <a:r>
              <a:rPr lang="en-US" altLang="en-US" sz="2400" dirty="0" smtClean="0">
                <a:ea typeface="ＭＳ Ｐゴシック" pitchFamily="32" charset="-128"/>
              </a:rPr>
              <a:t> = 1</a:t>
            </a:r>
            <a:endParaRPr lang="en-US" altLang="en-US" sz="2400" dirty="0">
              <a:ea typeface="ＭＳ Ｐゴシック" pitchFamily="32" charset="-128"/>
            </a:endParaRP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4881561" y="2366963"/>
            <a:ext cx="223838" cy="376238"/>
          </a:xfrm>
          <a:prstGeom prst="downArrow">
            <a:avLst>
              <a:gd name="adj1" fmla="val 50000"/>
              <a:gd name="adj2" fmla="val 50426"/>
            </a:avLst>
          </a:prstGeom>
          <a:solidFill>
            <a:srgbClr val="FFC000"/>
          </a:solidFill>
          <a:ln w="9360">
            <a:solidFill>
              <a:schemeClr val="accent4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590799" y="2743198"/>
            <a:ext cx="4953001" cy="965200"/>
            <a:chOff x="1104" y="1728"/>
            <a:chExt cx="3120" cy="608"/>
          </a:xfrm>
          <a:solidFill>
            <a:srgbClr val="FFC000"/>
          </a:solidFill>
        </p:grpSpPr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>
              <a:off x="1968" y="1728"/>
              <a:ext cx="1281" cy="608"/>
            </a:xfrm>
            <a:prstGeom prst="flowChartDecision">
              <a:avLst/>
            </a:prstGeom>
            <a:grpFill/>
            <a:ln w="9360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 err="1">
                  <a:ea typeface="ＭＳ Ｐゴシック" pitchFamily="32" charset="-128"/>
                </a:rPr>
                <a:t>i</a:t>
              </a:r>
              <a:r>
                <a:rPr lang="en-US" altLang="en-US" sz="2000" dirty="0" smtClean="0">
                  <a:ea typeface="ＭＳ Ｐゴシック" pitchFamily="32" charset="-128"/>
                </a:rPr>
                <a:t> &lt;=10</a:t>
              </a:r>
              <a:endParaRPr lang="en-US" altLang="en-US" sz="2000" dirty="0">
                <a:ea typeface="ＭＳ Ｐゴシック" pitchFamily="32" charset="-128"/>
              </a:endParaRP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1104" y="2025"/>
              <a:ext cx="504" cy="2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TRUE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3655" y="2025"/>
              <a:ext cx="569" cy="2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FALSE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838200"/>
          </a:xfrm>
        </p:spPr>
        <p:txBody>
          <a:bodyPr/>
          <a:lstStyle/>
          <a:p>
            <a:r>
              <a:rPr lang="en-US" dirty="0" smtClean="0"/>
              <a:t>Printing Multiplication 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7DE662-7B25-4618-8530-24DC905A726C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 bwMode="auto">
          <a:xfrm>
            <a:off x="1600199" y="2707482"/>
            <a:ext cx="381000" cy="2702718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8" name="Up Arrow 37"/>
          <p:cNvSpPr/>
          <p:nvPr/>
        </p:nvSpPr>
        <p:spPr bwMode="auto">
          <a:xfrm rot="10800000">
            <a:off x="3169729" y="4807529"/>
            <a:ext cx="381000" cy="526471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9" name="Up Arrow 38"/>
          <p:cNvSpPr/>
          <p:nvPr/>
        </p:nvSpPr>
        <p:spPr bwMode="auto">
          <a:xfrm rot="8168692">
            <a:off x="4374746" y="2654775"/>
            <a:ext cx="265371" cy="350120"/>
          </a:xfrm>
          <a:prstGeom prst="upArrow">
            <a:avLst>
              <a:gd name="adj1" fmla="val 57272"/>
              <a:gd name="adj2" fmla="val 50000"/>
            </a:avLst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0" name="Up Arrow 39"/>
          <p:cNvSpPr/>
          <p:nvPr/>
        </p:nvSpPr>
        <p:spPr bwMode="auto">
          <a:xfrm rot="16200000">
            <a:off x="2401489" y="4685110"/>
            <a:ext cx="381000" cy="1526380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1" name="Up Arrow 40"/>
          <p:cNvSpPr/>
          <p:nvPr/>
        </p:nvSpPr>
        <p:spPr bwMode="auto">
          <a:xfrm rot="5400000">
            <a:off x="2877740" y="1277540"/>
            <a:ext cx="381000" cy="2702718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791199" y="3886202"/>
            <a:ext cx="1471612" cy="609598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Stop</a:t>
            </a: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5" name="Bent Arrow 44"/>
          <p:cNvSpPr/>
          <p:nvPr/>
        </p:nvSpPr>
        <p:spPr bwMode="auto">
          <a:xfrm rot="5400000">
            <a:off x="3283544" y="3207345"/>
            <a:ext cx="735806" cy="6219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799999" rev="10799999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7" name="Bent Arrow 46"/>
          <p:cNvSpPr/>
          <p:nvPr/>
        </p:nvSpPr>
        <p:spPr bwMode="auto">
          <a:xfrm rot="5400000">
            <a:off x="5950544" y="3207345"/>
            <a:ext cx="735806" cy="6219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22596" y="5638800"/>
            <a:ext cx="1212191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Loop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66152" y="1227204"/>
            <a:ext cx="2428229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Loop Entry</a:t>
            </a:r>
            <a:endParaRPr lang="en-US" sz="4000" dirty="0"/>
          </a:p>
        </p:txBody>
      </p:sp>
      <p:sp>
        <p:nvSpPr>
          <p:cNvPr id="51" name="TextBox 50"/>
          <p:cNvSpPr txBox="1"/>
          <p:nvPr/>
        </p:nvSpPr>
        <p:spPr>
          <a:xfrm>
            <a:off x="6820928" y="2442507"/>
            <a:ext cx="2089033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Loop Exit</a:t>
            </a:r>
            <a:endParaRPr lang="en-US" sz="4000" dirty="0"/>
          </a:p>
        </p:txBody>
      </p:sp>
      <p:cxnSp>
        <p:nvCxnSpPr>
          <p:cNvPr id="19" name="Curved Connector 18"/>
          <p:cNvCxnSpPr>
            <a:stCxn id="15" idx="1"/>
          </p:cNvCxnSpPr>
          <p:nvPr/>
        </p:nvCxnSpPr>
        <p:spPr bwMode="auto">
          <a:xfrm rot="10800000">
            <a:off x="4290464" y="5088085"/>
            <a:ext cx="2232132" cy="90465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1" idx="2"/>
          </p:cNvCxnSpPr>
          <p:nvPr/>
        </p:nvCxnSpPr>
        <p:spPr bwMode="auto">
          <a:xfrm rot="5400000">
            <a:off x="7031919" y="2747875"/>
            <a:ext cx="431009" cy="1236045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0" idx="2"/>
          </p:cNvCxnSpPr>
          <p:nvPr/>
        </p:nvCxnSpPr>
        <p:spPr bwMode="auto">
          <a:xfrm rot="5400000">
            <a:off x="5770938" y="1345753"/>
            <a:ext cx="619993" cy="1798666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23318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315" grpId="0" animBg="1"/>
      <p:bldP spid="13319" grpId="0" animBg="1"/>
      <p:bldP spid="13320" grpId="0" animBg="1"/>
      <p:bldP spid="9" grpId="0" animBg="1"/>
      <p:bldP spid="38" grpId="0" animBg="1"/>
      <p:bldP spid="39" grpId="0" animBg="1"/>
      <p:bldP spid="40" grpId="0" animBg="1"/>
      <p:bldP spid="41" grpId="0" animBg="1"/>
      <p:bldP spid="10" grpId="0" animBg="1"/>
      <p:bldP spid="45" grpId="0" animBg="1"/>
      <p:bldP spid="47" grpId="0" animBg="1"/>
      <p:bldP spid="15" grpId="0" animBg="1"/>
      <p:bldP spid="50" grpId="0" animBg="1"/>
      <p:bldP spid="5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xplosion 1 8"/>
          <p:cNvSpPr/>
          <p:nvPr/>
        </p:nvSpPr>
        <p:spPr bwMode="auto">
          <a:xfrm>
            <a:off x="6215074" y="2071678"/>
            <a:ext cx="2428892" cy="2286016"/>
          </a:xfrm>
          <a:prstGeom prst="irregularSeal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I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772400" cy="838200"/>
          </a:xfrm>
        </p:spPr>
        <p:txBody>
          <a:bodyPr/>
          <a:lstStyle/>
          <a:p>
            <a:r>
              <a:rPr lang="en-US" b="1" dirty="0" smtClean="0"/>
              <a:t>Scope</a:t>
            </a:r>
            <a:r>
              <a:rPr lang="en-US" dirty="0" smtClean="0"/>
              <a:t> of a variable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599" y="1562100"/>
            <a:ext cx="3164457" cy="4114800"/>
          </a:xfrm>
        </p:spPr>
        <p:txBody>
          <a:bodyPr/>
          <a:lstStyle/>
          <a:p>
            <a:r>
              <a:rPr lang="en-US" dirty="0" smtClean="0"/>
              <a:t>Output?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52400" y="1295400"/>
            <a:ext cx="5638800" cy="464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=1;i&lt;=2;i++)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=i+1;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n",i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 rot="20287052">
            <a:off x="6807497" y="2621435"/>
            <a:ext cx="1551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Compiler error 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82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build="p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772400" cy="838200"/>
          </a:xfrm>
        </p:spPr>
        <p:txBody>
          <a:bodyPr/>
          <a:lstStyle/>
          <a:p>
            <a:r>
              <a:rPr lang="en-US" b="1" dirty="0" smtClean="0"/>
              <a:t>Block</a:t>
            </a:r>
            <a:r>
              <a:rPr lang="en-US" dirty="0" smtClean="0"/>
              <a:t> scope of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599" y="1562100"/>
            <a:ext cx="3164457" cy="4114800"/>
          </a:xfrm>
        </p:spPr>
        <p:txBody>
          <a:bodyPr/>
          <a:lstStyle/>
          <a:p>
            <a:r>
              <a:rPr lang="en-US" dirty="0" smtClean="0"/>
              <a:t>Output?</a:t>
            </a:r>
          </a:p>
          <a:p>
            <a:pPr marL="0" indent="0">
              <a:buNone/>
            </a:pPr>
            <a:r>
              <a:rPr lang="en-US" dirty="0" smtClean="0"/>
              <a:t>	1</a:t>
            </a:r>
          </a:p>
          <a:p>
            <a:pPr marL="0" indent="0">
              <a:buNone/>
            </a:pPr>
            <a:r>
              <a:rPr lang="en-US" dirty="0" smtClean="0"/>
              <a:t>	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52400" y="1295400"/>
            <a:ext cx="5638800" cy="464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//start block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=1;i&lt;=2;i++)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n",i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 //end block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7158" y="2500306"/>
            <a:ext cx="4572032" cy="2147894"/>
          </a:xfrm>
          <a:prstGeom prst="roundRect">
            <a:avLst/>
          </a:prstGeom>
          <a:solidFill>
            <a:srgbClr val="92D050">
              <a:alpha val="3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I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82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772400" cy="838200"/>
          </a:xfrm>
        </p:spPr>
        <p:txBody>
          <a:bodyPr/>
          <a:lstStyle/>
          <a:p>
            <a:r>
              <a:rPr lang="en-US" dirty="0" smtClean="0"/>
              <a:t>Block scope of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599" y="1562100"/>
            <a:ext cx="3164457" cy="4114800"/>
          </a:xfrm>
        </p:spPr>
        <p:txBody>
          <a:bodyPr/>
          <a:lstStyle/>
          <a:p>
            <a:r>
              <a:rPr lang="en-US" dirty="0" smtClean="0"/>
              <a:t>Output?</a:t>
            </a:r>
          </a:p>
          <a:p>
            <a:pPr marL="0" indent="0">
              <a:buNone/>
            </a:pPr>
            <a:r>
              <a:rPr lang="en-IN" dirty="0" smtClean="0"/>
              <a:t>Compiler error: '</a:t>
            </a:r>
            <a:r>
              <a:rPr lang="en-IN" dirty="0" err="1" smtClean="0"/>
              <a:t>i</a:t>
            </a:r>
            <a:r>
              <a:rPr lang="en-IN" dirty="0" smtClean="0"/>
              <a:t>' undeclared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52400" y="1295400"/>
            <a:ext cx="5638800" cy="464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=1;i&lt;=2;i++)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n",i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	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("outside %d\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n",i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73882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772400" cy="838200"/>
          </a:xfrm>
        </p:spPr>
        <p:txBody>
          <a:bodyPr/>
          <a:lstStyle/>
          <a:p>
            <a:r>
              <a:rPr lang="en-US" dirty="0" smtClean="0"/>
              <a:t>Block scope of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599" y="1562100"/>
            <a:ext cx="2438401" cy="4114800"/>
          </a:xfrm>
        </p:spPr>
        <p:txBody>
          <a:bodyPr/>
          <a:lstStyle/>
          <a:p>
            <a:r>
              <a:rPr lang="en-US" dirty="0" smtClean="0"/>
              <a:t>Output?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=1,j=1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=2,j=???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52400" y="1295400"/>
            <a:ext cx="6172200" cy="5181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=1;i&lt;=2;i++){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==1) {	  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j=0;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j =  j+1;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=%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d,j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=%d\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n",i,j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	 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73882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US" dirty="0" smtClean="0"/>
              <a:t>Break and Continue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66800"/>
            <a:ext cx="8229600" cy="5486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pic>
        <p:nvPicPr>
          <p:cNvPr id="5122" name="Picture 2" descr="C:\Users\karkare\AppData\Local\Microsoft\Windows\INetCache\IE\V9IY8K29\MC900441278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4175">
            <a:off x="5815346" y="709946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1000" y="10668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To be continued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895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07407E-6 L -0.13264 0.03704 L 0.00573 0.00764 L -0.13264 0.04861 L 0.00955 0.01389 " pathEditMode="relative" ptsTypes="AAAAA">
                                      <p:cBhvr>
                                        <p:cTn id="17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by_chick_hatching_from_an_eg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816" y="304800"/>
            <a:ext cx="15811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exiting a loop forcefully</a:t>
            </a:r>
          </a:p>
          <a:p>
            <a:r>
              <a:rPr lang="en-US" dirty="0" smtClean="0"/>
              <a:t>Example Program:</a:t>
            </a:r>
          </a:p>
          <a:p>
            <a:pPr marL="0" indent="0">
              <a:buNone/>
            </a:pPr>
            <a:r>
              <a:rPr lang="en-US" dirty="0" smtClean="0"/>
              <a:t>Read 100 integer inputs from a user. Print the sum of inputs until a negative input is found (Excluding the negative number) or all 100 inputs are exhausted.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111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 bwMode="auto">
          <a:xfrm>
            <a:off x="0" y="0"/>
            <a:ext cx="9144000" cy="6477000"/>
          </a:xfrm>
          <a:prstGeom prst="verticalScroll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100;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(“%d”, &amp;value);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(value &lt; 0) {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//-</a:t>
            </a:r>
            <a:r>
              <a:rPr lang="en-US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</a:t>
            </a:r>
            <a:r>
              <a:rPr lang="en-US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number: no need to go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around the loop any more!!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sum = sum + value;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printf(“%d”, sum); </a:t>
            </a:r>
          </a:p>
        </p:txBody>
      </p:sp>
      <p:cxnSp>
        <p:nvCxnSpPr>
          <p:cNvPr id="13" name="Curved Connector 12"/>
          <p:cNvCxnSpPr/>
          <p:nvPr/>
        </p:nvCxnSpPr>
        <p:spPr bwMode="auto">
          <a:xfrm rot="10800000" flipV="1">
            <a:off x="1295400" y="4343400"/>
            <a:ext cx="2286000" cy="1447800"/>
          </a:xfrm>
          <a:prstGeom prst="curvedConnector3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0976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break or not to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mic Sans MS" pitchFamily="66" charset="0"/>
                <a:cs typeface="Arial" pitchFamily="34" charset="0"/>
              </a:rPr>
              <a:t>Use of break sometimes can simplify exit condition from loop.</a:t>
            </a:r>
          </a:p>
          <a:p>
            <a:r>
              <a:rPr lang="en-US" dirty="0" smtClean="0">
                <a:latin typeface="Comic Sans MS" pitchFamily="66" charset="0"/>
                <a:cs typeface="Arial" pitchFamily="34" charset="0"/>
              </a:rPr>
              <a:t>Can make the code harder to read and understand.</a:t>
            </a:r>
          </a:p>
          <a:p>
            <a:r>
              <a:rPr lang="en-US" dirty="0" smtClean="0">
                <a:latin typeface="Comic Sans MS" pitchFamily="66" charset="0"/>
                <a:cs typeface="Arial" pitchFamily="34" charset="0"/>
              </a:rPr>
              <a:t>Tip: loop terminates in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at least two ways</a:t>
            </a:r>
          </a:p>
          <a:p>
            <a:pPr lvl="1"/>
            <a:r>
              <a:rPr lang="en-US" dirty="0" smtClean="0">
                <a:latin typeface="Comic Sans MS" pitchFamily="66" charset="0"/>
                <a:cs typeface="Arial" pitchFamily="34" charset="0"/>
              </a:rPr>
              <a:t>sufficiently different  </a:t>
            </a:r>
          </a:p>
          <a:p>
            <a:pPr lvl="1"/>
            <a:r>
              <a:rPr lang="en-US" dirty="0" smtClean="0">
                <a:latin typeface="Comic Sans MS" pitchFamily="66" charset="0"/>
                <a:cs typeface="Arial" pitchFamily="34" charset="0"/>
              </a:rPr>
              <a:t>requires substantially different processing</a:t>
            </a:r>
          </a:p>
          <a:p>
            <a:r>
              <a:rPr lang="en-US" dirty="0" smtClean="0">
                <a:latin typeface="Comic Sans MS" pitchFamily="66" charset="0"/>
                <a:cs typeface="Arial" pitchFamily="34" charset="0"/>
              </a:rPr>
              <a:t>Then consider the use of termination via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break</a:t>
            </a:r>
            <a:r>
              <a:rPr lang="en-US" dirty="0" smtClean="0">
                <a:latin typeface="Comic Sans MS" pitchFamily="66" charset="0"/>
                <a:cs typeface="Arial" pitchFamily="34" charset="0"/>
              </a:rPr>
              <a:t> for one of them. </a:t>
            </a:r>
          </a:p>
          <a:p>
            <a:endParaRPr lang="en-US" dirty="0" smtClean="0">
              <a:latin typeface="Comic Sans MS" pitchFamily="66" charset="0"/>
              <a:cs typeface="Arial" pitchFamily="34" charset="0"/>
            </a:endParaRPr>
          </a:p>
          <a:p>
            <a:endParaRPr lang="en-US" dirty="0" smtClean="0">
              <a:latin typeface="Comic Sans MS" pitchFamily="66" charset="0"/>
              <a:cs typeface="Arial" pitchFamily="34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skipping an iteration of a loop </a:t>
            </a:r>
          </a:p>
          <a:p>
            <a:r>
              <a:rPr lang="en-US" dirty="0" smtClean="0"/>
              <a:t>The loop is NOT exited.</a:t>
            </a:r>
          </a:p>
          <a:p>
            <a:r>
              <a:rPr lang="en-US" dirty="0" smtClean="0"/>
              <a:t>Example Program: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Read 100 integer inputs from a user. Print the sum of only positive inputs.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pic>
        <p:nvPicPr>
          <p:cNvPr id="1026" name="Picture 2" descr="C:\Users\karkare\AppData\Local\Microsoft\Windows\INetCache\IE\EC01WMOS\MC90043268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19600"/>
            <a:ext cx="2285714" cy="22857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5671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 bwMode="auto">
          <a:xfrm>
            <a:off x="0" y="0"/>
            <a:ext cx="9144000" cy="6477000"/>
          </a:xfrm>
          <a:prstGeom prst="verticalScroll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value;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100;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(“%d”, &amp;value);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(value &lt; 0) {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number: no need to add it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to the sum. Go ahead and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 the next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continue;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sum = sum + value;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printf(“%d”, sum); </a:t>
            </a:r>
          </a:p>
        </p:txBody>
      </p:sp>
      <p:cxnSp>
        <p:nvCxnSpPr>
          <p:cNvPr id="13" name="Curved Connector 12"/>
          <p:cNvCxnSpPr/>
          <p:nvPr/>
        </p:nvCxnSpPr>
        <p:spPr bwMode="auto">
          <a:xfrm rot="5400000" flipH="1" flipV="1">
            <a:off x="3390901" y="2781299"/>
            <a:ext cx="2362197" cy="914399"/>
          </a:xfrm>
          <a:prstGeom prst="curvedConnector3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3633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838200"/>
          </a:xfrm>
        </p:spPr>
        <p:txBody>
          <a:bodyPr/>
          <a:lstStyle/>
          <a:p>
            <a:r>
              <a:rPr lang="en-US" dirty="0" smtClean="0"/>
              <a:t>Printing Multiplication 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132E81-1926-4301-8F6D-4E4D7E029115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 bwMode="auto">
          <a:xfrm>
            <a:off x="2743200" y="838200"/>
            <a:ext cx="6451472" cy="5715000"/>
          </a:xfrm>
          <a:prstGeom prst="verticalScroll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scanf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(“%d”, &amp;n);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 err="1" smtClean="0">
                <a:solidFill>
                  <a:schemeClr val="tx1"/>
                </a:solidFill>
                <a:latin typeface="Verdana" pitchFamily="34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= 1;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lang="en-US" sz="2800" dirty="0">
              <a:solidFill>
                <a:schemeClr val="tx1"/>
              </a:solidFill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b="1" dirty="0" smtClean="0">
                <a:solidFill>
                  <a:srgbClr val="FF0000"/>
                </a:solidFill>
                <a:latin typeface="Verdana" pitchFamily="34" charset="0"/>
              </a:rPr>
              <a:t>while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(</a:t>
            </a:r>
            <a:r>
              <a:rPr lang="en-US" sz="2800" dirty="0" err="1" smtClean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&lt;= 10) {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  printf(“%d X %d = %d”,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           n, </a:t>
            </a:r>
            <a:r>
              <a:rPr lang="en-US" sz="2800" dirty="0" err="1" smtClean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, n*</a:t>
            </a:r>
            <a:r>
              <a:rPr lang="en-US" sz="2800" dirty="0" err="1" smtClean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= </a:t>
            </a:r>
            <a:r>
              <a:rPr lang="en-US" sz="2800" dirty="0" err="1" smtClean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+ 1;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}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// loop exited!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831271"/>
            <a:ext cx="3837993" cy="2842848"/>
            <a:chOff x="1600199" y="1447800"/>
            <a:chExt cx="5662612" cy="4191000"/>
          </a:xfrm>
        </p:grpSpPr>
        <p:sp>
          <p:nvSpPr>
            <p:cNvPr id="13315" name="AutoShape 3"/>
            <p:cNvSpPr>
              <a:spLocks noChangeArrowheads="1"/>
            </p:cNvSpPr>
            <p:nvPr/>
          </p:nvSpPr>
          <p:spPr bwMode="auto">
            <a:xfrm>
              <a:off x="2362199" y="3886200"/>
              <a:ext cx="2443161" cy="914400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 w="9360">
              <a:solidFill>
                <a:schemeClr val="accent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Print </a:t>
              </a:r>
              <a:r>
                <a:rPr lang="en-US" altLang="en-US" sz="1400" dirty="0" smtClean="0">
                  <a:ea typeface="ＭＳ Ｐゴシック" pitchFamily="32" charset="-128"/>
                </a:rPr>
                <a:t>n x  </a:t>
              </a:r>
              <a:r>
                <a:rPr lang="en-US" altLang="en-US" sz="1400" dirty="0" err="1" smtClean="0">
                  <a:ea typeface="ＭＳ Ｐゴシック" pitchFamily="32" charset="-128"/>
                </a:rPr>
                <a:t>i</a:t>
              </a:r>
              <a:r>
                <a:rPr lang="en-US" altLang="en-US" sz="1400" dirty="0" smtClean="0">
                  <a:ea typeface="ＭＳ Ｐゴシック" pitchFamily="32" charset="-128"/>
                </a:rPr>
                <a:t> = </a:t>
              </a:r>
              <a:r>
                <a:rPr lang="en-US" altLang="en-US" sz="1400" dirty="0" err="1" smtClean="0">
                  <a:ea typeface="ＭＳ Ｐゴシック" pitchFamily="32" charset="-128"/>
                </a:rPr>
                <a:t>ni</a:t>
              </a:r>
              <a:endParaRPr lang="en-US" altLang="en-US" sz="1400" dirty="0" smtClean="0">
                <a:ea typeface="ＭＳ Ｐゴシック" pitchFamily="32" charset="-128"/>
              </a:endParaRPr>
            </a:p>
            <a:p>
              <a:pPr algn="ctr"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i</a:t>
              </a:r>
              <a:r>
                <a:rPr lang="en-US" altLang="en-US" sz="1400" dirty="0" smtClean="0">
                  <a:ea typeface="ＭＳ Ｐゴシック" pitchFamily="32" charset="-128"/>
                </a:rPr>
                <a:t> = i+1</a:t>
              </a:r>
              <a:endParaRPr lang="en-US" altLang="en-US" sz="1400" dirty="0">
                <a:ea typeface="ＭＳ Ｐゴシック" pitchFamily="32" charset="-128"/>
              </a:endParaRPr>
            </a:p>
          </p:txBody>
        </p:sp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>
              <a:off x="4310061" y="1447800"/>
              <a:ext cx="1214438" cy="919163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360">
              <a:solidFill>
                <a:schemeClr val="accent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Input </a:t>
              </a:r>
              <a:r>
                <a:rPr lang="en-US" altLang="en-US" sz="1400" dirty="0" smtClean="0">
                  <a:ea typeface="ＭＳ Ｐゴシック" pitchFamily="32" charset="-128"/>
                </a:rPr>
                <a:t>n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1400" dirty="0" err="1">
                  <a:ea typeface="ＭＳ Ｐゴシック" pitchFamily="32" charset="-128"/>
                </a:rPr>
                <a:t>i</a:t>
              </a:r>
              <a:r>
                <a:rPr lang="en-US" altLang="en-US" sz="1400" dirty="0" smtClean="0">
                  <a:ea typeface="ＭＳ Ｐゴシック" pitchFamily="32" charset="-128"/>
                </a:rPr>
                <a:t> = 1</a:t>
              </a:r>
              <a:endParaRPr lang="en-US" altLang="en-US" sz="1400" dirty="0">
                <a:ea typeface="ＭＳ Ｐゴシック" pitchFamily="32" charset="-128"/>
              </a:endParaRPr>
            </a:p>
          </p:txBody>
        </p:sp>
        <p:sp>
          <p:nvSpPr>
            <p:cNvPr id="13320" name="AutoShape 8"/>
            <p:cNvSpPr>
              <a:spLocks noChangeArrowheads="1"/>
            </p:cNvSpPr>
            <p:nvPr/>
          </p:nvSpPr>
          <p:spPr bwMode="auto">
            <a:xfrm>
              <a:off x="4881561" y="2366963"/>
              <a:ext cx="223838" cy="376238"/>
            </a:xfrm>
            <a:prstGeom prst="downArrow">
              <a:avLst>
                <a:gd name="adj1" fmla="val 50000"/>
                <a:gd name="adj2" fmla="val 50426"/>
              </a:avLst>
            </a:prstGeom>
            <a:solidFill>
              <a:srgbClr val="FFC000"/>
            </a:solidFill>
            <a:ln w="9360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348036" y="2743198"/>
              <a:ext cx="3117850" cy="965200"/>
              <a:chOff x="1581" y="1728"/>
              <a:chExt cx="1964" cy="608"/>
            </a:xfrm>
            <a:solidFill>
              <a:srgbClr val="FFC000"/>
            </a:solidFill>
          </p:grpSpPr>
          <p:sp>
            <p:nvSpPr>
              <p:cNvPr id="13325" name="Text Box 13"/>
              <p:cNvSpPr txBox="1">
                <a:spLocks noChangeArrowheads="1"/>
              </p:cNvSpPr>
              <p:nvPr/>
            </p:nvSpPr>
            <p:spPr bwMode="auto">
              <a:xfrm>
                <a:off x="1581" y="1768"/>
                <a:ext cx="528" cy="24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100" dirty="0"/>
                  <a:t>TRUE</a:t>
                </a:r>
              </a:p>
            </p:txBody>
          </p:sp>
          <p:sp>
            <p:nvSpPr>
              <p:cNvPr id="13326" name="Text Box 14"/>
              <p:cNvSpPr txBox="1">
                <a:spLocks noChangeArrowheads="1"/>
              </p:cNvSpPr>
              <p:nvPr/>
            </p:nvSpPr>
            <p:spPr bwMode="auto">
              <a:xfrm>
                <a:off x="2959" y="1735"/>
                <a:ext cx="586" cy="24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100" dirty="0"/>
                  <a:t>FALSE</a:t>
                </a:r>
              </a:p>
            </p:txBody>
          </p:sp>
          <p:sp>
            <p:nvSpPr>
              <p:cNvPr id="13322" name="AutoShape 10"/>
              <p:cNvSpPr>
                <a:spLocks noChangeArrowheads="1"/>
              </p:cNvSpPr>
              <p:nvPr/>
            </p:nvSpPr>
            <p:spPr bwMode="auto">
              <a:xfrm>
                <a:off x="1968" y="1728"/>
                <a:ext cx="1281" cy="608"/>
              </a:xfrm>
              <a:prstGeom prst="flowChartDecision">
                <a:avLst/>
              </a:prstGeom>
              <a:grpFill/>
              <a:ln w="9360">
                <a:solidFill>
                  <a:schemeClr val="accent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 dirty="0" err="1">
                    <a:ea typeface="ＭＳ Ｐゴシック" pitchFamily="32" charset="-128"/>
                  </a:rPr>
                  <a:t>i</a:t>
                </a:r>
                <a:r>
                  <a:rPr lang="en-US" altLang="en-US" sz="1200" dirty="0" smtClean="0">
                    <a:ea typeface="ＭＳ Ｐゴシック" pitchFamily="32" charset="-128"/>
                  </a:rPr>
                  <a:t> &lt;=10</a:t>
                </a:r>
                <a:endParaRPr lang="en-US" altLang="en-US" sz="1200" dirty="0">
                  <a:ea typeface="ＭＳ Ｐゴシック" pitchFamily="32" charset="-128"/>
                </a:endParaRPr>
              </a:p>
            </p:txBody>
          </p:sp>
        </p:grpSp>
        <p:sp>
          <p:nvSpPr>
            <p:cNvPr id="9" name="Up Arrow 8"/>
            <p:cNvSpPr/>
            <p:nvPr/>
          </p:nvSpPr>
          <p:spPr bwMode="auto">
            <a:xfrm>
              <a:off x="1600199" y="2707482"/>
              <a:ext cx="381000" cy="2702718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8" name="Up Arrow 37"/>
            <p:cNvSpPr/>
            <p:nvPr/>
          </p:nvSpPr>
          <p:spPr bwMode="auto">
            <a:xfrm rot="10800000">
              <a:off x="3169729" y="4807529"/>
              <a:ext cx="381000" cy="526471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9" name="Up Arrow 38"/>
            <p:cNvSpPr/>
            <p:nvPr/>
          </p:nvSpPr>
          <p:spPr bwMode="auto">
            <a:xfrm rot="8168692">
              <a:off x="4374746" y="2654775"/>
              <a:ext cx="265371" cy="350120"/>
            </a:xfrm>
            <a:prstGeom prst="upArrow">
              <a:avLst>
                <a:gd name="adj1" fmla="val 57272"/>
                <a:gd name="adj2" fmla="val 50000"/>
              </a:avLst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0" name="Up Arrow 39"/>
            <p:cNvSpPr/>
            <p:nvPr/>
          </p:nvSpPr>
          <p:spPr bwMode="auto">
            <a:xfrm rot="16200000">
              <a:off x="2401489" y="4685110"/>
              <a:ext cx="381000" cy="1526380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1" name="Up Arrow 40"/>
            <p:cNvSpPr/>
            <p:nvPr/>
          </p:nvSpPr>
          <p:spPr bwMode="auto">
            <a:xfrm rot="5400000">
              <a:off x="2877740" y="1277540"/>
              <a:ext cx="381000" cy="2702718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791199" y="3886202"/>
              <a:ext cx="1471612" cy="60959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Stop</a:t>
              </a:r>
            </a:p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Arial" panose="020B0604020202020204" pitchFamily="34" charset="0"/>
                <a:buChar char="•"/>
                <a:tabLst/>
              </a:pP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5" name="Bent Arrow 44"/>
            <p:cNvSpPr/>
            <p:nvPr/>
          </p:nvSpPr>
          <p:spPr bwMode="auto">
            <a:xfrm rot="5400000">
              <a:off x="3283544" y="3207345"/>
              <a:ext cx="735806" cy="621903"/>
            </a:xfrm>
            <a:prstGeom prst="bentArrow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799999" rev="10799999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7" name="Bent Arrow 46"/>
            <p:cNvSpPr/>
            <p:nvPr/>
          </p:nvSpPr>
          <p:spPr bwMode="auto">
            <a:xfrm rot="5400000">
              <a:off x="5950544" y="3207345"/>
              <a:ext cx="735806" cy="621903"/>
            </a:xfrm>
            <a:prstGeom prst="bentArrow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11" name="Left Brace 10"/>
          <p:cNvSpPr/>
          <p:nvPr/>
        </p:nvSpPr>
        <p:spPr bwMode="auto">
          <a:xfrm>
            <a:off x="2667000" y="2974997"/>
            <a:ext cx="1143000" cy="2511403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3354" y="1260764"/>
            <a:ext cx="2999642" cy="2951018"/>
          </a:xfrm>
          <a:custGeom>
            <a:avLst/>
            <a:gdLst>
              <a:gd name="connsiteX0" fmla="*/ 2646719 w 2999642"/>
              <a:gd name="connsiteY0" fmla="*/ 2951018 h 2951018"/>
              <a:gd name="connsiteX1" fmla="*/ 2646719 w 2999642"/>
              <a:gd name="connsiteY1" fmla="*/ 2951018 h 2951018"/>
              <a:gd name="connsiteX2" fmla="*/ 2605155 w 2999642"/>
              <a:gd name="connsiteY2" fmla="*/ 2646218 h 2951018"/>
              <a:gd name="connsiteX3" fmla="*/ 2591301 w 2999642"/>
              <a:gd name="connsiteY3" fmla="*/ 2590800 h 2951018"/>
              <a:gd name="connsiteX4" fmla="*/ 2563591 w 2999642"/>
              <a:gd name="connsiteY4" fmla="*/ 2549236 h 2951018"/>
              <a:gd name="connsiteX5" fmla="*/ 2522028 w 2999642"/>
              <a:gd name="connsiteY5" fmla="*/ 2452254 h 2951018"/>
              <a:gd name="connsiteX6" fmla="*/ 2508173 w 2999642"/>
              <a:gd name="connsiteY6" fmla="*/ 2355272 h 2951018"/>
              <a:gd name="connsiteX7" fmla="*/ 2466610 w 2999642"/>
              <a:gd name="connsiteY7" fmla="*/ 2299854 h 2951018"/>
              <a:gd name="connsiteX8" fmla="*/ 2452755 w 2999642"/>
              <a:gd name="connsiteY8" fmla="*/ 2230581 h 2951018"/>
              <a:gd name="connsiteX9" fmla="*/ 2466610 w 2999642"/>
              <a:gd name="connsiteY9" fmla="*/ 2133600 h 2951018"/>
              <a:gd name="connsiteX10" fmla="*/ 2411191 w 2999642"/>
              <a:gd name="connsiteY10" fmla="*/ 2092036 h 2951018"/>
              <a:gd name="connsiteX11" fmla="*/ 2383482 w 2999642"/>
              <a:gd name="connsiteY11" fmla="*/ 2036618 h 2951018"/>
              <a:gd name="connsiteX12" fmla="*/ 2397337 w 2999642"/>
              <a:gd name="connsiteY12" fmla="*/ 1967345 h 2951018"/>
              <a:gd name="connsiteX13" fmla="*/ 2494319 w 2999642"/>
              <a:gd name="connsiteY13" fmla="*/ 1842654 h 2951018"/>
              <a:gd name="connsiteX14" fmla="*/ 2535882 w 2999642"/>
              <a:gd name="connsiteY14" fmla="*/ 1745672 h 2951018"/>
              <a:gd name="connsiteX15" fmla="*/ 2563591 w 2999642"/>
              <a:gd name="connsiteY15" fmla="*/ 1662545 h 2951018"/>
              <a:gd name="connsiteX16" fmla="*/ 2619010 w 2999642"/>
              <a:gd name="connsiteY16" fmla="*/ 1537854 h 2951018"/>
              <a:gd name="connsiteX17" fmla="*/ 2632864 w 2999642"/>
              <a:gd name="connsiteY17" fmla="*/ 1496291 h 2951018"/>
              <a:gd name="connsiteX18" fmla="*/ 2688282 w 2999642"/>
              <a:gd name="connsiteY18" fmla="*/ 1371600 h 2951018"/>
              <a:gd name="connsiteX19" fmla="*/ 2729846 w 2999642"/>
              <a:gd name="connsiteY19" fmla="*/ 1302327 h 2951018"/>
              <a:gd name="connsiteX20" fmla="*/ 2771410 w 2999642"/>
              <a:gd name="connsiteY20" fmla="*/ 1163781 h 2951018"/>
              <a:gd name="connsiteX21" fmla="*/ 2937664 w 2999642"/>
              <a:gd name="connsiteY21" fmla="*/ 1066800 h 2951018"/>
              <a:gd name="connsiteX22" fmla="*/ 2951519 w 2999642"/>
              <a:gd name="connsiteY22" fmla="*/ 872836 h 2951018"/>
              <a:gd name="connsiteX23" fmla="*/ 2979228 w 2999642"/>
              <a:gd name="connsiteY23" fmla="*/ 706581 h 2951018"/>
              <a:gd name="connsiteX24" fmla="*/ 2923810 w 2999642"/>
              <a:gd name="connsiteY24" fmla="*/ 665018 h 2951018"/>
              <a:gd name="connsiteX25" fmla="*/ 2868391 w 2999642"/>
              <a:gd name="connsiteY25" fmla="*/ 609600 h 2951018"/>
              <a:gd name="connsiteX26" fmla="*/ 2840682 w 2999642"/>
              <a:gd name="connsiteY26" fmla="*/ 568036 h 2951018"/>
              <a:gd name="connsiteX27" fmla="*/ 2799119 w 2999642"/>
              <a:gd name="connsiteY27" fmla="*/ 540327 h 2951018"/>
              <a:gd name="connsiteX28" fmla="*/ 2715991 w 2999642"/>
              <a:gd name="connsiteY28" fmla="*/ 471054 h 2951018"/>
              <a:gd name="connsiteX29" fmla="*/ 2522028 w 2999642"/>
              <a:gd name="connsiteY29" fmla="*/ 401781 h 2951018"/>
              <a:gd name="connsiteX30" fmla="*/ 2383482 w 2999642"/>
              <a:gd name="connsiteY30" fmla="*/ 346363 h 2951018"/>
              <a:gd name="connsiteX31" fmla="*/ 2328064 w 2999642"/>
              <a:gd name="connsiteY31" fmla="*/ 318654 h 2951018"/>
              <a:gd name="connsiteX32" fmla="*/ 2286501 w 2999642"/>
              <a:gd name="connsiteY32" fmla="*/ 290945 h 2951018"/>
              <a:gd name="connsiteX33" fmla="*/ 2161810 w 2999642"/>
              <a:gd name="connsiteY33" fmla="*/ 263236 h 2951018"/>
              <a:gd name="connsiteX34" fmla="*/ 2050973 w 2999642"/>
              <a:gd name="connsiteY34" fmla="*/ 207818 h 2951018"/>
              <a:gd name="connsiteX35" fmla="*/ 2009410 w 2999642"/>
              <a:gd name="connsiteY35" fmla="*/ 180109 h 2951018"/>
              <a:gd name="connsiteX36" fmla="*/ 1953991 w 2999642"/>
              <a:gd name="connsiteY36" fmla="*/ 166254 h 2951018"/>
              <a:gd name="connsiteX37" fmla="*/ 1884719 w 2999642"/>
              <a:gd name="connsiteY37" fmla="*/ 138545 h 2951018"/>
              <a:gd name="connsiteX38" fmla="*/ 1718464 w 2999642"/>
              <a:gd name="connsiteY38" fmla="*/ 152400 h 2951018"/>
              <a:gd name="connsiteX39" fmla="*/ 1676901 w 2999642"/>
              <a:gd name="connsiteY39" fmla="*/ 166254 h 2951018"/>
              <a:gd name="connsiteX40" fmla="*/ 1579919 w 2999642"/>
              <a:gd name="connsiteY40" fmla="*/ 180109 h 2951018"/>
              <a:gd name="connsiteX41" fmla="*/ 1316682 w 2999642"/>
              <a:gd name="connsiteY41" fmla="*/ 152400 h 2951018"/>
              <a:gd name="connsiteX42" fmla="*/ 1219701 w 2999642"/>
              <a:gd name="connsiteY42" fmla="*/ 124691 h 2951018"/>
              <a:gd name="connsiteX43" fmla="*/ 1081155 w 2999642"/>
              <a:gd name="connsiteY43" fmla="*/ 96981 h 2951018"/>
              <a:gd name="connsiteX44" fmla="*/ 914901 w 2999642"/>
              <a:gd name="connsiteY44" fmla="*/ 55418 h 2951018"/>
              <a:gd name="connsiteX45" fmla="*/ 859482 w 2999642"/>
              <a:gd name="connsiteY45" fmla="*/ 27709 h 2951018"/>
              <a:gd name="connsiteX46" fmla="*/ 734791 w 2999642"/>
              <a:gd name="connsiteY46" fmla="*/ 13854 h 2951018"/>
              <a:gd name="connsiteX47" fmla="*/ 679373 w 2999642"/>
              <a:gd name="connsiteY47" fmla="*/ 0 h 2951018"/>
              <a:gd name="connsiteX48" fmla="*/ 554682 w 2999642"/>
              <a:gd name="connsiteY48" fmla="*/ 27709 h 2951018"/>
              <a:gd name="connsiteX49" fmla="*/ 485410 w 2999642"/>
              <a:gd name="connsiteY49" fmla="*/ 96981 h 2951018"/>
              <a:gd name="connsiteX50" fmla="*/ 402282 w 2999642"/>
              <a:gd name="connsiteY50" fmla="*/ 166254 h 2951018"/>
              <a:gd name="connsiteX51" fmla="*/ 305301 w 2999642"/>
              <a:gd name="connsiteY51" fmla="*/ 263236 h 2951018"/>
              <a:gd name="connsiteX52" fmla="*/ 166755 w 2999642"/>
              <a:gd name="connsiteY52" fmla="*/ 374072 h 2951018"/>
              <a:gd name="connsiteX53" fmla="*/ 139046 w 2999642"/>
              <a:gd name="connsiteY53" fmla="*/ 457200 h 2951018"/>
              <a:gd name="connsiteX54" fmla="*/ 97482 w 2999642"/>
              <a:gd name="connsiteY54" fmla="*/ 540327 h 2951018"/>
              <a:gd name="connsiteX55" fmla="*/ 69773 w 2999642"/>
              <a:gd name="connsiteY55" fmla="*/ 609600 h 2951018"/>
              <a:gd name="connsiteX56" fmla="*/ 55919 w 2999642"/>
              <a:gd name="connsiteY56" fmla="*/ 720436 h 2951018"/>
              <a:gd name="connsiteX57" fmla="*/ 42064 w 2999642"/>
              <a:gd name="connsiteY57" fmla="*/ 762000 h 2951018"/>
              <a:gd name="connsiteX58" fmla="*/ 28210 w 2999642"/>
              <a:gd name="connsiteY58" fmla="*/ 886691 h 2951018"/>
              <a:gd name="connsiteX59" fmla="*/ 14355 w 2999642"/>
              <a:gd name="connsiteY59" fmla="*/ 983672 h 2951018"/>
              <a:gd name="connsiteX60" fmla="*/ 42064 w 2999642"/>
              <a:gd name="connsiteY60" fmla="*/ 1870363 h 2951018"/>
              <a:gd name="connsiteX61" fmla="*/ 125191 w 2999642"/>
              <a:gd name="connsiteY61" fmla="*/ 2036618 h 2951018"/>
              <a:gd name="connsiteX62" fmla="*/ 111337 w 2999642"/>
              <a:gd name="connsiteY62" fmla="*/ 2161309 h 2951018"/>
              <a:gd name="connsiteX63" fmla="*/ 97482 w 2999642"/>
              <a:gd name="connsiteY63" fmla="*/ 2244436 h 2951018"/>
              <a:gd name="connsiteX64" fmla="*/ 83628 w 2999642"/>
              <a:gd name="connsiteY64" fmla="*/ 2369127 h 2951018"/>
              <a:gd name="connsiteX65" fmla="*/ 111337 w 2999642"/>
              <a:gd name="connsiteY65" fmla="*/ 2604654 h 2951018"/>
              <a:gd name="connsiteX66" fmla="*/ 152901 w 2999642"/>
              <a:gd name="connsiteY66" fmla="*/ 2632363 h 2951018"/>
              <a:gd name="connsiteX67" fmla="*/ 236028 w 2999642"/>
              <a:gd name="connsiteY67" fmla="*/ 2729345 h 2951018"/>
              <a:gd name="connsiteX68" fmla="*/ 319155 w 2999642"/>
              <a:gd name="connsiteY68" fmla="*/ 2757054 h 2951018"/>
              <a:gd name="connsiteX69" fmla="*/ 513119 w 2999642"/>
              <a:gd name="connsiteY69" fmla="*/ 2812472 h 2951018"/>
              <a:gd name="connsiteX70" fmla="*/ 554682 w 2999642"/>
              <a:gd name="connsiteY70" fmla="*/ 2840181 h 2951018"/>
              <a:gd name="connsiteX71" fmla="*/ 665519 w 2999642"/>
              <a:gd name="connsiteY71" fmla="*/ 2867891 h 2951018"/>
              <a:gd name="connsiteX72" fmla="*/ 873337 w 2999642"/>
              <a:gd name="connsiteY72" fmla="*/ 2895600 h 2951018"/>
              <a:gd name="connsiteX73" fmla="*/ 1108864 w 2999642"/>
              <a:gd name="connsiteY73" fmla="*/ 2826327 h 2951018"/>
              <a:gd name="connsiteX74" fmla="*/ 1164282 w 2999642"/>
              <a:gd name="connsiteY74" fmla="*/ 2743200 h 2951018"/>
              <a:gd name="connsiteX75" fmla="*/ 1205846 w 2999642"/>
              <a:gd name="connsiteY75" fmla="*/ 2715491 h 2951018"/>
              <a:gd name="connsiteX76" fmla="*/ 1233555 w 2999642"/>
              <a:gd name="connsiteY76" fmla="*/ 2687781 h 2951018"/>
              <a:gd name="connsiteX77" fmla="*/ 1372101 w 2999642"/>
              <a:gd name="connsiteY77" fmla="*/ 2632363 h 2951018"/>
              <a:gd name="connsiteX78" fmla="*/ 1441373 w 2999642"/>
              <a:gd name="connsiteY78" fmla="*/ 2604654 h 2951018"/>
              <a:gd name="connsiteX79" fmla="*/ 1787737 w 2999642"/>
              <a:gd name="connsiteY79" fmla="*/ 2576945 h 2951018"/>
              <a:gd name="connsiteX80" fmla="*/ 1843155 w 2999642"/>
              <a:gd name="connsiteY80" fmla="*/ 2493818 h 2951018"/>
              <a:gd name="connsiteX81" fmla="*/ 1898573 w 2999642"/>
              <a:gd name="connsiteY81" fmla="*/ 2382981 h 2951018"/>
              <a:gd name="connsiteX82" fmla="*/ 1967846 w 2999642"/>
              <a:gd name="connsiteY82" fmla="*/ 2355272 h 2951018"/>
              <a:gd name="connsiteX83" fmla="*/ 2009410 w 2999642"/>
              <a:gd name="connsiteY83" fmla="*/ 2327563 h 2951018"/>
              <a:gd name="connsiteX84" fmla="*/ 2161810 w 2999642"/>
              <a:gd name="connsiteY84" fmla="*/ 2230581 h 2951018"/>
              <a:gd name="connsiteX85" fmla="*/ 2244937 w 2999642"/>
              <a:gd name="connsiteY85" fmla="*/ 2216727 h 2951018"/>
              <a:gd name="connsiteX86" fmla="*/ 2341919 w 2999642"/>
              <a:gd name="connsiteY86" fmla="*/ 2175163 h 2951018"/>
              <a:gd name="connsiteX87" fmla="*/ 2383482 w 2999642"/>
              <a:gd name="connsiteY87" fmla="*/ 2161309 h 2951018"/>
              <a:gd name="connsiteX88" fmla="*/ 2452755 w 2999642"/>
              <a:gd name="connsiteY88" fmla="*/ 2133600 h 2951018"/>
              <a:gd name="connsiteX89" fmla="*/ 2438901 w 2999642"/>
              <a:gd name="connsiteY89" fmla="*/ 2133600 h 2951018"/>
              <a:gd name="connsiteX90" fmla="*/ 2452755 w 2999642"/>
              <a:gd name="connsiteY90" fmla="*/ 2147454 h 295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999642" h="2951018">
                <a:moveTo>
                  <a:pt x="2646719" y="2951018"/>
                </a:moveTo>
                <a:lnTo>
                  <a:pt x="2646719" y="2951018"/>
                </a:lnTo>
                <a:cubicBezTo>
                  <a:pt x="2632864" y="2849418"/>
                  <a:pt x="2630024" y="2745697"/>
                  <a:pt x="2605155" y="2646218"/>
                </a:cubicBezTo>
                <a:cubicBezTo>
                  <a:pt x="2600537" y="2627745"/>
                  <a:pt x="2598802" y="2608302"/>
                  <a:pt x="2591301" y="2590800"/>
                </a:cubicBezTo>
                <a:cubicBezTo>
                  <a:pt x="2584742" y="2575495"/>
                  <a:pt x="2571038" y="2564129"/>
                  <a:pt x="2563591" y="2549236"/>
                </a:cubicBezTo>
                <a:cubicBezTo>
                  <a:pt x="2547862" y="2517778"/>
                  <a:pt x="2535882" y="2484581"/>
                  <a:pt x="2522028" y="2452254"/>
                </a:cubicBezTo>
                <a:cubicBezTo>
                  <a:pt x="2517410" y="2419927"/>
                  <a:pt x="2519333" y="2385961"/>
                  <a:pt x="2508173" y="2355272"/>
                </a:cubicBezTo>
                <a:cubicBezTo>
                  <a:pt x="2500282" y="2333571"/>
                  <a:pt x="2475988" y="2320955"/>
                  <a:pt x="2466610" y="2299854"/>
                </a:cubicBezTo>
                <a:cubicBezTo>
                  <a:pt x="2457046" y="2278335"/>
                  <a:pt x="2457373" y="2253672"/>
                  <a:pt x="2452755" y="2230581"/>
                </a:cubicBezTo>
                <a:cubicBezTo>
                  <a:pt x="2457373" y="2198254"/>
                  <a:pt x="2475994" y="2164878"/>
                  <a:pt x="2466610" y="2133600"/>
                </a:cubicBezTo>
                <a:cubicBezTo>
                  <a:pt x="2459975" y="2111483"/>
                  <a:pt x="2426219" y="2109568"/>
                  <a:pt x="2411191" y="2092036"/>
                </a:cubicBezTo>
                <a:cubicBezTo>
                  <a:pt x="2397750" y="2076355"/>
                  <a:pt x="2392718" y="2055091"/>
                  <a:pt x="2383482" y="2036618"/>
                </a:cubicBezTo>
                <a:cubicBezTo>
                  <a:pt x="2388100" y="2013527"/>
                  <a:pt x="2388591" y="1989209"/>
                  <a:pt x="2397337" y="1967345"/>
                </a:cubicBezTo>
                <a:cubicBezTo>
                  <a:pt x="2421784" y="1906229"/>
                  <a:pt x="2449505" y="1887468"/>
                  <a:pt x="2494319" y="1842654"/>
                </a:cubicBezTo>
                <a:cubicBezTo>
                  <a:pt x="2508173" y="1810327"/>
                  <a:pt x="2523256" y="1778499"/>
                  <a:pt x="2535882" y="1745672"/>
                </a:cubicBezTo>
                <a:cubicBezTo>
                  <a:pt x="2546367" y="1718411"/>
                  <a:pt x="2552743" y="1689664"/>
                  <a:pt x="2563591" y="1662545"/>
                </a:cubicBezTo>
                <a:cubicBezTo>
                  <a:pt x="2580483" y="1620314"/>
                  <a:pt x="2601516" y="1579839"/>
                  <a:pt x="2619010" y="1537854"/>
                </a:cubicBezTo>
                <a:cubicBezTo>
                  <a:pt x="2624627" y="1524374"/>
                  <a:pt x="2627247" y="1509771"/>
                  <a:pt x="2632864" y="1496291"/>
                </a:cubicBezTo>
                <a:cubicBezTo>
                  <a:pt x="2650358" y="1454306"/>
                  <a:pt x="2667941" y="1412282"/>
                  <a:pt x="2688282" y="1371600"/>
                </a:cubicBezTo>
                <a:cubicBezTo>
                  <a:pt x="2700325" y="1347514"/>
                  <a:pt x="2719845" y="1327330"/>
                  <a:pt x="2729846" y="1302327"/>
                </a:cubicBezTo>
                <a:cubicBezTo>
                  <a:pt x="2747753" y="1257560"/>
                  <a:pt x="2748551" y="1206233"/>
                  <a:pt x="2771410" y="1163781"/>
                </a:cubicBezTo>
                <a:cubicBezTo>
                  <a:pt x="2787705" y="1133518"/>
                  <a:pt x="2935273" y="1067995"/>
                  <a:pt x="2937664" y="1066800"/>
                </a:cubicBezTo>
                <a:cubicBezTo>
                  <a:pt x="2942282" y="1002145"/>
                  <a:pt x="2938807" y="936397"/>
                  <a:pt x="2951519" y="872836"/>
                </a:cubicBezTo>
                <a:cubicBezTo>
                  <a:pt x="2968860" y="786132"/>
                  <a:pt x="3031531" y="800727"/>
                  <a:pt x="2979228" y="706581"/>
                </a:cubicBezTo>
                <a:cubicBezTo>
                  <a:pt x="2968014" y="686396"/>
                  <a:pt x="2941188" y="680223"/>
                  <a:pt x="2923810" y="665018"/>
                </a:cubicBezTo>
                <a:cubicBezTo>
                  <a:pt x="2904149" y="647815"/>
                  <a:pt x="2885393" y="629435"/>
                  <a:pt x="2868391" y="609600"/>
                </a:cubicBezTo>
                <a:cubicBezTo>
                  <a:pt x="2857555" y="596958"/>
                  <a:pt x="2852456" y="579810"/>
                  <a:pt x="2840682" y="568036"/>
                </a:cubicBezTo>
                <a:cubicBezTo>
                  <a:pt x="2828908" y="556262"/>
                  <a:pt x="2811911" y="550987"/>
                  <a:pt x="2799119" y="540327"/>
                </a:cubicBezTo>
                <a:cubicBezTo>
                  <a:pt x="2753157" y="502025"/>
                  <a:pt x="2767589" y="496853"/>
                  <a:pt x="2715991" y="471054"/>
                </a:cubicBezTo>
                <a:cubicBezTo>
                  <a:pt x="2659876" y="442997"/>
                  <a:pt x="2575471" y="423158"/>
                  <a:pt x="2522028" y="401781"/>
                </a:cubicBezTo>
                <a:cubicBezTo>
                  <a:pt x="2475846" y="383308"/>
                  <a:pt x="2427970" y="368607"/>
                  <a:pt x="2383482" y="346363"/>
                </a:cubicBezTo>
                <a:cubicBezTo>
                  <a:pt x="2365009" y="337127"/>
                  <a:pt x="2345996" y="328901"/>
                  <a:pt x="2328064" y="318654"/>
                </a:cubicBezTo>
                <a:cubicBezTo>
                  <a:pt x="2313607" y="310393"/>
                  <a:pt x="2302297" y="296210"/>
                  <a:pt x="2286501" y="290945"/>
                </a:cubicBezTo>
                <a:cubicBezTo>
                  <a:pt x="2246108" y="277481"/>
                  <a:pt x="2203374" y="272472"/>
                  <a:pt x="2161810" y="263236"/>
                </a:cubicBezTo>
                <a:cubicBezTo>
                  <a:pt x="2082979" y="184405"/>
                  <a:pt x="2164235" y="250291"/>
                  <a:pt x="2050973" y="207818"/>
                </a:cubicBezTo>
                <a:cubicBezTo>
                  <a:pt x="2035382" y="201972"/>
                  <a:pt x="2024715" y="186668"/>
                  <a:pt x="2009410" y="180109"/>
                </a:cubicBezTo>
                <a:cubicBezTo>
                  <a:pt x="1991908" y="172608"/>
                  <a:pt x="1972055" y="172276"/>
                  <a:pt x="1953991" y="166254"/>
                </a:cubicBezTo>
                <a:cubicBezTo>
                  <a:pt x="1930398" y="158390"/>
                  <a:pt x="1907810" y="147781"/>
                  <a:pt x="1884719" y="138545"/>
                </a:cubicBezTo>
                <a:cubicBezTo>
                  <a:pt x="1829301" y="143163"/>
                  <a:pt x="1773587" y="145050"/>
                  <a:pt x="1718464" y="152400"/>
                </a:cubicBezTo>
                <a:cubicBezTo>
                  <a:pt x="1703988" y="154330"/>
                  <a:pt x="1691221" y="163390"/>
                  <a:pt x="1676901" y="166254"/>
                </a:cubicBezTo>
                <a:cubicBezTo>
                  <a:pt x="1644880" y="172658"/>
                  <a:pt x="1612246" y="175491"/>
                  <a:pt x="1579919" y="180109"/>
                </a:cubicBezTo>
                <a:cubicBezTo>
                  <a:pt x="1492173" y="170873"/>
                  <a:pt x="1403886" y="165816"/>
                  <a:pt x="1316682" y="152400"/>
                </a:cubicBezTo>
                <a:cubicBezTo>
                  <a:pt x="1283452" y="147288"/>
                  <a:pt x="1252428" y="132392"/>
                  <a:pt x="1219701" y="124691"/>
                </a:cubicBezTo>
                <a:cubicBezTo>
                  <a:pt x="1173856" y="113904"/>
                  <a:pt x="1126661" y="109116"/>
                  <a:pt x="1081155" y="96981"/>
                </a:cubicBezTo>
                <a:cubicBezTo>
                  <a:pt x="874320" y="41824"/>
                  <a:pt x="1177317" y="92905"/>
                  <a:pt x="914901" y="55418"/>
                </a:cubicBezTo>
                <a:cubicBezTo>
                  <a:pt x="896428" y="46182"/>
                  <a:pt x="879606" y="32353"/>
                  <a:pt x="859482" y="27709"/>
                </a:cubicBezTo>
                <a:cubicBezTo>
                  <a:pt x="818733" y="18305"/>
                  <a:pt x="776124" y="20213"/>
                  <a:pt x="734791" y="13854"/>
                </a:cubicBezTo>
                <a:cubicBezTo>
                  <a:pt x="715971" y="10959"/>
                  <a:pt x="697846" y="4618"/>
                  <a:pt x="679373" y="0"/>
                </a:cubicBezTo>
                <a:cubicBezTo>
                  <a:pt x="637809" y="9236"/>
                  <a:pt x="592765" y="8668"/>
                  <a:pt x="554682" y="27709"/>
                </a:cubicBezTo>
                <a:cubicBezTo>
                  <a:pt x="525474" y="42313"/>
                  <a:pt x="509573" y="75015"/>
                  <a:pt x="485410" y="96981"/>
                </a:cubicBezTo>
                <a:cubicBezTo>
                  <a:pt x="458721" y="121244"/>
                  <a:pt x="427787" y="140749"/>
                  <a:pt x="402282" y="166254"/>
                </a:cubicBezTo>
                <a:cubicBezTo>
                  <a:pt x="287095" y="281441"/>
                  <a:pt x="399267" y="200592"/>
                  <a:pt x="305301" y="263236"/>
                </a:cubicBezTo>
                <a:cubicBezTo>
                  <a:pt x="235196" y="438493"/>
                  <a:pt x="344889" y="213751"/>
                  <a:pt x="166755" y="374072"/>
                </a:cubicBezTo>
                <a:cubicBezTo>
                  <a:pt x="145045" y="393611"/>
                  <a:pt x="150280" y="430239"/>
                  <a:pt x="139046" y="457200"/>
                </a:cubicBezTo>
                <a:cubicBezTo>
                  <a:pt x="127131" y="485797"/>
                  <a:pt x="110302" y="512124"/>
                  <a:pt x="97482" y="540327"/>
                </a:cubicBezTo>
                <a:cubicBezTo>
                  <a:pt x="87191" y="562968"/>
                  <a:pt x="79009" y="586509"/>
                  <a:pt x="69773" y="609600"/>
                </a:cubicBezTo>
                <a:cubicBezTo>
                  <a:pt x="65155" y="646545"/>
                  <a:pt x="62579" y="683804"/>
                  <a:pt x="55919" y="720436"/>
                </a:cubicBezTo>
                <a:cubicBezTo>
                  <a:pt x="53307" y="734805"/>
                  <a:pt x="44465" y="747595"/>
                  <a:pt x="42064" y="762000"/>
                </a:cubicBezTo>
                <a:cubicBezTo>
                  <a:pt x="35189" y="803250"/>
                  <a:pt x="33397" y="845195"/>
                  <a:pt x="28210" y="886691"/>
                </a:cubicBezTo>
                <a:cubicBezTo>
                  <a:pt x="24160" y="919094"/>
                  <a:pt x="18973" y="951345"/>
                  <a:pt x="14355" y="983672"/>
                </a:cubicBezTo>
                <a:cubicBezTo>
                  <a:pt x="1449" y="1435383"/>
                  <a:pt x="-20129" y="1447444"/>
                  <a:pt x="42064" y="1870363"/>
                </a:cubicBezTo>
                <a:cubicBezTo>
                  <a:pt x="48233" y="1912312"/>
                  <a:pt x="110384" y="2010706"/>
                  <a:pt x="125191" y="2036618"/>
                </a:cubicBezTo>
                <a:cubicBezTo>
                  <a:pt x="120573" y="2078182"/>
                  <a:pt x="116864" y="2119856"/>
                  <a:pt x="111337" y="2161309"/>
                </a:cubicBezTo>
                <a:cubicBezTo>
                  <a:pt x="107624" y="2189154"/>
                  <a:pt x="101195" y="2216591"/>
                  <a:pt x="97482" y="2244436"/>
                </a:cubicBezTo>
                <a:cubicBezTo>
                  <a:pt x="91955" y="2285889"/>
                  <a:pt x="88246" y="2327563"/>
                  <a:pt x="83628" y="2369127"/>
                </a:cubicBezTo>
                <a:cubicBezTo>
                  <a:pt x="92864" y="2447636"/>
                  <a:pt x="91219" y="2528206"/>
                  <a:pt x="111337" y="2604654"/>
                </a:cubicBezTo>
                <a:cubicBezTo>
                  <a:pt x="115575" y="2620757"/>
                  <a:pt x="141127" y="2620589"/>
                  <a:pt x="152901" y="2632363"/>
                </a:cubicBezTo>
                <a:cubicBezTo>
                  <a:pt x="205026" y="2684488"/>
                  <a:pt x="153265" y="2679687"/>
                  <a:pt x="236028" y="2729345"/>
                </a:cubicBezTo>
                <a:cubicBezTo>
                  <a:pt x="261074" y="2744372"/>
                  <a:pt x="291894" y="2746569"/>
                  <a:pt x="319155" y="2757054"/>
                </a:cubicBezTo>
                <a:cubicBezTo>
                  <a:pt x="469242" y="2814780"/>
                  <a:pt x="359881" y="2790582"/>
                  <a:pt x="513119" y="2812472"/>
                </a:cubicBezTo>
                <a:cubicBezTo>
                  <a:pt x="526973" y="2821708"/>
                  <a:pt x="539789" y="2832734"/>
                  <a:pt x="554682" y="2840181"/>
                </a:cubicBezTo>
                <a:cubicBezTo>
                  <a:pt x="581450" y="2853565"/>
                  <a:pt x="641805" y="2863939"/>
                  <a:pt x="665519" y="2867891"/>
                </a:cubicBezTo>
                <a:cubicBezTo>
                  <a:pt x="722853" y="2877447"/>
                  <a:pt x="817328" y="2888599"/>
                  <a:pt x="873337" y="2895600"/>
                </a:cubicBezTo>
                <a:cubicBezTo>
                  <a:pt x="977514" y="2885182"/>
                  <a:pt x="1028877" y="2899042"/>
                  <a:pt x="1108864" y="2826327"/>
                </a:cubicBezTo>
                <a:cubicBezTo>
                  <a:pt x="1133506" y="2803926"/>
                  <a:pt x="1142352" y="2768262"/>
                  <a:pt x="1164282" y="2743200"/>
                </a:cubicBezTo>
                <a:cubicBezTo>
                  <a:pt x="1175247" y="2730669"/>
                  <a:pt x="1192844" y="2725893"/>
                  <a:pt x="1205846" y="2715491"/>
                </a:cubicBezTo>
                <a:cubicBezTo>
                  <a:pt x="1216046" y="2707331"/>
                  <a:pt x="1221872" y="2693623"/>
                  <a:pt x="1233555" y="2687781"/>
                </a:cubicBezTo>
                <a:cubicBezTo>
                  <a:pt x="1278043" y="2665537"/>
                  <a:pt x="1325919" y="2650836"/>
                  <a:pt x="1372101" y="2632363"/>
                </a:cubicBezTo>
                <a:cubicBezTo>
                  <a:pt x="1395192" y="2623127"/>
                  <a:pt x="1416606" y="2606905"/>
                  <a:pt x="1441373" y="2604654"/>
                </a:cubicBezTo>
                <a:cubicBezTo>
                  <a:pt x="1658326" y="2584932"/>
                  <a:pt x="1542893" y="2594434"/>
                  <a:pt x="1787737" y="2576945"/>
                </a:cubicBezTo>
                <a:cubicBezTo>
                  <a:pt x="1824361" y="2467067"/>
                  <a:pt x="1769027" y="2612421"/>
                  <a:pt x="1843155" y="2493818"/>
                </a:cubicBezTo>
                <a:cubicBezTo>
                  <a:pt x="1856497" y="2472471"/>
                  <a:pt x="1870829" y="2402798"/>
                  <a:pt x="1898573" y="2382981"/>
                </a:cubicBezTo>
                <a:cubicBezTo>
                  <a:pt x="1918810" y="2368526"/>
                  <a:pt x="1945602" y="2366394"/>
                  <a:pt x="1967846" y="2355272"/>
                </a:cubicBezTo>
                <a:cubicBezTo>
                  <a:pt x="1982739" y="2347825"/>
                  <a:pt x="1995944" y="2337357"/>
                  <a:pt x="2009410" y="2327563"/>
                </a:cubicBezTo>
                <a:cubicBezTo>
                  <a:pt x="2078043" y="2277648"/>
                  <a:pt x="2093475" y="2245767"/>
                  <a:pt x="2161810" y="2230581"/>
                </a:cubicBezTo>
                <a:cubicBezTo>
                  <a:pt x="2189232" y="2224487"/>
                  <a:pt x="2217228" y="2221345"/>
                  <a:pt x="2244937" y="2216727"/>
                </a:cubicBezTo>
                <a:cubicBezTo>
                  <a:pt x="2277264" y="2202872"/>
                  <a:pt x="2309263" y="2188225"/>
                  <a:pt x="2341919" y="2175163"/>
                </a:cubicBezTo>
                <a:cubicBezTo>
                  <a:pt x="2355478" y="2169739"/>
                  <a:pt x="2369808" y="2166437"/>
                  <a:pt x="2383482" y="2161309"/>
                </a:cubicBezTo>
                <a:cubicBezTo>
                  <a:pt x="2406768" y="2152577"/>
                  <a:pt x="2452755" y="2133600"/>
                  <a:pt x="2452755" y="2133600"/>
                </a:cubicBezTo>
                <a:lnTo>
                  <a:pt x="2438901" y="2133600"/>
                </a:lnTo>
                <a:lnTo>
                  <a:pt x="2452755" y="2147454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5737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457200" y="2438400"/>
            <a:ext cx="7924800" cy="3733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Break and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5292436"/>
          </a:xfrm>
        </p:spPr>
        <p:txBody>
          <a:bodyPr/>
          <a:lstStyle/>
          <a:p>
            <a:r>
              <a:rPr lang="en-US" dirty="0" smtClean="0"/>
              <a:t>if there are nested loop: break and continue apply to the nearest enclosing loop only.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(j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 100;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j++)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/>
              <a:t>        if (…) break;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 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  <p:cxnSp>
        <p:nvCxnSpPr>
          <p:cNvPr id="8" name="Curved Connector 7"/>
          <p:cNvCxnSpPr/>
          <p:nvPr/>
        </p:nvCxnSpPr>
        <p:spPr bwMode="auto">
          <a:xfrm rot="10800000" flipV="1">
            <a:off x="1447800" y="4114800"/>
            <a:ext cx="2209802" cy="990600"/>
          </a:xfrm>
          <a:prstGeom prst="curvedConnector3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0817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457200" y="2438400"/>
            <a:ext cx="7924800" cy="411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 and Update Expr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Make sure continue does not bypass update-expression for loops</a:t>
            </a:r>
          </a:p>
          <a:p>
            <a:pPr lvl="1"/>
            <a:r>
              <a:rPr lang="en-US" dirty="0" smtClean="0"/>
              <a:t>Specially for while and do-while loops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&amp;value);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(value &lt; 0) continue;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 = sum + value;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  <p:cxnSp>
        <p:nvCxnSpPr>
          <p:cNvPr id="9" name="Curved Connector 8"/>
          <p:cNvCxnSpPr/>
          <p:nvPr/>
        </p:nvCxnSpPr>
        <p:spPr bwMode="auto">
          <a:xfrm rot="10800000">
            <a:off x="4038600" y="3124200"/>
            <a:ext cx="3352800" cy="1066800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81600" y="2286000"/>
            <a:ext cx="392447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 is never incremented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potentially infinite loop!!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2050" name="Picture 2" descr="C:\Users\karkare\AppData\Local\Microsoft\Windows\INetCache\IE\45LGD9AS\MC90023895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281782"/>
            <a:ext cx="1396756" cy="11378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="" xmlns:p14="http://schemas.microsoft.com/office/powerpoint/2010/main" val="67736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457200" y="1524000"/>
            <a:ext cx="7924800" cy="502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 and Update Expr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5638800"/>
          </a:xfrm>
        </p:spPr>
        <p:txBody>
          <a:bodyPr/>
          <a:lstStyle/>
          <a:p>
            <a:r>
              <a:rPr lang="en-US" dirty="0" smtClean="0"/>
              <a:t> Correct Code: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&amp;value);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(value &lt; 0) continue;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 = sum + value;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840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457200" y="1524000"/>
            <a:ext cx="7924800" cy="502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 and Update Expr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5638800"/>
          </a:xfrm>
        </p:spPr>
        <p:txBody>
          <a:bodyPr/>
          <a:lstStyle/>
          <a:p>
            <a:r>
              <a:rPr lang="en-US" sz="2800" dirty="0" smtClean="0"/>
              <a:t> Correct Code:</a:t>
            </a:r>
          </a:p>
          <a:p>
            <a:pPr marL="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100) {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&amp;value);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(value &lt; 0) {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continue;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 = sum + value;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146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81000" y="138544"/>
            <a:ext cx="8382000" cy="1309255"/>
          </a:xfrm>
        </p:spPr>
        <p:txBody>
          <a:bodyPr/>
          <a:lstStyle/>
          <a:p>
            <a:r>
              <a:rPr lang="en-US" altLang="en-US" sz="3200" dirty="0" smtClean="0"/>
              <a:t>Class Quiz: How many times the loop is executed?</a:t>
            </a:r>
            <a:r>
              <a:rPr lang="en-US" altLang="en-US" dirty="0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1416" y="6172200"/>
            <a:ext cx="3657600" cy="53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 smtClean="0"/>
              <a:t>A common bug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Font typeface="Wingdings 2" pitchFamily="18" charset="2"/>
              <a:buNone/>
            </a:pPr>
            <a:endParaRPr lang="en-US" altLang="en-US" dirty="0" smtClean="0"/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0" y="1447800"/>
            <a:ext cx="4572000" cy="3048000"/>
          </a:xfrm>
          <a:prstGeom prst="roundRect">
            <a:avLst>
              <a:gd name="adj" fmla="val 16667"/>
            </a:avLst>
          </a:prstGeom>
          <a:solidFill>
            <a:srgbClr val="FFA7A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dirty="0">
                <a:ea typeface="ＭＳ Ｐゴシック" pitchFamily="34" charset="-128"/>
              </a:rPr>
              <a:t>int a </a:t>
            </a:r>
            <a:r>
              <a:rPr lang="en-US" altLang="en-US" sz="2400" dirty="0" smtClean="0">
                <a:ea typeface="ＭＳ Ｐゴシック" pitchFamily="34" charset="-128"/>
              </a:rPr>
              <a:t>= 10 - 6;</a:t>
            </a:r>
            <a:endParaRPr lang="en-US" altLang="en-US" sz="2400" dirty="0">
              <a:ea typeface="ＭＳ Ｐゴシック" pitchFamily="34" charset="-128"/>
            </a:endParaRPr>
          </a:p>
          <a:p>
            <a:r>
              <a:rPr lang="en-US" altLang="en-US" sz="2400" dirty="0"/>
              <a:t>while (a &lt; 10) { </a:t>
            </a:r>
          </a:p>
          <a:p>
            <a:r>
              <a:rPr lang="en-US" altLang="en-US" sz="2400" dirty="0"/>
              <a:t>	if (a = 5)  {</a:t>
            </a:r>
          </a:p>
          <a:p>
            <a:r>
              <a:rPr lang="en-US" altLang="en-US" sz="2400" dirty="0"/>
              <a:t>	         </a:t>
            </a:r>
            <a:r>
              <a:rPr lang="en-US" altLang="en-US" sz="2400" dirty="0" err="1"/>
              <a:t>printf</a:t>
            </a:r>
            <a:r>
              <a:rPr lang="en-US" altLang="en-US" sz="2400" dirty="0"/>
              <a:t>(“%d\n“, a);</a:t>
            </a:r>
          </a:p>
          <a:p>
            <a:r>
              <a:rPr lang="en-US" altLang="en-US" sz="2400" dirty="0"/>
              <a:t>	} 	</a:t>
            </a:r>
          </a:p>
          <a:p>
            <a:r>
              <a:rPr lang="en-US" altLang="en-US" sz="2400" dirty="0"/>
              <a:t>	a=a+1;</a:t>
            </a:r>
          </a:p>
          <a:p>
            <a:r>
              <a:rPr lang="en-US" altLang="en-US" sz="2400" dirty="0"/>
              <a:t> }</a:t>
            </a:r>
            <a:endParaRPr lang="en-US" altLang="en-US" sz="2400" dirty="0">
              <a:ea typeface="ＭＳ Ｐゴシック" pitchFamily="34" charset="-128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4648199" y="1596947"/>
            <a:ext cx="4495800" cy="3048000"/>
          </a:xfrm>
          <a:prstGeom prst="roundRect">
            <a:avLst>
              <a:gd name="adj" fmla="val 16667"/>
            </a:avLst>
          </a:prstGeom>
          <a:solidFill>
            <a:srgbClr val="AEFFA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dirty="0">
                <a:ea typeface="ＭＳ Ｐゴシック" pitchFamily="34" charset="-128"/>
              </a:rPr>
              <a:t>int a </a:t>
            </a:r>
            <a:r>
              <a:rPr lang="en-US" altLang="en-US" sz="2400" dirty="0" smtClean="0">
                <a:ea typeface="ＭＳ Ｐゴシック" pitchFamily="34" charset="-128"/>
              </a:rPr>
              <a:t>=10 - 6;</a:t>
            </a:r>
            <a:endParaRPr lang="en-US" altLang="en-US" sz="2400" dirty="0">
              <a:ea typeface="ＭＳ Ｐゴシック" pitchFamily="34" charset="-128"/>
            </a:endParaRPr>
          </a:p>
          <a:p>
            <a:r>
              <a:rPr lang="en-US" altLang="en-US" sz="2400" dirty="0"/>
              <a:t>while (a &lt; 10) { </a:t>
            </a:r>
          </a:p>
          <a:p>
            <a:r>
              <a:rPr lang="en-US" altLang="en-US" sz="2400" dirty="0"/>
              <a:t>	if (a == 5)  {</a:t>
            </a:r>
          </a:p>
          <a:p>
            <a:r>
              <a:rPr lang="en-US" altLang="en-US" sz="2400" dirty="0"/>
              <a:t>		printf(“%d“, a); </a:t>
            </a:r>
          </a:p>
          <a:p>
            <a:r>
              <a:rPr lang="en-US" altLang="en-US" sz="2400" dirty="0"/>
              <a:t>	}  	</a:t>
            </a:r>
          </a:p>
          <a:p>
            <a:r>
              <a:rPr lang="en-US" altLang="en-US" sz="2400" dirty="0"/>
              <a:t>	a=a+1;</a:t>
            </a:r>
          </a:p>
          <a:p>
            <a:r>
              <a:rPr lang="en-US" altLang="en-US" sz="2400" dirty="0"/>
              <a:t> }</a:t>
            </a:r>
            <a:endParaRPr lang="en-US" altLang="en-US" sz="2400" dirty="0">
              <a:ea typeface="ＭＳ Ｐゴシック" pitchFamily="34" charset="-128"/>
            </a:endParaRPr>
          </a:p>
        </p:txBody>
      </p:sp>
      <p:sp>
        <p:nvSpPr>
          <p:cNvPr id="6" name="Folded Corner 5"/>
          <p:cNvSpPr/>
          <p:nvPr/>
        </p:nvSpPr>
        <p:spPr bwMode="auto">
          <a:xfrm>
            <a:off x="762000" y="4495800"/>
            <a:ext cx="1371600" cy="2286000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800" dirty="0" smtClean="0">
                <a:solidFill>
                  <a:sysClr val="windowText" lastClr="000000"/>
                </a:solidFill>
                <a:ea typeface="ＭＳ Ｐゴシック" pitchFamily="34" charset="-128"/>
              </a:rPr>
              <a:t>Output5</a:t>
            </a:r>
            <a:endParaRPr lang="en-US" sz="2800" dirty="0">
              <a:solidFill>
                <a:sysClr val="windowText" lastClr="000000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800" dirty="0">
                <a:solidFill>
                  <a:sysClr val="windowText" lastClr="000000"/>
                </a:solidFill>
                <a:ea typeface="ＭＳ Ｐゴシック" pitchFamily="34" charset="-128"/>
              </a:rPr>
              <a:t>5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ysClr val="windowText" lastClr="000000"/>
                </a:solidFill>
                <a:ea typeface="ＭＳ Ｐゴシック" pitchFamily="34" charset="-128"/>
              </a:rPr>
              <a:t>5</a:t>
            </a:r>
          </a:p>
          <a:p>
            <a:pPr eaLnBrk="0" hangingPunct="0">
              <a:defRPr/>
            </a:pPr>
            <a:r>
              <a:rPr lang="en-US" sz="3600" b="1" dirty="0" smtClean="0">
                <a:solidFill>
                  <a:sysClr val="windowText" lastClr="000000"/>
                </a:solidFill>
                <a:ea typeface="ＭＳ Ｐゴシック" pitchFamily="34" charset="-128"/>
              </a:rPr>
              <a:t>…</a:t>
            </a:r>
            <a:endParaRPr lang="en-US" sz="3600" b="1" dirty="0">
              <a:solidFill>
                <a:sysClr val="windowText" lastClr="000000"/>
              </a:solidFill>
              <a:ea typeface="ＭＳ Ｐゴシック" pitchFamily="34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163093" y="1153180"/>
            <a:ext cx="34660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Comic Sans MS" pitchFamily="66" charset="0"/>
              </a:rPr>
              <a:t>Probable intention:</a:t>
            </a:r>
          </a:p>
        </p:txBody>
      </p:sp>
      <p:sp>
        <p:nvSpPr>
          <p:cNvPr id="9" name="Folded Corner 8"/>
          <p:cNvSpPr/>
          <p:nvPr/>
        </p:nvSpPr>
        <p:spPr bwMode="auto">
          <a:xfrm>
            <a:off x="7257506" y="4655126"/>
            <a:ext cx="1371600" cy="907473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800" dirty="0" smtClean="0">
                <a:solidFill>
                  <a:sysClr val="windowText" lastClr="000000"/>
                </a:solidFill>
                <a:ea typeface="ＭＳ Ｐゴシック" pitchFamily="34" charset="-128"/>
              </a:rPr>
              <a:t>Output</a:t>
            </a:r>
          </a:p>
          <a:p>
            <a:pPr eaLnBrk="0" hangingPunct="0">
              <a:defRPr/>
            </a:pPr>
            <a:r>
              <a:rPr lang="en-US" sz="2800" dirty="0" smtClean="0">
                <a:solidFill>
                  <a:sysClr val="windowText" lastClr="000000"/>
                </a:solidFill>
                <a:ea typeface="ＭＳ Ｐゴシック" pitchFamily="34" charset="-128"/>
              </a:rPr>
              <a:t>5</a:t>
            </a:r>
            <a:endParaRPr lang="en-US" sz="3600" b="1" dirty="0">
              <a:solidFill>
                <a:sysClr val="windowText" lastClr="000000"/>
              </a:solidFill>
              <a:ea typeface="ＭＳ Ｐゴシック" pitchFamily="34" charset="-128"/>
            </a:endParaRPr>
          </a:p>
        </p:txBody>
      </p:sp>
      <p:pic>
        <p:nvPicPr>
          <p:cNvPr id="1026" name="Picture 2" descr="C:\Users\karkare\AppData\Local\Microsoft\Windows\INetCache\IE\V9IY8K29\MP90017554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967" y="4626689"/>
            <a:ext cx="2389233" cy="158087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="" xmlns:p14="http://schemas.microsoft.com/office/powerpoint/2010/main" val="10753714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1600200" y="1676400"/>
            <a:ext cx="5410200" cy="35080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 Operator 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7868729" cy="2667000"/>
          </a:xfrm>
        </p:spPr>
        <p:txBody>
          <a:bodyPr/>
          <a:lstStyle/>
          <a:p>
            <a:r>
              <a:rPr lang="en-US" sz="2800" dirty="0" smtClean="0"/>
              <a:t>The value of assignment expression is </a:t>
            </a:r>
            <a:r>
              <a:rPr lang="en-US" sz="2800" dirty="0" smtClean="0">
                <a:solidFill>
                  <a:srgbClr val="FF0000"/>
                </a:solidFill>
              </a:rPr>
              <a:t>same as the value of its RHS</a:t>
            </a:r>
          </a:p>
          <a:p>
            <a:pPr marL="400050" lvl="1" indent="0" algn="ctr">
              <a:buNone/>
            </a:pPr>
            <a:r>
              <a:rPr lang="en-US" sz="2400" dirty="0" smtClean="0"/>
              <a:t>LHS = RHS</a:t>
            </a:r>
          </a:p>
          <a:p>
            <a:r>
              <a:rPr lang="en-US" sz="2800" dirty="0" smtClean="0"/>
              <a:t>It also has the side effect of </a:t>
            </a:r>
            <a:r>
              <a:rPr lang="en-US" sz="2800" dirty="0" smtClean="0">
                <a:solidFill>
                  <a:srgbClr val="FF0000"/>
                </a:solidFill>
              </a:rPr>
              <a:t>updating</a:t>
            </a:r>
            <a:r>
              <a:rPr lang="en-US" sz="2800" dirty="0" smtClean="0"/>
              <a:t> the “box” of LHS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28600" y="2971800"/>
            <a:ext cx="3200400" cy="381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x = 5 + 23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lang="en-US" sz="2400" dirty="0">
              <a:solidFill>
                <a:schemeClr val="tx1"/>
              </a:solidFill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</a:rPr>
              <a:t>y = 12;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</a:rPr>
              <a:t>x = y = 5 + 23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(x=5)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+ (y=3)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819400" y="2971800"/>
            <a:ext cx="6019800" cy="381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Value is 28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</a:rPr>
              <a:t>x updated to 28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</a:rPr>
              <a:t>(x = ( y = 5 + 23))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right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associative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lang="en-US" sz="2400" baseline="0" dirty="0">
              <a:solidFill>
                <a:schemeClr val="tx1"/>
              </a:solidFill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</a:rPr>
              <a:t>Result of + is 8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x becomes 5, </a:t>
            </a:r>
            <a:r>
              <a:rPr lang="en-US" sz="2400" baseline="0" dirty="0" smtClean="0">
                <a:solidFill>
                  <a:schemeClr val="tx1"/>
                </a:solidFill>
                <a:latin typeface="Verdana" pitchFamily="34" charset="0"/>
              </a:rPr>
              <a:t>y becomes 3 </a:t>
            </a:r>
            <a:r>
              <a:rPr lang="en-US" sz="2400" baseline="0" dirty="0" smtClean="0">
                <a:solidFill>
                  <a:srgbClr val="FF0000"/>
                </a:solidFill>
                <a:latin typeface="Verdana" pitchFamily="34" charset="0"/>
              </a:rPr>
              <a:t>(eventually!)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420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" grpId="0" build="p"/>
      <p:bldP spid="7" grpId="0" animBg="1"/>
      <p:bldP spid="2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1600200" y="1676400"/>
            <a:ext cx="5410200" cy="35080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Ternary operator ?: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7868729" cy="2667000"/>
          </a:xfrm>
        </p:spPr>
        <p:txBody>
          <a:bodyPr/>
          <a:lstStyle/>
          <a:p>
            <a:r>
              <a:rPr lang="en-US" sz="2800" dirty="0" smtClean="0"/>
              <a:t>Select among values of two expressions based on a condition</a:t>
            </a:r>
          </a:p>
          <a:p>
            <a:pPr marL="400050" lvl="1" indent="0" algn="ctr">
              <a:buNone/>
            </a:pPr>
            <a:r>
              <a:rPr lang="en-US" sz="2400" dirty="0" smtClean="0"/>
              <a:t>condition ? </a:t>
            </a:r>
            <a:r>
              <a:rPr lang="en-US" sz="2400" dirty="0" err="1" smtClean="0"/>
              <a:t>true_expr</a:t>
            </a:r>
            <a:r>
              <a:rPr lang="en-US" sz="2400" dirty="0"/>
              <a:t> </a:t>
            </a:r>
            <a:r>
              <a:rPr lang="en-US" sz="2400" dirty="0" smtClean="0"/>
              <a:t>: </a:t>
            </a:r>
            <a:r>
              <a:rPr lang="en-US" sz="2400" dirty="0" err="1" smtClean="0"/>
              <a:t>false_expr</a:t>
            </a:r>
            <a:endParaRPr lang="en-US" sz="2400" dirty="0" smtClean="0"/>
          </a:p>
          <a:p>
            <a:r>
              <a:rPr lang="en-US" sz="2800" dirty="0" smtClean="0"/>
              <a:t>Both expressions must be of compatible type.</a:t>
            </a:r>
          </a:p>
          <a:p>
            <a:pPr lvl="1"/>
            <a:r>
              <a:rPr lang="en-US" sz="2400" dirty="0" smtClean="0"/>
              <a:t>The expression is called ternary expression.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85800" y="3429000"/>
            <a:ext cx="2743200" cy="3124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abs;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val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scanf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(“%d”,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val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000" baseline="0" dirty="0" smtClean="0">
                <a:solidFill>
                  <a:schemeClr val="tx1"/>
                </a:solidFill>
                <a:latin typeface="Verdana" pitchFamily="34" charset="0"/>
              </a:rPr>
              <a:t>if (</a:t>
            </a:r>
            <a:r>
              <a:rPr lang="en-US" sz="2000" baseline="0" dirty="0" err="1" smtClean="0">
                <a:solidFill>
                  <a:schemeClr val="tx1"/>
                </a:solidFill>
                <a:latin typeface="Verdana" pitchFamily="34" charset="0"/>
              </a:rPr>
              <a:t>val</a:t>
            </a:r>
            <a:r>
              <a:rPr lang="en-US" sz="2000" baseline="0" dirty="0" smtClean="0">
                <a:solidFill>
                  <a:schemeClr val="tx1"/>
                </a:solidFill>
                <a:latin typeface="Verdana" pitchFamily="34" charset="0"/>
              </a:rPr>
              <a:t> &lt; 0)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  abs = -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val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000" baseline="0" dirty="0" smtClean="0">
                <a:solidFill>
                  <a:schemeClr val="tx1"/>
                </a:solidFill>
                <a:latin typeface="Verdana" pitchFamily="34" charset="0"/>
              </a:rPr>
              <a:t>else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  abs =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val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000" baseline="0" dirty="0" smtClean="0">
                <a:solidFill>
                  <a:schemeClr val="tx1"/>
                </a:solidFill>
                <a:latin typeface="Verdana" pitchFamily="34" charset="0"/>
              </a:rPr>
              <a:t>printf(“%d”, abs);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657600" y="3429000"/>
            <a:ext cx="3886200" cy="1828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abs;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val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scanf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(“%d”,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val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abs = (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val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&lt; 0)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</a:rPr>
              <a:t>?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–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val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</a:rPr>
              <a:t>: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val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000" baseline="0" dirty="0" smtClean="0">
                <a:solidFill>
                  <a:schemeClr val="tx1"/>
                </a:solidFill>
                <a:latin typeface="Verdana" pitchFamily="34" charset="0"/>
              </a:rPr>
              <a:t>printf(“%d”, abs);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57600" y="5334000"/>
            <a:ext cx="5029200" cy="121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val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scanf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(“%d”,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val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000" baseline="0" dirty="0" smtClean="0">
                <a:solidFill>
                  <a:schemeClr val="tx1"/>
                </a:solidFill>
                <a:latin typeface="Verdana" pitchFamily="34" charset="0"/>
              </a:rPr>
              <a:t>printf(“%d”, </a:t>
            </a:r>
            <a:r>
              <a:rPr lang="en-US" sz="2000" dirty="0">
                <a:solidFill>
                  <a:srgbClr val="C00000"/>
                </a:solidFill>
                <a:latin typeface="Verdana" pitchFamily="34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Verdana" pitchFamily="34" charset="0"/>
              </a:rPr>
              <a:t>val</a:t>
            </a:r>
            <a:r>
              <a:rPr lang="en-US" sz="2000" dirty="0">
                <a:solidFill>
                  <a:srgbClr val="C00000"/>
                </a:solidFill>
                <a:latin typeface="Verdana" pitchFamily="34" charset="0"/>
              </a:rPr>
              <a:t> &lt; 0) ? –</a:t>
            </a:r>
            <a:r>
              <a:rPr lang="en-US" sz="2000" dirty="0" err="1">
                <a:solidFill>
                  <a:srgbClr val="C00000"/>
                </a:solidFill>
                <a:latin typeface="Verdana" pitchFamily="34" charset="0"/>
              </a:rPr>
              <a:t>val</a:t>
            </a:r>
            <a:r>
              <a:rPr lang="en-US" sz="2000" dirty="0">
                <a:solidFill>
                  <a:srgbClr val="C00000"/>
                </a:solidFill>
                <a:latin typeface="Verdana" pitchFamily="34" charset="0"/>
              </a:rPr>
              <a:t> : </a:t>
            </a:r>
            <a:r>
              <a:rPr lang="en-US" sz="2000" dirty="0" err="1">
                <a:solidFill>
                  <a:srgbClr val="C00000"/>
                </a:solidFill>
                <a:latin typeface="Verdana" pitchFamily="34" charset="0"/>
              </a:rPr>
              <a:t>val</a:t>
            </a:r>
            <a:r>
              <a:rPr lang="en-US" sz="2000" baseline="0" dirty="0" smtClean="0">
                <a:solidFill>
                  <a:schemeClr val="tx1"/>
                </a:solidFill>
                <a:latin typeface="Verdana" pitchFamily="34" charset="0"/>
              </a:rPr>
              <a:t>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2" name="Curved Connector 11"/>
          <p:cNvCxnSpPr>
            <a:stCxn id="20" idx="1"/>
          </p:cNvCxnSpPr>
          <p:nvPr/>
        </p:nvCxnSpPr>
        <p:spPr bwMode="auto">
          <a:xfrm rot="10800000" flipV="1">
            <a:off x="6420929" y="2521788"/>
            <a:ext cx="990600" cy="2126411"/>
          </a:xfrm>
          <a:prstGeom prst="curvedConnector2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Curved Connector 15"/>
          <p:cNvCxnSpPr>
            <a:stCxn id="18" idx="2"/>
          </p:cNvCxnSpPr>
          <p:nvPr/>
        </p:nvCxnSpPr>
        <p:spPr bwMode="auto">
          <a:xfrm rot="5400000">
            <a:off x="4762499" y="3695701"/>
            <a:ext cx="1295402" cy="609600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Curved Connector 16"/>
          <p:cNvCxnSpPr/>
          <p:nvPr/>
        </p:nvCxnSpPr>
        <p:spPr bwMode="auto">
          <a:xfrm rot="10800000" flipV="1">
            <a:off x="7162801" y="4094672"/>
            <a:ext cx="1259457" cy="553527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4953000" y="2971800"/>
            <a:ext cx="15240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Condition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7668883" y="3200400"/>
            <a:ext cx="1524000" cy="8942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value if condition is 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False</a:t>
            </a:r>
            <a:endParaRPr lang="en-US" sz="20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411529" y="2027208"/>
            <a:ext cx="1524000" cy="9891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value if condition is True</a:t>
            </a:r>
          </a:p>
        </p:txBody>
      </p:sp>
    </p:spTree>
    <p:extLst>
      <p:ext uri="{BB962C8B-B14F-4D97-AF65-F5344CB8AC3E}">
        <p14:creationId xmlns="" xmlns:p14="http://schemas.microsoft.com/office/powerpoint/2010/main" val="382194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" grpId="0" build="p"/>
      <p:bldP spid="7" grpId="0" animBg="1"/>
      <p:bldP spid="8" grpId="0" animBg="1"/>
      <p:bldP spid="10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18399" y="13855"/>
            <a:ext cx="7772400" cy="1014413"/>
          </a:xfrm>
        </p:spPr>
        <p:txBody>
          <a:bodyPr/>
          <a:lstStyle/>
          <a:p>
            <a:r>
              <a:rPr lang="en-US" altLang="en-US" dirty="0" smtClean="0"/>
              <a:t>While Statement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52400" y="3962400"/>
            <a:ext cx="8915400" cy="2819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Read </a:t>
            </a:r>
            <a:r>
              <a:rPr lang="en-US" altLang="en-US" dirty="0"/>
              <a:t>in English as:  </a:t>
            </a:r>
          </a:p>
          <a:p>
            <a:pPr marL="457200" indent="-457200">
              <a:buFont typeface="Wingdings 2" pitchFamily="18" charset="2"/>
              <a:buNone/>
            </a:pPr>
            <a:r>
              <a:rPr lang="en-US" altLang="en-US" dirty="0" smtClean="0"/>
              <a:t>As long as expression </a:t>
            </a:r>
            <a:r>
              <a:rPr lang="en-US" altLang="en-US" dirty="0"/>
              <a:t>is TRUE </a:t>
            </a:r>
            <a:r>
              <a:rPr lang="en-US" altLang="en-US" dirty="0" smtClean="0"/>
              <a:t>execute statement1</a:t>
            </a:r>
            <a:r>
              <a:rPr lang="en-US" altLang="en-US" dirty="0"/>
              <a:t>. </a:t>
            </a:r>
          </a:p>
          <a:p>
            <a:pPr marL="457200" indent="-457200">
              <a:buFont typeface="Wingdings 2" pitchFamily="18" charset="2"/>
              <a:buNone/>
            </a:pPr>
            <a:r>
              <a:rPr lang="en-US" altLang="en-US" dirty="0" smtClean="0"/>
              <a:t>when expression becomes FALSE </a:t>
            </a:r>
            <a:r>
              <a:rPr lang="en-US" altLang="en-US" dirty="0"/>
              <a:t>execute statement 2.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7DC13E-840F-40A7-BE5F-7D4702EA86C1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1143000"/>
            <a:ext cx="3657600" cy="1447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800" dirty="0">
                <a:ea typeface="ＭＳ Ｐゴシック" pitchFamily="34" charset="-128"/>
              </a:rPr>
              <a:t>while (expression)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	</a:t>
            </a:r>
            <a:r>
              <a:rPr lang="en-US" sz="2800" dirty="0">
                <a:ea typeface="ＭＳ Ｐゴシック" pitchFamily="34" charset="-128"/>
              </a:rPr>
              <a:t>statement1;</a:t>
            </a:r>
          </a:p>
          <a:p>
            <a:pPr eaLnBrk="0" hangingPunct="0">
              <a:defRPr/>
            </a:pPr>
            <a:r>
              <a:rPr lang="en-US" sz="2800" dirty="0">
                <a:ea typeface="ＭＳ Ｐゴシック" pitchFamily="34" charset="-128"/>
              </a:rPr>
              <a:t>statement2;</a:t>
            </a:r>
          </a:p>
        </p:txBody>
      </p:sp>
      <p:sp>
        <p:nvSpPr>
          <p:cNvPr id="18" name="Flowchart: Decision 17"/>
          <p:cNvSpPr/>
          <p:nvPr/>
        </p:nvSpPr>
        <p:spPr bwMode="auto">
          <a:xfrm>
            <a:off x="4999038" y="1471613"/>
            <a:ext cx="2855912" cy="12763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00" dirty="0">
              <a:solidFill>
                <a:schemeClr val="accent4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6259513" y="2747963"/>
            <a:ext cx="369887" cy="528637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7518400" y="1663700"/>
            <a:ext cx="928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4"/>
                </a:solidFill>
              </a:rPr>
              <a:t>FALSE</a:t>
            </a:r>
          </a:p>
        </p:txBody>
      </p:sp>
      <p:sp>
        <p:nvSpPr>
          <p:cNvPr id="21" name="Bent-Up Arrow 20"/>
          <p:cNvSpPr/>
          <p:nvPr/>
        </p:nvSpPr>
        <p:spPr bwMode="auto">
          <a:xfrm>
            <a:off x="4495801" y="1143000"/>
            <a:ext cx="838200" cy="2552305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22" name="Bent-Up Arrow 21"/>
          <p:cNvSpPr/>
          <p:nvPr/>
        </p:nvSpPr>
        <p:spPr bwMode="auto">
          <a:xfrm>
            <a:off x="4648199" y="990601"/>
            <a:ext cx="1981201" cy="609599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23" name="TextBox 10"/>
          <p:cNvSpPr txBox="1">
            <a:spLocks noChangeArrowheads="1"/>
          </p:cNvSpPr>
          <p:nvPr/>
        </p:nvSpPr>
        <p:spPr bwMode="auto">
          <a:xfrm>
            <a:off x="5419725" y="2747963"/>
            <a:ext cx="81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4"/>
                </a:solidFill>
              </a:rPr>
              <a:t>TRUE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5257800" y="3276600"/>
            <a:ext cx="18288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statement1</a:t>
            </a:r>
          </a:p>
        </p:txBody>
      </p:sp>
      <p:sp>
        <p:nvSpPr>
          <p:cNvPr id="26" name="Bent-Up Arrow 25"/>
          <p:cNvSpPr/>
          <p:nvPr/>
        </p:nvSpPr>
        <p:spPr bwMode="auto">
          <a:xfrm>
            <a:off x="7770999" y="1982518"/>
            <a:ext cx="687201" cy="1370282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14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5737410" y="1919288"/>
            <a:ext cx="142539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expression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7219950" y="3352800"/>
            <a:ext cx="184785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statement2</a:t>
            </a:r>
          </a:p>
        </p:txBody>
      </p:sp>
    </p:spTree>
    <p:extLst>
      <p:ext uri="{BB962C8B-B14F-4D97-AF65-F5344CB8AC3E}">
        <p14:creationId xmlns="" xmlns:p14="http://schemas.microsoft.com/office/powerpoint/2010/main" val="4776676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Gabbar’s</a:t>
            </a:r>
            <a:r>
              <a:rPr lang="en-US" dirty="0" smtClean="0"/>
              <a:t> life made easier</a:t>
            </a:r>
            <a:endParaRPr lang="en-US" dirty="0"/>
          </a:p>
        </p:txBody>
      </p:sp>
      <p:pic>
        <p:nvPicPr>
          <p:cNvPr id="15" name="Content Placeholder 14" descr="Sholay Basanti Dance 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" y="1676400"/>
            <a:ext cx="4114800" cy="4114800"/>
          </a:xfrm>
        </p:spPr>
      </p:pic>
      <p:grpSp>
        <p:nvGrpSpPr>
          <p:cNvPr id="14" name="Group 13"/>
          <p:cNvGrpSpPr/>
          <p:nvPr/>
        </p:nvGrpSpPr>
        <p:grpSpPr>
          <a:xfrm>
            <a:off x="4495801" y="1752601"/>
            <a:ext cx="4571999" cy="3352799"/>
            <a:chOff x="4495801" y="1752601"/>
            <a:chExt cx="4571999" cy="3352799"/>
          </a:xfrm>
        </p:grpSpPr>
        <p:sp>
          <p:nvSpPr>
            <p:cNvPr id="4" name="Flowchart: Decision 3"/>
            <p:cNvSpPr/>
            <p:nvPr/>
          </p:nvSpPr>
          <p:spPr bwMode="auto">
            <a:xfrm>
              <a:off x="4999038" y="2233613"/>
              <a:ext cx="2855912" cy="1276350"/>
            </a:xfrm>
            <a:prstGeom prst="flowChartDecisi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000" dirty="0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5" name="Down Arrow 4"/>
            <p:cNvSpPr/>
            <p:nvPr/>
          </p:nvSpPr>
          <p:spPr bwMode="auto">
            <a:xfrm>
              <a:off x="6259513" y="3509963"/>
              <a:ext cx="369887" cy="528637"/>
            </a:xfrm>
            <a:prstGeom prst="downArrow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chemeClr val="accent4"/>
                </a:solidFill>
                <a:ea typeface="ＭＳ Ｐゴシック" pitchFamily="34" charset="-128"/>
              </a:endParaRPr>
            </a:p>
          </p:txBody>
        </p:sp>
        <p:sp>
          <p:nvSpPr>
            <p:cNvPr id="6" name="TextBox 7"/>
            <p:cNvSpPr txBox="1">
              <a:spLocks noChangeArrowheads="1"/>
            </p:cNvSpPr>
            <p:nvPr/>
          </p:nvSpPr>
          <p:spPr bwMode="auto">
            <a:xfrm>
              <a:off x="7518400" y="2425700"/>
              <a:ext cx="928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accent4"/>
                  </a:solidFill>
                </a:rPr>
                <a:t>FALSE</a:t>
              </a:r>
            </a:p>
          </p:txBody>
        </p:sp>
        <p:sp>
          <p:nvSpPr>
            <p:cNvPr id="7" name="Bent-Up Arrow 6"/>
            <p:cNvSpPr/>
            <p:nvPr/>
          </p:nvSpPr>
          <p:spPr bwMode="auto">
            <a:xfrm>
              <a:off x="4495801" y="1905000"/>
              <a:ext cx="838200" cy="2552305"/>
            </a:xfrm>
            <a:prstGeom prst="bentUpArrow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chemeClr val="accent4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Bent-Up Arrow 7"/>
            <p:cNvSpPr/>
            <p:nvPr/>
          </p:nvSpPr>
          <p:spPr bwMode="auto">
            <a:xfrm>
              <a:off x="4648199" y="1752601"/>
              <a:ext cx="1981201" cy="609599"/>
            </a:xfrm>
            <a:prstGeom prst="bentUpArrow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chemeClr val="accent4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TextBox 10"/>
            <p:cNvSpPr txBox="1">
              <a:spLocks noChangeArrowheads="1"/>
            </p:cNvSpPr>
            <p:nvPr/>
          </p:nvSpPr>
          <p:spPr bwMode="auto">
            <a:xfrm>
              <a:off x="5419725" y="3509963"/>
              <a:ext cx="8130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accent4"/>
                  </a:solidFill>
                </a:rPr>
                <a:t>TRUE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5257800" y="4038600"/>
              <a:ext cx="1828800" cy="762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 smtClean="0">
                  <a:ea typeface="ＭＳ Ｐゴシック" pitchFamily="34" charset="-128"/>
                </a:rPr>
                <a:t>Watch for 1 minute</a:t>
              </a: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11" name="Bent-Up Arrow 10"/>
            <p:cNvSpPr/>
            <p:nvPr/>
          </p:nvSpPr>
          <p:spPr bwMode="auto">
            <a:xfrm>
              <a:off x="7770999" y="2744518"/>
              <a:ext cx="687201" cy="1675082"/>
            </a:xfrm>
            <a:prstGeom prst="bentUpArrow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11400000" lon="0" rev="0"/>
              </a:camera>
              <a:lightRig rig="threePt" dir="t"/>
            </a:scene3d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chemeClr val="accent4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5397803" y="2681288"/>
              <a:ext cx="2069797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dirty="0" smtClean="0"/>
                <a:t>Is </a:t>
              </a:r>
              <a:r>
                <a:rPr lang="en-US" altLang="en-US" dirty="0" err="1" smtClean="0"/>
                <a:t>Basanti</a:t>
              </a:r>
              <a:r>
                <a:rPr lang="en-US" altLang="en-US" dirty="0" smtClean="0"/>
                <a:t> dancing</a:t>
              </a:r>
              <a:endParaRPr lang="en-US" altLang="en-US" dirty="0"/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7219950" y="4419600"/>
              <a:ext cx="1847850" cy="685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 smtClean="0">
                  <a:ea typeface="ＭＳ Ｐゴシック" pitchFamily="34" charset="-128"/>
                </a:rPr>
                <a:t>Kill </a:t>
              </a:r>
              <a:r>
                <a:rPr lang="en-US" sz="2400" dirty="0" err="1" smtClean="0">
                  <a:ea typeface="ＭＳ Ｐゴシック" pitchFamily="34" charset="-128"/>
                </a:rPr>
                <a:t>Veeru</a:t>
              </a:r>
              <a:endParaRPr lang="en-US" sz="2400" dirty="0">
                <a:ea typeface="ＭＳ Ｐゴシック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18399" y="13855"/>
            <a:ext cx="7772400" cy="1014413"/>
          </a:xfrm>
        </p:spPr>
        <p:txBody>
          <a:bodyPr/>
          <a:lstStyle/>
          <a:p>
            <a:r>
              <a:rPr lang="en-US" altLang="en-US" dirty="0" smtClean="0"/>
              <a:t>While Statement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52400" y="3657600"/>
            <a:ext cx="8915400" cy="2514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dirty="0" smtClean="0"/>
              <a:t>Evaluate expression</a:t>
            </a:r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dirty="0" smtClean="0"/>
              <a:t>If TRUE then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en-US" dirty="0" smtClean="0"/>
              <a:t>execute statement1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en-US" dirty="0" err="1" smtClean="0"/>
              <a:t>goto</a:t>
            </a:r>
            <a:r>
              <a:rPr lang="en-US" altLang="en-US" dirty="0" smtClean="0"/>
              <a:t> step </a:t>
            </a:r>
            <a:r>
              <a:rPr lang="en-US" altLang="en-US" dirty="0" smtClean="0">
                <a:solidFill>
                  <a:srgbClr val="C00000"/>
                </a:solidFill>
              </a:rPr>
              <a:t>1.</a:t>
            </a:r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dirty="0" smtClean="0"/>
              <a:t>If FALSE then execute statement2.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8487AF-DF6C-45CC-B3DB-AA21557FDA30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1143000"/>
            <a:ext cx="3657600" cy="1447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800" dirty="0">
                <a:ea typeface="ＭＳ Ｐゴシック" pitchFamily="34" charset="-128"/>
              </a:rPr>
              <a:t>while (expression)</a:t>
            </a:r>
          </a:p>
          <a:p>
            <a:pPr eaLnBrk="0" hangingPunct="0">
              <a:defRPr/>
            </a:pPr>
            <a:r>
              <a:rPr lang="en-US" sz="2800" dirty="0">
                <a:ea typeface="ＭＳ Ｐゴシック" pitchFamily="34" charset="-128"/>
              </a:rPr>
              <a:t>	statement1;</a:t>
            </a:r>
          </a:p>
          <a:p>
            <a:pPr eaLnBrk="0" hangingPunct="0">
              <a:defRPr/>
            </a:pPr>
            <a:r>
              <a:rPr lang="en-US" sz="2800" dirty="0">
                <a:ea typeface="ＭＳ Ｐゴシック" pitchFamily="34" charset="-128"/>
              </a:rPr>
              <a:t>statement2;</a:t>
            </a:r>
          </a:p>
        </p:txBody>
      </p:sp>
      <p:sp>
        <p:nvSpPr>
          <p:cNvPr id="6" name="Flowchart: Decision 5"/>
          <p:cNvSpPr/>
          <p:nvPr/>
        </p:nvSpPr>
        <p:spPr bwMode="auto">
          <a:xfrm>
            <a:off x="4999038" y="1471613"/>
            <a:ext cx="2855912" cy="12763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00" dirty="0">
              <a:solidFill>
                <a:schemeClr val="accent4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6259513" y="2747963"/>
            <a:ext cx="369887" cy="528637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7518400" y="1663700"/>
            <a:ext cx="928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accent4"/>
                </a:solidFill>
              </a:rPr>
              <a:t>FALSE</a:t>
            </a:r>
          </a:p>
        </p:txBody>
      </p:sp>
      <p:sp>
        <p:nvSpPr>
          <p:cNvPr id="9" name="Bent-Up Arrow 8"/>
          <p:cNvSpPr/>
          <p:nvPr/>
        </p:nvSpPr>
        <p:spPr bwMode="auto">
          <a:xfrm>
            <a:off x="4495801" y="1143000"/>
            <a:ext cx="838200" cy="2552305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10" name="Bent-Up Arrow 9"/>
          <p:cNvSpPr/>
          <p:nvPr/>
        </p:nvSpPr>
        <p:spPr bwMode="auto">
          <a:xfrm>
            <a:off x="4648199" y="990601"/>
            <a:ext cx="1981201" cy="609599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5130" name="TextBox 10"/>
          <p:cNvSpPr txBox="1">
            <a:spLocks noChangeArrowheads="1"/>
          </p:cNvSpPr>
          <p:nvPr/>
        </p:nvSpPr>
        <p:spPr bwMode="auto">
          <a:xfrm>
            <a:off x="5419725" y="2747963"/>
            <a:ext cx="81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accent4"/>
                </a:solidFill>
              </a:rPr>
              <a:t>TRUE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5257800" y="3276600"/>
            <a:ext cx="18288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statement1</a:t>
            </a:r>
          </a:p>
        </p:txBody>
      </p:sp>
      <p:sp>
        <p:nvSpPr>
          <p:cNvPr id="13" name="Bent-Up Arrow 12"/>
          <p:cNvSpPr/>
          <p:nvPr/>
        </p:nvSpPr>
        <p:spPr bwMode="auto">
          <a:xfrm>
            <a:off x="7770999" y="1982518"/>
            <a:ext cx="687201" cy="1370282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14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5133" name="TextBox 13"/>
          <p:cNvSpPr txBox="1">
            <a:spLocks noChangeArrowheads="1"/>
          </p:cNvSpPr>
          <p:nvPr/>
        </p:nvSpPr>
        <p:spPr bwMode="auto">
          <a:xfrm>
            <a:off x="5737410" y="1919288"/>
            <a:ext cx="142539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expression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7219950" y="3352800"/>
            <a:ext cx="184785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statement2</a:t>
            </a:r>
          </a:p>
        </p:txBody>
      </p:sp>
    </p:spTree>
    <p:extLst>
      <p:ext uri="{BB962C8B-B14F-4D97-AF65-F5344CB8AC3E}">
        <p14:creationId xmlns="" xmlns:p14="http://schemas.microsoft.com/office/powerpoint/2010/main" val="27068479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6" grpId="0" animBg="1"/>
      <p:bldP spid="7" grpId="0" animBg="1"/>
      <p:bldP spid="5127" grpId="0"/>
      <p:bldP spid="9" grpId="0" animBg="1"/>
      <p:bldP spid="10" grpId="0" animBg="1"/>
      <p:bldP spid="5130" grpId="0"/>
      <p:bldP spid="12" grpId="0" animBg="1"/>
      <p:bldP spid="13" grpId="0" animBg="1"/>
      <p:bldP spid="5133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r>
              <a:rPr lang="en-US" altLang="en-US" dirty="0" smtClean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2209800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>
                <a:cs typeface="Arial" pitchFamily="34" charset="0"/>
              </a:rPr>
              <a:t>Read a sequence of integers from the terminal until -1 is read.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>
                <a:cs typeface="Arial" pitchFamily="34" charset="0"/>
              </a:rPr>
              <a:t>Output sum of numbers read, not including the -1.</a:t>
            </a:r>
          </a:p>
          <a:p>
            <a:pPr marL="0" indent="0"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  <a:cs typeface="Arial" pitchFamily="34" charset="0"/>
              </a:rPr>
              <a:t>First, let us write the loop, then add code for  sum.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5D47B2-6143-476D-A974-9808E42417D0}" type="datetime7">
              <a:rPr lang="en-US" smtClean="0"/>
              <a:pPr>
                <a:defRPr/>
              </a:pPr>
              <a:t>Jan-17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0" y="3581400"/>
            <a:ext cx="9144000" cy="2895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	</a:t>
            </a:r>
            <a:r>
              <a:rPr lang="en-US" sz="2800" dirty="0" err="1">
                <a:ea typeface="ＭＳ Ｐゴシック" pitchFamily="34" charset="-128"/>
              </a:rPr>
              <a:t>int</a:t>
            </a:r>
            <a:r>
              <a:rPr lang="en-US" sz="2800" dirty="0">
                <a:ea typeface="ＭＳ Ｐゴシック" pitchFamily="34" charset="-128"/>
              </a:rPr>
              <a:t> a;</a:t>
            </a:r>
          </a:p>
          <a:p>
            <a:pPr eaLnBrk="0" hangingPunct="0">
              <a:defRPr/>
            </a:pPr>
            <a:r>
              <a:rPr lang="en-US" sz="2800" dirty="0">
                <a:ea typeface="ＭＳ Ｐゴシック" pitchFamily="34" charset="-128"/>
              </a:rPr>
              <a:t>	</a:t>
            </a:r>
            <a:r>
              <a:rPr lang="en-US" sz="2800" dirty="0" err="1">
                <a:ea typeface="ＭＳ Ｐゴシック" pitchFamily="34" charset="-128"/>
              </a:rPr>
              <a:t>scanf</a:t>
            </a:r>
            <a:r>
              <a:rPr lang="en-US" sz="2800" dirty="0">
                <a:ea typeface="ＭＳ Ｐゴシック" pitchFamily="34" charset="-128"/>
              </a:rPr>
              <a:t>(“%d”, &amp;a);                /* read into a */</a:t>
            </a:r>
          </a:p>
          <a:p>
            <a:pPr eaLnBrk="0" hangingPunct="0">
              <a:defRPr/>
            </a:pPr>
            <a:r>
              <a:rPr lang="en-US" sz="2800" dirty="0">
                <a:ea typeface="ＭＳ Ｐゴシック" pitchFamily="34" charset="-128"/>
              </a:rPr>
              <a:t>	while ( </a:t>
            </a:r>
            <a:r>
              <a:rPr lang="en-US" sz="2800" dirty="0" smtClean="0">
                <a:ea typeface="ＭＳ Ｐゴシック" pitchFamily="34" charset="-128"/>
              </a:rPr>
              <a:t>a !=  </a:t>
            </a:r>
            <a:r>
              <a:rPr lang="en-US" sz="2800" dirty="0">
                <a:ea typeface="ＭＳ Ｐゴシック" pitchFamily="34" charset="-128"/>
              </a:rPr>
              <a:t>-</a:t>
            </a:r>
            <a:r>
              <a:rPr lang="en-US" sz="2800" dirty="0" smtClean="0">
                <a:ea typeface="ＭＳ Ｐゴシック" pitchFamily="34" charset="-128"/>
              </a:rPr>
              <a:t>1) </a:t>
            </a:r>
            <a:r>
              <a:rPr lang="en-US" sz="2800" dirty="0">
                <a:ea typeface="ＭＳ Ｐゴシック" pitchFamily="34" charset="-128"/>
              </a:rPr>
              <a:t>{</a:t>
            </a:r>
          </a:p>
          <a:p>
            <a:pPr eaLnBrk="0" hangingPunct="0">
              <a:defRPr/>
            </a:pPr>
            <a:r>
              <a:rPr lang="en-US" sz="2800" dirty="0">
                <a:ea typeface="ＭＳ Ｐゴシック" pitchFamily="34" charset="-128"/>
              </a:rPr>
              <a:t>		</a:t>
            </a:r>
            <a:r>
              <a:rPr lang="en-US" sz="2800" dirty="0" err="1">
                <a:ea typeface="ＭＳ Ｐゴシック" pitchFamily="34" charset="-128"/>
              </a:rPr>
              <a:t>scanf</a:t>
            </a:r>
            <a:r>
              <a:rPr lang="en-US" sz="2800" dirty="0">
                <a:ea typeface="ＭＳ Ｐゴシック" pitchFamily="34" charset="-128"/>
              </a:rPr>
              <a:t>(“%d”, &amp;a);    /* read into a inside loop*/</a:t>
            </a:r>
          </a:p>
          <a:p>
            <a:pPr eaLnBrk="0" hangingPunct="0">
              <a:defRPr/>
            </a:pPr>
            <a:r>
              <a:rPr lang="en-US" sz="2800" dirty="0">
                <a:ea typeface="ＭＳ Ｐゴシック" pitchFamily="34" charset="-128"/>
              </a:rPr>
              <a:t>	</a:t>
            </a:r>
            <a:r>
              <a:rPr lang="en-US" sz="2800" dirty="0" smtClean="0">
                <a:ea typeface="ＭＳ Ｐゴシック" pitchFamily="34" charset="-128"/>
              </a:rPr>
              <a:t>}</a:t>
            </a:r>
            <a:endParaRPr lang="en-US" sz="28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70285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5"/>
  <p:tag name="ORIGINALWIDTH" val="892.5"/>
  <p:tag name="LATEXADDIN" val="\documentclass{article}&#10;\usepackage{amsmath}&#10;\usepackage{amsfonts}&#10;\pagestyle{empty}&#10;\begin{document}&#10;&#10;$T_n = (x+1)^{2n}/(2n+1)!$&#10;\end{document}"/>
  <p:tag name="IGUANATEXSIZE" val="20"/>
  <p:tag name="IGUANATEXCURSOR" val="108"/>
  <p:tag name="TRANSPARENCY" val="True"/>
  <p:tag name="FILENAME" val=""/>
  <p:tag name="LATEXENGINEID" val="0"/>
  <p:tag name="TEMPFOLDER" val="C:\Users\rajat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5"/>
  <p:tag name="ORIGINALWIDTH" val="523"/>
  <p:tag name="LATEXADDIN" val="\documentclass{article}&#10;\usepackage{amsmath}&#10;\usepackage{amsfonts}&#10;\pagestyle{empty}&#10;\begin{document}&#10;&#10;$T_n = T_{n-1} * R$&#10;\end{document}"/>
  <p:tag name="IGUANATEXSIZE" val="20"/>
  <p:tag name="IGUANATEXCURSOR" val="122"/>
  <p:tag name="TRANSPARENCY" val="True"/>
  <p:tag name="FILENAME" val=""/>
  <p:tag name="LATEXENGINEID" val="0"/>
  <p:tag name="TEMPFOLDER" val="C:\Users\rajat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"/>
  <p:tag name="ORIGINALWIDTH" val="500"/>
  <p:tag name="LATEXADDIN" val="\documentclass{article}&#10;\usepackage{amsmath}&#10;\usepackage{amsfonts}&#10;\pagestyle{empty}&#10;\begin{document}&#10;&#10;$ R = \frac{(x+1)^2}{2n*(2n+1)}$&#10;\end{document}"/>
  <p:tag name="IGUANATEXSIZE" val="20"/>
  <p:tag name="IGUANATEXCURSOR" val="135"/>
  <p:tag name="TRANSPARENCY" val="True"/>
  <p:tag name="FILENAME" val=""/>
  <p:tag name="LATEXENGINEID" val="0"/>
  <p:tag name="TEMPFOLDER" val="C:\Users\rajat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3074</Words>
  <Application>Microsoft Office PowerPoint</Application>
  <PresentationFormat>On-screen Show (4:3)</PresentationFormat>
  <Paragraphs>924</Paragraphs>
  <Slides>56</Slides>
  <Notes>56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ESC101: Introduction to Computing</vt:lpstr>
      <vt:lpstr>Printing Multiplication Table</vt:lpstr>
      <vt:lpstr>Program…</vt:lpstr>
      <vt:lpstr>Printing Multiplication Table</vt:lpstr>
      <vt:lpstr>Printing Multiplication Table</vt:lpstr>
      <vt:lpstr>While Statement</vt:lpstr>
      <vt:lpstr>Gabbar’s life made easier</vt:lpstr>
      <vt:lpstr>While Statement</vt:lpstr>
      <vt:lpstr>Example 1</vt:lpstr>
      <vt:lpstr>Tracing the loop</vt:lpstr>
      <vt:lpstr>Add numbers until -1</vt:lpstr>
      <vt:lpstr>Terminology         </vt:lpstr>
      <vt:lpstr>Common Mistakes</vt:lpstr>
      <vt:lpstr>Practice Problem</vt:lpstr>
      <vt:lpstr>Slide 15</vt:lpstr>
      <vt:lpstr>do-while loops</vt:lpstr>
      <vt:lpstr>Comparing while and do-while</vt:lpstr>
      <vt:lpstr>Comparative Example</vt:lpstr>
      <vt:lpstr>Comparative Example</vt:lpstr>
      <vt:lpstr>Few points</vt:lpstr>
      <vt:lpstr>While Statement</vt:lpstr>
      <vt:lpstr>For Loop</vt:lpstr>
      <vt:lpstr>For loop in C</vt:lpstr>
      <vt:lpstr>For loop in C</vt:lpstr>
      <vt:lpstr>Slide 25</vt:lpstr>
      <vt:lpstr>For loop in terms of while loop</vt:lpstr>
      <vt:lpstr>Example: Geometric Progression</vt:lpstr>
      <vt:lpstr>Slide 28</vt:lpstr>
      <vt:lpstr>Slide 29</vt:lpstr>
      <vt:lpstr>Slide 30</vt:lpstr>
      <vt:lpstr>Overflow</vt:lpstr>
      <vt:lpstr>Avoiding overflow: Examples</vt:lpstr>
      <vt:lpstr>Avoiding overflow: Examples</vt:lpstr>
      <vt:lpstr>Nested Loops</vt:lpstr>
      <vt:lpstr>Example</vt:lpstr>
      <vt:lpstr>Slide 36</vt:lpstr>
      <vt:lpstr>Displaying a pattern</vt:lpstr>
      <vt:lpstr>increment/decrement operator</vt:lpstr>
      <vt:lpstr>Scope of a variable in C</vt:lpstr>
      <vt:lpstr>Scope of a variable in C</vt:lpstr>
      <vt:lpstr>Block scope of a variable</vt:lpstr>
      <vt:lpstr>Block scope of a variable</vt:lpstr>
      <vt:lpstr>Block scope of a variable</vt:lpstr>
      <vt:lpstr>Break and Continue</vt:lpstr>
      <vt:lpstr>Break</vt:lpstr>
      <vt:lpstr>Slide 46</vt:lpstr>
      <vt:lpstr>To break or not to break</vt:lpstr>
      <vt:lpstr>Continue</vt:lpstr>
      <vt:lpstr>Slide 49</vt:lpstr>
      <vt:lpstr>Break and Continue</vt:lpstr>
      <vt:lpstr>Continue and Update Expr</vt:lpstr>
      <vt:lpstr>Continue and Update Expr</vt:lpstr>
      <vt:lpstr>Continue and Update Expr</vt:lpstr>
      <vt:lpstr>Class Quiz: How many times the loop is executed? </vt:lpstr>
      <vt:lpstr>Assignment Operator =</vt:lpstr>
      <vt:lpstr>Ternary operator ?: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ESC101: Introduction to Computing</dc:title>
  <dc:creator>rajat</dc:creator>
  <cp:lastModifiedBy>rajat</cp:lastModifiedBy>
  <cp:revision>109</cp:revision>
  <dcterms:created xsi:type="dcterms:W3CDTF">2006-08-16T00:00:00Z</dcterms:created>
  <dcterms:modified xsi:type="dcterms:W3CDTF">2017-01-25T09:05:15Z</dcterms:modified>
</cp:coreProperties>
</file>