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1"/>
  </p:notesMasterIdLst>
  <p:sldIdLst>
    <p:sldId id="427" r:id="rId3"/>
    <p:sldId id="407" r:id="rId4"/>
    <p:sldId id="408" r:id="rId5"/>
    <p:sldId id="418" r:id="rId6"/>
    <p:sldId id="428" r:id="rId7"/>
    <p:sldId id="430" r:id="rId8"/>
    <p:sldId id="429" r:id="rId9"/>
    <p:sldId id="431" r:id="rId10"/>
    <p:sldId id="414" r:id="rId11"/>
    <p:sldId id="432" r:id="rId12"/>
    <p:sldId id="423" r:id="rId13"/>
    <p:sldId id="424" r:id="rId14"/>
    <p:sldId id="425" r:id="rId15"/>
    <p:sldId id="426" r:id="rId16"/>
    <p:sldId id="419" r:id="rId17"/>
    <p:sldId id="420" r:id="rId18"/>
    <p:sldId id="421" r:id="rId19"/>
    <p:sldId id="42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99CCFF"/>
    <a:srgbClr val="00B050"/>
    <a:srgbClr val="FF0000"/>
    <a:srgbClr val="006600"/>
    <a:srgbClr val="FFCC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16" autoAdjust="0"/>
  </p:normalViewPr>
  <p:slideViewPr>
    <p:cSldViewPr snapToGrid="0">
      <p:cViewPr varScale="1">
        <p:scale>
          <a:sx n="73" d="100"/>
          <a:sy n="73" d="100"/>
        </p:scale>
        <p:origin x="3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6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6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6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B122C26-E27F-4AE3-944D-57380A08E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37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A6711-B472-4747-89E3-3BA4FB133D49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366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34442E-A341-4C40-84E3-E11605432BF9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2344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A6711-B472-4747-89E3-3BA4FB133D49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0900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122C26-E27F-4AE3-944D-57380A08EB5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4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122C26-E27F-4AE3-944D-57380A08EB5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0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8B9DC3-6275-4C8E-8558-3B979D977AAC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6701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FD1CCE-A296-4206-B6CE-4B64B791C61D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6114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122C26-E27F-4AE3-944D-57380A08EB5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68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122C26-E27F-4AE3-944D-57380A08EB5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72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122C26-E27F-4AE3-944D-57380A08EB5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4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122C26-E27F-4AE3-944D-57380A08EB5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0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122C26-E27F-4AE3-944D-57380A08EB5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7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A6711-B472-4747-89E3-3BA4FB133D49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731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AF8FEA-7845-4DB5-887C-2F9034DE90CC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334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968598-1D69-4C3C-9426-4430BD5501AE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935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5B8969-F0A3-4004-811A-2002E86FF923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1292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A0077C-46EE-4CB5-A6B7-DBDB79718533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55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122C26-E27F-4AE3-944D-57380A08EB5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5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9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1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80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80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31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0"/>
            <a:ext cx="9144000" cy="6180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4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696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452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829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90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89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950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88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7905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8757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72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1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1463" y="1100138"/>
            <a:ext cx="4229100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100138"/>
            <a:ext cx="4229100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16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65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59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34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23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85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73113"/>
          </a:xfrm>
          <a:prstGeom prst="rect">
            <a:avLst/>
          </a:prstGeom>
          <a:solidFill>
            <a:srgbClr val="FF99CC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1463" y="1100138"/>
            <a:ext cx="86106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Text Box 8"/>
          <p:cNvSpPr txBox="1">
            <a:spLocks noChangeArrowheads="1"/>
          </p:cNvSpPr>
          <p:nvPr userDrawn="1"/>
        </p:nvSpPr>
        <p:spPr bwMode="auto">
          <a:xfrm>
            <a:off x="5705856" y="6405563"/>
            <a:ext cx="3438144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solidFill>
                  <a:schemeClr val="bg2"/>
                </a:solidFill>
              </a:rPr>
              <a:t>Environmental Quality</a:t>
            </a:r>
            <a:r>
              <a:rPr lang="en-US" sz="1600" i="1" baseline="0" dirty="0" smtClean="0">
                <a:solidFill>
                  <a:schemeClr val="bg2"/>
                </a:solidFill>
              </a:rPr>
              <a:t> and Pollution</a:t>
            </a:r>
            <a:endParaRPr lang="en-US" sz="1600" i="1" dirty="0" smtClean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11" Type="http://schemas.openxmlformats.org/officeDocument/2006/relationships/image" Target="../media/image2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76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4506913" cy="6462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 Problem:</a:t>
            </a: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What is the pH of 10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solution ?</a:t>
            </a: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-] = 10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</a:t>
            </a: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[H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].[OH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= 10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-14</a:t>
            </a: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Charge Balance:	[H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= [OH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+ [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pH = 6.978</a:t>
            </a: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Solve the following problems:</a:t>
            </a: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What is the pH of 10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 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solution?</a:t>
            </a:r>
          </a:p>
          <a:p>
            <a:pPr marL="342900" indent="-342900">
              <a:buFontTx/>
              <a:buAutoNum type="arabicPeriod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What is the pH of 10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NaOH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solution?</a:t>
            </a: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4800" y="2895600"/>
          <a:ext cx="180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167893" imgH="444307" progId="Equation.3">
                  <p:embed/>
                </p:oleObj>
              </mc:Choice>
              <mc:Fallback>
                <p:oleObj name="Equation" r:id="rId4" imgW="116789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1803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44788" y="2959100"/>
          <a:ext cx="45704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3543300" imgH="482600" progId="Equation.3">
                  <p:embed/>
                </p:oleObj>
              </mc:Choice>
              <mc:Fallback>
                <p:oleObj name="Equation" r:id="rId6" imgW="3543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2959100"/>
                        <a:ext cx="45704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6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5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126163" y="0"/>
            <a:ext cx="3017837" cy="6205538"/>
          </a:xfrm>
        </p:spPr>
        <p:txBody>
          <a:bodyPr/>
          <a:lstStyle/>
          <a:p>
            <a:r>
              <a:rPr lang="en-US" altLang="en-US" sz="3200" smtClean="0"/>
              <a:t>Relative Sizes of Environmental Constituents</a:t>
            </a:r>
            <a:endParaRPr lang="en-IN" altLang="en-US" sz="3200" smtClean="0"/>
          </a:p>
        </p:txBody>
      </p:sp>
      <p:pic>
        <p:nvPicPr>
          <p:cNvPr id="307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2" t="21715" r="44084" b="42667"/>
          <a:stretch>
            <a:fillRect/>
          </a:stretch>
        </p:blipFill>
        <p:spPr bwMode="auto">
          <a:xfrm>
            <a:off x="92075" y="-46038"/>
            <a:ext cx="5681663" cy="689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8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Residence Times of Water Molecules</a:t>
            </a:r>
            <a:endParaRPr lang="en-IN" altLang="en-US" sz="3200" smtClean="0"/>
          </a:p>
        </p:txBody>
      </p:sp>
      <p:pic>
        <p:nvPicPr>
          <p:cNvPr id="409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6" t="58192" r="40639" b="19141"/>
          <a:stretch>
            <a:fillRect/>
          </a:stretch>
        </p:blipFill>
        <p:spPr bwMode="auto">
          <a:xfrm>
            <a:off x="417513" y="773113"/>
            <a:ext cx="7607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3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0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Environmental Issues of Inorganic Contaminants in India</a:t>
            </a:r>
          </a:p>
        </p:txBody>
      </p:sp>
      <p:sp>
        <p:nvSpPr>
          <p:cNvPr id="11267" name="Slide Number Placeholder 19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200400" y="6492875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7A3385-855C-443C-B2D0-9AF4F15C46EF}" type="slidenum">
              <a:rPr lang="en-US" altLang="en-US" sz="18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/>
          </a:p>
        </p:txBody>
      </p:sp>
      <p:grpSp>
        <p:nvGrpSpPr>
          <p:cNvPr id="11268" name="Group 1"/>
          <p:cNvGrpSpPr>
            <a:grpSpLocks/>
          </p:cNvGrpSpPr>
          <p:nvPr/>
        </p:nvGrpSpPr>
        <p:grpSpPr bwMode="auto">
          <a:xfrm>
            <a:off x="142875" y="1123950"/>
            <a:ext cx="4048125" cy="5124450"/>
            <a:chOff x="142875" y="1123890"/>
            <a:chExt cx="4048126" cy="5124510"/>
          </a:xfrm>
        </p:grpSpPr>
        <p:sp>
          <p:nvSpPr>
            <p:cNvPr id="11279" name="Text Box 2"/>
            <p:cNvSpPr txBox="1">
              <a:spLocks noChangeArrowheads="1"/>
            </p:cNvSpPr>
            <p:nvPr/>
          </p:nvSpPr>
          <p:spPr bwMode="auto">
            <a:xfrm>
              <a:off x="142875" y="1123890"/>
              <a:ext cx="40481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Excessive Fluoride in Groundwater</a:t>
              </a:r>
            </a:p>
          </p:txBody>
        </p:sp>
        <p:sp>
          <p:nvSpPr>
            <p:cNvPr id="3083" name="Text Box 19"/>
            <p:cNvSpPr txBox="1">
              <a:spLocks noChangeArrowheads="1"/>
            </p:cNvSpPr>
            <p:nvPr/>
          </p:nvSpPr>
          <p:spPr bwMode="auto">
            <a:xfrm>
              <a:off x="601663" y="6002335"/>
              <a:ext cx="2674938" cy="246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000" dirty="0">
                  <a:latin typeface="+mn-lt"/>
                </a:rPr>
                <a:t>Source: </a:t>
              </a:r>
              <a:r>
                <a:rPr lang="en-IN" sz="1000" dirty="0">
                  <a:latin typeface="+mn-lt"/>
                </a:rPr>
                <a:t>Chakraborti et al. ES&amp;T 2011</a:t>
              </a:r>
              <a:endParaRPr lang="en-US" sz="1000" dirty="0">
                <a:latin typeface="+mn-lt"/>
              </a:endParaRPr>
            </a:p>
          </p:txBody>
        </p:sp>
        <p:pic>
          <p:nvPicPr>
            <p:cNvPr id="11281" name="Picture 2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" y="1676400"/>
              <a:ext cx="3291840" cy="4300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72000" y="838200"/>
            <a:ext cx="4419600" cy="3375025"/>
            <a:chOff x="4724400" y="914400"/>
            <a:chExt cx="4419600" cy="3374885"/>
          </a:xfrm>
        </p:grpSpPr>
        <p:sp>
          <p:nvSpPr>
            <p:cNvPr id="11276" name="Text Box 6"/>
            <p:cNvSpPr txBox="1">
              <a:spLocks noChangeArrowheads="1"/>
            </p:cNvSpPr>
            <p:nvPr/>
          </p:nvSpPr>
          <p:spPr bwMode="auto">
            <a:xfrm>
              <a:off x="4876800" y="914400"/>
              <a:ext cx="4267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Carcinogenic Arsenic in Groundwater</a:t>
              </a:r>
            </a:p>
          </p:txBody>
        </p:sp>
        <p:pic>
          <p:nvPicPr>
            <p:cNvPr id="1127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447800"/>
              <a:ext cx="3564000" cy="2828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8229600" y="3581289"/>
              <a:ext cx="914400" cy="7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000" dirty="0">
                  <a:latin typeface="+mn-lt"/>
                </a:rPr>
                <a:t>Source: </a:t>
              </a:r>
              <a:r>
                <a:rPr lang="en-IN" sz="1000" dirty="0">
                  <a:latin typeface="+mn-lt"/>
                </a:rPr>
                <a:t>Chakraborti et al. ES&amp;T 2011</a:t>
              </a:r>
              <a:endParaRPr lang="en-US" sz="1000" dirty="0">
                <a:latin typeface="+mn-lt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962400" y="4419600"/>
            <a:ext cx="4953000" cy="2246313"/>
            <a:chOff x="3962400" y="4419600"/>
            <a:chExt cx="4953000" cy="2246471"/>
          </a:xfrm>
        </p:grpSpPr>
        <p:sp>
          <p:nvSpPr>
            <p:cNvPr id="11271" name="Text Box 8"/>
            <p:cNvSpPr txBox="1">
              <a:spLocks noChangeArrowheads="1"/>
            </p:cNvSpPr>
            <p:nvPr/>
          </p:nvSpPr>
          <p:spPr bwMode="auto">
            <a:xfrm>
              <a:off x="3962400" y="4419600"/>
              <a:ext cx="495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Uranium Processing and Long-term Storage</a:t>
              </a:r>
            </a:p>
          </p:txBody>
        </p:sp>
        <p:grpSp>
          <p:nvGrpSpPr>
            <p:cNvPr id="11272" name="Group 9"/>
            <p:cNvGrpSpPr>
              <a:grpSpLocks/>
            </p:cNvGrpSpPr>
            <p:nvPr/>
          </p:nvGrpSpPr>
          <p:grpSpPr bwMode="auto">
            <a:xfrm>
              <a:off x="4419600" y="4797583"/>
              <a:ext cx="3962400" cy="1868488"/>
              <a:chOff x="3072" y="720"/>
              <a:chExt cx="2496" cy="1177"/>
            </a:xfrm>
          </p:grpSpPr>
          <p:pic>
            <p:nvPicPr>
              <p:cNvPr id="11274" name="Picture 10" descr="enrichmen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666" t="54054" r="9091"/>
              <a:stretch>
                <a:fillRect/>
              </a:stretch>
            </p:blipFill>
            <p:spPr bwMode="auto">
              <a:xfrm>
                <a:off x="3744" y="720"/>
                <a:ext cx="1824" cy="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75" name="Picture 11" descr="fuelRods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2" y="1344"/>
                <a:ext cx="1248" cy="553"/>
              </a:xfrm>
              <a:prstGeom prst="rect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73" name="Text Box 19"/>
            <p:cNvSpPr txBox="1">
              <a:spLocks noChangeArrowheads="1"/>
            </p:cNvSpPr>
            <p:nvPr/>
          </p:nvSpPr>
          <p:spPr bwMode="auto">
            <a:xfrm>
              <a:off x="6667500" y="6269196"/>
              <a:ext cx="17145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000"/>
                <a:t>Source: K.M. Gunderson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01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8"/>
          <p:cNvSpPr txBox="1">
            <a:spLocks noChangeArrowheads="1"/>
          </p:cNvSpPr>
          <p:nvPr/>
        </p:nvSpPr>
        <p:spPr bwMode="auto">
          <a:xfrm>
            <a:off x="0" y="0"/>
            <a:ext cx="9144000" cy="773113"/>
          </a:xfrm>
          <a:prstGeom prst="rect">
            <a:avLst/>
          </a:prstGeom>
          <a:solidFill>
            <a:srgbClr val="FF99CC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Historical Perspective on Groundwater Quality Management in India</a:t>
            </a:r>
          </a:p>
        </p:txBody>
      </p:sp>
      <p:sp>
        <p:nvSpPr>
          <p:cNvPr id="8195" name="Rectangle 14"/>
          <p:cNvSpPr>
            <a:spLocks noChangeArrowheads="1"/>
          </p:cNvSpPr>
          <p:nvPr/>
        </p:nvSpPr>
        <p:spPr bwMode="auto">
          <a:xfrm>
            <a:off x="261938" y="6424613"/>
            <a:ext cx="5994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ea typeface="MS Mincho" pitchFamily="49" charset="-128"/>
                <a:cs typeface="Times New Roman" panose="02020603050405020304" pitchFamily="18" charset="0"/>
              </a:rPr>
              <a:t>Source:  </a:t>
            </a:r>
            <a:r>
              <a:rPr lang="en-US" altLang="en-US" sz="1400" i="1">
                <a:ea typeface="MS Mincho" pitchFamily="49" charset="-128"/>
                <a:cs typeface="Times New Roman" panose="02020603050405020304" pitchFamily="18" charset="0"/>
              </a:rPr>
              <a:t>Chakraborti et al. </a:t>
            </a:r>
            <a:r>
              <a:rPr lang="en-US" altLang="en-US" sz="1400">
                <a:ea typeface="MS Mincho" pitchFamily="49" charset="-128"/>
                <a:cs typeface="Times New Roman" panose="02020603050405020304" pitchFamily="18" charset="0"/>
              </a:rPr>
              <a:t>Environmental Science and Technology (2011)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52400" y="981075"/>
            <a:ext cx="8991600" cy="719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40000"/>
              </a:spcAft>
              <a:buClr>
                <a:srgbClr val="FF6600"/>
              </a:buClr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~1940s:  Water from surface water sources like rivers, ponds, rainwater, etc. </a:t>
            </a:r>
          </a:p>
          <a:p>
            <a:pPr>
              <a:spcAft>
                <a:spcPct val="40000"/>
              </a:spcAft>
              <a:buClr>
                <a:srgbClr val="FF6600"/>
              </a:buClr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Mid 20</a:t>
            </a:r>
            <a:r>
              <a:rPr lang="en-US" altLang="en-US" sz="2000" baseline="30000">
                <a:solidFill>
                  <a:srgbClr val="0000FF"/>
                </a:solidFill>
              </a:rPr>
              <a:t>th</a:t>
            </a:r>
            <a:r>
              <a:rPr lang="en-US" altLang="en-US" sz="2000">
                <a:solidFill>
                  <a:srgbClr val="0000FF"/>
                </a:solidFill>
              </a:rPr>
              <a:t> century challenges:  </a:t>
            </a:r>
          </a:p>
          <a:p>
            <a:pPr>
              <a:spcAft>
                <a:spcPct val="40000"/>
              </a:spcAft>
              <a:buClr>
                <a:srgbClr val="FF6600"/>
              </a:buClr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	</a:t>
            </a:r>
            <a:r>
              <a:rPr lang="en-US" altLang="en-US" sz="2000">
                <a:solidFill>
                  <a:srgbClr val="C00000"/>
                </a:solidFill>
              </a:rPr>
              <a:t>Shortage of food due to excessive population growth</a:t>
            </a:r>
          </a:p>
          <a:p>
            <a:pPr>
              <a:spcAft>
                <a:spcPct val="40000"/>
              </a:spcAft>
              <a:buClr>
                <a:srgbClr val="FF6600"/>
              </a:buClr>
              <a:buFontTx/>
              <a:buNone/>
            </a:pPr>
            <a:r>
              <a:rPr lang="en-US" altLang="en-US" sz="2000">
                <a:solidFill>
                  <a:srgbClr val="C00000"/>
                </a:solidFill>
              </a:rPr>
              <a:t>	Prevalence of water-borne diseases like cholera, dysentery, etc. (GOI Environmental Hygience Commmitte, 1949)</a:t>
            </a:r>
          </a:p>
          <a:p>
            <a:pPr>
              <a:spcAft>
                <a:spcPct val="40000"/>
              </a:spcAft>
              <a:buClr>
                <a:srgbClr val="FF6600"/>
              </a:buClr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Need for Groundwater sources for agricultural and domestic water needs</a:t>
            </a:r>
          </a:p>
          <a:p>
            <a:pPr>
              <a:spcAft>
                <a:spcPct val="40000"/>
              </a:spcAft>
              <a:buClr>
                <a:srgbClr val="FF6600"/>
              </a:buClr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Early 1960s:  Expansion in groundwater use due to electrical subsidies, decreasing tubewell costs, financial credit availability  </a:t>
            </a:r>
            <a:r>
              <a:rPr lang="en-US" altLang="en-US" sz="2000">
                <a:solidFill>
                  <a:srgbClr val="006600"/>
                </a:solidFill>
              </a:rPr>
              <a:t>Green Revolution</a:t>
            </a:r>
          </a:p>
          <a:p>
            <a:pPr>
              <a:spcAft>
                <a:spcPct val="40000"/>
              </a:spcAft>
              <a:buClr>
                <a:srgbClr val="FF6600"/>
              </a:buClr>
              <a:buFontTx/>
              <a:buNone/>
            </a:pPr>
            <a:r>
              <a:rPr lang="en-US" altLang="en-US" sz="2000">
                <a:solidFill>
                  <a:srgbClr val="C00000"/>
                </a:solidFill>
              </a:rPr>
              <a:t>WHO and UNICEF proposed use of groundwater for safe drinking water </a:t>
            </a:r>
          </a:p>
          <a:p>
            <a:pPr>
              <a:spcAft>
                <a:spcPct val="40000"/>
              </a:spcAft>
              <a:buClr>
                <a:srgbClr val="FF6600"/>
              </a:buClr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1969: National Rural Drinking Water Supply Programme was launched</a:t>
            </a:r>
          </a:p>
          <a:p>
            <a:pPr>
              <a:spcAft>
                <a:spcPct val="40000"/>
              </a:spcAft>
              <a:buClr>
                <a:srgbClr val="FF6600"/>
              </a:buClr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2005: Bharat Nirman Programme to develop rural drinking water and irrigation  systems; every household targeted by 2009 </a:t>
            </a:r>
            <a:r>
              <a:rPr lang="en-US" altLang="en-US" sz="2000">
                <a:solidFill>
                  <a:srgbClr val="C00000"/>
                </a:solidFill>
              </a:rPr>
              <a:t>(still to be realized)</a:t>
            </a:r>
          </a:p>
          <a:p>
            <a:pPr>
              <a:spcAft>
                <a:spcPct val="40000"/>
              </a:spcAft>
              <a:buClr>
                <a:srgbClr val="FF6600"/>
              </a:buClr>
              <a:buFontTx/>
              <a:buNone/>
            </a:pPr>
            <a:endParaRPr lang="en-US" altLang="en-US" sz="2000">
              <a:solidFill>
                <a:srgbClr val="C00000"/>
              </a:solidFill>
            </a:endParaRPr>
          </a:p>
          <a:p>
            <a:pPr>
              <a:spcAft>
                <a:spcPct val="40000"/>
              </a:spcAft>
              <a:buClr>
                <a:srgbClr val="FF6600"/>
              </a:buClr>
              <a:buFontTx/>
              <a:buNone/>
            </a:pPr>
            <a:endParaRPr lang="en-US" altLang="en-US" sz="2000">
              <a:solidFill>
                <a:srgbClr val="C00000"/>
              </a:solidFill>
            </a:endParaRPr>
          </a:p>
          <a:p>
            <a:pPr>
              <a:spcAft>
                <a:spcPct val="40000"/>
              </a:spcAft>
              <a:buClr>
                <a:srgbClr val="FF6600"/>
              </a:buClr>
              <a:buFontTx/>
              <a:buNone/>
            </a:pPr>
            <a:endParaRPr lang="en-US" altLang="en-US" sz="2000">
              <a:solidFill>
                <a:srgbClr val="C00000"/>
              </a:solidFill>
            </a:endParaRPr>
          </a:p>
          <a:p>
            <a:pPr algn="ctr">
              <a:buClr>
                <a:srgbClr val="FF6600"/>
              </a:buClr>
              <a:buFontTx/>
              <a:buNone/>
            </a:pPr>
            <a:endParaRPr lang="en-US" altLang="en-US" sz="1800">
              <a:solidFill>
                <a:schemeClr val="accent2"/>
              </a:solidFill>
            </a:endParaRPr>
          </a:p>
        </p:txBody>
      </p:sp>
      <p:sp>
        <p:nvSpPr>
          <p:cNvPr id="8197" name="Rectangle 14"/>
          <p:cNvSpPr>
            <a:spLocks noChangeArrowheads="1"/>
          </p:cNvSpPr>
          <p:nvPr/>
        </p:nvSpPr>
        <p:spPr bwMode="auto">
          <a:xfrm>
            <a:off x="192088" y="6432550"/>
            <a:ext cx="59944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ea typeface="MS Mincho" pitchFamily="49" charset="-128"/>
                <a:cs typeface="Times New Roman" panose="02020603050405020304" pitchFamily="18" charset="0"/>
              </a:rPr>
              <a:t>Source:  </a:t>
            </a:r>
            <a:r>
              <a:rPr lang="en-US" altLang="en-US" sz="1400" i="1">
                <a:ea typeface="MS Mincho" pitchFamily="49" charset="-128"/>
                <a:cs typeface="Times New Roman" panose="02020603050405020304" pitchFamily="18" charset="0"/>
              </a:rPr>
              <a:t>Chakraborti et al. </a:t>
            </a:r>
            <a:r>
              <a:rPr lang="en-US" altLang="en-US" sz="1400">
                <a:ea typeface="MS Mincho" pitchFamily="49" charset="-128"/>
                <a:cs typeface="Times New Roman" panose="02020603050405020304" pitchFamily="18" charset="0"/>
              </a:rPr>
              <a:t>Environmental Science and Technology (2011)</a:t>
            </a:r>
          </a:p>
        </p:txBody>
      </p:sp>
    </p:spTree>
    <p:extLst>
      <p:ext uri="{BB962C8B-B14F-4D97-AF65-F5344CB8AC3E}">
        <p14:creationId xmlns:p14="http://schemas.microsoft.com/office/powerpoint/2010/main" val="347429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8"/>
          <p:cNvSpPr txBox="1">
            <a:spLocks noChangeArrowheads="1"/>
          </p:cNvSpPr>
          <p:nvPr/>
        </p:nvSpPr>
        <p:spPr bwMode="auto">
          <a:xfrm>
            <a:off x="0" y="0"/>
            <a:ext cx="9144000" cy="773113"/>
          </a:xfrm>
          <a:prstGeom prst="rect">
            <a:avLst/>
          </a:prstGeom>
          <a:solidFill>
            <a:srgbClr val="FF99CC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Groundwater Use and Major Pollutants…1</a:t>
            </a:r>
          </a:p>
        </p:txBody>
      </p:sp>
      <p:sp>
        <p:nvSpPr>
          <p:cNvPr id="9219" name="Rectangle 14"/>
          <p:cNvSpPr>
            <a:spLocks noChangeArrowheads="1"/>
          </p:cNvSpPr>
          <p:nvPr/>
        </p:nvSpPr>
        <p:spPr bwMode="auto">
          <a:xfrm>
            <a:off x="261938" y="6424613"/>
            <a:ext cx="59944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ea typeface="MS Mincho" pitchFamily="49" charset="-128"/>
                <a:cs typeface="Times New Roman" panose="02020603050405020304" pitchFamily="18" charset="0"/>
              </a:rPr>
              <a:t>Source:  </a:t>
            </a:r>
            <a:r>
              <a:rPr lang="en-US" altLang="en-US" sz="1400" i="1">
                <a:ea typeface="MS Mincho" pitchFamily="49" charset="-128"/>
                <a:cs typeface="Times New Roman" panose="02020603050405020304" pitchFamily="18" charset="0"/>
              </a:rPr>
              <a:t>Chakraborti et al. </a:t>
            </a:r>
            <a:r>
              <a:rPr lang="en-US" altLang="en-US" sz="1400">
                <a:ea typeface="MS Mincho" pitchFamily="49" charset="-128"/>
                <a:cs typeface="Times New Roman" panose="02020603050405020304" pitchFamily="18" charset="0"/>
              </a:rPr>
              <a:t>Environmental Science and Technology (2011)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52400" y="981075"/>
            <a:ext cx="899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40000"/>
              </a:spcAft>
              <a:buClr>
                <a:srgbClr val="FF6600"/>
              </a:buClr>
              <a:buFontTx/>
              <a:buNone/>
            </a:pPr>
            <a:r>
              <a:rPr lang="en-US" altLang="en-US" sz="2000"/>
              <a:t>Usage:</a:t>
            </a:r>
            <a:r>
              <a:rPr lang="en-US" altLang="en-US" sz="2000">
                <a:solidFill>
                  <a:srgbClr val="C00000"/>
                </a:solidFill>
              </a:rPr>
              <a:t> </a:t>
            </a:r>
            <a:r>
              <a:rPr lang="en-US" altLang="en-US" sz="2000">
                <a:solidFill>
                  <a:srgbClr val="0000FF"/>
                </a:solidFill>
              </a:rPr>
              <a:t>~80 % of rural India and ~50% of urban India for domestic purposes </a:t>
            </a:r>
          </a:p>
          <a:p>
            <a:pPr>
              <a:spcAft>
                <a:spcPct val="40000"/>
              </a:spcAft>
              <a:buClr>
                <a:srgbClr val="FF6600"/>
              </a:buClr>
              <a:buFontTx/>
              <a:buNone/>
            </a:pPr>
            <a:r>
              <a:rPr lang="en-US" altLang="en-US" sz="2000">
                <a:solidFill>
                  <a:srgbClr val="C00000"/>
                </a:solidFill>
              </a:rPr>
              <a:t>~33% of country’s groundwater resources are unfit for consumption (TOI, Mar 2010)</a:t>
            </a:r>
            <a:endParaRPr lang="en-US" altLang="en-US" sz="180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338" y="2408238"/>
            <a:ext cx="8991600" cy="39084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rgbClr val="FF6600"/>
              </a:buClr>
              <a:defRPr/>
            </a:pPr>
            <a:r>
              <a:rPr lang="en-US" sz="2000" dirty="0"/>
              <a:t>Anthropogenic Contaminant Sources: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rgbClr val="FF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C00000"/>
                </a:solidFill>
              </a:rPr>
              <a:t>Sewage Disposal: </a:t>
            </a:r>
            <a:r>
              <a:rPr lang="en-US" sz="2000" dirty="0">
                <a:solidFill>
                  <a:srgbClr val="0000FF"/>
                </a:solidFill>
              </a:rPr>
              <a:t>Bacteria (only ~10 % of urban sewage is treated), Nitrate </a:t>
            </a:r>
          </a:p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rgbClr val="FF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C00000"/>
                </a:solidFill>
              </a:rPr>
              <a:t>Agriculture:  </a:t>
            </a:r>
            <a:r>
              <a:rPr lang="en-US" sz="2000" dirty="0">
                <a:solidFill>
                  <a:srgbClr val="0000FF"/>
                </a:solidFill>
              </a:rPr>
              <a:t>Nitrate (11 of 28 States in India and ~22% of villages in Rajasthan have more than 45 ppm)</a:t>
            </a:r>
          </a:p>
          <a:p>
            <a:pPr>
              <a:spcBef>
                <a:spcPct val="20000"/>
              </a:spcBef>
              <a:spcAft>
                <a:spcPct val="40000"/>
              </a:spcAft>
              <a:buClr>
                <a:srgbClr val="FF6600"/>
              </a:buClr>
              <a:defRPr/>
            </a:pPr>
            <a:r>
              <a:rPr lang="en-US" sz="2000" dirty="0">
                <a:solidFill>
                  <a:srgbClr val="0000FF"/>
                </a:solidFill>
              </a:rPr>
              <a:t>	           Pesticide (long-term source)</a:t>
            </a:r>
          </a:p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rgbClr val="FF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C00000"/>
                </a:solidFill>
              </a:rPr>
              <a:t>Industry: Heavy Metals (Cr, Cd, Ni, Hg, As); Organics through untreated discharge	</a:t>
            </a:r>
            <a:r>
              <a:rPr lang="en-US" sz="2000" dirty="0">
                <a:solidFill>
                  <a:srgbClr val="0000FF"/>
                </a:solidFill>
              </a:rPr>
              <a:t>Waste from Paris-Green insecticide production caused As 	contamination in Kolkata (1993); Chromite ore processing residue in 	areas near Kanpur and Chennai; </a:t>
            </a:r>
          </a:p>
        </p:txBody>
      </p:sp>
    </p:spTree>
    <p:extLst>
      <p:ext uri="{BB962C8B-B14F-4D97-AF65-F5344CB8AC3E}">
        <p14:creationId xmlns:p14="http://schemas.microsoft.com/office/powerpoint/2010/main" val="401768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8"/>
          <p:cNvSpPr txBox="1">
            <a:spLocks noChangeArrowheads="1"/>
          </p:cNvSpPr>
          <p:nvPr/>
        </p:nvSpPr>
        <p:spPr bwMode="auto">
          <a:xfrm>
            <a:off x="0" y="0"/>
            <a:ext cx="9144000" cy="773113"/>
          </a:xfrm>
          <a:prstGeom prst="rect">
            <a:avLst/>
          </a:prstGeom>
          <a:solidFill>
            <a:srgbClr val="FF99CC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Groundwater Use and Major Pollutants…2</a:t>
            </a:r>
          </a:p>
        </p:txBody>
      </p:sp>
      <p:sp>
        <p:nvSpPr>
          <p:cNvPr id="6" name="Rectangle 5"/>
          <p:cNvSpPr/>
          <p:nvPr/>
        </p:nvSpPr>
        <p:spPr>
          <a:xfrm>
            <a:off x="261938" y="1012825"/>
            <a:ext cx="8991600" cy="3662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rgbClr val="FF6600"/>
              </a:buClr>
              <a:defRPr/>
            </a:pPr>
            <a:r>
              <a:rPr lang="en-US" sz="2000" dirty="0" err="1"/>
              <a:t>Geogenic</a:t>
            </a:r>
            <a:r>
              <a:rPr lang="en-US" sz="2000" dirty="0"/>
              <a:t> Contaminant Sources: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rgbClr val="FF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C00000"/>
                </a:solidFill>
              </a:rPr>
              <a:t>Fluoride: </a:t>
            </a:r>
            <a:r>
              <a:rPr lang="en-US" sz="2000" dirty="0">
                <a:solidFill>
                  <a:srgbClr val="0000FF"/>
                </a:solidFill>
              </a:rPr>
              <a:t>Fluorosis is the most prevalent groundwater-related disease in India (the most severely affected country worldwide)</a:t>
            </a:r>
          </a:p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rgbClr val="FF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FF"/>
                </a:solidFill>
              </a:rPr>
              <a:t>~66 million people affected in India; ~20 States have some districts</a:t>
            </a:r>
            <a:endParaRPr lang="en-US" sz="2000" dirty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rgbClr val="FF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C00000"/>
                </a:solidFill>
              </a:rPr>
              <a:t>Arsenic: </a:t>
            </a:r>
            <a:r>
              <a:rPr lang="en-US" sz="2000" dirty="0">
                <a:solidFill>
                  <a:srgbClr val="0000FF"/>
                </a:solidFill>
              </a:rPr>
              <a:t>Primarily in the floodplains of Ganga-Brahmaputra Plains</a:t>
            </a:r>
            <a:endParaRPr lang="en-US" sz="2000" dirty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rgbClr val="FF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C00000"/>
                </a:solidFill>
              </a:rPr>
              <a:t>Iron: </a:t>
            </a:r>
            <a:r>
              <a:rPr lang="en-US" sz="2000" dirty="0">
                <a:solidFill>
                  <a:srgbClr val="0000FF"/>
                </a:solidFill>
              </a:rPr>
              <a:t>Largest pollutant among heavy metals</a:t>
            </a:r>
            <a:endParaRPr lang="en-US" sz="2000" dirty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rgbClr val="FF6600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C00000"/>
                </a:solidFill>
              </a:rPr>
              <a:t>Salinity (predominantly, Cl</a:t>
            </a:r>
            <a:r>
              <a:rPr lang="en-US" sz="2000" baseline="30000" dirty="0">
                <a:solidFill>
                  <a:srgbClr val="C00000"/>
                </a:solidFill>
              </a:rPr>
              <a:t>-</a:t>
            </a:r>
            <a:r>
              <a:rPr lang="en-US" sz="2000" dirty="0">
                <a:solidFill>
                  <a:srgbClr val="C00000"/>
                </a:solidFill>
              </a:rPr>
              <a:t> salts):</a:t>
            </a:r>
            <a:r>
              <a:rPr lang="en-US" sz="2000" dirty="0">
                <a:solidFill>
                  <a:srgbClr val="0000FF"/>
                </a:solidFill>
              </a:rPr>
              <a:t> due to seawater ingress in coastal areas</a:t>
            </a:r>
          </a:p>
          <a:p>
            <a:pPr>
              <a:spcBef>
                <a:spcPct val="20000"/>
              </a:spcBef>
              <a:spcAft>
                <a:spcPct val="40000"/>
              </a:spcAft>
              <a:buClr>
                <a:srgbClr val="FF6600"/>
              </a:buClr>
              <a:defRPr/>
            </a:pPr>
            <a:r>
              <a:rPr lang="en-US" sz="2000" dirty="0">
                <a:solidFill>
                  <a:srgbClr val="0000FF"/>
                </a:solidFill>
              </a:rPr>
              <a:t>				        inappropriate agricultural practices</a:t>
            </a:r>
          </a:p>
        </p:txBody>
      </p:sp>
      <p:sp>
        <p:nvSpPr>
          <p:cNvPr id="10244" name="Rectangle 14"/>
          <p:cNvSpPr>
            <a:spLocks noChangeArrowheads="1"/>
          </p:cNvSpPr>
          <p:nvPr/>
        </p:nvSpPr>
        <p:spPr bwMode="auto">
          <a:xfrm>
            <a:off x="261938" y="6424613"/>
            <a:ext cx="599440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ea typeface="MS Mincho" pitchFamily="49" charset="-128"/>
                <a:cs typeface="Times New Roman" panose="02020603050405020304" pitchFamily="18" charset="0"/>
              </a:rPr>
              <a:t>Source:  </a:t>
            </a:r>
            <a:r>
              <a:rPr lang="en-US" altLang="en-US" sz="1400" i="1">
                <a:ea typeface="MS Mincho" pitchFamily="49" charset="-128"/>
                <a:cs typeface="Times New Roman" panose="02020603050405020304" pitchFamily="18" charset="0"/>
              </a:rPr>
              <a:t>Chakraborti et al. </a:t>
            </a:r>
            <a:r>
              <a:rPr lang="en-US" altLang="en-US" sz="1400">
                <a:ea typeface="MS Mincho" pitchFamily="49" charset="-128"/>
                <a:cs typeface="Times New Roman" panose="02020603050405020304" pitchFamily="18" charset="0"/>
              </a:rPr>
              <a:t>Environmental Science and Technology (2011)</a:t>
            </a:r>
          </a:p>
        </p:txBody>
      </p:sp>
    </p:spTree>
    <p:extLst>
      <p:ext uri="{BB962C8B-B14F-4D97-AF65-F5344CB8AC3E}">
        <p14:creationId xmlns:p14="http://schemas.microsoft.com/office/powerpoint/2010/main" val="10548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763713"/>
            <a:ext cx="84582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AutoNum type="arabicPeriod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Loading</a:t>
            </a:r>
          </a:p>
          <a:p>
            <a:pPr marL="342900" indent="-342900" algn="just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How much of the contaminant is added to water</a:t>
            </a:r>
          </a:p>
          <a:p>
            <a:pPr marL="342900" indent="-342900" algn="just"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AutoNum type="arabicPeriod" startAt="2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Physical, Chemical and Biological Transformation</a:t>
            </a:r>
          </a:p>
          <a:p>
            <a:pPr marL="342900" indent="-342900" algn="just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Reactions in water leading to formation/destruction of contaminants</a:t>
            </a:r>
          </a:p>
          <a:p>
            <a:pPr marL="342900" indent="-342900" algn="just"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AutoNum type="arabicPeriod" startAt="3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Physical Transport, i.e., Mass Transport</a:t>
            </a:r>
          </a:p>
          <a:p>
            <a:pPr marL="342900" indent="-342900" algn="just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How the contaminant is spread in the water</a:t>
            </a:r>
          </a:p>
          <a:p>
            <a:pPr marL="342900" indent="-342900" algn="just"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AutoNum type="arabicPeriod" startAt="4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Mass Transfer</a:t>
            </a:r>
          </a:p>
          <a:p>
            <a:pPr marL="800100" lvl="1" indent="-342900" algn="just"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Transfer of contaminant from water to soil and air  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51013" y="423863"/>
            <a:ext cx="42576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1.  Dissolved / particulate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2.  Organic / inorganic</a:t>
            </a:r>
          </a:p>
        </p:txBody>
      </p:sp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Contaminants in Fresh Water</a:t>
            </a:r>
            <a:endParaRPr lang="en-IN" altLang="en-US" sz="320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803400"/>
            <a:ext cx="9144000" cy="773113"/>
          </a:xfrm>
          <a:prstGeom prst="rect">
            <a:avLst/>
          </a:prstGeom>
          <a:solidFill>
            <a:srgbClr val="99CC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Determining Concentration of </a:t>
            </a:r>
            <a:r>
              <a:rPr lang="en-I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Contaminants</a:t>
            </a:r>
            <a:r>
              <a:rPr lang="en-IN" alt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8580438" cy="6832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Biological / chemical processes involving dissolved contaminants</a:t>
            </a:r>
          </a:p>
          <a:p>
            <a:pPr marL="342900" indent="-342900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Acid-Base Reaction 		organic / inorganic</a:t>
            </a:r>
          </a:p>
          <a:p>
            <a:pPr marL="342900" indent="-342900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Complexation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Reaction 		organic / inorganic</a:t>
            </a:r>
          </a:p>
          <a:p>
            <a:pPr marL="342900" indent="-342900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Precipitation Reaction 			inorganic</a:t>
            </a:r>
          </a:p>
          <a:p>
            <a:pPr marL="342900" indent="-342900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Oxidation-Reduction 		organic /	inorganic </a:t>
            </a:r>
          </a:p>
          <a:p>
            <a:pPr marL="342900" indent="-342900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		Hydrolysis			mostly organic (will be briefly discussed)</a:t>
            </a:r>
          </a:p>
          <a:p>
            <a:pPr marL="342900" indent="-342900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Photolysis			mostly organic (will be briefly discussed)</a:t>
            </a:r>
          </a:p>
          <a:p>
            <a:pPr marL="342900" indent="-342900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Biodegradation			mostly organic (will be briefly discussed)</a:t>
            </a:r>
          </a:p>
          <a:p>
            <a:pPr marL="342900" indent="-342900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 startAt="2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Physical processes involving particulate contaminants</a:t>
            </a:r>
          </a:p>
          <a:p>
            <a:pPr marL="342900" indent="-342900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Sedimentation</a:t>
            </a:r>
          </a:p>
          <a:p>
            <a:pPr marL="342900" indent="-342900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Coagulation / flocculation</a:t>
            </a:r>
          </a:p>
          <a:p>
            <a:pPr marL="342900" indent="-342900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Filtration</a:t>
            </a:r>
          </a:p>
          <a:p>
            <a:pPr marL="342900" indent="-342900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3.	Mass transport of dissolved / particulate contaminants</a:t>
            </a:r>
          </a:p>
          <a:p>
            <a:pPr marL="342900" indent="-342900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Advection</a:t>
            </a:r>
          </a:p>
          <a:p>
            <a:pPr marL="342900" indent="-342900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Diffusion / Dispersion</a:t>
            </a:r>
          </a:p>
          <a:p>
            <a:pPr marL="342900" indent="-342900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 startAt="4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Mass transfer of dissolved contaminants</a:t>
            </a:r>
          </a:p>
          <a:p>
            <a:pPr marL="342900" indent="-342900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Solid-liquid mass transfer		adsorption / desorption</a:t>
            </a:r>
          </a:p>
          <a:p>
            <a:pPr marL="342900" indent="-342900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Gas-liquid mass transfer		absorption / stripping</a:t>
            </a:r>
          </a:p>
          <a:p>
            <a:pPr marL="342900" indent="-342900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Title 1"/>
          <p:cNvSpPr txBox="1">
            <a:spLocks/>
          </p:cNvSpPr>
          <p:nvPr/>
        </p:nvSpPr>
        <p:spPr bwMode="auto">
          <a:xfrm>
            <a:off x="0" y="0"/>
            <a:ext cx="9144000" cy="773113"/>
          </a:xfrm>
          <a:prstGeom prst="rect">
            <a:avLst/>
          </a:prstGeom>
          <a:solidFill>
            <a:srgbClr val="FF99CC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Undergone by Contaminants in Water</a:t>
            </a:r>
            <a:endParaRPr lang="en-IN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6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Desktop\EEM602\800px-H2O_2D_labelled_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47713"/>
            <a:ext cx="28194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200" y="76200"/>
            <a:ext cx="3284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Properties of Water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14700" y="676275"/>
            <a:ext cx="2857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Formula: H</a:t>
            </a:r>
            <a:r>
              <a:rPr lang="en-US" altLang="en-US" sz="1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Molecular Mass: 18 g / mole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Density: 1000 kg/m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7" name="Picture 6" descr="400px-3D_model_hydrogen_bonds_in_water_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1905000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" y="2362200"/>
            <a:ext cx="189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Polarity of Water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8600" y="1828800"/>
            <a:ext cx="617220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5638800" y="1066800"/>
            <a:ext cx="106680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2743200"/>
            <a:ext cx="3352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Water is a polar molecule.  The extremity of the molecule having oxygen atom has an excess negative charge.   The other two extremities have excess positive charge. 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2933701" y="3467100"/>
            <a:ext cx="205740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191000" y="1981200"/>
            <a:ext cx="4648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Hydrogen Bonds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negative parts of a water molecule are attracted to the positive parts of other water molecules, i.e., they form hydrogen bonds. 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Each water molecule can form up to 4 hydrogen bonds.  This is the reason why water molecules stick to each other and form droplets.</a:t>
            </a:r>
          </a:p>
        </p:txBody>
      </p:sp>
      <p:pic>
        <p:nvPicPr>
          <p:cNvPr id="20" name="Picture 19" descr="structure_liqui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4705350"/>
            <a:ext cx="19843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172200" y="4572000"/>
            <a:ext cx="2895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Water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Three-dimensional depiction of the structure of water shows large void spaces between molecules.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2709863" y="1433513"/>
          <a:ext cx="2619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7" imgW="177569" imgH="202936" progId="Equation.3">
                  <p:embed/>
                </p:oleObj>
              </mc:Choice>
              <mc:Fallback>
                <p:oleObj name="Equation" r:id="rId7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433513"/>
                        <a:ext cx="2619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 rot="5400000">
            <a:off x="2934494" y="5676106"/>
            <a:ext cx="2057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28600" y="1433513"/>
          <a:ext cx="304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9" imgW="177569" imgH="202936" progId="Equation.3">
                  <p:embed/>
                </p:oleObj>
              </mc:Choice>
              <mc:Fallback>
                <p:oleObj name="Equation" r:id="rId9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33513"/>
                        <a:ext cx="3048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524000" y="519113"/>
          <a:ext cx="261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0" imgW="177569" imgH="202936" progId="Equation.3">
                  <p:embed/>
                </p:oleObj>
              </mc:Choice>
              <mc:Fallback>
                <p:oleObj name="Equation" r:id="rId10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9113"/>
                        <a:ext cx="2619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33400" y="4572000"/>
            <a:ext cx="3276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as a Solvent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Due to its polarity, hydrogen bond forming ability and also due to the presence of large void spaces between molecules, water can dissolve a large variety of ionic and polar compounds.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28600" y="4572000"/>
            <a:ext cx="3505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72000" y="4419600"/>
            <a:ext cx="3505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6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0"/>
            <a:ext cx="2979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Acid-Base Chemistry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490538"/>
            <a:ext cx="8610600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Acid: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An acid is any chemical, which when added to pure water (pH = 7) results in a 	pH decrease.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This means that addition of an acid to water results in the increase in the 	concentration of 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ions in water (and corresponding decrease in OH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ion 	concentration).  Remember, [H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].[OH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= 10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-14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always.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Base: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A base is any chemical, which when added to pure water (pH = 7) results in a pH 	increase.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This means that addition of a base to water results in the increase in the 	concentration of OH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ions in water (and corresponding decrease in 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ion 	concentration). 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3621088"/>
            <a:ext cx="8534400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Acid: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A strong acid, when added to water is completely dissociated, 	producing an equivalent quantity of 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ions.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HCl is a strong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mono-protic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acid.  When added to water, it completely dissociates, releasing equivalent quantity of 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ions,                            .  So if 1 mole of HCl is added to water, 1 mole of 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1 mole of Cl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will be released into the water.  No HCl will remain in the water.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is a strong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bi-protic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acid.                                      , so if 1 mole of               is added to water, 2 moles of 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1 mole of          will be released into water.  No              will remain in water.   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67200" y="4724400"/>
          <a:ext cx="156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040948" imgH="203112" progId="Equation.3">
                  <p:embed/>
                </p:oleObj>
              </mc:Choice>
              <mc:Fallback>
                <p:oleObj name="Equation" r:id="rId4" imgW="104094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724400"/>
                        <a:ext cx="156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0213" y="5867400"/>
          <a:ext cx="7127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457002" imgH="215806" progId="Equation.3">
                  <p:embed/>
                </p:oleObj>
              </mc:Choice>
              <mc:Fallback>
                <p:oleObj name="Equation" r:id="rId6" imgW="4570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5867400"/>
                        <a:ext cx="71278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581400" y="5829300"/>
          <a:ext cx="209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1397000" imgH="228600" progId="Equation.3">
                  <p:embed/>
                </p:oleObj>
              </mc:Choice>
              <mc:Fallback>
                <p:oleObj name="Equation" r:id="rId8" imgW="139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829300"/>
                        <a:ext cx="2095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315200" y="5835650"/>
          <a:ext cx="7127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457002" imgH="215806" progId="Equation.3">
                  <p:embed/>
                </p:oleObj>
              </mc:Choice>
              <mc:Fallback>
                <p:oleObj name="Equation" r:id="rId10" imgW="4570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835650"/>
                        <a:ext cx="71278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144963" y="6159500"/>
          <a:ext cx="4762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342751" imgH="228501" progId="Equation.3">
                  <p:embed/>
                </p:oleObj>
              </mc:Choice>
              <mc:Fallback>
                <p:oleObj name="Equation" r:id="rId12" imgW="34275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6159500"/>
                        <a:ext cx="4762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620000" y="6140450"/>
          <a:ext cx="7127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4" imgW="457002" imgH="215806" progId="Equation.3">
                  <p:embed/>
                </p:oleObj>
              </mc:Choice>
              <mc:Fallback>
                <p:oleObj name="Equation" r:id="rId14" imgW="4570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140450"/>
                        <a:ext cx="71278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381000" y="3657600"/>
            <a:ext cx="86106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419100"/>
            <a:ext cx="80772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Concentration of Water in Water ??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1-liter of water weighs 1000 g.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1 gm-mole of water = 18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No. of gm-moles in 1-liter of water = 1000/18 =55.55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Hence, concentration of water in water is 55.55 M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above statement is not completely correct, since pure water is partially dissociated as below,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Since water is electrically neutral, [H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= [OH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= 10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Hence, pH of pure water is 7.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3330575"/>
          <a:ext cx="19478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104900" imgH="241300" progId="Equation.3">
                  <p:embed/>
                </p:oleObj>
              </mc:Choice>
              <mc:Fallback>
                <p:oleObj name="Equation" r:id="rId4" imgW="1104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30575"/>
                        <a:ext cx="19478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800600" y="3162300"/>
          <a:ext cx="17573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054100" imgH="457200" progId="Equation.3">
                  <p:embed/>
                </p:oleObj>
              </mc:Choice>
              <mc:Fallback>
                <p:oleObj name="Equation" r:id="rId6" imgW="1054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162300"/>
                        <a:ext cx="17573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0600" y="3924300"/>
          <a:ext cx="40386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2235200" imgH="241300" progId="Equation.3">
                  <p:embed/>
                </p:oleObj>
              </mc:Choice>
              <mc:Fallback>
                <p:oleObj name="Equation" r:id="rId8" imgW="2235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24300"/>
                        <a:ext cx="40386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86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" y="304800"/>
            <a:ext cx="8534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Strong Base: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A strong base, when added to water is completely dissociated, 	producing an equivalent quantity of OH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ions.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NaOH is a strong base.  When added to water, it completely dissociates, releasing equivalent quantity of OH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ions,                                 .  So if 1 mole of NaOH is added to water, 1 mole of OH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1 mole of Na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will be released into the water.  No NaOH will remain in the water.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65113"/>
            <a:ext cx="8610600" cy="2097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52800" y="1447800"/>
          <a:ext cx="2019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346200" imgH="203200" progId="Equation.3">
                  <p:embed/>
                </p:oleObj>
              </mc:Choice>
              <mc:Fallback>
                <p:oleObj name="Equation" r:id="rId4" imgW="1346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447800"/>
                        <a:ext cx="2019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600" y="2590800"/>
            <a:ext cx="39163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pH of 10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 HCl solution 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[Cl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= 10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[H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].[OH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= 10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Charge Balance:	[H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= [OH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+ [Cl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 = 3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4800" y="5486400"/>
          <a:ext cx="180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167893" imgH="444307" progId="Equation.3">
                  <p:embed/>
                </p:oleObj>
              </mc:Choice>
              <mc:Fallback>
                <p:oleObj name="Equation" r:id="rId6" imgW="116789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86400"/>
                        <a:ext cx="1803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20925" y="5486400"/>
          <a:ext cx="40449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3136900" imgH="482600" progId="Equation.3">
                  <p:embed/>
                </p:oleObj>
              </mc:Choice>
              <mc:Fallback>
                <p:oleObj name="Equation" r:id="rId8" imgW="3136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5486400"/>
                        <a:ext cx="40449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9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 Problem</a:t>
            </a:r>
            <a:endParaRPr lang="en-IN" altLang="en-US" dirty="0" smtClean="0"/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61913" y="863600"/>
            <a:ext cx="908208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On a piece of paper provided to you, please answer the following question.  Write your name and roll number before submitting the </a:t>
            </a:r>
            <a:r>
              <a:rPr lang="en-US" altLang="en-US" sz="2800" smtClean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sheet today.</a:t>
            </a:r>
            <a:endParaRPr lang="en-IN" altLang="en-US" sz="28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700" y="2468880"/>
            <a:ext cx="8610600" cy="4168458"/>
          </a:xfrm>
        </p:spPr>
        <p:txBody>
          <a:bodyPr/>
          <a:lstStyle/>
          <a:p>
            <a:r>
              <a:rPr lang="en-US" sz="2800" dirty="0" smtClean="0"/>
              <a:t>What is the pH of 10</a:t>
            </a:r>
            <a:r>
              <a:rPr lang="en-US" sz="2800" baseline="30000" dirty="0" smtClean="0"/>
              <a:t>-2</a:t>
            </a:r>
            <a:r>
              <a:rPr lang="en-US" sz="2800" dirty="0" smtClean="0"/>
              <a:t> M 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SO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?</a:t>
            </a:r>
          </a:p>
          <a:p>
            <a:r>
              <a:rPr lang="en-US" sz="2800" dirty="0"/>
              <a:t>What is the pH of 10</a:t>
            </a:r>
            <a:r>
              <a:rPr lang="en-US" sz="2800" baseline="30000" dirty="0"/>
              <a:t>-3</a:t>
            </a:r>
            <a:r>
              <a:rPr lang="en-US" sz="2800" dirty="0"/>
              <a:t> M </a:t>
            </a:r>
            <a:r>
              <a:rPr lang="en-US" sz="2800" dirty="0" err="1" smtClean="0"/>
              <a:t>NaOH</a:t>
            </a:r>
            <a:r>
              <a:rPr lang="en-US" sz="2800" dirty="0" smtClean="0"/>
              <a:t>?</a:t>
            </a:r>
            <a:endParaRPr lang="en-US" sz="2800" dirty="0"/>
          </a:p>
          <a:p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4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4195</TotalTime>
  <Words>604</Words>
  <Application>Microsoft Office PowerPoint</Application>
  <PresentationFormat>On-screen Show (4:3)</PresentationFormat>
  <Paragraphs>189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MS Mincho</vt:lpstr>
      <vt:lpstr>Times New Roman</vt:lpstr>
      <vt:lpstr>Default Design</vt:lpstr>
      <vt:lpstr>Custom Design</vt:lpstr>
      <vt:lpstr>Equation</vt:lpstr>
      <vt:lpstr>PowerPoint Presentation</vt:lpstr>
      <vt:lpstr>Types of Contaminants in Fresh Water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Problem</vt:lpstr>
      <vt:lpstr>PowerPoint Presentation</vt:lpstr>
      <vt:lpstr>PowerPoint Presentation</vt:lpstr>
      <vt:lpstr>Relative Sizes of Environmental Constituents</vt:lpstr>
      <vt:lpstr>Residence Times of Water Molecules</vt:lpstr>
      <vt:lpstr>PowerPoint Presentation</vt:lpstr>
      <vt:lpstr>Environmental Issues of Inorganic Contaminants in India</vt:lpstr>
      <vt:lpstr>PowerPoint Presentation</vt:lpstr>
      <vt:lpstr>PowerPoint Presentation</vt:lpstr>
      <vt:lpstr>PowerPoint Presentation</vt:lpstr>
    </vt:vector>
  </TitlesOfParts>
  <Company>Washington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E Giammar</dc:creator>
  <cp:lastModifiedBy>Abhas Singh</cp:lastModifiedBy>
  <cp:revision>294</cp:revision>
  <dcterms:created xsi:type="dcterms:W3CDTF">2003-08-27T17:03:15Z</dcterms:created>
  <dcterms:modified xsi:type="dcterms:W3CDTF">2017-08-07T02:00:48Z</dcterms:modified>
</cp:coreProperties>
</file>