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6" r:id="rId6"/>
    <p:sldId id="267" r:id="rId7"/>
    <p:sldId id="259" r:id="rId8"/>
    <p:sldId id="272" r:id="rId9"/>
    <p:sldId id="260" r:id="rId10"/>
    <p:sldId id="261" r:id="rId11"/>
    <p:sldId id="265" r:id="rId12"/>
    <p:sldId id="262" r:id="rId13"/>
    <p:sldId id="264" r:id="rId14"/>
    <p:sldId id="268" r:id="rId15"/>
    <p:sldId id="269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232" autoAdjust="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30E0D-4B72-4B2E-A9CE-BE2F3D2A3291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75AFC-8FED-4EBA-8B42-2402CCA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29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75AFC-8FED-4EBA-8B42-2402CCA35B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5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ClientView</a:t>
            </a:r>
            <a:r>
              <a:rPr lang="en-US" dirty="0" smtClean="0"/>
              <a:t> is the</a:t>
            </a:r>
            <a:r>
              <a:rPr lang="en-US" baseline="0" dirty="0" smtClean="0"/>
              <a:t> complete MyTab UI. This includes the interface elements created by MyTab shell and the elements generated by the </a:t>
            </a:r>
            <a:r>
              <a:rPr lang="en-US" baseline="0" dirty="0" err="1" smtClean="0"/>
              <a:t>CornellUI</a:t>
            </a:r>
            <a:r>
              <a:rPr lang="en-US" baseline="0" dirty="0" smtClean="0"/>
              <a:t>(concrete class)</a:t>
            </a:r>
          </a:p>
          <a:p>
            <a:r>
              <a:rPr lang="en-US" baseline="0" dirty="0" err="1" smtClean="0"/>
              <a:t>ClientCustomization</a:t>
            </a:r>
            <a:r>
              <a:rPr lang="en-US" baseline="0" dirty="0" smtClean="0"/>
              <a:t> allows the client to customize the MyTab UI. For example, the user might want to change color scheme to red(Cornell)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75AFC-8FED-4EBA-8B42-2402CCA35B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9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6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0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2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9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4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2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yahoo.com/yui/compresso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981200"/>
            <a:ext cx="6400800" cy="4038600"/>
          </a:xfrm>
        </p:spPr>
        <p:txBody>
          <a:bodyPr/>
          <a:lstStyle/>
          <a:p>
            <a:r>
              <a:rPr lang="en-US" sz="2400" b="1" dirty="0" smtClean="0"/>
              <a:t>Krishna Sasank -</a:t>
            </a:r>
            <a:r>
              <a:rPr lang="en-US" sz="2400" b="1" dirty="0" err="1" smtClean="0"/>
              <a:t>Presentor</a:t>
            </a:r>
            <a:endParaRPr lang="en-US" sz="2400" b="1" dirty="0" smtClean="0"/>
          </a:p>
          <a:p>
            <a:r>
              <a:rPr lang="en-US" sz="2400" b="1" dirty="0" err="1" smtClean="0"/>
              <a:t>Deepthi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Rajagopalan</a:t>
            </a:r>
            <a:endParaRPr lang="en-US" sz="2400" b="1" dirty="0" smtClean="0"/>
          </a:p>
          <a:p>
            <a:r>
              <a:rPr lang="en-US" sz="2400" b="1" dirty="0" err="1" smtClean="0"/>
              <a:t>Prasnnajit</a:t>
            </a:r>
            <a:endParaRPr lang="en-US" sz="2400" b="1" dirty="0" smtClean="0"/>
          </a:p>
          <a:p>
            <a:r>
              <a:rPr lang="en-US" sz="2400" b="1" dirty="0" err="1" smtClean="0"/>
              <a:t>Prasaanth</a:t>
            </a:r>
            <a:endParaRPr lang="en-US" sz="2400" b="1" dirty="0" smtClean="0"/>
          </a:p>
          <a:p>
            <a:r>
              <a:rPr lang="en-US" sz="2400" b="1" dirty="0"/>
              <a:t>Ravi</a:t>
            </a:r>
          </a:p>
          <a:p>
            <a:r>
              <a:rPr lang="en-US" sz="2400" b="1" dirty="0" err="1" smtClean="0"/>
              <a:t>Shivam</a:t>
            </a:r>
            <a:endParaRPr lang="en-US" sz="2400" b="1" dirty="0"/>
          </a:p>
          <a:p>
            <a:r>
              <a:rPr lang="en-US" sz="2400" b="1" dirty="0" err="1"/>
              <a:t>Sravani</a:t>
            </a:r>
            <a:endParaRPr lang="en-US" sz="2400" b="1" dirty="0"/>
          </a:p>
          <a:p>
            <a:r>
              <a:rPr lang="en-US" sz="2400" b="1" dirty="0" err="1"/>
              <a:t>Sruja</a:t>
            </a:r>
            <a:endParaRPr lang="en-US" sz="2400" b="1" dirty="0"/>
          </a:p>
          <a:p>
            <a:endParaRPr lang="en-US" sz="2400" b="1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38200"/>
            <a:ext cx="1524000" cy="9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1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Secure Network Transmission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Secure Socket Layer(SSL)</a:t>
            </a:r>
          </a:p>
          <a:p>
            <a:pPr lvl="1"/>
            <a:r>
              <a:rPr lang="en-US" dirty="0" smtClean="0"/>
              <a:t>Industry standard encryption</a:t>
            </a:r>
          </a:p>
          <a:p>
            <a:pPr lvl="1"/>
            <a:r>
              <a:rPr lang="en-US" dirty="0" smtClean="0"/>
              <a:t>We have enabled SSL on our locally deployed web-server by using a self signed certificate.</a:t>
            </a:r>
          </a:p>
          <a:p>
            <a:pPr lvl="1"/>
            <a:r>
              <a:rPr lang="en-US" dirty="0" smtClean="0"/>
              <a:t>We use </a:t>
            </a:r>
            <a:r>
              <a:rPr lang="en-US" dirty="0" err="1" smtClean="0"/>
              <a:t>OpenSSL</a:t>
            </a:r>
            <a:r>
              <a:rPr lang="en-US" dirty="0" smtClean="0"/>
              <a:t> library, </a:t>
            </a:r>
            <a:r>
              <a:rPr lang="en-US" dirty="0" err="1" smtClean="0"/>
              <a:t>ssl_module</a:t>
            </a:r>
            <a:r>
              <a:rPr lang="en-US" dirty="0" smtClean="0"/>
              <a:t> in Apache and </a:t>
            </a:r>
            <a:r>
              <a:rPr lang="en-US" dirty="0" err="1" smtClean="0"/>
              <a:t>php_openssl</a:t>
            </a:r>
            <a:r>
              <a:rPr lang="en-US" dirty="0" smtClean="0"/>
              <a:t> in the </a:t>
            </a:r>
            <a:r>
              <a:rPr lang="en-US" dirty="0" err="1" smtClean="0"/>
              <a:t>php</a:t>
            </a:r>
            <a:r>
              <a:rPr lang="en-US" dirty="0" smtClean="0"/>
              <a:t> engine. </a:t>
            </a:r>
          </a:p>
          <a:p>
            <a:pPr lvl="1"/>
            <a:r>
              <a:rPr lang="en-US" dirty="0" smtClean="0"/>
              <a:t>Enabling SSL on production server is a fairly trivial process.</a:t>
            </a:r>
          </a:p>
          <a:p>
            <a:pPr lvl="1"/>
            <a:r>
              <a:rPr lang="en-US" dirty="0" smtClean="0"/>
              <a:t>The client will have to buy a proper SSL certificate from a recognized Certificate and install on his production server. </a:t>
            </a:r>
          </a:p>
        </p:txBody>
      </p:sp>
    </p:spTree>
    <p:extLst>
      <p:ext uri="{BB962C8B-B14F-4D97-AF65-F5344CB8AC3E}">
        <p14:creationId xmlns:p14="http://schemas.microsoft.com/office/powerpoint/2010/main" val="12368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Secure Application code</a:t>
            </a:r>
            <a:br>
              <a:rPr lang="en-US" dirty="0"/>
            </a:br>
            <a:r>
              <a:rPr lang="en-US" dirty="0" smtClean="0"/>
              <a:t>Cookie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Possible threat of session hijacking</a:t>
            </a:r>
          </a:p>
          <a:p>
            <a:r>
              <a:rPr lang="en-US" dirty="0"/>
              <a:t>For this purpose we tie session cookies to the IP address of the user who originally logged in, and only permit that IP to use that cookie. </a:t>
            </a:r>
            <a:endParaRPr lang="en-US" dirty="0" smtClean="0"/>
          </a:p>
          <a:p>
            <a:r>
              <a:rPr lang="en-US" dirty="0"/>
              <a:t>We assign random, nonsequential session IDs and re-authenticate when performing any high-security-critical workflow, such as credential change..</a:t>
            </a:r>
            <a:r>
              <a:rPr lang="en-US" dirty="0" err="1" smtClean="0"/>
              <a:t>etc</a:t>
            </a:r>
            <a:r>
              <a:rPr lang="en-US" dirty="0" smtClean="0"/>
              <a:t>. This behavior is seen is popular websites, such as Facebook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Secure Application </a:t>
            </a: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Prevention against 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XSS(Cross Site Scripting), one of the major web-application vulnerability</a:t>
            </a:r>
          </a:p>
          <a:p>
            <a:r>
              <a:rPr lang="en-US" dirty="0" smtClean="0"/>
              <a:t>Measures taken to curb</a:t>
            </a:r>
          </a:p>
          <a:p>
            <a:pPr lvl="1"/>
            <a:r>
              <a:rPr lang="en-US" dirty="0" smtClean="0"/>
              <a:t>Same origin Policy( Server configuration)</a:t>
            </a:r>
          </a:p>
          <a:p>
            <a:pPr lvl="1"/>
            <a:r>
              <a:rPr lang="en-US" dirty="0" smtClean="0"/>
              <a:t>HTML escaping to display untrusted data</a:t>
            </a:r>
          </a:p>
        </p:txBody>
      </p:sp>
    </p:spTree>
    <p:extLst>
      <p:ext uri="{BB962C8B-B14F-4D97-AF65-F5344CB8AC3E}">
        <p14:creationId xmlns:p14="http://schemas.microsoft.com/office/powerpoint/2010/main" val="19880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Secure Application </a:t>
            </a: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Code obfuscation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readable code more vulnerable to attacks</a:t>
            </a:r>
          </a:p>
          <a:p>
            <a:r>
              <a:rPr lang="en-US" dirty="0" smtClean="0"/>
              <a:t>Solution : </a:t>
            </a:r>
            <a:r>
              <a:rPr lang="en-US" b="1" dirty="0" smtClean="0"/>
              <a:t>Code obfuscation</a:t>
            </a:r>
          </a:p>
          <a:p>
            <a:r>
              <a:rPr lang="en-US" dirty="0"/>
              <a:t>Currently we are using </a:t>
            </a:r>
            <a:r>
              <a:rPr lang="en-US" b="1" dirty="0">
                <a:hlinkClick r:id="rId2"/>
              </a:rPr>
              <a:t>YUI </a:t>
            </a:r>
            <a:r>
              <a:rPr lang="en-US" b="1" dirty="0" smtClean="0">
                <a:hlinkClick r:id="rId2"/>
              </a:rPr>
              <a:t>Compressor</a:t>
            </a:r>
            <a:r>
              <a:rPr lang="en-US" b="1" dirty="0" smtClean="0"/>
              <a:t> </a:t>
            </a:r>
            <a:r>
              <a:rPr lang="en-US" dirty="0" smtClean="0"/>
              <a:t>open source tool provided by Yahoo, </a:t>
            </a:r>
            <a:r>
              <a:rPr lang="en-US" dirty="0"/>
              <a:t>for our code obfuscation needs</a:t>
            </a:r>
          </a:p>
        </p:txBody>
      </p:sp>
    </p:spTree>
    <p:extLst>
      <p:ext uri="{BB962C8B-B14F-4D97-AF65-F5344CB8AC3E}">
        <p14:creationId xmlns:p14="http://schemas.microsoft.com/office/powerpoint/2010/main" val="35067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security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Sanitized SQL queries to prevent SQL injections, using prepared statements with validation..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revent </a:t>
            </a:r>
            <a:r>
              <a:rPr lang="en-US" dirty="0"/>
              <a:t>directory </a:t>
            </a:r>
            <a:r>
              <a:rPr lang="en-US" dirty="0" smtClean="0"/>
              <a:t>listing</a:t>
            </a:r>
          </a:p>
          <a:p>
            <a:r>
              <a:rPr lang="en-US" dirty="0" smtClean="0"/>
              <a:t>Vulnerability testing with popular open-source tools like </a:t>
            </a:r>
            <a:r>
              <a:rPr lang="en-US" b="1" dirty="0"/>
              <a:t>Nikto2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by releasing a public beta among the Cornell Students</a:t>
            </a:r>
          </a:p>
          <a:p>
            <a:r>
              <a:rPr lang="en-US" dirty="0" smtClean="0"/>
              <a:t>Tentative release date is last week of November</a:t>
            </a:r>
          </a:p>
          <a:p>
            <a:r>
              <a:rPr lang="en-US" dirty="0" smtClean="0"/>
              <a:t>Incorporation of user-feedback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5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next milestone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completion</a:t>
            </a:r>
          </a:p>
          <a:p>
            <a:r>
              <a:rPr lang="en-US" dirty="0" smtClean="0"/>
              <a:t>System Testing </a:t>
            </a:r>
          </a:p>
          <a:p>
            <a:r>
              <a:rPr lang="en-US" dirty="0" smtClean="0"/>
              <a:t>User acceptance testing</a:t>
            </a:r>
          </a:p>
          <a:p>
            <a:r>
              <a:rPr lang="en-US" dirty="0" smtClean="0"/>
              <a:t>Code documentation</a:t>
            </a:r>
          </a:p>
          <a:p>
            <a:r>
              <a:rPr lang="en-US" dirty="0" smtClean="0"/>
              <a:t>Discuss delivery options with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7800" dirty="0" smtClean="0"/>
              <a:t>Thank You</a:t>
            </a:r>
            <a:endParaRPr lang="en-US" sz="7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4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started off..(Recap)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4591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Initially MyTab was targeted towards social media websites. </a:t>
            </a:r>
          </a:p>
          <a:p>
            <a:r>
              <a:rPr lang="en-US" dirty="0" smtClean="0"/>
              <a:t>Due to the issues with technical infeasibility, we now focus on a more direct target of integrating accounts of large institutions like universities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MyTab </a:t>
            </a:r>
            <a:r>
              <a:rPr lang="en-US" dirty="0"/>
              <a:t>will now be a subscription based application which can be contracted out to any organization that requires it.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purpose of this project we will be working under the assumption that </a:t>
            </a:r>
            <a:r>
              <a:rPr lang="en-US" dirty="0" smtClean="0"/>
              <a:t>Cornell </a:t>
            </a:r>
            <a:r>
              <a:rPr lang="en-US" dirty="0"/>
              <a:t>has contracted with MyTab as an account management vendor, thus eliminating any legal </a:t>
            </a:r>
            <a:r>
              <a:rPr lang="en-US" dirty="0" smtClean="0"/>
              <a:t>concerns(As proposed by Jay and agreed by Prof Arms).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since last milestone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Modularizing and decoupling the overall system architecture(diagram in next slide)</a:t>
            </a:r>
          </a:p>
          <a:p>
            <a:pPr lvl="1"/>
            <a:r>
              <a:rPr lang="en-US" dirty="0"/>
              <a:t>The application deployment for separate clients should be with as less code change as possible.</a:t>
            </a:r>
          </a:p>
          <a:p>
            <a:r>
              <a:rPr lang="en-US" dirty="0" smtClean="0"/>
              <a:t>Investigating and incorporating security measures</a:t>
            </a:r>
          </a:p>
          <a:p>
            <a:r>
              <a:rPr lang="en-US" dirty="0" smtClean="0"/>
              <a:t>Minor UI changes</a:t>
            </a:r>
          </a:p>
          <a:p>
            <a:pPr lvl="1"/>
            <a:r>
              <a:rPr lang="en-US" dirty="0" smtClean="0"/>
              <a:t>Added edit and remove account functionality</a:t>
            </a:r>
          </a:p>
          <a:p>
            <a:pPr lvl="1"/>
            <a:r>
              <a:rPr lang="en-US" dirty="0" smtClean="0"/>
              <a:t>Made changes to logo as requested by the client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Architecture(High level)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use the bridge design pattern to allow loose coupling among the sub-systems.</a:t>
            </a:r>
          </a:p>
          <a:p>
            <a:r>
              <a:rPr lang="en-US" dirty="0" smtClean="0"/>
              <a:t>We have a generic MyTab UI shell that can be customized according to the needs of the institution through adding new refined abstractions.</a:t>
            </a:r>
          </a:p>
          <a:p>
            <a:r>
              <a:rPr lang="en-US" dirty="0" smtClean="0"/>
              <a:t>We have two separate subsystems, one for rendering the appropriate linked account(MyTab </a:t>
            </a:r>
            <a:r>
              <a:rPr lang="en-US" dirty="0"/>
              <a:t>would communicate with respective </a:t>
            </a:r>
            <a:r>
              <a:rPr lang="en-US" dirty="0" smtClean="0"/>
              <a:t>servers to render the accounts), and other for the database tier.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Architecture(High level)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separate rendering subsystem allows the client to add/remove accounts according to his needs.</a:t>
            </a:r>
          </a:p>
          <a:p>
            <a:r>
              <a:rPr lang="en-US" dirty="0" smtClean="0"/>
              <a:t>A separate database component allows the client to switch between the databases he desires.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Architecture(High leve</a:t>
            </a:r>
            <a:r>
              <a:rPr lang="en-US" dirty="0"/>
              <a:t>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Bridge design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10" y="1600200"/>
            <a:ext cx="6411780" cy="4525963"/>
          </a:xfrm>
        </p:spPr>
      </p:pic>
    </p:spTree>
    <p:extLst>
      <p:ext uri="{BB962C8B-B14F-4D97-AF65-F5344CB8AC3E}">
        <p14:creationId xmlns:p14="http://schemas.microsoft.com/office/powerpoint/2010/main" val="27535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Architecture(High level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229600" cy="4825978"/>
          </a:xfrm>
        </p:spPr>
      </p:pic>
    </p:spTree>
    <p:extLst>
      <p:ext uri="{BB962C8B-B14F-4D97-AF65-F5344CB8AC3E}">
        <p14:creationId xmlns:p14="http://schemas.microsoft.com/office/powerpoint/2010/main" val="34025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foremost security aspects for our applications are </a:t>
            </a:r>
          </a:p>
          <a:p>
            <a:pPr lvl="1"/>
            <a:r>
              <a:rPr lang="en-US" dirty="0" smtClean="0"/>
              <a:t>Secure Network Transmission</a:t>
            </a:r>
          </a:p>
          <a:p>
            <a:pPr lvl="1"/>
            <a:r>
              <a:rPr lang="en-US" dirty="0" smtClean="0"/>
              <a:t>Secure Application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625</Words>
  <Application>Microsoft Office PowerPoint</Application>
  <PresentationFormat>On-screen Show (4:3)</PresentationFormat>
  <Paragraphs>79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How we started off..(Recap)</vt:lpstr>
      <vt:lpstr>Current Scope</vt:lpstr>
      <vt:lpstr>Progress since last milestone</vt:lpstr>
      <vt:lpstr>System Architecture(High level)</vt:lpstr>
      <vt:lpstr>System Architecture(High level)</vt:lpstr>
      <vt:lpstr>System Architecture(High level) Bridge design pattern</vt:lpstr>
      <vt:lpstr>System Architecture(High level) </vt:lpstr>
      <vt:lpstr>Security Measures</vt:lpstr>
      <vt:lpstr>Secure Network Transmission </vt:lpstr>
      <vt:lpstr>Secure Application code Cookie authentication</vt:lpstr>
      <vt:lpstr>Secure Application code Prevention against XSS</vt:lpstr>
      <vt:lpstr>Secure Application code Code obfuscation</vt:lpstr>
      <vt:lpstr>Other security measures</vt:lpstr>
      <vt:lpstr>User Acceptance Testing</vt:lpstr>
      <vt:lpstr>Goals for next milestone</vt:lpstr>
      <vt:lpstr>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</dc:creator>
  <cp:lastModifiedBy>Deepthi Rajagopalan</cp:lastModifiedBy>
  <cp:revision>45</cp:revision>
  <dcterms:created xsi:type="dcterms:W3CDTF">2006-08-16T00:00:00Z</dcterms:created>
  <dcterms:modified xsi:type="dcterms:W3CDTF">2013-12-16T21:46:55Z</dcterms:modified>
</cp:coreProperties>
</file>