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6"/>
  </p:notesMasterIdLst>
  <p:sldIdLst>
    <p:sldId id="256" r:id="rId2"/>
    <p:sldId id="274" r:id="rId3"/>
    <p:sldId id="278" r:id="rId4"/>
    <p:sldId id="257" r:id="rId5"/>
    <p:sldId id="268" r:id="rId6"/>
    <p:sldId id="269" r:id="rId7"/>
    <p:sldId id="270" r:id="rId8"/>
    <p:sldId id="271" r:id="rId9"/>
    <p:sldId id="279" r:id="rId10"/>
    <p:sldId id="258" r:id="rId11"/>
    <p:sldId id="272" r:id="rId12"/>
    <p:sldId id="259" r:id="rId13"/>
    <p:sldId id="276" r:id="rId14"/>
    <p:sldId id="260" r:id="rId15"/>
    <p:sldId id="273" r:id="rId16"/>
    <p:sldId id="275" r:id="rId17"/>
    <p:sldId id="277" r:id="rId18"/>
    <p:sldId id="261" r:id="rId19"/>
    <p:sldId id="262" r:id="rId20"/>
    <p:sldId id="263" r:id="rId21"/>
    <p:sldId id="265" r:id="rId22"/>
    <p:sldId id="264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D55B-A063-446E-9B9E-5CBBBDE52C95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4892-4041-4859-998E-F68283FB2F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3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94892-4041-4859-998E-F68283FB2F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04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D567-7D6B-485B-A3F7-AC9752A284D6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385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B41F-5CC7-4B70-BC68-D5BD65D4678E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0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BA6B-933C-4341-B01C-85FB47324535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42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B00B-1F68-457E-AFA6-94D63416D556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2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0916-EFBA-4D68-B160-CF493DB693BB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87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9B81-F6E2-44BC-9B35-9EC6B9A3181B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26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FE36-1114-4E0E-AB0A-5F3941A2BBCF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16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8F1C-DC49-4158-9169-E9FAC4F987C2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590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F673-A4C9-4D03-AE6D-0887C615C3B5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9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7CA27D-AFC4-41A5-9577-48AD88530039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24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F33D-A9F8-4508-B52D-391A8BE6DF77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11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1085D3-C9B4-4944-BA48-9B49171BDDFA}" type="datetime1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8D962E-C5EF-4F86-890F-9E22B30701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767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ytab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7453"/>
            <a:ext cx="10058400" cy="204233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deepthi</a:t>
            </a:r>
            <a:endParaRPr lang="en-US" sz="3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Prasannjit</a:t>
            </a:r>
            <a:r>
              <a:rPr lang="en-US" sz="3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kumar</a:t>
            </a:r>
            <a:endParaRPr lang="en-US" sz="3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prasaanth</a:t>
            </a:r>
            <a:endParaRPr lang="en-US" sz="3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3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Ravi </a:t>
            </a: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kodali</a:t>
            </a:r>
            <a:endParaRPr lang="en-US" sz="3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Sasank</a:t>
            </a:r>
            <a:r>
              <a:rPr lang="en-US" sz="3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krishna</a:t>
            </a:r>
            <a:endParaRPr lang="en-US" sz="3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Shivam</a:t>
            </a:r>
            <a:r>
              <a:rPr lang="en-US" sz="3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patil</a:t>
            </a:r>
            <a:endParaRPr lang="en-US" sz="3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3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Sruja aluri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Sravani</a:t>
            </a:r>
            <a:r>
              <a:rPr lang="en-US" sz="3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burela</a:t>
            </a:r>
            <a:endParaRPr lang="en-US" sz="30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0390" y="310658"/>
            <a:ext cx="7021340" cy="38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96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Progress from last milestone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808" y="190289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Functionality Complete – Edit/Delete, Validations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Inclusion of Usage policy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System Testing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User Testing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Improved Security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6883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219682"/>
            <a:ext cx="10515600" cy="1953073"/>
          </a:xfrm>
        </p:spPr>
        <p:txBody>
          <a:bodyPr>
            <a:normAutofit/>
          </a:bodyPr>
          <a:lstStyle/>
          <a:p>
            <a:pPr algn="ctr"/>
            <a:r>
              <a:rPr lang="en-US" sz="7000" dirty="0" smtClean="0"/>
              <a:t>Demonstration</a:t>
            </a:r>
            <a:br>
              <a:rPr lang="en-US" sz="7000" dirty="0" smtClean="0"/>
            </a:br>
            <a:r>
              <a:rPr lang="en-US" sz="2200" dirty="0" smtClean="0">
                <a:hlinkClick r:id="rId2"/>
              </a:rPr>
              <a:t>https://mytab.org/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8488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System Testing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/>
              <a:t>Master test plan documented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120 test cases executed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Tested in multiple phases</a:t>
            </a:r>
          </a:p>
          <a:p>
            <a:endParaRPr lang="en-US" sz="35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6839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System Testing Results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4377"/>
            <a:ext cx="10058400" cy="402336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First phase – 35 bugs encountered</a:t>
            </a:r>
          </a:p>
          <a:p>
            <a:r>
              <a:rPr lang="en-US" sz="3500" dirty="0" smtClean="0"/>
              <a:t>Second phase – 11 bugs encountered</a:t>
            </a:r>
            <a:endParaRPr lang="en-US" sz="3500" dirty="0"/>
          </a:p>
          <a:p>
            <a:r>
              <a:rPr lang="en-US" sz="3500" dirty="0" smtClean="0"/>
              <a:t>Current Status – 2 failing test cases (bugs)</a:t>
            </a:r>
          </a:p>
          <a:p>
            <a:pPr lvl="1"/>
            <a:r>
              <a:rPr lang="en-US" sz="3300" dirty="0" smtClean="0"/>
              <a:t>Blackboard issue</a:t>
            </a:r>
          </a:p>
          <a:p>
            <a:pPr lvl="1"/>
            <a:r>
              <a:rPr lang="en-US" sz="3300" dirty="0" smtClean="0"/>
              <a:t>Edit/Delete icons</a:t>
            </a:r>
          </a:p>
          <a:p>
            <a:pPr marL="0" indent="0">
              <a:buNone/>
            </a:pPr>
            <a:endParaRPr lang="en-US" sz="3500" dirty="0" smtClean="0"/>
          </a:p>
          <a:p>
            <a:endParaRPr lang="en-US" sz="35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7314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User Testing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/>
              <a:t>Beta version of MyTab.org tested</a:t>
            </a:r>
          </a:p>
          <a:p>
            <a:pPr>
              <a:lnSpc>
                <a:spcPct val="150000"/>
              </a:lnSpc>
            </a:pPr>
            <a:r>
              <a:rPr lang="en-US" sz="3500" dirty="0"/>
              <a:t>Test </a:t>
            </a:r>
            <a:r>
              <a:rPr lang="en-US" sz="3500" dirty="0" smtClean="0"/>
              <a:t>Objectives</a:t>
            </a:r>
          </a:p>
          <a:p>
            <a:pPr lvl="1">
              <a:lnSpc>
                <a:spcPct val="100000"/>
              </a:lnSpc>
              <a:buSzPct val="85000"/>
            </a:pPr>
            <a:r>
              <a:rPr lang="en-US" sz="2800" dirty="0" smtClean="0"/>
              <a:t>To </a:t>
            </a:r>
            <a:r>
              <a:rPr lang="en-US" sz="2800" dirty="0"/>
              <a:t>test the user interface of the systems for any errors and usability </a:t>
            </a:r>
            <a:r>
              <a:rPr lang="en-US" sz="2800" dirty="0" smtClean="0"/>
              <a:t>issues.</a:t>
            </a:r>
          </a:p>
          <a:p>
            <a:pPr lvl="1">
              <a:lnSpc>
                <a:spcPct val="100000"/>
              </a:lnSpc>
              <a:buSzPct val="85000"/>
            </a:pPr>
            <a:r>
              <a:rPr lang="en-US" sz="2800" dirty="0" smtClean="0"/>
              <a:t>To </a:t>
            </a:r>
            <a:r>
              <a:rPr lang="en-US" sz="2800" dirty="0"/>
              <a:t>check the working of the functionality of the system like creating a </a:t>
            </a:r>
            <a:r>
              <a:rPr lang="en-US" sz="2800" dirty="0" err="1"/>
              <a:t>MyTab</a:t>
            </a:r>
            <a:r>
              <a:rPr lang="en-US" sz="2800" dirty="0"/>
              <a:t> account, logging into the system, adding new accounts, accessing the added accounts and editing/deleting the added accounts.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8045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User Testing </a:t>
            </a:r>
            <a:r>
              <a:rPr lang="en-US" sz="5500" dirty="0" err="1" smtClean="0"/>
              <a:t>Contd</a:t>
            </a:r>
            <a:r>
              <a:rPr lang="en-US" sz="5500" dirty="0" smtClean="0"/>
              <a:t>…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500" dirty="0"/>
              <a:t>Participants</a:t>
            </a:r>
          </a:p>
          <a:p>
            <a:pPr lvl="0">
              <a:lnSpc>
                <a:spcPct val="150000"/>
              </a:lnSpc>
            </a:pPr>
            <a:r>
              <a:rPr lang="en-US" sz="3500" dirty="0"/>
              <a:t>Process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Survey questions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Troubleshooting</a:t>
            </a:r>
            <a:endParaRPr lang="en-US" sz="35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4035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User Testing Results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72% of the users rated a pleasant overall experience</a:t>
            </a:r>
          </a:p>
          <a:p>
            <a:r>
              <a:rPr lang="en-US" dirty="0" smtClean="0"/>
              <a:t>68% of the users rated a pleasant experience with the navigability in the website</a:t>
            </a:r>
          </a:p>
          <a:p>
            <a:r>
              <a:rPr lang="en-US" dirty="0" smtClean="0"/>
              <a:t>59% of the users rated an excellent design and colors of the website</a:t>
            </a:r>
          </a:p>
          <a:p>
            <a:endParaRPr lang="en-US" dirty="0"/>
          </a:p>
          <a:p>
            <a:r>
              <a:rPr lang="en-US" dirty="0" smtClean="0"/>
              <a:t>Other comments:</a:t>
            </a:r>
          </a:p>
          <a:p>
            <a:pPr marL="201168" lvl="1" indent="0">
              <a:buNone/>
            </a:pPr>
            <a:r>
              <a:rPr lang="en-US" sz="2000" dirty="0" smtClean="0"/>
              <a:t>Users have responded that they like the idea of using multiple Cornell accounts from a single site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dirty="0" smtClean="0"/>
              <a:t>Users responded that the website should have been a little easy to use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7561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Analytics</a:t>
            </a:r>
            <a:endParaRPr lang="en-US" sz="55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034863"/>
            <a:ext cx="10780623" cy="38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4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Future Goals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/>
              <a:t>Acceptance Testing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Project Delivery</a:t>
            </a:r>
            <a:endParaRPr lang="en-US" sz="35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6356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Acceptance Testing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500" dirty="0" smtClean="0"/>
              <a:t>Client Acceptance testing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Will run all the scenarios planned on the final system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5668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Presenters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Sruja Aluri</a:t>
            </a:r>
          </a:p>
          <a:p>
            <a:r>
              <a:rPr lang="en-US" sz="3500" dirty="0" err="1" smtClean="0"/>
              <a:t>Sravani</a:t>
            </a:r>
            <a:r>
              <a:rPr lang="en-US" sz="3500" dirty="0" smtClean="0"/>
              <a:t> </a:t>
            </a:r>
            <a:r>
              <a:rPr lang="en-US" sz="3500" dirty="0" err="1" smtClean="0"/>
              <a:t>Burela</a:t>
            </a:r>
            <a:endParaRPr lang="en-US" sz="3500" dirty="0" smtClean="0"/>
          </a:p>
          <a:p>
            <a:r>
              <a:rPr lang="en-US" sz="3500" dirty="0" smtClean="0"/>
              <a:t>Ravi </a:t>
            </a:r>
            <a:r>
              <a:rPr lang="en-US" sz="3500" dirty="0" err="1" smtClean="0"/>
              <a:t>Kodali</a:t>
            </a:r>
            <a:endParaRPr lang="en-US" sz="3500" dirty="0" smtClean="0"/>
          </a:p>
          <a:p>
            <a:r>
              <a:rPr lang="en-US" sz="3500" dirty="0" err="1" smtClean="0"/>
              <a:t>Shivam</a:t>
            </a:r>
            <a:r>
              <a:rPr lang="en-US" sz="3500" dirty="0" smtClean="0"/>
              <a:t> </a:t>
            </a:r>
            <a:r>
              <a:rPr lang="en-US" sz="3500" dirty="0" err="1" smtClean="0"/>
              <a:t>Patil</a:t>
            </a:r>
            <a:endParaRPr lang="en-US" sz="35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9999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Project Delivery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Source Code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Test plans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Test reports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Documentation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Web application</a:t>
            </a:r>
            <a:endParaRPr lang="en-US" sz="4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0880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Documentation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Requirements (updated to the final system)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System and Program design (updated to the final system)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User manual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Presentation slides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License document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6031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Conclusion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500" dirty="0" smtClean="0"/>
              <a:t>The documentation and the entire project delivery will help make the future maintenance of the application easy</a:t>
            </a:r>
            <a:endParaRPr lang="en-US" sz="35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5099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98" y="20908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9600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25416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030" y="6459785"/>
            <a:ext cx="11938715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0724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Agenda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500" dirty="0" smtClean="0"/>
              <a:t>Brief Recap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Demonstration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System Testing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User Testing</a:t>
            </a:r>
          </a:p>
          <a:p>
            <a:pPr>
              <a:lnSpc>
                <a:spcPct val="100000"/>
              </a:lnSpc>
            </a:pPr>
            <a:r>
              <a:rPr lang="en-US" sz="3500" dirty="0" smtClean="0"/>
              <a:t>Future Goals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1537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Recap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What is MyTab.org?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Requirements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System design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Program Design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Security</a:t>
            </a:r>
          </a:p>
          <a:p>
            <a:pPr>
              <a:lnSpc>
                <a:spcPct val="150000"/>
              </a:lnSpc>
            </a:pPr>
            <a:endParaRPr lang="en-US" sz="4000" dirty="0" smtClean="0"/>
          </a:p>
          <a:p>
            <a:pPr>
              <a:lnSpc>
                <a:spcPct val="150000"/>
              </a:lnSpc>
            </a:pPr>
            <a:endParaRPr lang="en-US" sz="4000" dirty="0" smtClean="0"/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8946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954321"/>
          </a:xfrm>
        </p:spPr>
        <p:txBody>
          <a:bodyPr>
            <a:normAutofit fontScale="90000"/>
          </a:bodyPr>
          <a:lstStyle/>
          <a:p>
            <a:r>
              <a:rPr lang="en-US" sz="5500" dirty="0" smtClean="0"/>
              <a:t/>
            </a:r>
            <a:br>
              <a:rPr lang="en-US" sz="5500" dirty="0" smtClean="0"/>
            </a:br>
            <a:r>
              <a:rPr lang="en-US" sz="5500" dirty="0" smtClean="0"/>
              <a:t/>
            </a:r>
            <a:br>
              <a:rPr lang="en-US" sz="5500" dirty="0" smtClean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 smtClean="0"/>
              <a:t/>
            </a:r>
            <a:br>
              <a:rPr lang="en-US" sz="5500" dirty="0" smtClean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 smtClean="0"/>
              <a:t/>
            </a:r>
            <a:br>
              <a:rPr lang="en-US" sz="5500" dirty="0" smtClean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 smtClean="0"/>
              <a:t/>
            </a:r>
            <a:br>
              <a:rPr lang="en-US" sz="5500" dirty="0" smtClean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 smtClean="0"/>
              <a:t>What is MyTab.org?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Single </a:t>
            </a:r>
            <a:r>
              <a:rPr lang="en-US" sz="3500" dirty="0"/>
              <a:t>safe platform to hold multiple accounts of a user and </a:t>
            </a:r>
            <a:r>
              <a:rPr lang="en-US" sz="3500" dirty="0" smtClean="0"/>
              <a:t>enable </a:t>
            </a:r>
            <a:r>
              <a:rPr lang="en-US" sz="3500" dirty="0"/>
              <a:t>accessing these accounts with just one </a:t>
            </a:r>
            <a:r>
              <a:rPr lang="en-US" sz="3500" dirty="0" smtClean="0"/>
              <a:t>click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Target – Large organizations that use multiple accounts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Current prototype version target – Cornell University</a:t>
            </a:r>
          </a:p>
          <a:p>
            <a:pPr marL="0" indent="0">
              <a:buNone/>
            </a:pPr>
            <a:endParaRPr lang="en-US" sz="35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1925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Requirements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Register</a:t>
            </a:r>
            <a:r>
              <a:rPr lang="en-US" dirty="0" smtClean="0"/>
              <a:t> - Create a master account for </a:t>
            </a:r>
            <a:r>
              <a:rPr lang="en-US" dirty="0" err="1" smtClean="0"/>
              <a:t>MyTab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Login</a:t>
            </a:r>
            <a:r>
              <a:rPr lang="en-US" dirty="0" smtClean="0"/>
              <a:t> - Login to </a:t>
            </a:r>
            <a:r>
              <a:rPr lang="en-US" dirty="0" err="1" smtClean="0"/>
              <a:t>MyTab</a:t>
            </a:r>
            <a:r>
              <a:rPr lang="en-US" dirty="0" smtClean="0"/>
              <a:t> account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Add account </a:t>
            </a:r>
            <a:r>
              <a:rPr lang="en-US" dirty="0" smtClean="0"/>
              <a:t>– Add an account to </a:t>
            </a:r>
            <a:r>
              <a:rPr lang="en-US" dirty="0" err="1" smtClean="0"/>
              <a:t>MyTab</a:t>
            </a:r>
            <a:r>
              <a:rPr lang="en-US" dirty="0" smtClean="0"/>
              <a:t> by providing the account’s </a:t>
            </a:r>
            <a:r>
              <a:rPr lang="en-US" dirty="0" smtClean="0"/>
              <a:t>credentials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Access account </a:t>
            </a:r>
            <a:r>
              <a:rPr lang="en-US" dirty="0" smtClean="0"/>
              <a:t>– Access an added account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Edit account </a:t>
            </a:r>
            <a:r>
              <a:rPr lang="en-US" dirty="0" smtClean="0"/>
              <a:t>– Change the account credentials of the added accounts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Delete account </a:t>
            </a:r>
            <a:r>
              <a:rPr lang="en-US" dirty="0" smtClean="0"/>
              <a:t>– Remove the account from </a:t>
            </a:r>
            <a:r>
              <a:rPr lang="en-US" dirty="0" err="1" smtClean="0"/>
              <a:t>MyTab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Logout of an accessed account</a:t>
            </a:r>
            <a:r>
              <a:rPr lang="en-US" dirty="0" smtClean="0"/>
              <a:t> – Close the accessed account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Logout</a:t>
            </a:r>
            <a:r>
              <a:rPr lang="en-US" dirty="0" smtClean="0"/>
              <a:t> – Safely logout of </a:t>
            </a:r>
            <a:r>
              <a:rPr lang="en-US" dirty="0" err="1" smtClean="0"/>
              <a:t>MyTab</a:t>
            </a:r>
            <a:r>
              <a:rPr lang="en-US" dirty="0" smtClean="0"/>
              <a:t> and any open accounts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8151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System Design</a:t>
            </a: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15" y="2045825"/>
            <a:ext cx="10336369" cy="3788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815" y="1854558"/>
            <a:ext cx="4622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3 Tier Architecture</a:t>
            </a:r>
            <a:endParaRPr lang="en-US" sz="35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8632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489408"/>
            <a:ext cx="10515600" cy="1325563"/>
          </a:xfrm>
        </p:spPr>
        <p:txBody>
          <a:bodyPr>
            <a:normAutofit/>
          </a:bodyPr>
          <a:lstStyle/>
          <a:p>
            <a:r>
              <a:rPr lang="en-US" sz="5500" dirty="0" smtClean="0"/>
              <a:t>Program Design</a:t>
            </a:r>
            <a:endParaRPr lang="en-US" sz="55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  <p:pic>
        <p:nvPicPr>
          <p:cNvPr id="7" name="Picture 6" descr="Drawing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9099" y="1970469"/>
            <a:ext cx="9968247" cy="43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099" y="1661375"/>
            <a:ext cx="708338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 smtClean="0"/>
              <a:t>                               </a:t>
            </a:r>
            <a:r>
              <a:rPr lang="en-US" sz="3000" dirty="0" smtClean="0"/>
              <a:t>Bridge Design Pattern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04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Security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/>
              <a:t>HTTPS protocol and SSL encryption used for all data transmission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User provided information encrypted before stored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AES encryption standards used</a:t>
            </a:r>
          </a:p>
          <a:p>
            <a:pPr>
              <a:lnSpc>
                <a:spcPct val="150000"/>
              </a:lnSpc>
            </a:pPr>
            <a:r>
              <a:rPr lang="en-US" sz="3500" dirty="0" smtClean="0"/>
              <a:t>Secure application code</a:t>
            </a:r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910" y="6459785"/>
            <a:ext cx="11925836" cy="365125"/>
          </a:xfrm>
        </p:spPr>
        <p:txBody>
          <a:bodyPr/>
          <a:lstStyle/>
          <a:p>
            <a:pPr algn="l"/>
            <a:r>
              <a:rPr lang="en-US" sz="1600" b="1" dirty="0" smtClean="0"/>
              <a:t>CS 5150   											              MYTAB.ORG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9451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524</Words>
  <Application>Microsoft Office PowerPoint</Application>
  <PresentationFormat>Custom</PresentationFormat>
  <Paragraphs>132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Slide 1</vt:lpstr>
      <vt:lpstr>Presenters</vt:lpstr>
      <vt:lpstr>Agenda</vt:lpstr>
      <vt:lpstr>Recap</vt:lpstr>
      <vt:lpstr>         What is MyTab.org? </vt:lpstr>
      <vt:lpstr>Requirements</vt:lpstr>
      <vt:lpstr>System Design</vt:lpstr>
      <vt:lpstr>Program Design</vt:lpstr>
      <vt:lpstr>Security</vt:lpstr>
      <vt:lpstr>Progress from last milestone</vt:lpstr>
      <vt:lpstr>Demonstration https://mytab.org/</vt:lpstr>
      <vt:lpstr>System Testing</vt:lpstr>
      <vt:lpstr>System Testing Results</vt:lpstr>
      <vt:lpstr>User Testing</vt:lpstr>
      <vt:lpstr>User Testing Contd…</vt:lpstr>
      <vt:lpstr>User Testing Results</vt:lpstr>
      <vt:lpstr>Analytics</vt:lpstr>
      <vt:lpstr>Future Goals</vt:lpstr>
      <vt:lpstr>Acceptance Testing</vt:lpstr>
      <vt:lpstr>Project Delivery</vt:lpstr>
      <vt:lpstr>Documentation</vt:lpstr>
      <vt:lpstr>Conclusion</vt:lpstr>
      <vt:lpstr>Questions?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MyTab</dc:title>
  <dc:creator>sruja aluri</dc:creator>
  <cp:lastModifiedBy>Sravani</cp:lastModifiedBy>
  <cp:revision>39</cp:revision>
  <dcterms:created xsi:type="dcterms:W3CDTF">2013-12-05T22:54:33Z</dcterms:created>
  <dcterms:modified xsi:type="dcterms:W3CDTF">2013-12-16T18:28:33Z</dcterms:modified>
</cp:coreProperties>
</file>