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1e8e6984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1e8e6984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1e8e698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1e8e698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1e8e698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1e8e698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1e8e698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1e8e698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1e8e6984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1e8e698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1e8e6984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1e8e6984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e8e6984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e8e6984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1e8e6984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1e8e6984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1e8e6984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1e8e6984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1e8e6984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1e8e6984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1e8e69844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1e8e69844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1e8e69844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1e8e69844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1e8e6984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1e8e6984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1e8e6984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1e8e6984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1e8e69844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1e8e69844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1e8e6984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1e8e6984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1e8e6984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1e8e6984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1e8e6984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1e8e6984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1e8e6984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1e8e6984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1e8e6984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1e8e6984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1e8e6984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1e8e6984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1e8e69844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1e8e69844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1e8e6984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1e8e6984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1e8e6984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1e8e6984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1e8e6984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1e8e6984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1e8e6984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1e8e6984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1e8e6984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1e8e6984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1e8e6984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1e8e6984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1e8e6984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1e8e6984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1e8e6984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1e8e6984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1e8e6984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1e8e6984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1e8e6984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1e8e6984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1e8e69844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1e8e69844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1e8e6984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1e8e6984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1e8e6984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1e8e6984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1e8e6984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1e8e6984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1e8e6984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1e8e6984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1e8e6984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1e8e6984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1e8e6984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1e8e6984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1e8e69844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1e8e69844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1e8e6984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1e8e6984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1e8e69844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1e8e69844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1e8e69844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1e8e69844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1e8e69844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1e8e69844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1e8e69844_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1e8e69844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1e8e6984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1e8e6984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ideone.com/QC0BGN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ideone.com/ZOFQts" TargetMode="External"/><Relationship Id="rId4" Type="http://schemas.openxmlformats.org/officeDocument/2006/relationships/hyperlink" Target="https://ideone.com/1mbvlv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ideone.com/SZt6YR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www.youtube.com/watch?v=Vc1RyqWFbiA&amp;list=PL5jc9xFGsL8G3y3ywuFSvOuNm3GjBwdkb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4350" y="107150"/>
            <a:ext cx="9034500" cy="49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Time complexity, and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C++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Standard Template Libraries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(STLs)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Aman Kumar Gupta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Bhushan Khanale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52800" y="49300"/>
            <a:ext cx="9030300" cy="50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700"/>
              <a:t>Let’s get started with STL</a:t>
            </a:r>
            <a:endParaRPr sz="3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66375" y="62675"/>
            <a:ext cx="9003900" cy="49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/>
              <a:t>What is STL and why to use it?</a:t>
            </a:r>
            <a:endParaRPr b="1" sz="25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/>
              <a:t>&gt; These are some addon classes (you’ll learn tomorrow) with powerful functions with good time complexity and space complexity management.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/>
              <a:t>&gt; Convenient and easy way to handle data and process algorithms.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500"/>
              <a:t>&gt;</a:t>
            </a:r>
            <a:r>
              <a:rPr lang="en" sz="2500"/>
              <a:t> A collection of methods / algorithms which we generally use now and then, and hate to write 100 of lines of code again and again.</a:t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STL classes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87925" y="1152475"/>
            <a:ext cx="8990100" cy="3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STL classes are called containers.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/>
              <a:t>Sequential Containers</a:t>
            </a:r>
            <a:r>
              <a:rPr lang="en"/>
              <a:t>                                </a:t>
            </a:r>
            <a:r>
              <a:rPr lang="en" u="sng"/>
              <a:t>Associative containers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&gt; vector                                                   &gt; set, multiset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&gt; list                                                        &gt; map, multimap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&gt; deque                                                  &gt; unordered_set, unordered_multiset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&gt; queue                                                  &gt; unordered_map, unordered_multimap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&gt; stack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65525" y="61875"/>
            <a:ext cx="8998500" cy="4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Oh gosh :(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        There are so many….are we going to learn all these?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450" y="1535088"/>
            <a:ext cx="367665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87175" y="83550"/>
            <a:ext cx="8990100" cy="49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For this session, we’ll cover the basics.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iterator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vector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unordered_set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map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&gt; unordered_map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311700" y="123225"/>
            <a:ext cx="85206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</a:t>
            </a:r>
            <a:endParaRPr/>
          </a:p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84500" y="683025"/>
            <a:ext cx="8988000" cy="4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As the name says, it is used to iterate over STL containers.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Why can’t we use a simple for loop with “int i” and iterate over the container?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&gt;&gt; Iterator is faster then index accessing.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&gt;&gt; Many STL containers doesn’t allow Random Access operations.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&gt; Iterators are specifically made for STLs.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105625" y="102100"/>
            <a:ext cx="89457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iterators</a:t>
            </a:r>
            <a:endParaRPr/>
          </a:p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105625" y="883650"/>
            <a:ext cx="8945700" cy="4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types of iterators. But you’ll mainly use only these types: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Random access iterators.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Forward iterators.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Bidirectional iterators.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General format of declaration of iterators: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container_type &lt;data_type&gt;::iterator variable name;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vector &lt;int&gt;::iterator itr1;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&gt; set &lt;int&gt;::iterator itr2;                 …...and lot more. We will see in coming slides.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idx="1" type="body"/>
          </p:nvPr>
        </p:nvSpPr>
        <p:spPr>
          <a:xfrm>
            <a:off x="84500" y="102100"/>
            <a:ext cx="8956200" cy="49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Okay man, that’s enough of this “iterator” shit!</a:t>
            </a:r>
            <a:endParaRPr b="1" sz="21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/>
              <a:t>Show me how to use it.</a:t>
            </a:r>
            <a:endParaRPr b="1" sz="21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/>
          </a:p>
        </p:txBody>
      </p:sp>
      <p:pic>
        <p:nvPicPr>
          <p:cNvPr id="147" name="Google Shape;1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338" y="1208425"/>
            <a:ext cx="4770525" cy="357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63375" y="70400"/>
            <a:ext cx="9019500" cy="49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Chill bro!</a:t>
            </a:r>
            <a:endParaRPr b="1" sz="21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/>
              <a:t>It’s no fun unless Goku turns Super Saiyan :p</a:t>
            </a:r>
            <a:endParaRPr b="1" sz="21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100"/>
              <a:t>So, let’s start with vectors and you’ll automatically see iterator’s use.</a:t>
            </a:r>
            <a:endParaRPr b="1" sz="2100"/>
          </a:p>
        </p:txBody>
      </p:sp>
      <p:pic>
        <p:nvPicPr>
          <p:cNvPr id="153" name="Google Shape;1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086" y="1230150"/>
            <a:ext cx="3977826" cy="29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</a:t>
            </a:r>
            <a:endParaRPr/>
          </a:p>
        </p:txBody>
      </p:sp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Vectors are same as dynamic arrays with the ability to resize itself automatically when an element is inserted or deleted, with their storage being handled automatically by the container.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Just declare like: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vector&lt;int&gt; v;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vector&lt;pair&lt;int, int&gt; &gt; v;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vector&lt;vector&lt;int&gt; &gt; v;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vector&lt;pair&lt;vector&lt;int&gt;, pair&lt;int, int&gt; &gt; &gt; v;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 so on...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One of the most important part of competitive programming.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You need to solve a particular problem in the expected time complexity.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&gt; We’ll start from basics but it is highly recommended you should go through CLRS book once for the time complexity part.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type="title"/>
          </p:nvPr>
        </p:nvSpPr>
        <p:spPr>
          <a:xfrm>
            <a:off x="63375" y="49300"/>
            <a:ext cx="90090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Vector: Functions</a:t>
            </a:r>
            <a:endParaRPr sz="2700"/>
          </a:p>
        </p:txBody>
      </p:sp>
      <p:sp>
        <p:nvSpPr>
          <p:cNvPr id="165" name="Google Shape;165;p32"/>
          <p:cNvSpPr txBox="1"/>
          <p:nvPr>
            <p:ph idx="1" type="body"/>
          </p:nvPr>
        </p:nvSpPr>
        <p:spPr>
          <a:xfrm>
            <a:off x="63375" y="514000"/>
            <a:ext cx="9009000" cy="46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push_back()</a:t>
            </a:r>
            <a:r>
              <a:rPr lang="en" sz="1500"/>
              <a:t> - Appends an element. </a:t>
            </a:r>
            <a:r>
              <a:rPr b="1" i="1" lang="en" sz="1500"/>
              <a:t>Complexity</a:t>
            </a:r>
            <a:r>
              <a:rPr i="1" lang="en" sz="1500"/>
              <a:t> - O(1) generally.</a:t>
            </a:r>
            <a:endParaRPr i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begin()</a:t>
            </a:r>
            <a:r>
              <a:rPr lang="en" sz="1500"/>
              <a:t> – Returns an iterator pointing to the first element in the vector. </a:t>
            </a:r>
            <a:r>
              <a:rPr b="1" i="1" lang="en" sz="1500"/>
              <a:t>Complexity</a:t>
            </a:r>
            <a:r>
              <a:rPr i="1" lang="en" sz="1500"/>
              <a:t> - O(1)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end()</a:t>
            </a:r>
            <a:r>
              <a:rPr lang="en" sz="1500"/>
              <a:t> – Returns an iterator pointing to the theoretical element that follows the last element in the vector. </a:t>
            </a:r>
            <a:r>
              <a:rPr b="1" i="1" lang="en" sz="1500"/>
              <a:t>Complexity</a:t>
            </a:r>
            <a:r>
              <a:rPr i="1" lang="en" sz="1500"/>
              <a:t> - O(1)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rbegin()</a:t>
            </a:r>
            <a:r>
              <a:rPr lang="en" sz="1500"/>
              <a:t> – Returns a reverse iterator pointing to the last element in the vector (reverse beginning). It moves from last to first element. </a:t>
            </a:r>
            <a:r>
              <a:rPr b="1" i="1" lang="en" sz="1500"/>
              <a:t>Complexity</a:t>
            </a:r>
            <a:r>
              <a:rPr i="1" lang="en" sz="1500"/>
              <a:t> - O(1)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rend()</a:t>
            </a:r>
            <a:r>
              <a:rPr lang="en" sz="1500"/>
              <a:t> – Returns a reverse iterator pointing to the theoretical element preceding the first element in the vector (considered as reverse end). </a:t>
            </a:r>
            <a:r>
              <a:rPr b="1" i="1" lang="en" sz="1500"/>
              <a:t>Complexity</a:t>
            </a:r>
            <a:r>
              <a:rPr i="1" lang="en" sz="1500"/>
              <a:t> - O(1)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size()</a:t>
            </a:r>
            <a:r>
              <a:rPr lang="en" sz="1500"/>
              <a:t> – Returns the number of elements in the vector. </a:t>
            </a:r>
            <a:r>
              <a:rPr b="1" i="1" lang="en" sz="1500"/>
              <a:t>Complexity</a:t>
            </a:r>
            <a:r>
              <a:rPr i="1" lang="en" sz="1500"/>
              <a:t> - O(1) 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resize()</a:t>
            </a:r>
            <a:r>
              <a:rPr lang="en" sz="1500"/>
              <a:t> – Resizes the container so that it contains ‘g’ elements. </a:t>
            </a:r>
            <a:r>
              <a:rPr b="1" i="1" lang="en" sz="1500"/>
              <a:t>Complexity</a:t>
            </a:r>
            <a:r>
              <a:rPr i="1" lang="en" sz="1500"/>
              <a:t> - O(n) 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empty()</a:t>
            </a:r>
            <a:r>
              <a:rPr lang="en" sz="1500"/>
              <a:t> – Returns whether the container is empty. </a:t>
            </a:r>
            <a:r>
              <a:rPr b="1" i="1" lang="en" sz="1500"/>
              <a:t>Complexity</a:t>
            </a:r>
            <a:r>
              <a:rPr i="1" lang="en" sz="1500"/>
              <a:t> - O(1) 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erase()</a:t>
            </a:r>
            <a:r>
              <a:rPr lang="en" sz="1500"/>
              <a:t> - Erases an element from the container (through value or iterator). </a:t>
            </a:r>
            <a:r>
              <a:rPr b="1" i="1" lang="en" sz="1500"/>
              <a:t>Complexity</a:t>
            </a:r>
            <a:r>
              <a:rPr i="1" lang="en" sz="1500"/>
              <a:t> - O(n) 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1600"/>
              </a:spcAft>
              <a:buSzPts val="1500"/>
              <a:buAutoNum type="arabicPeriod"/>
            </a:pPr>
            <a:r>
              <a:rPr b="1" lang="en" sz="1500"/>
              <a:t>clear()</a:t>
            </a:r>
            <a:r>
              <a:rPr lang="en" sz="1500"/>
              <a:t> - Clears the entire container. </a:t>
            </a:r>
            <a:r>
              <a:rPr b="1" i="1" lang="en" sz="1500"/>
              <a:t>Complexity</a:t>
            </a:r>
            <a:r>
              <a:rPr i="1" lang="en" sz="1500"/>
              <a:t> - O(n) 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vector&lt;vector&lt; int&gt;&gt;</a:t>
            </a:r>
            <a:endParaRPr/>
          </a:p>
        </p:txBody>
      </p:sp>
      <p:pic>
        <p:nvPicPr>
          <p:cNvPr id="171" name="Google Shape;1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663" y="1244475"/>
            <a:ext cx="7114675" cy="34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guess the working of this code:</a:t>
            </a:r>
            <a:endParaRPr/>
          </a:p>
        </p:txBody>
      </p:sp>
      <p:sp>
        <p:nvSpPr>
          <p:cNvPr id="177" name="Google Shape;17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https://ideone.com/QC0BGN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Solve some examples</a:t>
            </a:r>
            <a:endParaRPr/>
          </a:p>
        </p:txBody>
      </p:sp>
      <p:sp>
        <p:nvSpPr>
          <p:cNvPr id="183" name="Google Shape;18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Input 10 integers and store them in a vector. Access them using an iterator, reverse them, sort them, print every 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Use pairs in a vector and access them.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&gt; Try using vector&lt;vector&lt;int&gt; &gt; v;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idx="1" type="body"/>
          </p:nvPr>
        </p:nvSpPr>
        <p:spPr>
          <a:xfrm>
            <a:off x="63750" y="81475"/>
            <a:ext cx="8990400" cy="49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Pair</a:t>
            </a:r>
            <a:endParaRPr b="1"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&gt; Before learning “set “and “map”, you should be aware of “pair”.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&gt; Pair is a collection of multiple data at one place.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&gt; Declaration:</a:t>
            </a:r>
            <a:endParaRPr sz="2100"/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pair&lt;int, int&gt; my_pair;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pair&lt;char, int&gt; my_pair;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p</a:t>
            </a:r>
            <a:r>
              <a:rPr lang="en" sz="2100"/>
              <a:t>air&lt;int, char&gt; my_pair;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pair&lt;string, int&gt; my_pair;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pair&lt;int, pair&lt;int, int&gt;&gt; my_pair;               And so on.</a:t>
            </a:r>
            <a:endParaRPr sz="21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106050" y="60100"/>
            <a:ext cx="8908200" cy="49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              </a:t>
            </a:r>
            <a:r>
              <a:rPr b="1" lang="en" sz="2100"/>
              <a:t>Let’s see a simple code for explanation.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Q. Given 5 student ID’s and their marks. Store them together and print them.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 array: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https://ideone.com/ZOFQts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 pair: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https://ideone.com/1mbvlv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&gt; This is a very minimal and most basic example. But pair is used very extensively and heavily in Competitive coding as well as in Open source.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 txBox="1"/>
          <p:nvPr>
            <p:ph idx="1" type="body"/>
          </p:nvPr>
        </p:nvSpPr>
        <p:spPr>
          <a:xfrm>
            <a:off x="72750" y="0"/>
            <a:ext cx="8998500" cy="50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 u="sng"/>
              <a:t>What’s the difference?</a:t>
            </a:r>
            <a:endParaRPr b="1" sz="16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&gt; You can store all the data having some relation, together at one place.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&gt; Prevents the confusion of creating many variables.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&gt; Easy to manipulate.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&gt; Creates a kind of binding between the datas.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 u="sng"/>
              <a:t>Profitable use:</a:t>
            </a:r>
            <a:endParaRPr b="1" sz="16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Q. </a:t>
            </a:r>
            <a:r>
              <a:rPr i="1" lang="en" sz="1600"/>
              <a:t>Sort the marks in increasing order, and now tell their respective ID’s.</a:t>
            </a:r>
            <a:endParaRPr i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                </a:t>
            </a:r>
            <a:r>
              <a:rPr b="1" lang="en" sz="1700"/>
              <a:t>Tough to maintain the ID array when sorting marks array, eh?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Naah…we’ll see how to do this with pair after some time when we see a magical “sort” function and with set!</a:t>
            </a:r>
            <a:endParaRPr sz="1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>
            <p:ph idx="1" type="body"/>
          </p:nvPr>
        </p:nvSpPr>
        <p:spPr>
          <a:xfrm>
            <a:off x="84500" y="91525"/>
            <a:ext cx="8977200" cy="4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Set</a:t>
            </a:r>
            <a:endParaRPr b="1"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&gt; Set is a tree based container which always remain sorted after any operation.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&gt; Duplicate values are not allowed.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&gt; Can’t modify values.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&gt; Can’t access elements through index.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&gt; Doesn’t support Random Access iterators.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&gt; Insertion, *deletion, searching - O(log n)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Declaration:</a:t>
            </a:r>
            <a:endParaRPr b="1"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&gt; </a:t>
            </a:r>
            <a:r>
              <a:rPr lang="en" sz="1500"/>
              <a:t>set&lt;int&gt; my_set;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&gt; set&lt;char&gt; my_set;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&gt; set&lt;string&gt; my_set;                                    And so on….</a:t>
            </a:r>
            <a:endParaRPr sz="1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guess the working of this code:</a:t>
            </a:r>
            <a:endParaRPr/>
          </a:p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&gt; </a:t>
            </a:r>
            <a:r>
              <a:rPr b="1" lang="en" u="sng">
                <a:solidFill>
                  <a:schemeClr val="accent5"/>
                </a:solidFill>
                <a:hlinkClick r:id="rId3"/>
              </a:rPr>
              <a:t>https://ideone.com/SZt6YR</a:t>
            </a:r>
            <a:r>
              <a:rPr b="1" lang="en" sz="1900"/>
              <a:t>   - </a:t>
            </a:r>
            <a:r>
              <a:rPr lang="en" sz="1900"/>
              <a:t>Basic I/O in set. Guess the output.</a:t>
            </a:r>
            <a:endParaRPr sz="2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84500" y="59850"/>
            <a:ext cx="9009000" cy="50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&gt; Let’s code some more functions in set: </a:t>
            </a:r>
            <a:r>
              <a:rPr b="1" lang="en" sz="1900"/>
              <a:t>size()</a:t>
            </a:r>
            <a:r>
              <a:rPr lang="en" sz="1900"/>
              <a:t>, </a:t>
            </a:r>
            <a:r>
              <a:rPr b="1" lang="en" sz="1900"/>
              <a:t>clear()</a:t>
            </a:r>
            <a:r>
              <a:rPr lang="en" sz="1900"/>
              <a:t>, </a:t>
            </a:r>
            <a:r>
              <a:rPr b="1" lang="en" sz="1900"/>
              <a:t>lower_bound()</a:t>
            </a:r>
            <a:r>
              <a:rPr lang="en" sz="1900"/>
              <a:t>, </a:t>
            </a:r>
            <a:r>
              <a:rPr b="1" lang="en" sz="1900"/>
              <a:t>upper_bound()</a:t>
            </a:r>
            <a:r>
              <a:rPr lang="en" sz="1900"/>
              <a:t>, </a:t>
            </a:r>
            <a:r>
              <a:rPr b="1" lang="en" sz="1900"/>
              <a:t>empty()</a:t>
            </a:r>
            <a:r>
              <a:rPr lang="en" sz="1900"/>
              <a:t>, </a:t>
            </a:r>
            <a:r>
              <a:rPr b="1" lang="en" sz="1900"/>
              <a:t>find()</a:t>
            </a:r>
            <a:r>
              <a:rPr lang="en" sz="1900"/>
              <a:t>, </a:t>
            </a:r>
            <a:r>
              <a:rPr b="1" lang="en" sz="1900"/>
              <a:t>erase()</a:t>
            </a:r>
            <a:r>
              <a:rPr lang="en" sz="1900"/>
              <a:t> with iterator position and with value</a:t>
            </a:r>
            <a:r>
              <a:rPr lang="en" sz="1900"/>
              <a:t> auto keyword, comparator and their time complexity compared to vector</a:t>
            </a:r>
            <a:r>
              <a:rPr lang="en" sz="1900"/>
              <a:t>  - Hands-on.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&gt; How to update a value in set?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&gt; Remember that sorting question from pair slide? Let’s do it with set :)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&gt; So, you had said that we can’t access set elements through index, right?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   Then to find the last element, we have to iterate to the end everytime?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&gt; Nope. there’s something called Reverse iterator. Let’s do the code and see.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&gt; Nice, but you have some restrictions. </a:t>
            </a:r>
            <a:r>
              <a:rPr b="1" lang="en" sz="2000"/>
              <a:t>You can’t provide reverse iterator in erase function, any many more.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What is it?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It’s simply a measure of what order of time your program takes to complete a run.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do have best case and worst case time complexities depending upon the input but we only consider the worst case (most of the times).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Calculation: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theorems but we won’t dive into them since you can read them yourselves from the book.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Instead we will use simple code templates to understand time complexity.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idx="1" type="body"/>
          </p:nvPr>
        </p:nvSpPr>
        <p:spPr>
          <a:xfrm>
            <a:off x="100475" y="49350"/>
            <a:ext cx="8982600" cy="50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That’s all fine, but we can’t store duplicate values :(</a:t>
            </a:r>
            <a:endParaRPr sz="27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700"/>
          </a:p>
        </p:txBody>
      </p:sp>
      <p:pic>
        <p:nvPicPr>
          <p:cNvPr id="220" name="Google Shape;22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226" y="793913"/>
            <a:ext cx="4271100" cy="35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idx="1" type="body"/>
          </p:nvPr>
        </p:nvSpPr>
        <p:spPr>
          <a:xfrm>
            <a:off x="95050" y="80975"/>
            <a:ext cx="9048900" cy="49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Try exploring multiset.</a:t>
            </a:r>
            <a:endParaRPr b="1" sz="27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/>
          </a:p>
        </p:txBody>
      </p:sp>
      <p:pic>
        <p:nvPicPr>
          <p:cNvPr id="226" name="Google Shape;2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600" y="1033000"/>
            <a:ext cx="5481800" cy="30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unordered_set</a:t>
            </a:r>
            <a:endParaRPr/>
          </a:p>
        </p:txBody>
      </p:sp>
      <p:sp>
        <p:nvSpPr>
          <p:cNvPr id="232" name="Google Shape;232;p44"/>
          <p:cNvSpPr txBox="1"/>
          <p:nvPr>
            <p:ph idx="1" type="body"/>
          </p:nvPr>
        </p:nvSpPr>
        <p:spPr>
          <a:xfrm>
            <a:off x="116175" y="1152475"/>
            <a:ext cx="8924400" cy="3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Generally used for searching. Constant search time. O(1). Basically a </a:t>
            </a:r>
            <a:r>
              <a:rPr b="1" lang="en"/>
              <a:t>Hash table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Elements are not sorted (main difference between set and unordered_set).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To check if a value is already present.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As the name says, it’s unordered!! The elements are not stored in the order that you have inserted it 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Let’s tackle a question to see its application and benefit.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Q. Input an array of 10 numbers, and for every inserted number, tell the number of times it has been inserted before.</a:t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38" name="Google Shape;23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as set: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&gt; Duplicate values are not allowed.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&gt; Can’t modify values.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&gt; Can’t access elements through index.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&gt; Doesn’t support Random Access iterators.</a:t>
            </a:r>
            <a:endParaRPr sz="17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"/>
          <p:cNvSpPr txBox="1"/>
          <p:nvPr>
            <p:ph idx="1" type="body"/>
          </p:nvPr>
        </p:nvSpPr>
        <p:spPr>
          <a:xfrm>
            <a:off x="84500" y="80975"/>
            <a:ext cx="8977200" cy="49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Oh no...not again!</a:t>
            </a:r>
            <a:endParaRPr b="1" sz="2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/>
              <a:t>Unordered_set can’t store duplicate values.</a:t>
            </a:r>
            <a:endParaRPr b="1" sz="2900"/>
          </a:p>
        </p:txBody>
      </p:sp>
      <p:pic>
        <p:nvPicPr>
          <p:cNvPr id="244" name="Google Shape;24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225" y="804800"/>
            <a:ext cx="5484175" cy="32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7"/>
          <p:cNvSpPr txBox="1"/>
          <p:nvPr>
            <p:ph idx="1" type="body"/>
          </p:nvPr>
        </p:nvSpPr>
        <p:spPr>
          <a:xfrm>
            <a:off x="78000" y="95100"/>
            <a:ext cx="8988000" cy="49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Try exploring unordered_multiset!</a:t>
            </a:r>
            <a:endParaRPr sz="2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250" name="Google Shape;25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000" y="1138125"/>
            <a:ext cx="4152000" cy="28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>
            <p:ph idx="1" type="body"/>
          </p:nvPr>
        </p:nvSpPr>
        <p:spPr>
          <a:xfrm>
            <a:off x="42250" y="0"/>
            <a:ext cx="9019500" cy="50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So, now since you guys know about vector, set and their functions and how to calculate Time complexity, the main thing is to realise when to use what!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Let’s solve a problem.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/>
              <a:t>Q. Given 10^6 numbers. Store all the numbers and clear the container by erasing all the elements one by one.</a:t>
            </a:r>
            <a:endParaRPr b="1"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/>
              <a:t>&gt; Which container will you select for this operation? Why? And what will be its time complexity?</a:t>
            </a:r>
            <a:endParaRPr sz="21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/>
          <p:nvPr>
            <p:ph type="title"/>
          </p:nvPr>
        </p:nvSpPr>
        <p:spPr>
          <a:xfrm>
            <a:off x="84500" y="59850"/>
            <a:ext cx="89772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61" name="Google Shape;261;p49"/>
          <p:cNvSpPr txBox="1"/>
          <p:nvPr>
            <p:ph idx="1" type="body"/>
          </p:nvPr>
        </p:nvSpPr>
        <p:spPr>
          <a:xfrm>
            <a:off x="84500" y="630175"/>
            <a:ext cx="9144000" cy="43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Stores a “pair” as “key” and “value”.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It’s also a tree data structure like 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400" y="1464550"/>
            <a:ext cx="6721751" cy="363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0"/>
          <p:cNvSpPr txBox="1"/>
          <p:nvPr>
            <p:ph idx="1" type="body"/>
          </p:nvPr>
        </p:nvSpPr>
        <p:spPr>
          <a:xfrm>
            <a:off x="73925" y="80975"/>
            <a:ext cx="9019500" cy="49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/>
              <a:t>Features:</a:t>
            </a:r>
            <a:endParaRPr b="1" sz="22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&gt; It’s generally used for queries.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&gt; Sorts the data according to keys.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&gt; Keys can’t be updated, but the values can.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&gt; Insertion, *deletion and searching - O(log n)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&gt; Declaration format: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    &gt;&gt; map &lt;int, int&gt; mymap;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    &gt;&gt; map &lt;string, int&gt; mymap;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    &gt;&gt; map &lt;char, char&gt; mymap;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    &gt;&gt; map &lt;char, vector &lt; int&gt; &gt; mymap;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in map</a:t>
            </a:r>
            <a:endParaRPr/>
          </a:p>
        </p:txBody>
      </p:sp>
      <p:sp>
        <p:nvSpPr>
          <p:cNvPr id="273" name="Google Shape;27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All the functions are mostly similar to set, as they have similar internal data structure.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However let’s see a simple example through code to see its format for insertion, search,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Q. Given an initial array of 10 elements, sort them, then iterate over the sorted array and print the initial position of each element.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for( i = 0 to n 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for( j = 0 to n 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// You do some constant time operations O(1)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Time Complexity: O(n ^ 2)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2"/>
          <p:cNvSpPr txBox="1"/>
          <p:nvPr>
            <p:ph idx="1" type="body"/>
          </p:nvPr>
        </p:nvSpPr>
        <p:spPr>
          <a:xfrm>
            <a:off x="42250" y="91525"/>
            <a:ext cx="9040800" cy="49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WTF???? Not again!</a:t>
            </a:r>
            <a:endParaRPr sz="2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/>
              <a:t>Map can’t store duplicate keys. However, it can store duplicate values.</a:t>
            </a:r>
            <a:endParaRPr sz="2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279" name="Google Shape;27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900" y="699649"/>
            <a:ext cx="4189325" cy="29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3"/>
          <p:cNvSpPr txBox="1"/>
          <p:nvPr>
            <p:ph idx="1" type="body"/>
          </p:nvPr>
        </p:nvSpPr>
        <p:spPr>
          <a:xfrm>
            <a:off x="21150" y="0"/>
            <a:ext cx="91017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r>
              <a:rPr lang="en" sz="2500"/>
              <a:t>		Try exploring multimap!</a:t>
            </a:r>
            <a:endParaRPr sz="2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285" name="Google Shape;28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800" y="798575"/>
            <a:ext cx="4182400" cy="41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unordered_map</a:t>
            </a:r>
            <a:endParaRPr/>
          </a:p>
        </p:txBody>
      </p:sp>
      <p:sp>
        <p:nvSpPr>
          <p:cNvPr id="291" name="Google Shape;291;p54"/>
          <p:cNvSpPr txBox="1"/>
          <p:nvPr>
            <p:ph idx="1" type="body"/>
          </p:nvPr>
        </p:nvSpPr>
        <p:spPr>
          <a:xfrm>
            <a:off x="311700" y="1152475"/>
            <a:ext cx="85206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Generally used for very fast search queries.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Used most of the times when you don’t need the keys in sorted order. You just want to query values.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 Basically the keys are </a:t>
            </a:r>
            <a:r>
              <a:rPr b="1" lang="en"/>
              <a:t>hashed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Constant search time. Amortized constant O(1).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Profitable over map as the (log n) factor is removed which is used for keeping the keys sorted.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&gt; </a:t>
            </a:r>
            <a:r>
              <a:rPr b="1" lang="en"/>
              <a:t>Note: You can’t update a key. However, values can be updated.</a:t>
            </a:r>
            <a:endParaRPr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5"/>
          <p:cNvSpPr txBox="1"/>
          <p:nvPr>
            <p:ph idx="1" type="body"/>
          </p:nvPr>
        </p:nvSpPr>
        <p:spPr>
          <a:xfrm>
            <a:off x="0" y="49300"/>
            <a:ext cx="9144000" cy="50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 don’t think I need to say again what’s prohibited in unordered_map :p</a:t>
            </a:r>
            <a:endParaRPr sz="2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500"/>
              <a:t>If someone still wonders, you can refer back to the ending slide of map.</a:t>
            </a:r>
            <a:endParaRPr sz="25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Tired of writing lengthy codes for sorting?</a:t>
            </a:r>
            <a:endParaRPr/>
          </a:p>
        </p:txBody>
      </p:sp>
      <p:sp>
        <p:nvSpPr>
          <p:cNvPr id="302" name="Google Shape;302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sort();</a:t>
            </a:r>
            <a:endParaRPr b="1" sz="2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/>
              <a:t>There are lots of other exciting functions in the header file “algorithm.h”</a:t>
            </a:r>
            <a:endParaRPr sz="2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/>
              <a:t>Search it on google and you’ll get nice documentations.</a:t>
            </a:r>
            <a:endParaRPr sz="26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"/>
          <p:cNvSpPr txBox="1"/>
          <p:nvPr>
            <p:ph idx="1" type="body"/>
          </p:nvPr>
        </p:nvSpPr>
        <p:spPr>
          <a:xfrm>
            <a:off x="42250" y="59850"/>
            <a:ext cx="9101700" cy="50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/>
              <a:t>Any Questions?</a:t>
            </a:r>
            <a:endParaRPr sz="4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13" name="Google Shape;313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If you need to know / learn anything about STL containers, Google the container / function name.</a:t>
            </a:r>
            <a:br>
              <a:rPr lang="en"/>
            </a:br>
            <a:r>
              <a:rPr lang="en"/>
              <a:t>    Always refer to cpluscplus.com or cppreference.com there. They have superb documentation (the best I’ve seen so far).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&gt; For getting started and being acquainted with STLs, or in-depth knowledge, you can refer this video lecture series: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STL by Bo Qian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9"/>
          <p:cNvSpPr txBox="1"/>
          <p:nvPr>
            <p:ph idx="1" type="body"/>
          </p:nvPr>
        </p:nvSpPr>
        <p:spPr>
          <a:xfrm>
            <a:off x="63375" y="70400"/>
            <a:ext cx="8998500" cy="50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500"/>
              <a:t>STL does not end here.</a:t>
            </a:r>
            <a:endParaRPr b="1" sz="2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500"/>
              <a:t>This wouldn’t be even 5% of its “real” and actual use.</a:t>
            </a:r>
            <a:endParaRPr b="1" sz="2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500"/>
              <a:t>You’ve got the basics, you’ve got the resources, if you’re interested, explore and experiment!</a:t>
            </a:r>
            <a:endParaRPr b="1"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for( i = 0 to n 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for( j = i to n 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// You do some constant time operations O(1)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Time Complexity: O(n ^ 2)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= n;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while ( i != 0 )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 = i / 2;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Time Complexity: O(log 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Guess the time complexity before solving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Remember for any online judge in 1 sec it can perform ~10 ^ 7 operations.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Hence for n &lt;= 10 ^ 7, your code should be in terms of O(n) or O(n log n)*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time complexity may not be straight forwards and also may contain multiple variables but your biggest order should be satisfying the constraints for the code to work.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&gt; The constraints provide you all the info to calculate the expected time complexity.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Sometimes it may happen that you are not able to reduce the time complexity of a particular program.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In such case you should look for relevant algorithms and data structures to help you reduce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&gt; There might be some algorithms linked with a particular problem also there might be some data structures or some solving tricks that are responsible for the reduction in time complexity. You have to find these.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63375" y="59850"/>
            <a:ext cx="9009000" cy="50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