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Lobster Two"/>
      <p:regular r:id="rId24"/>
      <p:bold r:id="rId25"/>
      <p:italic r:id="rId26"/>
      <p:boldItalic r:id="rId27"/>
    </p:embeddedFont>
    <p:embeddedFont>
      <p:font typeface="Roboto"/>
      <p:regular r:id="rId28"/>
      <p:bold r:id="rId29"/>
      <p:italic r:id="rId30"/>
      <p:boldItalic r:id="rId31"/>
    </p:embeddedFont>
    <p:embeddedFont>
      <p:font typeface="Constantia"/>
      <p:regular r:id="rId32"/>
      <p:bold r:id="rId33"/>
      <p:italic r:id="rId34"/>
      <p:boldItalic r:id="rId35"/>
    </p:embeddedFont>
    <p:embeddedFont>
      <p:font typeface="Quicksand"/>
      <p:regular r:id="rId36"/>
      <p:bold r:id="rId37"/>
    </p:embeddedFont>
    <p:embeddedFont>
      <p:font typeface="Playfair Display SC"/>
      <p:regular r:id="rId38"/>
      <p:bold r:id="rId39"/>
      <p:italic r:id="rId40"/>
      <p:boldItalic r:id="rId41"/>
    </p:embeddedFont>
    <p:embeddedFont>
      <p:font typeface="Rancho"/>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SC-italic.fntdata"/><Relationship Id="rId20" Type="http://schemas.openxmlformats.org/officeDocument/2006/relationships/slide" Target="slides/slide15.xml"/><Relationship Id="rId42" Type="http://schemas.openxmlformats.org/officeDocument/2006/relationships/font" Target="fonts/Rancho-regular.fntdata"/><Relationship Id="rId41" Type="http://schemas.openxmlformats.org/officeDocument/2006/relationships/font" Target="fonts/PlayfairDisplaySC-boldItalic.fntdata"/><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LobsterTw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bsterTwo-italic.fntdata"/><Relationship Id="rId25" Type="http://schemas.openxmlformats.org/officeDocument/2006/relationships/font" Target="fonts/LobsterTwo-bold.fntdata"/><Relationship Id="rId28" Type="http://schemas.openxmlformats.org/officeDocument/2006/relationships/font" Target="fonts/Roboto-regular.fntdata"/><Relationship Id="rId27" Type="http://schemas.openxmlformats.org/officeDocument/2006/relationships/font" Target="fonts/LobsterTw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Constantia-bold.fntdata"/><Relationship Id="rId10" Type="http://schemas.openxmlformats.org/officeDocument/2006/relationships/slide" Target="slides/slide5.xml"/><Relationship Id="rId32" Type="http://schemas.openxmlformats.org/officeDocument/2006/relationships/font" Target="fonts/Constantia-regular.fntdata"/><Relationship Id="rId13" Type="http://schemas.openxmlformats.org/officeDocument/2006/relationships/slide" Target="slides/slide8.xml"/><Relationship Id="rId35" Type="http://schemas.openxmlformats.org/officeDocument/2006/relationships/font" Target="fonts/Constantia-boldItalic.fntdata"/><Relationship Id="rId12" Type="http://schemas.openxmlformats.org/officeDocument/2006/relationships/slide" Target="slides/slide7.xml"/><Relationship Id="rId34" Type="http://schemas.openxmlformats.org/officeDocument/2006/relationships/font" Target="fonts/Constantia-italic.fntdata"/><Relationship Id="rId15" Type="http://schemas.openxmlformats.org/officeDocument/2006/relationships/slide" Target="slides/slide10.xml"/><Relationship Id="rId37" Type="http://schemas.openxmlformats.org/officeDocument/2006/relationships/font" Target="fonts/Quicksand-bold.fntdata"/><Relationship Id="rId14" Type="http://schemas.openxmlformats.org/officeDocument/2006/relationships/slide" Target="slides/slide9.xml"/><Relationship Id="rId36" Type="http://schemas.openxmlformats.org/officeDocument/2006/relationships/font" Target="fonts/Quicksand-regular.fntdata"/><Relationship Id="rId17" Type="http://schemas.openxmlformats.org/officeDocument/2006/relationships/slide" Target="slides/slide12.xml"/><Relationship Id="rId39" Type="http://schemas.openxmlformats.org/officeDocument/2006/relationships/font" Target="fonts/PlayfairDisplaySC-bold.fntdata"/><Relationship Id="rId16" Type="http://schemas.openxmlformats.org/officeDocument/2006/relationships/slide" Target="slides/slide11.xml"/><Relationship Id="rId38" Type="http://schemas.openxmlformats.org/officeDocument/2006/relationships/font" Target="fonts/PlayfairDisplaySC-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71511c3ad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71511c3ad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71511c3ad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71511c3ad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71511c3ad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71511c3ad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71511c3a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71511c3a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71511c3ad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71511c3ad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71511c3ad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71511c3ad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71511c3ad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71511c3ad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71511c3ad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71511c3ad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71511c3a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71511c3a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71511c3ad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71511c3ad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71511c3ad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71511c3ad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71511c3a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71511c3a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71511c3a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71511c3a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71511c3ad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71511c3ad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71511c3a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71511c3a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aicpalearning.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2" name="Shape 62"/>
        <p:cNvGrpSpPr/>
        <p:nvPr/>
      </p:nvGrpSpPr>
      <p:grpSpPr>
        <a:xfrm>
          <a:off x="0" y="0"/>
          <a:ext cx="0" cy="0"/>
          <a:chOff x="0" y="0"/>
          <a:chExt cx="0" cy="0"/>
        </a:xfrm>
      </p:grpSpPr>
      <p:sp>
        <p:nvSpPr>
          <p:cNvPr id="63" name="Google Shape;63;p13">
            <a:hlinkClick r:id="rId3"/>
          </p:cNvPr>
          <p:cNvSpPr/>
          <p:nvPr/>
        </p:nvSpPr>
        <p:spPr>
          <a:xfrm>
            <a:off x="7239000" y="6096000"/>
            <a:ext cx="1447800" cy="228600"/>
          </a:xfrm>
          <a:custGeom>
            <a:rect b="b" l="l" r="r" t="t"/>
            <a:pathLst>
              <a:path extrusionOk="0" h="120000" w="120000">
                <a:moveTo>
                  <a:pt x="0" y="0"/>
                </a:moveTo>
                <a:lnTo>
                  <a:pt x="120000" y="0"/>
                </a:lnTo>
                <a:lnTo>
                  <a:pt x="120000" y="120000"/>
                </a:lnTo>
                <a:lnTo>
                  <a:pt x="0" y="120000"/>
                </a:lnTo>
                <a:close/>
                <a:moveTo>
                  <a:pt x="60000" y="15000"/>
                </a:moveTo>
                <a:cubicBezTo>
                  <a:pt x="63924" y="15000"/>
                  <a:pt x="67105" y="35147"/>
                  <a:pt x="67105" y="60000"/>
                </a:cubicBezTo>
                <a:cubicBezTo>
                  <a:pt x="67105" y="84853"/>
                  <a:pt x="63924" y="105000"/>
                  <a:pt x="60000" y="105000"/>
                </a:cubicBezTo>
                <a:cubicBezTo>
                  <a:pt x="56076" y="105000"/>
                  <a:pt x="52895" y="84853"/>
                  <a:pt x="52895" y="60000"/>
                </a:cubicBezTo>
                <a:cubicBezTo>
                  <a:pt x="52895" y="35147"/>
                  <a:pt x="56076" y="15000"/>
                  <a:pt x="60000" y="15000"/>
                </a:cubicBezTo>
                <a:close/>
              </a:path>
              <a:path extrusionOk="0" fill="darken" h="120000" w="120000">
                <a:moveTo>
                  <a:pt x="60000" y="15000"/>
                </a:moveTo>
                <a:cubicBezTo>
                  <a:pt x="63924" y="15000"/>
                  <a:pt x="67105" y="35147"/>
                  <a:pt x="67105" y="60000"/>
                </a:cubicBezTo>
                <a:cubicBezTo>
                  <a:pt x="67105" y="84853"/>
                  <a:pt x="63924" y="105000"/>
                  <a:pt x="60000" y="105000"/>
                </a:cubicBezTo>
                <a:cubicBezTo>
                  <a:pt x="56076" y="105000"/>
                  <a:pt x="52895" y="84853"/>
                  <a:pt x="52895" y="60000"/>
                </a:cubicBezTo>
                <a:cubicBezTo>
                  <a:pt x="52895" y="35147"/>
                  <a:pt x="56076" y="15000"/>
                  <a:pt x="60000" y="15000"/>
                </a:cubicBezTo>
                <a:close/>
                <a:moveTo>
                  <a:pt x="60000" y="17813"/>
                </a:moveTo>
                <a:lnTo>
                  <a:pt x="60000" y="17813"/>
                </a:lnTo>
                <a:cubicBezTo>
                  <a:pt x="60736" y="17813"/>
                  <a:pt x="61332" y="21590"/>
                  <a:pt x="61332" y="26250"/>
                </a:cubicBezTo>
                <a:cubicBezTo>
                  <a:pt x="61332" y="30910"/>
                  <a:pt x="60736" y="34688"/>
                  <a:pt x="60000" y="34688"/>
                </a:cubicBezTo>
                <a:cubicBezTo>
                  <a:pt x="59264" y="34688"/>
                  <a:pt x="58668" y="30910"/>
                  <a:pt x="58668" y="26250"/>
                </a:cubicBezTo>
                <a:cubicBezTo>
                  <a:pt x="58668" y="21590"/>
                  <a:pt x="59264" y="17813"/>
                  <a:pt x="60000" y="17813"/>
                </a:cubicBezTo>
                <a:moveTo>
                  <a:pt x="57336" y="43125"/>
                </a:moveTo>
                <a:lnTo>
                  <a:pt x="57336" y="48750"/>
                </a:lnTo>
                <a:lnTo>
                  <a:pt x="58668" y="48750"/>
                </a:lnTo>
                <a:lnTo>
                  <a:pt x="58668" y="88125"/>
                </a:lnTo>
                <a:lnTo>
                  <a:pt x="57336" y="88125"/>
                </a:lnTo>
                <a:lnTo>
                  <a:pt x="57336" y="93750"/>
                </a:lnTo>
                <a:lnTo>
                  <a:pt x="62664" y="93750"/>
                </a:lnTo>
                <a:lnTo>
                  <a:pt x="62664" y="88125"/>
                </a:lnTo>
                <a:lnTo>
                  <a:pt x="61332" y="88125"/>
                </a:lnTo>
                <a:lnTo>
                  <a:pt x="61332" y="43125"/>
                </a:lnTo>
                <a:close/>
              </a:path>
              <a:path extrusionOk="0" fill="lighten" h="120000" w="120000">
                <a:moveTo>
                  <a:pt x="60000" y="17813"/>
                </a:moveTo>
                <a:lnTo>
                  <a:pt x="60000" y="17813"/>
                </a:lnTo>
                <a:cubicBezTo>
                  <a:pt x="60736" y="17813"/>
                  <a:pt x="61332" y="21590"/>
                  <a:pt x="61332" y="26250"/>
                </a:cubicBezTo>
                <a:cubicBezTo>
                  <a:pt x="61332" y="30910"/>
                  <a:pt x="60736" y="34688"/>
                  <a:pt x="60000" y="34688"/>
                </a:cubicBezTo>
                <a:cubicBezTo>
                  <a:pt x="59264" y="34688"/>
                  <a:pt x="58668" y="30910"/>
                  <a:pt x="58668" y="26250"/>
                </a:cubicBezTo>
                <a:cubicBezTo>
                  <a:pt x="58668" y="21590"/>
                  <a:pt x="59264" y="17813"/>
                  <a:pt x="60000" y="17813"/>
                </a:cubicBezTo>
                <a:moveTo>
                  <a:pt x="57336" y="43125"/>
                </a:moveTo>
                <a:lnTo>
                  <a:pt x="61332" y="43125"/>
                </a:lnTo>
                <a:lnTo>
                  <a:pt x="61332" y="88125"/>
                </a:lnTo>
                <a:lnTo>
                  <a:pt x="62664" y="88125"/>
                </a:lnTo>
                <a:lnTo>
                  <a:pt x="62664" y="93750"/>
                </a:lnTo>
                <a:lnTo>
                  <a:pt x="57336" y="93750"/>
                </a:lnTo>
                <a:lnTo>
                  <a:pt x="57336" y="88125"/>
                </a:lnTo>
                <a:lnTo>
                  <a:pt x="58668" y="88125"/>
                </a:lnTo>
                <a:lnTo>
                  <a:pt x="58668" y="48750"/>
                </a:lnTo>
                <a:lnTo>
                  <a:pt x="57336" y="48750"/>
                </a:lnTo>
                <a:close/>
              </a:path>
              <a:path extrusionOk="0" fill="none" h="120000" w="120000">
                <a:moveTo>
                  <a:pt x="60000" y="15000"/>
                </a:moveTo>
                <a:cubicBezTo>
                  <a:pt x="63924" y="15000"/>
                  <a:pt x="67105" y="35147"/>
                  <a:pt x="67105" y="60000"/>
                </a:cubicBezTo>
                <a:cubicBezTo>
                  <a:pt x="67105" y="84853"/>
                  <a:pt x="63924" y="105000"/>
                  <a:pt x="60000" y="105000"/>
                </a:cubicBezTo>
                <a:cubicBezTo>
                  <a:pt x="56076" y="105000"/>
                  <a:pt x="52895" y="84853"/>
                  <a:pt x="52895" y="60000"/>
                </a:cubicBezTo>
                <a:cubicBezTo>
                  <a:pt x="52895" y="35147"/>
                  <a:pt x="56076" y="15000"/>
                  <a:pt x="60000" y="15000"/>
                </a:cubicBezTo>
                <a:close/>
                <a:moveTo>
                  <a:pt x="60000" y="17813"/>
                </a:moveTo>
                <a:lnTo>
                  <a:pt x="60000" y="17813"/>
                </a:lnTo>
                <a:cubicBezTo>
                  <a:pt x="60736" y="17813"/>
                  <a:pt x="61332" y="21590"/>
                  <a:pt x="61332" y="26250"/>
                </a:cubicBezTo>
                <a:cubicBezTo>
                  <a:pt x="61332" y="30910"/>
                  <a:pt x="60736" y="34688"/>
                  <a:pt x="60000" y="34688"/>
                </a:cubicBezTo>
                <a:cubicBezTo>
                  <a:pt x="59264" y="34688"/>
                  <a:pt x="58668" y="30910"/>
                  <a:pt x="58668" y="26250"/>
                </a:cubicBezTo>
                <a:cubicBezTo>
                  <a:pt x="58668" y="21590"/>
                  <a:pt x="59264" y="17813"/>
                  <a:pt x="60000" y="17813"/>
                </a:cubicBezTo>
                <a:moveTo>
                  <a:pt x="57336" y="43125"/>
                </a:moveTo>
                <a:lnTo>
                  <a:pt x="61332" y="43125"/>
                </a:lnTo>
                <a:lnTo>
                  <a:pt x="61332" y="88125"/>
                </a:lnTo>
                <a:lnTo>
                  <a:pt x="62664" y="88125"/>
                </a:lnTo>
                <a:lnTo>
                  <a:pt x="62664" y="93750"/>
                </a:lnTo>
                <a:lnTo>
                  <a:pt x="57336" y="93750"/>
                </a:lnTo>
                <a:lnTo>
                  <a:pt x="57336" y="88125"/>
                </a:lnTo>
                <a:lnTo>
                  <a:pt x="58668" y="88125"/>
                </a:lnTo>
                <a:lnTo>
                  <a:pt x="58668" y="48750"/>
                </a:lnTo>
                <a:lnTo>
                  <a:pt x="57336" y="48750"/>
                </a:lnTo>
                <a:close/>
              </a:path>
              <a:path extrusionOk="0" fill="none" h="120000" w="120000">
                <a:moveTo>
                  <a:pt x="0" y="0"/>
                </a:moveTo>
                <a:lnTo>
                  <a:pt x="120000" y="0"/>
                </a:lnTo>
                <a:lnTo>
                  <a:pt x="120000" y="120000"/>
                </a:lnTo>
                <a:lnTo>
                  <a:pt x="0" y="120000"/>
                </a:lnTo>
                <a:close/>
              </a:path>
            </a:pathLst>
          </a:custGeom>
          <a:noFill/>
          <a:ln>
            <a:noFill/>
          </a:ln>
          <a:effectLst>
            <a:outerShdw rotWithShape="0" dir="5400000" dist="23000">
              <a:srgbClr val="80808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4" name="Google Shape;64;p13"/>
          <p:cNvSpPr txBox="1"/>
          <p:nvPr/>
        </p:nvSpPr>
        <p:spPr>
          <a:xfrm>
            <a:off x="1235625" y="1898675"/>
            <a:ext cx="7283400" cy="1085100"/>
          </a:xfrm>
          <a:prstGeom prst="rect">
            <a:avLst/>
          </a:prstGeom>
          <a:noFill/>
          <a:ln>
            <a:noFill/>
          </a:ln>
        </p:spPr>
        <p:txBody>
          <a:bodyPr anchorCtr="0" anchor="ctr" bIns="45700" lIns="91425" spcFirstLastPara="1" rIns="91425" wrap="square" tIns="45700">
            <a:noAutofit/>
          </a:bodyPr>
          <a:lstStyle/>
          <a:p>
            <a:pPr indent="0" lvl="0" marL="0" rtl="0" algn="l">
              <a:lnSpc>
                <a:spcPct val="128947"/>
              </a:lnSpc>
              <a:spcBef>
                <a:spcPts val="0"/>
              </a:spcBef>
              <a:spcAft>
                <a:spcPts val="1400"/>
              </a:spcAft>
              <a:buNone/>
            </a:pPr>
            <a:r>
              <a:rPr b="1" lang="en-GB" sz="3750">
                <a:solidFill>
                  <a:schemeClr val="dk1"/>
                </a:solidFill>
                <a:latin typeface="Playfair Display SC"/>
                <a:ea typeface="Playfair Display SC"/>
                <a:cs typeface="Playfair Display SC"/>
                <a:sym typeface="Playfair Display SC"/>
              </a:rPr>
              <a:t> Financial fraud detection</a:t>
            </a:r>
            <a:endParaRPr sz="5300">
              <a:solidFill>
                <a:schemeClr val="dk1"/>
              </a:solidFill>
              <a:latin typeface="Playfair Display SC"/>
              <a:ea typeface="Playfair Display SC"/>
              <a:cs typeface="Playfair Display SC"/>
              <a:sym typeface="Playfair Display SC"/>
            </a:endParaRPr>
          </a:p>
        </p:txBody>
      </p:sp>
      <p:sp>
        <p:nvSpPr>
          <p:cNvPr id="65" name="Google Shape;65;p13"/>
          <p:cNvSpPr/>
          <p:nvPr/>
        </p:nvSpPr>
        <p:spPr>
          <a:xfrm>
            <a:off x="2362200" y="6001434"/>
            <a:ext cx="4572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rgbClr val="FFFFFF"/>
                </a:solidFill>
                <a:latin typeface="Constantia"/>
                <a:ea typeface="Constantia"/>
                <a:cs typeface="Constantia"/>
                <a:sym typeface="Constantia"/>
              </a:rPr>
              <a:t>Copyright 2014-2015 AICPA  Unauthorized copying prohibited</a:t>
            </a:r>
            <a:endParaRPr sz="1800">
              <a:solidFill>
                <a:srgbClr val="FFFFFF"/>
              </a:solidFill>
              <a:latin typeface="Constantia"/>
              <a:ea typeface="Constantia"/>
              <a:cs typeface="Constantia"/>
              <a:sym typeface="Constantia"/>
            </a:endParaRPr>
          </a:p>
        </p:txBody>
      </p:sp>
      <p:sp>
        <p:nvSpPr>
          <p:cNvPr id="66" name="Google Shape;66;p13"/>
          <p:cNvSpPr txBox="1"/>
          <p:nvPr/>
        </p:nvSpPr>
        <p:spPr>
          <a:xfrm>
            <a:off x="1567150" y="3475875"/>
            <a:ext cx="441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MAMATA SHEE (@geekytaurus115)</a:t>
            </a:r>
            <a:endParaRPr>
              <a:solidFill>
                <a:schemeClr val="dk1"/>
              </a:solidFill>
              <a:latin typeface="Roboto"/>
              <a:ea typeface="Roboto"/>
              <a:cs typeface="Roboto"/>
              <a:sym typeface="Roboto"/>
            </a:endParaRPr>
          </a:p>
          <a:p>
            <a:pPr indent="0" lvl="0" marL="0" rtl="0" algn="l">
              <a:spcBef>
                <a:spcPts val="0"/>
              </a:spcBef>
              <a:spcAft>
                <a:spcPts val="0"/>
              </a:spcAft>
              <a:buNone/>
            </a:pPr>
            <a:r>
              <a:rPr lang="en-GB">
                <a:solidFill>
                  <a:schemeClr val="dk1"/>
                </a:solidFill>
                <a:latin typeface="Roboto"/>
                <a:ea typeface="Roboto"/>
                <a:cs typeface="Roboto"/>
                <a:sym typeface="Roboto"/>
              </a:rPr>
              <a:t>NITISH KUMAR (@nitishmca03)</a:t>
            </a:r>
            <a:endParaRPr>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600"/>
              </a:spcAft>
              <a:buNone/>
            </a:pPr>
            <a:r>
              <a:rPr b="1" lang="en-GB" sz="2300">
                <a:latin typeface="Georgia"/>
                <a:ea typeface="Georgia"/>
                <a:cs typeface="Georgia"/>
                <a:sym typeface="Georgia"/>
              </a:rPr>
              <a:t>Our Detection:</a:t>
            </a:r>
            <a:endParaRPr b="1">
              <a:latin typeface="Georgia"/>
              <a:ea typeface="Georgia"/>
              <a:cs typeface="Georgia"/>
              <a:sym typeface="Georgia"/>
            </a:endParaRPr>
          </a:p>
        </p:txBody>
      </p:sp>
      <p:sp>
        <p:nvSpPr>
          <p:cNvPr id="126" name="Google Shape;126;p22"/>
          <p:cNvSpPr txBox="1"/>
          <p:nvPr>
            <p:ph idx="1" type="body"/>
          </p:nvPr>
        </p:nvSpPr>
        <p:spPr>
          <a:xfrm>
            <a:off x="387900" y="1489824"/>
            <a:ext cx="8368200" cy="10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Georgia"/>
                <a:ea typeface="Georgia"/>
                <a:cs typeface="Georgia"/>
                <a:sym typeface="Georgia"/>
              </a:rPr>
              <a:t>We are detecting </a:t>
            </a:r>
            <a:r>
              <a:rPr b="1" i="1" lang="en-GB">
                <a:latin typeface="Georgia"/>
                <a:ea typeface="Georgia"/>
                <a:cs typeface="Georgia"/>
                <a:sym typeface="Georgia"/>
              </a:rPr>
              <a:t>Credit Card Fraud</a:t>
            </a:r>
            <a:r>
              <a:rPr lang="en-GB">
                <a:latin typeface="Georgia"/>
                <a:ea typeface="Georgia"/>
                <a:cs typeface="Georgia"/>
                <a:sym typeface="Georgia"/>
              </a:rPr>
              <a:t> </a:t>
            </a:r>
            <a:r>
              <a:rPr b="1" i="1" lang="en-GB">
                <a:latin typeface="Georgia"/>
                <a:ea typeface="Georgia"/>
                <a:cs typeface="Georgia"/>
                <a:sym typeface="Georgia"/>
              </a:rPr>
              <a:t>Detection</a:t>
            </a:r>
            <a:r>
              <a:rPr lang="en-GB">
                <a:latin typeface="Georgia"/>
                <a:ea typeface="Georgia"/>
                <a:cs typeface="Georgia"/>
                <a:sym typeface="Georgia"/>
              </a:rPr>
              <a:t> related to Bank Fraud under Financial Fraud.</a:t>
            </a:r>
            <a:endParaRPr>
              <a:latin typeface="Georgia"/>
              <a:ea typeface="Georgia"/>
              <a:cs typeface="Georgia"/>
              <a:sym typeface="Georgia"/>
            </a:endParaRPr>
          </a:p>
        </p:txBody>
      </p:sp>
      <p:grpSp>
        <p:nvGrpSpPr>
          <p:cNvPr id="127" name="Google Shape;127;p22"/>
          <p:cNvGrpSpPr/>
          <p:nvPr/>
        </p:nvGrpSpPr>
        <p:grpSpPr>
          <a:xfrm rot="592334">
            <a:off x="2851578" y="2285903"/>
            <a:ext cx="3440827" cy="2581747"/>
            <a:chOff x="4924947" y="647421"/>
            <a:chExt cx="3919839" cy="3386400"/>
          </a:xfrm>
        </p:grpSpPr>
        <p:sp>
          <p:nvSpPr>
            <p:cNvPr id="128" name="Google Shape;128;p22"/>
            <p:cNvSpPr/>
            <p:nvPr/>
          </p:nvSpPr>
          <p:spPr>
            <a:xfrm rot="-1744993">
              <a:off x="5230521" y="1295682"/>
              <a:ext cx="3209352" cy="2089877"/>
            </a:xfrm>
            <a:prstGeom prst="roundRect">
              <a:avLst>
                <a:gd fmla="val 6956" name="adj"/>
              </a:avLst>
            </a:prstGeom>
            <a:solidFill>
              <a:srgbClr val="1E2F5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rot="-1745347">
              <a:off x="5046493" y="1631452"/>
              <a:ext cx="2418910" cy="58792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FFFFFF"/>
                  </a:solidFill>
                </a:rPr>
                <a:t>Visa Platinum</a:t>
              </a:r>
              <a:endParaRPr sz="1800">
                <a:solidFill>
                  <a:srgbClr val="FFFFFF"/>
                </a:solidFill>
              </a:endParaRPr>
            </a:p>
          </p:txBody>
        </p:sp>
        <p:sp>
          <p:nvSpPr>
            <p:cNvPr id="130" name="Google Shape;130;p22"/>
            <p:cNvSpPr txBox="1"/>
            <p:nvPr/>
          </p:nvSpPr>
          <p:spPr>
            <a:xfrm rot="-1745188">
              <a:off x="5322014" y="2071901"/>
              <a:ext cx="3144228" cy="50937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FFFF"/>
                  </a:solidFill>
                  <a:latin typeface="Lobster Two"/>
                  <a:ea typeface="Lobster Two"/>
                  <a:cs typeface="Lobster Two"/>
                  <a:sym typeface="Lobster Two"/>
                </a:rPr>
                <a:t>5203        7612        1092        6322</a:t>
              </a:r>
              <a:endParaRPr>
                <a:solidFill>
                  <a:srgbClr val="FFFFFF"/>
                </a:solidFill>
                <a:latin typeface="Lobster Two"/>
                <a:ea typeface="Lobster Two"/>
                <a:cs typeface="Lobster Two"/>
                <a:sym typeface="Lobster Two"/>
              </a:endParaRPr>
            </a:p>
          </p:txBody>
        </p:sp>
        <p:sp>
          <p:nvSpPr>
            <p:cNvPr id="131" name="Google Shape;131;p22"/>
            <p:cNvSpPr txBox="1"/>
            <p:nvPr/>
          </p:nvSpPr>
          <p:spPr>
            <a:xfrm rot="-1745122">
              <a:off x="7654764" y="1832334"/>
              <a:ext cx="1031243" cy="92098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rgbClr val="FFFFFF"/>
                  </a:solidFill>
                  <a:latin typeface="Rancho"/>
                  <a:ea typeface="Rancho"/>
                  <a:cs typeface="Rancho"/>
                  <a:sym typeface="Rancho"/>
                </a:rPr>
                <a:t>VISA</a:t>
              </a:r>
              <a:endParaRPr sz="2100">
                <a:solidFill>
                  <a:srgbClr val="FFFFFF"/>
                </a:solidFill>
                <a:latin typeface="Rancho"/>
                <a:ea typeface="Rancho"/>
                <a:cs typeface="Rancho"/>
                <a:sym typeface="Rancho"/>
              </a:endParaRPr>
            </a:p>
            <a:p>
              <a:pPr indent="0" lvl="0" marL="0" rtl="0" algn="l">
                <a:spcBef>
                  <a:spcPts val="0"/>
                </a:spcBef>
                <a:spcAft>
                  <a:spcPts val="0"/>
                </a:spcAft>
                <a:buNone/>
              </a:pPr>
              <a:r>
                <a:rPr lang="en-GB">
                  <a:solidFill>
                    <a:srgbClr val="FFFFFF"/>
                  </a:solidFill>
                  <a:latin typeface="Lobster Two"/>
                  <a:ea typeface="Lobster Two"/>
                  <a:cs typeface="Lobster Two"/>
                  <a:sym typeface="Lobster Two"/>
                </a:rPr>
                <a:t>Platinum</a:t>
              </a:r>
              <a:endParaRPr>
                <a:solidFill>
                  <a:srgbClr val="FFFFFF"/>
                </a:solidFill>
                <a:latin typeface="Lobster Two"/>
                <a:ea typeface="Lobster Two"/>
                <a:cs typeface="Lobster Two"/>
                <a:sym typeface="Lobster Two"/>
              </a:endParaRPr>
            </a:p>
          </p:txBody>
        </p:sp>
        <p:sp>
          <p:nvSpPr>
            <p:cNvPr id="132" name="Google Shape;132;p22"/>
            <p:cNvSpPr txBox="1"/>
            <p:nvPr/>
          </p:nvSpPr>
          <p:spPr>
            <a:xfrm rot="-1771970">
              <a:off x="5769946" y="3006494"/>
              <a:ext cx="2010865" cy="548227"/>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FFFFFF"/>
                  </a:solidFill>
                  <a:latin typeface="Quicksand"/>
                  <a:ea typeface="Quicksand"/>
                  <a:cs typeface="Quicksand"/>
                  <a:sym typeface="Quicksand"/>
                </a:rPr>
                <a:t>RETURN ZERO</a:t>
              </a:r>
              <a:endParaRPr sz="1600">
                <a:solidFill>
                  <a:srgbClr val="FFFFFF"/>
                </a:solidFill>
                <a:latin typeface="Quicksand"/>
                <a:ea typeface="Quicksand"/>
                <a:cs typeface="Quicksand"/>
                <a:sym typeface="Quicksand"/>
              </a:endParaRPr>
            </a:p>
          </p:txBody>
        </p:sp>
        <p:sp>
          <p:nvSpPr>
            <p:cNvPr id="133" name="Google Shape;133;p22"/>
            <p:cNvSpPr txBox="1"/>
            <p:nvPr/>
          </p:nvSpPr>
          <p:spPr>
            <a:xfrm rot="-1744830">
              <a:off x="6496027" y="2609349"/>
              <a:ext cx="773396" cy="50937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FFFF"/>
                  </a:solidFill>
                  <a:latin typeface="Lobster Two"/>
                  <a:ea typeface="Lobster Two"/>
                  <a:cs typeface="Lobster Two"/>
                  <a:sym typeface="Lobster Two"/>
                </a:rPr>
                <a:t>12/30</a:t>
              </a:r>
              <a:endParaRPr>
                <a:solidFill>
                  <a:srgbClr val="FFFFFF"/>
                </a:solidFill>
                <a:latin typeface="Lobster Two"/>
                <a:ea typeface="Lobster Two"/>
                <a:cs typeface="Lobster Two"/>
                <a:sym typeface="Lobster Tw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7" name="Shape 137"/>
        <p:cNvGrpSpPr/>
        <p:nvPr/>
      </p:nvGrpSpPr>
      <p:grpSpPr>
        <a:xfrm>
          <a:off x="0" y="0"/>
          <a:ext cx="0" cy="0"/>
          <a:chOff x="0" y="0"/>
          <a:chExt cx="0" cy="0"/>
        </a:xfrm>
      </p:grpSpPr>
      <p:sp>
        <p:nvSpPr>
          <p:cNvPr id="138" name="Google Shape;138;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600"/>
              </a:spcAft>
              <a:buNone/>
            </a:pPr>
            <a:r>
              <a:rPr b="1" lang="en-GB" sz="2300">
                <a:latin typeface="Georgia"/>
                <a:ea typeface="Georgia"/>
                <a:cs typeface="Georgia"/>
                <a:sym typeface="Georgia"/>
              </a:rPr>
              <a:t>Dataset:</a:t>
            </a:r>
            <a:endParaRPr/>
          </a:p>
        </p:txBody>
      </p:sp>
      <p:sp>
        <p:nvSpPr>
          <p:cNvPr id="139" name="Google Shape;139;p23"/>
          <p:cNvSpPr txBox="1"/>
          <p:nvPr>
            <p:ph idx="1" type="body"/>
          </p:nvPr>
        </p:nvSpPr>
        <p:spPr>
          <a:xfrm>
            <a:off x="387900" y="1489824"/>
            <a:ext cx="8368200" cy="1293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GB" sz="1500">
                <a:latin typeface="Georgia"/>
                <a:ea typeface="Georgia"/>
                <a:cs typeface="Georgia"/>
                <a:sym typeface="Georgia"/>
              </a:rPr>
              <a:t>It is important that credit card companies are able to recognize fraudulent credit card transactions so that customers are not charged for items that they did not purchase.</a:t>
            </a:r>
            <a:endParaRPr sz="1500">
              <a:latin typeface="Georgia"/>
              <a:ea typeface="Georgia"/>
              <a:cs typeface="Georgia"/>
              <a:sym typeface="Georgia"/>
            </a:endParaRPr>
          </a:p>
          <a:p>
            <a:pPr indent="0" lvl="0" marL="0" rtl="0" algn="just">
              <a:spcBef>
                <a:spcPts val="1200"/>
              </a:spcBef>
              <a:spcAft>
                <a:spcPts val="1200"/>
              </a:spcAft>
              <a:buNone/>
            </a:pPr>
            <a:r>
              <a:rPr lang="en-GB" sz="1500">
                <a:latin typeface="Georgia"/>
                <a:ea typeface="Georgia"/>
                <a:cs typeface="Georgia"/>
                <a:sym typeface="Georgia"/>
              </a:rPr>
              <a:t>The data sets contains transactions made by credit cards by cardholders. This dataset we have found 492 frauds out of 284,807 transactions.</a:t>
            </a:r>
            <a:endParaRPr sz="15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3" name="Shape 143"/>
        <p:cNvGrpSpPr/>
        <p:nvPr/>
      </p:nvGrpSpPr>
      <p:grpSpPr>
        <a:xfrm>
          <a:off x="0" y="0"/>
          <a:ext cx="0" cy="0"/>
          <a:chOff x="0" y="0"/>
          <a:chExt cx="0" cy="0"/>
        </a:xfrm>
      </p:grpSpPr>
      <p:sp>
        <p:nvSpPr>
          <p:cNvPr id="144" name="Google Shape;144;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600"/>
              </a:spcAft>
              <a:buNone/>
            </a:pPr>
            <a:r>
              <a:rPr b="1" lang="en-GB" sz="2300">
                <a:latin typeface="Georgia"/>
                <a:ea typeface="Georgia"/>
                <a:cs typeface="Georgia"/>
                <a:sym typeface="Georgia"/>
              </a:rPr>
              <a:t>Contd..</a:t>
            </a:r>
            <a:endParaRPr/>
          </a:p>
        </p:txBody>
      </p:sp>
      <p:sp>
        <p:nvSpPr>
          <p:cNvPr id="145" name="Google Shape;145;p24"/>
          <p:cNvSpPr txBox="1"/>
          <p:nvPr>
            <p:ph idx="1" type="body"/>
          </p:nvPr>
        </p:nvSpPr>
        <p:spPr>
          <a:xfrm>
            <a:off x="387900" y="1489825"/>
            <a:ext cx="8368200" cy="19659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Font typeface="Georgia"/>
              <a:buChar char="●"/>
            </a:pPr>
            <a:r>
              <a:rPr lang="en-GB" sz="1400">
                <a:latin typeface="Georgia"/>
                <a:ea typeface="Georgia"/>
                <a:cs typeface="Georgia"/>
                <a:sym typeface="Georgia"/>
              </a:rPr>
              <a:t>It contains only </a:t>
            </a:r>
            <a:r>
              <a:rPr lang="en-GB" sz="1400">
                <a:latin typeface="Georgia"/>
                <a:ea typeface="Georgia"/>
                <a:cs typeface="Georgia"/>
                <a:sym typeface="Georgia"/>
              </a:rPr>
              <a:t>numeric</a:t>
            </a:r>
            <a:r>
              <a:rPr lang="en-GB" sz="1400">
                <a:latin typeface="Georgia"/>
                <a:ea typeface="Georgia"/>
                <a:cs typeface="Georgia"/>
                <a:sym typeface="Georgia"/>
              </a:rPr>
              <a:t> input variables which are the result of a PCA transformation. Features V1, V2, … V28 are the principal components obtained with PCA, the only features which have not been transformed with PCA is Time and Amount. </a:t>
            </a:r>
            <a:endParaRPr sz="1400">
              <a:latin typeface="Georgia"/>
              <a:ea typeface="Georgia"/>
              <a:cs typeface="Georgia"/>
              <a:sym typeface="Georgia"/>
            </a:endParaRPr>
          </a:p>
          <a:p>
            <a:pPr indent="-317500" lvl="0" marL="457200" rtl="0" algn="just">
              <a:spcBef>
                <a:spcPts val="0"/>
              </a:spcBef>
              <a:spcAft>
                <a:spcPts val="0"/>
              </a:spcAft>
              <a:buSzPts val="1400"/>
              <a:buFont typeface="Georgia"/>
              <a:buChar char="●"/>
            </a:pPr>
            <a:r>
              <a:rPr lang="en-GB" sz="1400">
                <a:latin typeface="Georgia"/>
                <a:ea typeface="Georgia"/>
                <a:cs typeface="Georgia"/>
                <a:sym typeface="Georgia"/>
              </a:rPr>
              <a:t>Feature Time contains the seconds between each transaction and the first transaction in the dataset. The feature Amount is the transaction Amount, this feature can be used for example-dependant cost-</a:t>
            </a:r>
            <a:r>
              <a:rPr lang="en-GB" sz="1400">
                <a:latin typeface="Georgia"/>
                <a:ea typeface="Georgia"/>
                <a:cs typeface="Georgia"/>
                <a:sym typeface="Georgia"/>
              </a:rPr>
              <a:t>sensitive</a:t>
            </a:r>
            <a:r>
              <a:rPr lang="en-GB" sz="1400">
                <a:latin typeface="Georgia"/>
                <a:ea typeface="Georgia"/>
                <a:cs typeface="Georgia"/>
                <a:sym typeface="Georgia"/>
              </a:rPr>
              <a:t> learning. </a:t>
            </a:r>
            <a:endParaRPr sz="1400">
              <a:latin typeface="Georgia"/>
              <a:ea typeface="Georgia"/>
              <a:cs typeface="Georgia"/>
              <a:sym typeface="Georgia"/>
            </a:endParaRPr>
          </a:p>
          <a:p>
            <a:pPr indent="-317500" lvl="0" marL="457200" rtl="0" algn="just">
              <a:spcBef>
                <a:spcPts val="0"/>
              </a:spcBef>
              <a:spcAft>
                <a:spcPts val="0"/>
              </a:spcAft>
              <a:buSzPts val="1400"/>
              <a:buFont typeface="Georgia"/>
              <a:buChar char="●"/>
            </a:pPr>
            <a:r>
              <a:rPr lang="en-GB" sz="1400">
                <a:latin typeface="Georgia"/>
                <a:ea typeface="Georgia"/>
                <a:cs typeface="Georgia"/>
                <a:sym typeface="Georgia"/>
              </a:rPr>
              <a:t>Feature Class is the response variable and it takes value 1 in case of fraud and 0 otherwise.</a:t>
            </a:r>
            <a:endParaRPr sz="1400">
              <a:latin typeface="Georgia"/>
              <a:ea typeface="Georgia"/>
              <a:cs typeface="Georgia"/>
              <a:sym typeface="Georgia"/>
            </a:endParaRPr>
          </a:p>
        </p:txBody>
      </p:sp>
      <p:pic>
        <p:nvPicPr>
          <p:cNvPr id="146" name="Google Shape;146;p24"/>
          <p:cNvPicPr preferRelativeResize="0"/>
          <p:nvPr/>
        </p:nvPicPr>
        <p:blipFill>
          <a:blip r:embed="rId3">
            <a:alphaModFix/>
          </a:blip>
          <a:stretch>
            <a:fillRect/>
          </a:stretch>
        </p:blipFill>
        <p:spPr>
          <a:xfrm>
            <a:off x="152400" y="3431450"/>
            <a:ext cx="8839199" cy="12805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0" name="Shape 150"/>
        <p:cNvGrpSpPr/>
        <p:nvPr/>
      </p:nvGrpSpPr>
      <p:grpSpPr>
        <a:xfrm>
          <a:off x="0" y="0"/>
          <a:ext cx="0" cy="0"/>
          <a:chOff x="0" y="0"/>
          <a:chExt cx="0" cy="0"/>
        </a:xfrm>
      </p:grpSpPr>
      <p:sp>
        <p:nvSpPr>
          <p:cNvPr id="151" name="Google Shape;151;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600"/>
              </a:spcAft>
              <a:buNone/>
            </a:pPr>
            <a:r>
              <a:rPr b="1" lang="en-GB" sz="2300">
                <a:latin typeface="Georgia"/>
                <a:ea typeface="Georgia"/>
                <a:cs typeface="Georgia"/>
                <a:sym typeface="Georgia"/>
              </a:rPr>
              <a:t>Results:</a:t>
            </a:r>
            <a:endParaRPr/>
          </a:p>
        </p:txBody>
      </p:sp>
      <p:sp>
        <p:nvSpPr>
          <p:cNvPr id="152" name="Google Shape;152;p25"/>
          <p:cNvSpPr txBox="1"/>
          <p:nvPr>
            <p:ph idx="1" type="body"/>
          </p:nvPr>
        </p:nvSpPr>
        <p:spPr>
          <a:xfrm>
            <a:off x="387900" y="1489825"/>
            <a:ext cx="8368200" cy="51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Georgia"/>
              <a:buChar char="●"/>
            </a:pPr>
            <a:r>
              <a:rPr lang="en-GB">
                <a:latin typeface="Georgia"/>
                <a:ea typeface="Georgia"/>
                <a:cs typeface="Georgia"/>
                <a:sym typeface="Georgia"/>
              </a:rPr>
              <a:t>We use confusion matrix to calculate the accuracy value.</a:t>
            </a:r>
            <a:endParaRPr>
              <a:latin typeface="Georgia"/>
              <a:ea typeface="Georgia"/>
              <a:cs typeface="Georgia"/>
              <a:sym typeface="Georgia"/>
            </a:endParaRPr>
          </a:p>
        </p:txBody>
      </p:sp>
      <p:pic>
        <p:nvPicPr>
          <p:cNvPr id="153" name="Google Shape;153;p25"/>
          <p:cNvPicPr preferRelativeResize="0"/>
          <p:nvPr/>
        </p:nvPicPr>
        <p:blipFill>
          <a:blip r:embed="rId3">
            <a:alphaModFix/>
          </a:blip>
          <a:stretch>
            <a:fillRect/>
          </a:stretch>
        </p:blipFill>
        <p:spPr>
          <a:xfrm>
            <a:off x="2231925" y="2081150"/>
            <a:ext cx="4539025" cy="274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7" name="Shape 157"/>
        <p:cNvGrpSpPr/>
        <p:nvPr/>
      </p:nvGrpSpPr>
      <p:grpSpPr>
        <a:xfrm>
          <a:off x="0" y="0"/>
          <a:ext cx="0" cy="0"/>
          <a:chOff x="0" y="0"/>
          <a:chExt cx="0" cy="0"/>
        </a:xfrm>
      </p:grpSpPr>
      <p:sp>
        <p:nvSpPr>
          <p:cNvPr id="158" name="Google Shape;158;p26"/>
          <p:cNvSpPr/>
          <p:nvPr/>
        </p:nvSpPr>
        <p:spPr>
          <a:xfrm>
            <a:off x="281275" y="1125150"/>
            <a:ext cx="914100" cy="210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txBox="1"/>
          <p:nvPr/>
        </p:nvSpPr>
        <p:spPr>
          <a:xfrm>
            <a:off x="462100" y="552525"/>
            <a:ext cx="82941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Georgia"/>
              <a:buChar char="●"/>
            </a:pPr>
            <a:r>
              <a:rPr lang="en-GB" sz="1800">
                <a:solidFill>
                  <a:schemeClr val="dk1"/>
                </a:solidFill>
                <a:latin typeface="Georgia"/>
                <a:ea typeface="Georgia"/>
                <a:cs typeface="Georgia"/>
                <a:sym typeface="Georgia"/>
              </a:rPr>
              <a:t>We use classification report to represent our analysis.</a:t>
            </a:r>
            <a:endParaRPr>
              <a:latin typeface="Roboto"/>
              <a:ea typeface="Roboto"/>
              <a:cs typeface="Roboto"/>
              <a:sym typeface="Roboto"/>
            </a:endParaRPr>
          </a:p>
        </p:txBody>
      </p:sp>
      <p:pic>
        <p:nvPicPr>
          <p:cNvPr id="160" name="Google Shape;160;p26"/>
          <p:cNvPicPr preferRelativeResize="0"/>
          <p:nvPr/>
        </p:nvPicPr>
        <p:blipFill>
          <a:blip r:embed="rId3">
            <a:alphaModFix/>
          </a:blip>
          <a:stretch>
            <a:fillRect/>
          </a:stretch>
        </p:blipFill>
        <p:spPr>
          <a:xfrm>
            <a:off x="1116887" y="1084875"/>
            <a:ext cx="6803675" cy="2663225"/>
          </a:xfrm>
          <a:prstGeom prst="rect">
            <a:avLst/>
          </a:prstGeom>
          <a:noFill/>
          <a:ln>
            <a:noFill/>
          </a:ln>
        </p:spPr>
      </p:pic>
      <p:sp>
        <p:nvSpPr>
          <p:cNvPr id="161" name="Google Shape;161;p26"/>
          <p:cNvSpPr txBox="1"/>
          <p:nvPr/>
        </p:nvSpPr>
        <p:spPr>
          <a:xfrm>
            <a:off x="1024675" y="4078625"/>
            <a:ext cx="6218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solidFill>
                  <a:schemeClr val="dk1"/>
                </a:solidFill>
                <a:latin typeface="Georgia"/>
                <a:ea typeface="Georgia"/>
                <a:cs typeface="Georgia"/>
                <a:sym typeface="Georgia"/>
              </a:rPr>
              <a:t>We get the accuracy 0.99931181</a:t>
            </a:r>
            <a:endParaRPr sz="1700">
              <a:solidFill>
                <a:schemeClr val="dk1"/>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5" name="Shape 165"/>
        <p:cNvGrpSpPr/>
        <p:nvPr/>
      </p:nvGrpSpPr>
      <p:grpSpPr>
        <a:xfrm>
          <a:off x="0" y="0"/>
          <a:ext cx="0" cy="0"/>
          <a:chOff x="0" y="0"/>
          <a:chExt cx="0" cy="0"/>
        </a:xfrm>
      </p:grpSpPr>
      <p:sp>
        <p:nvSpPr>
          <p:cNvPr id="166" name="Google Shape;166;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600"/>
              </a:spcAft>
              <a:buNone/>
            </a:pPr>
            <a:r>
              <a:rPr b="1" lang="en-GB" sz="2300">
                <a:latin typeface="Georgia"/>
                <a:ea typeface="Georgia"/>
                <a:cs typeface="Georgia"/>
                <a:sym typeface="Georgia"/>
              </a:rPr>
              <a:t>Delimitations</a:t>
            </a:r>
            <a:r>
              <a:rPr b="1" lang="en-GB" sz="2300">
                <a:latin typeface="Georgia"/>
                <a:ea typeface="Georgia"/>
                <a:cs typeface="Georgia"/>
                <a:sym typeface="Georgia"/>
              </a:rPr>
              <a:t>:</a:t>
            </a:r>
            <a:endParaRPr/>
          </a:p>
        </p:txBody>
      </p:sp>
      <p:sp>
        <p:nvSpPr>
          <p:cNvPr id="167" name="Google Shape;167;p27"/>
          <p:cNvSpPr txBox="1"/>
          <p:nvPr>
            <p:ph idx="1" type="body"/>
          </p:nvPr>
        </p:nvSpPr>
        <p:spPr>
          <a:xfrm>
            <a:off x="387900" y="1489825"/>
            <a:ext cx="8368200" cy="1463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Georgia"/>
              <a:buChar char="●"/>
            </a:pPr>
            <a:r>
              <a:rPr lang="en-GB">
                <a:latin typeface="Georgia"/>
                <a:ea typeface="Georgia"/>
                <a:cs typeface="Georgia"/>
                <a:sym typeface="Georgia"/>
              </a:rPr>
              <a:t>Our system does not guarantee 100% accuracy</a:t>
            </a:r>
            <a:endParaRPr>
              <a:latin typeface="Georgia"/>
              <a:ea typeface="Georgia"/>
              <a:cs typeface="Georgia"/>
              <a:sym typeface="Georgia"/>
            </a:endParaRPr>
          </a:p>
          <a:p>
            <a:pPr indent="-342900" lvl="0" marL="457200" rtl="0" algn="just">
              <a:spcBef>
                <a:spcPts val="0"/>
              </a:spcBef>
              <a:spcAft>
                <a:spcPts val="0"/>
              </a:spcAft>
              <a:buSzPts val="1800"/>
              <a:buFont typeface="Georgia"/>
              <a:buChar char="●"/>
            </a:pPr>
            <a:r>
              <a:rPr lang="en-GB">
                <a:latin typeface="Georgia"/>
                <a:ea typeface="Georgia"/>
                <a:cs typeface="Georgia"/>
                <a:sym typeface="Georgia"/>
              </a:rPr>
              <a:t>The system is unable to test data that is unrelated to the training database.</a:t>
            </a:r>
            <a:endParaRPr>
              <a:latin typeface="Georgia"/>
              <a:ea typeface="Georgia"/>
              <a:cs typeface="Georgia"/>
              <a:sym typeface="Georgia"/>
            </a:endParaRPr>
          </a:p>
          <a:p>
            <a:pPr indent="0" lvl="0" marL="457200" rtl="0" algn="just">
              <a:spcBef>
                <a:spcPts val="1200"/>
              </a:spcBef>
              <a:spcAft>
                <a:spcPts val="1200"/>
              </a:spcAft>
              <a:buNone/>
            </a:pPr>
            <a:r>
              <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1" name="Shape 171"/>
        <p:cNvGrpSpPr/>
        <p:nvPr/>
      </p:nvGrpSpPr>
      <p:grpSpPr>
        <a:xfrm>
          <a:off x="0" y="0"/>
          <a:ext cx="0" cy="0"/>
          <a:chOff x="0" y="0"/>
          <a:chExt cx="0" cy="0"/>
        </a:xfrm>
      </p:grpSpPr>
      <p:sp>
        <p:nvSpPr>
          <p:cNvPr id="172" name="Google Shape;172;p28"/>
          <p:cNvSpPr/>
          <p:nvPr/>
        </p:nvSpPr>
        <p:spPr>
          <a:xfrm>
            <a:off x="452075" y="1185425"/>
            <a:ext cx="904200" cy="2814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8"/>
          <p:cNvSpPr txBox="1"/>
          <p:nvPr/>
        </p:nvSpPr>
        <p:spPr>
          <a:xfrm>
            <a:off x="2315575" y="2171550"/>
            <a:ext cx="48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4" name="Google Shape;174;p28"/>
          <p:cNvSpPr txBox="1"/>
          <p:nvPr/>
        </p:nvSpPr>
        <p:spPr>
          <a:xfrm>
            <a:off x="2883175" y="1757675"/>
            <a:ext cx="3767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5200">
                <a:solidFill>
                  <a:schemeClr val="dk1"/>
                </a:solidFill>
                <a:latin typeface="Georgia"/>
                <a:ea typeface="Georgia"/>
                <a:cs typeface="Georgia"/>
                <a:sym typeface="Georgia"/>
              </a:rPr>
              <a:t>Thank You</a:t>
            </a:r>
            <a:endParaRPr sz="5200">
              <a:solidFill>
                <a:schemeClr val="dk1"/>
              </a:solidFill>
              <a:latin typeface="Georgia"/>
              <a:ea typeface="Georgia"/>
              <a:cs typeface="Georgia"/>
              <a:sym typeface="Georgia"/>
            </a:endParaRPr>
          </a:p>
        </p:txBody>
      </p:sp>
      <p:sp>
        <p:nvSpPr>
          <p:cNvPr id="175" name="Google Shape;175;p28"/>
          <p:cNvSpPr/>
          <p:nvPr/>
        </p:nvSpPr>
        <p:spPr>
          <a:xfrm>
            <a:off x="4048500" y="2832950"/>
            <a:ext cx="904200" cy="30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600"/>
              </a:spcAft>
              <a:buNone/>
            </a:pPr>
            <a:r>
              <a:rPr b="1" lang="en-GB" sz="2300">
                <a:latin typeface="Georgia"/>
                <a:ea typeface="Georgia"/>
                <a:cs typeface="Georgia"/>
                <a:sym typeface="Georgia"/>
              </a:rPr>
              <a:t>                                              CONTENTS</a:t>
            </a:r>
            <a:endParaRPr/>
          </a:p>
        </p:txBody>
      </p:sp>
      <p:sp>
        <p:nvSpPr>
          <p:cNvPr id="72" name="Google Shape;72;p14"/>
          <p:cNvSpPr txBox="1"/>
          <p:nvPr/>
        </p:nvSpPr>
        <p:spPr>
          <a:xfrm>
            <a:off x="542475" y="1506875"/>
            <a:ext cx="8213700" cy="2955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Georgia"/>
              <a:buChar char="★"/>
            </a:pPr>
            <a:r>
              <a:rPr lang="en-GB" sz="2000">
                <a:solidFill>
                  <a:schemeClr val="dk1"/>
                </a:solidFill>
                <a:latin typeface="Georgia"/>
                <a:ea typeface="Georgia"/>
                <a:cs typeface="Georgia"/>
                <a:sym typeface="Georgia"/>
              </a:rPr>
              <a:t>Introduction</a:t>
            </a:r>
            <a:endParaRPr sz="2000">
              <a:solidFill>
                <a:schemeClr val="dk1"/>
              </a:solidFill>
              <a:latin typeface="Georgia"/>
              <a:ea typeface="Georgia"/>
              <a:cs typeface="Georgia"/>
              <a:sym typeface="Georgia"/>
            </a:endParaRPr>
          </a:p>
          <a:p>
            <a:pPr indent="-355600" lvl="0" marL="457200" rtl="0" algn="l">
              <a:spcBef>
                <a:spcPts val="0"/>
              </a:spcBef>
              <a:spcAft>
                <a:spcPts val="0"/>
              </a:spcAft>
              <a:buClr>
                <a:schemeClr val="dk1"/>
              </a:buClr>
              <a:buSzPts val="2000"/>
              <a:buFont typeface="Georgia"/>
              <a:buChar char="★"/>
            </a:pPr>
            <a:r>
              <a:rPr lang="en-GB" sz="2000">
                <a:solidFill>
                  <a:schemeClr val="dk1"/>
                </a:solidFill>
                <a:latin typeface="Georgia"/>
                <a:ea typeface="Georgia"/>
                <a:cs typeface="Georgia"/>
                <a:sym typeface="Georgia"/>
              </a:rPr>
              <a:t>What is Financial Fraud</a:t>
            </a:r>
            <a:endParaRPr sz="2000">
              <a:solidFill>
                <a:schemeClr val="dk1"/>
              </a:solidFill>
              <a:latin typeface="Georgia"/>
              <a:ea typeface="Georgia"/>
              <a:cs typeface="Georgia"/>
              <a:sym typeface="Georgia"/>
            </a:endParaRPr>
          </a:p>
          <a:p>
            <a:pPr indent="-355600" lvl="0" marL="457200" rtl="0" algn="l">
              <a:spcBef>
                <a:spcPts val="0"/>
              </a:spcBef>
              <a:spcAft>
                <a:spcPts val="0"/>
              </a:spcAft>
              <a:buClr>
                <a:schemeClr val="dk1"/>
              </a:buClr>
              <a:buSzPts val="2000"/>
              <a:buFont typeface="Georgia"/>
              <a:buChar char="★"/>
            </a:pPr>
            <a:r>
              <a:rPr lang="en-GB" sz="2000">
                <a:solidFill>
                  <a:schemeClr val="dk1"/>
                </a:solidFill>
                <a:latin typeface="Georgia"/>
                <a:ea typeface="Georgia"/>
                <a:cs typeface="Georgia"/>
                <a:sym typeface="Georgia"/>
              </a:rPr>
              <a:t>Types of Financial Fraud</a:t>
            </a:r>
            <a:endParaRPr sz="2000">
              <a:solidFill>
                <a:schemeClr val="dk1"/>
              </a:solidFill>
              <a:latin typeface="Georgia"/>
              <a:ea typeface="Georgia"/>
              <a:cs typeface="Georgia"/>
              <a:sym typeface="Georgia"/>
            </a:endParaRPr>
          </a:p>
          <a:p>
            <a:pPr indent="-355600" lvl="0" marL="457200" rtl="0" algn="l">
              <a:spcBef>
                <a:spcPts val="0"/>
              </a:spcBef>
              <a:spcAft>
                <a:spcPts val="0"/>
              </a:spcAft>
              <a:buClr>
                <a:schemeClr val="dk1"/>
              </a:buClr>
              <a:buSzPts val="2000"/>
              <a:buFont typeface="Georgia"/>
              <a:buChar char="★"/>
            </a:pPr>
            <a:r>
              <a:rPr lang="en-GB" sz="2000">
                <a:solidFill>
                  <a:schemeClr val="dk1"/>
                </a:solidFill>
                <a:latin typeface="Georgia"/>
                <a:ea typeface="Georgia"/>
                <a:cs typeface="Georgia"/>
                <a:sym typeface="Georgia"/>
              </a:rPr>
              <a:t>Fraud detection Techniques</a:t>
            </a:r>
            <a:endParaRPr sz="2000">
              <a:solidFill>
                <a:schemeClr val="dk1"/>
              </a:solidFill>
              <a:latin typeface="Georgia"/>
              <a:ea typeface="Georgia"/>
              <a:cs typeface="Georgia"/>
              <a:sym typeface="Georgia"/>
            </a:endParaRPr>
          </a:p>
          <a:p>
            <a:pPr indent="-355600" lvl="0" marL="457200" rtl="0" algn="l">
              <a:spcBef>
                <a:spcPts val="0"/>
              </a:spcBef>
              <a:spcAft>
                <a:spcPts val="0"/>
              </a:spcAft>
              <a:buClr>
                <a:schemeClr val="dk1"/>
              </a:buClr>
              <a:buSzPts val="2000"/>
              <a:buFont typeface="Georgia"/>
              <a:buChar char="★"/>
            </a:pPr>
            <a:r>
              <a:rPr lang="en-GB" sz="2000">
                <a:solidFill>
                  <a:schemeClr val="dk1"/>
                </a:solidFill>
                <a:latin typeface="Georgia"/>
                <a:ea typeface="Georgia"/>
                <a:cs typeface="Georgia"/>
                <a:sym typeface="Georgia"/>
              </a:rPr>
              <a:t>Our detection</a:t>
            </a:r>
            <a:endParaRPr sz="2000">
              <a:solidFill>
                <a:schemeClr val="dk1"/>
              </a:solidFill>
              <a:latin typeface="Georgia"/>
              <a:ea typeface="Georgia"/>
              <a:cs typeface="Georgia"/>
              <a:sym typeface="Georgia"/>
            </a:endParaRPr>
          </a:p>
          <a:p>
            <a:pPr indent="-355600" lvl="0" marL="457200" rtl="0" algn="l">
              <a:spcBef>
                <a:spcPts val="0"/>
              </a:spcBef>
              <a:spcAft>
                <a:spcPts val="0"/>
              </a:spcAft>
              <a:buClr>
                <a:schemeClr val="dk1"/>
              </a:buClr>
              <a:buSzPts val="2000"/>
              <a:buFont typeface="Georgia"/>
              <a:buChar char="★"/>
            </a:pPr>
            <a:r>
              <a:rPr lang="en-GB" sz="2000">
                <a:solidFill>
                  <a:schemeClr val="dk1"/>
                </a:solidFill>
                <a:latin typeface="Georgia"/>
                <a:ea typeface="Georgia"/>
                <a:cs typeface="Georgia"/>
                <a:sym typeface="Georgia"/>
              </a:rPr>
              <a:t>Dataset</a:t>
            </a:r>
            <a:endParaRPr sz="2000">
              <a:solidFill>
                <a:schemeClr val="dk1"/>
              </a:solidFill>
              <a:latin typeface="Georgia"/>
              <a:ea typeface="Georgia"/>
              <a:cs typeface="Georgia"/>
              <a:sym typeface="Georgia"/>
            </a:endParaRPr>
          </a:p>
          <a:p>
            <a:pPr indent="-355600" lvl="0" marL="457200" rtl="0" algn="l">
              <a:spcBef>
                <a:spcPts val="0"/>
              </a:spcBef>
              <a:spcAft>
                <a:spcPts val="0"/>
              </a:spcAft>
              <a:buClr>
                <a:schemeClr val="dk1"/>
              </a:buClr>
              <a:buSzPts val="2000"/>
              <a:buFont typeface="Georgia"/>
              <a:buChar char="★"/>
            </a:pPr>
            <a:r>
              <a:rPr lang="en-GB" sz="2000">
                <a:solidFill>
                  <a:schemeClr val="dk1"/>
                </a:solidFill>
                <a:latin typeface="Georgia"/>
                <a:ea typeface="Georgia"/>
                <a:cs typeface="Georgia"/>
                <a:sym typeface="Georgia"/>
              </a:rPr>
              <a:t>Results</a:t>
            </a:r>
            <a:endParaRPr sz="2000">
              <a:solidFill>
                <a:schemeClr val="dk1"/>
              </a:solidFill>
              <a:latin typeface="Georgia"/>
              <a:ea typeface="Georgia"/>
              <a:cs typeface="Georgia"/>
              <a:sym typeface="Georgia"/>
            </a:endParaRPr>
          </a:p>
          <a:p>
            <a:pPr indent="-355600" lvl="0" marL="457200" rtl="0" algn="l">
              <a:spcBef>
                <a:spcPts val="0"/>
              </a:spcBef>
              <a:spcAft>
                <a:spcPts val="0"/>
              </a:spcAft>
              <a:buClr>
                <a:schemeClr val="dk1"/>
              </a:buClr>
              <a:buSzPts val="2000"/>
              <a:buFont typeface="Georgia"/>
              <a:buChar char="★"/>
            </a:pPr>
            <a:r>
              <a:rPr lang="en-GB" sz="2000">
                <a:solidFill>
                  <a:schemeClr val="dk1"/>
                </a:solidFill>
                <a:latin typeface="Georgia"/>
                <a:ea typeface="Georgia"/>
                <a:cs typeface="Georgia"/>
                <a:sym typeface="Georgia"/>
              </a:rPr>
              <a:t>Delimitations</a:t>
            </a:r>
            <a:endParaRPr sz="2000">
              <a:solidFill>
                <a:schemeClr val="dk1"/>
              </a:solidFill>
              <a:latin typeface="Georgia"/>
              <a:ea typeface="Georgia"/>
              <a:cs typeface="Georgia"/>
              <a:sym typeface="Georgia"/>
            </a:endParaRPr>
          </a:p>
          <a:p>
            <a:pPr indent="-355600" lvl="0" marL="457200" rtl="0" algn="l">
              <a:spcBef>
                <a:spcPts val="0"/>
              </a:spcBef>
              <a:spcAft>
                <a:spcPts val="0"/>
              </a:spcAft>
              <a:buClr>
                <a:schemeClr val="dk1"/>
              </a:buClr>
              <a:buSzPts val="2000"/>
              <a:buFont typeface="Georgia"/>
              <a:buChar char="★"/>
            </a:pPr>
            <a:r>
              <a:rPr lang="en-GB" sz="2000">
                <a:solidFill>
                  <a:schemeClr val="dk1"/>
                </a:solidFill>
                <a:latin typeface="Georgia"/>
                <a:ea typeface="Georgia"/>
                <a:cs typeface="Georgia"/>
                <a:sym typeface="Georgia"/>
              </a:rPr>
              <a:t>Guidelines</a:t>
            </a:r>
            <a:endParaRPr sz="2000">
              <a:solidFill>
                <a:schemeClr val="dk1"/>
              </a:solidFill>
              <a:latin typeface="Georgia"/>
              <a:ea typeface="Georgia"/>
              <a:cs typeface="Georgia"/>
              <a:sym typeface="Georgia"/>
            </a:endParaRPr>
          </a:p>
        </p:txBody>
      </p:sp>
      <p:sp>
        <p:nvSpPr>
          <p:cNvPr id="73" name="Google Shape;73;p14"/>
          <p:cNvSpPr/>
          <p:nvPr/>
        </p:nvSpPr>
        <p:spPr>
          <a:xfrm>
            <a:off x="4540750" y="1105050"/>
            <a:ext cx="562500" cy="39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361650" y="1135175"/>
            <a:ext cx="612900" cy="2412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600"/>
              </a:spcAft>
              <a:buNone/>
            </a:pPr>
            <a:r>
              <a:rPr b="1" lang="en-GB" sz="2300">
                <a:latin typeface="Georgia"/>
                <a:ea typeface="Georgia"/>
                <a:cs typeface="Georgia"/>
                <a:sym typeface="Georgia"/>
              </a:rPr>
              <a:t>Introduction:</a:t>
            </a:r>
            <a:endParaRPr b="1" sz="2300">
              <a:latin typeface="Georgia"/>
              <a:ea typeface="Georgia"/>
              <a:cs typeface="Georgia"/>
              <a:sym typeface="Georgia"/>
            </a:endParaRPr>
          </a:p>
        </p:txBody>
      </p:sp>
      <p:sp>
        <p:nvSpPr>
          <p:cNvPr id="80" name="Google Shape;80;p15"/>
          <p:cNvSpPr txBox="1"/>
          <p:nvPr>
            <p:ph idx="1" type="body"/>
          </p:nvPr>
        </p:nvSpPr>
        <p:spPr>
          <a:xfrm>
            <a:off x="387900" y="1332075"/>
            <a:ext cx="3449700" cy="27465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GB" sz="1400">
                <a:latin typeface="Georgia"/>
                <a:ea typeface="Georgia"/>
                <a:cs typeface="Georgia"/>
                <a:sym typeface="Georgia"/>
              </a:rPr>
              <a:t>Modern financial institutions face the growing threat of fraud in its different and ever-changing ways. </a:t>
            </a:r>
            <a:r>
              <a:rPr lang="en-GB" sz="1400"/>
              <a:t> </a:t>
            </a:r>
            <a:r>
              <a:rPr lang="en-GB" sz="1400">
                <a:latin typeface="Georgia"/>
                <a:ea typeface="Georgia"/>
                <a:cs typeface="Georgia"/>
                <a:sym typeface="Georgia"/>
              </a:rPr>
              <a:t>For example, fraudulent transactions with cards could amount up to $44 billion by 2025 as shown in Figure:</a:t>
            </a:r>
            <a:endParaRPr sz="2300">
              <a:latin typeface="Georgia"/>
              <a:ea typeface="Georgia"/>
              <a:cs typeface="Georgia"/>
              <a:sym typeface="Georgia"/>
            </a:endParaRPr>
          </a:p>
        </p:txBody>
      </p:sp>
      <p:pic>
        <p:nvPicPr>
          <p:cNvPr id="81" name="Google Shape;81;p15"/>
          <p:cNvPicPr preferRelativeResize="0"/>
          <p:nvPr/>
        </p:nvPicPr>
        <p:blipFill>
          <a:blip r:embed="rId3">
            <a:alphaModFix/>
          </a:blip>
          <a:stretch>
            <a:fillRect/>
          </a:stretch>
        </p:blipFill>
        <p:spPr>
          <a:xfrm>
            <a:off x="4128875" y="1144125"/>
            <a:ext cx="4791874" cy="3762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600"/>
              </a:spcAft>
              <a:buNone/>
            </a:pPr>
            <a:r>
              <a:rPr b="1" lang="en-GB" sz="2300">
                <a:latin typeface="Georgia"/>
                <a:ea typeface="Georgia"/>
                <a:cs typeface="Georgia"/>
                <a:sym typeface="Georgia"/>
              </a:rPr>
              <a:t>What is Financial Fraud:</a:t>
            </a:r>
            <a:endParaRPr/>
          </a:p>
        </p:txBody>
      </p:sp>
      <p:sp>
        <p:nvSpPr>
          <p:cNvPr id="87" name="Google Shape;87;p16"/>
          <p:cNvSpPr txBox="1"/>
          <p:nvPr>
            <p:ph idx="1" type="body"/>
          </p:nvPr>
        </p:nvSpPr>
        <p:spPr>
          <a:xfrm>
            <a:off x="387900" y="1489825"/>
            <a:ext cx="8368200" cy="15441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Font typeface="Georgia"/>
              <a:buChar char="●"/>
            </a:pPr>
            <a:r>
              <a:rPr b="1" lang="en-GB">
                <a:latin typeface="Georgia"/>
                <a:ea typeface="Georgia"/>
                <a:cs typeface="Georgia"/>
                <a:sym typeface="Georgia"/>
              </a:rPr>
              <a:t>Financial fraud</a:t>
            </a:r>
            <a:r>
              <a:rPr lang="en-GB">
                <a:latin typeface="Georgia"/>
                <a:ea typeface="Georgia"/>
                <a:cs typeface="Georgia"/>
                <a:sym typeface="Georgia"/>
              </a:rPr>
              <a:t> happens when someone deprives you of your money or otherwise harms your financial health through misleading, deceptive, or other illegal practices. </a:t>
            </a:r>
            <a:endParaRPr>
              <a:latin typeface="Georgia"/>
              <a:ea typeface="Georgia"/>
              <a:cs typeface="Georgia"/>
              <a:sym typeface="Georgia"/>
            </a:endParaRPr>
          </a:p>
          <a:p>
            <a:pPr indent="-342900" lvl="0" marL="457200" rtl="0" algn="just">
              <a:spcBef>
                <a:spcPts val="0"/>
              </a:spcBef>
              <a:spcAft>
                <a:spcPts val="0"/>
              </a:spcAft>
              <a:buSzPts val="1800"/>
              <a:buFont typeface="Georgia"/>
              <a:buChar char="●"/>
            </a:pPr>
            <a:r>
              <a:rPr lang="en-GB">
                <a:latin typeface="Georgia"/>
                <a:ea typeface="Georgia"/>
                <a:cs typeface="Georgia"/>
                <a:sym typeface="Georgia"/>
              </a:rPr>
              <a:t>This can be done through a variety of methods such as identity theft or investment fraud.</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600"/>
              </a:spcAft>
              <a:buNone/>
            </a:pPr>
            <a:r>
              <a:rPr b="1" lang="en-GB" sz="2300">
                <a:latin typeface="Georgia"/>
                <a:ea typeface="Georgia"/>
                <a:cs typeface="Georgia"/>
                <a:sym typeface="Georgia"/>
              </a:rPr>
              <a:t>Types of Financial Fraud:</a:t>
            </a:r>
            <a:endParaRPr/>
          </a:p>
        </p:txBody>
      </p:sp>
      <p:pic>
        <p:nvPicPr>
          <p:cNvPr id="93" name="Google Shape;93;p17"/>
          <p:cNvPicPr preferRelativeResize="0"/>
          <p:nvPr/>
        </p:nvPicPr>
        <p:blipFill>
          <a:blip r:embed="rId3">
            <a:alphaModFix/>
          </a:blip>
          <a:stretch>
            <a:fillRect/>
          </a:stretch>
        </p:blipFill>
        <p:spPr>
          <a:xfrm>
            <a:off x="270150" y="1527575"/>
            <a:ext cx="8603701" cy="32965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600"/>
              </a:spcAft>
              <a:buNone/>
            </a:pPr>
            <a:r>
              <a:rPr b="1" lang="en-GB" sz="2300">
                <a:latin typeface="Georgia"/>
                <a:ea typeface="Georgia"/>
                <a:cs typeface="Georgia"/>
                <a:sym typeface="Georgia"/>
              </a:rPr>
              <a:t>Bank</a:t>
            </a:r>
            <a:r>
              <a:rPr b="1" lang="en-GB" sz="2300">
                <a:latin typeface="Georgia"/>
                <a:ea typeface="Georgia"/>
                <a:cs typeface="Georgia"/>
                <a:sym typeface="Georgia"/>
              </a:rPr>
              <a:t> Fraud:</a:t>
            </a:r>
            <a:endParaRPr/>
          </a:p>
        </p:txBody>
      </p:sp>
      <p:sp>
        <p:nvSpPr>
          <p:cNvPr id="99" name="Google Shape;99;p18"/>
          <p:cNvSpPr txBox="1"/>
          <p:nvPr>
            <p:ph idx="1" type="body"/>
          </p:nvPr>
        </p:nvSpPr>
        <p:spPr>
          <a:xfrm>
            <a:off x="387900" y="1489824"/>
            <a:ext cx="8368200" cy="941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i="1" lang="en-GB" sz="1600">
                <a:latin typeface="Georgia"/>
                <a:ea typeface="Georgia"/>
                <a:cs typeface="Georgia"/>
                <a:sym typeface="Georgia"/>
              </a:rPr>
              <a:t>Credit card fraud</a:t>
            </a:r>
            <a:r>
              <a:rPr lang="en-GB" sz="1300">
                <a:latin typeface="Georgia"/>
                <a:ea typeface="Georgia"/>
                <a:cs typeface="Georgia"/>
                <a:sym typeface="Georgia"/>
              </a:rPr>
              <a:t> refers to the unauthorized use of a personal credit card to perform fraudulent transactions without this personal knowledge. The transactions can be performed using the physical card, where the card was either lost or stolen, as well as remotely. The cardholder information may be acquired through several methods.</a:t>
            </a:r>
            <a:endParaRPr sz="1900">
              <a:latin typeface="Georgia"/>
              <a:ea typeface="Georgia"/>
              <a:cs typeface="Georgia"/>
              <a:sym typeface="Georgia"/>
            </a:endParaRPr>
          </a:p>
        </p:txBody>
      </p:sp>
      <p:sp>
        <p:nvSpPr>
          <p:cNvPr id="100" name="Google Shape;100;p18"/>
          <p:cNvSpPr txBox="1"/>
          <p:nvPr>
            <p:ph idx="1" type="body"/>
          </p:nvPr>
        </p:nvSpPr>
        <p:spPr>
          <a:xfrm>
            <a:off x="387900" y="2676474"/>
            <a:ext cx="8368200" cy="941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i="1" lang="en-GB" sz="1600">
                <a:latin typeface="Georgia"/>
                <a:ea typeface="Georgia"/>
                <a:cs typeface="Georgia"/>
                <a:sym typeface="Georgia"/>
              </a:rPr>
              <a:t>Mortgage fraud</a:t>
            </a:r>
            <a:r>
              <a:rPr b="1" i="1" lang="en-GB" sz="1500">
                <a:latin typeface="Georgia"/>
                <a:ea typeface="Georgia"/>
                <a:cs typeface="Georgia"/>
                <a:sym typeface="Georgia"/>
              </a:rPr>
              <a:t> </a:t>
            </a:r>
            <a:r>
              <a:rPr lang="en-GB" sz="1300">
                <a:latin typeface="Georgia"/>
                <a:ea typeface="Georgia"/>
                <a:cs typeface="Georgia"/>
                <a:sym typeface="Georgia"/>
              </a:rPr>
              <a:t> is a specific form of financial fraud that refers to the manipulation of a property or mortgage documents. It is rather often committed to misrepresenting the value of a property for the purpose of influencing a lender to fund a loan for it.</a:t>
            </a:r>
            <a:endParaRPr sz="1900">
              <a:latin typeface="Georgia"/>
              <a:ea typeface="Georgia"/>
              <a:cs typeface="Georgia"/>
              <a:sym typeface="Georgia"/>
            </a:endParaRPr>
          </a:p>
        </p:txBody>
      </p:sp>
      <p:sp>
        <p:nvSpPr>
          <p:cNvPr id="101" name="Google Shape;101;p18"/>
          <p:cNvSpPr txBox="1"/>
          <p:nvPr>
            <p:ph idx="1" type="body"/>
          </p:nvPr>
        </p:nvSpPr>
        <p:spPr>
          <a:xfrm>
            <a:off x="387900" y="3763124"/>
            <a:ext cx="8368200" cy="941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i="1" lang="en-GB" sz="1600">
                <a:latin typeface="Georgia"/>
                <a:ea typeface="Georgia"/>
                <a:cs typeface="Georgia"/>
                <a:sym typeface="Georgia"/>
              </a:rPr>
              <a:t>Money laundering</a:t>
            </a:r>
            <a:r>
              <a:rPr lang="en-GB" sz="1300">
                <a:latin typeface="Georgia"/>
                <a:ea typeface="Georgia"/>
                <a:cs typeface="Georgia"/>
                <a:sym typeface="Georgia"/>
              </a:rPr>
              <a:t> Money laundering is a method used by criminals to insert proceeds obtained from illicit ventures into valid businesses. This conceals the origin of the money, giving them the appearance of legitimate income and making it difficult to track their crimes. Money laundering is extremely undesirable since it enables criminals to have vast economic influence.</a:t>
            </a:r>
            <a:endParaRPr sz="19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600"/>
              </a:spcAft>
              <a:buNone/>
            </a:pPr>
            <a:r>
              <a:rPr b="1" lang="en-GB" sz="2300">
                <a:latin typeface="Georgia"/>
                <a:ea typeface="Georgia"/>
                <a:cs typeface="Georgia"/>
                <a:sym typeface="Georgia"/>
              </a:rPr>
              <a:t>Corporate Fraud:</a:t>
            </a:r>
            <a:endParaRPr/>
          </a:p>
        </p:txBody>
      </p:sp>
      <p:sp>
        <p:nvSpPr>
          <p:cNvPr id="107" name="Google Shape;107;p19"/>
          <p:cNvSpPr txBox="1"/>
          <p:nvPr>
            <p:ph idx="1" type="body"/>
          </p:nvPr>
        </p:nvSpPr>
        <p:spPr>
          <a:xfrm>
            <a:off x="387900" y="1702025"/>
            <a:ext cx="8368200" cy="10908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i="1" lang="en-GB" sz="1600">
                <a:latin typeface="Georgia"/>
                <a:ea typeface="Georgia"/>
                <a:cs typeface="Georgia"/>
                <a:sym typeface="Georgia"/>
              </a:rPr>
              <a:t>Financial statement fraud</a:t>
            </a:r>
            <a:r>
              <a:rPr lang="en-GB" sz="1300">
                <a:latin typeface="Georgia"/>
                <a:ea typeface="Georgia"/>
                <a:cs typeface="Georgia"/>
                <a:sym typeface="Georgia"/>
              </a:rPr>
              <a:t> </a:t>
            </a:r>
            <a:r>
              <a:rPr lang="en-GB" sz="1300">
                <a:latin typeface="Georgia"/>
                <a:ea typeface="Georgia"/>
                <a:cs typeface="Georgia"/>
                <a:sym typeface="Georgia"/>
              </a:rPr>
              <a:t>include improving stock performance, reducing tax obligations, or exaggerating business performance due to managerial pressure. Financial statement fraud can be difficult to disclose due to a general lack of understanding in the field, infrequency of its occurrence, and the fact that it is often committed by experienced people in the industry who can disguise their deceit.</a:t>
            </a:r>
            <a:endParaRPr sz="1900">
              <a:latin typeface="Georgia"/>
              <a:ea typeface="Georgia"/>
              <a:cs typeface="Georgia"/>
              <a:sym typeface="Georgia"/>
            </a:endParaRPr>
          </a:p>
        </p:txBody>
      </p:sp>
      <p:sp>
        <p:nvSpPr>
          <p:cNvPr id="108" name="Google Shape;108;p19"/>
          <p:cNvSpPr txBox="1"/>
          <p:nvPr>
            <p:ph idx="1" type="body"/>
          </p:nvPr>
        </p:nvSpPr>
        <p:spPr>
          <a:xfrm>
            <a:off x="387900" y="3100125"/>
            <a:ext cx="8368200" cy="8982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b="1" i="1" lang="en-GB" sz="1600">
                <a:latin typeface="Georgia"/>
                <a:ea typeface="Georgia"/>
                <a:cs typeface="Georgia"/>
                <a:sym typeface="Georgia"/>
              </a:rPr>
              <a:t>Securities and commodities fraud </a:t>
            </a:r>
            <a:r>
              <a:rPr lang="en-GB" sz="1300">
                <a:latin typeface="Georgia"/>
                <a:ea typeface="Georgia"/>
                <a:cs typeface="Georgia"/>
                <a:sym typeface="Georgia"/>
              </a:rPr>
              <a:t> refers to a variety of methods through which a person is deceived into investing in a company based on false information. It includes pyramid schemes, Ponzi schemes, hedge fund fraud, foreign exchange fraud, and embezzlement.</a:t>
            </a:r>
            <a:endParaRPr sz="19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600"/>
              </a:spcAft>
              <a:buNone/>
            </a:pPr>
            <a:r>
              <a:rPr b="1" lang="en-GB" sz="2300">
                <a:latin typeface="Georgia"/>
                <a:ea typeface="Georgia"/>
                <a:cs typeface="Georgia"/>
                <a:sym typeface="Georgia"/>
              </a:rPr>
              <a:t>Insurance Fraud:</a:t>
            </a:r>
            <a:endParaRPr/>
          </a:p>
        </p:txBody>
      </p:sp>
      <p:sp>
        <p:nvSpPr>
          <p:cNvPr id="114" name="Google Shape;114;p20"/>
          <p:cNvSpPr txBox="1"/>
          <p:nvPr>
            <p:ph idx="1" type="body"/>
          </p:nvPr>
        </p:nvSpPr>
        <p:spPr>
          <a:xfrm>
            <a:off x="458225" y="1764000"/>
            <a:ext cx="8368200" cy="287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i="1" lang="en-GB" sz="1500">
                <a:latin typeface="Georgia"/>
                <a:ea typeface="Georgia"/>
                <a:cs typeface="Georgia"/>
                <a:sym typeface="Georgia"/>
              </a:rPr>
              <a:t>Insurance fraud</a:t>
            </a:r>
            <a:r>
              <a:rPr lang="en-GB" sz="1400">
                <a:latin typeface="Georgia"/>
                <a:ea typeface="Georgia"/>
                <a:cs typeface="Georgia"/>
                <a:sym typeface="Georgia"/>
              </a:rPr>
              <a:t> is a fraud that can be committed at any point during the insurance process, and by any person(s) in the chain. Insurance claim fraud occurs when a customer submits a fraudulent insurance claim as a result of an exaggerated injury or loss of assets, or a completely fraudulent event. </a:t>
            </a:r>
            <a:endParaRPr sz="1400">
              <a:latin typeface="Georgia"/>
              <a:ea typeface="Georgia"/>
              <a:cs typeface="Georgia"/>
              <a:sym typeface="Georgia"/>
            </a:endParaRPr>
          </a:p>
          <a:p>
            <a:pPr indent="-336550" lvl="0" marL="457200" rtl="0" algn="just">
              <a:spcBef>
                <a:spcPts val="1200"/>
              </a:spcBef>
              <a:spcAft>
                <a:spcPts val="0"/>
              </a:spcAft>
              <a:buSzPts val="1700"/>
              <a:buFont typeface="Georgia"/>
              <a:buChar char="➔"/>
            </a:pPr>
            <a:r>
              <a:rPr lang="en-GB" sz="1400">
                <a:latin typeface="Georgia"/>
                <a:ea typeface="Georgia"/>
                <a:cs typeface="Georgia"/>
                <a:sym typeface="Georgia"/>
              </a:rPr>
              <a:t>A common form of claim fraud is </a:t>
            </a:r>
            <a:r>
              <a:rPr b="1" lang="en-GB" sz="1400">
                <a:latin typeface="Georgia"/>
                <a:ea typeface="Georgia"/>
                <a:cs typeface="Georgia"/>
                <a:sym typeface="Georgia"/>
              </a:rPr>
              <a:t>automobile insurance fraud</a:t>
            </a:r>
            <a:r>
              <a:rPr lang="en-GB" sz="1400">
                <a:latin typeface="Georgia"/>
                <a:ea typeface="Georgia"/>
                <a:cs typeface="Georgia"/>
                <a:sym typeface="Georgia"/>
              </a:rPr>
              <a:t>, which is often committed by faking or intentionally committing accidents that result in excessive repair and injury costs. </a:t>
            </a:r>
            <a:endParaRPr sz="1400">
              <a:latin typeface="Georgia"/>
              <a:ea typeface="Georgia"/>
              <a:cs typeface="Georgia"/>
              <a:sym typeface="Georgia"/>
            </a:endParaRPr>
          </a:p>
          <a:p>
            <a:pPr indent="-336550" lvl="0" marL="457200" rtl="0" algn="just">
              <a:spcBef>
                <a:spcPts val="0"/>
              </a:spcBef>
              <a:spcAft>
                <a:spcPts val="0"/>
              </a:spcAft>
              <a:buSzPts val="1700"/>
              <a:buFont typeface="Georgia"/>
              <a:buChar char="➔"/>
            </a:pPr>
            <a:r>
              <a:rPr lang="en-GB" sz="1400">
                <a:latin typeface="Georgia"/>
                <a:ea typeface="Georgia"/>
                <a:cs typeface="Georgia"/>
                <a:sym typeface="Georgia"/>
              </a:rPr>
              <a:t>Larger-scale claim fraud also occurs as, for example, </a:t>
            </a:r>
            <a:r>
              <a:rPr b="1" lang="en-GB" sz="1400">
                <a:latin typeface="Georgia"/>
                <a:ea typeface="Georgia"/>
                <a:cs typeface="Georgia"/>
                <a:sym typeface="Georgia"/>
              </a:rPr>
              <a:t>crop insurance fraud</a:t>
            </a:r>
            <a:r>
              <a:rPr lang="en-GB" sz="1400">
                <a:latin typeface="Georgia"/>
                <a:ea typeface="Georgia"/>
                <a:cs typeface="Georgia"/>
                <a:sym typeface="Georgia"/>
              </a:rPr>
              <a:t>, where an insurance purchaser overstates the losses due to declining agricultural prices or the effects of natural disasters. Insurance fraud can additionally include excessive billing, duplicate claims, kickbacks to brokers, as well as «upcoding» of items.</a:t>
            </a:r>
            <a:endParaRPr sz="14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8" name="Shape 118"/>
        <p:cNvGrpSpPr/>
        <p:nvPr/>
      </p:nvGrpSpPr>
      <p:grpSpPr>
        <a:xfrm>
          <a:off x="0" y="0"/>
          <a:ext cx="0" cy="0"/>
          <a:chOff x="0" y="0"/>
          <a:chExt cx="0" cy="0"/>
        </a:xfrm>
      </p:grpSpPr>
      <p:sp>
        <p:nvSpPr>
          <p:cNvPr id="119" name="Google Shape;119;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600"/>
              </a:spcAft>
              <a:buNone/>
            </a:pPr>
            <a:r>
              <a:rPr b="1" lang="en-GB" sz="2300">
                <a:latin typeface="Georgia"/>
                <a:ea typeface="Georgia"/>
                <a:cs typeface="Georgia"/>
                <a:sym typeface="Georgia"/>
              </a:rPr>
              <a:t>Fraud detection techniques:</a:t>
            </a:r>
            <a:endParaRPr/>
          </a:p>
        </p:txBody>
      </p:sp>
      <p:pic>
        <p:nvPicPr>
          <p:cNvPr id="120" name="Google Shape;120;p21"/>
          <p:cNvPicPr preferRelativeResize="0"/>
          <p:nvPr/>
        </p:nvPicPr>
        <p:blipFill>
          <a:blip r:embed="rId3">
            <a:alphaModFix/>
          </a:blip>
          <a:stretch>
            <a:fillRect/>
          </a:stretch>
        </p:blipFill>
        <p:spPr>
          <a:xfrm>
            <a:off x="976175" y="1637475"/>
            <a:ext cx="7283800" cy="3244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