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9483-0ACB-430B-A514-4615FA3F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436031" cy="3329581"/>
          </a:xfrm>
        </p:spPr>
        <p:txBody>
          <a:bodyPr/>
          <a:lstStyle/>
          <a:p>
            <a:r>
              <a:rPr lang="en-IN" sz="5400" b="1" dirty="0"/>
              <a:t>Churn Analysis and Prediction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9F2BA-46C5-42D8-B30B-485DEFA3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1388" y="3915960"/>
            <a:ext cx="8825658" cy="184089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                                                        Training Module L2 : A3</a:t>
            </a:r>
          </a:p>
          <a:p>
            <a:pPr algn="just"/>
            <a:endParaRPr lang="en-US" sz="2400" b="1" dirty="0">
              <a:latin typeface="Ink Free" panose="03080402000500000000" pitchFamily="66" charset="0"/>
            </a:endParaRPr>
          </a:p>
          <a:p>
            <a:pPr algn="just"/>
            <a:r>
              <a:rPr lang="en-US" sz="2400" b="1" dirty="0">
                <a:latin typeface="Ink Free" panose="03080402000500000000" pitchFamily="66" charset="0"/>
              </a:rPr>
              <a:t>                                                </a:t>
            </a:r>
            <a:r>
              <a:rPr lang="en-US" b="1" dirty="0">
                <a:latin typeface="Ink Free" panose="03080402000500000000" pitchFamily="66" charset="0"/>
              </a:rPr>
              <a:t>Presented By  Sandipan  Ghorai</a:t>
            </a:r>
            <a:endParaRPr lang="en-IN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4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7C1969-2973-4398-8D62-B887C3C2CA52}"/>
              </a:ext>
            </a:extLst>
          </p:cNvPr>
          <p:cNvSpPr/>
          <p:nvPr/>
        </p:nvSpPr>
        <p:spPr>
          <a:xfrm>
            <a:off x="3911688" y="2921168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58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0583-199C-427C-9B4B-5516E05A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76" y="0"/>
            <a:ext cx="9404723" cy="798490"/>
          </a:xfrm>
        </p:spPr>
        <p:txBody>
          <a:bodyPr/>
          <a:lstStyle/>
          <a:p>
            <a:pPr algn="ctr"/>
            <a:r>
              <a:rPr lang="en-IN" dirty="0"/>
              <a:t>             </a:t>
            </a:r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12D5-E1E5-4A5F-87D3-23DDB416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86" y="998112"/>
            <a:ext cx="10547798" cy="592428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Churn Analysis and Prediction (Survival Modelling)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What is Customer Churning ?</a:t>
            </a:r>
          </a:p>
          <a:p>
            <a:pPr marL="0" indent="0">
              <a:buNone/>
            </a:pPr>
            <a:r>
              <a:rPr lang="en-US" b="1" dirty="0"/>
              <a:t>    Customer churn analysis </a:t>
            </a:r>
            <a:r>
              <a:rPr lang="en-US" dirty="0"/>
              <a:t>is a way to understand the number or percentage of customers</a:t>
            </a:r>
          </a:p>
          <a:p>
            <a:pPr marL="0" indent="0">
              <a:buNone/>
            </a:pPr>
            <a:r>
              <a:rPr lang="en-US" dirty="0"/>
              <a:t>     who don't purchase additional products or services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A churned customer provides less revenue  or zero revenue and increases</a:t>
            </a:r>
          </a:p>
          <a:p>
            <a:pPr marL="0" indent="0" algn="just">
              <a:buNone/>
            </a:pPr>
            <a:r>
              <a:rPr lang="en-US" dirty="0"/>
              <a:t>  competitor market share</a:t>
            </a:r>
          </a:p>
        </p:txBody>
      </p:sp>
    </p:spTree>
    <p:extLst>
      <p:ext uri="{BB962C8B-B14F-4D97-AF65-F5344CB8AC3E}">
        <p14:creationId xmlns:p14="http://schemas.microsoft.com/office/powerpoint/2010/main" val="367337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70A6-467D-48D1-A631-BCF15713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6" y="25758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A731-9884-4C37-B8E7-02036A61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16" y="1255691"/>
            <a:ext cx="10599312" cy="5576551"/>
          </a:xfrm>
        </p:spPr>
        <p:txBody>
          <a:bodyPr/>
          <a:lstStyle/>
          <a:p>
            <a:r>
              <a:rPr lang="en-US" dirty="0"/>
              <a:t>Customer churn analysis helps businesses understand why customers don’t return for repeat business.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Churn rate tells what portion of your customers leave over a period of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t’s often useful to look at churn by product, region or other granular factors.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patterns in customer behavior of potential churners and initiate pro active </a:t>
            </a:r>
          </a:p>
          <a:p>
            <a:pPr marL="0" indent="0">
              <a:buNone/>
            </a:pPr>
            <a:r>
              <a:rPr lang="en-US" dirty="0"/>
              <a:t>     measures to reduce churn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05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3532-7C13-419C-BBF4-6894E692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8" y="141668"/>
            <a:ext cx="10315976" cy="1400530"/>
          </a:xfrm>
        </p:spPr>
        <p:txBody>
          <a:bodyPr/>
          <a:lstStyle/>
          <a:p>
            <a:r>
              <a:rPr lang="en-US" sz="3600" b="1" dirty="0"/>
              <a:t>Visual representation of the overall solution</a:t>
            </a:r>
            <a:endParaRPr lang="en-IN" sz="36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8BA1B-F880-4468-B3E4-4769D62F6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012" y="916427"/>
            <a:ext cx="10315976" cy="57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AE10-1617-48D8-A8AF-044DC79F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141668"/>
            <a:ext cx="10406130" cy="1400530"/>
          </a:xfrm>
        </p:spPr>
        <p:txBody>
          <a:bodyPr/>
          <a:lstStyle/>
          <a:p>
            <a:r>
              <a:rPr lang="en-US" sz="3200" b="1" dirty="0"/>
              <a:t>Scenario or Use cases used to provide a solution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3A92-63F9-4DC5-9434-BF4ABE3A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96" y="1074124"/>
            <a:ext cx="10723808" cy="55198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target predicted column (Churn) have 73% ‘No’ values and 26% ‘YES’ values.</a:t>
            </a:r>
          </a:p>
          <a:p>
            <a:pPr marL="0" indent="0">
              <a:buNone/>
            </a:pPr>
            <a:r>
              <a:rPr lang="en-US" dirty="0"/>
              <a:t>so we need to Sampling (Random oversampling, Under Sampling) this column for</a:t>
            </a:r>
          </a:p>
          <a:p>
            <a:pPr marL="0" indent="0">
              <a:buNone/>
            </a:pPr>
            <a:r>
              <a:rPr lang="en-US" dirty="0"/>
              <a:t>create a Good ML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Handle missing values  In our dataset. But our dataset have min missing values or </a:t>
            </a:r>
            <a:r>
              <a:rPr lang="en-US" dirty="0" err="1"/>
              <a:t>NaN</a:t>
            </a:r>
            <a:r>
              <a:rPr lang="en-US" dirty="0"/>
              <a:t> values (&lt; 0.5%). So drop those rows from our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fetchers values not co-relate or our output values not depended of these types of values. So we just ignore these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Creating ML Model, all data preprocess using Encoding techniques , Feature Scaling and then splitting data set by training and testing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2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9658-EFAB-4BF6-93F3-17D07B36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3" y="143625"/>
            <a:ext cx="10328856" cy="1400530"/>
          </a:xfrm>
        </p:spPr>
        <p:txBody>
          <a:bodyPr/>
          <a:lstStyle/>
          <a:p>
            <a:r>
              <a:rPr lang="en-US" sz="2800" b="1" dirty="0"/>
              <a:t>KPIs w.r.t scenarios [Descriptive, diagnostic and predictive]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06FA-1F12-4AA1-8B92-D38277942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84" y="1061245"/>
            <a:ext cx="11144496" cy="536531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Descriptive Analysis: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After Reading data, first knows the data shape of our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and understand all columns and features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Checking the data types of the columns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describe the data using Count, Mean, Median, standard Deviation and find mini, max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 what are the Feathers values ? and what is my outcomes or dependent value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3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EE8B-F5DD-4B26-9157-667A815D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68311"/>
            <a:ext cx="9404723" cy="682580"/>
          </a:xfrm>
        </p:spPr>
        <p:txBody>
          <a:bodyPr/>
          <a:lstStyle/>
          <a:p>
            <a:r>
              <a:rPr lang="en-US" sz="2400" b="1" u="sng" dirty="0"/>
              <a:t>Diagnostic Analysis: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FC6D-9C42-4175-B846-DDF7F734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950891"/>
            <a:ext cx="10901740" cy="5398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the dataset explores by the Chart, graph and various 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After explore the data the outcomes are –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Electronic check medium are the highest churners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Contract Type - Monthly customers are more likely to churn because of no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contract terms, as they are free to go customers.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Online security, No Tech Support category are high churners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 senior Citizens are high churners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6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D8B-08E3-4BFD-BB01-D2F1CF04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94" y="104988"/>
            <a:ext cx="10056233" cy="504613"/>
          </a:xfrm>
        </p:spPr>
        <p:txBody>
          <a:bodyPr/>
          <a:lstStyle/>
          <a:p>
            <a:r>
              <a:rPr lang="en-US" sz="2800" b="1" u="sng" dirty="0"/>
              <a:t>Predictive Analysis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7557-F449-4EA6-B793-8C7E331F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294" y="837127"/>
            <a:ext cx="10442599" cy="5537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predictive Analysis we create mainly three Machine Learning Models –</a:t>
            </a:r>
          </a:p>
          <a:p>
            <a:pPr marL="0" indent="0">
              <a:buNone/>
            </a:pPr>
            <a:r>
              <a:rPr lang="en-US" dirty="0"/>
              <a:t>     - Random Forest Classifier</a:t>
            </a:r>
          </a:p>
          <a:p>
            <a:pPr marL="0" indent="0">
              <a:buNone/>
            </a:pPr>
            <a:r>
              <a:rPr lang="en-US" dirty="0"/>
              <a:t>     - Logistic Regression</a:t>
            </a:r>
          </a:p>
          <a:p>
            <a:pPr marL="0" indent="0">
              <a:buNone/>
            </a:pPr>
            <a:r>
              <a:rPr lang="en-US" dirty="0"/>
              <a:t>     - Support Vector Machine (SVM)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Our data Set we predict the outcome either Any customer Churn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Model Accuracy is nearly 92% and the SMV give the best accuracy by training our dataset.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Predictive analysis, we give any new data to our created ML Model as a Input. Then our model will give the output. After prediction then we can go to the prescriptive analysis based on our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88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6152-8C1A-4179-BFB9-66B226BB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9" y="130746"/>
            <a:ext cx="10148552" cy="1400530"/>
          </a:xfrm>
        </p:spPr>
        <p:txBody>
          <a:bodyPr/>
          <a:lstStyle/>
          <a:p>
            <a:r>
              <a:rPr lang="en-US" sz="2400" b="1" dirty="0"/>
              <a:t>Dashboard Use Python [data preprocessing/visual creation] Maintain a document Prepare a presentation Note: Use simple ML model wherever required</a:t>
            </a:r>
            <a:endParaRPr lang="en-IN" sz="2400" b="1" dirty="0"/>
          </a:p>
        </p:txBody>
      </p:sp>
      <p:pic>
        <p:nvPicPr>
          <p:cNvPr id="1026" name="Picture 2" descr="https://lh6.googleusercontent.com/LHMLkmephLAMt8CsOrWvZu6sS2nHueIFUz47p7A_Mu4XCetjCEbeMqOjSrhCKpfHjf_XSA4UEQu3NsBbiEtH_cXG7hfoZNLtV_NII9j6HkLJ46wXVp4MPmOpTocBIZM2Wc8CLh5aNIH-">
            <a:extLst>
              <a:ext uri="{FF2B5EF4-FFF2-40B4-BE49-F238E27FC236}">
                <a16:creationId xmlns:a16="http://schemas.microsoft.com/office/drawing/2014/main" id="{4B4E8574-370C-41DC-B10C-5C33C9A17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55" y="1376729"/>
            <a:ext cx="7033846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38982-DF14-4355-B716-73F793C6F62A}"/>
              </a:ext>
            </a:extLst>
          </p:cNvPr>
          <p:cNvSpPr/>
          <p:nvPr/>
        </p:nvSpPr>
        <p:spPr>
          <a:xfrm>
            <a:off x="244699" y="2690336"/>
            <a:ext cx="4430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/>
              <a:t>https://drive.google.com/file/d/1eSQyuDVxsmdF56Kn9zU_Vun9ZFJlFiAk/view?usp=sharing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BD338-FA56-4CF3-A116-B5EE54D3011C}"/>
              </a:ext>
            </a:extLst>
          </p:cNvPr>
          <p:cNvSpPr/>
          <p:nvPr/>
        </p:nvSpPr>
        <p:spPr>
          <a:xfrm>
            <a:off x="244699" y="5285455"/>
            <a:ext cx="4430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/>
              <a:t>https://colab.research.google.com/drive/1LbG91IvhifYEb3c8-Ej6Rnnm3ASownGm?usp=sharing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6CC61-4EFD-4165-B3E8-DAFA34F5F15A}"/>
              </a:ext>
            </a:extLst>
          </p:cNvPr>
          <p:cNvSpPr/>
          <p:nvPr/>
        </p:nvSpPr>
        <p:spPr>
          <a:xfrm>
            <a:off x="244699" y="223424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My Data Set Link 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C107B-08CD-45C1-8322-781C74633153}"/>
              </a:ext>
            </a:extLst>
          </p:cNvPr>
          <p:cNvSpPr/>
          <p:nvPr/>
        </p:nvSpPr>
        <p:spPr>
          <a:xfrm>
            <a:off x="244699" y="4772726"/>
            <a:ext cx="368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Machine Learning Project Link -</a:t>
            </a:r>
          </a:p>
        </p:txBody>
      </p:sp>
    </p:spTree>
    <p:extLst>
      <p:ext uri="{BB962C8B-B14F-4D97-AF65-F5344CB8AC3E}">
        <p14:creationId xmlns:p14="http://schemas.microsoft.com/office/powerpoint/2010/main" val="109982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605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Ink Free</vt:lpstr>
      <vt:lpstr>Wingdings 3</vt:lpstr>
      <vt:lpstr>Ion</vt:lpstr>
      <vt:lpstr>Churn Analysis and Prediction </vt:lpstr>
      <vt:lpstr>             Problem Statement</vt:lpstr>
      <vt:lpstr>Business value</vt:lpstr>
      <vt:lpstr>Visual representation of the overall solution</vt:lpstr>
      <vt:lpstr>Scenario or Use cases used to provide a solution</vt:lpstr>
      <vt:lpstr>KPIs w.r.t scenarios [Descriptive, diagnostic and predictive]</vt:lpstr>
      <vt:lpstr>Diagnostic Analysis:</vt:lpstr>
      <vt:lpstr>Predictive Analysis</vt:lpstr>
      <vt:lpstr>Dashboard Use Python [data preprocessing/visual creation] Maintain a document Prepare a presentation Note: Use simple ML model wherever required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Sandipan Ghorai</dc:creator>
  <cp:lastModifiedBy>Sandipan Ghorai</cp:lastModifiedBy>
  <cp:revision>11</cp:revision>
  <dcterms:created xsi:type="dcterms:W3CDTF">2022-04-17T17:31:31Z</dcterms:created>
  <dcterms:modified xsi:type="dcterms:W3CDTF">2022-04-17T19:15:46Z</dcterms:modified>
</cp:coreProperties>
</file>