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EB Garamond Medium"/>
      <p:regular r:id="rId19"/>
      <p:bold r:id="rId20"/>
      <p:italic r:id="rId21"/>
      <p:boldItalic r:id="rId22"/>
    </p:embeddedFont>
    <p:embeddedFont>
      <p:font typeface="EB Garamond SemiBold"/>
      <p:regular r:id="rId23"/>
      <p:bold r:id="rId24"/>
      <p:italic r:id="rId25"/>
      <p:boldItalic r:id="rId26"/>
    </p:embeddedFont>
    <p:embeddedFont>
      <p:font typeface="Didact Gothic"/>
      <p:regular r:id="rId27"/>
    </p:embeddedFont>
    <p:embeddedFont>
      <p:font typeface="EB Garamond"/>
      <p:regular r:id="rId28"/>
      <p:bold r:id="rId29"/>
      <p:italic r:id="rId30"/>
      <p:boldItalic r:id="rId31"/>
    </p:embeddedFont>
    <p:embeddedFont>
      <p:font typeface="DM Serif Display"/>
      <p:regular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Medium-bold.fntdata"/><Relationship Id="rId22" Type="http://schemas.openxmlformats.org/officeDocument/2006/relationships/font" Target="fonts/EBGaramondMedium-boldItalic.fntdata"/><Relationship Id="rId21" Type="http://schemas.openxmlformats.org/officeDocument/2006/relationships/font" Target="fonts/EBGaramondMedium-italic.fntdata"/><Relationship Id="rId24" Type="http://schemas.openxmlformats.org/officeDocument/2006/relationships/font" Target="fonts/EBGaramondSemiBold-bold.fntdata"/><Relationship Id="rId23" Type="http://schemas.openxmlformats.org/officeDocument/2006/relationships/font" Target="fonts/EBGaramond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BGaramondSemiBold-boldItalic.fntdata"/><Relationship Id="rId25" Type="http://schemas.openxmlformats.org/officeDocument/2006/relationships/font" Target="fonts/EBGaramondSemiBold-italic.fntdata"/><Relationship Id="rId28" Type="http://schemas.openxmlformats.org/officeDocument/2006/relationships/font" Target="fonts/EBGaramond-regular.fntdata"/><Relationship Id="rId27" Type="http://schemas.openxmlformats.org/officeDocument/2006/relationships/font" Target="fonts/Didact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BGaramo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BGaramond-boldItalic.fntdata"/><Relationship Id="rId30" Type="http://schemas.openxmlformats.org/officeDocument/2006/relationships/font" Target="fonts/EBGaramond-italic.fntdata"/><Relationship Id="rId11" Type="http://schemas.openxmlformats.org/officeDocument/2006/relationships/slide" Target="slides/slide7.xml"/><Relationship Id="rId33" Type="http://schemas.openxmlformats.org/officeDocument/2006/relationships/font" Target="fonts/DMSerifDisplay-italic.fntdata"/><Relationship Id="rId10" Type="http://schemas.openxmlformats.org/officeDocument/2006/relationships/slide" Target="slides/slide6.xml"/><Relationship Id="rId32" Type="http://schemas.openxmlformats.org/officeDocument/2006/relationships/font" Target="fonts/DMSerifDisplay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EBGaramon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a2f3d42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2a2f3d42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a2f3d42e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a2f3d42e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2f3d42e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2a2f3d42e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a2f3d42e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a2f3d42e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2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527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2" type="title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3"/>
          <p:cNvSpPr txBox="1"/>
          <p:nvPr>
            <p:ph idx="3" type="title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3"/>
          <p:cNvSpPr txBox="1"/>
          <p:nvPr>
            <p:ph idx="4" type="subTitle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3"/>
          <p:cNvSpPr txBox="1"/>
          <p:nvPr>
            <p:ph idx="5" type="title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3"/>
          <p:cNvSpPr txBox="1"/>
          <p:nvPr>
            <p:ph idx="6" type="subTitle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13"/>
          <p:cNvSpPr txBox="1"/>
          <p:nvPr>
            <p:ph idx="7" type="title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3"/>
          <p:cNvSpPr txBox="1"/>
          <p:nvPr>
            <p:ph idx="8" type="subTitle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 b="0" l="58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8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hasCustomPrompt="1" type="title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 b="18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05" name="Google Shape;105;p19"/>
          <p:cNvSpPr txBox="1"/>
          <p:nvPr>
            <p:ph idx="2" type="title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subTitle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marR="182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07" name="Google Shape;107;p19"/>
          <p:cNvSpPr txBox="1"/>
          <p:nvPr>
            <p:ph idx="4" type="title"/>
          </p:nvPr>
        </p:nvSpPr>
        <p:spPr>
          <a:xfrm>
            <a:off x="690400" y="492275"/>
            <a:ext cx="77634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1_2_2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0"/>
          <p:cNvSpPr txBox="1"/>
          <p:nvPr>
            <p:ph idx="2" type="subTitle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20"/>
          <p:cNvSpPr txBox="1"/>
          <p:nvPr>
            <p:ph idx="3" type="subTitle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20"/>
          <p:cNvSpPr txBox="1"/>
          <p:nvPr>
            <p:ph idx="4" type="subTitle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0"/>
          <p:cNvSpPr txBox="1"/>
          <p:nvPr>
            <p:ph idx="5" type="subTitle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6" type="subTitle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7" type="subTitle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8" type="subTitle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9" type="title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0" name="Google Shape;120;p20"/>
          <p:cNvSpPr txBox="1"/>
          <p:nvPr>
            <p:ph idx="13" type="title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1" name="Google Shape;121;p20"/>
          <p:cNvSpPr txBox="1"/>
          <p:nvPr>
            <p:ph idx="14" type="title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2" name="Google Shape;122;p20"/>
          <p:cNvSpPr txBox="1"/>
          <p:nvPr>
            <p:ph idx="15" type="title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0" sz="115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9pPr>
          </a:lstStyle>
          <a:p/>
        </p:txBody>
      </p:sp>
      <p:grpSp>
        <p:nvGrpSpPr>
          <p:cNvPr id="125" name="Google Shape;125;p21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126" name="Google Shape;126;p21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21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21"/>
          <p:cNvGrpSpPr/>
          <p:nvPr/>
        </p:nvGrpSpPr>
        <p:grpSpPr>
          <a:xfrm rot="899893">
            <a:off x="-1263523" y="-763426"/>
            <a:ext cx="5750128" cy="6398229"/>
            <a:chOff x="-2725536" y="-834791"/>
            <a:chExt cx="5203039" cy="5789477"/>
          </a:xfrm>
        </p:grpSpPr>
        <p:sp>
          <p:nvSpPr>
            <p:cNvPr id="129" name="Google Shape;129;p21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0" name="Google Shape;130;p21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2" type="subTitle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3" type="subTitle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4" type="subTitle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5" type="subTitle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6" type="subTitle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7" type="subTitle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8" type="subTitle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9" type="subTitle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13" type="subTitle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4" type="subTitle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5" type="subTitle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5"/>
          <p:cNvSpPr txBox="1"/>
          <p:nvPr>
            <p:ph idx="2" type="subTitle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5"/>
          <p:cNvSpPr txBox="1"/>
          <p:nvPr>
            <p:ph idx="3" type="subTitle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5"/>
          <p:cNvSpPr txBox="1"/>
          <p:nvPr>
            <p:ph idx="4" type="subTitle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5"/>
          <p:cNvSpPr txBox="1"/>
          <p:nvPr>
            <p:ph idx="5" type="subTitle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6" type="subTitle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7" type="subTitle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8" type="subTitle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9" type="subTitle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5"/>
          <p:cNvSpPr txBox="1"/>
          <p:nvPr>
            <p:ph idx="13" type="subTitle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2" name="Google Shape;172;p26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2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b="0"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58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4"/>
          <p:cNvSpPr txBox="1"/>
          <p:nvPr>
            <p:ph idx="2" type="subTitle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" name="Google Shape;22;p4"/>
          <p:cNvSpPr txBox="1"/>
          <p:nvPr>
            <p:ph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3" name="Google Shape;23;p4"/>
          <p:cNvSpPr txBox="1"/>
          <p:nvPr>
            <p:ph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" name="Google Shape;24;p4"/>
          <p:cNvSpPr txBox="1"/>
          <p:nvPr>
            <p:ph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5" name="Google Shape;25;p4"/>
          <p:cNvSpPr txBox="1"/>
          <p:nvPr>
            <p:ph idx="6" type="subTitle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7" type="subTitle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8" type="subTitle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9" type="subTitle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4"/>
          <p:cNvSpPr txBox="1"/>
          <p:nvPr>
            <p:ph idx="13" type="subTitle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 txBox="1"/>
          <p:nvPr>
            <p:ph idx="14" type="subTitle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b="59" l="0" r="0" t="5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89" r="98" t="0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18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title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4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18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0" sz="23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1" i="0" sz="33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0" i="0" sz="32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b="1" i="0" sz="16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jpg"/><Relationship Id="rId4" Type="http://schemas.openxmlformats.org/officeDocument/2006/relationships/image" Target="../media/image38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Relationship Id="rId7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Relationship Id="rId7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1621600" y="1104103"/>
            <a:ext cx="53178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RPA 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Use Cases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3290825" y="4207619"/>
            <a:ext cx="5758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MAMATA SHEE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610400" y="1097920"/>
            <a:ext cx="22140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" sz="4900">
                <a:latin typeface="EB Garamond"/>
                <a:ea typeface="EB Garamond"/>
                <a:cs typeface="EB Garamond"/>
                <a:sym typeface="EB Garamond"/>
              </a:rPr>
              <a:t>Agenda</a:t>
            </a:r>
            <a:endParaRPr b="1" sz="49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4208100" y="0"/>
            <a:ext cx="4974900" cy="5143500"/>
          </a:xfrm>
          <a:prstGeom prst="rect">
            <a:avLst/>
          </a:prstGeom>
          <a:solidFill>
            <a:srgbClr val="17171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4565700" y="713750"/>
            <a:ext cx="42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5158450" y="1046950"/>
            <a:ext cx="44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What is Automation</a:t>
            </a:r>
            <a:endParaRPr sz="24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700" y="1113950"/>
            <a:ext cx="480350" cy="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975" y="1971300"/>
            <a:ext cx="532475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5243875" y="1971300"/>
            <a:ext cx="27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What is RPA</a:t>
            </a:r>
            <a:endParaRPr sz="24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grpSp>
        <p:nvGrpSpPr>
          <p:cNvPr id="202" name="Google Shape;202;p34"/>
          <p:cNvGrpSpPr/>
          <p:nvPr/>
        </p:nvGrpSpPr>
        <p:grpSpPr>
          <a:xfrm>
            <a:off x="4634549" y="3029014"/>
            <a:ext cx="515333" cy="555405"/>
            <a:chOff x="3555625" y="1536650"/>
            <a:chExt cx="540125" cy="582125"/>
          </a:xfrm>
        </p:grpSpPr>
        <p:sp>
          <p:nvSpPr>
            <p:cNvPr id="203" name="Google Shape;203;p34"/>
            <p:cNvSpPr/>
            <p:nvPr/>
          </p:nvSpPr>
          <p:spPr>
            <a:xfrm>
              <a:off x="3672800" y="1651325"/>
              <a:ext cx="303275" cy="467450"/>
            </a:xfrm>
            <a:custGeom>
              <a:rect b="b" l="l" r="r" t="t"/>
              <a:pathLst>
                <a:path extrusionOk="0" h="18698" w="12131">
                  <a:moveTo>
                    <a:pt x="6082" y="1050"/>
                  </a:moveTo>
                  <a:cubicBezTo>
                    <a:pt x="6143" y="1050"/>
                    <a:pt x="6205" y="1051"/>
                    <a:pt x="6266" y="1053"/>
                  </a:cubicBezTo>
                  <a:cubicBezTo>
                    <a:pt x="8998" y="1053"/>
                    <a:pt x="11279" y="3334"/>
                    <a:pt x="11279" y="6066"/>
                  </a:cubicBezTo>
                  <a:cubicBezTo>
                    <a:pt x="11279" y="8046"/>
                    <a:pt x="10251" y="9925"/>
                    <a:pt x="8672" y="11078"/>
                  </a:cubicBezTo>
                  <a:cubicBezTo>
                    <a:pt x="8472" y="11178"/>
                    <a:pt x="8472" y="11279"/>
                    <a:pt x="8472" y="11379"/>
                  </a:cubicBezTo>
                  <a:lnTo>
                    <a:pt x="8472" y="13584"/>
                  </a:lnTo>
                  <a:lnTo>
                    <a:pt x="3760" y="13584"/>
                  </a:lnTo>
                  <a:lnTo>
                    <a:pt x="3760" y="11379"/>
                  </a:lnTo>
                  <a:cubicBezTo>
                    <a:pt x="3760" y="11279"/>
                    <a:pt x="3660" y="11078"/>
                    <a:pt x="3560" y="11078"/>
                  </a:cubicBezTo>
                  <a:cubicBezTo>
                    <a:pt x="1880" y="9925"/>
                    <a:pt x="853" y="8046"/>
                    <a:pt x="853" y="6066"/>
                  </a:cubicBezTo>
                  <a:cubicBezTo>
                    <a:pt x="951" y="3294"/>
                    <a:pt x="3258" y="1050"/>
                    <a:pt x="6082" y="1050"/>
                  </a:cubicBezTo>
                  <a:close/>
                  <a:moveTo>
                    <a:pt x="8472" y="14512"/>
                  </a:moveTo>
                  <a:lnTo>
                    <a:pt x="8472" y="15665"/>
                  </a:lnTo>
                  <a:lnTo>
                    <a:pt x="3760" y="15665"/>
                  </a:lnTo>
                  <a:lnTo>
                    <a:pt x="3760" y="14512"/>
                  </a:lnTo>
                  <a:close/>
                  <a:moveTo>
                    <a:pt x="8046" y="16492"/>
                  </a:moveTo>
                  <a:lnTo>
                    <a:pt x="7118" y="17870"/>
                  </a:lnTo>
                  <a:lnTo>
                    <a:pt x="5013" y="17870"/>
                  </a:lnTo>
                  <a:lnTo>
                    <a:pt x="4086" y="16492"/>
                  </a:lnTo>
                  <a:close/>
                  <a:moveTo>
                    <a:pt x="6066" y="0"/>
                  </a:moveTo>
                  <a:cubicBezTo>
                    <a:pt x="2732" y="0"/>
                    <a:pt x="1" y="2707"/>
                    <a:pt x="1" y="6066"/>
                  </a:cubicBezTo>
                  <a:cubicBezTo>
                    <a:pt x="1" y="8246"/>
                    <a:pt x="1053" y="10351"/>
                    <a:pt x="2833" y="11604"/>
                  </a:cubicBezTo>
                  <a:lnTo>
                    <a:pt x="2833" y="16091"/>
                  </a:lnTo>
                  <a:cubicBezTo>
                    <a:pt x="2833" y="16091"/>
                    <a:pt x="2833" y="16191"/>
                    <a:pt x="2933" y="16191"/>
                  </a:cubicBezTo>
                  <a:lnTo>
                    <a:pt x="2933" y="16291"/>
                  </a:lnTo>
                  <a:lnTo>
                    <a:pt x="4387" y="18597"/>
                  </a:lnTo>
                  <a:cubicBezTo>
                    <a:pt x="4512" y="18697"/>
                    <a:pt x="4712" y="18697"/>
                    <a:pt x="4813" y="18697"/>
                  </a:cubicBezTo>
                  <a:lnTo>
                    <a:pt x="7319" y="18697"/>
                  </a:lnTo>
                  <a:cubicBezTo>
                    <a:pt x="7419" y="18697"/>
                    <a:pt x="7645" y="18697"/>
                    <a:pt x="7645" y="18597"/>
                  </a:cubicBezTo>
                  <a:lnTo>
                    <a:pt x="9199" y="16291"/>
                  </a:lnTo>
                  <a:lnTo>
                    <a:pt x="9199" y="16191"/>
                  </a:lnTo>
                  <a:lnTo>
                    <a:pt x="9299" y="16091"/>
                  </a:lnTo>
                  <a:lnTo>
                    <a:pt x="9299" y="11604"/>
                  </a:lnTo>
                  <a:cubicBezTo>
                    <a:pt x="11078" y="10351"/>
                    <a:pt x="12131" y="8246"/>
                    <a:pt x="12131" y="6066"/>
                  </a:cubicBezTo>
                  <a:cubicBezTo>
                    <a:pt x="12131" y="2707"/>
                    <a:pt x="9399" y="0"/>
                    <a:pt x="60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3819425" y="1700825"/>
              <a:ext cx="112175" cy="112175"/>
            </a:xfrm>
            <a:custGeom>
              <a:rect b="b" l="l" r="r" t="t"/>
              <a:pathLst>
                <a:path extrusionOk="0" h="4487" w="4487">
                  <a:moveTo>
                    <a:pt x="401" y="0"/>
                  </a:moveTo>
                  <a:cubicBezTo>
                    <a:pt x="201" y="0"/>
                    <a:pt x="0" y="226"/>
                    <a:pt x="0" y="426"/>
                  </a:cubicBezTo>
                  <a:cubicBezTo>
                    <a:pt x="0" y="627"/>
                    <a:pt x="201" y="852"/>
                    <a:pt x="401" y="852"/>
                  </a:cubicBezTo>
                  <a:cubicBezTo>
                    <a:pt x="2181" y="852"/>
                    <a:pt x="3659" y="2306"/>
                    <a:pt x="3659" y="4086"/>
                  </a:cubicBezTo>
                  <a:cubicBezTo>
                    <a:pt x="3659" y="4286"/>
                    <a:pt x="3860" y="4487"/>
                    <a:pt x="4060" y="4487"/>
                  </a:cubicBezTo>
                  <a:cubicBezTo>
                    <a:pt x="4286" y="4487"/>
                    <a:pt x="4487" y="4286"/>
                    <a:pt x="4487" y="4086"/>
                  </a:cubicBezTo>
                  <a:cubicBezTo>
                    <a:pt x="4487" y="1780"/>
                    <a:pt x="2707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3555625" y="1792300"/>
              <a:ext cx="99025" cy="20700"/>
            </a:xfrm>
            <a:custGeom>
              <a:rect b="b" l="l" r="r" t="t"/>
              <a:pathLst>
                <a:path extrusionOk="0" h="828" w="3961">
                  <a:moveTo>
                    <a:pt x="427" y="0"/>
                  </a:moveTo>
                  <a:cubicBezTo>
                    <a:pt x="101" y="0"/>
                    <a:pt x="1" y="201"/>
                    <a:pt x="1" y="427"/>
                  </a:cubicBezTo>
                  <a:cubicBezTo>
                    <a:pt x="1" y="627"/>
                    <a:pt x="101" y="828"/>
                    <a:pt x="427" y="828"/>
                  </a:cubicBezTo>
                  <a:lnTo>
                    <a:pt x="3560" y="828"/>
                  </a:lnTo>
                  <a:cubicBezTo>
                    <a:pt x="3760" y="828"/>
                    <a:pt x="3961" y="627"/>
                    <a:pt x="3961" y="427"/>
                  </a:cubicBezTo>
                  <a:cubicBezTo>
                    <a:pt x="3961" y="201"/>
                    <a:pt x="3760" y="0"/>
                    <a:pt x="356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3996750" y="1792300"/>
              <a:ext cx="99000" cy="20700"/>
            </a:xfrm>
            <a:custGeom>
              <a:rect b="b" l="l" r="r" t="t"/>
              <a:pathLst>
                <a:path extrusionOk="0" h="828" w="3960">
                  <a:moveTo>
                    <a:pt x="426" y="0"/>
                  </a:moveTo>
                  <a:cubicBezTo>
                    <a:pt x="100" y="0"/>
                    <a:pt x="0" y="201"/>
                    <a:pt x="0" y="427"/>
                  </a:cubicBezTo>
                  <a:cubicBezTo>
                    <a:pt x="0" y="627"/>
                    <a:pt x="100" y="828"/>
                    <a:pt x="426" y="828"/>
                  </a:cubicBezTo>
                  <a:lnTo>
                    <a:pt x="3559" y="828"/>
                  </a:lnTo>
                  <a:cubicBezTo>
                    <a:pt x="3759" y="828"/>
                    <a:pt x="3960" y="627"/>
                    <a:pt x="3960" y="427"/>
                  </a:cubicBezTo>
                  <a:cubicBezTo>
                    <a:pt x="3960" y="201"/>
                    <a:pt x="3759" y="0"/>
                    <a:pt x="35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3628950" y="1921025"/>
              <a:ext cx="80850" cy="76825"/>
            </a:xfrm>
            <a:custGeom>
              <a:rect b="b" l="l" r="r" t="t"/>
              <a:pathLst>
                <a:path extrusionOk="0" h="3073" w="3234">
                  <a:moveTo>
                    <a:pt x="2670" y="0"/>
                  </a:moveTo>
                  <a:cubicBezTo>
                    <a:pt x="2574" y="0"/>
                    <a:pt x="2471" y="24"/>
                    <a:pt x="2381" y="65"/>
                  </a:cubicBezTo>
                  <a:lnTo>
                    <a:pt x="201" y="2370"/>
                  </a:lnTo>
                  <a:cubicBezTo>
                    <a:pt x="0" y="2471"/>
                    <a:pt x="0" y="2796"/>
                    <a:pt x="100" y="2997"/>
                  </a:cubicBezTo>
                  <a:cubicBezTo>
                    <a:pt x="201" y="3047"/>
                    <a:pt x="332" y="3072"/>
                    <a:pt x="451" y="3072"/>
                  </a:cubicBezTo>
                  <a:cubicBezTo>
                    <a:pt x="570" y="3072"/>
                    <a:pt x="677" y="3047"/>
                    <a:pt x="727" y="2997"/>
                  </a:cubicBezTo>
                  <a:lnTo>
                    <a:pt x="827" y="2997"/>
                  </a:lnTo>
                  <a:lnTo>
                    <a:pt x="3008" y="691"/>
                  </a:lnTo>
                  <a:cubicBezTo>
                    <a:pt x="3233" y="591"/>
                    <a:pt x="3233" y="290"/>
                    <a:pt x="3008" y="190"/>
                  </a:cubicBezTo>
                  <a:cubicBezTo>
                    <a:pt x="2948" y="55"/>
                    <a:pt x="2815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3942225" y="1610125"/>
              <a:ext cx="78350" cy="75050"/>
            </a:xfrm>
            <a:custGeom>
              <a:rect b="b" l="l" r="r" t="t"/>
              <a:pathLst>
                <a:path extrusionOk="0" h="3002" w="3134">
                  <a:moveTo>
                    <a:pt x="2617" y="0"/>
                  </a:moveTo>
                  <a:cubicBezTo>
                    <a:pt x="2526" y="0"/>
                    <a:pt x="2444" y="32"/>
                    <a:pt x="2382" y="94"/>
                  </a:cubicBezTo>
                  <a:lnTo>
                    <a:pt x="101" y="2275"/>
                  </a:lnTo>
                  <a:cubicBezTo>
                    <a:pt x="1" y="2475"/>
                    <a:pt x="1" y="2701"/>
                    <a:pt x="101" y="2901"/>
                  </a:cubicBezTo>
                  <a:cubicBezTo>
                    <a:pt x="201" y="3002"/>
                    <a:pt x="301" y="3002"/>
                    <a:pt x="402" y="3002"/>
                  </a:cubicBezTo>
                  <a:cubicBezTo>
                    <a:pt x="502" y="3002"/>
                    <a:pt x="727" y="3002"/>
                    <a:pt x="727" y="2901"/>
                  </a:cubicBezTo>
                  <a:lnTo>
                    <a:pt x="2908" y="721"/>
                  </a:lnTo>
                  <a:cubicBezTo>
                    <a:pt x="3133" y="495"/>
                    <a:pt x="3133" y="195"/>
                    <a:pt x="2908" y="94"/>
                  </a:cubicBezTo>
                  <a:cubicBezTo>
                    <a:pt x="2808" y="32"/>
                    <a:pt x="2707" y="0"/>
                    <a:pt x="26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3942225" y="1920750"/>
              <a:ext cx="80850" cy="77950"/>
            </a:xfrm>
            <a:custGeom>
              <a:rect b="b" l="l" r="r" t="t"/>
              <a:pathLst>
                <a:path extrusionOk="0" h="3118" w="3234">
                  <a:moveTo>
                    <a:pt x="452" y="0"/>
                  </a:moveTo>
                  <a:cubicBezTo>
                    <a:pt x="333" y="0"/>
                    <a:pt x="201" y="25"/>
                    <a:pt x="101" y="76"/>
                  </a:cubicBezTo>
                  <a:cubicBezTo>
                    <a:pt x="1" y="201"/>
                    <a:pt x="1" y="502"/>
                    <a:pt x="101" y="702"/>
                  </a:cubicBezTo>
                  <a:lnTo>
                    <a:pt x="2382" y="2908"/>
                  </a:lnTo>
                  <a:cubicBezTo>
                    <a:pt x="2459" y="3032"/>
                    <a:pt x="2603" y="3117"/>
                    <a:pt x="2726" y="3117"/>
                  </a:cubicBezTo>
                  <a:cubicBezTo>
                    <a:pt x="2802" y="3117"/>
                    <a:pt x="2870" y="3084"/>
                    <a:pt x="2908" y="3008"/>
                  </a:cubicBezTo>
                  <a:cubicBezTo>
                    <a:pt x="3133" y="2908"/>
                    <a:pt x="3234" y="2582"/>
                    <a:pt x="3008" y="2482"/>
                  </a:cubicBezTo>
                  <a:lnTo>
                    <a:pt x="2908" y="2381"/>
                  </a:lnTo>
                  <a:lnTo>
                    <a:pt x="727" y="76"/>
                  </a:lnTo>
                  <a:cubicBezTo>
                    <a:pt x="677" y="25"/>
                    <a:pt x="571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3631450" y="1609125"/>
              <a:ext cx="75850" cy="75200"/>
            </a:xfrm>
            <a:custGeom>
              <a:rect b="b" l="l" r="r" t="t"/>
              <a:pathLst>
                <a:path extrusionOk="0" h="3008" w="3034">
                  <a:moveTo>
                    <a:pt x="425" y="0"/>
                  </a:moveTo>
                  <a:cubicBezTo>
                    <a:pt x="287" y="0"/>
                    <a:pt x="158" y="63"/>
                    <a:pt x="101" y="134"/>
                  </a:cubicBezTo>
                  <a:cubicBezTo>
                    <a:pt x="0" y="335"/>
                    <a:pt x="0" y="535"/>
                    <a:pt x="101" y="761"/>
                  </a:cubicBezTo>
                  <a:lnTo>
                    <a:pt x="2281" y="2941"/>
                  </a:lnTo>
                  <a:cubicBezTo>
                    <a:pt x="2375" y="2983"/>
                    <a:pt x="2464" y="3007"/>
                    <a:pt x="2550" y="3007"/>
                  </a:cubicBezTo>
                  <a:cubicBezTo>
                    <a:pt x="2673" y="3007"/>
                    <a:pt x="2790" y="2959"/>
                    <a:pt x="2908" y="2841"/>
                  </a:cubicBezTo>
                  <a:cubicBezTo>
                    <a:pt x="3033" y="2741"/>
                    <a:pt x="3033" y="2515"/>
                    <a:pt x="2908" y="2315"/>
                  </a:cubicBezTo>
                  <a:lnTo>
                    <a:pt x="727" y="134"/>
                  </a:lnTo>
                  <a:cubicBezTo>
                    <a:pt x="641" y="37"/>
                    <a:pt x="530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3813775" y="1536650"/>
              <a:ext cx="21325" cy="99025"/>
            </a:xfrm>
            <a:custGeom>
              <a:rect b="b" l="l" r="r" t="t"/>
              <a:pathLst>
                <a:path extrusionOk="0" h="3961" w="853">
                  <a:moveTo>
                    <a:pt x="427" y="1"/>
                  </a:moveTo>
                  <a:cubicBezTo>
                    <a:pt x="226" y="1"/>
                    <a:pt x="1" y="201"/>
                    <a:pt x="1" y="402"/>
                  </a:cubicBezTo>
                  <a:lnTo>
                    <a:pt x="1" y="3535"/>
                  </a:lnTo>
                  <a:cubicBezTo>
                    <a:pt x="1" y="3760"/>
                    <a:pt x="226" y="3961"/>
                    <a:pt x="427" y="3961"/>
                  </a:cubicBezTo>
                  <a:cubicBezTo>
                    <a:pt x="627" y="3961"/>
                    <a:pt x="853" y="3760"/>
                    <a:pt x="853" y="3535"/>
                  </a:cubicBezTo>
                  <a:lnTo>
                    <a:pt x="853" y="402"/>
                  </a:lnTo>
                  <a:cubicBezTo>
                    <a:pt x="853" y="201"/>
                    <a:pt x="627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34"/>
          <p:cNvSpPr txBox="1"/>
          <p:nvPr/>
        </p:nvSpPr>
        <p:spPr>
          <a:xfrm>
            <a:off x="5243875" y="3029675"/>
            <a:ext cx="27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Use cases of RPA</a:t>
            </a:r>
            <a:endParaRPr sz="24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975" y="4021900"/>
            <a:ext cx="532475" cy="4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5314200" y="3988200"/>
            <a:ext cx="27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Conclusion</a:t>
            </a:r>
            <a:endParaRPr sz="24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/>
        </p:nvSpPr>
        <p:spPr>
          <a:xfrm>
            <a:off x="205825" y="404025"/>
            <a:ext cx="445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What is Automation?</a:t>
            </a:r>
            <a:endParaRPr sz="32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3315125" y="1305975"/>
            <a:ext cx="22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Auto</a:t>
            </a:r>
            <a:r>
              <a:rPr lang="en" sz="3000">
                <a:solidFill>
                  <a:srgbClr val="A8814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mation</a:t>
            </a:r>
            <a:endParaRPr sz="2800">
              <a:solidFill>
                <a:srgbClr val="A8814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2782700" y="1828350"/>
            <a:ext cx="135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Automatic</a:t>
            </a:r>
            <a:endParaRPr sz="20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4361625" y="1828350"/>
            <a:ext cx="135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Operation</a:t>
            </a:r>
            <a:endParaRPr sz="2000">
              <a:solidFill>
                <a:schemeClr val="accen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350" y="1081125"/>
            <a:ext cx="30328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0"/>
            <a:ext cx="4701650" cy="1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/>
        </p:nvSpPr>
        <p:spPr>
          <a:xfrm>
            <a:off x="1744700" y="-124600"/>
            <a:ext cx="445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What is RPA?</a:t>
            </a:r>
            <a:endParaRPr sz="32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" y="1529273"/>
            <a:ext cx="1560730" cy="16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2225" y="1714924"/>
            <a:ext cx="3222584" cy="1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8125" y="3467400"/>
            <a:ext cx="3346941" cy="15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3450" y="1876125"/>
            <a:ext cx="1219200" cy="178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6"/>
          <p:cNvCxnSpPr/>
          <p:nvPr/>
        </p:nvCxnSpPr>
        <p:spPr>
          <a:xfrm>
            <a:off x="1560725" y="2478211"/>
            <a:ext cx="448500" cy="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6"/>
          <p:cNvCxnSpPr>
            <a:stCxn id="231" idx="2"/>
            <a:endCxn id="232" idx="0"/>
          </p:cNvCxnSpPr>
          <p:nvPr/>
        </p:nvCxnSpPr>
        <p:spPr>
          <a:xfrm>
            <a:off x="3603517" y="3114899"/>
            <a:ext cx="1138200" cy="35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6"/>
          <p:cNvCxnSpPr>
            <a:stCxn id="232" idx="3"/>
          </p:cNvCxnSpPr>
          <p:nvPr/>
        </p:nvCxnSpPr>
        <p:spPr>
          <a:xfrm flipH="1" rot="10800000">
            <a:off x="6415066" y="3570313"/>
            <a:ext cx="436200" cy="69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625" y="1135875"/>
            <a:ext cx="1042324" cy="10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125" y="1185400"/>
            <a:ext cx="1028875" cy="92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7"/>
          <p:cNvCxnSpPr/>
          <p:nvPr/>
        </p:nvCxnSpPr>
        <p:spPr>
          <a:xfrm flipH="1" rot="10800000">
            <a:off x="3104225" y="1597350"/>
            <a:ext cx="13143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0" y="2583075"/>
            <a:ext cx="1825425" cy="171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7"/>
          <p:cNvCxnSpPr/>
          <p:nvPr/>
        </p:nvCxnSpPr>
        <p:spPr>
          <a:xfrm flipH="1" rot="10800000">
            <a:off x="1710638" y="3602725"/>
            <a:ext cx="657300" cy="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7948" y="2764361"/>
            <a:ext cx="1402025" cy="145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7"/>
          <p:cNvCxnSpPr/>
          <p:nvPr/>
        </p:nvCxnSpPr>
        <p:spPr>
          <a:xfrm>
            <a:off x="3795325" y="3217525"/>
            <a:ext cx="11400" cy="66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8" name="Google Shape;24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2225" y="2662376"/>
            <a:ext cx="1550834" cy="151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7"/>
          <p:cNvCxnSpPr/>
          <p:nvPr/>
        </p:nvCxnSpPr>
        <p:spPr>
          <a:xfrm flipH="1" rot="10800000">
            <a:off x="4291288" y="3602725"/>
            <a:ext cx="657300" cy="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3313750" y="49550"/>
            <a:ext cx="27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RPA Use Cases</a:t>
            </a:r>
            <a:endParaRPr sz="2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6380975" y="1824025"/>
            <a:ext cx="199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Banking &amp; 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Accounting</a:t>
            </a:r>
            <a:endParaRPr sz="18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0" y="1180075"/>
            <a:ext cx="3482000" cy="31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3778200" y="869075"/>
            <a:ext cx="19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Telecommunications</a:t>
            </a:r>
            <a:endParaRPr sz="18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1597425" y="1824025"/>
            <a:ext cx="130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Information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Technology</a:t>
            </a:r>
            <a:endParaRPr sz="16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6380975" y="3132825"/>
            <a:ext cx="10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Insurance</a:t>
            </a:r>
            <a:endParaRPr sz="18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1801400" y="2886825"/>
            <a:ext cx="102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Human Resource</a:t>
            </a:r>
            <a:endParaRPr sz="18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4029350" y="4232000"/>
            <a:ext cx="19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Healthcare</a:t>
            </a:r>
            <a:endParaRPr sz="18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00" y="1890375"/>
            <a:ext cx="712725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825" y="2005575"/>
            <a:ext cx="502050" cy="3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1283550" y="2555375"/>
            <a:ext cx="1589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Guidance on customer's first call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967900" y="169632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39"/>
          <p:cNvCxnSpPr/>
          <p:nvPr/>
        </p:nvCxnSpPr>
        <p:spPr>
          <a:xfrm flipH="1" rot="-5400000">
            <a:off x="297250" y="2546550"/>
            <a:ext cx="1534200" cy="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39"/>
          <p:cNvSpPr/>
          <p:nvPr/>
        </p:nvSpPr>
        <p:spPr>
          <a:xfrm>
            <a:off x="967900" y="2151063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970900" y="255537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130650" y="3414425"/>
            <a:ext cx="214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RPA on</a:t>
            </a:r>
            <a:endParaRPr sz="1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Telecommunications</a:t>
            </a:r>
            <a:endParaRPr sz="1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3085850" y="3474700"/>
            <a:ext cx="21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RPA on Healthcare</a:t>
            </a:r>
            <a:endParaRPr sz="1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75" name="Google Shape;275;p39"/>
          <p:cNvCxnSpPr/>
          <p:nvPr/>
        </p:nvCxnSpPr>
        <p:spPr>
          <a:xfrm flipH="1" rot="-5400000">
            <a:off x="3021400" y="2546550"/>
            <a:ext cx="1534200" cy="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39"/>
          <p:cNvSpPr/>
          <p:nvPr/>
        </p:nvSpPr>
        <p:spPr>
          <a:xfrm>
            <a:off x="3692050" y="2151063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3692050" y="255537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3692050" y="174677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4029500" y="2555375"/>
            <a:ext cx="1589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Schedule patient appointment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4029500" y="2074875"/>
            <a:ext cx="1589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Document digitization process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4029500" y="1696325"/>
            <a:ext cx="1737000" cy="301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Track medical records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5619200" y="3414425"/>
            <a:ext cx="255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RPA on </a:t>
            </a:r>
            <a:endParaRPr sz="1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Information Technology</a:t>
            </a:r>
            <a:endParaRPr sz="1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83" name="Google Shape;283;p39"/>
          <p:cNvCxnSpPr/>
          <p:nvPr/>
        </p:nvCxnSpPr>
        <p:spPr>
          <a:xfrm flipH="1" rot="-5400000">
            <a:off x="5916350" y="2563113"/>
            <a:ext cx="1534200" cy="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39"/>
          <p:cNvSpPr/>
          <p:nvPr/>
        </p:nvSpPr>
        <p:spPr>
          <a:xfrm>
            <a:off x="6587000" y="2167626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6587000" y="2571938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6587000" y="1763338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6853750" y="2571950"/>
            <a:ext cx="1589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Automatically reboots, restarts</a:t>
            </a:r>
            <a:endParaRPr i="0" sz="1400" u="none" cap="none" strike="noStrike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6853750" y="2151075"/>
            <a:ext cx="1805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Single-click complex system install</a:t>
            </a:r>
            <a:endParaRPr i="0" sz="1400" u="none" cap="none" strike="noStrike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6853750" y="1729475"/>
            <a:ext cx="1805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Automatically OTP generation</a:t>
            </a:r>
            <a:endParaRPr i="0" sz="1400" u="none" cap="none" strike="noStrike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283550" y="2074875"/>
            <a:ext cx="1589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Price analysis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/>
          <p:nvPr/>
        </p:nvSpPr>
        <p:spPr>
          <a:xfrm>
            <a:off x="1283550" y="2555375"/>
            <a:ext cx="1589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Resume shortlist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967900" y="169632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40"/>
          <p:cNvCxnSpPr/>
          <p:nvPr/>
        </p:nvCxnSpPr>
        <p:spPr>
          <a:xfrm flipH="1" rot="-5400000">
            <a:off x="297250" y="2546550"/>
            <a:ext cx="1534200" cy="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40"/>
          <p:cNvSpPr/>
          <p:nvPr/>
        </p:nvSpPr>
        <p:spPr>
          <a:xfrm>
            <a:off x="967900" y="2151063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970900" y="255537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130650" y="3414425"/>
            <a:ext cx="214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RPA on</a:t>
            </a:r>
            <a:endParaRPr sz="1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Human Resource</a:t>
            </a:r>
            <a:endParaRPr sz="1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3085850" y="3474700"/>
            <a:ext cx="21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RPA on </a:t>
            </a: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Banking</a:t>
            </a:r>
            <a:endParaRPr sz="1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02" name="Google Shape;302;p40"/>
          <p:cNvCxnSpPr/>
          <p:nvPr/>
        </p:nvCxnSpPr>
        <p:spPr>
          <a:xfrm flipH="1" rot="-5400000">
            <a:off x="3021400" y="2546550"/>
            <a:ext cx="1534200" cy="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40"/>
          <p:cNvSpPr/>
          <p:nvPr/>
        </p:nvSpPr>
        <p:spPr>
          <a:xfrm>
            <a:off x="3692050" y="2151063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3692050" y="255537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3692050" y="1746775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4029500" y="2555375"/>
            <a:ext cx="1589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Open an account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4029500" y="2074875"/>
            <a:ext cx="1589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Easily handle KYC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4029500" y="1696325"/>
            <a:ext cx="1737000" cy="301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Track account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5619200" y="3414425"/>
            <a:ext cx="255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RPA on Insurance</a:t>
            </a:r>
            <a:endParaRPr sz="18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10" name="Google Shape;310;p40"/>
          <p:cNvCxnSpPr/>
          <p:nvPr/>
        </p:nvCxnSpPr>
        <p:spPr>
          <a:xfrm flipH="1" rot="-5400000">
            <a:off x="5916350" y="2563113"/>
            <a:ext cx="1534200" cy="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40"/>
          <p:cNvSpPr/>
          <p:nvPr/>
        </p:nvSpPr>
        <p:spPr>
          <a:xfrm>
            <a:off x="6587000" y="2167626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6587000" y="2571938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6587000" y="1763338"/>
            <a:ext cx="192900" cy="166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6853750" y="2571950"/>
            <a:ext cx="1805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Information collection</a:t>
            </a:r>
            <a:endParaRPr i="0" sz="1400" u="none" cap="none" strike="noStrike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6853750" y="2151075"/>
            <a:ext cx="1805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Data extraction from different data formats</a:t>
            </a:r>
            <a:endParaRPr i="0" sz="1400" u="none" cap="none" strike="noStrike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16" name="Google Shape;316;p40"/>
          <p:cNvSpPr/>
          <p:nvPr/>
        </p:nvSpPr>
        <p:spPr>
          <a:xfrm>
            <a:off x="6853750" y="1729475"/>
            <a:ext cx="18057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Fetch data from registration form</a:t>
            </a:r>
            <a:endParaRPr i="0" sz="1400" u="none" cap="none" strike="noStrike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1283550" y="2074875"/>
            <a:ext cx="18609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Company reviews track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1283550" y="1696325"/>
            <a:ext cx="1860900" cy="40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Manage employee data</a:t>
            </a:r>
            <a:endParaRPr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idx="1" type="subTitle"/>
          </p:nvPr>
        </p:nvSpPr>
        <p:spPr>
          <a:xfrm>
            <a:off x="811350" y="1440500"/>
            <a:ext cx="73458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 Medium"/>
              <a:buChar char="➔"/>
            </a:pP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RPA has the ability to both minimize manual errors and improve efficiency. 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 Medium"/>
              <a:buChar char="➔"/>
            </a:pP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Repetitive work will be accomplished more quickly and efficiently, so humans can be free to focus on more human-centric strengths such as reasoning, judgment, and emotional intelligence. 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 Medium"/>
              <a:buChar char="➔"/>
            </a:pPr>
            <a:r>
              <a:rPr lang="en">
                <a:latin typeface="EB Garamond Medium"/>
                <a:ea typeface="EB Garamond Medium"/>
                <a:cs typeface="EB Garamond Medium"/>
                <a:sym typeface="EB Garamond Medium"/>
              </a:rPr>
              <a:t>Robotic Process Automation can be easily introduced, and initial processes can be automated quickly in any of the industries. Hence, makes it a good way to approach the topic of digitization in a company or to expand it further.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24" name="Google Shape;324;p41"/>
          <p:cNvSpPr txBox="1"/>
          <p:nvPr>
            <p:ph type="title"/>
          </p:nvPr>
        </p:nvSpPr>
        <p:spPr>
          <a:xfrm>
            <a:off x="696325" y="491775"/>
            <a:ext cx="2176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Conclusion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