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9" r:id="rId4"/>
    <p:sldId id="260" r:id="rId5"/>
    <p:sldId id="261" r:id="rId6"/>
    <p:sldId id="262" r:id="rId7"/>
    <p:sldId id="265" r:id="rId8"/>
    <p:sldId id="263" r:id="rId9"/>
    <p:sldId id="264" r:id="rId10"/>
    <p:sldId id="266" r:id="rId11"/>
    <p:sldId id="268" r:id="rId12"/>
    <p:sldId id="269" r:id="rId13"/>
    <p:sldId id="270" r:id="rId14"/>
    <p:sldId id="281" r:id="rId15"/>
    <p:sldId id="272" r:id="rId16"/>
    <p:sldId id="273" r:id="rId17"/>
    <p:sldId id="284" r:id="rId18"/>
    <p:sldId id="283" r:id="rId19"/>
    <p:sldId id="277"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600" autoAdjust="0"/>
  </p:normalViewPr>
  <p:slideViewPr>
    <p:cSldViewPr snapToGrid="0" snapToObjects="1">
      <p:cViewPr varScale="1">
        <p:scale>
          <a:sx n="57" d="100"/>
          <a:sy n="57" d="100"/>
        </p:scale>
        <p:origin x="-2584"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1884FE-3B46-C74F-8ABC-2AE9D5B95C84}" type="datetimeFigureOut">
              <a:rPr lang="en-US" smtClean="0"/>
              <a:t>7/30/15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DAEAD8-29AF-BE45-B5C7-827860821499}" type="slidenum">
              <a:rPr lang="en-US" smtClean="0"/>
              <a:t>‹#›</a:t>
            </a:fld>
            <a:endParaRPr lang="en-US"/>
          </a:p>
        </p:txBody>
      </p:sp>
    </p:spTree>
    <p:extLst>
      <p:ext uri="{BB962C8B-B14F-4D97-AF65-F5344CB8AC3E}">
        <p14:creationId xmlns:p14="http://schemas.microsoft.com/office/powerpoint/2010/main" val="207730786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CODE</a:t>
            </a:r>
            <a:r>
              <a:rPr lang="en-US" baseline="0" dirty="0" smtClean="0"/>
              <a:t> SAMPLES AND DEMOS.</a:t>
            </a:r>
          </a:p>
          <a:p>
            <a:pPr marL="228600" indent="-228600">
              <a:buAutoNum type="arabicPeriod"/>
            </a:pPr>
            <a:r>
              <a:rPr lang="en-US" baseline="0" dirty="0" smtClean="0"/>
              <a:t>KEY TAKEAWAYS</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D4DAEAD8-29AF-BE45-B5C7-827860821499}" type="slidenum">
              <a:rPr lang="en-US" smtClean="0"/>
              <a:t>1</a:t>
            </a:fld>
            <a:endParaRPr lang="en-US"/>
          </a:p>
        </p:txBody>
      </p:sp>
    </p:spTree>
    <p:extLst>
      <p:ext uri="{BB962C8B-B14F-4D97-AF65-F5344CB8AC3E}">
        <p14:creationId xmlns:p14="http://schemas.microsoft.com/office/powerpoint/2010/main" val="3962751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DAEAD8-29AF-BE45-B5C7-827860821499}" type="slidenum">
              <a:rPr lang="en-US" smtClean="0"/>
              <a:t>19</a:t>
            </a:fld>
            <a:endParaRPr lang="en-US"/>
          </a:p>
        </p:txBody>
      </p:sp>
    </p:spTree>
    <p:extLst>
      <p:ext uri="{BB962C8B-B14F-4D97-AF65-F5344CB8AC3E}">
        <p14:creationId xmlns:p14="http://schemas.microsoft.com/office/powerpoint/2010/main" val="3263994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just" defTabSz="457200" rtl="0" eaLnBrk="1" fontAlgn="auto" latinLnBrk="0" hangingPunct="1">
              <a:lnSpc>
                <a:spcPct val="100000"/>
              </a:lnSpc>
              <a:spcBef>
                <a:spcPts val="0"/>
              </a:spcBef>
              <a:spcAft>
                <a:spcPts val="0"/>
              </a:spcAft>
              <a:buClrTx/>
              <a:buSzTx/>
              <a:buFont typeface="+mj-lt"/>
              <a:buAutoNum type="arabicPeriod"/>
              <a:tabLst/>
              <a:defRPr/>
            </a:pPr>
            <a:r>
              <a:rPr lang="en-US" sz="1200" b="1" kern="1200" dirty="0" smtClean="0">
                <a:solidFill>
                  <a:schemeClr val="tx1"/>
                </a:solidFill>
                <a:effectLst/>
                <a:latin typeface="+mn-lt"/>
                <a:ea typeface="+mn-ea"/>
                <a:cs typeface="+mn-cs"/>
              </a:rPr>
              <a:t>Undirected vs. Directed</a:t>
            </a:r>
            <a:r>
              <a:rPr lang="en-US" sz="1200" kern="1200" dirty="0" smtClean="0">
                <a:solidFill>
                  <a:schemeClr val="tx1"/>
                </a:solidFill>
                <a:effectLst/>
                <a:latin typeface="+mn-lt"/>
                <a:ea typeface="+mn-ea"/>
                <a:cs typeface="+mn-cs"/>
              </a:rPr>
              <a:t> – A graph G = (V, E) is undirected if edge (x, y) ∈ E implies that (y, x) is also in E. If not, we say that the graph is directed. Road networks between cities are typically undirected, since any large road has lanes going in both directions. Street networks within cities are almost always directed, because there are at least a few one-way streets lurking somewhere. Program-flow graphs are typically directed, because the execution flows from one line into the next and changes direction only at branches. Most graphs of graph-theoretic interest are undirected. </a:t>
            </a:r>
          </a:p>
          <a:p>
            <a:pPr marL="228600" indent="-228600" algn="just">
              <a:buFont typeface="+mj-lt"/>
              <a:buAutoNum type="arabicPeriod"/>
            </a:pPr>
            <a:r>
              <a:rPr lang="en-US" sz="1200" b="1" kern="1200" dirty="0" smtClean="0">
                <a:solidFill>
                  <a:schemeClr val="tx1"/>
                </a:solidFill>
                <a:effectLst/>
                <a:latin typeface="+mn-lt"/>
                <a:ea typeface="+mn-ea"/>
                <a:cs typeface="+mn-cs"/>
              </a:rPr>
              <a:t>Weighted vs. </a:t>
            </a:r>
            <a:r>
              <a:rPr lang="en-US" sz="1200" b="1" kern="1200" dirty="0" err="1" smtClean="0">
                <a:solidFill>
                  <a:schemeClr val="tx1"/>
                </a:solidFill>
                <a:effectLst/>
                <a:latin typeface="+mn-lt"/>
                <a:ea typeface="+mn-ea"/>
                <a:cs typeface="+mn-cs"/>
              </a:rPr>
              <a:t>Unweighted</a:t>
            </a:r>
            <a:r>
              <a:rPr lang="en-US" sz="1200" kern="1200" dirty="0" smtClean="0">
                <a:solidFill>
                  <a:schemeClr val="tx1"/>
                </a:solidFill>
                <a:effectLst/>
                <a:latin typeface="+mn-lt"/>
                <a:ea typeface="+mn-ea"/>
                <a:cs typeface="+mn-cs"/>
              </a:rPr>
              <a:t> – Each edge (or vertex) in a weighted graph G is as- signed a numerical value, or weight. The edges of a road network graph might be weighted with their length, drive-time, or speed limit, depending upon the application. In </a:t>
            </a:r>
            <a:r>
              <a:rPr lang="en-US" sz="1200" kern="1200" dirty="0" err="1" smtClean="0">
                <a:solidFill>
                  <a:schemeClr val="tx1"/>
                </a:solidFill>
                <a:effectLst/>
                <a:latin typeface="+mn-lt"/>
                <a:ea typeface="+mn-ea"/>
                <a:cs typeface="+mn-cs"/>
              </a:rPr>
              <a:t>unweighted</a:t>
            </a:r>
            <a:r>
              <a:rPr lang="en-US" sz="1200" kern="1200" dirty="0" smtClean="0">
                <a:solidFill>
                  <a:schemeClr val="tx1"/>
                </a:solidFill>
                <a:effectLst/>
                <a:latin typeface="+mn-lt"/>
                <a:ea typeface="+mn-ea"/>
                <a:cs typeface="+mn-cs"/>
              </a:rPr>
              <a:t> graphs, there is no cost distinction between various edges and vertices. The difference between weighted and </a:t>
            </a:r>
            <a:r>
              <a:rPr lang="en-US" sz="1200" kern="1200" dirty="0" err="1" smtClean="0">
                <a:solidFill>
                  <a:schemeClr val="tx1"/>
                </a:solidFill>
                <a:effectLst/>
                <a:latin typeface="+mn-lt"/>
                <a:ea typeface="+mn-ea"/>
                <a:cs typeface="+mn-cs"/>
              </a:rPr>
              <a:t>unweighted</a:t>
            </a:r>
            <a:r>
              <a:rPr lang="en-US" sz="1200" kern="1200" dirty="0" smtClean="0">
                <a:solidFill>
                  <a:schemeClr val="tx1"/>
                </a:solidFill>
                <a:effectLst/>
                <a:latin typeface="+mn-lt"/>
                <a:ea typeface="+mn-ea"/>
                <a:cs typeface="+mn-cs"/>
              </a:rPr>
              <a:t> graphs becomes particularly apparent in finding the shortest path between two vertices. For </a:t>
            </a:r>
            <a:r>
              <a:rPr lang="en-US" sz="1200" kern="1200" dirty="0" err="1" smtClean="0">
                <a:solidFill>
                  <a:schemeClr val="tx1"/>
                </a:solidFill>
                <a:effectLst/>
                <a:latin typeface="+mn-lt"/>
                <a:ea typeface="+mn-ea"/>
                <a:cs typeface="+mn-cs"/>
              </a:rPr>
              <a:t>unweighted</a:t>
            </a:r>
            <a:r>
              <a:rPr lang="en-US" sz="1200" kern="1200" dirty="0" smtClean="0">
                <a:solidFill>
                  <a:schemeClr val="tx1"/>
                </a:solidFill>
                <a:effectLst/>
                <a:latin typeface="+mn-lt"/>
                <a:ea typeface="+mn-ea"/>
                <a:cs typeface="+mn-cs"/>
              </a:rPr>
              <a:t> graphs, the shortest path must have the fewest number of edges, and can be found using a breadth-first search.</a:t>
            </a:r>
          </a:p>
          <a:p>
            <a:pPr marL="228600" indent="-228600">
              <a:buFont typeface="+mj-lt"/>
              <a:buAutoNum type="arabicPeriod"/>
            </a:pPr>
            <a:r>
              <a:rPr lang="en-US" sz="1200" b="1" kern="1200" dirty="0" smtClean="0">
                <a:solidFill>
                  <a:schemeClr val="tx1"/>
                </a:solidFill>
                <a:effectLst/>
                <a:latin typeface="+mn-lt"/>
                <a:ea typeface="+mn-ea"/>
                <a:cs typeface="+mn-cs"/>
              </a:rPr>
              <a:t>Simple vs. Non-simple</a:t>
            </a:r>
            <a:r>
              <a:rPr lang="en-US" sz="1200" kern="1200" dirty="0" smtClean="0">
                <a:solidFill>
                  <a:schemeClr val="tx1"/>
                </a:solidFill>
                <a:effectLst/>
                <a:latin typeface="+mn-lt"/>
                <a:ea typeface="+mn-ea"/>
                <a:cs typeface="+mn-cs"/>
              </a:rPr>
              <a:t> – Certain types of edges complicate the task of working with graphs. A self-loop is an edge (x, x) involving only one vertex. An edge (x, y) is a </a:t>
            </a:r>
            <a:r>
              <a:rPr lang="en-US" sz="1200" kern="1200" dirty="0" err="1" smtClean="0">
                <a:solidFill>
                  <a:schemeClr val="tx1"/>
                </a:solidFill>
                <a:effectLst/>
                <a:latin typeface="+mn-lt"/>
                <a:ea typeface="+mn-ea"/>
                <a:cs typeface="+mn-cs"/>
              </a:rPr>
              <a:t>multiedge</a:t>
            </a:r>
            <a:r>
              <a:rPr lang="en-US" sz="1200" kern="1200" dirty="0" smtClean="0">
                <a:solidFill>
                  <a:schemeClr val="tx1"/>
                </a:solidFill>
                <a:effectLst/>
                <a:latin typeface="+mn-lt"/>
                <a:ea typeface="+mn-ea"/>
                <a:cs typeface="+mn-cs"/>
              </a:rPr>
              <a:t> if it occurs more than once in the graph. Both of these structures require special care in implementing graph </a:t>
            </a:r>
            <a:r>
              <a:rPr lang="en-US" sz="1200" kern="1200" dirty="0" err="1" smtClean="0">
                <a:solidFill>
                  <a:schemeClr val="tx1"/>
                </a:solidFill>
                <a:effectLst/>
                <a:latin typeface="+mn-lt"/>
                <a:ea typeface="+mn-ea"/>
                <a:cs typeface="+mn-cs"/>
              </a:rPr>
              <a:t>algo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rithms</a:t>
            </a:r>
            <a:r>
              <a:rPr lang="en-US" sz="1200" kern="1200" dirty="0" smtClean="0">
                <a:solidFill>
                  <a:schemeClr val="tx1"/>
                </a:solidFill>
                <a:effectLst/>
                <a:latin typeface="+mn-lt"/>
                <a:ea typeface="+mn-ea"/>
                <a:cs typeface="+mn-cs"/>
              </a:rPr>
              <a:t>. Hence any graph that avoids them is called simple. </a:t>
            </a:r>
          </a:p>
          <a:p>
            <a:pPr marL="228600" indent="-228600">
              <a:buFont typeface="+mj-lt"/>
              <a:buAutoNum type="arabicPeriod"/>
            </a:pPr>
            <a:r>
              <a:rPr lang="en-US" sz="1200" b="1" kern="1200" dirty="0" smtClean="0">
                <a:solidFill>
                  <a:schemeClr val="tx1"/>
                </a:solidFill>
                <a:effectLst/>
                <a:latin typeface="+mn-lt"/>
                <a:ea typeface="+mn-ea"/>
                <a:cs typeface="+mn-cs"/>
              </a:rPr>
              <a:t>Sparse vs. Dense</a:t>
            </a:r>
            <a:r>
              <a:rPr lang="en-US" sz="1200" kern="1200" dirty="0" smtClean="0">
                <a:solidFill>
                  <a:schemeClr val="tx1"/>
                </a:solidFill>
                <a:effectLst/>
                <a:latin typeface="+mn-lt"/>
                <a:ea typeface="+mn-ea"/>
                <a:cs typeface="+mn-cs"/>
              </a:rPr>
              <a:t>: Graphs are sparse when only a small fraction of the possible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vertex pairs (􏰂n2􏰃 for a simple, undirected graph on n vertices) actually have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edges defined between them. Graphs where a large fraction of the vertex pairs define edges are called dense. There is no official boundary between what is called sparse and what is called dense, but typically dense graphs have a quadratic number of edges, while sparse graphs are linear in size. </a:t>
            </a:r>
          </a:p>
          <a:p>
            <a:pPr marL="228600" indent="-228600">
              <a:buFont typeface="+mj-lt"/>
              <a:buAutoNum type="arabicPeriod"/>
            </a:pPr>
            <a:r>
              <a:rPr lang="en-US" sz="1200" b="1" kern="1200" dirty="0" smtClean="0">
                <a:solidFill>
                  <a:schemeClr val="tx1"/>
                </a:solidFill>
                <a:effectLst/>
                <a:latin typeface="+mn-lt"/>
                <a:ea typeface="+mn-ea"/>
                <a:cs typeface="+mn-cs"/>
              </a:rPr>
              <a:t>Cyclic vs. Acyclic</a:t>
            </a:r>
            <a:r>
              <a:rPr lang="en-US" sz="1200" kern="1200" dirty="0" smtClean="0">
                <a:solidFill>
                  <a:schemeClr val="tx1"/>
                </a:solidFill>
                <a:effectLst/>
                <a:latin typeface="+mn-lt"/>
                <a:ea typeface="+mn-ea"/>
                <a:cs typeface="+mn-cs"/>
              </a:rPr>
              <a:t> – An acyclic graph does not contain any cycles. Trees are connected, acyclic undirected graphs. Trees are the simplest interest- </a:t>
            </a:r>
            <a:r>
              <a:rPr lang="en-US" sz="1200" kern="1200" dirty="0" err="1" smtClean="0">
                <a:solidFill>
                  <a:schemeClr val="tx1"/>
                </a:solidFill>
                <a:effectLst/>
                <a:latin typeface="+mn-lt"/>
                <a:ea typeface="+mn-ea"/>
                <a:cs typeface="+mn-cs"/>
              </a:rPr>
              <a:t>ing</a:t>
            </a:r>
            <a:r>
              <a:rPr lang="en-US" sz="1200" kern="1200" dirty="0" smtClean="0">
                <a:solidFill>
                  <a:schemeClr val="tx1"/>
                </a:solidFill>
                <a:effectLst/>
                <a:latin typeface="+mn-lt"/>
                <a:ea typeface="+mn-ea"/>
                <a:cs typeface="+mn-cs"/>
              </a:rPr>
              <a:t> graphs, and are inherently recursive structures because cutting any edge leaves two smaller trees. </a:t>
            </a:r>
            <a:r>
              <a:rPr lang="en-US" sz="1200" b="1" kern="1200" dirty="0" smtClean="0">
                <a:solidFill>
                  <a:schemeClr val="tx1"/>
                </a:solidFill>
                <a:effectLst/>
                <a:latin typeface="+mn-lt"/>
                <a:ea typeface="+mn-ea"/>
                <a:cs typeface="+mn-cs"/>
              </a:rPr>
              <a:t>Directed acyclic graphs are called DAGs.</a:t>
            </a:r>
            <a:r>
              <a:rPr lang="en-US" sz="1200" kern="1200" dirty="0" smtClean="0">
                <a:solidFill>
                  <a:schemeClr val="tx1"/>
                </a:solidFill>
                <a:effectLst/>
                <a:latin typeface="+mn-lt"/>
                <a:ea typeface="+mn-ea"/>
                <a:cs typeface="+mn-cs"/>
              </a:rPr>
              <a:t> They arise naturally in scheduling problems, where a directed edge (</a:t>
            </a:r>
            <a:r>
              <a:rPr lang="en-US" sz="1200" kern="1200" dirty="0" err="1" smtClean="0">
                <a:solidFill>
                  <a:schemeClr val="tx1"/>
                </a:solidFill>
                <a:effectLst/>
                <a:latin typeface="+mn-lt"/>
                <a:ea typeface="+mn-ea"/>
                <a:cs typeface="+mn-cs"/>
              </a:rPr>
              <a:t>x,y</a:t>
            </a:r>
            <a:r>
              <a:rPr lang="en-US" sz="1200" kern="1200" dirty="0" smtClean="0">
                <a:solidFill>
                  <a:schemeClr val="tx1"/>
                </a:solidFill>
                <a:effectLst/>
                <a:latin typeface="+mn-lt"/>
                <a:ea typeface="+mn-ea"/>
                <a:cs typeface="+mn-cs"/>
              </a:rPr>
              <a:t>) indicates that activity x must occur before y. An operation called topological sorting orders the vertices of a DAG to respect these precedence constraints. Topological sorting is typically the first step of any algorithm on a DAG.</a:t>
            </a:r>
          </a:p>
          <a:p>
            <a:pPr marL="228600" indent="-228600">
              <a:buFont typeface="+mj-lt"/>
              <a:buAutoNum type="arabicPeriod"/>
            </a:pPr>
            <a:r>
              <a:rPr lang="en-US" sz="1200" b="1" kern="1200" dirty="0" smtClean="0">
                <a:solidFill>
                  <a:schemeClr val="tx1"/>
                </a:solidFill>
                <a:effectLst/>
                <a:latin typeface="+mn-lt"/>
                <a:ea typeface="+mn-ea"/>
                <a:cs typeface="+mn-cs"/>
              </a:rPr>
              <a:t>Embedded vs. Topological</a:t>
            </a:r>
            <a:r>
              <a:rPr lang="en-US" sz="1200" kern="1200" dirty="0" smtClean="0">
                <a:solidFill>
                  <a:schemeClr val="tx1"/>
                </a:solidFill>
                <a:effectLst/>
                <a:latin typeface="+mn-lt"/>
                <a:ea typeface="+mn-ea"/>
                <a:cs typeface="+mn-cs"/>
              </a:rPr>
              <a:t> – A graph is embedded if the vertices and edges are assigned geometric positions. Thus, any drawing of a graph is an embedding, which may or may not have algorithmic significance. Occasionally, the structure of a graph is completely defined by the geometry of its embedding. For example, if we are given a collection of points in the plane, and seek the minimum cost tour visiting all of them (i.e., </a:t>
            </a:r>
            <a:r>
              <a:rPr lang="en-US" sz="1200" b="1" kern="1200" dirty="0" smtClean="0">
                <a:solidFill>
                  <a:schemeClr val="tx1"/>
                </a:solidFill>
                <a:effectLst/>
                <a:latin typeface="+mn-lt"/>
                <a:ea typeface="+mn-ea"/>
                <a:cs typeface="+mn-cs"/>
              </a:rPr>
              <a:t>the traveling salesman problem</a:t>
            </a:r>
            <a:r>
              <a:rPr lang="en-US" sz="1200" kern="1200" dirty="0" smtClean="0">
                <a:solidFill>
                  <a:schemeClr val="tx1"/>
                </a:solidFill>
                <a:effectLst/>
                <a:latin typeface="+mn-lt"/>
                <a:ea typeface="+mn-ea"/>
                <a:cs typeface="+mn-cs"/>
              </a:rPr>
              <a:t>), the underlying topology is the complete graph connecting each pair of vertices. The weights are typically defined by the Euclidean distance between each pair of points. Grids of points are another example of topology from geometry. Many problems on an n × m grid involve walking between neighboring points, so the edges are implicitly defined from the geometry.</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200" b="1" kern="1200" dirty="0" smtClean="0">
                <a:solidFill>
                  <a:schemeClr val="tx1"/>
                </a:solidFill>
                <a:effectLst/>
                <a:latin typeface="+mn-lt"/>
                <a:ea typeface="+mn-ea"/>
                <a:cs typeface="+mn-cs"/>
              </a:rPr>
              <a:t>Implicit vs. Explicit</a:t>
            </a:r>
            <a:r>
              <a:rPr lang="en-US" sz="1200" kern="1200" dirty="0" smtClean="0">
                <a:solidFill>
                  <a:schemeClr val="tx1"/>
                </a:solidFill>
                <a:effectLst/>
                <a:latin typeface="+mn-lt"/>
                <a:ea typeface="+mn-ea"/>
                <a:cs typeface="+mn-cs"/>
              </a:rPr>
              <a:t> – Certain graphs are </a:t>
            </a:r>
            <a:r>
              <a:rPr lang="en-US" sz="1200" b="1" kern="1200" dirty="0" smtClean="0">
                <a:solidFill>
                  <a:schemeClr val="tx1"/>
                </a:solidFill>
                <a:effectLst/>
                <a:latin typeface="+mn-lt"/>
                <a:ea typeface="+mn-ea"/>
                <a:cs typeface="+mn-cs"/>
              </a:rPr>
              <a:t>not explicitly constructed and then traversed</a:t>
            </a:r>
            <a:r>
              <a:rPr lang="en-US" sz="1200" kern="1200" dirty="0" smtClean="0">
                <a:solidFill>
                  <a:schemeClr val="tx1"/>
                </a:solidFill>
                <a:effectLst/>
                <a:latin typeface="+mn-lt"/>
                <a:ea typeface="+mn-ea"/>
                <a:cs typeface="+mn-cs"/>
              </a:rPr>
              <a:t>, but built as we use them. A good example is in </a:t>
            </a:r>
            <a:r>
              <a:rPr lang="en-US" sz="1200" b="1" kern="1200" dirty="0" smtClean="0">
                <a:solidFill>
                  <a:schemeClr val="tx1"/>
                </a:solidFill>
                <a:effectLst/>
                <a:latin typeface="+mn-lt"/>
                <a:ea typeface="+mn-ea"/>
                <a:cs typeface="+mn-cs"/>
              </a:rPr>
              <a:t>backtrack search</a:t>
            </a:r>
            <a:r>
              <a:rPr lang="en-US" sz="1200" kern="1200" dirty="0" smtClean="0">
                <a:solidFill>
                  <a:schemeClr val="tx1"/>
                </a:solidFill>
                <a:effectLst/>
                <a:latin typeface="+mn-lt"/>
                <a:ea typeface="+mn-ea"/>
                <a:cs typeface="+mn-cs"/>
              </a:rPr>
              <a:t>. The vertices of this implicit search graph are the states of the search vector, while edges link pairs of states that can be directly generated from each other. Because you do not have to store the entire graph, it is often easier to work with an implicit graph than explicitly construct it prior to analysis. </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200" b="1" kern="1200" dirty="0" smtClean="0">
                <a:solidFill>
                  <a:schemeClr val="tx1"/>
                </a:solidFill>
                <a:effectLst/>
                <a:latin typeface="+mn-lt"/>
                <a:ea typeface="+mn-ea"/>
                <a:cs typeface="+mn-cs"/>
              </a:rPr>
              <a:t>Labeled vs. Unlabeled </a:t>
            </a:r>
            <a:r>
              <a:rPr lang="en-US" sz="1200" kern="1200" dirty="0" smtClean="0">
                <a:solidFill>
                  <a:schemeClr val="tx1"/>
                </a:solidFill>
                <a:effectLst/>
                <a:latin typeface="+mn-lt"/>
                <a:ea typeface="+mn-ea"/>
                <a:cs typeface="+mn-cs"/>
              </a:rPr>
              <a:t>– Each vertex is assigned a unique name or identifier in a labeled graph to distinguish it from all other vertices. In unlabeled graphs, no such distinctions have been made. Graphs arising in applications are often naturally and meaningfully labeled, such as city names in a transportation network. A common problem is that of </a:t>
            </a:r>
            <a:r>
              <a:rPr lang="en-US" sz="1200" b="1" kern="1200" dirty="0" smtClean="0">
                <a:solidFill>
                  <a:schemeClr val="tx1"/>
                </a:solidFill>
                <a:effectLst/>
                <a:latin typeface="+mn-lt"/>
                <a:ea typeface="+mn-ea"/>
                <a:cs typeface="+mn-cs"/>
              </a:rPr>
              <a:t>isomorphism testing</a:t>
            </a:r>
            <a:r>
              <a:rPr lang="en-US" sz="1200" kern="1200" dirty="0" smtClean="0">
                <a:solidFill>
                  <a:schemeClr val="tx1"/>
                </a:solidFill>
                <a:effectLst/>
                <a:latin typeface="+mn-lt"/>
                <a:ea typeface="+mn-ea"/>
                <a:cs typeface="+mn-cs"/>
              </a:rPr>
              <a:t>—determining whether the topological structure of two graphs are identical if we ignore any labels. Such problems are typically solved using backtracking, by trying to assign each vertex in each graph a label such that the structures are identical. </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mj-lt"/>
              <a:buNone/>
              <a:tabLst/>
              <a:defRPr/>
            </a:pPr>
            <a:endParaRPr lang="en-US" dirty="0" smtClean="0"/>
          </a:p>
          <a:p>
            <a:pPr marL="228600" marR="0" indent="-228600" algn="just" defTabSz="457200" rtl="0" eaLnBrk="1" fontAlgn="auto" latinLnBrk="0" hangingPunct="1">
              <a:lnSpc>
                <a:spcPct val="100000"/>
              </a:lnSpc>
              <a:spcBef>
                <a:spcPts val="0"/>
              </a:spcBef>
              <a:spcAft>
                <a:spcPts val="0"/>
              </a:spcAft>
              <a:buClrTx/>
              <a:buSzTx/>
              <a:buFont typeface="+mj-lt"/>
              <a:buAutoNum type="arabicPeriod"/>
              <a:tabLst/>
              <a:defRPr/>
            </a:pPr>
            <a:endParaRPr lang="en-US" sz="1200" kern="1200" dirty="0" smtClean="0">
              <a:solidFill>
                <a:schemeClr val="tx1"/>
              </a:solidFill>
              <a:effectLst/>
              <a:latin typeface="+mn-lt"/>
              <a:ea typeface="+mn-ea"/>
              <a:cs typeface="+mn-cs"/>
            </a:endParaRPr>
          </a:p>
          <a:p>
            <a:pPr marL="228600" marR="0" indent="-228600" algn="just" defTabSz="457200" rtl="0" eaLnBrk="1" fontAlgn="auto" latinLnBrk="0" hangingPunct="1">
              <a:lnSpc>
                <a:spcPct val="100000"/>
              </a:lnSpc>
              <a:spcBef>
                <a:spcPts val="0"/>
              </a:spcBef>
              <a:spcAft>
                <a:spcPts val="0"/>
              </a:spcAft>
              <a:buClrTx/>
              <a:buSzTx/>
              <a:buFont typeface="+mj-lt"/>
              <a:buAutoNum type="arabicPeriod"/>
              <a:tabLst/>
              <a:defRPr/>
            </a:pPr>
            <a:endParaRPr lang="en-US" dirty="0" smtClean="0"/>
          </a:p>
          <a:p>
            <a:pPr marL="228600" indent="-228600" algn="just">
              <a:buFont typeface="+mj-lt"/>
              <a:buAutoNum type="arabicPeriod"/>
            </a:pPr>
            <a:endParaRPr lang="en-US" dirty="0"/>
          </a:p>
        </p:txBody>
      </p:sp>
      <p:sp>
        <p:nvSpPr>
          <p:cNvPr id="4" name="Slide Number Placeholder 3"/>
          <p:cNvSpPr>
            <a:spLocks noGrp="1"/>
          </p:cNvSpPr>
          <p:nvPr>
            <p:ph type="sldNum" sz="quarter" idx="10"/>
          </p:nvPr>
        </p:nvSpPr>
        <p:spPr/>
        <p:txBody>
          <a:bodyPr/>
          <a:lstStyle/>
          <a:p>
            <a:fld id="{D4DAEAD8-29AF-BE45-B5C7-827860821499}" type="slidenum">
              <a:rPr lang="en-US" smtClean="0"/>
              <a:t>4</a:t>
            </a:fld>
            <a:endParaRPr lang="en-US"/>
          </a:p>
        </p:txBody>
      </p:sp>
    </p:spTree>
    <p:extLst>
      <p:ext uri="{BB962C8B-B14F-4D97-AF65-F5344CB8AC3E}">
        <p14:creationId xmlns:p14="http://schemas.microsoft.com/office/powerpoint/2010/main" val="1439103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4DAEAD8-29AF-BE45-B5C7-827860821499}" type="slidenum">
              <a:rPr lang="en-US" smtClean="0"/>
              <a:t>5</a:t>
            </a:fld>
            <a:endParaRPr lang="en-US"/>
          </a:p>
        </p:txBody>
      </p:sp>
    </p:spTree>
    <p:extLst>
      <p:ext uri="{BB962C8B-B14F-4D97-AF65-F5344CB8AC3E}">
        <p14:creationId xmlns:p14="http://schemas.microsoft.com/office/powerpoint/2010/main" val="1849949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DAEAD8-29AF-BE45-B5C7-827860821499}" type="slidenum">
              <a:rPr lang="en-US" smtClean="0"/>
              <a:t>6</a:t>
            </a:fld>
            <a:endParaRPr lang="en-US"/>
          </a:p>
        </p:txBody>
      </p:sp>
    </p:spTree>
    <p:extLst>
      <p:ext uri="{BB962C8B-B14F-4D97-AF65-F5344CB8AC3E}">
        <p14:creationId xmlns:p14="http://schemas.microsoft.com/office/powerpoint/2010/main" val="206973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4DAEAD8-29AF-BE45-B5C7-827860821499}" type="slidenum">
              <a:rPr lang="en-US" smtClean="0"/>
              <a:t>8</a:t>
            </a:fld>
            <a:endParaRPr lang="en-US"/>
          </a:p>
        </p:txBody>
      </p:sp>
    </p:spTree>
    <p:extLst>
      <p:ext uri="{BB962C8B-B14F-4D97-AF65-F5344CB8AC3E}">
        <p14:creationId xmlns:p14="http://schemas.microsoft.com/office/powerpoint/2010/main" val="206973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200" b="1" kern="1200" dirty="0" smtClean="0">
                <a:solidFill>
                  <a:schemeClr val="tx1"/>
                </a:solidFill>
                <a:effectLst/>
                <a:latin typeface="+mn-lt"/>
                <a:ea typeface="+mn-ea"/>
                <a:cs typeface="+mn-cs"/>
              </a:rPr>
              <a:t>Adjacency Matrix: </a:t>
            </a:r>
            <a:r>
              <a:rPr lang="en-US" sz="1200" kern="1200" dirty="0" smtClean="0">
                <a:solidFill>
                  <a:schemeClr val="tx1"/>
                </a:solidFill>
                <a:effectLst/>
                <a:latin typeface="+mn-lt"/>
                <a:ea typeface="+mn-ea"/>
                <a:cs typeface="+mn-cs"/>
              </a:rPr>
              <a:t>We can represent G using an n × n matrix M, where element M[</a:t>
            </a:r>
            <a:r>
              <a:rPr lang="en-US" sz="1200" kern="1200" dirty="0" err="1" smtClean="0">
                <a:solidFill>
                  <a:schemeClr val="tx1"/>
                </a:solidFill>
                <a:effectLst/>
                <a:latin typeface="+mn-lt"/>
                <a:ea typeface="+mn-ea"/>
                <a:cs typeface="+mn-cs"/>
              </a:rPr>
              <a:t>i,j</a:t>
            </a:r>
            <a:r>
              <a:rPr lang="en-US" sz="1200" kern="1200" dirty="0" smtClean="0">
                <a:solidFill>
                  <a:schemeClr val="tx1"/>
                </a:solidFill>
                <a:effectLst/>
                <a:latin typeface="+mn-lt"/>
                <a:ea typeface="+mn-ea"/>
                <a:cs typeface="+mn-cs"/>
              </a:rPr>
              <a:t>] = 1 if (</a:t>
            </a:r>
            <a:r>
              <a:rPr lang="en-US" sz="1200" kern="1200" dirty="0" err="1" smtClean="0">
                <a:solidFill>
                  <a:schemeClr val="tx1"/>
                </a:solidFill>
                <a:effectLst/>
                <a:latin typeface="+mn-lt"/>
                <a:ea typeface="+mn-ea"/>
                <a:cs typeface="+mn-cs"/>
              </a:rPr>
              <a:t>i,j</a:t>
            </a:r>
            <a:r>
              <a:rPr lang="en-US" sz="1200" kern="1200" dirty="0" smtClean="0">
                <a:solidFill>
                  <a:schemeClr val="tx1"/>
                </a:solidFill>
                <a:effectLst/>
                <a:latin typeface="+mn-lt"/>
                <a:ea typeface="+mn-ea"/>
                <a:cs typeface="+mn-cs"/>
              </a:rPr>
              <a:t>) is an edge of G, and 0 if it isn’t. This allows fast answers to the question “is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j) in G?”, and rapid updates for edge insertion and deletion. It may use excessive space for graphs with many vertices and relatively few edges, however. </a:t>
            </a:r>
          </a:p>
          <a:p>
            <a:pPr marL="228600" indent="-228600">
              <a:buFont typeface="+mj-lt"/>
              <a:buAutoNum type="arabicPeriod"/>
            </a:pPr>
            <a:r>
              <a:rPr lang="en-US" sz="1200" b="1" kern="1200" dirty="0" smtClean="0">
                <a:solidFill>
                  <a:schemeClr val="tx1"/>
                </a:solidFill>
                <a:effectLst/>
                <a:latin typeface="+mn-lt"/>
                <a:ea typeface="+mn-ea"/>
                <a:cs typeface="+mn-cs"/>
              </a:rPr>
              <a:t>Adjacency Lists:</a:t>
            </a:r>
            <a:r>
              <a:rPr lang="en-US" sz="1200" kern="1200" dirty="0" smtClean="0">
                <a:solidFill>
                  <a:schemeClr val="tx1"/>
                </a:solidFill>
                <a:effectLst/>
                <a:latin typeface="+mn-lt"/>
                <a:ea typeface="+mn-ea"/>
                <a:cs typeface="+mn-cs"/>
              </a:rPr>
              <a:t> We can more efficiently represent sparse graphs by using linked lists to store the neighbors adjacent to each vertex. Adjacency lists require pointers but are not frightening once you have experience with linked structures. Adjacency lists make it harder to verify whether a given edge (</a:t>
            </a:r>
            <a:r>
              <a:rPr lang="en-US" sz="1200" kern="1200" dirty="0" err="1" smtClean="0">
                <a:solidFill>
                  <a:schemeClr val="tx1"/>
                </a:solidFill>
                <a:effectLst/>
                <a:latin typeface="+mn-lt"/>
                <a:ea typeface="+mn-ea"/>
                <a:cs typeface="+mn-cs"/>
              </a:rPr>
              <a:t>i,j</a:t>
            </a:r>
            <a:r>
              <a:rPr lang="en-US" sz="1200" kern="1200" dirty="0" smtClean="0">
                <a:solidFill>
                  <a:schemeClr val="tx1"/>
                </a:solidFill>
                <a:effectLst/>
                <a:latin typeface="+mn-lt"/>
                <a:ea typeface="+mn-ea"/>
                <a:cs typeface="+mn-cs"/>
              </a:rPr>
              <a:t>) is in G, since we must search through the appropriate list to find the edge. However, it is surprisingly easy to design graph algorithms that avoid any need for such queries. Typically, we sweep through all the edges of the graph in one pass via a breadth-first or depth-first traversal, and update the implications of the current edge as we visit it. </a:t>
            </a:r>
            <a:endParaRPr lang="en-US" dirty="0" smtClean="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smtClean="0"/>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D4DAEAD8-29AF-BE45-B5C7-827860821499}" type="slidenum">
              <a:rPr lang="en-US" smtClean="0"/>
              <a:t>10</a:t>
            </a:fld>
            <a:endParaRPr lang="en-US"/>
          </a:p>
        </p:txBody>
      </p:sp>
    </p:spTree>
    <p:extLst>
      <p:ext uri="{BB962C8B-B14F-4D97-AF65-F5344CB8AC3E}">
        <p14:creationId xmlns:p14="http://schemas.microsoft.com/office/powerpoint/2010/main" val="413456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600" dirty="0" smtClean="0"/>
              <a:t>To completely explore a vertex v, we must evaluate each edge leaving v. If an edge goes to an undiscovered vertex x, we mark x discovered and add it to the list of work to do. We ignore an edge that goes to a processed vertex, because further contemplation will tell us nothing new about the graph. We can also ignore any edge going to a discovered but not processed vertex, because the destination already resides on the list of vertices to process.</a:t>
            </a:r>
          </a:p>
          <a:p>
            <a:endParaRPr lang="en-US" sz="3600" dirty="0" smtClean="0"/>
          </a:p>
          <a:p>
            <a:r>
              <a:rPr lang="en-US" sz="3600" kern="1200" dirty="0" smtClean="0">
                <a:solidFill>
                  <a:schemeClr val="tx1"/>
                </a:solidFill>
                <a:effectLst/>
                <a:latin typeface="+mn-lt"/>
                <a:ea typeface="+mn-ea"/>
                <a:cs typeface="+mn-cs"/>
              </a:rPr>
              <a:t>Each undirected edge will be considered exactly twice, once when each of its endpoints is explored. Directed edges will be considered only once, when exploring the source vertex. Every edge and vertex in the connected component must eventually be visited. Why? Suppose that there exists a vertex u that remains unvisited, whose neighbor v was visited. This neighbor v will eventually be explored, after which we will certainly visit u. Thus, we must find everything that is there to be found. </a:t>
            </a:r>
          </a:p>
          <a:p>
            <a:endParaRPr lang="en-US" sz="3600" dirty="0" smtClean="0"/>
          </a:p>
          <a:p>
            <a:endParaRPr lang="en-US" sz="3600" dirty="0" smtClean="0"/>
          </a:p>
        </p:txBody>
      </p:sp>
      <p:sp>
        <p:nvSpPr>
          <p:cNvPr id="4" name="Slide Number Placeholder 3"/>
          <p:cNvSpPr>
            <a:spLocks noGrp="1"/>
          </p:cNvSpPr>
          <p:nvPr>
            <p:ph type="sldNum" sz="quarter" idx="10"/>
          </p:nvPr>
        </p:nvSpPr>
        <p:spPr/>
        <p:txBody>
          <a:bodyPr/>
          <a:lstStyle/>
          <a:p>
            <a:fld id="{D4DAEAD8-29AF-BE45-B5C7-827860821499}" type="slidenum">
              <a:rPr lang="en-US" smtClean="0"/>
              <a:t>12</a:t>
            </a:fld>
            <a:endParaRPr lang="en-US"/>
          </a:p>
        </p:txBody>
      </p:sp>
    </p:spTree>
    <p:extLst>
      <p:ext uri="{BB962C8B-B14F-4D97-AF65-F5344CB8AC3E}">
        <p14:creationId xmlns:p14="http://schemas.microsoft.com/office/powerpoint/2010/main" val="1960053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basic breadth-first search algorithm is given here. At some point during the course of a traversal, every node in the graph changes state from undiscovered to discovered. In a breadth-first search of an undirected graph, we assign a direction to each edge, from the discoverer u to the discovered v. </a:t>
            </a:r>
            <a:r>
              <a:rPr lang="en-US" sz="1200" b="1" kern="1200" dirty="0" smtClean="0">
                <a:solidFill>
                  <a:schemeClr val="tx1"/>
                </a:solidFill>
                <a:effectLst/>
                <a:latin typeface="+mn-lt"/>
                <a:ea typeface="+mn-ea"/>
                <a:cs typeface="+mn-cs"/>
              </a:rPr>
              <a:t>We thus denote u to be the parent of v</a:t>
            </a:r>
            <a:r>
              <a:rPr lang="en-US" sz="1200" kern="1200" dirty="0" smtClean="0">
                <a:solidFill>
                  <a:schemeClr val="tx1"/>
                </a:solidFill>
                <a:effectLst/>
                <a:latin typeface="+mn-lt"/>
                <a:ea typeface="+mn-ea"/>
                <a:cs typeface="+mn-cs"/>
              </a:rPr>
              <a:t>. Since each node has exactly one </a:t>
            </a:r>
            <a:r>
              <a:rPr lang="en-US" sz="1200" b="1" kern="1200" dirty="0" smtClean="0">
                <a:solidFill>
                  <a:schemeClr val="tx1"/>
                </a:solidFill>
                <a:effectLst/>
                <a:latin typeface="+mn-lt"/>
                <a:ea typeface="+mn-ea"/>
                <a:cs typeface="+mn-cs"/>
              </a:rPr>
              <a:t>parent</a:t>
            </a:r>
            <a:r>
              <a:rPr lang="en-US" sz="1200" kern="1200" dirty="0" smtClean="0">
                <a:solidFill>
                  <a:schemeClr val="tx1"/>
                </a:solidFill>
                <a:effectLst/>
                <a:latin typeface="+mn-lt"/>
                <a:ea typeface="+mn-ea"/>
                <a:cs typeface="+mn-cs"/>
              </a:rPr>
              <a:t>, except for the root, this defines a tree on the vertices of the graph. </a:t>
            </a:r>
            <a:r>
              <a:rPr lang="en-US" sz="1200" b="1" kern="1200" dirty="0" smtClean="0">
                <a:solidFill>
                  <a:schemeClr val="tx1"/>
                </a:solidFill>
                <a:effectLst/>
                <a:latin typeface="+mn-lt"/>
                <a:ea typeface="+mn-ea"/>
                <a:cs typeface="+mn-cs"/>
              </a:rPr>
              <a:t>This tree defines a shortest path from the root to every other node in the tree</a:t>
            </a:r>
            <a:r>
              <a:rPr lang="en-US" sz="1200" kern="1200" dirty="0" smtClean="0">
                <a:solidFill>
                  <a:schemeClr val="tx1"/>
                </a:solidFill>
                <a:effectLst/>
                <a:latin typeface="+mn-lt"/>
                <a:ea typeface="+mn-ea"/>
                <a:cs typeface="+mn-cs"/>
              </a:rPr>
              <a:t>. This property makes breadth-first search very useful in shortest path problems. </a:t>
            </a:r>
            <a:r>
              <a:rPr lang="en-US" sz="1200" kern="1200" baseline="0" dirty="0" smtClean="0">
                <a:solidFill>
                  <a:schemeClr val="tx1"/>
                </a:solidFill>
                <a:effectLst/>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graph edges that do not appear in the breadth-first search tree also have special properties. For undirected graphs, non-tree edges can point only to vertices on the same level as the parent vertex, or to vertices on the level directly below the parent. These properties follow easily from the fact that each path in the tree must be the shortest path in the graph. For a directed graph, a back-pointing edge (u, v) can exist whenever v lies closer to the root than u does.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Our breadth-first search implementation </a:t>
            </a:r>
            <a:r>
              <a:rPr lang="en-US" sz="1200" kern="1200" dirty="0" err="1" smtClean="0">
                <a:solidFill>
                  <a:schemeClr val="tx1"/>
                </a:solidFill>
                <a:effectLst/>
                <a:latin typeface="+mn-lt"/>
                <a:ea typeface="+mn-ea"/>
                <a:cs typeface="+mn-cs"/>
              </a:rPr>
              <a:t>bfs</a:t>
            </a:r>
            <a:r>
              <a:rPr lang="en-US" sz="1200" kern="1200" dirty="0" smtClean="0">
                <a:solidFill>
                  <a:schemeClr val="tx1"/>
                </a:solidFill>
                <a:effectLst/>
                <a:latin typeface="+mn-lt"/>
                <a:ea typeface="+mn-ea"/>
                <a:cs typeface="+mn-cs"/>
              </a:rPr>
              <a:t> uses two Boolean arrays to maintain our knowledge about each vertex in the graph. A vertex is discovered the first time we visit it. A vertex is considered processed after we have traversed all outgoing edges from it. Thus, each vertex passes from undiscovered to discovered to processed over the course of the search. This information could have been maintained using one enumerated type variable, but we used two Boolean variables instead. Once a vertex is discovered, it is placed on a queue. Since we process these vertices in first-in, first-out order, the oldest vertices are expanded first, which are exactly those closest to the root.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exact behavior of </a:t>
            </a:r>
            <a:r>
              <a:rPr lang="en-US" sz="1200" kern="1200" dirty="0" err="1" smtClean="0">
                <a:solidFill>
                  <a:schemeClr val="tx1"/>
                </a:solidFill>
                <a:effectLst/>
                <a:latin typeface="+mn-lt"/>
                <a:ea typeface="+mn-ea"/>
                <a:cs typeface="+mn-cs"/>
              </a:rPr>
              <a:t>bfs</a:t>
            </a:r>
            <a:r>
              <a:rPr lang="en-US" sz="1200" kern="1200" dirty="0" smtClean="0">
                <a:solidFill>
                  <a:schemeClr val="tx1"/>
                </a:solidFill>
                <a:effectLst/>
                <a:latin typeface="+mn-lt"/>
                <a:ea typeface="+mn-ea"/>
                <a:cs typeface="+mn-cs"/>
              </a:rPr>
              <a:t> depends upon the functions process vertex early(), process vertex late(), and process edge(). Through these functions, we can customize what the traversal does as it makes its official visit to each edge and each vertex. Initially, we will do all of vertex processing on entry, so process vertex late() returns without action: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get an accurate count of the number of edges. Different algorithms perform different actions on vertices or edges as they are encountered. These functions give us the freedom to easily customize our response.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D4DAEAD8-29AF-BE45-B5C7-827860821499}" type="slidenum">
              <a:rPr lang="en-US" smtClean="0"/>
              <a:t>13</a:t>
            </a:fld>
            <a:endParaRPr lang="en-US"/>
          </a:p>
        </p:txBody>
      </p:sp>
    </p:spTree>
    <p:extLst>
      <p:ext uri="{BB962C8B-B14F-4D97-AF65-F5344CB8AC3E}">
        <p14:creationId xmlns:p14="http://schemas.microsoft.com/office/powerpoint/2010/main" val="1648031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 are two primary graph traversal algorithms: </a:t>
            </a:r>
            <a:r>
              <a:rPr lang="en-US" sz="1200" b="1" kern="1200" dirty="0" smtClean="0">
                <a:solidFill>
                  <a:schemeClr val="tx1"/>
                </a:solidFill>
                <a:effectLst/>
                <a:latin typeface="+mn-lt"/>
                <a:ea typeface="+mn-ea"/>
                <a:cs typeface="+mn-cs"/>
              </a:rPr>
              <a:t>breadth-first search (BFS) </a:t>
            </a:r>
            <a:r>
              <a:rPr lang="en-US" sz="1200" kern="1200" dirty="0" smtClean="0">
                <a:solidFill>
                  <a:schemeClr val="tx1"/>
                </a:solidFill>
                <a:effectLst/>
                <a:latin typeface="+mn-lt"/>
                <a:ea typeface="+mn-ea"/>
                <a:cs typeface="+mn-cs"/>
              </a:rPr>
              <a:t>and </a:t>
            </a:r>
            <a:r>
              <a:rPr lang="en-US" sz="1200" b="1" kern="1200" dirty="0" smtClean="0">
                <a:solidFill>
                  <a:schemeClr val="tx1"/>
                </a:solidFill>
                <a:effectLst/>
                <a:latin typeface="+mn-lt"/>
                <a:ea typeface="+mn-ea"/>
                <a:cs typeface="+mn-cs"/>
              </a:rPr>
              <a:t>depth-first search (DFS)</a:t>
            </a:r>
            <a:r>
              <a:rPr lang="en-US" sz="1200" kern="1200" dirty="0" smtClean="0">
                <a:solidFill>
                  <a:schemeClr val="tx1"/>
                </a:solidFill>
                <a:effectLst/>
                <a:latin typeface="+mn-lt"/>
                <a:ea typeface="+mn-ea"/>
                <a:cs typeface="+mn-cs"/>
              </a:rPr>
              <a:t>. For certain problems, it makes absolutely no difference which you use, but in others the distinction is crucial. The difference between BFS and DFS results is </a:t>
            </a:r>
            <a:r>
              <a:rPr lang="en-US" sz="1200" b="1" kern="1200" dirty="0" smtClean="0">
                <a:solidFill>
                  <a:schemeClr val="tx1"/>
                </a:solidFill>
                <a:effectLst/>
                <a:latin typeface="+mn-lt"/>
                <a:ea typeface="+mn-ea"/>
                <a:cs typeface="+mn-cs"/>
              </a:rPr>
              <a:t>in the order in which they explore vertices</a:t>
            </a:r>
            <a:r>
              <a:rPr lang="en-US" sz="1200" kern="1200" dirty="0" smtClean="0">
                <a:solidFill>
                  <a:schemeClr val="tx1"/>
                </a:solidFill>
                <a:effectLst/>
                <a:latin typeface="+mn-lt"/>
                <a:ea typeface="+mn-ea"/>
                <a:cs typeface="+mn-cs"/>
              </a:rPr>
              <a:t>. This order depends completely upon the container data structure used to store the discovered but not processed vertices. </a:t>
            </a:r>
          </a:p>
          <a:p>
            <a:endParaRPr lang="en-US" dirty="0" smtClean="0"/>
          </a:p>
          <a:p>
            <a:pPr marL="171450" indent="-171450">
              <a:buFont typeface="Arial"/>
              <a:buChar char="•"/>
            </a:pPr>
            <a:r>
              <a:rPr lang="en-US" sz="1200" b="1" kern="1200" dirty="0" smtClean="0">
                <a:solidFill>
                  <a:schemeClr val="tx1"/>
                </a:solidFill>
                <a:effectLst/>
                <a:latin typeface="+mn-lt"/>
                <a:ea typeface="+mn-ea"/>
                <a:cs typeface="+mn-cs"/>
              </a:rPr>
              <a:t>Queue</a:t>
            </a:r>
            <a:r>
              <a:rPr lang="en-US" sz="1200" kern="1200" dirty="0" smtClean="0">
                <a:solidFill>
                  <a:schemeClr val="tx1"/>
                </a:solidFill>
                <a:effectLst/>
                <a:latin typeface="+mn-lt"/>
                <a:ea typeface="+mn-ea"/>
                <a:cs typeface="+mn-cs"/>
              </a:rPr>
              <a:t> – By storing the vertices in a first-in, first-out (FIFO) queue, we explore the oldest unexplored vertices first. Thus our explorations radiate out slowly from the starting vertex, defining a breadth-first search. </a:t>
            </a:r>
          </a:p>
          <a:p>
            <a:pPr marL="171450" indent="-171450">
              <a:buFont typeface="Arial"/>
              <a:buChar char="•"/>
            </a:pPr>
            <a:r>
              <a:rPr lang="en-US" sz="1200" b="1" kern="1200" dirty="0" smtClean="0">
                <a:solidFill>
                  <a:schemeClr val="tx1"/>
                </a:solidFill>
                <a:effectLst/>
                <a:latin typeface="+mn-lt"/>
                <a:ea typeface="+mn-ea"/>
                <a:cs typeface="+mn-cs"/>
              </a:rPr>
              <a:t>Stack </a:t>
            </a:r>
            <a:r>
              <a:rPr lang="en-US" sz="1200" kern="1200" dirty="0" smtClean="0">
                <a:solidFill>
                  <a:schemeClr val="tx1"/>
                </a:solidFill>
                <a:effectLst/>
                <a:latin typeface="+mn-lt"/>
                <a:ea typeface="+mn-ea"/>
                <a:cs typeface="+mn-cs"/>
              </a:rPr>
              <a:t>– By storing the vertices in a last-in, first-out (LIFO) stack, we explore the vertices by lurching along a path, visiting a new neighbor if one is available, and backing up only when we are surrounded by previously discovered vertices. Thus, our explorations quickly wander away from our starting point, defining a depth-first search.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Our implementation of </a:t>
            </a:r>
            <a:r>
              <a:rPr lang="en-US" sz="1200" b="1" kern="1200" dirty="0" err="1" smtClean="0">
                <a:solidFill>
                  <a:schemeClr val="tx1"/>
                </a:solidFill>
                <a:effectLst/>
                <a:latin typeface="+mn-lt"/>
                <a:ea typeface="+mn-ea"/>
                <a:cs typeface="+mn-cs"/>
              </a:rPr>
              <a:t>dfs</a:t>
            </a:r>
            <a:r>
              <a:rPr lang="en-US" sz="1200" kern="1200" dirty="0" smtClean="0">
                <a:solidFill>
                  <a:schemeClr val="tx1"/>
                </a:solidFill>
                <a:effectLst/>
                <a:latin typeface="+mn-lt"/>
                <a:ea typeface="+mn-ea"/>
                <a:cs typeface="+mn-cs"/>
              </a:rPr>
              <a:t> maintains a notion of </a:t>
            </a:r>
            <a:r>
              <a:rPr lang="en-US" sz="1200" b="1" kern="1200" dirty="0" smtClean="0">
                <a:solidFill>
                  <a:schemeClr val="tx1"/>
                </a:solidFill>
                <a:effectLst/>
                <a:latin typeface="+mn-lt"/>
                <a:ea typeface="+mn-ea"/>
                <a:cs typeface="+mn-cs"/>
              </a:rPr>
              <a:t>traversal time for each vertex</a:t>
            </a:r>
            <a:r>
              <a:rPr lang="en-US" sz="1200" kern="1200" dirty="0" smtClean="0">
                <a:solidFill>
                  <a:schemeClr val="tx1"/>
                </a:solidFill>
                <a:effectLst/>
                <a:latin typeface="+mn-lt"/>
                <a:ea typeface="+mn-ea"/>
                <a:cs typeface="+mn-cs"/>
              </a:rPr>
              <a:t>. Our time clock ticks each time we enter or exit any vertex. We keep track of the entry and exit times for each vertex. Depth-first search has a neat recursive implementation, which eliminates the need to explicitly use a stack.</a:t>
            </a:r>
          </a:p>
          <a:p>
            <a:endParaRPr lang="en-US" dirty="0" smtClean="0"/>
          </a:p>
          <a:p>
            <a:r>
              <a:rPr lang="en-US" sz="1200" kern="1200" dirty="0" smtClean="0">
                <a:solidFill>
                  <a:schemeClr val="tx1"/>
                </a:solidFill>
                <a:effectLst/>
                <a:latin typeface="+mn-lt"/>
                <a:ea typeface="+mn-ea"/>
                <a:cs typeface="+mn-cs"/>
              </a:rPr>
              <a:t>The time intervals have interesting and useful properties with respect to depth- first search: </a:t>
            </a:r>
          </a:p>
          <a:p>
            <a:endParaRPr lang="en-US" dirty="0" smtClean="0"/>
          </a:p>
          <a:p>
            <a:pPr marL="171450" indent="-171450">
              <a:buFont typeface="Arial"/>
              <a:buChar char="•"/>
            </a:pPr>
            <a:r>
              <a:rPr lang="en-US" sz="1200" b="1" kern="1200" dirty="0" smtClean="0">
                <a:solidFill>
                  <a:schemeClr val="tx1"/>
                </a:solidFill>
                <a:effectLst/>
                <a:latin typeface="+mn-lt"/>
                <a:ea typeface="+mn-ea"/>
                <a:cs typeface="+mn-cs"/>
              </a:rPr>
              <a:t>Who is an ancestor?</a:t>
            </a:r>
            <a:r>
              <a:rPr lang="en-US" sz="1200" kern="1200" dirty="0" smtClean="0">
                <a:solidFill>
                  <a:schemeClr val="tx1"/>
                </a:solidFill>
                <a:effectLst/>
                <a:latin typeface="+mn-lt"/>
                <a:ea typeface="+mn-ea"/>
                <a:cs typeface="+mn-cs"/>
              </a:rPr>
              <a:t> – Suppose that x is an ancestor of y in the DFS tree. This implies that we must enter x before y, since there is no way we can be born before our own father or grandfather! We also must exit y before we exit x, because the mechanics of DFS ensure we cannot exit x until after we have backed up from the search of all its descendants. Thus the time interval of y must be properly nested within ancestor x. </a:t>
            </a:r>
            <a:endParaRPr lang="en-US" dirty="0" smtClean="0"/>
          </a:p>
          <a:p>
            <a:pPr marL="171450" indent="-171450">
              <a:buFont typeface="Arial"/>
              <a:buChar char="•"/>
            </a:pPr>
            <a:r>
              <a:rPr lang="en-US" sz="1200" b="1" kern="1200" dirty="0" smtClean="0">
                <a:solidFill>
                  <a:schemeClr val="tx1"/>
                </a:solidFill>
                <a:effectLst/>
                <a:latin typeface="+mn-lt"/>
                <a:ea typeface="+mn-ea"/>
                <a:cs typeface="+mn-cs"/>
              </a:rPr>
              <a:t>How many descendants? </a:t>
            </a:r>
            <a:r>
              <a:rPr lang="en-US" sz="1200" kern="1200" dirty="0" smtClean="0">
                <a:solidFill>
                  <a:schemeClr val="tx1"/>
                </a:solidFill>
                <a:effectLst/>
                <a:latin typeface="+mn-lt"/>
                <a:ea typeface="+mn-ea"/>
                <a:cs typeface="+mn-cs"/>
              </a:rPr>
              <a:t>– The difference between the exit and entry times for v tells us how many </a:t>
            </a:r>
            <a:r>
              <a:rPr lang="en-US" sz="1200" kern="1200" dirty="0" err="1" smtClean="0">
                <a:solidFill>
                  <a:schemeClr val="tx1"/>
                </a:solidFill>
                <a:effectLst/>
                <a:latin typeface="+mn-lt"/>
                <a:ea typeface="+mn-ea"/>
                <a:cs typeface="+mn-cs"/>
              </a:rPr>
              <a:t>descendents</a:t>
            </a:r>
            <a:r>
              <a:rPr lang="en-US" sz="1200" kern="1200" dirty="0" smtClean="0">
                <a:solidFill>
                  <a:schemeClr val="tx1"/>
                </a:solidFill>
                <a:effectLst/>
                <a:latin typeface="+mn-lt"/>
                <a:ea typeface="+mn-ea"/>
                <a:cs typeface="+mn-cs"/>
              </a:rPr>
              <a:t> v has in the DFS tree. The clock gets incremented on each vertex entry and vertex exit, so half the time difference denotes the number of </a:t>
            </a:r>
            <a:r>
              <a:rPr lang="en-US" sz="1200" kern="1200" dirty="0" err="1" smtClean="0">
                <a:solidFill>
                  <a:schemeClr val="tx1"/>
                </a:solidFill>
                <a:effectLst/>
                <a:latin typeface="+mn-lt"/>
                <a:ea typeface="+mn-ea"/>
                <a:cs typeface="+mn-cs"/>
              </a:rPr>
              <a:t>descendents</a:t>
            </a:r>
            <a:r>
              <a:rPr lang="en-US" sz="1200" kern="1200" dirty="0" smtClean="0">
                <a:solidFill>
                  <a:schemeClr val="tx1"/>
                </a:solidFill>
                <a:effectLst/>
                <a:latin typeface="+mn-lt"/>
                <a:ea typeface="+mn-ea"/>
                <a:cs typeface="+mn-cs"/>
              </a:rPr>
              <a:t> of v. </a:t>
            </a:r>
            <a:endParaRPr lang="en-US" dirty="0" smtClean="0"/>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will use these entry and exit times in several applications of depth-first search, particularly topological sorting and </a:t>
            </a:r>
            <a:r>
              <a:rPr lang="en-US" sz="1200" kern="1200" dirty="0" err="1" smtClean="0">
                <a:solidFill>
                  <a:schemeClr val="tx1"/>
                </a:solidFill>
                <a:effectLst/>
                <a:latin typeface="+mn-lt"/>
                <a:ea typeface="+mn-ea"/>
                <a:cs typeface="+mn-cs"/>
              </a:rPr>
              <a:t>biconnected</a:t>
            </a:r>
            <a:r>
              <a:rPr lang="en-US" sz="1200" kern="1200" dirty="0" smtClean="0">
                <a:solidFill>
                  <a:schemeClr val="tx1"/>
                </a:solidFill>
                <a:effectLst/>
                <a:latin typeface="+mn-lt"/>
                <a:ea typeface="+mn-ea"/>
                <a:cs typeface="+mn-cs"/>
              </a:rPr>
              <a:t>/strongly-connected com- </a:t>
            </a:r>
            <a:r>
              <a:rPr lang="en-US" sz="1200" kern="1200" dirty="0" err="1" smtClean="0">
                <a:solidFill>
                  <a:schemeClr val="tx1"/>
                </a:solidFill>
                <a:effectLst/>
                <a:latin typeface="+mn-lt"/>
                <a:ea typeface="+mn-ea"/>
                <a:cs typeface="+mn-cs"/>
              </a:rPr>
              <a:t>ponents</a:t>
            </a:r>
            <a:r>
              <a:rPr lang="en-US" sz="1200" kern="1200" dirty="0" smtClean="0">
                <a:solidFill>
                  <a:schemeClr val="tx1"/>
                </a:solidFill>
                <a:effectLst/>
                <a:latin typeface="+mn-lt"/>
                <a:ea typeface="+mn-ea"/>
                <a:cs typeface="+mn-cs"/>
              </a:rPr>
              <a:t>. We need to be able to take separate actions on each entry and exit, thus motivating distinct process vertex early and process vertex late </a:t>
            </a:r>
            <a:r>
              <a:rPr lang="en-US" sz="1200" kern="1200" dirty="0" err="1" smtClean="0">
                <a:solidFill>
                  <a:schemeClr val="tx1"/>
                </a:solidFill>
                <a:effectLst/>
                <a:latin typeface="+mn-lt"/>
                <a:ea typeface="+mn-ea"/>
                <a:cs typeface="+mn-cs"/>
              </a:rPr>
              <a:t>rou</a:t>
            </a:r>
            <a:r>
              <a:rPr lang="en-US" sz="1200" kern="1200" dirty="0" smtClean="0">
                <a:solidFill>
                  <a:schemeClr val="tx1"/>
                </a:solidFill>
                <a:effectLst/>
                <a:latin typeface="+mn-lt"/>
                <a:ea typeface="+mn-ea"/>
                <a:cs typeface="+mn-cs"/>
              </a:rPr>
              <a:t>- tines called from </a:t>
            </a:r>
            <a:r>
              <a:rPr lang="en-US" sz="1200" kern="1200" dirty="0" err="1" smtClean="0">
                <a:solidFill>
                  <a:schemeClr val="tx1"/>
                </a:solidFill>
                <a:effectLst/>
                <a:latin typeface="+mn-lt"/>
                <a:ea typeface="+mn-ea"/>
                <a:cs typeface="+mn-cs"/>
              </a:rPr>
              <a:t>dfs</a:t>
            </a:r>
            <a:r>
              <a:rPr lang="en-US" sz="1200" kern="120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other important property of a depth-first search is that it partitions the edges of an undirected graph into exactly two classes: tree edges and back edges. The tree edges discover new vertices, and are those encoded in the parent relation. Back edges are those whose other endpoint is an ancestor of the vertex being expanded, so they point back into the tree.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 amazing property of depth-first search is that all edges fall into these two classes. Why can’t an edge go to a brother or cousin node instead of an ancestor? All nodes reachable from a given vertex v are expanded before we finish with the traversal from v, so such topologies are impossible for undirected graphs. This edge classification proves fundamental to the correctness of DFS-based algorithms. </a:t>
            </a:r>
            <a:endParaRPr lang="en-US" dirty="0" smtClean="0"/>
          </a:p>
          <a:p>
            <a:endParaRPr lang="en-US" dirty="0"/>
          </a:p>
        </p:txBody>
      </p:sp>
      <p:sp>
        <p:nvSpPr>
          <p:cNvPr id="4" name="Slide Number Placeholder 3"/>
          <p:cNvSpPr>
            <a:spLocks noGrp="1"/>
          </p:cNvSpPr>
          <p:nvPr>
            <p:ph type="sldNum" sz="quarter" idx="10"/>
          </p:nvPr>
        </p:nvSpPr>
        <p:spPr/>
        <p:txBody>
          <a:bodyPr/>
          <a:lstStyle/>
          <a:p>
            <a:fld id="{D4DAEAD8-29AF-BE45-B5C7-827860821499}" type="slidenum">
              <a:rPr lang="en-US" smtClean="0"/>
              <a:t>14</a:t>
            </a:fld>
            <a:endParaRPr lang="en-US"/>
          </a:p>
        </p:txBody>
      </p:sp>
    </p:spTree>
    <p:extLst>
      <p:ext uri="{BB962C8B-B14F-4D97-AF65-F5344CB8AC3E}">
        <p14:creationId xmlns:p14="http://schemas.microsoft.com/office/powerpoint/2010/main" val="1648031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7E2E58-8E3F-7D4C-97C3-5E1A08F685E3}" type="datetimeFigureOut">
              <a:rPr lang="en-US" smtClean="0"/>
              <a:t>7/30/15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93077-5DF5-8843-8C68-0ABDDBE2E8A8}" type="slidenum">
              <a:rPr lang="en-US" smtClean="0"/>
              <a:t>‹#›</a:t>
            </a:fld>
            <a:endParaRPr lang="en-US"/>
          </a:p>
        </p:txBody>
      </p:sp>
    </p:spTree>
    <p:extLst>
      <p:ext uri="{BB962C8B-B14F-4D97-AF65-F5344CB8AC3E}">
        <p14:creationId xmlns:p14="http://schemas.microsoft.com/office/powerpoint/2010/main" val="4125836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7E2E58-8E3F-7D4C-97C3-5E1A08F685E3}" type="datetimeFigureOut">
              <a:rPr lang="en-US" smtClean="0"/>
              <a:t>7/30/15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93077-5DF5-8843-8C68-0ABDDBE2E8A8}" type="slidenum">
              <a:rPr lang="en-US" smtClean="0"/>
              <a:t>‹#›</a:t>
            </a:fld>
            <a:endParaRPr lang="en-US"/>
          </a:p>
        </p:txBody>
      </p:sp>
    </p:spTree>
    <p:extLst>
      <p:ext uri="{BB962C8B-B14F-4D97-AF65-F5344CB8AC3E}">
        <p14:creationId xmlns:p14="http://schemas.microsoft.com/office/powerpoint/2010/main" val="3707616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7E2E58-8E3F-7D4C-97C3-5E1A08F685E3}" type="datetimeFigureOut">
              <a:rPr lang="en-US" smtClean="0"/>
              <a:t>7/30/15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93077-5DF5-8843-8C68-0ABDDBE2E8A8}" type="slidenum">
              <a:rPr lang="en-US" smtClean="0"/>
              <a:t>‹#›</a:t>
            </a:fld>
            <a:endParaRPr lang="en-US"/>
          </a:p>
        </p:txBody>
      </p:sp>
    </p:spTree>
    <p:extLst>
      <p:ext uri="{BB962C8B-B14F-4D97-AF65-F5344CB8AC3E}">
        <p14:creationId xmlns:p14="http://schemas.microsoft.com/office/powerpoint/2010/main" val="4224655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7E2E58-8E3F-7D4C-97C3-5E1A08F685E3}" type="datetimeFigureOut">
              <a:rPr lang="en-US" smtClean="0"/>
              <a:t>7/30/15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93077-5DF5-8843-8C68-0ABDDBE2E8A8}" type="slidenum">
              <a:rPr lang="en-US" smtClean="0"/>
              <a:t>‹#›</a:t>
            </a:fld>
            <a:endParaRPr lang="en-US"/>
          </a:p>
        </p:txBody>
      </p:sp>
    </p:spTree>
    <p:extLst>
      <p:ext uri="{BB962C8B-B14F-4D97-AF65-F5344CB8AC3E}">
        <p14:creationId xmlns:p14="http://schemas.microsoft.com/office/powerpoint/2010/main" val="3905307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7E2E58-8E3F-7D4C-97C3-5E1A08F685E3}" type="datetimeFigureOut">
              <a:rPr lang="en-US" smtClean="0"/>
              <a:t>7/30/15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93077-5DF5-8843-8C68-0ABDDBE2E8A8}" type="slidenum">
              <a:rPr lang="en-US" smtClean="0"/>
              <a:t>‹#›</a:t>
            </a:fld>
            <a:endParaRPr lang="en-US"/>
          </a:p>
        </p:txBody>
      </p:sp>
    </p:spTree>
    <p:extLst>
      <p:ext uri="{BB962C8B-B14F-4D97-AF65-F5344CB8AC3E}">
        <p14:creationId xmlns:p14="http://schemas.microsoft.com/office/powerpoint/2010/main" val="106890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7E2E58-8E3F-7D4C-97C3-5E1A08F685E3}" type="datetimeFigureOut">
              <a:rPr lang="en-US" smtClean="0"/>
              <a:t>7/30/15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393077-5DF5-8843-8C68-0ABDDBE2E8A8}" type="slidenum">
              <a:rPr lang="en-US" smtClean="0"/>
              <a:t>‹#›</a:t>
            </a:fld>
            <a:endParaRPr lang="en-US"/>
          </a:p>
        </p:txBody>
      </p:sp>
    </p:spTree>
    <p:extLst>
      <p:ext uri="{BB962C8B-B14F-4D97-AF65-F5344CB8AC3E}">
        <p14:creationId xmlns:p14="http://schemas.microsoft.com/office/powerpoint/2010/main" val="243054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7E2E58-8E3F-7D4C-97C3-5E1A08F685E3}" type="datetimeFigureOut">
              <a:rPr lang="en-US" smtClean="0"/>
              <a:t>7/30/15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393077-5DF5-8843-8C68-0ABDDBE2E8A8}" type="slidenum">
              <a:rPr lang="en-US" smtClean="0"/>
              <a:t>‹#›</a:t>
            </a:fld>
            <a:endParaRPr lang="en-US"/>
          </a:p>
        </p:txBody>
      </p:sp>
    </p:spTree>
    <p:extLst>
      <p:ext uri="{BB962C8B-B14F-4D97-AF65-F5344CB8AC3E}">
        <p14:creationId xmlns:p14="http://schemas.microsoft.com/office/powerpoint/2010/main" val="1872324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7E2E58-8E3F-7D4C-97C3-5E1A08F685E3}" type="datetimeFigureOut">
              <a:rPr lang="en-US" smtClean="0"/>
              <a:t>7/30/15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393077-5DF5-8843-8C68-0ABDDBE2E8A8}" type="slidenum">
              <a:rPr lang="en-US" smtClean="0"/>
              <a:t>‹#›</a:t>
            </a:fld>
            <a:endParaRPr lang="en-US"/>
          </a:p>
        </p:txBody>
      </p:sp>
    </p:spTree>
    <p:extLst>
      <p:ext uri="{BB962C8B-B14F-4D97-AF65-F5344CB8AC3E}">
        <p14:creationId xmlns:p14="http://schemas.microsoft.com/office/powerpoint/2010/main" val="2431560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7E2E58-8E3F-7D4C-97C3-5E1A08F685E3}" type="datetimeFigureOut">
              <a:rPr lang="en-US" smtClean="0"/>
              <a:t>7/30/15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393077-5DF5-8843-8C68-0ABDDBE2E8A8}" type="slidenum">
              <a:rPr lang="en-US" smtClean="0"/>
              <a:t>‹#›</a:t>
            </a:fld>
            <a:endParaRPr lang="en-US"/>
          </a:p>
        </p:txBody>
      </p:sp>
    </p:spTree>
    <p:extLst>
      <p:ext uri="{BB962C8B-B14F-4D97-AF65-F5344CB8AC3E}">
        <p14:creationId xmlns:p14="http://schemas.microsoft.com/office/powerpoint/2010/main" val="2471310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7E2E58-8E3F-7D4C-97C3-5E1A08F685E3}" type="datetimeFigureOut">
              <a:rPr lang="en-US" smtClean="0"/>
              <a:t>7/30/15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393077-5DF5-8843-8C68-0ABDDBE2E8A8}" type="slidenum">
              <a:rPr lang="en-US" smtClean="0"/>
              <a:t>‹#›</a:t>
            </a:fld>
            <a:endParaRPr lang="en-US"/>
          </a:p>
        </p:txBody>
      </p:sp>
    </p:spTree>
    <p:extLst>
      <p:ext uri="{BB962C8B-B14F-4D97-AF65-F5344CB8AC3E}">
        <p14:creationId xmlns:p14="http://schemas.microsoft.com/office/powerpoint/2010/main" val="1234674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7E2E58-8E3F-7D4C-97C3-5E1A08F685E3}" type="datetimeFigureOut">
              <a:rPr lang="en-US" smtClean="0"/>
              <a:t>7/30/15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393077-5DF5-8843-8C68-0ABDDBE2E8A8}" type="slidenum">
              <a:rPr lang="en-US" smtClean="0"/>
              <a:t>‹#›</a:t>
            </a:fld>
            <a:endParaRPr lang="en-US"/>
          </a:p>
        </p:txBody>
      </p:sp>
    </p:spTree>
    <p:extLst>
      <p:ext uri="{BB962C8B-B14F-4D97-AF65-F5344CB8AC3E}">
        <p14:creationId xmlns:p14="http://schemas.microsoft.com/office/powerpoint/2010/main" val="18401170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7E2E58-8E3F-7D4C-97C3-5E1A08F685E3}" type="datetimeFigureOut">
              <a:rPr lang="en-US" smtClean="0"/>
              <a:t>7/30/15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393077-5DF5-8843-8C68-0ABDDBE2E8A8}" type="slidenum">
              <a:rPr lang="en-US" smtClean="0"/>
              <a:t>‹#›</a:t>
            </a:fld>
            <a:endParaRPr lang="en-US"/>
          </a:p>
        </p:txBody>
      </p:sp>
    </p:spTree>
    <p:extLst>
      <p:ext uri="{BB962C8B-B14F-4D97-AF65-F5344CB8AC3E}">
        <p14:creationId xmlns:p14="http://schemas.microsoft.com/office/powerpoint/2010/main" val="4151474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8800" dirty="0" smtClean="0"/>
              <a:t>Graph Traversal</a:t>
            </a:r>
            <a:endParaRPr lang="en-US" sz="8800" dirty="0"/>
          </a:p>
        </p:txBody>
      </p:sp>
      <p:sp>
        <p:nvSpPr>
          <p:cNvPr id="3" name="Subtitle 2"/>
          <p:cNvSpPr>
            <a:spLocks noGrp="1"/>
          </p:cNvSpPr>
          <p:nvPr>
            <p:ph type="subTitle" idx="1"/>
          </p:nvPr>
        </p:nvSpPr>
        <p:spPr/>
        <p:txBody>
          <a:bodyPr/>
          <a:lstStyle/>
          <a:p>
            <a:r>
              <a:rPr lang="en-US" dirty="0" smtClean="0"/>
              <a:t>SRIN Tech Dojo on Algorithm</a:t>
            </a:r>
            <a:endParaRPr lang="en-US" dirty="0" smtClean="0"/>
          </a:p>
          <a:p>
            <a:r>
              <a:rPr lang="en-US" dirty="0" err="1" smtClean="0"/>
              <a:t>Risman</a:t>
            </a:r>
            <a:r>
              <a:rPr lang="en-US" dirty="0" smtClean="0"/>
              <a:t> Adnan</a:t>
            </a:r>
          </a:p>
        </p:txBody>
      </p:sp>
    </p:spTree>
    <p:extLst>
      <p:ext uri="{BB962C8B-B14F-4D97-AF65-F5344CB8AC3E}">
        <p14:creationId xmlns:p14="http://schemas.microsoft.com/office/powerpoint/2010/main" val="376205924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Graph Data Structures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Picking right structure can impact </a:t>
            </a:r>
            <a:r>
              <a:rPr lang="en-US" sz="2400" b="1" dirty="0" smtClean="0"/>
              <a:t>performance</a:t>
            </a:r>
            <a:r>
              <a:rPr lang="en-US" sz="2400" dirty="0" smtClean="0"/>
              <a:t>. Two options:</a:t>
            </a:r>
          </a:p>
          <a:p>
            <a:pPr lvl="1">
              <a:buFont typeface="Wingdings" charset="2"/>
              <a:buChar char="§"/>
            </a:pPr>
            <a:r>
              <a:rPr lang="en-US" sz="2000" b="1" dirty="0" smtClean="0"/>
              <a:t>Adjacency Matrix</a:t>
            </a:r>
          </a:p>
          <a:p>
            <a:pPr lvl="1">
              <a:buFont typeface="Wingdings" charset="2"/>
              <a:buChar char="§"/>
            </a:pPr>
            <a:r>
              <a:rPr lang="en-US" sz="2000" b="1" dirty="0" smtClean="0"/>
              <a:t>Adjacency Lists</a:t>
            </a:r>
            <a:endParaRPr lang="en-US" sz="2000" b="1" dirty="0"/>
          </a:p>
        </p:txBody>
      </p:sp>
      <p:pic>
        <p:nvPicPr>
          <p:cNvPr id="4" name="Picture 3" descr="Screen Shot 2015-07-28 at 1.15.0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701" y="4799923"/>
            <a:ext cx="6364462" cy="1919158"/>
          </a:xfrm>
          <a:prstGeom prst="rect">
            <a:avLst/>
          </a:prstGeom>
        </p:spPr>
      </p:pic>
      <p:pic>
        <p:nvPicPr>
          <p:cNvPr id="5" name="Picture 4" descr="Screen Shot 2015-07-28 at 12.52.2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981" y="2912703"/>
            <a:ext cx="8556718" cy="1887220"/>
          </a:xfrm>
          <a:prstGeom prst="rect">
            <a:avLst/>
          </a:prstGeom>
        </p:spPr>
      </p:pic>
    </p:spTree>
    <p:extLst>
      <p:ext uri="{BB962C8B-B14F-4D97-AF65-F5344CB8AC3E}">
        <p14:creationId xmlns:p14="http://schemas.microsoft.com/office/powerpoint/2010/main" val="251628136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Adjacency Lists</a:t>
            </a:r>
            <a:endParaRPr lang="en-US" dirty="0"/>
          </a:p>
        </p:txBody>
      </p:sp>
      <p:sp>
        <p:nvSpPr>
          <p:cNvPr id="3" name="Content Placeholder 2"/>
          <p:cNvSpPr>
            <a:spLocks noGrp="1"/>
          </p:cNvSpPr>
          <p:nvPr>
            <p:ph idx="1"/>
          </p:nvPr>
        </p:nvSpPr>
        <p:spPr>
          <a:xfrm>
            <a:off x="457200" y="1644880"/>
            <a:ext cx="4830394" cy="4481284"/>
          </a:xfrm>
        </p:spPr>
        <p:txBody>
          <a:bodyPr>
            <a:normAutofit fontScale="62500" lnSpcReduction="20000"/>
          </a:bodyPr>
          <a:lstStyle/>
          <a:p>
            <a:pPr marL="0" indent="0">
              <a:buNone/>
            </a:pPr>
            <a:r>
              <a:rPr lang="en-US" dirty="0" smtClean="0">
                <a:solidFill>
                  <a:srgbClr val="000090"/>
                </a:solidFill>
                <a:latin typeface="Courier"/>
                <a:cs typeface="Courier"/>
              </a:rPr>
              <a:t>#define MAXV    100             </a:t>
            </a:r>
          </a:p>
          <a:p>
            <a:pPr marL="0" indent="0">
              <a:buNone/>
            </a:pPr>
            <a:r>
              <a:rPr lang="en-US" dirty="0" err="1" smtClean="0">
                <a:solidFill>
                  <a:srgbClr val="000090"/>
                </a:solidFill>
                <a:latin typeface="Courier"/>
                <a:cs typeface="Courier"/>
              </a:rPr>
              <a:t>typedef</a:t>
            </a:r>
            <a:r>
              <a:rPr lang="en-US" dirty="0" smtClean="0">
                <a:solidFill>
                  <a:srgbClr val="000090"/>
                </a:solidFill>
                <a:latin typeface="Courier"/>
                <a:cs typeface="Courier"/>
              </a:rPr>
              <a:t> </a:t>
            </a:r>
            <a:r>
              <a:rPr lang="en-US" dirty="0" err="1" smtClean="0">
                <a:solidFill>
                  <a:srgbClr val="000090"/>
                </a:solidFill>
                <a:latin typeface="Courier"/>
                <a:cs typeface="Courier"/>
              </a:rPr>
              <a:t>struct</a:t>
            </a:r>
            <a:r>
              <a:rPr lang="en-US" dirty="0" smtClean="0">
                <a:solidFill>
                  <a:srgbClr val="000090"/>
                </a:solidFill>
                <a:latin typeface="Courier"/>
                <a:cs typeface="Courier"/>
              </a:rPr>
              <a:t>{</a:t>
            </a:r>
          </a:p>
          <a:p>
            <a:pPr marL="0" indent="0">
              <a:buNone/>
            </a:pPr>
            <a:r>
              <a:rPr lang="en-US" dirty="0" smtClean="0">
                <a:solidFill>
                  <a:srgbClr val="000090"/>
                </a:solidFill>
                <a:latin typeface="Courier"/>
                <a:cs typeface="Courier"/>
              </a:rPr>
              <a:t>    </a:t>
            </a:r>
            <a:r>
              <a:rPr lang="en-US" dirty="0" err="1" smtClean="0">
                <a:solidFill>
                  <a:srgbClr val="000090"/>
                </a:solidFill>
                <a:latin typeface="Courier"/>
                <a:cs typeface="Courier"/>
              </a:rPr>
              <a:t>int</a:t>
            </a:r>
            <a:r>
              <a:rPr lang="en-US" dirty="0" smtClean="0">
                <a:solidFill>
                  <a:srgbClr val="000090"/>
                </a:solidFill>
                <a:latin typeface="Courier"/>
                <a:cs typeface="Courier"/>
              </a:rPr>
              <a:t> y;                      </a:t>
            </a:r>
          </a:p>
          <a:p>
            <a:pPr marL="0" indent="0">
              <a:buNone/>
            </a:pPr>
            <a:r>
              <a:rPr lang="en-US" dirty="0" smtClean="0">
                <a:solidFill>
                  <a:srgbClr val="000090"/>
                </a:solidFill>
                <a:latin typeface="Courier"/>
                <a:cs typeface="Courier"/>
              </a:rPr>
              <a:t>    </a:t>
            </a:r>
            <a:r>
              <a:rPr lang="en-US" dirty="0" err="1" smtClean="0">
                <a:solidFill>
                  <a:srgbClr val="000090"/>
                </a:solidFill>
                <a:latin typeface="Courier"/>
                <a:cs typeface="Courier"/>
              </a:rPr>
              <a:t>int</a:t>
            </a:r>
            <a:r>
              <a:rPr lang="en-US" dirty="0" smtClean="0">
                <a:solidFill>
                  <a:srgbClr val="000090"/>
                </a:solidFill>
                <a:latin typeface="Courier"/>
                <a:cs typeface="Courier"/>
              </a:rPr>
              <a:t> weight;                 </a:t>
            </a:r>
          </a:p>
          <a:p>
            <a:pPr marL="0" indent="0">
              <a:buNone/>
            </a:pPr>
            <a:r>
              <a:rPr lang="en-US" dirty="0" smtClean="0">
                <a:solidFill>
                  <a:srgbClr val="000090"/>
                </a:solidFill>
                <a:latin typeface="Courier"/>
                <a:cs typeface="Courier"/>
              </a:rPr>
              <a:t>    </a:t>
            </a:r>
            <a:r>
              <a:rPr lang="en-US" dirty="0" err="1" smtClean="0">
                <a:solidFill>
                  <a:srgbClr val="000090"/>
                </a:solidFill>
                <a:latin typeface="Courier"/>
                <a:cs typeface="Courier"/>
              </a:rPr>
              <a:t>edgenode</a:t>
            </a:r>
            <a:r>
              <a:rPr lang="en-US" dirty="0" smtClean="0">
                <a:solidFill>
                  <a:srgbClr val="000090"/>
                </a:solidFill>
                <a:latin typeface="Courier"/>
                <a:cs typeface="Courier"/>
              </a:rPr>
              <a:t> *next;             </a:t>
            </a:r>
          </a:p>
          <a:p>
            <a:pPr marL="0" indent="0">
              <a:buNone/>
            </a:pPr>
            <a:r>
              <a:rPr lang="en-US" dirty="0" smtClean="0">
                <a:solidFill>
                  <a:srgbClr val="000090"/>
                </a:solidFill>
                <a:latin typeface="Courier"/>
                <a:cs typeface="Courier"/>
              </a:rPr>
              <a:t>}</a:t>
            </a:r>
            <a:r>
              <a:rPr lang="en-US" dirty="0" err="1" smtClean="0">
                <a:solidFill>
                  <a:srgbClr val="000090"/>
                </a:solidFill>
                <a:latin typeface="Courier"/>
                <a:cs typeface="Courier"/>
              </a:rPr>
              <a:t>edgenode</a:t>
            </a:r>
            <a:r>
              <a:rPr lang="en-US" dirty="0" smtClean="0">
                <a:solidFill>
                  <a:srgbClr val="000090"/>
                </a:solidFill>
                <a:latin typeface="Courier"/>
                <a:cs typeface="Courier"/>
              </a:rPr>
              <a:t>;</a:t>
            </a:r>
          </a:p>
          <a:p>
            <a:pPr marL="0" indent="0">
              <a:buNone/>
            </a:pPr>
            <a:endParaRPr lang="en-US" dirty="0" smtClean="0">
              <a:solidFill>
                <a:srgbClr val="000090"/>
              </a:solidFill>
              <a:latin typeface="Courier"/>
              <a:cs typeface="Courier"/>
            </a:endParaRPr>
          </a:p>
          <a:p>
            <a:pPr marL="0" indent="0">
              <a:buNone/>
            </a:pPr>
            <a:r>
              <a:rPr lang="en-US" dirty="0" err="1" smtClean="0">
                <a:solidFill>
                  <a:srgbClr val="000090"/>
                </a:solidFill>
                <a:latin typeface="Courier"/>
                <a:cs typeface="Courier"/>
              </a:rPr>
              <a:t>typedef</a:t>
            </a:r>
            <a:r>
              <a:rPr lang="en-US" dirty="0" smtClean="0">
                <a:solidFill>
                  <a:srgbClr val="000090"/>
                </a:solidFill>
                <a:latin typeface="Courier"/>
                <a:cs typeface="Courier"/>
              </a:rPr>
              <a:t> </a:t>
            </a:r>
            <a:r>
              <a:rPr lang="en-US" dirty="0" err="1" smtClean="0">
                <a:solidFill>
                  <a:srgbClr val="000090"/>
                </a:solidFill>
                <a:latin typeface="Courier"/>
                <a:cs typeface="Courier"/>
              </a:rPr>
              <a:t>struct</a:t>
            </a:r>
            <a:r>
              <a:rPr lang="en-US" dirty="0" smtClean="0">
                <a:solidFill>
                  <a:srgbClr val="000090"/>
                </a:solidFill>
                <a:latin typeface="Courier"/>
                <a:cs typeface="Courier"/>
              </a:rPr>
              <a:t> {</a:t>
            </a:r>
          </a:p>
          <a:p>
            <a:pPr marL="0" indent="0">
              <a:buNone/>
            </a:pPr>
            <a:r>
              <a:rPr lang="en-US" dirty="0" smtClean="0">
                <a:solidFill>
                  <a:srgbClr val="000090"/>
                </a:solidFill>
                <a:latin typeface="Courier"/>
                <a:cs typeface="Courier"/>
              </a:rPr>
              <a:t>    </a:t>
            </a:r>
            <a:r>
              <a:rPr lang="en-US" dirty="0" err="1" smtClean="0">
                <a:solidFill>
                  <a:srgbClr val="000090"/>
                </a:solidFill>
                <a:latin typeface="Courier"/>
                <a:cs typeface="Courier"/>
              </a:rPr>
              <a:t>edgenode</a:t>
            </a:r>
            <a:r>
              <a:rPr lang="en-US" dirty="0" smtClean="0">
                <a:solidFill>
                  <a:srgbClr val="000090"/>
                </a:solidFill>
                <a:latin typeface="Courier"/>
                <a:cs typeface="Courier"/>
              </a:rPr>
              <a:t> *edges[MAXV+1];    </a:t>
            </a:r>
          </a:p>
          <a:p>
            <a:pPr marL="0" indent="0">
              <a:buNone/>
            </a:pPr>
            <a:r>
              <a:rPr lang="en-US" dirty="0" smtClean="0">
                <a:solidFill>
                  <a:srgbClr val="000090"/>
                </a:solidFill>
                <a:latin typeface="Courier"/>
                <a:cs typeface="Courier"/>
              </a:rPr>
              <a:t>    </a:t>
            </a:r>
            <a:r>
              <a:rPr lang="en-US" dirty="0" err="1" smtClean="0">
                <a:solidFill>
                  <a:srgbClr val="000090"/>
                </a:solidFill>
                <a:latin typeface="Courier"/>
                <a:cs typeface="Courier"/>
              </a:rPr>
              <a:t>int</a:t>
            </a:r>
            <a:r>
              <a:rPr lang="en-US" dirty="0" smtClean="0">
                <a:solidFill>
                  <a:srgbClr val="000090"/>
                </a:solidFill>
                <a:latin typeface="Courier"/>
                <a:cs typeface="Courier"/>
              </a:rPr>
              <a:t> degree[MAXV+1];         </a:t>
            </a:r>
          </a:p>
          <a:p>
            <a:pPr marL="0" indent="0">
              <a:buNone/>
            </a:pPr>
            <a:r>
              <a:rPr lang="en-US" dirty="0" smtClean="0">
                <a:solidFill>
                  <a:srgbClr val="000090"/>
                </a:solidFill>
                <a:latin typeface="Courier"/>
                <a:cs typeface="Courier"/>
              </a:rPr>
              <a:t>    </a:t>
            </a:r>
            <a:r>
              <a:rPr lang="en-US" dirty="0" err="1" smtClean="0">
                <a:solidFill>
                  <a:srgbClr val="000090"/>
                </a:solidFill>
                <a:latin typeface="Courier"/>
                <a:cs typeface="Courier"/>
              </a:rPr>
              <a:t>int</a:t>
            </a:r>
            <a:r>
              <a:rPr lang="en-US" dirty="0" smtClean="0">
                <a:solidFill>
                  <a:srgbClr val="000090"/>
                </a:solidFill>
                <a:latin typeface="Courier"/>
                <a:cs typeface="Courier"/>
              </a:rPr>
              <a:t> </a:t>
            </a:r>
            <a:r>
              <a:rPr lang="en-US" dirty="0" err="1" smtClean="0">
                <a:solidFill>
                  <a:srgbClr val="000090"/>
                </a:solidFill>
                <a:latin typeface="Courier"/>
                <a:cs typeface="Courier"/>
              </a:rPr>
              <a:t>nvertices</a:t>
            </a:r>
            <a:r>
              <a:rPr lang="en-US" dirty="0" smtClean="0">
                <a:solidFill>
                  <a:srgbClr val="000090"/>
                </a:solidFill>
                <a:latin typeface="Courier"/>
                <a:cs typeface="Courier"/>
              </a:rPr>
              <a:t>;              </a:t>
            </a:r>
          </a:p>
          <a:p>
            <a:pPr marL="0" indent="0">
              <a:buNone/>
            </a:pPr>
            <a:r>
              <a:rPr lang="en-US" dirty="0" smtClean="0">
                <a:solidFill>
                  <a:srgbClr val="000090"/>
                </a:solidFill>
                <a:latin typeface="Courier"/>
                <a:cs typeface="Courier"/>
              </a:rPr>
              <a:t>    </a:t>
            </a:r>
            <a:r>
              <a:rPr lang="en-US" dirty="0" err="1" smtClean="0">
                <a:solidFill>
                  <a:srgbClr val="000090"/>
                </a:solidFill>
                <a:latin typeface="Courier"/>
                <a:cs typeface="Courier"/>
              </a:rPr>
              <a:t>int</a:t>
            </a:r>
            <a:r>
              <a:rPr lang="en-US" dirty="0" smtClean="0">
                <a:solidFill>
                  <a:srgbClr val="000090"/>
                </a:solidFill>
                <a:latin typeface="Courier"/>
                <a:cs typeface="Courier"/>
              </a:rPr>
              <a:t> </a:t>
            </a:r>
            <a:r>
              <a:rPr lang="en-US" dirty="0" err="1" smtClean="0">
                <a:solidFill>
                  <a:srgbClr val="000090"/>
                </a:solidFill>
                <a:latin typeface="Courier"/>
                <a:cs typeface="Courier"/>
              </a:rPr>
              <a:t>nedges</a:t>
            </a:r>
            <a:r>
              <a:rPr lang="en-US" dirty="0" smtClean="0">
                <a:solidFill>
                  <a:srgbClr val="000090"/>
                </a:solidFill>
                <a:latin typeface="Courier"/>
                <a:cs typeface="Courier"/>
              </a:rPr>
              <a:t>;                 </a:t>
            </a:r>
          </a:p>
          <a:p>
            <a:pPr marL="0" indent="0">
              <a:buNone/>
            </a:pPr>
            <a:r>
              <a:rPr lang="en-US" dirty="0" smtClean="0">
                <a:solidFill>
                  <a:srgbClr val="000090"/>
                </a:solidFill>
                <a:latin typeface="Courier"/>
                <a:cs typeface="Courier"/>
              </a:rPr>
              <a:t>    </a:t>
            </a:r>
            <a:r>
              <a:rPr lang="en-US" dirty="0" err="1" smtClean="0">
                <a:solidFill>
                  <a:srgbClr val="000090"/>
                </a:solidFill>
                <a:latin typeface="Courier"/>
                <a:cs typeface="Courier"/>
              </a:rPr>
              <a:t>int</a:t>
            </a:r>
            <a:r>
              <a:rPr lang="en-US" dirty="0" smtClean="0">
                <a:solidFill>
                  <a:srgbClr val="000090"/>
                </a:solidFill>
                <a:latin typeface="Courier"/>
                <a:cs typeface="Courier"/>
              </a:rPr>
              <a:t> directed;               </a:t>
            </a:r>
          </a:p>
          <a:p>
            <a:pPr marL="0" indent="0">
              <a:buNone/>
            </a:pPr>
            <a:r>
              <a:rPr lang="en-US" dirty="0" smtClean="0">
                <a:solidFill>
                  <a:srgbClr val="000090"/>
                </a:solidFill>
                <a:latin typeface="Courier"/>
                <a:cs typeface="Courier"/>
              </a:rPr>
              <a:t>}graph;</a:t>
            </a:r>
          </a:p>
          <a:p>
            <a:pPr marL="0" indent="0">
              <a:buNone/>
            </a:pPr>
            <a:endParaRPr lang="en-US" dirty="0" smtClean="0">
              <a:solidFill>
                <a:srgbClr val="000090"/>
              </a:solidFill>
              <a:latin typeface="Courier"/>
              <a:cs typeface="Courier"/>
            </a:endParaRPr>
          </a:p>
        </p:txBody>
      </p:sp>
      <p:sp>
        <p:nvSpPr>
          <p:cNvPr id="5" name="Rectangle 4"/>
          <p:cNvSpPr/>
          <p:nvPr/>
        </p:nvSpPr>
        <p:spPr>
          <a:xfrm>
            <a:off x="5287594" y="1561596"/>
            <a:ext cx="3898040" cy="4893647"/>
          </a:xfrm>
          <a:prstGeom prst="rect">
            <a:avLst/>
          </a:prstGeom>
        </p:spPr>
        <p:txBody>
          <a:bodyPr wrap="square">
            <a:spAutoFit/>
          </a:bodyPr>
          <a:lstStyle/>
          <a:p>
            <a:r>
              <a:rPr lang="en-US" sz="2400" b="1" dirty="0" smtClean="0"/>
              <a:t>Basic Operations:</a:t>
            </a:r>
          </a:p>
          <a:p>
            <a:pPr marL="457200" indent="-457200">
              <a:buFont typeface="+mj-lt"/>
              <a:buAutoNum type="arabicPeriod"/>
            </a:pPr>
            <a:r>
              <a:rPr lang="en-US" sz="2400" dirty="0" smtClean="0"/>
              <a:t>Initialize Graph</a:t>
            </a:r>
          </a:p>
          <a:p>
            <a:pPr marL="457200" indent="-457200">
              <a:buFont typeface="+mj-lt"/>
              <a:buAutoNum type="arabicPeriod"/>
            </a:pPr>
            <a:r>
              <a:rPr lang="en-US" sz="2400" dirty="0" smtClean="0"/>
              <a:t>Set Parameters</a:t>
            </a:r>
          </a:p>
          <a:p>
            <a:pPr marL="457200" indent="-457200">
              <a:buFont typeface="+mj-lt"/>
              <a:buAutoNum type="arabicPeriod"/>
            </a:pPr>
            <a:r>
              <a:rPr lang="en-US" sz="2400" dirty="0" smtClean="0"/>
              <a:t>Insert Edge</a:t>
            </a:r>
          </a:p>
          <a:p>
            <a:pPr marL="457200" indent="-457200">
              <a:buFont typeface="+mj-lt"/>
              <a:buAutoNum type="arabicPeriod"/>
            </a:pPr>
            <a:r>
              <a:rPr lang="en-US" sz="2400" dirty="0" smtClean="0"/>
              <a:t>Read Graph (File)</a:t>
            </a:r>
          </a:p>
          <a:p>
            <a:pPr marL="457200" indent="-457200">
              <a:buFont typeface="+mj-lt"/>
              <a:buAutoNum type="arabicPeriod"/>
            </a:pPr>
            <a:r>
              <a:rPr lang="en-US" sz="2400" dirty="0" smtClean="0"/>
              <a:t>Delete Edge</a:t>
            </a:r>
          </a:p>
          <a:p>
            <a:pPr marL="457200" indent="-457200">
              <a:buFont typeface="+mj-lt"/>
              <a:buAutoNum type="arabicPeriod"/>
            </a:pPr>
            <a:r>
              <a:rPr lang="en-US" sz="2400" dirty="0" smtClean="0"/>
              <a:t>Print Graph</a:t>
            </a:r>
          </a:p>
          <a:p>
            <a:pPr marL="457200" indent="-457200">
              <a:buFont typeface="+mj-lt"/>
              <a:buAutoNum type="arabicPeriod"/>
            </a:pPr>
            <a:endParaRPr lang="en-US" sz="2400" dirty="0"/>
          </a:p>
          <a:p>
            <a:r>
              <a:rPr lang="en-US" sz="2400" b="1" dirty="0" smtClean="0"/>
              <a:t>Driver Program:</a:t>
            </a:r>
          </a:p>
          <a:p>
            <a:pPr marL="457200" indent="-457200">
              <a:buAutoNum type="arabicPeriod"/>
            </a:pPr>
            <a:r>
              <a:rPr lang="en-US" sz="2400" dirty="0" smtClean="0"/>
              <a:t>Create Graph g;</a:t>
            </a:r>
          </a:p>
          <a:p>
            <a:pPr marL="457200" indent="-457200">
              <a:buAutoNum type="arabicPeriod"/>
            </a:pPr>
            <a:r>
              <a:rPr lang="en-US" sz="2400" dirty="0" smtClean="0"/>
              <a:t>Initialize Graph</a:t>
            </a:r>
          </a:p>
          <a:p>
            <a:pPr marL="457200" indent="-457200">
              <a:buAutoNum type="arabicPeriod"/>
            </a:pPr>
            <a:r>
              <a:rPr lang="en-US" sz="2400" dirty="0" smtClean="0"/>
              <a:t>Set Vertices</a:t>
            </a:r>
          </a:p>
          <a:p>
            <a:pPr marL="457200" indent="-457200">
              <a:buAutoNum type="arabicPeriod"/>
            </a:pPr>
            <a:r>
              <a:rPr lang="en-US" sz="2400" dirty="0" smtClean="0"/>
              <a:t>Input Edges </a:t>
            </a:r>
          </a:p>
        </p:txBody>
      </p:sp>
    </p:spTree>
    <p:extLst>
      <p:ext uri="{BB962C8B-B14F-4D97-AF65-F5344CB8AC3E}">
        <p14:creationId xmlns:p14="http://schemas.microsoft.com/office/powerpoint/2010/main" val="233267198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Traversing in Graph</a:t>
            </a:r>
            <a:endParaRPr lang="en-US" dirty="0"/>
          </a:p>
        </p:txBody>
      </p:sp>
      <p:sp>
        <p:nvSpPr>
          <p:cNvPr id="3" name="Content Placeholder 2"/>
          <p:cNvSpPr>
            <a:spLocks noGrp="1"/>
          </p:cNvSpPr>
          <p:nvPr>
            <p:ph idx="1"/>
          </p:nvPr>
        </p:nvSpPr>
        <p:spPr/>
        <p:txBody>
          <a:bodyPr>
            <a:noAutofit/>
          </a:bodyPr>
          <a:lstStyle/>
          <a:p>
            <a:r>
              <a:rPr lang="en-US" sz="2400" b="1" dirty="0" smtClean="0"/>
              <a:t>Traverse</a:t>
            </a:r>
            <a:r>
              <a:rPr lang="en-US" sz="2400" dirty="0" smtClean="0"/>
              <a:t>: Visit every vertex and edge in systematic way.</a:t>
            </a:r>
          </a:p>
          <a:p>
            <a:r>
              <a:rPr lang="en-US" sz="2400" b="1" dirty="0" smtClean="0"/>
              <a:t>Idea</a:t>
            </a:r>
            <a:r>
              <a:rPr lang="en-US" sz="2400" dirty="0" smtClean="0"/>
              <a:t>: Mark each visited vertex and keep track other vertices. </a:t>
            </a:r>
          </a:p>
          <a:p>
            <a:r>
              <a:rPr lang="en-US" sz="2400" dirty="0" smtClean="0"/>
              <a:t>Many graph algorithms are based on traversal methods. </a:t>
            </a:r>
          </a:p>
          <a:p>
            <a:r>
              <a:rPr lang="en-US" sz="2400" dirty="0" smtClean="0"/>
              <a:t>Each vertex will exist in one of three states:</a:t>
            </a:r>
          </a:p>
          <a:p>
            <a:pPr lvl="1">
              <a:buFont typeface="Wingdings" charset="2"/>
              <a:buChar char="§"/>
            </a:pPr>
            <a:r>
              <a:rPr lang="en-US" sz="2000" b="1" dirty="0" smtClean="0"/>
              <a:t>Undiscovered</a:t>
            </a:r>
            <a:r>
              <a:rPr lang="en-US" sz="2000" dirty="0" smtClean="0"/>
              <a:t> – vertex is in its initial, virgin state.</a:t>
            </a:r>
          </a:p>
          <a:p>
            <a:pPr lvl="1">
              <a:buFont typeface="Wingdings" charset="2"/>
              <a:buChar char="§"/>
            </a:pPr>
            <a:r>
              <a:rPr lang="en-US" sz="2000" b="1" dirty="0" smtClean="0"/>
              <a:t>Discovered</a:t>
            </a:r>
            <a:r>
              <a:rPr lang="en-US" sz="2000" dirty="0" smtClean="0"/>
              <a:t> – vertex has been found, but edges not yet checked.</a:t>
            </a:r>
          </a:p>
          <a:p>
            <a:pPr lvl="1">
              <a:buFont typeface="Wingdings" charset="2"/>
              <a:buChar char="§"/>
            </a:pPr>
            <a:r>
              <a:rPr lang="en-US" sz="2000" b="1" dirty="0" smtClean="0"/>
              <a:t>Processed</a:t>
            </a:r>
            <a:r>
              <a:rPr lang="en-US" sz="2000" dirty="0" smtClean="0"/>
              <a:t> – vertex after we have visited all its incident edges.</a:t>
            </a:r>
          </a:p>
          <a:p>
            <a:r>
              <a:rPr lang="en-US" sz="2400" dirty="0" smtClean="0"/>
              <a:t>We </a:t>
            </a:r>
            <a:r>
              <a:rPr lang="en-US" sz="2400" dirty="0"/>
              <a:t>must also maintain a structure containing the vertices that we have </a:t>
            </a:r>
            <a:r>
              <a:rPr lang="en-US" sz="2400" b="1" dirty="0" smtClean="0"/>
              <a:t>discovered</a:t>
            </a:r>
            <a:r>
              <a:rPr lang="en-US" sz="2400" dirty="0" smtClean="0"/>
              <a:t> </a:t>
            </a:r>
            <a:r>
              <a:rPr lang="en-US" sz="2400" dirty="0"/>
              <a:t>but not yet completely </a:t>
            </a:r>
            <a:r>
              <a:rPr lang="en-US" sz="2400" b="1" dirty="0"/>
              <a:t>processed</a:t>
            </a:r>
            <a:r>
              <a:rPr lang="en-US" sz="2400" dirty="0"/>
              <a:t>. Initially, only the single start vertex is considered to be discovered. </a:t>
            </a:r>
            <a:endParaRPr lang="en-US" sz="2400" dirty="0" smtClean="0"/>
          </a:p>
          <a:p>
            <a:endParaRPr lang="en-US" sz="2400" dirty="0" smtClean="0"/>
          </a:p>
          <a:p>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322234476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561576" y="960205"/>
            <a:ext cx="8546506" cy="5764543"/>
            <a:chOff x="561576" y="960205"/>
            <a:chExt cx="8546506" cy="5764543"/>
          </a:xfrm>
        </p:grpSpPr>
        <p:pic>
          <p:nvPicPr>
            <p:cNvPr id="5" name="Picture 4" descr="Screen Shot 2015-07-28 at 1.26.5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5303" y="960205"/>
              <a:ext cx="4492779" cy="2085933"/>
            </a:xfrm>
            <a:prstGeom prst="rect">
              <a:avLst/>
            </a:prstGeom>
          </p:spPr>
        </p:pic>
        <p:pic>
          <p:nvPicPr>
            <p:cNvPr id="4" name="Picture 3" descr="Screen Shot 2015-07-28 at 3.12.1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972" y="1400243"/>
              <a:ext cx="3874504" cy="3260346"/>
            </a:xfrm>
            <a:prstGeom prst="rect">
              <a:avLst/>
            </a:prstGeom>
          </p:spPr>
        </p:pic>
        <p:sp>
          <p:nvSpPr>
            <p:cNvPr id="6" name="Rectangle 5"/>
            <p:cNvSpPr/>
            <p:nvPr/>
          </p:nvSpPr>
          <p:spPr>
            <a:xfrm>
              <a:off x="4817902" y="2939096"/>
              <a:ext cx="3898040" cy="3785652"/>
            </a:xfrm>
            <a:prstGeom prst="rect">
              <a:avLst/>
            </a:prstGeom>
          </p:spPr>
          <p:txBody>
            <a:bodyPr wrap="square">
              <a:spAutoFit/>
            </a:bodyPr>
            <a:lstStyle/>
            <a:p>
              <a:r>
                <a:rPr lang="en-US" sz="2000" b="1" dirty="0" smtClean="0"/>
                <a:t>State Implementation:</a:t>
              </a:r>
            </a:p>
            <a:p>
              <a:pPr marL="457200" indent="-457200">
                <a:buFont typeface="Wingdings" charset="2"/>
                <a:buChar char="§"/>
              </a:pPr>
              <a:r>
                <a:rPr lang="en-US" sz="2000" dirty="0" err="1" smtClean="0"/>
                <a:t>bool</a:t>
              </a:r>
              <a:r>
                <a:rPr lang="en-US" sz="2000" dirty="0" smtClean="0"/>
                <a:t> processed[MAXV+1]    </a:t>
              </a:r>
            </a:p>
            <a:p>
              <a:pPr marL="457200" indent="-457200">
                <a:buFont typeface="Wingdings" charset="2"/>
                <a:buChar char="§"/>
              </a:pPr>
              <a:r>
                <a:rPr lang="en-US" sz="2000" dirty="0" err="1" smtClean="0"/>
                <a:t>bool</a:t>
              </a:r>
              <a:r>
                <a:rPr lang="en-US" sz="2000" dirty="0" smtClean="0"/>
                <a:t> discovered[MAXV+1]    </a:t>
              </a:r>
            </a:p>
            <a:p>
              <a:pPr marL="457200" indent="-457200">
                <a:buFont typeface="Wingdings" charset="2"/>
                <a:buChar char="§"/>
              </a:pPr>
              <a:r>
                <a:rPr lang="en-US" sz="2000" dirty="0" err="1" smtClean="0"/>
                <a:t>int</a:t>
              </a:r>
              <a:r>
                <a:rPr lang="en-US" sz="2000" dirty="0" smtClean="0"/>
                <a:t> parent[MAXV+1]</a:t>
              </a:r>
            </a:p>
            <a:p>
              <a:endParaRPr lang="en-US" sz="2000" dirty="0"/>
            </a:p>
            <a:p>
              <a:r>
                <a:rPr lang="en-US" sz="2000" b="1" dirty="0" smtClean="0"/>
                <a:t>Key BFS Functions:</a:t>
              </a:r>
            </a:p>
            <a:p>
              <a:pPr marL="457200" indent="-457200">
                <a:buFont typeface="Wingdings" charset="2"/>
                <a:buChar char="§"/>
              </a:pPr>
              <a:r>
                <a:rPr lang="en-US" sz="2000" dirty="0" err="1" smtClean="0"/>
                <a:t>initialize_search</a:t>
              </a:r>
              <a:r>
                <a:rPr lang="en-US" sz="2000" dirty="0" smtClean="0"/>
                <a:t>(graph *g)</a:t>
              </a:r>
            </a:p>
            <a:p>
              <a:pPr marL="457200" indent="-457200">
                <a:buFont typeface="Wingdings" charset="2"/>
                <a:buChar char="§"/>
              </a:pPr>
              <a:r>
                <a:rPr lang="en-US" sz="2000" dirty="0" err="1" smtClean="0"/>
                <a:t>bfs</a:t>
              </a:r>
              <a:r>
                <a:rPr lang="en-US" sz="2000" dirty="0" smtClean="0"/>
                <a:t>(graph *g, </a:t>
              </a:r>
              <a:r>
                <a:rPr lang="en-US" sz="2000" dirty="0" err="1" smtClean="0"/>
                <a:t>int</a:t>
              </a:r>
              <a:r>
                <a:rPr lang="en-US" sz="2000" dirty="0" smtClean="0"/>
                <a:t> start)</a:t>
              </a:r>
            </a:p>
            <a:p>
              <a:pPr marL="457200" indent="-457200">
                <a:buFont typeface="Wingdings" charset="2"/>
                <a:buChar char="§"/>
              </a:pPr>
              <a:r>
                <a:rPr lang="en-US" sz="2000" dirty="0" err="1" smtClean="0"/>
                <a:t>process_vertex_early</a:t>
              </a:r>
              <a:r>
                <a:rPr lang="en-US" sz="2000" dirty="0" smtClean="0"/>
                <a:t>(</a:t>
              </a:r>
              <a:r>
                <a:rPr lang="en-US" sz="2000" dirty="0" err="1" smtClean="0"/>
                <a:t>int</a:t>
              </a:r>
              <a:r>
                <a:rPr lang="en-US" sz="2000" dirty="0" smtClean="0"/>
                <a:t> v)</a:t>
              </a:r>
            </a:p>
            <a:p>
              <a:pPr marL="457200" indent="-457200">
                <a:buFont typeface="Wingdings" charset="2"/>
                <a:buChar char="§"/>
              </a:pPr>
              <a:r>
                <a:rPr lang="en-US" sz="2000" dirty="0" err="1" smtClean="0"/>
                <a:t>process_vertex_late</a:t>
              </a:r>
              <a:r>
                <a:rPr lang="en-US" sz="2000" dirty="0" smtClean="0"/>
                <a:t>(</a:t>
              </a:r>
              <a:r>
                <a:rPr lang="en-US" sz="2000" dirty="0" err="1" smtClean="0"/>
                <a:t>int</a:t>
              </a:r>
              <a:r>
                <a:rPr lang="en-US" sz="2000" dirty="0" smtClean="0"/>
                <a:t> v)</a:t>
              </a:r>
            </a:p>
            <a:p>
              <a:pPr marL="457200" indent="-457200">
                <a:buFont typeface="Wingdings" charset="2"/>
                <a:buChar char="§"/>
              </a:pPr>
              <a:r>
                <a:rPr lang="en-US" sz="2000" dirty="0" err="1" smtClean="0"/>
                <a:t>process_edge</a:t>
              </a:r>
              <a:r>
                <a:rPr lang="en-US" sz="2000" dirty="0" smtClean="0"/>
                <a:t>(</a:t>
              </a:r>
              <a:r>
                <a:rPr lang="en-US" sz="2000" dirty="0" err="1" smtClean="0"/>
                <a:t>int</a:t>
              </a:r>
              <a:r>
                <a:rPr lang="en-US" sz="2000" dirty="0" smtClean="0"/>
                <a:t> x, </a:t>
              </a:r>
              <a:r>
                <a:rPr lang="en-US" sz="2000" dirty="0" err="1" smtClean="0"/>
                <a:t>int</a:t>
              </a:r>
              <a:r>
                <a:rPr lang="en-US" sz="2000" dirty="0" smtClean="0"/>
                <a:t> y)</a:t>
              </a:r>
            </a:p>
            <a:p>
              <a:pPr marL="457200" indent="-457200">
                <a:buFont typeface="Wingdings" charset="2"/>
                <a:buChar char="§"/>
              </a:pPr>
              <a:r>
                <a:rPr lang="en-US" sz="2000" dirty="0" err="1" smtClean="0"/>
                <a:t>process_vertex</a:t>
              </a:r>
              <a:r>
                <a:rPr lang="en-US" sz="2000" dirty="0" smtClean="0"/>
                <a:t>(</a:t>
              </a:r>
              <a:r>
                <a:rPr lang="en-US" sz="2000" dirty="0" err="1" smtClean="0"/>
                <a:t>int</a:t>
              </a:r>
              <a:r>
                <a:rPr lang="en-US" sz="2000" dirty="0" smtClean="0"/>
                <a:t> v)</a:t>
              </a:r>
            </a:p>
          </p:txBody>
        </p:sp>
        <p:sp>
          <p:nvSpPr>
            <p:cNvPr id="7" name="Rectangle 6"/>
            <p:cNvSpPr/>
            <p:nvPr/>
          </p:nvSpPr>
          <p:spPr>
            <a:xfrm>
              <a:off x="561576" y="4721553"/>
              <a:ext cx="3898040" cy="1938992"/>
            </a:xfrm>
            <a:prstGeom prst="rect">
              <a:avLst/>
            </a:prstGeom>
          </p:spPr>
          <p:txBody>
            <a:bodyPr wrap="square">
              <a:spAutoFit/>
            </a:bodyPr>
            <a:lstStyle/>
            <a:p>
              <a:r>
                <a:rPr lang="en-US" sz="2000" b="1" dirty="0" smtClean="0"/>
                <a:t>BFS Characteristics: </a:t>
              </a:r>
            </a:p>
            <a:p>
              <a:pPr marL="457200" indent="-457200">
                <a:buFont typeface="+mj-lt"/>
                <a:buAutoNum type="arabicPeriod"/>
              </a:pPr>
              <a:r>
                <a:rPr lang="en-US" sz="2000" dirty="0" smtClean="0"/>
                <a:t>Uses </a:t>
              </a:r>
              <a:r>
                <a:rPr lang="en-US" sz="2000" b="1" dirty="0" smtClean="0"/>
                <a:t>Queue</a:t>
              </a:r>
            </a:p>
            <a:p>
              <a:pPr marL="457200" indent="-457200">
                <a:buFont typeface="+mj-lt"/>
                <a:buAutoNum type="arabicPeriod"/>
              </a:pPr>
              <a:r>
                <a:rPr lang="en-US" sz="2000" dirty="0" smtClean="0"/>
                <a:t>Maintains two state arrays</a:t>
              </a:r>
            </a:p>
            <a:p>
              <a:pPr marL="457200" indent="-457200">
                <a:buFont typeface="+mj-lt"/>
                <a:buAutoNum type="arabicPeriod"/>
              </a:pPr>
              <a:r>
                <a:rPr lang="en-US" sz="2000" dirty="0" smtClean="0"/>
                <a:t>Maintains parent array</a:t>
              </a:r>
            </a:p>
            <a:p>
              <a:pPr marL="457200" indent="-457200">
                <a:buFont typeface="+mj-lt"/>
                <a:buAutoNum type="arabicPeriod"/>
              </a:pPr>
              <a:r>
                <a:rPr lang="en-US" sz="2000" dirty="0" smtClean="0"/>
                <a:t>Customized process functions</a:t>
              </a:r>
            </a:p>
            <a:p>
              <a:pPr marL="457200" indent="-457200">
                <a:buFont typeface="+mj-lt"/>
                <a:buAutoNum type="arabicPeriod"/>
              </a:pPr>
              <a:r>
                <a:rPr lang="en-US" sz="2000" dirty="0" smtClean="0"/>
                <a:t>Has find path function</a:t>
              </a:r>
            </a:p>
          </p:txBody>
        </p:sp>
      </p:grpSp>
      <p:sp>
        <p:nvSpPr>
          <p:cNvPr id="2" name="Title 1"/>
          <p:cNvSpPr>
            <a:spLocks noGrp="1"/>
          </p:cNvSpPr>
          <p:nvPr>
            <p:ph type="title"/>
          </p:nvPr>
        </p:nvSpPr>
        <p:spPr/>
        <p:txBody>
          <a:bodyPr/>
          <a:lstStyle/>
          <a:p>
            <a:pPr algn="l"/>
            <a:r>
              <a:rPr lang="en-US" dirty="0" smtClean="0"/>
              <a:t>Breadth-First Search</a:t>
            </a:r>
            <a:endParaRPr lang="en-US" dirty="0"/>
          </a:p>
        </p:txBody>
      </p:sp>
    </p:spTree>
    <p:extLst>
      <p:ext uri="{BB962C8B-B14F-4D97-AF65-F5344CB8AC3E}">
        <p14:creationId xmlns:p14="http://schemas.microsoft.com/office/powerpoint/2010/main" val="313112763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Depth-First Search</a:t>
            </a:r>
            <a:endParaRPr lang="en-US" dirty="0"/>
          </a:p>
        </p:txBody>
      </p:sp>
      <p:sp>
        <p:nvSpPr>
          <p:cNvPr id="7" name="Rectangle 6"/>
          <p:cNvSpPr/>
          <p:nvPr/>
        </p:nvSpPr>
        <p:spPr>
          <a:xfrm>
            <a:off x="561576" y="4620543"/>
            <a:ext cx="3898040" cy="1938992"/>
          </a:xfrm>
          <a:prstGeom prst="rect">
            <a:avLst/>
          </a:prstGeom>
        </p:spPr>
        <p:txBody>
          <a:bodyPr wrap="square">
            <a:spAutoFit/>
          </a:bodyPr>
          <a:lstStyle/>
          <a:p>
            <a:r>
              <a:rPr lang="en-US" sz="2000" b="1" dirty="0" smtClean="0"/>
              <a:t>DFS Characteristics: </a:t>
            </a:r>
          </a:p>
          <a:p>
            <a:pPr marL="457200" indent="-457200">
              <a:buFont typeface="+mj-lt"/>
              <a:buAutoNum type="arabicPeriod"/>
            </a:pPr>
            <a:r>
              <a:rPr lang="en-US" sz="2000" dirty="0" smtClean="0"/>
              <a:t>Uses </a:t>
            </a:r>
            <a:r>
              <a:rPr lang="en-US" sz="2000" b="1" dirty="0" smtClean="0"/>
              <a:t>Stack / Timer</a:t>
            </a:r>
          </a:p>
          <a:p>
            <a:pPr marL="457200" indent="-457200">
              <a:buFont typeface="+mj-lt"/>
              <a:buAutoNum type="arabicPeriod"/>
            </a:pPr>
            <a:r>
              <a:rPr lang="en-US" sz="2000" dirty="0" smtClean="0"/>
              <a:t>Maintains two state arrays</a:t>
            </a:r>
          </a:p>
          <a:p>
            <a:pPr marL="457200" indent="-457200">
              <a:buFont typeface="+mj-lt"/>
              <a:buAutoNum type="arabicPeriod"/>
            </a:pPr>
            <a:r>
              <a:rPr lang="en-US" sz="2000" dirty="0" smtClean="0"/>
              <a:t>Maintains parent array</a:t>
            </a:r>
          </a:p>
          <a:p>
            <a:pPr marL="457200" indent="-457200">
              <a:buFont typeface="+mj-lt"/>
              <a:buAutoNum type="arabicPeriod"/>
            </a:pPr>
            <a:r>
              <a:rPr lang="en-US" sz="2000" dirty="0" smtClean="0"/>
              <a:t>Customized process functions</a:t>
            </a:r>
          </a:p>
          <a:p>
            <a:pPr marL="457200" indent="-457200">
              <a:buFont typeface="+mj-lt"/>
              <a:buAutoNum type="arabicPeriod"/>
            </a:pPr>
            <a:r>
              <a:rPr lang="en-US" sz="2000" dirty="0" smtClean="0"/>
              <a:t>Has find path function </a:t>
            </a:r>
          </a:p>
        </p:txBody>
      </p:sp>
      <p:grpSp>
        <p:nvGrpSpPr>
          <p:cNvPr id="11" name="Group 10"/>
          <p:cNvGrpSpPr/>
          <p:nvPr/>
        </p:nvGrpSpPr>
        <p:grpSpPr>
          <a:xfrm>
            <a:off x="413907" y="1518904"/>
            <a:ext cx="4637031" cy="2900070"/>
            <a:chOff x="413907" y="1518904"/>
            <a:chExt cx="4637031" cy="2900070"/>
          </a:xfrm>
        </p:grpSpPr>
        <p:pic>
          <p:nvPicPr>
            <p:cNvPr id="3" name="Picture 2" descr="Screen Shot 2015-07-28 at 3.52.1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207" y="1518904"/>
              <a:ext cx="4522731" cy="1035411"/>
            </a:xfrm>
            <a:prstGeom prst="rect">
              <a:avLst/>
            </a:prstGeom>
          </p:spPr>
        </p:pic>
        <p:pic>
          <p:nvPicPr>
            <p:cNvPr id="8" name="Picture 7" descr="Screen Shot 2015-07-28 at 3.52.42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907" y="2460825"/>
              <a:ext cx="4360702" cy="1958149"/>
            </a:xfrm>
            <a:prstGeom prst="rect">
              <a:avLst/>
            </a:prstGeom>
          </p:spPr>
        </p:pic>
      </p:grpSp>
      <p:grpSp>
        <p:nvGrpSpPr>
          <p:cNvPr id="12" name="Group 11"/>
          <p:cNvGrpSpPr/>
          <p:nvPr/>
        </p:nvGrpSpPr>
        <p:grpSpPr>
          <a:xfrm>
            <a:off x="4904488" y="274638"/>
            <a:ext cx="3988418" cy="6409737"/>
            <a:chOff x="4904488" y="274638"/>
            <a:chExt cx="3988418" cy="6409737"/>
          </a:xfrm>
        </p:grpSpPr>
        <p:sp>
          <p:nvSpPr>
            <p:cNvPr id="6" name="Rectangle 5"/>
            <p:cNvSpPr/>
            <p:nvPr/>
          </p:nvSpPr>
          <p:spPr>
            <a:xfrm>
              <a:off x="4904488" y="2283170"/>
              <a:ext cx="3898040" cy="4401205"/>
            </a:xfrm>
            <a:prstGeom prst="rect">
              <a:avLst/>
            </a:prstGeom>
          </p:spPr>
          <p:txBody>
            <a:bodyPr wrap="square">
              <a:spAutoFit/>
            </a:bodyPr>
            <a:lstStyle/>
            <a:p>
              <a:r>
                <a:rPr lang="en-US" sz="2000" b="1" dirty="0" smtClean="0"/>
                <a:t>State Implementation:</a:t>
              </a:r>
            </a:p>
            <a:p>
              <a:pPr marL="457200" indent="-457200">
                <a:buFont typeface="Wingdings" charset="2"/>
                <a:buChar char="§"/>
              </a:pPr>
              <a:r>
                <a:rPr lang="en-US" sz="2000" dirty="0" err="1" smtClean="0"/>
                <a:t>bool</a:t>
              </a:r>
              <a:r>
                <a:rPr lang="en-US" sz="2000" dirty="0" smtClean="0"/>
                <a:t> processed[MAXV+1]    </a:t>
              </a:r>
            </a:p>
            <a:p>
              <a:pPr marL="457200" indent="-457200">
                <a:buFont typeface="Wingdings" charset="2"/>
                <a:buChar char="§"/>
              </a:pPr>
              <a:r>
                <a:rPr lang="en-US" sz="2000" dirty="0" err="1" smtClean="0"/>
                <a:t>bool</a:t>
              </a:r>
              <a:r>
                <a:rPr lang="en-US" sz="2000" dirty="0" smtClean="0"/>
                <a:t> discovered[MAXV+1]    </a:t>
              </a:r>
            </a:p>
            <a:p>
              <a:pPr marL="457200" indent="-457200">
                <a:buFont typeface="Wingdings" charset="2"/>
                <a:buChar char="§"/>
              </a:pPr>
              <a:r>
                <a:rPr lang="en-US" sz="2000" dirty="0" err="1" smtClean="0"/>
                <a:t>int</a:t>
              </a:r>
              <a:r>
                <a:rPr lang="en-US" sz="2000" dirty="0" smtClean="0"/>
                <a:t> parent[MAXV+1]</a:t>
              </a:r>
            </a:p>
            <a:p>
              <a:pPr marL="457200" indent="-457200">
                <a:buFont typeface="Wingdings" charset="2"/>
                <a:buChar char="§"/>
              </a:pPr>
              <a:r>
                <a:rPr lang="en-US" sz="2000" dirty="0" err="1" smtClean="0"/>
                <a:t>int</a:t>
              </a:r>
              <a:r>
                <a:rPr lang="en-US" sz="2000" dirty="0" smtClean="0"/>
                <a:t> </a:t>
              </a:r>
              <a:r>
                <a:rPr lang="en-US" sz="2000" dirty="0" err="1" smtClean="0"/>
                <a:t>entry_time</a:t>
              </a:r>
              <a:r>
                <a:rPr lang="en-US" sz="2000" dirty="0" smtClean="0"/>
                <a:t>[MAXV+1]</a:t>
              </a:r>
            </a:p>
            <a:p>
              <a:pPr marL="457200" indent="-457200">
                <a:buFont typeface="Wingdings" charset="2"/>
                <a:buChar char="§"/>
              </a:pPr>
              <a:r>
                <a:rPr lang="en-US" sz="2000" dirty="0" err="1" smtClean="0"/>
                <a:t>Int</a:t>
              </a:r>
              <a:r>
                <a:rPr lang="en-US" sz="2000" dirty="0" smtClean="0"/>
                <a:t> </a:t>
              </a:r>
              <a:r>
                <a:rPr lang="en-US" sz="2000" dirty="0" err="1" smtClean="0"/>
                <a:t>time_exit</a:t>
              </a:r>
              <a:r>
                <a:rPr lang="en-US" sz="2000" dirty="0" smtClean="0"/>
                <a:t>[MAXV+1]</a:t>
              </a:r>
            </a:p>
            <a:p>
              <a:endParaRPr lang="en-US" sz="2000" dirty="0"/>
            </a:p>
            <a:p>
              <a:r>
                <a:rPr lang="en-US" sz="2000" b="1" dirty="0" smtClean="0"/>
                <a:t>Key DFS Functions:</a:t>
              </a:r>
            </a:p>
            <a:p>
              <a:pPr marL="457200" indent="-457200">
                <a:buFont typeface="Wingdings" charset="2"/>
                <a:buChar char="§"/>
              </a:pPr>
              <a:r>
                <a:rPr lang="en-US" sz="2000" dirty="0" err="1" smtClean="0"/>
                <a:t>initialize_search</a:t>
              </a:r>
              <a:r>
                <a:rPr lang="en-US" sz="2000" dirty="0" smtClean="0"/>
                <a:t>(graph *g)</a:t>
              </a:r>
            </a:p>
            <a:p>
              <a:pPr marL="457200" indent="-457200">
                <a:buFont typeface="Wingdings" charset="2"/>
                <a:buChar char="§"/>
              </a:pPr>
              <a:r>
                <a:rPr lang="en-US" sz="2000" dirty="0" err="1" smtClean="0"/>
                <a:t>dfs</a:t>
              </a:r>
              <a:r>
                <a:rPr lang="en-US" sz="2000" dirty="0" smtClean="0"/>
                <a:t>(graph *g, </a:t>
              </a:r>
              <a:r>
                <a:rPr lang="en-US" sz="2000" dirty="0" err="1" smtClean="0"/>
                <a:t>int</a:t>
              </a:r>
              <a:r>
                <a:rPr lang="en-US" sz="2000" dirty="0" smtClean="0"/>
                <a:t> start)</a:t>
              </a:r>
            </a:p>
            <a:p>
              <a:pPr marL="457200" indent="-457200">
                <a:buFont typeface="Wingdings" charset="2"/>
                <a:buChar char="§"/>
              </a:pPr>
              <a:r>
                <a:rPr lang="en-US" sz="2000" dirty="0" err="1" smtClean="0"/>
                <a:t>process_vertex_early</a:t>
              </a:r>
              <a:r>
                <a:rPr lang="en-US" sz="2000" dirty="0" smtClean="0"/>
                <a:t>(</a:t>
              </a:r>
              <a:r>
                <a:rPr lang="en-US" sz="2000" dirty="0" err="1" smtClean="0"/>
                <a:t>int</a:t>
              </a:r>
              <a:r>
                <a:rPr lang="en-US" sz="2000" dirty="0" smtClean="0"/>
                <a:t> v)</a:t>
              </a:r>
            </a:p>
            <a:p>
              <a:pPr marL="457200" indent="-457200">
                <a:buFont typeface="Wingdings" charset="2"/>
                <a:buChar char="§"/>
              </a:pPr>
              <a:r>
                <a:rPr lang="en-US" sz="2000" dirty="0" err="1" smtClean="0"/>
                <a:t>process_vertex_late</a:t>
              </a:r>
              <a:r>
                <a:rPr lang="en-US" sz="2000" dirty="0" smtClean="0"/>
                <a:t>(</a:t>
              </a:r>
              <a:r>
                <a:rPr lang="en-US" sz="2000" dirty="0" err="1" smtClean="0"/>
                <a:t>int</a:t>
              </a:r>
              <a:r>
                <a:rPr lang="en-US" sz="2000" dirty="0" smtClean="0"/>
                <a:t> v)</a:t>
              </a:r>
            </a:p>
            <a:p>
              <a:pPr marL="457200" indent="-457200">
                <a:buFont typeface="Wingdings" charset="2"/>
                <a:buChar char="§"/>
              </a:pPr>
              <a:r>
                <a:rPr lang="en-US" sz="2000" dirty="0" err="1" smtClean="0"/>
                <a:t>process_edge</a:t>
              </a:r>
              <a:r>
                <a:rPr lang="en-US" sz="2000" dirty="0" smtClean="0"/>
                <a:t>(</a:t>
              </a:r>
              <a:r>
                <a:rPr lang="en-US" sz="2000" dirty="0" err="1" smtClean="0"/>
                <a:t>int</a:t>
              </a:r>
              <a:r>
                <a:rPr lang="en-US" sz="2000" dirty="0" smtClean="0"/>
                <a:t> x, </a:t>
              </a:r>
              <a:r>
                <a:rPr lang="en-US" sz="2000" dirty="0" err="1" smtClean="0"/>
                <a:t>int</a:t>
              </a:r>
              <a:r>
                <a:rPr lang="en-US" sz="2000" dirty="0" smtClean="0"/>
                <a:t> y)</a:t>
              </a:r>
            </a:p>
            <a:p>
              <a:pPr marL="457200" indent="-457200">
                <a:buFont typeface="Wingdings" charset="2"/>
                <a:buChar char="§"/>
              </a:pPr>
              <a:r>
                <a:rPr lang="en-US" sz="2000" dirty="0" err="1" smtClean="0"/>
                <a:t>process_vertex</a:t>
              </a:r>
              <a:r>
                <a:rPr lang="en-US" sz="2000" dirty="0" smtClean="0"/>
                <a:t>(</a:t>
              </a:r>
              <a:r>
                <a:rPr lang="en-US" sz="2000" dirty="0" err="1" smtClean="0"/>
                <a:t>int</a:t>
              </a:r>
              <a:r>
                <a:rPr lang="en-US" sz="2000" dirty="0" smtClean="0"/>
                <a:t> v)</a:t>
              </a:r>
            </a:p>
          </p:txBody>
        </p:sp>
        <p:pic>
          <p:nvPicPr>
            <p:cNvPr id="10" name="Picture 9" descr="Screen Shot 2015-07-28 at 3.57.48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50938" y="274638"/>
              <a:ext cx="3841968" cy="2157476"/>
            </a:xfrm>
            <a:prstGeom prst="rect">
              <a:avLst/>
            </a:prstGeom>
          </p:spPr>
        </p:pic>
      </p:grpSp>
    </p:spTree>
    <p:extLst>
      <p:ext uri="{BB962C8B-B14F-4D97-AF65-F5344CB8AC3E}">
        <p14:creationId xmlns:p14="http://schemas.microsoft.com/office/powerpoint/2010/main" val="268397595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Traversal Common Problems</a:t>
            </a:r>
            <a:endParaRPr lang="en-US" dirty="0"/>
          </a:p>
        </p:txBody>
      </p:sp>
      <p:sp>
        <p:nvSpPr>
          <p:cNvPr id="3" name="Content Placeholder 2"/>
          <p:cNvSpPr>
            <a:spLocks noGrp="1"/>
          </p:cNvSpPr>
          <p:nvPr>
            <p:ph idx="1"/>
          </p:nvPr>
        </p:nvSpPr>
        <p:spPr>
          <a:xfrm>
            <a:off x="457200" y="1421928"/>
            <a:ext cx="8229600" cy="5257800"/>
          </a:xfrm>
        </p:spPr>
        <p:txBody>
          <a:bodyPr>
            <a:noAutofit/>
          </a:bodyPr>
          <a:lstStyle/>
          <a:p>
            <a:pPr>
              <a:buFont typeface="Wingdings" charset="2"/>
              <a:buChar char="§"/>
            </a:pPr>
            <a:r>
              <a:rPr lang="en-US" sz="2800" b="1" dirty="0" smtClean="0">
                <a:solidFill>
                  <a:srgbClr val="000090"/>
                </a:solidFill>
              </a:rPr>
              <a:t>Find Path in Graph for both BFS and DFS</a:t>
            </a:r>
          </a:p>
          <a:p>
            <a:pPr>
              <a:buFont typeface="Wingdings" charset="2"/>
              <a:buChar char="§"/>
            </a:pPr>
            <a:r>
              <a:rPr lang="en-US" sz="2800" b="1" dirty="0" smtClean="0"/>
              <a:t>BFS </a:t>
            </a:r>
            <a:r>
              <a:rPr lang="en-US" sz="2800" b="1" dirty="0" smtClean="0"/>
              <a:t>on Undirected Graph</a:t>
            </a:r>
          </a:p>
          <a:p>
            <a:pPr lvl="1">
              <a:buFont typeface="Wingdings" charset="2"/>
              <a:buChar char="§"/>
            </a:pPr>
            <a:r>
              <a:rPr lang="en-US" b="1" dirty="0" smtClean="0">
                <a:solidFill>
                  <a:srgbClr val="000090"/>
                </a:solidFill>
              </a:rPr>
              <a:t>Connected Component</a:t>
            </a:r>
          </a:p>
          <a:p>
            <a:pPr lvl="1">
              <a:buFont typeface="Wingdings" charset="2"/>
              <a:buChar char="§"/>
            </a:pPr>
            <a:r>
              <a:rPr lang="en-US" b="1" dirty="0" smtClean="0">
                <a:solidFill>
                  <a:srgbClr val="000090"/>
                </a:solidFill>
              </a:rPr>
              <a:t>Two Coloring Graph </a:t>
            </a:r>
          </a:p>
          <a:p>
            <a:pPr>
              <a:buFont typeface="Wingdings" charset="2"/>
              <a:buChar char="§"/>
            </a:pPr>
            <a:r>
              <a:rPr lang="en-US" sz="2800" b="1" dirty="0" smtClean="0"/>
              <a:t>DFS on Undirected Graph</a:t>
            </a:r>
          </a:p>
          <a:p>
            <a:pPr lvl="1">
              <a:buFont typeface="Wingdings" charset="2"/>
              <a:buChar char="§"/>
            </a:pPr>
            <a:r>
              <a:rPr lang="en-US" b="1" dirty="0" smtClean="0">
                <a:solidFill>
                  <a:srgbClr val="000090"/>
                </a:solidFill>
              </a:rPr>
              <a:t>Finding Cycles</a:t>
            </a:r>
          </a:p>
          <a:p>
            <a:pPr lvl="1">
              <a:buFont typeface="Wingdings" charset="2"/>
              <a:buChar char="§"/>
            </a:pPr>
            <a:r>
              <a:rPr lang="en-US" b="1" dirty="0" smtClean="0">
                <a:solidFill>
                  <a:srgbClr val="000090"/>
                </a:solidFill>
              </a:rPr>
              <a:t>Articulation Vertices</a:t>
            </a:r>
          </a:p>
          <a:p>
            <a:pPr>
              <a:buFont typeface="Wingdings" charset="2"/>
              <a:buChar char="§"/>
            </a:pPr>
            <a:r>
              <a:rPr lang="en-US" sz="2800" b="1" dirty="0" smtClean="0"/>
              <a:t>DFS on Directed Graph</a:t>
            </a:r>
          </a:p>
          <a:p>
            <a:pPr lvl="1">
              <a:buFont typeface="Wingdings" charset="2"/>
              <a:buChar char="§"/>
            </a:pPr>
            <a:r>
              <a:rPr lang="en-US" b="1" dirty="0" smtClean="0">
                <a:solidFill>
                  <a:srgbClr val="000090"/>
                </a:solidFill>
              </a:rPr>
              <a:t>Topological Sorting</a:t>
            </a:r>
          </a:p>
          <a:p>
            <a:pPr lvl="1">
              <a:buFont typeface="Wingdings" charset="2"/>
              <a:buChar char="§"/>
            </a:pPr>
            <a:r>
              <a:rPr lang="en-US" b="1" dirty="0" smtClean="0">
                <a:solidFill>
                  <a:srgbClr val="000090"/>
                </a:solidFill>
              </a:rPr>
              <a:t>Strongly Connected Component</a:t>
            </a:r>
          </a:p>
        </p:txBody>
      </p:sp>
    </p:spTree>
    <p:extLst>
      <p:ext uri="{BB962C8B-B14F-4D97-AF65-F5344CB8AC3E}">
        <p14:creationId xmlns:p14="http://schemas.microsoft.com/office/powerpoint/2010/main" val="17030654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Lets See The Codes…..</a:t>
            </a:r>
            <a:endParaRPr lang="en-US" dirty="0"/>
          </a:p>
        </p:txBody>
      </p:sp>
      <p:sp>
        <p:nvSpPr>
          <p:cNvPr id="3" name="Content Placeholder 2"/>
          <p:cNvSpPr>
            <a:spLocks noGrp="1"/>
          </p:cNvSpPr>
          <p:nvPr>
            <p:ph idx="1"/>
          </p:nvPr>
        </p:nvSpPr>
        <p:spPr/>
        <p:txBody>
          <a:bodyPr>
            <a:noAutofit/>
          </a:bodyPr>
          <a:lstStyle/>
          <a:p>
            <a:pPr>
              <a:buFont typeface="Wingdings" charset="2"/>
              <a:buChar char="§"/>
            </a:pPr>
            <a:r>
              <a:rPr lang="en-US" sz="2800" b="1" dirty="0" smtClean="0"/>
              <a:t>SRIN Code Catalog</a:t>
            </a:r>
          </a:p>
          <a:p>
            <a:pPr lvl="1">
              <a:buFont typeface="Wingdings" charset="2"/>
              <a:buChar char="§"/>
            </a:pPr>
            <a:r>
              <a:rPr lang="en-US" sz="2400" dirty="0" smtClean="0"/>
              <a:t>Codes implemented only with primitive types (C/C++, Java)</a:t>
            </a:r>
          </a:p>
          <a:p>
            <a:pPr lvl="1">
              <a:buFont typeface="Wingdings" charset="2"/>
              <a:buChar char="§"/>
            </a:pPr>
            <a:r>
              <a:rPr lang="en-US" sz="2400" dirty="0" smtClean="0"/>
              <a:t>Simple one file code template</a:t>
            </a:r>
          </a:p>
          <a:p>
            <a:pPr lvl="1">
              <a:buFont typeface="Wingdings" charset="2"/>
              <a:buChar char="§"/>
            </a:pPr>
            <a:r>
              <a:rPr lang="en-US" sz="2400" dirty="0" smtClean="0"/>
              <a:t>Sample dataset for typical Graph</a:t>
            </a:r>
          </a:p>
          <a:p>
            <a:pPr lvl="1">
              <a:buFont typeface="Wingdings" charset="2"/>
              <a:buChar char="§"/>
            </a:pPr>
            <a:r>
              <a:rPr lang="en-US" sz="2400" dirty="0" smtClean="0"/>
              <a:t>Embedded basic structures (Linked List, Stack, Queue)</a:t>
            </a:r>
          </a:p>
          <a:p>
            <a:pPr lvl="1">
              <a:buFont typeface="Wingdings" charset="2"/>
              <a:buChar char="§"/>
            </a:pPr>
            <a:r>
              <a:rPr lang="en-US" sz="2400" dirty="0" smtClean="0"/>
              <a:t>Comment based documentation</a:t>
            </a:r>
          </a:p>
          <a:p>
            <a:pPr lvl="1">
              <a:buFont typeface="Wingdings" charset="2"/>
              <a:buChar char="§"/>
            </a:pPr>
            <a:r>
              <a:rPr lang="en-US" sz="2400" dirty="0" smtClean="0"/>
              <a:t>Complete problem-solution from </a:t>
            </a:r>
            <a:r>
              <a:rPr lang="en-US" sz="2400" dirty="0" err="1" smtClean="0"/>
              <a:t>GeeksForGeeks</a:t>
            </a:r>
            <a:r>
              <a:rPr lang="en-US" sz="2400" dirty="0" smtClean="0"/>
              <a:t> </a:t>
            </a:r>
          </a:p>
          <a:p>
            <a:pPr lvl="1">
              <a:buFont typeface="Wingdings" charset="2"/>
              <a:buChar char="§"/>
            </a:pPr>
            <a:r>
              <a:rPr lang="en-US" sz="2400" dirty="0" smtClean="0"/>
              <a:t>Sample solution from </a:t>
            </a:r>
            <a:r>
              <a:rPr lang="en-US" sz="2400" dirty="0" err="1" smtClean="0"/>
              <a:t>Hackerrank</a:t>
            </a:r>
            <a:endParaRPr lang="en-US" sz="2400" dirty="0" smtClean="0"/>
          </a:p>
          <a:p>
            <a:pPr lvl="1">
              <a:buFont typeface="Wingdings" charset="2"/>
              <a:buChar char="§"/>
            </a:pPr>
            <a:r>
              <a:rPr lang="en-US" sz="2400" dirty="0" smtClean="0"/>
              <a:t>Compatible to common algorithm books </a:t>
            </a:r>
          </a:p>
          <a:p>
            <a:pPr lvl="1">
              <a:buFont typeface="Wingdings" charset="2"/>
              <a:buChar char="§"/>
            </a:pPr>
            <a:r>
              <a:rPr lang="en-US" sz="2400" dirty="0" smtClean="0"/>
              <a:t>Will be shared on SRIN </a:t>
            </a:r>
            <a:r>
              <a:rPr lang="en-US" sz="2400" dirty="0" err="1" smtClean="0"/>
              <a:t>Github</a:t>
            </a:r>
            <a:r>
              <a:rPr lang="en-US" sz="2400" dirty="0" smtClean="0"/>
              <a:t>…(in progress)</a:t>
            </a:r>
          </a:p>
          <a:p>
            <a:pPr>
              <a:buFont typeface="Wingdings" charset="2"/>
              <a:buChar char="§"/>
            </a:pPr>
            <a:endParaRPr lang="en-US" sz="2800" dirty="0" smtClean="0"/>
          </a:p>
        </p:txBody>
      </p:sp>
    </p:spTree>
    <p:extLst>
      <p:ext uri="{BB962C8B-B14F-4D97-AF65-F5344CB8AC3E}">
        <p14:creationId xmlns:p14="http://schemas.microsoft.com/office/powerpoint/2010/main" val="311109103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C/C++ Demos</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pPr marL="514350" indent="-514350">
              <a:buFont typeface="+mj-lt"/>
              <a:buAutoNum type="arabicPeriod"/>
            </a:pPr>
            <a:r>
              <a:rPr lang="en-US" dirty="0" smtClean="0"/>
              <a:t>Construct Directed and Undirected Graphs</a:t>
            </a:r>
          </a:p>
          <a:p>
            <a:pPr marL="514350" indent="-514350">
              <a:buFont typeface="+mj-lt"/>
              <a:buAutoNum type="arabicPeriod"/>
            </a:pPr>
            <a:r>
              <a:rPr lang="en-US" dirty="0" smtClean="0"/>
              <a:t>Perform BFS and DFS on Graphs</a:t>
            </a:r>
          </a:p>
          <a:p>
            <a:pPr marL="514350" indent="-514350">
              <a:buFont typeface="+mj-lt"/>
              <a:buAutoNum type="arabicPeriod"/>
            </a:pPr>
            <a:r>
              <a:rPr lang="en-US" dirty="0" smtClean="0"/>
              <a:t>Find Path in Graphs (DFS &amp; BFS)</a:t>
            </a:r>
          </a:p>
          <a:p>
            <a:pPr marL="514350" indent="-514350">
              <a:buFont typeface="+mj-lt"/>
              <a:buAutoNum type="arabicPeriod"/>
            </a:pPr>
            <a:r>
              <a:rPr lang="en-US" dirty="0" smtClean="0"/>
              <a:t>Connected Components (BFS)</a:t>
            </a:r>
          </a:p>
          <a:p>
            <a:pPr marL="514350" indent="-514350">
              <a:buFont typeface="+mj-lt"/>
              <a:buAutoNum type="arabicPeriod"/>
            </a:pPr>
            <a:r>
              <a:rPr lang="en-US" dirty="0" smtClean="0"/>
              <a:t>Two Coloring Bipartite Graph (BFS)</a:t>
            </a:r>
          </a:p>
          <a:p>
            <a:pPr marL="514350" indent="-514350">
              <a:buFont typeface="+mj-lt"/>
              <a:buAutoNum type="arabicPeriod"/>
            </a:pPr>
            <a:r>
              <a:rPr lang="en-US" dirty="0" smtClean="0"/>
              <a:t>Finding Cycles (DFS)</a:t>
            </a:r>
          </a:p>
          <a:p>
            <a:pPr marL="514350" indent="-514350">
              <a:buFont typeface="+mj-lt"/>
              <a:buAutoNum type="arabicPeriod"/>
            </a:pPr>
            <a:r>
              <a:rPr lang="en-US" dirty="0" smtClean="0"/>
              <a:t>Articulation Points (DFS)</a:t>
            </a:r>
          </a:p>
          <a:p>
            <a:pPr marL="514350" indent="-514350">
              <a:buFont typeface="+mj-lt"/>
              <a:buAutoNum type="arabicPeriod"/>
            </a:pPr>
            <a:r>
              <a:rPr lang="en-US" dirty="0" smtClean="0"/>
              <a:t>Topological Sorting (DFS)</a:t>
            </a:r>
          </a:p>
          <a:p>
            <a:pPr marL="514350" indent="-514350">
              <a:buFont typeface="+mj-lt"/>
              <a:buAutoNum type="arabicPeriod"/>
            </a:pPr>
            <a:r>
              <a:rPr lang="en-US" dirty="0" smtClean="0"/>
              <a:t>Strongly Connected Components (DFS)</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1064489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Call to Action</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Familiarize with Graph Concepts</a:t>
            </a:r>
          </a:p>
          <a:p>
            <a:pPr marL="514350" indent="-514350">
              <a:buFont typeface="+mj-lt"/>
              <a:buAutoNum type="arabicPeriod"/>
            </a:pPr>
            <a:r>
              <a:rPr lang="en-US" dirty="0" smtClean="0"/>
              <a:t>Practicing Graph Construction</a:t>
            </a:r>
          </a:p>
          <a:p>
            <a:pPr marL="514350" indent="-514350">
              <a:buFont typeface="+mj-lt"/>
              <a:buAutoNum type="arabicPeriod"/>
            </a:pPr>
            <a:r>
              <a:rPr lang="en-US" dirty="0" smtClean="0"/>
              <a:t>Practicing Graph Traversal BFS and DFS</a:t>
            </a:r>
          </a:p>
          <a:p>
            <a:pPr marL="514350" indent="-514350">
              <a:buFont typeface="+mj-lt"/>
              <a:buAutoNum type="arabicPeriod"/>
            </a:pPr>
            <a:r>
              <a:rPr lang="en-US" dirty="0" smtClean="0"/>
              <a:t>Get Sixth Sense on Graph Traversal Problems</a:t>
            </a:r>
          </a:p>
          <a:p>
            <a:pPr marL="514350" indent="-514350">
              <a:buFont typeface="+mj-lt"/>
              <a:buAutoNum type="arabicPeriod"/>
            </a:pPr>
            <a:r>
              <a:rPr lang="en-US" dirty="0" smtClean="0"/>
              <a:t>Understanding + Practices != Memorizing</a:t>
            </a:r>
          </a:p>
        </p:txBody>
      </p:sp>
    </p:spTree>
    <p:extLst>
      <p:ext uri="{BB962C8B-B14F-4D97-AF65-F5344CB8AC3E}">
        <p14:creationId xmlns:p14="http://schemas.microsoft.com/office/powerpoint/2010/main" val="3052018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Further Readings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[ADM] Algorithm Design Manual - </a:t>
            </a:r>
            <a:r>
              <a:rPr lang="en-US" dirty="0" err="1" smtClean="0"/>
              <a:t>Skiena</a:t>
            </a:r>
            <a:endParaRPr lang="en-US" dirty="0" smtClean="0"/>
          </a:p>
          <a:p>
            <a:pPr marL="514350" indent="-514350">
              <a:buFont typeface="+mj-lt"/>
              <a:buAutoNum type="arabicPeriod"/>
            </a:pPr>
            <a:r>
              <a:rPr lang="en-US" dirty="0" smtClean="0"/>
              <a:t>[CLRS] Introduction to Algorithm – </a:t>
            </a:r>
            <a:r>
              <a:rPr lang="en-US" dirty="0" err="1" smtClean="0"/>
              <a:t>Cormen</a:t>
            </a:r>
            <a:endParaRPr lang="en-US" dirty="0" smtClean="0"/>
          </a:p>
          <a:p>
            <a:pPr marL="514350" indent="-514350">
              <a:buFont typeface="+mj-lt"/>
              <a:buAutoNum type="arabicPeriod"/>
            </a:pPr>
            <a:r>
              <a:rPr lang="en-US" dirty="0" smtClean="0"/>
              <a:t>[ALP] Algorithms - </a:t>
            </a:r>
            <a:r>
              <a:rPr lang="en-US" dirty="0" err="1" smtClean="0"/>
              <a:t>Sedgewick</a:t>
            </a:r>
            <a:endParaRPr lang="en-US" dirty="0" smtClean="0"/>
          </a:p>
        </p:txBody>
      </p:sp>
    </p:spTree>
    <p:extLst>
      <p:ext uri="{BB962C8B-B14F-4D97-AF65-F5344CB8AC3E}">
        <p14:creationId xmlns:p14="http://schemas.microsoft.com/office/powerpoint/2010/main" val="339819600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Agenda</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Types and Properties of Graph </a:t>
            </a:r>
          </a:p>
          <a:p>
            <a:pPr marL="514350" indent="-514350">
              <a:buFont typeface="+mj-lt"/>
              <a:buAutoNum type="arabicPeriod"/>
            </a:pPr>
            <a:r>
              <a:rPr lang="en-US" dirty="0" smtClean="0"/>
              <a:t>Construct Graph’s Structures</a:t>
            </a:r>
          </a:p>
          <a:p>
            <a:pPr marL="514350" indent="-514350">
              <a:buFont typeface="+mj-lt"/>
              <a:buAutoNum type="arabicPeriod"/>
            </a:pPr>
            <a:r>
              <a:rPr lang="en-US" dirty="0" smtClean="0"/>
              <a:t>Perform Graph’s Traversals (BFS, DFS)</a:t>
            </a:r>
          </a:p>
          <a:p>
            <a:pPr marL="514350" indent="-514350">
              <a:buFont typeface="+mj-lt"/>
              <a:buAutoNum type="arabicPeriod"/>
            </a:pPr>
            <a:r>
              <a:rPr lang="en-US" dirty="0" smtClean="0"/>
              <a:t>Applications of BFS</a:t>
            </a:r>
          </a:p>
          <a:p>
            <a:pPr marL="514350" indent="-514350">
              <a:buFont typeface="+mj-lt"/>
              <a:buAutoNum type="arabicPeriod"/>
            </a:pPr>
            <a:r>
              <a:rPr lang="en-US" dirty="0" smtClean="0"/>
              <a:t>Applications of DFS </a:t>
            </a:r>
            <a:endParaRPr lang="en-US" dirty="0" smtClean="0"/>
          </a:p>
          <a:p>
            <a:pPr marL="514350" indent="-514350">
              <a:buFont typeface="+mj-lt"/>
              <a:buAutoNum type="arabicPeriod"/>
            </a:pPr>
            <a:r>
              <a:rPr lang="en-US" dirty="0" smtClean="0"/>
              <a:t>Q&amp;A </a:t>
            </a: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343713835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Why We Learn Graph?</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b="1" dirty="0" smtClean="0"/>
              <a:t>Definition</a:t>
            </a:r>
            <a:r>
              <a:rPr lang="en-US" b="1" dirty="0"/>
              <a:t>:</a:t>
            </a:r>
            <a:endParaRPr lang="en-US" b="1" dirty="0" smtClean="0"/>
          </a:p>
          <a:p>
            <a:pPr marL="0" indent="0" algn="ctr">
              <a:buNone/>
            </a:pPr>
            <a:r>
              <a:rPr lang="en-US" sz="3300" i="1" dirty="0" smtClean="0"/>
              <a:t>G</a:t>
            </a:r>
            <a:r>
              <a:rPr lang="en-US" sz="3300" dirty="0" smtClean="0"/>
              <a:t> = (</a:t>
            </a:r>
            <a:r>
              <a:rPr lang="en-US" sz="3300" i="1" dirty="0" smtClean="0"/>
              <a:t>V</a:t>
            </a:r>
            <a:r>
              <a:rPr lang="en-US" sz="3300" dirty="0" smtClean="0"/>
              <a:t>, </a:t>
            </a:r>
            <a:r>
              <a:rPr lang="en-US" sz="3300" i="1" dirty="0" smtClean="0"/>
              <a:t>E</a:t>
            </a:r>
            <a:r>
              <a:rPr lang="en-US" sz="3300" dirty="0" smtClean="0"/>
              <a:t>) set of </a:t>
            </a:r>
            <a:r>
              <a:rPr lang="en-US" sz="3300" b="1" dirty="0" smtClean="0"/>
              <a:t>V</a:t>
            </a:r>
            <a:r>
              <a:rPr lang="en-US" sz="3300" dirty="0" smtClean="0"/>
              <a:t>ertices and </a:t>
            </a:r>
            <a:r>
              <a:rPr lang="en-US" sz="3300" b="1" dirty="0" smtClean="0"/>
              <a:t>E</a:t>
            </a:r>
            <a:r>
              <a:rPr lang="en-US" sz="3300" dirty="0" smtClean="0"/>
              <a:t>dges </a:t>
            </a:r>
            <a:endParaRPr lang="en-US" sz="3800" dirty="0" smtClean="0"/>
          </a:p>
          <a:p>
            <a:pPr algn="just"/>
            <a:endParaRPr lang="en-US" dirty="0" smtClean="0"/>
          </a:p>
          <a:p>
            <a:pPr algn="just"/>
            <a:r>
              <a:rPr lang="en-US" dirty="0" smtClean="0"/>
              <a:t>Graph represents any </a:t>
            </a:r>
            <a:r>
              <a:rPr lang="en-US" b="1" i="1" dirty="0" smtClean="0"/>
              <a:t>items</a:t>
            </a:r>
            <a:r>
              <a:rPr lang="en-US" dirty="0" smtClean="0"/>
              <a:t> and </a:t>
            </a:r>
            <a:r>
              <a:rPr lang="en-US" b="1" i="1" dirty="0" smtClean="0"/>
              <a:t>relationships</a:t>
            </a:r>
            <a:r>
              <a:rPr lang="en-US" dirty="0" smtClean="0"/>
              <a:t>.</a:t>
            </a:r>
          </a:p>
          <a:p>
            <a:pPr algn="just"/>
            <a:r>
              <a:rPr lang="en-US" dirty="0" smtClean="0"/>
              <a:t>Very important </a:t>
            </a:r>
            <a:r>
              <a:rPr lang="en-US" b="1" dirty="0" smtClean="0"/>
              <a:t>concept</a:t>
            </a:r>
            <a:r>
              <a:rPr lang="en-US" dirty="0" smtClean="0"/>
              <a:t> in computer science. </a:t>
            </a:r>
          </a:p>
          <a:p>
            <a:pPr algn="just"/>
            <a:r>
              <a:rPr lang="en-US" dirty="0" smtClean="0"/>
              <a:t>Solved many major computation problems for century (maps, road, hypertexts, circuits, schedules, transactions, matching, networks, connectivity, graphics, etc…).</a:t>
            </a:r>
          </a:p>
          <a:p>
            <a:pPr algn="just"/>
            <a:r>
              <a:rPr lang="en-US" dirty="0" smtClean="0"/>
              <a:t>Design a truly novel graph algorithm is </a:t>
            </a:r>
            <a:r>
              <a:rPr lang="en-US" b="1" dirty="0" smtClean="0"/>
              <a:t>HARD</a:t>
            </a:r>
            <a:r>
              <a:rPr lang="en-US" dirty="0" smtClean="0"/>
              <a:t>. Becoming familiar with many different graph concepts and problems is more important than </a:t>
            </a:r>
            <a:r>
              <a:rPr lang="en-US" b="1" dirty="0" smtClean="0"/>
              <a:t>memorizing</a:t>
            </a:r>
            <a:r>
              <a:rPr lang="en-US" dirty="0" smtClean="0"/>
              <a:t> the details of particular graph algorithms. </a:t>
            </a:r>
          </a:p>
        </p:txBody>
      </p:sp>
    </p:spTree>
    <p:extLst>
      <p:ext uri="{BB962C8B-B14F-4D97-AF65-F5344CB8AC3E}">
        <p14:creationId xmlns:p14="http://schemas.microsoft.com/office/powerpoint/2010/main" val="354835559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Types / Flavors of Graphs</a:t>
            </a:r>
            <a:endParaRPr lang="en-US" dirty="0"/>
          </a:p>
        </p:txBody>
      </p:sp>
      <p:pic>
        <p:nvPicPr>
          <p:cNvPr id="5" name="Picture 4" descr="Screen Shot 2015-07-28 at 12.14.2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195" y="1342438"/>
            <a:ext cx="7527563" cy="5305307"/>
          </a:xfrm>
          <a:prstGeom prst="rect">
            <a:avLst/>
          </a:prstGeom>
        </p:spPr>
      </p:pic>
    </p:spTree>
    <p:extLst>
      <p:ext uri="{BB962C8B-B14F-4D97-AF65-F5344CB8AC3E}">
        <p14:creationId xmlns:p14="http://schemas.microsoft.com/office/powerpoint/2010/main" val="81204379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Properties of Graph</a:t>
            </a:r>
            <a:endParaRPr lang="en-US" dirty="0"/>
          </a:p>
        </p:txBody>
      </p:sp>
      <p:sp>
        <p:nvSpPr>
          <p:cNvPr id="3" name="Content Placeholder 2"/>
          <p:cNvSpPr>
            <a:spLocks noGrp="1"/>
          </p:cNvSpPr>
          <p:nvPr>
            <p:ph idx="1"/>
          </p:nvPr>
        </p:nvSpPr>
        <p:spPr>
          <a:xfrm>
            <a:off x="457200" y="1600200"/>
            <a:ext cx="8229600" cy="5257800"/>
          </a:xfrm>
        </p:spPr>
        <p:txBody>
          <a:bodyPr>
            <a:noAutofit/>
          </a:bodyPr>
          <a:lstStyle/>
          <a:p>
            <a:pPr marL="457200" indent="-457200" algn="just">
              <a:buFont typeface="+mj-lt"/>
              <a:buAutoNum type="arabicPeriod"/>
            </a:pPr>
            <a:r>
              <a:rPr lang="en-US" sz="2400" dirty="0" smtClean="0"/>
              <a:t>A graph is defined by </a:t>
            </a:r>
            <a:r>
              <a:rPr lang="en-US" sz="2400" i="1" dirty="0" smtClean="0"/>
              <a:t>V</a:t>
            </a:r>
            <a:r>
              <a:rPr lang="en-US" sz="2400" dirty="0" smtClean="0"/>
              <a:t> and </a:t>
            </a:r>
            <a:r>
              <a:rPr lang="en-US" sz="2400" i="1" dirty="0" smtClean="0"/>
              <a:t>E</a:t>
            </a:r>
            <a:r>
              <a:rPr lang="en-US" sz="2400" dirty="0" smtClean="0"/>
              <a:t>, not by its draw. A graph with </a:t>
            </a:r>
            <a:r>
              <a:rPr lang="en-US" sz="2400" i="1" dirty="0" smtClean="0"/>
              <a:t>V</a:t>
            </a:r>
            <a:r>
              <a:rPr lang="en-US" sz="2400" dirty="0" smtClean="0"/>
              <a:t> vertices has at most </a:t>
            </a:r>
            <a:r>
              <a:rPr lang="en-US" sz="2400" i="1" dirty="0" smtClean="0"/>
              <a:t>V</a:t>
            </a:r>
            <a:r>
              <a:rPr lang="en-US" sz="2400" dirty="0" smtClean="0"/>
              <a:t>(</a:t>
            </a:r>
            <a:r>
              <a:rPr lang="en-US" sz="2400" i="1" dirty="0" smtClean="0"/>
              <a:t>V</a:t>
            </a:r>
            <a:r>
              <a:rPr lang="en-US" sz="2400" dirty="0" smtClean="0"/>
              <a:t>-</a:t>
            </a:r>
            <a:r>
              <a:rPr lang="en-US" sz="2400" i="1" dirty="0" smtClean="0"/>
              <a:t>1</a:t>
            </a:r>
            <a:r>
              <a:rPr lang="en-US" sz="2400" dirty="0" smtClean="0"/>
              <a:t>)/2 edges.</a:t>
            </a:r>
          </a:p>
          <a:p>
            <a:pPr marL="457200" indent="-457200" algn="just">
              <a:buFont typeface="+mj-lt"/>
              <a:buAutoNum type="arabicPeriod"/>
            </a:pPr>
            <a:r>
              <a:rPr lang="en-US" sz="2400" dirty="0" smtClean="0"/>
              <a:t>A </a:t>
            </a:r>
            <a:r>
              <a:rPr lang="en-US" sz="2400" b="1" dirty="0" smtClean="0"/>
              <a:t>path</a:t>
            </a:r>
            <a:r>
              <a:rPr lang="en-US" sz="2400" dirty="0" smtClean="0"/>
              <a:t> in a graph is a sequence of vertices in which each successive vertex (after the first) is adjacent to its predecessor in the path. In a simple path, the vertices and edges are distinct. A </a:t>
            </a:r>
            <a:r>
              <a:rPr lang="en-US" sz="2400" b="1" dirty="0" smtClean="0"/>
              <a:t>cycle</a:t>
            </a:r>
            <a:r>
              <a:rPr lang="en-US" sz="2400" dirty="0" smtClean="0"/>
              <a:t> is a path that is simple except that the </a:t>
            </a:r>
            <a:r>
              <a:rPr lang="en-US" sz="2400" b="1" dirty="0" smtClean="0"/>
              <a:t>first</a:t>
            </a:r>
            <a:r>
              <a:rPr lang="en-US" sz="2400" dirty="0" smtClean="0"/>
              <a:t> and </a:t>
            </a:r>
            <a:r>
              <a:rPr lang="en-US" sz="2400" b="1" dirty="0" smtClean="0"/>
              <a:t>final</a:t>
            </a:r>
            <a:r>
              <a:rPr lang="en-US" sz="2400" dirty="0" smtClean="0"/>
              <a:t> vertices are the same.</a:t>
            </a:r>
          </a:p>
          <a:p>
            <a:pPr marL="457200" indent="-457200" algn="just">
              <a:buFont typeface="+mj-lt"/>
              <a:buAutoNum type="arabicPeriod"/>
            </a:pPr>
            <a:r>
              <a:rPr lang="en-US" sz="2400" dirty="0" smtClean="0"/>
              <a:t>A graph is a </a:t>
            </a:r>
            <a:r>
              <a:rPr lang="en-US" sz="2400" b="1" dirty="0" smtClean="0"/>
              <a:t>connected graph</a:t>
            </a:r>
            <a:r>
              <a:rPr lang="en-US" sz="2400" dirty="0" smtClean="0"/>
              <a:t> if there is a path from every vertex to every other vertex in the graph. A graph that is not connected consists of a set of connected components , which are maximal connected </a:t>
            </a:r>
            <a:r>
              <a:rPr lang="en-US" sz="2400" dirty="0" err="1" smtClean="0"/>
              <a:t>subgraphs</a:t>
            </a:r>
            <a:r>
              <a:rPr lang="en-US" sz="2400" dirty="0" smtClean="0"/>
              <a:t>.</a:t>
            </a:r>
          </a:p>
        </p:txBody>
      </p:sp>
    </p:spTree>
    <p:extLst>
      <p:ext uri="{BB962C8B-B14F-4D97-AF65-F5344CB8AC3E}">
        <p14:creationId xmlns:p14="http://schemas.microsoft.com/office/powerpoint/2010/main" val="391447591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Properties of Graph</a:t>
            </a:r>
            <a:endParaRPr lang="en-US" dirty="0"/>
          </a:p>
        </p:txBody>
      </p:sp>
      <p:sp>
        <p:nvSpPr>
          <p:cNvPr id="3" name="Content Placeholder 2"/>
          <p:cNvSpPr>
            <a:spLocks noGrp="1"/>
          </p:cNvSpPr>
          <p:nvPr>
            <p:ph idx="1"/>
          </p:nvPr>
        </p:nvSpPr>
        <p:spPr/>
        <p:txBody>
          <a:bodyPr>
            <a:normAutofit/>
          </a:bodyPr>
          <a:lstStyle/>
          <a:p>
            <a:pPr marL="514350" indent="-514350" algn="just">
              <a:buFont typeface="+mj-lt"/>
              <a:buAutoNum type="arabicPeriod" startAt="4"/>
            </a:pPr>
            <a:r>
              <a:rPr lang="en-US" sz="2400" dirty="0" smtClean="0"/>
              <a:t>An acyclic connected graph is called a </a:t>
            </a:r>
            <a:r>
              <a:rPr lang="en-US" sz="2400" b="1" dirty="0" smtClean="0"/>
              <a:t>tree</a:t>
            </a:r>
            <a:r>
              <a:rPr lang="en-US" sz="2400" dirty="0" smtClean="0"/>
              <a:t>. A set of </a:t>
            </a:r>
            <a:r>
              <a:rPr lang="en-US" sz="2400" b="1" dirty="0" smtClean="0"/>
              <a:t>trees</a:t>
            </a:r>
            <a:r>
              <a:rPr lang="en-US" sz="2400" dirty="0" smtClean="0"/>
              <a:t> is called a </a:t>
            </a:r>
            <a:r>
              <a:rPr lang="en-US" sz="2400" b="1" dirty="0" smtClean="0"/>
              <a:t>forest</a:t>
            </a:r>
            <a:r>
              <a:rPr lang="en-US" sz="2400" dirty="0" smtClean="0"/>
              <a:t> . A </a:t>
            </a:r>
            <a:r>
              <a:rPr lang="en-US" sz="2400" b="1" dirty="0" smtClean="0"/>
              <a:t>spanning tree</a:t>
            </a:r>
            <a:r>
              <a:rPr lang="en-US" sz="2400" dirty="0" smtClean="0"/>
              <a:t> of a connected graph is a </a:t>
            </a:r>
            <a:r>
              <a:rPr lang="en-US" sz="2400" dirty="0" err="1" smtClean="0"/>
              <a:t>subgraph</a:t>
            </a:r>
            <a:r>
              <a:rPr lang="en-US" sz="2400" dirty="0" smtClean="0"/>
              <a:t> that contains all of that graph’s vertices and is a single tree. A </a:t>
            </a:r>
            <a:r>
              <a:rPr lang="en-US" sz="2400" b="1" dirty="0" smtClean="0"/>
              <a:t>spanning forest</a:t>
            </a:r>
            <a:r>
              <a:rPr lang="en-US" sz="2400" dirty="0" smtClean="0"/>
              <a:t> of a graph is a </a:t>
            </a:r>
            <a:r>
              <a:rPr lang="en-US" sz="2400" dirty="0" err="1" smtClean="0"/>
              <a:t>subgraph</a:t>
            </a:r>
            <a:r>
              <a:rPr lang="en-US" sz="2400" dirty="0" smtClean="0"/>
              <a:t> that contains all of that graph’s vertices and is a forest.</a:t>
            </a:r>
          </a:p>
          <a:p>
            <a:pPr marL="514350" indent="-514350" algn="just">
              <a:buFont typeface="+mj-lt"/>
              <a:buAutoNum type="arabicPeriod" startAt="4"/>
            </a:pPr>
            <a:r>
              <a:rPr lang="en-US" sz="2400" dirty="0" smtClean="0"/>
              <a:t>Graphs with all edges present are called </a:t>
            </a:r>
            <a:r>
              <a:rPr lang="en-US" sz="2400" b="1" dirty="0" smtClean="0"/>
              <a:t>complete graphs</a:t>
            </a:r>
            <a:r>
              <a:rPr lang="en-US" sz="2400" dirty="0" smtClean="0"/>
              <a:t>. The union of two graphs is the graph induced by the union of their sets of edges. The union of a graph and its complement is a complete graph. All graphs that have V vertices are </a:t>
            </a:r>
            <a:r>
              <a:rPr lang="en-US" sz="2400" b="1" dirty="0" err="1" smtClean="0"/>
              <a:t>subgraphs</a:t>
            </a:r>
            <a:r>
              <a:rPr lang="en-US" sz="2400" dirty="0" smtClean="0"/>
              <a:t> of the complete graph that has V vertices. A complete </a:t>
            </a:r>
            <a:r>
              <a:rPr lang="en-US" sz="2400" dirty="0" err="1" smtClean="0"/>
              <a:t>subgraph</a:t>
            </a:r>
            <a:r>
              <a:rPr lang="en-US" sz="2400" dirty="0" smtClean="0"/>
              <a:t> is called a </a:t>
            </a:r>
            <a:r>
              <a:rPr lang="en-US" sz="2400" b="1" dirty="0" smtClean="0"/>
              <a:t>clique</a:t>
            </a:r>
            <a:r>
              <a:rPr lang="en-US" sz="2400" dirty="0" smtClean="0"/>
              <a:t>.</a:t>
            </a:r>
          </a:p>
          <a:p>
            <a:pPr marL="514350" indent="-514350" algn="just">
              <a:buFont typeface="+mj-lt"/>
              <a:buAutoNum type="arabicPeriod" startAt="4"/>
            </a:pPr>
            <a:endParaRPr lang="en-US" sz="2400" dirty="0"/>
          </a:p>
        </p:txBody>
      </p:sp>
    </p:spTree>
    <p:extLst>
      <p:ext uri="{BB962C8B-B14F-4D97-AF65-F5344CB8AC3E}">
        <p14:creationId xmlns:p14="http://schemas.microsoft.com/office/powerpoint/2010/main" val="260993345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Pictures Can Tell You More….</a:t>
            </a:r>
            <a:endParaRPr lang="en-US" dirty="0"/>
          </a:p>
        </p:txBody>
      </p:sp>
      <p:pic>
        <p:nvPicPr>
          <p:cNvPr id="6" name="Picture 5" descr="Screen Shot 2015-07-28 at 12.37.0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1539403"/>
            <a:ext cx="8246679" cy="4496680"/>
          </a:xfrm>
          <a:prstGeom prst="rect">
            <a:avLst/>
          </a:prstGeom>
        </p:spPr>
      </p:pic>
    </p:spTree>
    <p:extLst>
      <p:ext uri="{BB962C8B-B14F-4D97-AF65-F5344CB8AC3E}">
        <p14:creationId xmlns:p14="http://schemas.microsoft.com/office/powerpoint/2010/main" val="127436593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Properties of Graph</a:t>
            </a:r>
            <a:endParaRPr lang="en-US" dirty="0"/>
          </a:p>
        </p:txBody>
      </p:sp>
      <p:sp>
        <p:nvSpPr>
          <p:cNvPr id="3" name="Content Placeholder 2"/>
          <p:cNvSpPr>
            <a:spLocks noGrp="1"/>
          </p:cNvSpPr>
          <p:nvPr>
            <p:ph idx="1"/>
          </p:nvPr>
        </p:nvSpPr>
        <p:spPr/>
        <p:txBody>
          <a:bodyPr>
            <a:normAutofit lnSpcReduction="10000"/>
          </a:bodyPr>
          <a:lstStyle/>
          <a:p>
            <a:pPr marL="514350" indent="-514350" algn="just">
              <a:buFont typeface="+mj-lt"/>
              <a:buAutoNum type="arabicPeriod" startAt="6"/>
            </a:pPr>
            <a:r>
              <a:rPr lang="en-US" sz="2400" dirty="0" smtClean="0"/>
              <a:t>A </a:t>
            </a:r>
            <a:r>
              <a:rPr lang="en-US" sz="2400" b="1" dirty="0" smtClean="0"/>
              <a:t>dense</a:t>
            </a:r>
            <a:r>
              <a:rPr lang="en-US" sz="2400" dirty="0" smtClean="0"/>
              <a:t> graph is a graph whose average vertex degree is proportional to </a:t>
            </a:r>
            <a:r>
              <a:rPr lang="en-US" sz="2400" i="1" dirty="0" smtClean="0"/>
              <a:t>V</a:t>
            </a:r>
            <a:r>
              <a:rPr lang="en-US" sz="2400" dirty="0" smtClean="0"/>
              <a:t>; a </a:t>
            </a:r>
            <a:r>
              <a:rPr lang="en-US" sz="2400" b="1" dirty="0" smtClean="0"/>
              <a:t>sparse</a:t>
            </a:r>
            <a:r>
              <a:rPr lang="en-US" sz="2400" dirty="0" smtClean="0"/>
              <a:t> graph is a graph whose complement is dense. In other words, we consider a graph to be dense if </a:t>
            </a:r>
            <a:r>
              <a:rPr lang="en-US" sz="2400" i="1" dirty="0" smtClean="0"/>
              <a:t>E</a:t>
            </a:r>
            <a:r>
              <a:rPr lang="en-US" sz="2400" dirty="0" smtClean="0"/>
              <a:t> is proportional to </a:t>
            </a:r>
            <a:r>
              <a:rPr lang="en-US" sz="2400" i="1" dirty="0" smtClean="0"/>
              <a:t>V</a:t>
            </a:r>
            <a:r>
              <a:rPr lang="en-US" sz="2400" baseline="30000" dirty="0" smtClean="0"/>
              <a:t>2</a:t>
            </a:r>
            <a:r>
              <a:rPr lang="en-US" sz="2400" dirty="0" smtClean="0"/>
              <a:t> and sparse otherwise.</a:t>
            </a:r>
          </a:p>
          <a:p>
            <a:pPr marL="514350" indent="-514350" algn="just">
              <a:buFont typeface="+mj-lt"/>
              <a:buAutoNum type="arabicPeriod" startAt="6"/>
            </a:pPr>
            <a:r>
              <a:rPr lang="en-US" sz="2400" dirty="0" smtClean="0"/>
              <a:t>A </a:t>
            </a:r>
            <a:r>
              <a:rPr lang="en-US" sz="2400" b="1" dirty="0" smtClean="0"/>
              <a:t>bipartite</a:t>
            </a:r>
            <a:r>
              <a:rPr lang="en-US" sz="2400" dirty="0" smtClean="0"/>
              <a:t> graph is a graph whose vertices we can divide into two sets such that all edges connect a vertex in one set with a vertex in the other set. Any </a:t>
            </a:r>
            <a:r>
              <a:rPr lang="en-US" sz="2400" dirty="0" err="1" smtClean="0"/>
              <a:t>subgraph</a:t>
            </a:r>
            <a:r>
              <a:rPr lang="en-US" sz="2400" dirty="0" smtClean="0"/>
              <a:t> of a bipartite graph is bipartite.</a:t>
            </a:r>
          </a:p>
          <a:p>
            <a:pPr marL="514350" indent="-514350" algn="just">
              <a:buFont typeface="+mj-lt"/>
              <a:buAutoNum type="arabicPeriod" startAt="6"/>
            </a:pPr>
            <a:r>
              <a:rPr lang="en-US" sz="2400" dirty="0" smtClean="0"/>
              <a:t>Two graphs are </a:t>
            </a:r>
            <a:r>
              <a:rPr lang="en-US" sz="2400" b="1" dirty="0" smtClean="0"/>
              <a:t>isomorphic</a:t>
            </a:r>
            <a:r>
              <a:rPr lang="en-US" sz="2400" dirty="0" smtClean="0"/>
              <a:t> if we can change the vertex labels on one to make its set of edges identical to the other.</a:t>
            </a:r>
          </a:p>
          <a:p>
            <a:pPr marL="514350" indent="-514350" algn="just">
              <a:buFont typeface="+mj-lt"/>
              <a:buAutoNum type="arabicPeriod" startAt="6"/>
            </a:pPr>
            <a:endParaRPr lang="en-US" sz="2400" dirty="0" smtClean="0"/>
          </a:p>
          <a:p>
            <a:pPr marL="0" indent="0" algn="just">
              <a:buNone/>
            </a:pPr>
            <a:r>
              <a:rPr lang="en-US" sz="2400" dirty="0" smtClean="0">
                <a:solidFill>
                  <a:srgbClr val="FF0000"/>
                </a:solidFill>
              </a:rPr>
              <a:t>Note: Focus on undirected graph in this lecture.</a:t>
            </a:r>
          </a:p>
        </p:txBody>
      </p:sp>
    </p:spTree>
    <p:extLst>
      <p:ext uri="{BB962C8B-B14F-4D97-AF65-F5344CB8AC3E}">
        <p14:creationId xmlns:p14="http://schemas.microsoft.com/office/powerpoint/2010/main" val="154012123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Pictures Can Tell You More….</a:t>
            </a:r>
            <a:endParaRPr lang="en-US" dirty="0"/>
          </a:p>
        </p:txBody>
      </p:sp>
      <p:grpSp>
        <p:nvGrpSpPr>
          <p:cNvPr id="14" name="Group 13"/>
          <p:cNvGrpSpPr/>
          <p:nvPr/>
        </p:nvGrpSpPr>
        <p:grpSpPr>
          <a:xfrm>
            <a:off x="307035" y="1362750"/>
            <a:ext cx="8629398" cy="5439525"/>
            <a:chOff x="307035" y="1362750"/>
            <a:chExt cx="8629398" cy="5439525"/>
          </a:xfrm>
        </p:grpSpPr>
        <p:pic>
          <p:nvPicPr>
            <p:cNvPr id="4" name="Picture 3" descr="Screen Shot 2015-07-28 at 12.28.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035" y="1365452"/>
              <a:ext cx="2198051" cy="4468169"/>
            </a:xfrm>
            <a:prstGeom prst="rect">
              <a:avLst/>
            </a:prstGeom>
          </p:spPr>
        </p:pic>
        <p:pic>
          <p:nvPicPr>
            <p:cNvPr id="5" name="Picture 4" descr="Screen Shot 2015-07-28 at 12.36.4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3188" y="1362750"/>
              <a:ext cx="2379752" cy="5139773"/>
            </a:xfrm>
            <a:prstGeom prst="rect">
              <a:avLst/>
            </a:prstGeom>
          </p:spPr>
        </p:pic>
        <p:pic>
          <p:nvPicPr>
            <p:cNvPr id="7" name="Picture 6" descr="Screen Shot 2015-07-28 at 1.00.1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1168" y="1374209"/>
              <a:ext cx="1611145" cy="5427544"/>
            </a:xfrm>
            <a:prstGeom prst="rect">
              <a:avLst/>
            </a:prstGeom>
          </p:spPr>
        </p:pic>
        <p:pic>
          <p:nvPicPr>
            <p:cNvPr id="8" name="Picture 7" descr="Screen Shot 2015-07-28 at 1.00.31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1333" y="1432330"/>
              <a:ext cx="2705100" cy="3035300"/>
            </a:xfrm>
            <a:prstGeom prst="rect">
              <a:avLst/>
            </a:prstGeom>
          </p:spPr>
        </p:pic>
        <p:sp>
          <p:nvSpPr>
            <p:cNvPr id="10" name="TextBox 9"/>
            <p:cNvSpPr txBox="1"/>
            <p:nvPr/>
          </p:nvSpPr>
          <p:spPr>
            <a:xfrm>
              <a:off x="6906390" y="4453135"/>
              <a:ext cx="1665014" cy="369332"/>
            </a:xfrm>
            <a:prstGeom prst="rect">
              <a:avLst/>
            </a:prstGeom>
            <a:noFill/>
          </p:spPr>
          <p:txBody>
            <a:bodyPr wrap="none" rtlCol="0">
              <a:spAutoFit/>
            </a:bodyPr>
            <a:lstStyle/>
            <a:p>
              <a:r>
                <a:rPr lang="en-US" b="1" dirty="0" smtClean="0"/>
                <a:t>Bipartite Graph</a:t>
              </a:r>
              <a:endParaRPr lang="en-US" b="1" dirty="0"/>
            </a:p>
          </p:txBody>
        </p:sp>
        <p:sp>
          <p:nvSpPr>
            <p:cNvPr id="11" name="TextBox 10"/>
            <p:cNvSpPr txBox="1"/>
            <p:nvPr/>
          </p:nvSpPr>
          <p:spPr>
            <a:xfrm>
              <a:off x="654955" y="5910165"/>
              <a:ext cx="1569435" cy="369332"/>
            </a:xfrm>
            <a:prstGeom prst="rect">
              <a:avLst/>
            </a:prstGeom>
            <a:noFill/>
          </p:spPr>
          <p:txBody>
            <a:bodyPr wrap="none" rtlCol="0">
              <a:spAutoFit/>
            </a:bodyPr>
            <a:lstStyle/>
            <a:p>
              <a:r>
                <a:rPr lang="en-US" b="1" dirty="0" smtClean="0"/>
                <a:t>Graph Dataset</a:t>
              </a:r>
              <a:endParaRPr lang="en-US" b="1" dirty="0"/>
            </a:p>
          </p:txBody>
        </p:sp>
        <p:sp>
          <p:nvSpPr>
            <p:cNvPr id="12" name="TextBox 11"/>
            <p:cNvSpPr txBox="1"/>
            <p:nvPr/>
          </p:nvSpPr>
          <p:spPr>
            <a:xfrm>
              <a:off x="2842738" y="6432943"/>
              <a:ext cx="1992853" cy="369332"/>
            </a:xfrm>
            <a:prstGeom prst="rect">
              <a:avLst/>
            </a:prstGeom>
            <a:noFill/>
          </p:spPr>
          <p:txBody>
            <a:bodyPr wrap="none" rtlCol="0">
              <a:spAutoFit/>
            </a:bodyPr>
            <a:lstStyle/>
            <a:p>
              <a:r>
                <a:rPr lang="en-US" b="1" dirty="0" smtClean="0"/>
                <a:t>Isomorphic Graphs</a:t>
              </a:r>
              <a:endParaRPr lang="en-US" b="1" dirty="0"/>
            </a:p>
          </p:txBody>
        </p:sp>
        <p:sp>
          <p:nvSpPr>
            <p:cNvPr id="13" name="TextBox 12"/>
            <p:cNvSpPr txBox="1"/>
            <p:nvPr/>
          </p:nvSpPr>
          <p:spPr>
            <a:xfrm>
              <a:off x="5806246" y="5829869"/>
              <a:ext cx="1846817" cy="369332"/>
            </a:xfrm>
            <a:prstGeom prst="rect">
              <a:avLst/>
            </a:prstGeom>
            <a:noFill/>
          </p:spPr>
          <p:txBody>
            <a:bodyPr wrap="none" rtlCol="0">
              <a:spAutoFit/>
            </a:bodyPr>
            <a:lstStyle/>
            <a:p>
              <a:r>
                <a:rPr lang="en-US" b="1" dirty="0" smtClean="0"/>
                <a:t>Complete Graphs</a:t>
              </a:r>
              <a:endParaRPr lang="en-US" b="1" dirty="0"/>
            </a:p>
          </p:txBody>
        </p:sp>
      </p:grpSp>
    </p:spTree>
    <p:extLst>
      <p:ext uri="{BB962C8B-B14F-4D97-AF65-F5344CB8AC3E}">
        <p14:creationId xmlns:p14="http://schemas.microsoft.com/office/powerpoint/2010/main" val="420488864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919</TotalTime>
  <Words>3573</Words>
  <Application>Microsoft Macintosh PowerPoint</Application>
  <PresentationFormat>On-screen Show (4:3)</PresentationFormat>
  <Paragraphs>221</Paragraphs>
  <Slides>19</Slides>
  <Notes>10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Graph Traversal</vt:lpstr>
      <vt:lpstr>Agenda</vt:lpstr>
      <vt:lpstr>Why We Learn Graph?</vt:lpstr>
      <vt:lpstr>Types / Flavors of Graphs</vt:lpstr>
      <vt:lpstr>Properties of Graph</vt:lpstr>
      <vt:lpstr>Properties of Graph</vt:lpstr>
      <vt:lpstr>Pictures Can Tell You More….</vt:lpstr>
      <vt:lpstr>Properties of Graph</vt:lpstr>
      <vt:lpstr>Pictures Can Tell You More….</vt:lpstr>
      <vt:lpstr>Graph Data Structures</vt:lpstr>
      <vt:lpstr>Adjacency Lists</vt:lpstr>
      <vt:lpstr>Traversing in Graph</vt:lpstr>
      <vt:lpstr>Breadth-First Search</vt:lpstr>
      <vt:lpstr>Depth-First Search</vt:lpstr>
      <vt:lpstr>Traversal Common Problems</vt:lpstr>
      <vt:lpstr>Lets See The Codes…..</vt:lpstr>
      <vt:lpstr>C/C++ Demos</vt:lpstr>
      <vt:lpstr>Call to Action</vt:lpstr>
      <vt:lpstr>Further Readings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Traversal &amp; Algorithms</dc:title>
  <dc:creator>Risman Adnan</dc:creator>
  <cp:lastModifiedBy>Risman Adnan</cp:lastModifiedBy>
  <cp:revision>37</cp:revision>
  <dcterms:created xsi:type="dcterms:W3CDTF">2015-07-28T04:33:49Z</dcterms:created>
  <dcterms:modified xsi:type="dcterms:W3CDTF">2015-07-30T09:17:10Z</dcterms:modified>
</cp:coreProperties>
</file>