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Lst>
  <p:sldSz cy="5143500" cx="9144000"/>
  <p:notesSz cx="6858000" cy="9144000"/>
  <p:embeddedFontLst>
    <p:embeddedFont>
      <p:font typeface="Playfair Display Medium"/>
      <p:regular r:id="rId53"/>
      <p:bold r:id="rId54"/>
      <p:italic r:id="rId55"/>
      <p:boldItalic r:id="rId56"/>
    </p:embeddedFont>
    <p:embeddedFont>
      <p:font typeface="Raleway"/>
      <p:regular r:id="rId57"/>
      <p:bold r:id="rId58"/>
      <p:italic r:id="rId59"/>
      <p:boldItalic r:id="rId60"/>
    </p:embeddedFont>
    <p:embeddedFont>
      <p:font typeface="Playfair Display"/>
      <p:regular r:id="rId61"/>
      <p:bold r:id="rId62"/>
      <p:italic r:id="rId63"/>
      <p:boldItalic r:id="rId64"/>
    </p:embeddedFont>
    <p:embeddedFont>
      <p:font typeface="Raleway Light"/>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PlayfairDisplay-bold.fntdata"/><Relationship Id="rId61" Type="http://schemas.openxmlformats.org/officeDocument/2006/relationships/font" Target="fonts/PlayfairDisplay-regular.fntdata"/><Relationship Id="rId20" Type="http://schemas.openxmlformats.org/officeDocument/2006/relationships/slide" Target="slides/slide16.xml"/><Relationship Id="rId64" Type="http://schemas.openxmlformats.org/officeDocument/2006/relationships/font" Target="fonts/PlayfairDisplay-boldItalic.fntdata"/><Relationship Id="rId63" Type="http://schemas.openxmlformats.org/officeDocument/2006/relationships/font" Target="fonts/PlayfairDisplay-italic.fntdata"/><Relationship Id="rId22" Type="http://schemas.openxmlformats.org/officeDocument/2006/relationships/slide" Target="slides/slide18.xml"/><Relationship Id="rId66" Type="http://schemas.openxmlformats.org/officeDocument/2006/relationships/font" Target="fonts/RalewayLight-bold.fntdata"/><Relationship Id="rId21" Type="http://schemas.openxmlformats.org/officeDocument/2006/relationships/slide" Target="slides/slide17.xml"/><Relationship Id="rId65" Type="http://schemas.openxmlformats.org/officeDocument/2006/relationships/font" Target="fonts/RalewayLight-regular.fntdata"/><Relationship Id="rId24" Type="http://schemas.openxmlformats.org/officeDocument/2006/relationships/slide" Target="slides/slide20.xml"/><Relationship Id="rId68" Type="http://schemas.openxmlformats.org/officeDocument/2006/relationships/font" Target="fonts/RalewayLight-boldItalic.fntdata"/><Relationship Id="rId23" Type="http://schemas.openxmlformats.org/officeDocument/2006/relationships/slide" Target="slides/slide19.xml"/><Relationship Id="rId67" Type="http://schemas.openxmlformats.org/officeDocument/2006/relationships/font" Target="fonts/RalewayLight-italic.fntdata"/><Relationship Id="rId60" Type="http://schemas.openxmlformats.org/officeDocument/2006/relationships/font" Target="fonts/Raleway-boldItalic.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font" Target="fonts/PlayfairDisplayMedium-regular.fntdata"/><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font" Target="fonts/PlayfairDisplayMedium-italic.fntdata"/><Relationship Id="rId10" Type="http://schemas.openxmlformats.org/officeDocument/2006/relationships/slide" Target="slides/slide6.xml"/><Relationship Id="rId54" Type="http://schemas.openxmlformats.org/officeDocument/2006/relationships/font" Target="fonts/PlayfairDisplayMedium-bold.fntdata"/><Relationship Id="rId13" Type="http://schemas.openxmlformats.org/officeDocument/2006/relationships/slide" Target="slides/slide9.xml"/><Relationship Id="rId57" Type="http://schemas.openxmlformats.org/officeDocument/2006/relationships/font" Target="fonts/Raleway-regular.fntdata"/><Relationship Id="rId12" Type="http://schemas.openxmlformats.org/officeDocument/2006/relationships/slide" Target="slides/slide8.xml"/><Relationship Id="rId56" Type="http://schemas.openxmlformats.org/officeDocument/2006/relationships/font" Target="fonts/PlayfairDisplayMedium-boldItalic.fntdata"/><Relationship Id="rId15" Type="http://schemas.openxmlformats.org/officeDocument/2006/relationships/slide" Target="slides/slide11.xml"/><Relationship Id="rId59" Type="http://schemas.openxmlformats.org/officeDocument/2006/relationships/font" Target="fonts/Raleway-italic.fntdata"/><Relationship Id="rId14" Type="http://schemas.openxmlformats.org/officeDocument/2006/relationships/slide" Target="slides/slide10.xml"/><Relationship Id="rId58" Type="http://schemas.openxmlformats.org/officeDocument/2006/relationships/font" Target="fonts/Raleway-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24a4c25618_0_2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24a4c2561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24a4c25618_0_2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24a4c25618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24a4c25618_0_2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24a4c25618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2460de0ff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2460de0f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24a785f1f0_2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24a785f1f0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4a785f1f0_2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24a785f1f0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24a785f1f0_2_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24a785f1f0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24a785f1f0_2_1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24a785f1f0_2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24a785f1f0_2_1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24a785f1f0_2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4a785f1f0_2_1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24a785f1f0_2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24a785f1f0_0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24a785f1f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24a785f1f0_2_1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24a785f1f0_2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24a785f1f0_2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24a785f1f0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24a785f1f0_2_1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24a785f1f0_2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24a785f1f0_2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24a785f1f0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24a785f1f0_2_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24a785f1f0_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4a4c25618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24a4c2561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24a785f1f0_2_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24a785f1f0_2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24a4c25618_0_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24a4c2561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24a4c25618_0_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24a4c2561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24a4c25618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24a4c2561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24a4c25618_0_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24a4c25618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24a4c25618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24a4c25618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24a4c25618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24a4c2561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24a4c25618_0_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24a4c2561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24a4c25618_0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24a4c2561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24a4c25618_0_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24a4c2561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24a4c25618_0_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24a4c25618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24a4c25618_0_1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24a4c2561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24a4c25618_0_30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24a4c25618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24a4c25618_0_3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24a4c25618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24a785f1f0_2_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24a785f1f0_2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24a4c25618_0_2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24a4c25618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24a4c25618_0_1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24a4c25618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24a4c25618_0_1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124a4c25618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24a4c25618_0_3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24a4c25618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24a785f1f0_2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124a785f1f0_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124a4c25618_0_1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124a4c25618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24a4c25618_0_1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124a4c25618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4a4c25618_0_2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24a4c25618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4a4c25618_0_1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24a4c25618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4a4c25618_0_2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24a4c25618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24a4c25618_0_1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24a4c25618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4a4c25618_0_2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24a4c25618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3">
            <a:alphaModFix/>
          </a:blip>
          <a:srcRect b="13088" l="0" r="0" t="0"/>
          <a:stretch/>
        </p:blipFill>
        <p:spPr>
          <a:xfrm>
            <a:off x="-18075" y="-1057000"/>
            <a:ext cx="9179899" cy="4470401"/>
          </a:xfrm>
          <a:prstGeom prst="rect">
            <a:avLst/>
          </a:prstGeom>
          <a:noFill/>
          <a:ln>
            <a:noFill/>
          </a:ln>
        </p:spPr>
      </p:pic>
      <p:sp>
        <p:nvSpPr>
          <p:cNvPr id="11" name="Google Shape;11;p2"/>
          <p:cNvSpPr txBox="1"/>
          <p:nvPr>
            <p:ph type="ctrTitle"/>
          </p:nvPr>
        </p:nvSpPr>
        <p:spPr>
          <a:xfrm>
            <a:off x="685800" y="1915625"/>
            <a:ext cx="5727000" cy="1159800"/>
          </a:xfrm>
          <a:prstGeom prst="rect">
            <a:avLst/>
          </a:prstGeom>
        </p:spPr>
        <p:txBody>
          <a:bodyPr anchorCtr="0" anchor="b" bIns="91425" lIns="91425" spcFirstLastPara="1" rIns="91425" wrap="square" tIns="91425">
            <a:noAutofit/>
          </a:bodyPr>
          <a:lstStyle>
            <a:lvl1pPr lvl="0" algn="l">
              <a:spcBef>
                <a:spcPts val="0"/>
              </a:spcBef>
              <a:spcAft>
                <a:spcPts val="0"/>
              </a:spcAft>
              <a:buClr>
                <a:srgbClr val="FFFFFF"/>
              </a:buClr>
              <a:buSzPts val="4800"/>
              <a:buNone/>
              <a:defRPr sz="4800">
                <a:solidFill>
                  <a:srgbClr val="FFFFFF"/>
                </a:solidFill>
              </a:defRPr>
            </a:lvl1pPr>
            <a:lvl2pPr lvl="1" algn="l">
              <a:spcBef>
                <a:spcPts val="0"/>
              </a:spcBef>
              <a:spcAft>
                <a:spcPts val="0"/>
              </a:spcAft>
              <a:buClr>
                <a:srgbClr val="FFFFFF"/>
              </a:buClr>
              <a:buSzPts val="4800"/>
              <a:buNone/>
              <a:defRPr sz="4800">
                <a:solidFill>
                  <a:srgbClr val="FFFFFF"/>
                </a:solidFill>
              </a:defRPr>
            </a:lvl2pPr>
            <a:lvl3pPr lvl="2" algn="l">
              <a:spcBef>
                <a:spcPts val="0"/>
              </a:spcBef>
              <a:spcAft>
                <a:spcPts val="0"/>
              </a:spcAft>
              <a:buClr>
                <a:srgbClr val="FFFFFF"/>
              </a:buClr>
              <a:buSzPts val="4800"/>
              <a:buNone/>
              <a:defRPr sz="4800">
                <a:solidFill>
                  <a:srgbClr val="FFFFFF"/>
                </a:solidFill>
              </a:defRPr>
            </a:lvl3pPr>
            <a:lvl4pPr lvl="3" algn="l">
              <a:spcBef>
                <a:spcPts val="0"/>
              </a:spcBef>
              <a:spcAft>
                <a:spcPts val="0"/>
              </a:spcAft>
              <a:buClr>
                <a:srgbClr val="FFFFFF"/>
              </a:buClr>
              <a:buSzPts val="4800"/>
              <a:buNone/>
              <a:defRPr sz="4800">
                <a:solidFill>
                  <a:srgbClr val="FFFFFF"/>
                </a:solidFill>
              </a:defRPr>
            </a:lvl4pPr>
            <a:lvl5pPr lvl="4" algn="l">
              <a:spcBef>
                <a:spcPts val="0"/>
              </a:spcBef>
              <a:spcAft>
                <a:spcPts val="0"/>
              </a:spcAft>
              <a:buClr>
                <a:srgbClr val="FFFFFF"/>
              </a:buClr>
              <a:buSzPts val="4800"/>
              <a:buNone/>
              <a:defRPr sz="4800">
                <a:solidFill>
                  <a:srgbClr val="FFFFFF"/>
                </a:solidFill>
              </a:defRPr>
            </a:lvl5pPr>
            <a:lvl6pPr lvl="5" algn="l">
              <a:spcBef>
                <a:spcPts val="0"/>
              </a:spcBef>
              <a:spcAft>
                <a:spcPts val="0"/>
              </a:spcAft>
              <a:buClr>
                <a:srgbClr val="FFFFFF"/>
              </a:buClr>
              <a:buSzPts val="4800"/>
              <a:buNone/>
              <a:defRPr sz="4800">
                <a:solidFill>
                  <a:srgbClr val="FFFFFF"/>
                </a:solidFill>
              </a:defRPr>
            </a:lvl6pPr>
            <a:lvl7pPr lvl="6" algn="l">
              <a:spcBef>
                <a:spcPts val="0"/>
              </a:spcBef>
              <a:spcAft>
                <a:spcPts val="0"/>
              </a:spcAft>
              <a:buClr>
                <a:srgbClr val="FFFFFF"/>
              </a:buClr>
              <a:buSzPts val="4800"/>
              <a:buNone/>
              <a:defRPr sz="4800">
                <a:solidFill>
                  <a:srgbClr val="FFFFFF"/>
                </a:solidFill>
              </a:defRPr>
            </a:lvl7pPr>
            <a:lvl8pPr lvl="7" algn="l">
              <a:spcBef>
                <a:spcPts val="0"/>
              </a:spcBef>
              <a:spcAft>
                <a:spcPts val="0"/>
              </a:spcAft>
              <a:buClr>
                <a:srgbClr val="FFFFFF"/>
              </a:buClr>
              <a:buSzPts val="4800"/>
              <a:buNone/>
              <a:defRPr sz="4800">
                <a:solidFill>
                  <a:srgbClr val="FFFFFF"/>
                </a:solidFill>
              </a:defRPr>
            </a:lvl8pPr>
            <a:lvl9pPr lvl="8" algn="l">
              <a:spcBef>
                <a:spcPts val="0"/>
              </a:spcBef>
              <a:spcAft>
                <a:spcPts val="0"/>
              </a:spcAft>
              <a:buClr>
                <a:srgbClr val="FFFFFF"/>
              </a:buClr>
              <a:buSzPts val="4800"/>
              <a:buNone/>
              <a:defRPr sz="4800">
                <a:solidFill>
                  <a:srgbClr val="FFFFFF"/>
                </a:solidFill>
              </a:defRPr>
            </a:lvl9pPr>
          </a:lstStyle>
          <a:p/>
        </p:txBody>
      </p:sp>
      <p:sp>
        <p:nvSpPr>
          <p:cNvPr id="12" name="Google Shape;12;p2"/>
          <p:cNvSpPr/>
          <p:nvPr/>
        </p:nvSpPr>
        <p:spPr>
          <a:xfrm rot="-5400000">
            <a:off x="4466275" y="-1238838"/>
            <a:ext cx="211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 name="Google Shape;13;p2"/>
          <p:cNvSpPr/>
          <p:nvPr/>
        </p:nvSpPr>
        <p:spPr>
          <a:xfrm flipH="1" rot="10800000">
            <a:off x="-125" y="3413398"/>
            <a:ext cx="9144000" cy="173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80" name="Shape 80"/>
        <p:cNvGrpSpPr/>
        <p:nvPr/>
      </p:nvGrpSpPr>
      <p:grpSpPr>
        <a:xfrm>
          <a:off x="0" y="0"/>
          <a:ext cx="0" cy="0"/>
          <a:chOff x="0" y="0"/>
          <a:chExt cx="0" cy="0"/>
        </a:xfrm>
      </p:grpSpPr>
      <p:sp>
        <p:nvSpPr>
          <p:cNvPr id="81" name="Google Shape;81;p11"/>
          <p:cNvSpPr/>
          <p:nvPr/>
        </p:nvSpPr>
        <p:spPr>
          <a:xfrm rot="-5400000">
            <a:off x="4517850" y="-3857295"/>
            <a:ext cx="1083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 name="Google Shape;82;p11"/>
          <p:cNvSpPr/>
          <p:nvPr/>
        </p:nvSpPr>
        <p:spPr>
          <a:xfrm>
            <a:off x="0" y="709150"/>
            <a:ext cx="9144000" cy="443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3" name="Google Shape;83;p11"/>
          <p:cNvCxnSpPr/>
          <p:nvPr/>
        </p:nvCxnSpPr>
        <p:spPr>
          <a:xfrm>
            <a:off x="338100" y="4813675"/>
            <a:ext cx="8467800" cy="0"/>
          </a:xfrm>
          <a:prstGeom prst="straightConnector1">
            <a:avLst/>
          </a:prstGeom>
          <a:noFill/>
          <a:ln cap="flat" cmpd="sng" w="9525">
            <a:solidFill>
              <a:srgbClr val="D9D9D9"/>
            </a:solidFill>
            <a:prstDash val="solid"/>
            <a:round/>
            <a:headEnd len="med" w="med" type="none"/>
            <a:tailEnd len="med" w="med" type="none"/>
          </a:ln>
        </p:spPr>
      </p:cxnSp>
      <p:sp>
        <p:nvSpPr>
          <p:cNvPr id="84" name="Google Shape;84;p11"/>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mplete image">
  <p:cSld name="BLANK_1">
    <p:bg>
      <p:bgPr>
        <a:blipFill>
          <a:blip r:embed="rId2">
            <a:alphaModFix/>
          </a:blip>
          <a:stretch>
            <a:fillRect/>
          </a:stretch>
        </a:blipFill>
      </p:bgPr>
    </p:bg>
    <p:spTree>
      <p:nvGrpSpPr>
        <p:cNvPr id="85" name="Shape 85"/>
        <p:cNvGrpSpPr/>
        <p:nvPr/>
      </p:nvGrpSpPr>
      <p:grpSpPr>
        <a:xfrm>
          <a:off x="0" y="0"/>
          <a:ext cx="0" cy="0"/>
          <a:chOff x="0" y="0"/>
          <a:chExt cx="0" cy="0"/>
        </a:xfrm>
      </p:grpSpPr>
      <p:pic>
        <p:nvPicPr>
          <p:cNvPr id="86" name="Google Shape;86;p12"/>
          <p:cNvPicPr preferRelativeResize="0"/>
          <p:nvPr/>
        </p:nvPicPr>
        <p:blipFill>
          <a:blip r:embed="rId3">
            <a:alphaModFix/>
          </a:blip>
          <a:stretch>
            <a:fillRect/>
          </a:stretch>
        </p:blipFill>
        <p:spPr>
          <a:xfrm>
            <a:off x="-175" y="0"/>
            <a:ext cx="9144000" cy="5143500"/>
          </a:xfrm>
          <a:prstGeom prst="rect">
            <a:avLst/>
          </a:prstGeom>
          <a:noFill/>
          <a:ln>
            <a:noFill/>
          </a:ln>
        </p:spPr>
      </p:pic>
      <p:sp>
        <p:nvSpPr>
          <p:cNvPr id="87" name="Google Shape;87;p12"/>
          <p:cNvSpPr/>
          <p:nvPr/>
        </p:nvSpPr>
        <p:spPr>
          <a:xfrm flipH="1" rot="-5400000">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 name="Google Shape;88;p12"/>
          <p:cNvSpPr/>
          <p:nvPr/>
        </p:nvSpPr>
        <p:spPr>
          <a:xfrm>
            <a:off x="0" y="0"/>
            <a:ext cx="9144000" cy="67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2"/>
          <p:cNvSpPr/>
          <p:nvPr/>
        </p:nvSpPr>
        <p:spPr>
          <a:xfrm rot="-5400000">
            <a:off x="4497713" y="243900"/>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0" name="Google Shape;90;p12"/>
          <p:cNvSpPr/>
          <p:nvPr/>
        </p:nvSpPr>
        <p:spPr>
          <a:xfrm flipH="1" rot="10800000">
            <a:off x="-50" y="4813802"/>
            <a:ext cx="9144000" cy="329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2"/>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blipFill>
          <a:blip r:embed="rId2">
            <a:alphaModFix/>
          </a:blip>
          <a:stretch>
            <a:fillRect/>
          </a:stretch>
        </a:blipFill>
      </p:bgPr>
    </p:bg>
    <p:spTree>
      <p:nvGrpSpPr>
        <p:cNvPr id="14" name="Shape 14"/>
        <p:cNvGrpSpPr/>
        <p:nvPr/>
      </p:nvGrpSpPr>
      <p:grpSpPr>
        <a:xfrm>
          <a:off x="0" y="0"/>
          <a:ext cx="0" cy="0"/>
          <a:chOff x="0" y="0"/>
          <a:chExt cx="0" cy="0"/>
        </a:xfrm>
      </p:grpSpPr>
      <p:pic>
        <p:nvPicPr>
          <p:cNvPr id="15" name="Google Shape;15;p3"/>
          <p:cNvPicPr preferRelativeResize="0"/>
          <p:nvPr/>
        </p:nvPicPr>
        <p:blipFill>
          <a:blip r:embed="rId3">
            <a:alphaModFix/>
          </a:blip>
          <a:stretch>
            <a:fillRect/>
          </a:stretch>
        </p:blipFill>
        <p:spPr>
          <a:xfrm>
            <a:off x="-125" y="-1965800"/>
            <a:ext cx="9144000" cy="5143500"/>
          </a:xfrm>
          <a:prstGeom prst="rect">
            <a:avLst/>
          </a:prstGeom>
          <a:noFill/>
          <a:ln>
            <a:noFill/>
          </a:ln>
        </p:spPr>
      </p:pic>
      <p:sp>
        <p:nvSpPr>
          <p:cNvPr id="16" name="Google Shape;16;p3"/>
          <p:cNvSpPr/>
          <p:nvPr/>
        </p:nvSpPr>
        <p:spPr>
          <a:xfrm rot="-5400000">
            <a:off x="4497775" y="-2041588"/>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 name="Google Shape;17;p3"/>
          <p:cNvSpPr/>
          <p:nvPr/>
        </p:nvSpPr>
        <p:spPr>
          <a:xfrm flipH="1" rot="10800000">
            <a:off x="0" y="2571593"/>
            <a:ext cx="9144000" cy="257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ctrTitle"/>
          </p:nvPr>
        </p:nvSpPr>
        <p:spPr>
          <a:xfrm>
            <a:off x="685800" y="3031150"/>
            <a:ext cx="4558200" cy="1159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600"/>
              <a:buNone/>
              <a:defRPr sz="3600"/>
            </a:lvl1pPr>
            <a:lvl2pPr lvl="1" rtl="0" algn="l">
              <a:spcBef>
                <a:spcPts val="0"/>
              </a:spcBef>
              <a:spcAft>
                <a:spcPts val="0"/>
              </a:spcAft>
              <a:buSzPts val="3600"/>
              <a:buNone/>
              <a:defRPr sz="3600"/>
            </a:lvl2pPr>
            <a:lvl3pPr lvl="2" rtl="0" algn="l">
              <a:spcBef>
                <a:spcPts val="0"/>
              </a:spcBef>
              <a:spcAft>
                <a:spcPts val="0"/>
              </a:spcAft>
              <a:buSzPts val="3600"/>
              <a:buNone/>
              <a:defRPr sz="3600"/>
            </a:lvl3pPr>
            <a:lvl4pPr lvl="3" rtl="0" algn="l">
              <a:spcBef>
                <a:spcPts val="0"/>
              </a:spcBef>
              <a:spcAft>
                <a:spcPts val="0"/>
              </a:spcAft>
              <a:buSzPts val="3600"/>
              <a:buNone/>
              <a:defRPr sz="3600"/>
            </a:lvl4pPr>
            <a:lvl5pPr lvl="4" rtl="0" algn="l">
              <a:spcBef>
                <a:spcPts val="0"/>
              </a:spcBef>
              <a:spcAft>
                <a:spcPts val="0"/>
              </a:spcAft>
              <a:buSzPts val="3600"/>
              <a:buNone/>
              <a:defRPr sz="3600"/>
            </a:lvl5pPr>
            <a:lvl6pPr lvl="5" rtl="0" algn="l">
              <a:spcBef>
                <a:spcPts val="0"/>
              </a:spcBef>
              <a:spcAft>
                <a:spcPts val="0"/>
              </a:spcAft>
              <a:buSzPts val="3600"/>
              <a:buNone/>
              <a:defRPr sz="3600"/>
            </a:lvl6pPr>
            <a:lvl7pPr lvl="6" rtl="0" algn="l">
              <a:spcBef>
                <a:spcPts val="0"/>
              </a:spcBef>
              <a:spcAft>
                <a:spcPts val="0"/>
              </a:spcAft>
              <a:buSzPts val="3600"/>
              <a:buNone/>
              <a:defRPr sz="3600"/>
            </a:lvl7pPr>
            <a:lvl8pPr lvl="7" rtl="0" algn="l">
              <a:spcBef>
                <a:spcPts val="0"/>
              </a:spcBef>
              <a:spcAft>
                <a:spcPts val="0"/>
              </a:spcAft>
              <a:buSzPts val="3600"/>
              <a:buNone/>
              <a:defRPr sz="3600"/>
            </a:lvl8pPr>
            <a:lvl9pPr lvl="8" rtl="0" algn="l">
              <a:spcBef>
                <a:spcPts val="0"/>
              </a:spcBef>
              <a:spcAft>
                <a:spcPts val="0"/>
              </a:spcAft>
              <a:buSzPts val="3600"/>
              <a:buNone/>
              <a:defRPr sz="3600"/>
            </a:lvl9pPr>
          </a:lstStyle>
          <a:p/>
        </p:txBody>
      </p:sp>
      <p:sp>
        <p:nvSpPr>
          <p:cNvPr id="19" name="Google Shape;19;p3"/>
          <p:cNvSpPr txBox="1"/>
          <p:nvPr>
            <p:ph idx="1" type="subTitle"/>
          </p:nvPr>
        </p:nvSpPr>
        <p:spPr>
          <a:xfrm>
            <a:off x="685800" y="4135454"/>
            <a:ext cx="45582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p:nvPr/>
        </p:nvSpPr>
        <p:spPr>
          <a:xfrm flipH="1" rot="-5400000">
            <a:off x="4497775" y="-1112255"/>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 name="Google Shape;22;p4"/>
          <p:cNvSpPr/>
          <p:nvPr/>
        </p:nvSpPr>
        <p:spPr>
          <a:xfrm>
            <a:off x="0" y="-25"/>
            <a:ext cx="9144000" cy="341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ph idx="1" type="body"/>
          </p:nvPr>
        </p:nvSpPr>
        <p:spPr>
          <a:xfrm>
            <a:off x="1649050" y="503675"/>
            <a:ext cx="5845800" cy="2914800"/>
          </a:xfrm>
          <a:prstGeom prst="rect">
            <a:avLst/>
          </a:prstGeom>
        </p:spPr>
        <p:txBody>
          <a:bodyPr anchorCtr="0" anchor="ctr" bIns="91425" lIns="91425" spcFirstLastPara="1" rIns="91425" wrap="square" tIns="91425">
            <a:noAutofit/>
          </a:bodyPr>
          <a:lstStyle>
            <a:lvl1pPr indent="-355600" lvl="0" marL="457200" rtl="0" algn="ctr">
              <a:lnSpc>
                <a:spcPct val="150000"/>
              </a:lnSpc>
              <a:spcBef>
                <a:spcPts val="600"/>
              </a:spcBef>
              <a:spcAft>
                <a:spcPts val="0"/>
              </a:spcAft>
              <a:buSzPts val="2000"/>
              <a:buFont typeface="Playfair Display"/>
              <a:buChar char="∙"/>
              <a:defRPr i="1" sz="2000">
                <a:latin typeface="Playfair Display"/>
                <a:ea typeface="Playfair Display"/>
                <a:cs typeface="Playfair Display"/>
                <a:sym typeface="Playfair Display"/>
              </a:defRPr>
            </a:lvl1pPr>
            <a:lvl2pPr indent="-355600" lvl="1" marL="9144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2pPr>
            <a:lvl3pPr indent="-355600" lvl="2" marL="13716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3pPr>
            <a:lvl4pPr indent="-355600" lvl="3" marL="18288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4pPr>
            <a:lvl5pPr indent="-355600" lvl="4" marL="22860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5pPr>
            <a:lvl6pPr indent="-355600" lvl="5" marL="27432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6pPr>
            <a:lvl7pPr indent="-355600" lvl="6" marL="32004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7pPr>
            <a:lvl8pPr indent="-355600" lvl="7" marL="3657600" rtl="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8pPr>
            <a:lvl9pPr indent="-355600" lvl="8" marL="4114800" algn="ctr">
              <a:lnSpc>
                <a:spcPct val="150000"/>
              </a:lnSpc>
              <a:spcBef>
                <a:spcPts val="0"/>
              </a:spcBef>
              <a:spcAft>
                <a:spcPts val="0"/>
              </a:spcAft>
              <a:buSzPts val="2000"/>
              <a:buFont typeface="Playfair Display"/>
              <a:buChar char="∙"/>
              <a:defRPr i="1" sz="2000">
                <a:latin typeface="Playfair Display"/>
                <a:ea typeface="Playfair Display"/>
                <a:cs typeface="Playfair Display"/>
                <a:sym typeface="Playfair Display"/>
              </a:defRPr>
            </a:lvl9pPr>
          </a:lstStyle>
          <a:p/>
        </p:txBody>
      </p:sp>
      <p:sp>
        <p:nvSpPr>
          <p:cNvPr id="24" name="Google Shape;24;p4"/>
          <p:cNvSpPr txBox="1"/>
          <p:nvPr/>
        </p:nvSpPr>
        <p:spPr>
          <a:xfrm>
            <a:off x="3593400" y="19141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000014"/>
                </a:solidFill>
                <a:latin typeface="Playfair Display"/>
                <a:ea typeface="Playfair Display"/>
                <a:cs typeface="Playfair Display"/>
                <a:sym typeface="Playfair Display"/>
              </a:rPr>
              <a:t>“</a:t>
            </a:r>
            <a:endParaRPr sz="4800">
              <a:solidFill>
                <a:srgbClr val="000014"/>
              </a:solidFill>
              <a:latin typeface="Playfair Display"/>
              <a:ea typeface="Playfair Display"/>
              <a:cs typeface="Playfair Display"/>
              <a:sym typeface="Playfair Display"/>
            </a:endParaRPr>
          </a:p>
        </p:txBody>
      </p:sp>
      <p:sp>
        <p:nvSpPr>
          <p:cNvPr id="25" name="Google Shape;25;p4"/>
          <p:cNvSpPr txBox="1"/>
          <p:nvPr>
            <p:ph idx="12" type="sldNum"/>
          </p:nvPr>
        </p:nvSpPr>
        <p:spPr>
          <a:xfrm>
            <a:off x="593575" y="4813750"/>
            <a:ext cx="7956600" cy="329700"/>
          </a:xfrm>
          <a:prstGeom prst="rect">
            <a:avLst/>
          </a:prstGeom>
          <a:ln>
            <a:noFill/>
          </a:ln>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6" name="Shape 26"/>
        <p:cNvGrpSpPr/>
        <p:nvPr/>
      </p:nvGrpSpPr>
      <p:grpSpPr>
        <a:xfrm>
          <a:off x="0" y="0"/>
          <a:ext cx="0" cy="0"/>
          <a:chOff x="0" y="0"/>
          <a:chExt cx="0" cy="0"/>
        </a:xfrm>
      </p:grpSpPr>
      <p:sp>
        <p:nvSpPr>
          <p:cNvPr id="27" name="Google Shape;27;p5"/>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8" name="Google Shape;28;p5"/>
          <p:cNvSpPr/>
          <p:nvPr/>
        </p:nvSpPr>
        <p:spPr>
          <a:xfrm flipH="1" rot="-5400000">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 name="Google Shape;29;p5"/>
          <p:cNvSpPr/>
          <p:nvPr/>
        </p:nvSpPr>
        <p:spPr>
          <a:xfrm>
            <a:off x="0" y="0"/>
            <a:ext cx="9144000" cy="67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0" y="1352400"/>
            <a:ext cx="9144000" cy="3791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 name="Google Shape;31;p5"/>
          <p:cNvCxnSpPr/>
          <p:nvPr/>
        </p:nvCxnSpPr>
        <p:spPr>
          <a:xfrm>
            <a:off x="338100" y="4813675"/>
            <a:ext cx="8467800" cy="0"/>
          </a:xfrm>
          <a:prstGeom prst="straightConnector1">
            <a:avLst/>
          </a:prstGeom>
          <a:noFill/>
          <a:ln cap="flat" cmpd="sng" w="9525">
            <a:solidFill>
              <a:srgbClr val="D9D9D9"/>
            </a:solidFill>
            <a:prstDash val="solid"/>
            <a:round/>
            <a:headEnd len="med" w="med" type="none"/>
            <a:tailEnd len="med" w="med" type="none"/>
          </a:ln>
        </p:spPr>
      </p:cxnSp>
      <p:sp>
        <p:nvSpPr>
          <p:cNvPr id="32" name="Google Shape;32;p5"/>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33" name="Google Shape;33;p5"/>
          <p:cNvSpPr txBox="1"/>
          <p:nvPr>
            <p:ph idx="1" type="body"/>
          </p:nvPr>
        </p:nvSpPr>
        <p:spPr>
          <a:xfrm>
            <a:off x="593575" y="1823700"/>
            <a:ext cx="7956600" cy="2651700"/>
          </a:xfrm>
          <a:prstGeom prst="rect">
            <a:avLst/>
          </a:prstGeom>
        </p:spPr>
        <p:txBody>
          <a:bodyPr anchorCtr="0" anchor="t" bIns="91425" lIns="91425" spcFirstLastPara="1" rIns="91425" wrap="square" tIns="91425">
            <a:noAutofit/>
          </a:bodyPr>
          <a:lstStyle>
            <a:lvl1pPr indent="-330200" lvl="0" marL="457200">
              <a:spcBef>
                <a:spcPts val="60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34" name="Google Shape;34;p5"/>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half">
  <p:cSld name="TITLE_AND_BODY_1">
    <p:bg>
      <p:bgPr>
        <a:blipFill>
          <a:blip r:embed="rId2">
            <a:alphaModFix/>
          </a:blip>
          <a:stretch>
            <a:fillRect/>
          </a:stretch>
        </a:blipFill>
      </p:bgPr>
    </p:bg>
    <p:spTree>
      <p:nvGrpSpPr>
        <p:cNvPr id="35" name="Shape 35"/>
        <p:cNvGrpSpPr/>
        <p:nvPr/>
      </p:nvGrpSpPr>
      <p:grpSpPr>
        <a:xfrm>
          <a:off x="0" y="0"/>
          <a:ext cx="0" cy="0"/>
          <a:chOff x="0" y="0"/>
          <a:chExt cx="0" cy="0"/>
        </a:xfrm>
      </p:grpSpPr>
      <p:pic>
        <p:nvPicPr>
          <p:cNvPr id="36" name="Google Shape;36;p6"/>
          <p:cNvPicPr preferRelativeResize="0"/>
          <p:nvPr/>
        </p:nvPicPr>
        <p:blipFill>
          <a:blip r:embed="rId3">
            <a:alphaModFix/>
          </a:blip>
          <a:stretch>
            <a:fillRect/>
          </a:stretch>
        </p:blipFill>
        <p:spPr>
          <a:xfrm>
            <a:off x="0" y="0"/>
            <a:ext cx="9144000" cy="5143500"/>
          </a:xfrm>
          <a:prstGeom prst="rect">
            <a:avLst/>
          </a:prstGeom>
          <a:noFill/>
          <a:ln>
            <a:noFill/>
          </a:ln>
        </p:spPr>
      </p:pic>
      <p:sp>
        <p:nvSpPr>
          <p:cNvPr id="37" name="Google Shape;37;p6"/>
          <p:cNvSpPr/>
          <p:nvPr/>
        </p:nvSpPr>
        <p:spPr>
          <a:xfrm flipH="1" rot="10800000">
            <a:off x="4543625" y="-5"/>
            <a:ext cx="148200" cy="51435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 name="Google Shape;38;p6"/>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6"/>
          <p:cNvCxnSpPr/>
          <p:nvPr/>
        </p:nvCxnSpPr>
        <p:spPr>
          <a:xfrm>
            <a:off x="365850" y="4813675"/>
            <a:ext cx="3840300" cy="0"/>
          </a:xfrm>
          <a:prstGeom prst="straightConnector1">
            <a:avLst/>
          </a:prstGeom>
          <a:noFill/>
          <a:ln cap="flat" cmpd="sng" w="9525">
            <a:solidFill>
              <a:srgbClr val="D9D9D9"/>
            </a:solidFill>
            <a:prstDash val="solid"/>
            <a:round/>
            <a:headEnd len="med" w="med" type="none"/>
            <a:tailEnd len="med" w="med" type="none"/>
          </a:ln>
        </p:spPr>
      </p:cxnSp>
      <p:sp>
        <p:nvSpPr>
          <p:cNvPr id="40" name="Google Shape;40;p6"/>
          <p:cNvSpPr txBox="1"/>
          <p:nvPr>
            <p:ph type="title"/>
          </p:nvPr>
        </p:nvSpPr>
        <p:spPr>
          <a:xfrm>
            <a:off x="589350" y="819475"/>
            <a:ext cx="3393300" cy="676200"/>
          </a:xfrm>
          <a:prstGeom prst="rect">
            <a:avLst/>
          </a:prstGeom>
        </p:spPr>
        <p:txBody>
          <a:bodyPr anchorCtr="0" anchor="b" bIns="91425" lIns="91425" spcFirstLastPara="1" rIns="91425" wrap="square" tIns="91425">
            <a:noAutofit/>
          </a:bodyPr>
          <a:lstStyle>
            <a:lvl1pPr lvl="0" rtl="0" algn="l">
              <a:spcBef>
                <a:spcPts val="0"/>
              </a:spcBef>
              <a:spcAft>
                <a:spcPts val="0"/>
              </a:spcAft>
              <a:buSzPts val="1600"/>
              <a:buNone/>
              <a:defRPr/>
            </a:lvl1pPr>
            <a:lvl2pPr lvl="1" rtl="0" algn="l">
              <a:spcBef>
                <a:spcPts val="0"/>
              </a:spcBef>
              <a:spcAft>
                <a:spcPts val="0"/>
              </a:spcAft>
              <a:buSzPts val="1600"/>
              <a:buNone/>
              <a:defRPr/>
            </a:lvl2pPr>
            <a:lvl3pPr lvl="2" rtl="0" algn="l">
              <a:spcBef>
                <a:spcPts val="0"/>
              </a:spcBef>
              <a:spcAft>
                <a:spcPts val="0"/>
              </a:spcAft>
              <a:buSzPts val="1600"/>
              <a:buNone/>
              <a:defRPr/>
            </a:lvl3pPr>
            <a:lvl4pPr lvl="3" rtl="0" algn="l">
              <a:spcBef>
                <a:spcPts val="0"/>
              </a:spcBef>
              <a:spcAft>
                <a:spcPts val="0"/>
              </a:spcAft>
              <a:buSzPts val="1600"/>
              <a:buNone/>
              <a:defRPr/>
            </a:lvl4pPr>
            <a:lvl5pPr lvl="4" rtl="0" algn="l">
              <a:spcBef>
                <a:spcPts val="0"/>
              </a:spcBef>
              <a:spcAft>
                <a:spcPts val="0"/>
              </a:spcAft>
              <a:buSzPts val="1600"/>
              <a:buNone/>
              <a:defRPr/>
            </a:lvl5pPr>
            <a:lvl6pPr lvl="5" rtl="0" algn="l">
              <a:spcBef>
                <a:spcPts val="0"/>
              </a:spcBef>
              <a:spcAft>
                <a:spcPts val="0"/>
              </a:spcAft>
              <a:buSzPts val="1600"/>
              <a:buNone/>
              <a:defRPr/>
            </a:lvl6pPr>
            <a:lvl7pPr lvl="6" rtl="0" algn="l">
              <a:spcBef>
                <a:spcPts val="0"/>
              </a:spcBef>
              <a:spcAft>
                <a:spcPts val="0"/>
              </a:spcAft>
              <a:buSzPts val="1600"/>
              <a:buNone/>
              <a:defRPr/>
            </a:lvl7pPr>
            <a:lvl8pPr lvl="7" rtl="0" algn="l">
              <a:spcBef>
                <a:spcPts val="0"/>
              </a:spcBef>
              <a:spcAft>
                <a:spcPts val="0"/>
              </a:spcAft>
              <a:buSzPts val="1600"/>
              <a:buNone/>
              <a:defRPr/>
            </a:lvl8pPr>
            <a:lvl9pPr lvl="8" rtl="0" algn="l">
              <a:spcBef>
                <a:spcPts val="0"/>
              </a:spcBef>
              <a:spcAft>
                <a:spcPts val="0"/>
              </a:spcAft>
              <a:buSzPts val="1600"/>
              <a:buNone/>
              <a:defRPr/>
            </a:lvl9pPr>
          </a:lstStyle>
          <a:p/>
        </p:txBody>
      </p:sp>
      <p:sp>
        <p:nvSpPr>
          <p:cNvPr id="41" name="Google Shape;41;p6"/>
          <p:cNvSpPr txBox="1"/>
          <p:nvPr>
            <p:ph idx="1" type="body"/>
          </p:nvPr>
        </p:nvSpPr>
        <p:spPr>
          <a:xfrm>
            <a:off x="593575" y="1518900"/>
            <a:ext cx="3393300" cy="26517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42" name="Google Shape;42;p6"/>
          <p:cNvSpPr txBox="1"/>
          <p:nvPr>
            <p:ph idx="12" type="sldNum"/>
          </p:nvPr>
        </p:nvSpPr>
        <p:spPr>
          <a:xfrm>
            <a:off x="595675" y="4813750"/>
            <a:ext cx="3389100" cy="329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blipFill>
          <a:blip r:embed="rId2">
            <a:alphaModFix/>
          </a:blip>
          <a:stretch>
            <a:fillRect/>
          </a:stretch>
        </a:blipFill>
      </p:bgPr>
    </p:bg>
    <p:spTree>
      <p:nvGrpSpPr>
        <p:cNvPr id="43" name="Shape 43"/>
        <p:cNvGrpSpPr/>
        <p:nvPr/>
      </p:nvGrpSpPr>
      <p:grpSpPr>
        <a:xfrm>
          <a:off x="0" y="0"/>
          <a:ext cx="0" cy="0"/>
          <a:chOff x="0" y="0"/>
          <a:chExt cx="0" cy="0"/>
        </a:xfrm>
      </p:grpSpPr>
      <p:pic>
        <p:nvPicPr>
          <p:cNvPr id="44" name="Google Shape;44;p7"/>
          <p:cNvPicPr preferRelativeResize="0"/>
          <p:nvPr/>
        </p:nvPicPr>
        <p:blipFill rotWithShape="1">
          <a:blip r:embed="rId3">
            <a:alphaModFix/>
          </a:blip>
          <a:srcRect b="0" l="0" r="0" t="72284"/>
          <a:stretch/>
        </p:blipFill>
        <p:spPr>
          <a:xfrm>
            <a:off x="-125" y="599175"/>
            <a:ext cx="9144000" cy="1425524"/>
          </a:xfrm>
          <a:prstGeom prst="rect">
            <a:avLst/>
          </a:prstGeom>
          <a:noFill/>
          <a:ln>
            <a:noFill/>
          </a:ln>
        </p:spPr>
      </p:pic>
      <p:sp>
        <p:nvSpPr>
          <p:cNvPr id="45" name="Google Shape;45;p7"/>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 name="Google Shape;46;p7"/>
          <p:cNvSpPr/>
          <p:nvPr/>
        </p:nvSpPr>
        <p:spPr>
          <a:xfrm flipH="1" rot="-5400000">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 name="Google Shape;47;p7"/>
          <p:cNvSpPr/>
          <p:nvPr/>
        </p:nvSpPr>
        <p:spPr>
          <a:xfrm>
            <a:off x="0" y="0"/>
            <a:ext cx="9144000" cy="67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7"/>
          <p:cNvSpPr/>
          <p:nvPr/>
        </p:nvSpPr>
        <p:spPr>
          <a:xfrm>
            <a:off x="0" y="1352400"/>
            <a:ext cx="9144000" cy="3791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9" name="Google Shape;49;p7"/>
          <p:cNvCxnSpPr/>
          <p:nvPr/>
        </p:nvCxnSpPr>
        <p:spPr>
          <a:xfrm>
            <a:off x="338100" y="4813675"/>
            <a:ext cx="8467800" cy="0"/>
          </a:xfrm>
          <a:prstGeom prst="straightConnector1">
            <a:avLst/>
          </a:prstGeom>
          <a:noFill/>
          <a:ln cap="flat" cmpd="sng" w="9525">
            <a:solidFill>
              <a:srgbClr val="D9D9D9"/>
            </a:solidFill>
            <a:prstDash val="solid"/>
            <a:round/>
            <a:headEnd len="med" w="med" type="none"/>
            <a:tailEnd len="med" w="med" type="none"/>
          </a:ln>
        </p:spPr>
      </p:cxnSp>
      <p:sp>
        <p:nvSpPr>
          <p:cNvPr id="50" name="Google Shape;50;p7"/>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51" name="Google Shape;51;p7"/>
          <p:cNvSpPr txBox="1"/>
          <p:nvPr>
            <p:ph idx="1" type="body"/>
          </p:nvPr>
        </p:nvSpPr>
        <p:spPr>
          <a:xfrm>
            <a:off x="593687" y="1823700"/>
            <a:ext cx="3861900" cy="26517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2" name="Google Shape;52;p7"/>
          <p:cNvSpPr txBox="1"/>
          <p:nvPr>
            <p:ph idx="2" type="body"/>
          </p:nvPr>
        </p:nvSpPr>
        <p:spPr>
          <a:xfrm>
            <a:off x="4688285" y="1823700"/>
            <a:ext cx="3861900" cy="2651700"/>
          </a:xfrm>
          <a:prstGeom prst="rect">
            <a:avLst/>
          </a:prstGeom>
        </p:spPr>
        <p:txBody>
          <a:bodyPr anchorCtr="0" anchor="t" bIns="91425" lIns="91425" spcFirstLastPara="1" rIns="91425" wrap="square" tIns="91425">
            <a:noAutofit/>
          </a:bodyPr>
          <a:lstStyle>
            <a:lvl1pPr indent="-317500" lvl="0" marL="457200">
              <a:spcBef>
                <a:spcPts val="600"/>
              </a:spcBef>
              <a:spcAft>
                <a:spcPts val="0"/>
              </a:spcAft>
              <a:buSzPts val="1400"/>
              <a:buChar char="∙"/>
              <a:defRPr sz="1400"/>
            </a:lvl1pPr>
            <a:lvl2pPr indent="-317500" lvl="1" marL="914400">
              <a:spcBef>
                <a:spcPts val="0"/>
              </a:spcBef>
              <a:spcAft>
                <a:spcPts val="0"/>
              </a:spcAft>
              <a:buSzPts val="1400"/>
              <a:buChar char="∙"/>
              <a:defRPr sz="1400"/>
            </a:lvl2pPr>
            <a:lvl3pPr indent="-317500" lvl="2" marL="1371600">
              <a:spcBef>
                <a:spcPts val="0"/>
              </a:spcBef>
              <a:spcAft>
                <a:spcPts val="0"/>
              </a:spcAft>
              <a:buSzPts val="1400"/>
              <a:buChar char="∙"/>
              <a:defRPr sz="1400"/>
            </a:lvl3pPr>
            <a:lvl4pPr indent="-317500" lvl="3" marL="1828800">
              <a:spcBef>
                <a:spcPts val="0"/>
              </a:spcBef>
              <a:spcAft>
                <a:spcPts val="0"/>
              </a:spcAft>
              <a:buSzPts val="1400"/>
              <a:buChar char="∙"/>
              <a:defRPr sz="1400"/>
            </a:lvl4pPr>
            <a:lvl5pPr indent="-317500" lvl="4" marL="2286000">
              <a:spcBef>
                <a:spcPts val="0"/>
              </a:spcBef>
              <a:spcAft>
                <a:spcPts val="0"/>
              </a:spcAft>
              <a:buSzPts val="1400"/>
              <a:buChar char="∙"/>
              <a:defRPr sz="1400"/>
            </a:lvl5pPr>
            <a:lvl6pPr indent="-317500" lvl="5" marL="2743200">
              <a:spcBef>
                <a:spcPts val="0"/>
              </a:spcBef>
              <a:spcAft>
                <a:spcPts val="0"/>
              </a:spcAft>
              <a:buSzPts val="1400"/>
              <a:buChar char="∙"/>
              <a:defRPr sz="1400"/>
            </a:lvl6pPr>
            <a:lvl7pPr indent="-317500" lvl="6" marL="3200400">
              <a:spcBef>
                <a:spcPts val="0"/>
              </a:spcBef>
              <a:spcAft>
                <a:spcPts val="0"/>
              </a:spcAft>
              <a:buSzPts val="1400"/>
              <a:buChar char="∙"/>
              <a:defRPr sz="1400"/>
            </a:lvl7pPr>
            <a:lvl8pPr indent="-317500" lvl="7" marL="3657600">
              <a:spcBef>
                <a:spcPts val="0"/>
              </a:spcBef>
              <a:spcAft>
                <a:spcPts val="0"/>
              </a:spcAft>
              <a:buSzPts val="1400"/>
              <a:buChar char="∙"/>
              <a:defRPr sz="1400"/>
            </a:lvl8pPr>
            <a:lvl9pPr indent="-317500" lvl="8" marL="4114800">
              <a:spcBef>
                <a:spcPts val="0"/>
              </a:spcBef>
              <a:spcAft>
                <a:spcPts val="0"/>
              </a:spcAft>
              <a:buSzPts val="1400"/>
              <a:buChar char="∙"/>
              <a:defRPr sz="1400"/>
            </a:lvl9pPr>
          </a:lstStyle>
          <a:p/>
        </p:txBody>
      </p:sp>
      <p:sp>
        <p:nvSpPr>
          <p:cNvPr id="53" name="Google Shape;53;p7"/>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8"/>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 name="Google Shape;56;p8"/>
          <p:cNvSpPr/>
          <p:nvPr/>
        </p:nvSpPr>
        <p:spPr>
          <a:xfrm flipH="1" rot="-5400000">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 name="Google Shape;57;p8"/>
          <p:cNvSpPr/>
          <p:nvPr/>
        </p:nvSpPr>
        <p:spPr>
          <a:xfrm>
            <a:off x="0" y="0"/>
            <a:ext cx="9144000" cy="67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a:off x="0" y="1352400"/>
            <a:ext cx="9144000" cy="3791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 name="Google Shape;59;p8"/>
          <p:cNvCxnSpPr/>
          <p:nvPr/>
        </p:nvCxnSpPr>
        <p:spPr>
          <a:xfrm>
            <a:off x="338100" y="4813675"/>
            <a:ext cx="8467800" cy="0"/>
          </a:xfrm>
          <a:prstGeom prst="straightConnector1">
            <a:avLst/>
          </a:prstGeom>
          <a:noFill/>
          <a:ln cap="flat" cmpd="sng" w="9525">
            <a:solidFill>
              <a:srgbClr val="D9D9D9"/>
            </a:solidFill>
            <a:prstDash val="solid"/>
            <a:round/>
            <a:headEnd len="med" w="med" type="none"/>
            <a:tailEnd len="med" w="med" type="none"/>
          </a:ln>
        </p:spPr>
      </p:cxnSp>
      <p:sp>
        <p:nvSpPr>
          <p:cNvPr id="60" name="Google Shape;60;p8"/>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61" name="Google Shape;61;p8"/>
          <p:cNvSpPr txBox="1"/>
          <p:nvPr>
            <p:ph idx="1" type="body"/>
          </p:nvPr>
        </p:nvSpPr>
        <p:spPr>
          <a:xfrm>
            <a:off x="593575" y="1823700"/>
            <a:ext cx="2544000" cy="2651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2" name="Google Shape;62;p8"/>
          <p:cNvSpPr txBox="1"/>
          <p:nvPr>
            <p:ph idx="2" type="body"/>
          </p:nvPr>
        </p:nvSpPr>
        <p:spPr>
          <a:xfrm>
            <a:off x="3267919" y="1823700"/>
            <a:ext cx="2544000" cy="2651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3" name="Google Shape;63;p8"/>
          <p:cNvSpPr txBox="1"/>
          <p:nvPr>
            <p:ph idx="3" type="body"/>
          </p:nvPr>
        </p:nvSpPr>
        <p:spPr>
          <a:xfrm>
            <a:off x="5942264" y="1823700"/>
            <a:ext cx="2544000" cy="26517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4" name="Google Shape;64;p8"/>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9"/>
          <p:cNvSpPr/>
          <p:nvPr/>
        </p:nvSpPr>
        <p:spPr>
          <a:xfrm rot="-5400000">
            <a:off x="4517850" y="-3214045"/>
            <a:ext cx="1083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7" name="Google Shape;67;p9"/>
          <p:cNvSpPr/>
          <p:nvPr/>
        </p:nvSpPr>
        <p:spPr>
          <a:xfrm flipH="1" rot="-5400000">
            <a:off x="4497775" y="-3854662"/>
            <a:ext cx="1482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8" name="Google Shape;68;p9"/>
          <p:cNvSpPr/>
          <p:nvPr/>
        </p:nvSpPr>
        <p:spPr>
          <a:xfrm>
            <a:off x="0" y="0"/>
            <a:ext cx="9144000" cy="676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0" y="1352400"/>
            <a:ext cx="9144000" cy="3791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0" name="Google Shape;70;p9"/>
          <p:cNvCxnSpPr/>
          <p:nvPr/>
        </p:nvCxnSpPr>
        <p:spPr>
          <a:xfrm>
            <a:off x="338100" y="4813675"/>
            <a:ext cx="8467800" cy="0"/>
          </a:xfrm>
          <a:prstGeom prst="straightConnector1">
            <a:avLst/>
          </a:prstGeom>
          <a:noFill/>
          <a:ln cap="flat" cmpd="sng" w="9525">
            <a:solidFill>
              <a:srgbClr val="D9D9D9"/>
            </a:solidFill>
            <a:prstDash val="solid"/>
            <a:round/>
            <a:headEnd len="med" w="med" type="none"/>
            <a:tailEnd len="med" w="med" type="none"/>
          </a:ln>
        </p:spPr>
      </p:cxnSp>
      <p:sp>
        <p:nvSpPr>
          <p:cNvPr id="71" name="Google Shape;71;p9"/>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72" name="Google Shape;72;p9"/>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73" name="Shape 73"/>
        <p:cNvGrpSpPr/>
        <p:nvPr/>
      </p:nvGrpSpPr>
      <p:grpSpPr>
        <a:xfrm>
          <a:off x="0" y="0"/>
          <a:ext cx="0" cy="0"/>
          <a:chOff x="0" y="0"/>
          <a:chExt cx="0" cy="0"/>
        </a:xfrm>
      </p:grpSpPr>
      <p:pic>
        <p:nvPicPr>
          <p:cNvPr id="74" name="Google Shape;74;p10"/>
          <p:cNvPicPr preferRelativeResize="0"/>
          <p:nvPr/>
        </p:nvPicPr>
        <p:blipFill rotWithShape="1">
          <a:blip r:embed="rId3">
            <a:alphaModFix/>
          </a:blip>
          <a:srcRect b="11997" l="0" r="0" t="74215"/>
          <a:stretch/>
        </p:blipFill>
        <p:spPr>
          <a:xfrm>
            <a:off x="-125" y="0"/>
            <a:ext cx="9144000" cy="709150"/>
          </a:xfrm>
          <a:prstGeom prst="rect">
            <a:avLst/>
          </a:prstGeom>
          <a:noFill/>
          <a:ln>
            <a:noFill/>
          </a:ln>
        </p:spPr>
      </p:pic>
      <p:sp>
        <p:nvSpPr>
          <p:cNvPr id="75" name="Google Shape;75;p10"/>
          <p:cNvSpPr/>
          <p:nvPr/>
        </p:nvSpPr>
        <p:spPr>
          <a:xfrm rot="-5400000">
            <a:off x="4517850" y="-3857295"/>
            <a:ext cx="108300" cy="9144000"/>
          </a:xfrm>
          <a:prstGeom prst="rect">
            <a:avLst/>
          </a:prstGeom>
          <a:gradFill>
            <a:gsLst>
              <a:gs pos="0">
                <a:srgbClr val="000014">
                  <a:alpha val="49803"/>
                </a:srgbClr>
              </a:gs>
              <a:gs pos="100000">
                <a:srgbClr val="000014">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 name="Google Shape;76;p10"/>
          <p:cNvSpPr/>
          <p:nvPr/>
        </p:nvSpPr>
        <p:spPr>
          <a:xfrm>
            <a:off x="0" y="709150"/>
            <a:ext cx="9144000" cy="4434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7" name="Google Shape;77;p10"/>
          <p:cNvCxnSpPr/>
          <p:nvPr/>
        </p:nvCxnSpPr>
        <p:spPr>
          <a:xfrm>
            <a:off x="338100" y="4813675"/>
            <a:ext cx="8467800" cy="0"/>
          </a:xfrm>
          <a:prstGeom prst="straightConnector1">
            <a:avLst/>
          </a:prstGeom>
          <a:noFill/>
          <a:ln cap="flat" cmpd="sng" w="9525">
            <a:solidFill>
              <a:srgbClr val="D9D9D9"/>
            </a:solidFill>
            <a:prstDash val="solid"/>
            <a:round/>
            <a:headEnd len="med" w="med" type="none"/>
            <a:tailEnd len="med" w="med" type="none"/>
          </a:ln>
        </p:spPr>
      </p:cxnSp>
      <p:sp>
        <p:nvSpPr>
          <p:cNvPr id="78" name="Google Shape;78;p10"/>
          <p:cNvSpPr txBox="1"/>
          <p:nvPr>
            <p:ph idx="1" type="body"/>
          </p:nvPr>
        </p:nvSpPr>
        <p:spPr>
          <a:xfrm>
            <a:off x="593575" y="4253900"/>
            <a:ext cx="79569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200"/>
              <a:buNone/>
              <a:defRPr sz="1200"/>
            </a:lvl1pPr>
          </a:lstStyle>
          <a:p/>
        </p:txBody>
      </p:sp>
      <p:sp>
        <p:nvSpPr>
          <p:cNvPr id="79" name="Google Shape;79;p10"/>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8.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593575" y="4813750"/>
            <a:ext cx="7956600" cy="329700"/>
          </a:xfrm>
          <a:prstGeom prst="rect">
            <a:avLst/>
          </a:prstGeom>
          <a:noFill/>
          <a:ln>
            <a:noFill/>
          </a:ln>
        </p:spPr>
        <p:txBody>
          <a:bodyPr anchorCtr="0" anchor="ctr" bIns="91425" lIns="91425" spcFirstLastPara="1" rIns="91425" wrap="square" tIns="91425">
            <a:noAutofit/>
          </a:bodyPr>
          <a:lstStyle>
            <a:lvl1pPr lvl="0" algn="ctr">
              <a:buNone/>
              <a:defRPr sz="1000">
                <a:solidFill>
                  <a:srgbClr val="666666"/>
                </a:solidFill>
                <a:latin typeface="Playfair Display"/>
                <a:ea typeface="Playfair Display"/>
                <a:cs typeface="Playfair Display"/>
                <a:sym typeface="Playfair Display"/>
              </a:defRPr>
            </a:lvl1pPr>
            <a:lvl2pPr lvl="1" algn="ctr">
              <a:buNone/>
              <a:defRPr sz="1000">
                <a:solidFill>
                  <a:srgbClr val="666666"/>
                </a:solidFill>
                <a:latin typeface="Playfair Display"/>
                <a:ea typeface="Playfair Display"/>
                <a:cs typeface="Playfair Display"/>
                <a:sym typeface="Playfair Display"/>
              </a:defRPr>
            </a:lvl2pPr>
            <a:lvl3pPr lvl="2" algn="ctr">
              <a:buNone/>
              <a:defRPr sz="1000">
                <a:solidFill>
                  <a:srgbClr val="666666"/>
                </a:solidFill>
                <a:latin typeface="Playfair Display"/>
                <a:ea typeface="Playfair Display"/>
                <a:cs typeface="Playfair Display"/>
                <a:sym typeface="Playfair Display"/>
              </a:defRPr>
            </a:lvl3pPr>
            <a:lvl4pPr lvl="3" algn="ctr">
              <a:buNone/>
              <a:defRPr sz="1000">
                <a:solidFill>
                  <a:srgbClr val="666666"/>
                </a:solidFill>
                <a:latin typeface="Playfair Display"/>
                <a:ea typeface="Playfair Display"/>
                <a:cs typeface="Playfair Display"/>
                <a:sym typeface="Playfair Display"/>
              </a:defRPr>
            </a:lvl4pPr>
            <a:lvl5pPr lvl="4" algn="ctr">
              <a:buNone/>
              <a:defRPr sz="1000">
                <a:solidFill>
                  <a:srgbClr val="666666"/>
                </a:solidFill>
                <a:latin typeface="Playfair Display"/>
                <a:ea typeface="Playfair Display"/>
                <a:cs typeface="Playfair Display"/>
                <a:sym typeface="Playfair Display"/>
              </a:defRPr>
            </a:lvl5pPr>
            <a:lvl6pPr lvl="5" algn="ctr">
              <a:buNone/>
              <a:defRPr sz="1000">
                <a:solidFill>
                  <a:srgbClr val="666666"/>
                </a:solidFill>
                <a:latin typeface="Playfair Display"/>
                <a:ea typeface="Playfair Display"/>
                <a:cs typeface="Playfair Display"/>
                <a:sym typeface="Playfair Display"/>
              </a:defRPr>
            </a:lvl6pPr>
            <a:lvl7pPr lvl="6" algn="ctr">
              <a:buNone/>
              <a:defRPr sz="1000">
                <a:solidFill>
                  <a:srgbClr val="666666"/>
                </a:solidFill>
                <a:latin typeface="Playfair Display"/>
                <a:ea typeface="Playfair Display"/>
                <a:cs typeface="Playfair Display"/>
                <a:sym typeface="Playfair Display"/>
              </a:defRPr>
            </a:lvl7pPr>
            <a:lvl8pPr lvl="7" algn="ctr">
              <a:buNone/>
              <a:defRPr sz="1000">
                <a:solidFill>
                  <a:srgbClr val="666666"/>
                </a:solidFill>
                <a:latin typeface="Playfair Display"/>
                <a:ea typeface="Playfair Display"/>
                <a:cs typeface="Playfair Display"/>
                <a:sym typeface="Playfair Display"/>
              </a:defRPr>
            </a:lvl8pPr>
            <a:lvl9pPr lvl="8" algn="ctr">
              <a:buNone/>
              <a:defRPr sz="1000">
                <a:solidFill>
                  <a:srgbClr val="666666"/>
                </a:solidFill>
                <a:latin typeface="Playfair Display"/>
                <a:ea typeface="Playfair Display"/>
                <a:cs typeface="Playfair Display"/>
                <a:sym typeface="Playfair Display"/>
              </a:defRPr>
            </a:lvl9pPr>
          </a:lstStyle>
          <a:p>
            <a:pPr indent="0" lvl="0" marL="0" rtl="0" algn="ctr">
              <a:spcBef>
                <a:spcPts val="0"/>
              </a:spcBef>
              <a:spcAft>
                <a:spcPts val="0"/>
              </a:spcAft>
              <a:buNone/>
            </a:pPr>
            <a:fld id="{00000000-1234-1234-1234-123412341234}" type="slidenum">
              <a:rPr lang="en"/>
              <a:t>‹#›</a:t>
            </a:fld>
            <a:endParaRPr/>
          </a:p>
        </p:txBody>
      </p:sp>
      <p:sp>
        <p:nvSpPr>
          <p:cNvPr id="7" name="Google Shape;7;p1"/>
          <p:cNvSpPr txBox="1"/>
          <p:nvPr>
            <p:ph type="title"/>
          </p:nvPr>
        </p:nvSpPr>
        <p:spPr>
          <a:xfrm>
            <a:off x="593575" y="0"/>
            <a:ext cx="7956600" cy="6762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1pPr>
            <a:lvl2pPr lvl="1"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2pPr>
            <a:lvl3pPr lvl="2"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3pPr>
            <a:lvl4pPr lvl="3"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4pPr>
            <a:lvl5pPr lvl="4"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5pPr>
            <a:lvl6pPr lvl="5"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6pPr>
            <a:lvl7pPr lvl="6"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7pPr>
            <a:lvl8pPr lvl="7"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8pPr>
            <a:lvl9pPr lvl="8" algn="ctr">
              <a:spcBef>
                <a:spcPts val="0"/>
              </a:spcBef>
              <a:spcAft>
                <a:spcPts val="0"/>
              </a:spcAft>
              <a:buClr>
                <a:srgbClr val="111111"/>
              </a:buClr>
              <a:buSzPts val="1600"/>
              <a:buFont typeface="Playfair Display"/>
              <a:buNone/>
              <a:defRPr sz="1600">
                <a:solidFill>
                  <a:srgbClr val="111111"/>
                </a:solidFill>
                <a:latin typeface="Playfair Display"/>
                <a:ea typeface="Playfair Display"/>
                <a:cs typeface="Playfair Display"/>
                <a:sym typeface="Playfair Display"/>
              </a:defRPr>
            </a:lvl9pPr>
          </a:lstStyle>
          <a:p/>
        </p:txBody>
      </p:sp>
      <p:sp>
        <p:nvSpPr>
          <p:cNvPr id="8" name="Google Shape;8;p1"/>
          <p:cNvSpPr txBox="1"/>
          <p:nvPr>
            <p:ph idx="1" type="body"/>
          </p:nvPr>
        </p:nvSpPr>
        <p:spPr>
          <a:xfrm>
            <a:off x="593575" y="1823700"/>
            <a:ext cx="7956600" cy="2651700"/>
          </a:xfrm>
          <a:prstGeom prst="rect">
            <a:avLst/>
          </a:prstGeom>
          <a:noFill/>
          <a:ln>
            <a:noFill/>
          </a:ln>
        </p:spPr>
        <p:txBody>
          <a:bodyPr anchorCtr="0" anchor="t" bIns="91425" lIns="91425" spcFirstLastPara="1" rIns="91425" wrap="square" tIns="91425">
            <a:noAutofit/>
          </a:bodyPr>
          <a:lstStyle>
            <a:lvl1pPr indent="-330200" lvl="0" marL="457200">
              <a:lnSpc>
                <a:spcPct val="150000"/>
              </a:lnSpc>
              <a:spcBef>
                <a:spcPts val="60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1pPr>
            <a:lvl2pPr indent="-330200" lvl="1" marL="9144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2pPr>
            <a:lvl3pPr indent="-330200" lvl="2" marL="13716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3pPr>
            <a:lvl4pPr indent="-330200" lvl="3" marL="18288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4pPr>
            <a:lvl5pPr indent="-330200" lvl="4" marL="22860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5pPr>
            <a:lvl6pPr indent="-330200" lvl="5" marL="27432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6pPr>
            <a:lvl7pPr indent="-330200" lvl="6" marL="32004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7pPr>
            <a:lvl8pPr indent="-330200" lvl="7" marL="36576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8pPr>
            <a:lvl9pPr indent="-330200" lvl="8" marL="4114800">
              <a:lnSpc>
                <a:spcPct val="150000"/>
              </a:lnSpc>
              <a:spcBef>
                <a:spcPts val="0"/>
              </a:spcBef>
              <a:spcAft>
                <a:spcPts val="0"/>
              </a:spcAft>
              <a:buClr>
                <a:srgbClr val="B7B7B7"/>
              </a:buClr>
              <a:buSzPts val="1600"/>
              <a:buFont typeface="Raleway Light"/>
              <a:buChar char="∙"/>
              <a:defRPr sz="1600">
                <a:solidFill>
                  <a:srgbClr val="111111"/>
                </a:solidFill>
                <a:latin typeface="Raleway Light"/>
                <a:ea typeface="Raleway Light"/>
                <a:cs typeface="Raleway Light"/>
                <a:sym typeface="Raleway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39.png"/><Relationship Id="rId4" Type="http://schemas.openxmlformats.org/officeDocument/2006/relationships/image" Target="../media/image17.png"/><Relationship Id="rId5" Type="http://schemas.openxmlformats.org/officeDocument/2006/relationships/image" Target="../media/image46.png"/><Relationship Id="rId6"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42.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37.png"/><Relationship Id="rId7"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hyperlink" Target="https://doi.org/10.1039/D0NP00060D" TargetMode="External"/><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doi.org/10.21577/0103-5053.20210079" TargetMode="External"/><Relationship Id="rId4" Type="http://schemas.openxmlformats.org/officeDocument/2006/relationships/hyperlink" Target="https://doi.org/10.21577/0103-5053.20210079" TargetMode="External"/><Relationship Id="rId9" Type="http://schemas.openxmlformats.org/officeDocument/2006/relationships/hyperlink" Target="https://doi.org/10.1039/D0NP00060D" TargetMode="External"/><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24.png"/><Relationship Id="rId8"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doi.org/10.21577/0103-5053.20210079" TargetMode="External"/><Relationship Id="rId4" Type="http://schemas.openxmlformats.org/officeDocument/2006/relationships/hyperlink" Target="https://doi.org/10.21577/0103-5053.2021007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doi.org/10.21577/0103-5053.20210079" TargetMode="External"/><Relationship Id="rId4" Type="http://schemas.openxmlformats.org/officeDocument/2006/relationships/hyperlink" Target="https://doi.org/10.21577/0103-5053.20210079"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63.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56.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image" Target="../media/image32.png"/><Relationship Id="rId5" Type="http://schemas.openxmlformats.org/officeDocument/2006/relationships/image" Target="../media/image38.png"/><Relationship Id="rId6"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51.png"/><Relationship Id="rId4" Type="http://schemas.openxmlformats.org/officeDocument/2006/relationships/hyperlink" Target="https://doi.org/10.1021/jo900408d" TargetMode="External"/><Relationship Id="rId5" Type="http://schemas.openxmlformats.org/officeDocument/2006/relationships/hyperlink" Target="https://doi.org/10.1021/jo900408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50.png"/><Relationship Id="rId4" Type="http://schemas.openxmlformats.org/officeDocument/2006/relationships/image" Target="../media/image45.png"/><Relationship Id="rId5"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6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66.png"/><Relationship Id="rId4" Type="http://schemas.openxmlformats.org/officeDocument/2006/relationships/image" Target="../media/image48.png"/><Relationship Id="rId5"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66.png"/><Relationship Id="rId4" Type="http://schemas.openxmlformats.org/officeDocument/2006/relationships/image" Target="../media/image48.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6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6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6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5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16.png"/><Relationship Id="rId4" Type="http://schemas.openxmlformats.org/officeDocument/2006/relationships/image" Target="../media/image62.png"/><Relationship Id="rId5" Type="http://schemas.openxmlformats.org/officeDocument/2006/relationships/image" Target="../media/image6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62.png"/><Relationship Id="rId4" Type="http://schemas.openxmlformats.org/officeDocument/2006/relationships/image" Target="../media/image75.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image" Target="../media/image8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83.png"/><Relationship Id="rId4" Type="http://schemas.openxmlformats.org/officeDocument/2006/relationships/hyperlink" Target="https://doi.org/10.1021/ja105035r" TargetMode="External"/><Relationship Id="rId5" Type="http://schemas.openxmlformats.org/officeDocument/2006/relationships/hyperlink" Target="https://doi.org/10.1021/ja105035r"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hyperlink" Target="https://doi.org/10.1021/ja105035r" TargetMode="External"/><Relationship Id="rId4" Type="http://schemas.openxmlformats.org/officeDocument/2006/relationships/hyperlink" Target="https://doi.org/10.1021/ja105035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hyperlink" Target="https://doi.org/10.1021/ja105035r" TargetMode="External"/><Relationship Id="rId4" Type="http://schemas.openxmlformats.org/officeDocument/2006/relationships/hyperlink" Target="https://doi.org/10.1021/ja105035r" TargetMode="External"/><Relationship Id="rId5" Type="http://schemas.openxmlformats.org/officeDocument/2006/relationships/image" Target="../media/image8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3.xml"/><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hyperlink" Target="https://doi.org/10.1021/ja105035r" TargetMode="External"/><Relationship Id="rId6" Type="http://schemas.openxmlformats.org/officeDocument/2006/relationships/hyperlink" Target="https://doi.org/10.1021/ja105035r" TargetMode="External"/><Relationship Id="rId7" Type="http://schemas.openxmlformats.org/officeDocument/2006/relationships/image" Target="../media/image76.png"/><Relationship Id="rId8" Type="http://schemas.openxmlformats.org/officeDocument/2006/relationships/image" Target="../media/image8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 Id="rId3" Type="http://schemas.openxmlformats.org/officeDocument/2006/relationships/hyperlink" Target="https://doi.org/10.1021/ja105035r" TargetMode="External"/><Relationship Id="rId4" Type="http://schemas.openxmlformats.org/officeDocument/2006/relationships/hyperlink" Target="https://doi.org/10.1021/ja105035r" TargetMode="External"/><Relationship Id="rId5" Type="http://schemas.openxmlformats.org/officeDocument/2006/relationships/image" Target="../media/image77.png"/><Relationship Id="rId6" Type="http://schemas.openxmlformats.org/officeDocument/2006/relationships/image" Target="../media/image8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 Id="rId3" Type="http://schemas.openxmlformats.org/officeDocument/2006/relationships/image" Target="../media/image8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 Id="rId3" Type="http://schemas.openxmlformats.org/officeDocument/2006/relationships/image" Target="../media/image8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8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34.png"/><Relationship Id="rId4" Type="http://schemas.openxmlformats.org/officeDocument/2006/relationships/image" Target="../media/image29.png"/><Relationship Id="rId5" Type="http://schemas.openxmlformats.org/officeDocument/2006/relationships/image" Target="../media/image35.png"/><Relationship Id="rId6" Type="http://schemas.openxmlformats.org/officeDocument/2006/relationships/image" Target="../media/image31.png"/><Relationship Id="rId7"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type="ctrTitle"/>
          </p:nvPr>
        </p:nvSpPr>
        <p:spPr>
          <a:xfrm>
            <a:off x="0" y="630675"/>
            <a:ext cx="8991300" cy="132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300">
                <a:solidFill>
                  <a:schemeClr val="lt1"/>
                </a:solidFill>
                <a:latin typeface="Playfair Display Medium"/>
                <a:ea typeface="Playfair Display Medium"/>
                <a:cs typeface="Playfair Display Medium"/>
                <a:sym typeface="Playfair Display Medium"/>
              </a:rPr>
              <a:t>Bayesian statistics, structure elucidation and t</a:t>
            </a:r>
            <a:r>
              <a:rPr lang="en" sz="3300">
                <a:solidFill>
                  <a:schemeClr val="lt1"/>
                </a:solidFill>
                <a:latin typeface="Playfair Display Medium"/>
                <a:ea typeface="Playfair Display Medium"/>
                <a:cs typeface="Playfair Display Medium"/>
                <a:sym typeface="Playfair Display Medium"/>
              </a:rPr>
              <a:t>he </a:t>
            </a:r>
            <a:r>
              <a:rPr b="1" lang="en" sz="3300">
                <a:solidFill>
                  <a:schemeClr val="lt1"/>
                </a:solidFill>
              </a:rPr>
              <a:t>DP4</a:t>
            </a:r>
            <a:r>
              <a:rPr lang="en" sz="3300">
                <a:solidFill>
                  <a:schemeClr val="lt1"/>
                </a:solidFill>
                <a:latin typeface="Playfair Display Medium"/>
                <a:ea typeface="Playfair Display Medium"/>
                <a:cs typeface="Playfair Display Medium"/>
                <a:sym typeface="Playfair Display Medium"/>
              </a:rPr>
              <a:t> probability</a:t>
            </a:r>
            <a:endParaRPr sz="2900">
              <a:solidFill>
                <a:schemeClr val="lt1"/>
              </a:solidFill>
              <a:latin typeface="Playfair Display Medium"/>
              <a:ea typeface="Playfair Display Medium"/>
              <a:cs typeface="Playfair Display Medium"/>
              <a:sym typeface="Playfair Display Medium"/>
            </a:endParaRPr>
          </a:p>
        </p:txBody>
      </p:sp>
      <p:sp>
        <p:nvSpPr>
          <p:cNvPr id="97" name="Google Shape;97;p13"/>
          <p:cNvSpPr txBox="1"/>
          <p:nvPr>
            <p:ph type="ctrTitle"/>
          </p:nvPr>
        </p:nvSpPr>
        <p:spPr>
          <a:xfrm>
            <a:off x="0" y="3749875"/>
            <a:ext cx="8991300" cy="132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Playfair Display Medium"/>
                <a:ea typeface="Playfair Display Medium"/>
                <a:cs typeface="Playfair Display Medium"/>
                <a:sym typeface="Playfair Display Medium"/>
              </a:rPr>
              <a:t>Vinícius Capriles Port</a:t>
            </a:r>
            <a:endParaRPr sz="1800">
              <a:solidFill>
                <a:schemeClr val="dk1"/>
              </a:solidFill>
              <a:latin typeface="Playfair Display Medium"/>
              <a:ea typeface="Playfair Display Medium"/>
              <a:cs typeface="Playfair Display Medium"/>
              <a:sym typeface="Playfair Display Medium"/>
            </a:endParaRPr>
          </a:p>
          <a:p>
            <a:pPr indent="0" lvl="0" marL="0" rtl="0" algn="ctr">
              <a:spcBef>
                <a:spcPts val="0"/>
              </a:spcBef>
              <a:spcAft>
                <a:spcPts val="0"/>
              </a:spcAft>
              <a:buNone/>
            </a:pPr>
            <a:r>
              <a:rPr lang="en" sz="1800">
                <a:solidFill>
                  <a:schemeClr val="dk1"/>
                </a:solidFill>
                <a:latin typeface="Playfair Display Medium"/>
                <a:ea typeface="Playfair Display Medium"/>
                <a:cs typeface="Playfair Display Medium"/>
                <a:sym typeface="Playfair Display Medium"/>
              </a:rPr>
              <a:t>18th of april, 2022</a:t>
            </a:r>
            <a:endParaRPr sz="1800">
              <a:solidFill>
                <a:schemeClr val="dk1"/>
              </a:solidFill>
              <a:latin typeface="Playfair Display Medium"/>
              <a:ea typeface="Playfair Display Medium"/>
              <a:cs typeface="Playfair Display Medium"/>
              <a:sym typeface="Playfair Display Medium"/>
            </a:endParaRPr>
          </a:p>
          <a:p>
            <a:pPr indent="0" lvl="0" marL="0" rtl="0" algn="ctr">
              <a:spcBef>
                <a:spcPts val="0"/>
              </a:spcBef>
              <a:spcAft>
                <a:spcPts val="0"/>
              </a:spcAft>
              <a:buNone/>
            </a:pPr>
            <a:r>
              <a:t/>
            </a:r>
            <a:endParaRPr sz="1800">
              <a:solidFill>
                <a:schemeClr val="dk1"/>
              </a:solidFill>
              <a:latin typeface="Playfair Display Medium"/>
              <a:ea typeface="Playfair Display Medium"/>
              <a:cs typeface="Playfair Display Medium"/>
              <a:sym typeface="Playfair Display Medium"/>
            </a:endParaRPr>
          </a:p>
          <a:p>
            <a:pPr indent="0" lvl="0" marL="0" rtl="0" algn="ctr">
              <a:spcBef>
                <a:spcPts val="0"/>
              </a:spcBef>
              <a:spcAft>
                <a:spcPts val="0"/>
              </a:spcAft>
              <a:buNone/>
            </a:pPr>
            <a:r>
              <a:rPr lang="en" sz="1800">
                <a:solidFill>
                  <a:schemeClr val="dk1"/>
                </a:solidFill>
                <a:latin typeface="Playfair Display Medium"/>
                <a:ea typeface="Playfair Display Medium"/>
                <a:cs typeface="Playfair Display Medium"/>
                <a:sym typeface="Playfair Display Medium"/>
              </a:rPr>
              <a:t>Supervisor: Prof. Giovanni F. Caramori</a:t>
            </a:r>
            <a:endParaRPr sz="1800">
              <a:solidFill>
                <a:schemeClr val="dk1"/>
              </a:solidFill>
              <a:latin typeface="Playfair Display Medium"/>
              <a:ea typeface="Playfair Display Medium"/>
              <a:cs typeface="Playfair Display Medium"/>
              <a:sym typeface="Playfair Display Medium"/>
            </a:endParaRPr>
          </a:p>
          <a:p>
            <a:pPr indent="0" lvl="0" marL="0" rtl="0" algn="ctr">
              <a:spcBef>
                <a:spcPts val="0"/>
              </a:spcBef>
              <a:spcAft>
                <a:spcPts val="0"/>
              </a:spcAft>
              <a:buNone/>
            </a:pPr>
            <a:r>
              <a:rPr lang="en" sz="1800">
                <a:solidFill>
                  <a:schemeClr val="dk1"/>
                </a:solidFill>
                <a:latin typeface="Playfair Display Medium"/>
                <a:ea typeface="Playfair Display Medium"/>
                <a:cs typeface="Playfair Display Medium"/>
                <a:sym typeface="Playfair Display Medium"/>
              </a:rPr>
              <a:t>Molecular electronic structure group</a:t>
            </a:r>
            <a:endParaRPr sz="1800">
              <a:solidFill>
                <a:schemeClr val="dk1"/>
              </a:solidFill>
              <a:latin typeface="Playfair Display Medium"/>
              <a:ea typeface="Playfair Display Medium"/>
              <a:cs typeface="Playfair Display Medium"/>
              <a:sym typeface="Playfair Display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2"/>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8" name="Google Shape;168;p22"/>
          <p:cNvSpPr txBox="1"/>
          <p:nvPr>
            <p:ph idx="1" type="body"/>
          </p:nvPr>
        </p:nvSpPr>
        <p:spPr>
          <a:xfrm>
            <a:off x="931950" y="78920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The classic coin toss: bayesian</a:t>
            </a:r>
            <a:endParaRPr b="1"/>
          </a:p>
        </p:txBody>
      </p:sp>
      <p:pic>
        <p:nvPicPr>
          <p:cNvPr id="169" name="Google Shape;169;p22"/>
          <p:cNvPicPr preferRelativeResize="0"/>
          <p:nvPr/>
        </p:nvPicPr>
        <p:blipFill>
          <a:blip r:embed="rId3">
            <a:alphaModFix/>
          </a:blip>
          <a:stretch>
            <a:fillRect/>
          </a:stretch>
        </p:blipFill>
        <p:spPr>
          <a:xfrm>
            <a:off x="3252225" y="1976600"/>
            <a:ext cx="4062425" cy="1197025"/>
          </a:xfrm>
          <a:prstGeom prst="rect">
            <a:avLst/>
          </a:prstGeom>
          <a:noFill/>
          <a:ln>
            <a:noFill/>
          </a:ln>
        </p:spPr>
      </p:pic>
      <p:cxnSp>
        <p:nvCxnSpPr>
          <p:cNvPr id="170" name="Google Shape;170;p22"/>
          <p:cNvCxnSpPr/>
          <p:nvPr/>
        </p:nvCxnSpPr>
        <p:spPr>
          <a:xfrm>
            <a:off x="2656700" y="2167700"/>
            <a:ext cx="459600" cy="224100"/>
          </a:xfrm>
          <a:prstGeom prst="straightConnector1">
            <a:avLst/>
          </a:prstGeom>
          <a:noFill/>
          <a:ln cap="flat" cmpd="sng" w="28575">
            <a:solidFill>
              <a:schemeClr val="dk2"/>
            </a:solidFill>
            <a:prstDash val="solid"/>
            <a:round/>
            <a:headEnd len="med" w="med" type="none"/>
            <a:tailEnd len="med" w="med" type="triangle"/>
          </a:ln>
        </p:spPr>
      </p:cxnSp>
      <p:cxnSp>
        <p:nvCxnSpPr>
          <p:cNvPr id="171" name="Google Shape;171;p22"/>
          <p:cNvCxnSpPr/>
          <p:nvPr/>
        </p:nvCxnSpPr>
        <p:spPr>
          <a:xfrm rot="10800000">
            <a:off x="6567075" y="3020075"/>
            <a:ext cx="590400" cy="354900"/>
          </a:xfrm>
          <a:prstGeom prst="straightConnector1">
            <a:avLst/>
          </a:prstGeom>
          <a:noFill/>
          <a:ln cap="flat" cmpd="sng" w="28575">
            <a:solidFill>
              <a:schemeClr val="dk2"/>
            </a:solidFill>
            <a:prstDash val="solid"/>
            <a:round/>
            <a:headEnd len="med" w="med" type="none"/>
            <a:tailEnd len="med" w="med" type="triangle"/>
          </a:ln>
        </p:spPr>
      </p:cxnSp>
      <p:cxnSp>
        <p:nvCxnSpPr>
          <p:cNvPr id="172" name="Google Shape;172;p22"/>
          <p:cNvCxnSpPr/>
          <p:nvPr/>
        </p:nvCxnSpPr>
        <p:spPr>
          <a:xfrm flipH="1">
            <a:off x="7376500" y="2167700"/>
            <a:ext cx="845400" cy="140400"/>
          </a:xfrm>
          <a:prstGeom prst="straightConnector1">
            <a:avLst/>
          </a:prstGeom>
          <a:noFill/>
          <a:ln cap="flat" cmpd="sng" w="28575">
            <a:solidFill>
              <a:schemeClr val="dk2"/>
            </a:solidFill>
            <a:prstDash val="solid"/>
            <a:round/>
            <a:headEnd len="med" w="med" type="none"/>
            <a:tailEnd len="med" w="med" type="triangle"/>
          </a:ln>
        </p:spPr>
      </p:cxnSp>
      <p:cxnSp>
        <p:nvCxnSpPr>
          <p:cNvPr id="173" name="Google Shape;173;p22"/>
          <p:cNvCxnSpPr/>
          <p:nvPr/>
        </p:nvCxnSpPr>
        <p:spPr>
          <a:xfrm>
            <a:off x="5072688" y="1646200"/>
            <a:ext cx="421500" cy="385800"/>
          </a:xfrm>
          <a:prstGeom prst="straightConnector1">
            <a:avLst/>
          </a:prstGeom>
          <a:noFill/>
          <a:ln cap="flat" cmpd="sng" w="28575">
            <a:solidFill>
              <a:schemeClr val="dk2"/>
            </a:solidFill>
            <a:prstDash val="solid"/>
            <a:round/>
            <a:headEnd len="med" w="med" type="none"/>
            <a:tailEnd len="med" w="med" type="triangle"/>
          </a:ln>
        </p:spPr>
      </p:cxnSp>
      <p:sp>
        <p:nvSpPr>
          <p:cNvPr id="174" name="Google Shape;174;p22"/>
          <p:cNvSpPr txBox="1"/>
          <p:nvPr/>
        </p:nvSpPr>
        <p:spPr>
          <a:xfrm>
            <a:off x="8324425" y="1976600"/>
            <a:ext cx="70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leway Light"/>
                <a:ea typeface="Raleway Light"/>
                <a:cs typeface="Raleway Light"/>
                <a:sym typeface="Raleway Light"/>
              </a:rPr>
              <a:t>prior</a:t>
            </a:r>
            <a:endParaRPr sz="1800">
              <a:latin typeface="Raleway Light"/>
              <a:ea typeface="Raleway Light"/>
              <a:cs typeface="Raleway Light"/>
              <a:sym typeface="Raleway Light"/>
            </a:endParaRPr>
          </a:p>
        </p:txBody>
      </p:sp>
      <p:sp>
        <p:nvSpPr>
          <p:cNvPr id="175" name="Google Shape;175;p22"/>
          <p:cNvSpPr txBox="1"/>
          <p:nvPr/>
        </p:nvSpPr>
        <p:spPr>
          <a:xfrm>
            <a:off x="6947800" y="3197550"/>
            <a:ext cx="1702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Raleway Light"/>
                <a:ea typeface="Raleway Light"/>
                <a:cs typeface="Raleway Light"/>
                <a:sym typeface="Raleway Light"/>
              </a:rPr>
              <a:t>Marginal distribution</a:t>
            </a:r>
            <a:endParaRPr sz="1800">
              <a:latin typeface="Raleway Light"/>
              <a:ea typeface="Raleway Light"/>
              <a:cs typeface="Raleway Light"/>
              <a:sym typeface="Raleway Light"/>
            </a:endParaRPr>
          </a:p>
        </p:txBody>
      </p:sp>
      <p:sp>
        <p:nvSpPr>
          <p:cNvPr id="176" name="Google Shape;176;p22"/>
          <p:cNvSpPr txBox="1"/>
          <p:nvPr/>
        </p:nvSpPr>
        <p:spPr>
          <a:xfrm>
            <a:off x="3628475" y="1306700"/>
            <a:ext cx="1647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latin typeface="Raleway Light"/>
                <a:ea typeface="Raleway Light"/>
                <a:cs typeface="Raleway Light"/>
                <a:sym typeface="Raleway Light"/>
              </a:rPr>
              <a:t>Likelihood function</a:t>
            </a:r>
            <a:endParaRPr sz="1800">
              <a:latin typeface="Raleway Light"/>
              <a:ea typeface="Raleway Light"/>
              <a:cs typeface="Raleway Light"/>
              <a:sym typeface="Raleway Light"/>
            </a:endParaRPr>
          </a:p>
        </p:txBody>
      </p:sp>
      <p:sp>
        <p:nvSpPr>
          <p:cNvPr id="177" name="Google Shape;177;p22"/>
          <p:cNvSpPr txBox="1"/>
          <p:nvPr/>
        </p:nvSpPr>
        <p:spPr>
          <a:xfrm>
            <a:off x="1593975" y="1608250"/>
            <a:ext cx="145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Raleway Light"/>
                <a:ea typeface="Raleway Light"/>
                <a:cs typeface="Raleway Light"/>
                <a:sym typeface="Raleway Light"/>
              </a:rPr>
              <a:t>posterior</a:t>
            </a:r>
            <a:endParaRPr sz="1800">
              <a:latin typeface="Raleway Light"/>
              <a:ea typeface="Raleway Light"/>
              <a:cs typeface="Raleway Light"/>
              <a:sym typeface="Raleway Light"/>
            </a:endParaRPr>
          </a:p>
        </p:txBody>
      </p:sp>
      <p:pic>
        <p:nvPicPr>
          <p:cNvPr id="178" name="Google Shape;178;p22"/>
          <p:cNvPicPr preferRelativeResize="0"/>
          <p:nvPr/>
        </p:nvPicPr>
        <p:blipFill>
          <a:blip r:embed="rId4">
            <a:alphaModFix/>
          </a:blip>
          <a:stretch>
            <a:fillRect/>
          </a:stretch>
        </p:blipFill>
        <p:spPr>
          <a:xfrm>
            <a:off x="205200" y="3252788"/>
            <a:ext cx="5362575" cy="1162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3"/>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4" name="Google Shape;184;p23"/>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solidFill>
                  <a:schemeClr val="dk1"/>
                </a:solidFill>
              </a:rPr>
              <a:t>The classic coin toss: bayesian</a:t>
            </a:r>
            <a:endParaRPr b="1"/>
          </a:p>
        </p:txBody>
      </p:sp>
      <p:pic>
        <p:nvPicPr>
          <p:cNvPr id="185" name="Google Shape;185;p23"/>
          <p:cNvPicPr preferRelativeResize="0"/>
          <p:nvPr/>
        </p:nvPicPr>
        <p:blipFill>
          <a:blip r:embed="rId3">
            <a:alphaModFix/>
          </a:blip>
          <a:stretch>
            <a:fillRect/>
          </a:stretch>
        </p:blipFill>
        <p:spPr>
          <a:xfrm>
            <a:off x="59525" y="1822300"/>
            <a:ext cx="4440826" cy="2991450"/>
          </a:xfrm>
          <a:prstGeom prst="rect">
            <a:avLst/>
          </a:prstGeom>
          <a:noFill/>
          <a:ln>
            <a:noFill/>
          </a:ln>
        </p:spPr>
      </p:pic>
      <p:pic>
        <p:nvPicPr>
          <p:cNvPr id="186" name="Google Shape;186;p23"/>
          <p:cNvPicPr preferRelativeResize="0"/>
          <p:nvPr/>
        </p:nvPicPr>
        <p:blipFill>
          <a:blip r:embed="rId4">
            <a:alphaModFix/>
          </a:blip>
          <a:stretch>
            <a:fillRect/>
          </a:stretch>
        </p:blipFill>
        <p:spPr>
          <a:xfrm>
            <a:off x="4755350" y="1243025"/>
            <a:ext cx="4081475" cy="836100"/>
          </a:xfrm>
          <a:prstGeom prst="rect">
            <a:avLst/>
          </a:prstGeom>
          <a:noFill/>
          <a:ln>
            <a:noFill/>
          </a:ln>
        </p:spPr>
      </p:pic>
      <p:pic>
        <p:nvPicPr>
          <p:cNvPr id="187" name="Google Shape;187;p23"/>
          <p:cNvPicPr preferRelativeResize="0"/>
          <p:nvPr/>
        </p:nvPicPr>
        <p:blipFill>
          <a:blip r:embed="rId5">
            <a:alphaModFix/>
          </a:blip>
          <a:stretch>
            <a:fillRect/>
          </a:stretch>
        </p:blipFill>
        <p:spPr>
          <a:xfrm>
            <a:off x="4500350" y="1888625"/>
            <a:ext cx="4122151" cy="2832525"/>
          </a:xfrm>
          <a:prstGeom prst="rect">
            <a:avLst/>
          </a:prstGeom>
          <a:noFill/>
          <a:ln>
            <a:noFill/>
          </a:ln>
        </p:spPr>
      </p:pic>
      <p:pic>
        <p:nvPicPr>
          <p:cNvPr id="188" name="Google Shape;188;p23"/>
          <p:cNvPicPr preferRelativeResize="0"/>
          <p:nvPr/>
        </p:nvPicPr>
        <p:blipFill>
          <a:blip r:embed="rId6">
            <a:alphaModFix/>
          </a:blip>
          <a:stretch>
            <a:fillRect/>
          </a:stretch>
        </p:blipFill>
        <p:spPr>
          <a:xfrm>
            <a:off x="127675" y="1632950"/>
            <a:ext cx="4706150" cy="31808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600"/>
                                        <p:tgtEl>
                                          <p:spTgt spid="188"/>
                                        </p:tgtEl>
                                      </p:cBhvr>
                                    </p:animEffect>
                                  </p:childTnLst>
                                </p:cTn>
                              </p:par>
                              <p:par>
                                <p:cTn fill="hold" nodeType="withEffect" presetClass="exit" presetID="1" presetSubtype="0">
                                  <p:stCondLst>
                                    <p:cond delay="0"/>
                                  </p:stCondLst>
                                  <p:childTnLst>
                                    <p:set>
                                      <p:cBhvr>
                                        <p:cTn dur="1" fill="hold">
                                          <p:stCondLst>
                                            <p:cond delay="0"/>
                                          </p:stCondLst>
                                        </p:cTn>
                                        <p:tgtEl>
                                          <p:spTgt spid="18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4"/>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4" name="Google Shape;194;p24"/>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solidFill>
                  <a:schemeClr val="dk1"/>
                </a:solidFill>
              </a:rPr>
              <a:t>The classic coin toss: bayesian</a:t>
            </a:r>
            <a:endParaRPr b="1"/>
          </a:p>
        </p:txBody>
      </p:sp>
      <p:pic>
        <p:nvPicPr>
          <p:cNvPr id="195" name="Google Shape;195;p24"/>
          <p:cNvPicPr preferRelativeResize="0"/>
          <p:nvPr/>
        </p:nvPicPr>
        <p:blipFill>
          <a:blip r:embed="rId3">
            <a:alphaModFix/>
          </a:blip>
          <a:stretch>
            <a:fillRect/>
          </a:stretch>
        </p:blipFill>
        <p:spPr>
          <a:xfrm>
            <a:off x="116300" y="1902050"/>
            <a:ext cx="8839201" cy="1797534"/>
          </a:xfrm>
          <a:prstGeom prst="rect">
            <a:avLst/>
          </a:prstGeom>
          <a:noFill/>
          <a:ln>
            <a:noFill/>
          </a:ln>
        </p:spPr>
      </p:pic>
      <p:pic>
        <p:nvPicPr>
          <p:cNvPr id="196" name="Google Shape;196;p24"/>
          <p:cNvPicPr preferRelativeResize="0"/>
          <p:nvPr/>
        </p:nvPicPr>
        <p:blipFill>
          <a:blip r:embed="rId4">
            <a:alphaModFix/>
          </a:blip>
          <a:stretch>
            <a:fillRect/>
          </a:stretch>
        </p:blipFill>
        <p:spPr>
          <a:xfrm>
            <a:off x="0" y="1893095"/>
            <a:ext cx="9143998" cy="1815435"/>
          </a:xfrm>
          <a:prstGeom prst="rect">
            <a:avLst/>
          </a:prstGeom>
          <a:noFill/>
          <a:ln>
            <a:noFill/>
          </a:ln>
        </p:spPr>
      </p:pic>
      <p:pic>
        <p:nvPicPr>
          <p:cNvPr id="197" name="Google Shape;197;p24"/>
          <p:cNvPicPr preferRelativeResize="0"/>
          <p:nvPr/>
        </p:nvPicPr>
        <p:blipFill>
          <a:blip r:embed="rId5">
            <a:alphaModFix/>
          </a:blip>
          <a:stretch>
            <a:fillRect/>
          </a:stretch>
        </p:blipFill>
        <p:spPr>
          <a:xfrm>
            <a:off x="-125" y="1899601"/>
            <a:ext cx="9144000" cy="1802423"/>
          </a:xfrm>
          <a:prstGeom prst="rect">
            <a:avLst/>
          </a:prstGeom>
          <a:noFill/>
          <a:ln>
            <a:noFill/>
          </a:ln>
        </p:spPr>
      </p:pic>
      <p:pic>
        <p:nvPicPr>
          <p:cNvPr id="198" name="Google Shape;198;p24"/>
          <p:cNvPicPr preferRelativeResize="0"/>
          <p:nvPr/>
        </p:nvPicPr>
        <p:blipFill>
          <a:blip r:embed="rId6">
            <a:alphaModFix/>
          </a:blip>
          <a:stretch>
            <a:fillRect/>
          </a:stretch>
        </p:blipFill>
        <p:spPr>
          <a:xfrm>
            <a:off x="-125" y="1885299"/>
            <a:ext cx="9144001" cy="1831026"/>
          </a:xfrm>
          <a:prstGeom prst="rect">
            <a:avLst/>
          </a:prstGeom>
          <a:noFill/>
          <a:ln>
            <a:noFill/>
          </a:ln>
        </p:spPr>
      </p:pic>
      <p:pic>
        <p:nvPicPr>
          <p:cNvPr id="199" name="Google Shape;199;p24"/>
          <p:cNvPicPr preferRelativeResize="0"/>
          <p:nvPr/>
        </p:nvPicPr>
        <p:blipFill>
          <a:blip r:embed="rId7">
            <a:alphaModFix/>
          </a:blip>
          <a:stretch>
            <a:fillRect/>
          </a:stretch>
        </p:blipFill>
        <p:spPr>
          <a:xfrm>
            <a:off x="-125" y="1885289"/>
            <a:ext cx="9144000" cy="189617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5"/>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05" name="Google Shape;205;p25"/>
          <p:cNvSpPr txBox="1"/>
          <p:nvPr>
            <p:ph idx="1" type="body"/>
          </p:nvPr>
        </p:nvSpPr>
        <p:spPr>
          <a:xfrm>
            <a:off x="931950" y="78920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The classic coin toss: conclusion</a:t>
            </a:r>
            <a:endParaRPr b="1"/>
          </a:p>
        </p:txBody>
      </p:sp>
      <p:sp>
        <p:nvSpPr>
          <p:cNvPr id="206" name="Google Shape;206;p25"/>
          <p:cNvSpPr txBox="1"/>
          <p:nvPr/>
        </p:nvSpPr>
        <p:spPr>
          <a:xfrm>
            <a:off x="111225" y="1371600"/>
            <a:ext cx="8785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a:ea typeface="Raleway"/>
                <a:cs typeface="Raleway"/>
                <a:sym typeface="Raleway"/>
              </a:rPr>
              <a:t>- The Frequentist approach estimates the unknown parameter using the Maximum Likelihood Estimate (MLE): the point estimate which is the most likely true value of the parameter, given the data that we’ve observed.</a:t>
            </a:r>
            <a:endParaRPr>
              <a:latin typeface="Raleway"/>
              <a:ea typeface="Raleway"/>
              <a:cs typeface="Raleway"/>
              <a:sym typeface="Raleway"/>
            </a:endParaRPr>
          </a:p>
        </p:txBody>
      </p:sp>
      <p:sp>
        <p:nvSpPr>
          <p:cNvPr id="207" name="Google Shape;207;p25"/>
          <p:cNvSpPr txBox="1"/>
          <p:nvPr/>
        </p:nvSpPr>
        <p:spPr>
          <a:xfrm>
            <a:off x="111225" y="2155678"/>
            <a:ext cx="8316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a:ea typeface="Raleway"/>
                <a:cs typeface="Raleway"/>
                <a:sym typeface="Raleway"/>
              </a:rPr>
              <a:t>- The Frequentist answer is completely formed from the observed data and is delivered in the form of a single point estimate. This puts us at the mercy of the data’s accuracy and quality.</a:t>
            </a:r>
            <a:endParaRPr>
              <a:latin typeface="Raleway"/>
              <a:ea typeface="Raleway"/>
              <a:cs typeface="Raleway"/>
              <a:sym typeface="Raleway"/>
            </a:endParaRPr>
          </a:p>
        </p:txBody>
      </p:sp>
      <p:sp>
        <p:nvSpPr>
          <p:cNvPr id="208" name="Google Shape;208;p25"/>
          <p:cNvSpPr txBox="1"/>
          <p:nvPr/>
        </p:nvSpPr>
        <p:spPr>
          <a:xfrm>
            <a:off x="111225" y="2724056"/>
            <a:ext cx="825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a:ea typeface="Raleway"/>
                <a:cs typeface="Raleway"/>
                <a:sym typeface="Raleway"/>
              </a:rPr>
              <a:t>- The Bayesian approach combines a prior probability distribution with observed data (in the form of a likelihood distribution) to obtain a posterior probability distribution.</a:t>
            </a:r>
            <a:endParaRPr>
              <a:latin typeface="Raleway"/>
              <a:ea typeface="Raleway"/>
              <a:cs typeface="Raleway"/>
              <a:sym typeface="Raleway"/>
            </a:endParaRPr>
          </a:p>
        </p:txBody>
      </p:sp>
      <p:sp>
        <p:nvSpPr>
          <p:cNvPr id="209" name="Google Shape;209;p25"/>
          <p:cNvSpPr txBox="1"/>
          <p:nvPr/>
        </p:nvSpPr>
        <p:spPr>
          <a:xfrm>
            <a:off x="111225" y="3292434"/>
            <a:ext cx="8180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a:ea typeface="Raleway"/>
                <a:cs typeface="Raleway"/>
                <a:sym typeface="Raleway"/>
              </a:rPr>
              <a:t>- While the Bayesian approach also relies on data, its estimate incorporates our prior </a:t>
            </a:r>
            <a:r>
              <a:rPr i="1" lang="en">
                <a:latin typeface="Raleway"/>
                <a:ea typeface="Raleway"/>
                <a:cs typeface="Raleway"/>
                <a:sym typeface="Raleway"/>
              </a:rPr>
              <a:t>*knowledge*</a:t>
            </a:r>
            <a:r>
              <a:rPr lang="en">
                <a:latin typeface="Raleway"/>
                <a:ea typeface="Raleway"/>
                <a:cs typeface="Raleway"/>
                <a:sym typeface="Raleway"/>
              </a:rPr>
              <a:t> about the parameter of interest, its answer is delivered in the form of the parameter of interest’s probability distribution. We can offset our reliance on the data by setting stronger priors.</a:t>
            </a:r>
            <a:endParaRPr sz="1700">
              <a:latin typeface="Raleway"/>
              <a:ea typeface="Raleway"/>
              <a:cs typeface="Raleway"/>
              <a:sym typeface="Raleway"/>
            </a:endParaRPr>
          </a:p>
        </p:txBody>
      </p:sp>
      <p:sp>
        <p:nvSpPr>
          <p:cNvPr id="210" name="Google Shape;210;p25"/>
          <p:cNvSpPr txBox="1"/>
          <p:nvPr/>
        </p:nvSpPr>
        <p:spPr>
          <a:xfrm>
            <a:off x="111225" y="4076513"/>
            <a:ext cx="8254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a:ea typeface="Raleway"/>
                <a:cs typeface="Raleway"/>
                <a:sym typeface="Raleway"/>
              </a:rPr>
              <a:t>- Both the Frequentist and Bayesian estimates begin to equal each other as our sample size grows and the statistical inference becomes objective.</a:t>
            </a:r>
            <a:endParaRPr>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6"/>
          <p:cNvSpPr txBox="1"/>
          <p:nvPr>
            <p:ph type="ctrTitle"/>
          </p:nvPr>
        </p:nvSpPr>
        <p:spPr>
          <a:xfrm>
            <a:off x="685800" y="3031150"/>
            <a:ext cx="52194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2</a:t>
            </a:r>
            <a:r>
              <a:rPr lang="en"/>
              <a:t>.</a:t>
            </a:r>
            <a:endParaRPr/>
          </a:p>
          <a:p>
            <a:pPr indent="0" lvl="0" marL="0" rtl="0" algn="l">
              <a:spcBef>
                <a:spcPts val="0"/>
              </a:spcBef>
              <a:spcAft>
                <a:spcPts val="0"/>
              </a:spcAft>
              <a:buNone/>
            </a:pPr>
            <a:r>
              <a:rPr lang="en"/>
              <a:t>Structural elucidation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7"/>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1" name="Google Shape;221;p27"/>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Structural elucidation - the problem</a:t>
            </a:r>
            <a:endParaRPr b="1"/>
          </a:p>
        </p:txBody>
      </p:sp>
      <p:sp>
        <p:nvSpPr>
          <p:cNvPr id="222" name="Google Shape;222;p27"/>
          <p:cNvSpPr txBox="1"/>
          <p:nvPr/>
        </p:nvSpPr>
        <p:spPr>
          <a:xfrm>
            <a:off x="130200" y="4375750"/>
            <a:ext cx="7740600" cy="438000"/>
          </a:xfrm>
          <a:prstGeom prst="rect">
            <a:avLst/>
          </a:prstGeom>
          <a:noFill/>
          <a:ln>
            <a:noFill/>
          </a:ln>
        </p:spPr>
        <p:txBody>
          <a:bodyPr anchorCtr="0" anchor="t" bIns="91425" lIns="91425" spcFirstLastPara="1" rIns="91425" wrap="square" tIns="91425">
            <a:spAutoFit/>
          </a:bodyPr>
          <a:lstStyle/>
          <a:p>
            <a:pPr indent="0" lvl="0" marL="0" marR="50800" rtl="0" algn="l">
              <a:lnSpc>
                <a:spcPct val="135000"/>
              </a:lnSpc>
              <a:spcBef>
                <a:spcPts val="0"/>
              </a:spcBef>
              <a:spcAft>
                <a:spcPts val="0"/>
              </a:spcAft>
              <a:buNone/>
            </a:pPr>
            <a:r>
              <a:rPr lang="en" sz="700"/>
              <a:t>Batista, A.; Angrisani, B.; Lima, M. E.; da Silva, S.; Schettini, V.; Chagas, H.; dos Santos Jr., F.; Batista Jr., J.; Valverde, A. Absolute Configuration Reassignment of Natural Products: An Overview of the Last Decade. </a:t>
            </a:r>
            <a:r>
              <a:rPr i="1" lang="en" sz="700"/>
              <a:t>J. Braz. Chem. Soc.</a:t>
            </a:r>
            <a:r>
              <a:rPr lang="en" sz="700"/>
              <a:t> </a:t>
            </a:r>
            <a:r>
              <a:rPr b="1" lang="en" sz="700"/>
              <a:t>2021</a:t>
            </a:r>
            <a:r>
              <a:rPr lang="en" sz="700"/>
              <a:t>.</a:t>
            </a:r>
            <a:r>
              <a:rPr lang="en" sz="700">
                <a:uFill>
                  <a:noFill/>
                </a:uFill>
                <a:hlinkClick r:id="rId3"/>
              </a:rPr>
              <a:t> </a:t>
            </a:r>
            <a:r>
              <a:rPr lang="en" sz="700" u="sng">
                <a:solidFill>
                  <a:schemeClr val="hlink"/>
                </a:solidFill>
                <a:hlinkClick r:id="rId4"/>
              </a:rPr>
              <a:t>https://doi.org/10.21577/0103-5053.20210079</a:t>
            </a:r>
            <a:r>
              <a:rPr lang="en" sz="700"/>
              <a:t>.</a:t>
            </a:r>
            <a:endParaRPr>
              <a:latin typeface="Raleway Light"/>
              <a:ea typeface="Raleway Light"/>
              <a:cs typeface="Raleway Light"/>
              <a:sym typeface="Raleway Light"/>
            </a:endParaRPr>
          </a:p>
        </p:txBody>
      </p:sp>
      <p:pic>
        <p:nvPicPr>
          <p:cNvPr id="223" name="Google Shape;223;p27"/>
          <p:cNvPicPr preferRelativeResize="0"/>
          <p:nvPr/>
        </p:nvPicPr>
        <p:blipFill>
          <a:blip r:embed="rId5">
            <a:alphaModFix/>
          </a:blip>
          <a:stretch>
            <a:fillRect/>
          </a:stretch>
        </p:blipFill>
        <p:spPr>
          <a:xfrm>
            <a:off x="5386975" y="3053300"/>
            <a:ext cx="3695475" cy="899500"/>
          </a:xfrm>
          <a:prstGeom prst="rect">
            <a:avLst/>
          </a:prstGeom>
          <a:noFill/>
          <a:ln>
            <a:noFill/>
          </a:ln>
        </p:spPr>
      </p:pic>
      <p:pic>
        <p:nvPicPr>
          <p:cNvPr id="224" name="Google Shape;224;p27"/>
          <p:cNvPicPr preferRelativeResize="0"/>
          <p:nvPr/>
        </p:nvPicPr>
        <p:blipFill rotWithShape="1">
          <a:blip r:embed="rId6">
            <a:alphaModFix/>
          </a:blip>
          <a:srcRect b="20044" l="0" r="0" t="0"/>
          <a:stretch/>
        </p:blipFill>
        <p:spPr>
          <a:xfrm>
            <a:off x="5803675" y="1395925"/>
            <a:ext cx="3278775" cy="1234425"/>
          </a:xfrm>
          <a:prstGeom prst="rect">
            <a:avLst/>
          </a:prstGeom>
          <a:noFill/>
          <a:ln>
            <a:noFill/>
          </a:ln>
        </p:spPr>
      </p:pic>
      <p:pic>
        <p:nvPicPr>
          <p:cNvPr id="225" name="Google Shape;225;p27"/>
          <p:cNvPicPr preferRelativeResize="0"/>
          <p:nvPr/>
        </p:nvPicPr>
        <p:blipFill>
          <a:blip r:embed="rId7">
            <a:alphaModFix/>
          </a:blip>
          <a:stretch>
            <a:fillRect/>
          </a:stretch>
        </p:blipFill>
        <p:spPr>
          <a:xfrm>
            <a:off x="2561375" y="1548213"/>
            <a:ext cx="2972775" cy="929850"/>
          </a:xfrm>
          <a:prstGeom prst="rect">
            <a:avLst/>
          </a:prstGeom>
          <a:noFill/>
          <a:ln>
            <a:noFill/>
          </a:ln>
        </p:spPr>
      </p:pic>
      <p:pic>
        <p:nvPicPr>
          <p:cNvPr id="226" name="Google Shape;226;p27"/>
          <p:cNvPicPr preferRelativeResize="0"/>
          <p:nvPr/>
        </p:nvPicPr>
        <p:blipFill>
          <a:blip r:embed="rId8">
            <a:alphaModFix/>
          </a:blip>
          <a:stretch>
            <a:fillRect/>
          </a:stretch>
        </p:blipFill>
        <p:spPr>
          <a:xfrm>
            <a:off x="3053098" y="2532800"/>
            <a:ext cx="1894800" cy="1673150"/>
          </a:xfrm>
          <a:prstGeom prst="rect">
            <a:avLst/>
          </a:prstGeom>
          <a:noFill/>
          <a:ln>
            <a:noFill/>
          </a:ln>
        </p:spPr>
      </p:pic>
      <p:sp>
        <p:nvSpPr>
          <p:cNvPr id="227" name="Google Shape;227;p27"/>
          <p:cNvSpPr txBox="1"/>
          <p:nvPr/>
        </p:nvSpPr>
        <p:spPr>
          <a:xfrm>
            <a:off x="130200" y="4375750"/>
            <a:ext cx="7740600" cy="438000"/>
          </a:xfrm>
          <a:prstGeom prst="rect">
            <a:avLst/>
          </a:prstGeom>
          <a:noFill/>
          <a:ln>
            <a:noFill/>
          </a:ln>
        </p:spPr>
        <p:txBody>
          <a:bodyPr anchorCtr="0" anchor="t" bIns="91425" lIns="91425" spcFirstLastPara="1" rIns="91425" wrap="square" tIns="91425">
            <a:spAutoFit/>
          </a:bodyPr>
          <a:lstStyle/>
          <a:p>
            <a:pPr indent="0" lvl="0" marL="0" marR="50800" rtl="0" algn="l">
              <a:lnSpc>
                <a:spcPct val="135000"/>
              </a:lnSpc>
              <a:spcBef>
                <a:spcPts val="0"/>
              </a:spcBef>
              <a:spcAft>
                <a:spcPts val="0"/>
              </a:spcAft>
              <a:buNone/>
            </a:pPr>
            <a:r>
              <a:rPr lang="en" sz="700"/>
              <a:t>Wu, Z.-C.; Boger, D. L. The Quest for Supernatural Products: The Impact of Total Synthesis in Complex Natural Products Medicinal Chemistry. </a:t>
            </a:r>
            <a:r>
              <a:rPr i="1" lang="en" sz="700"/>
              <a:t>Nat. Prod. Rep.</a:t>
            </a:r>
            <a:r>
              <a:rPr lang="en" sz="700"/>
              <a:t> </a:t>
            </a:r>
            <a:r>
              <a:rPr b="1" lang="en" sz="700"/>
              <a:t>2020</a:t>
            </a:r>
            <a:r>
              <a:rPr lang="en" sz="700"/>
              <a:t>, </a:t>
            </a:r>
            <a:r>
              <a:rPr i="1" lang="en" sz="700"/>
              <a:t>37</a:t>
            </a:r>
            <a:r>
              <a:rPr lang="en" sz="700"/>
              <a:t> (11), 1511–1531.</a:t>
            </a:r>
            <a:r>
              <a:rPr lang="en" sz="700">
                <a:uFill>
                  <a:noFill/>
                </a:uFill>
                <a:hlinkClick r:id="rId9"/>
              </a:rPr>
              <a:t> </a:t>
            </a:r>
            <a:r>
              <a:rPr lang="en" sz="700" u="sng">
                <a:solidFill>
                  <a:schemeClr val="hlink"/>
                </a:solidFill>
                <a:hlinkClick r:id="rId10"/>
              </a:rPr>
              <a:t>https://doi.org/10.1039/D0NP00060D</a:t>
            </a:r>
            <a:r>
              <a:rPr lang="en" sz="700"/>
              <a:t>.</a:t>
            </a:r>
            <a:endParaRPr sz="300"/>
          </a:p>
        </p:txBody>
      </p:sp>
      <p:pic>
        <p:nvPicPr>
          <p:cNvPr id="228" name="Google Shape;228;p27"/>
          <p:cNvPicPr preferRelativeResize="0"/>
          <p:nvPr/>
        </p:nvPicPr>
        <p:blipFill>
          <a:blip r:embed="rId11">
            <a:alphaModFix/>
          </a:blip>
          <a:stretch>
            <a:fillRect/>
          </a:stretch>
        </p:blipFill>
        <p:spPr>
          <a:xfrm>
            <a:off x="175775" y="779800"/>
            <a:ext cx="2361622" cy="3595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xit" presetID="10" presetSubtype="0">
                                  <p:stCondLst>
                                    <p:cond delay="0"/>
                                  </p:stCondLst>
                                  <p:childTnLst>
                                    <p:animEffect filter="fade" transition="out">
                                      <p:cBhvr>
                                        <p:cTn dur="1000"/>
                                        <p:tgtEl>
                                          <p:spTgt spid="222"/>
                                        </p:tgtEl>
                                      </p:cBhvr>
                                    </p:animEffect>
                                    <p:set>
                                      <p:cBhvr>
                                        <p:cTn dur="1" fill="hold">
                                          <p:stCondLst>
                                            <p:cond delay="1000"/>
                                          </p:stCondLst>
                                        </p:cTn>
                                        <p:tgtEl>
                                          <p:spTgt spid="22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4" name="Google Shape;234;p28"/>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Experimental t</a:t>
            </a:r>
            <a:r>
              <a:rPr b="1" lang="en" sz="1700"/>
              <a:t>echniques employed</a:t>
            </a:r>
            <a:endParaRPr b="1"/>
          </a:p>
        </p:txBody>
      </p:sp>
      <p:sp>
        <p:nvSpPr>
          <p:cNvPr id="235" name="Google Shape;235;p28"/>
          <p:cNvSpPr txBox="1"/>
          <p:nvPr/>
        </p:nvSpPr>
        <p:spPr>
          <a:xfrm>
            <a:off x="130200" y="4375750"/>
            <a:ext cx="7740600" cy="438000"/>
          </a:xfrm>
          <a:prstGeom prst="rect">
            <a:avLst/>
          </a:prstGeom>
          <a:noFill/>
          <a:ln>
            <a:noFill/>
          </a:ln>
        </p:spPr>
        <p:txBody>
          <a:bodyPr anchorCtr="0" anchor="t" bIns="91425" lIns="91425" spcFirstLastPara="1" rIns="91425" wrap="square" tIns="91425">
            <a:spAutoFit/>
          </a:bodyPr>
          <a:lstStyle/>
          <a:p>
            <a:pPr indent="0" lvl="0" marL="0" marR="50800" rtl="0" algn="l">
              <a:lnSpc>
                <a:spcPct val="135000"/>
              </a:lnSpc>
              <a:spcBef>
                <a:spcPts val="0"/>
              </a:spcBef>
              <a:spcAft>
                <a:spcPts val="0"/>
              </a:spcAft>
              <a:buNone/>
            </a:pPr>
            <a:r>
              <a:rPr lang="en" sz="700"/>
              <a:t>Batista, A.; Angrisani, B.; Lima, M. E.; da Silva, S.; Schettini, V.; Chagas, H.; dos Santos Jr., F.; Batista Jr., J.; Valverde, A. Absolute Configuration Reassignment of Natural Products: An Overview of the Last Decade. </a:t>
            </a:r>
            <a:r>
              <a:rPr i="1" lang="en" sz="700"/>
              <a:t>J. Braz. Chem. Soc.</a:t>
            </a:r>
            <a:r>
              <a:rPr lang="en" sz="700"/>
              <a:t> </a:t>
            </a:r>
            <a:r>
              <a:rPr b="1" lang="en" sz="700"/>
              <a:t>2021</a:t>
            </a:r>
            <a:r>
              <a:rPr lang="en" sz="700"/>
              <a:t>.</a:t>
            </a:r>
            <a:r>
              <a:rPr lang="en" sz="700">
                <a:uFill>
                  <a:noFill/>
                </a:uFill>
                <a:hlinkClick r:id="rId3"/>
              </a:rPr>
              <a:t> </a:t>
            </a:r>
            <a:r>
              <a:rPr lang="en" sz="700" u="sng">
                <a:solidFill>
                  <a:schemeClr val="hlink"/>
                </a:solidFill>
                <a:hlinkClick r:id="rId4"/>
              </a:rPr>
              <a:t>https://doi.org/10.21577/0103-5053.20210079</a:t>
            </a:r>
            <a:r>
              <a:rPr lang="en" sz="700"/>
              <a:t>.</a:t>
            </a:r>
            <a:endParaRPr>
              <a:latin typeface="Raleway Light"/>
              <a:ea typeface="Raleway Light"/>
              <a:cs typeface="Raleway Light"/>
              <a:sym typeface="Raleway Light"/>
            </a:endParaRPr>
          </a:p>
        </p:txBody>
      </p:sp>
      <p:sp>
        <p:nvSpPr>
          <p:cNvPr id="236" name="Google Shape;236;p28"/>
          <p:cNvSpPr txBox="1"/>
          <p:nvPr/>
        </p:nvSpPr>
        <p:spPr>
          <a:xfrm>
            <a:off x="258800" y="1473400"/>
            <a:ext cx="41916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X-ray crystallography</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Provides resolution at atomic level</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Requires a single well-defined crystal</a:t>
            </a:r>
            <a:endParaRPr>
              <a:latin typeface="Raleway Light"/>
              <a:ea typeface="Raleway Light"/>
              <a:cs typeface="Raleway Light"/>
              <a:sym typeface="Raleway Light"/>
            </a:endParaRPr>
          </a:p>
          <a:p>
            <a:pPr indent="0" lvl="0" marL="914400" rtl="0" algn="l">
              <a:spcBef>
                <a:spcPts val="0"/>
              </a:spcBef>
              <a:spcAft>
                <a:spcPts val="0"/>
              </a:spcAft>
              <a:buNone/>
            </a:pPr>
            <a:r>
              <a:t/>
            </a:r>
            <a:endParaRPr>
              <a:latin typeface="Raleway Light"/>
              <a:ea typeface="Raleway Light"/>
              <a:cs typeface="Raleway Light"/>
              <a:sym typeface="Raleway Light"/>
            </a:endParaRPr>
          </a:p>
        </p:txBody>
      </p:sp>
      <p:sp>
        <p:nvSpPr>
          <p:cNvPr id="237" name="Google Shape;237;p28"/>
          <p:cNvSpPr txBox="1"/>
          <p:nvPr/>
        </p:nvSpPr>
        <p:spPr>
          <a:xfrm>
            <a:off x="4583150" y="1473400"/>
            <a:ext cx="41148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Chiroptical spectroscopy</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Naturally sensitive to chirality</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Flexible molecules can be a pain </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Proper chromophores are required</a:t>
            </a:r>
            <a:endParaRPr>
              <a:latin typeface="Raleway Light"/>
              <a:ea typeface="Raleway Light"/>
              <a:cs typeface="Raleway Light"/>
              <a:sym typeface="Raleway Light"/>
            </a:endParaRPr>
          </a:p>
        </p:txBody>
      </p:sp>
      <p:sp>
        <p:nvSpPr>
          <p:cNvPr id="238" name="Google Shape;238;p28"/>
          <p:cNvSpPr txBox="1"/>
          <p:nvPr/>
        </p:nvSpPr>
        <p:spPr>
          <a:xfrm>
            <a:off x="258800" y="2725925"/>
            <a:ext cx="41148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Stereocontrolled organic synthesis</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Most robust method</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Depends on the correct AC of the starting materials</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Expensive</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Time consuming</a:t>
            </a:r>
            <a:endParaRPr>
              <a:latin typeface="Raleway Light"/>
              <a:ea typeface="Raleway Light"/>
              <a:cs typeface="Raleway Light"/>
              <a:sym typeface="Raleway Light"/>
            </a:endParaRPr>
          </a:p>
          <a:p>
            <a:pPr indent="0" lvl="0" marL="914400" rtl="0" algn="l">
              <a:spcBef>
                <a:spcPts val="0"/>
              </a:spcBef>
              <a:spcAft>
                <a:spcPts val="0"/>
              </a:spcAft>
              <a:buNone/>
            </a:pPr>
            <a:r>
              <a:t/>
            </a:r>
            <a:endParaRPr>
              <a:latin typeface="Raleway Light"/>
              <a:ea typeface="Raleway Light"/>
              <a:cs typeface="Raleway Light"/>
              <a:sym typeface="Raleway Light"/>
            </a:endParaRPr>
          </a:p>
        </p:txBody>
      </p:sp>
      <p:sp>
        <p:nvSpPr>
          <p:cNvPr id="239" name="Google Shape;239;p28"/>
          <p:cNvSpPr txBox="1"/>
          <p:nvPr/>
        </p:nvSpPr>
        <p:spPr>
          <a:xfrm>
            <a:off x="4583150" y="2725925"/>
            <a:ext cx="41148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Nuclear Magnetic Resonance (NMR)</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Insensitive to chirality in isotropic medium</a:t>
            </a:r>
            <a:endParaRPr>
              <a:latin typeface="Raleway Light"/>
              <a:ea typeface="Raleway Light"/>
              <a:cs typeface="Raleway Light"/>
              <a:sym typeface="Raleway Light"/>
            </a:endParaRPr>
          </a:p>
          <a:p>
            <a:pPr indent="-317500" lvl="1" marL="914400" rtl="0" algn="l">
              <a:spcBef>
                <a:spcPts val="0"/>
              </a:spcBef>
              <a:spcAft>
                <a:spcPts val="0"/>
              </a:spcAft>
              <a:buSzPts val="1400"/>
              <a:buFont typeface="Raleway Light"/>
              <a:buChar char="-"/>
            </a:pPr>
            <a:r>
              <a:rPr lang="en">
                <a:latin typeface="Raleway Light"/>
                <a:ea typeface="Raleway Light"/>
                <a:cs typeface="Raleway Light"/>
                <a:sym typeface="Raleway Light"/>
              </a:rPr>
              <a:t>May require chiral </a:t>
            </a:r>
            <a:r>
              <a:rPr lang="en">
                <a:latin typeface="Raleway Light"/>
                <a:ea typeface="Raleway Light"/>
                <a:cs typeface="Raleway Light"/>
                <a:sym typeface="Raleway Light"/>
              </a:rPr>
              <a:t>auxiliaries</a:t>
            </a:r>
            <a:r>
              <a:rPr lang="en">
                <a:latin typeface="Raleway Light"/>
                <a:ea typeface="Raleway Light"/>
                <a:cs typeface="Raleway Light"/>
                <a:sym typeface="Raleway Light"/>
              </a:rPr>
              <a:t> (solvents, semi-synthesis)</a:t>
            </a:r>
            <a:endParaRPr>
              <a:latin typeface="Raleway Light"/>
              <a:ea typeface="Raleway Light"/>
              <a:cs typeface="Raleway Light"/>
              <a:sym typeface="Raleway Light"/>
            </a:endParaRPr>
          </a:p>
          <a:p>
            <a:pPr indent="0" lvl="0" marL="0" rtl="0" algn="l">
              <a:spcBef>
                <a:spcPts val="0"/>
              </a:spcBef>
              <a:spcAft>
                <a:spcPts val="0"/>
              </a:spcAft>
              <a:buNone/>
            </a:pPr>
            <a:r>
              <a:t/>
            </a:r>
            <a:endParaRPr>
              <a:latin typeface="Raleway Light"/>
              <a:ea typeface="Raleway Light"/>
              <a:cs typeface="Raleway Light"/>
              <a:sym typeface="Raleway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1000"/>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1000"/>
                                        <p:tgtEl>
                                          <p:spTgt spid="2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animEffect filter="fade" transition="in">
                                      <p:cBhvr>
                                        <p:cTn dur="1000"/>
                                        <p:tgtEl>
                                          <p:spTgt spid="2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3" st="3"/>
                                            </p:txEl>
                                          </p:spTgt>
                                        </p:tgtEl>
                                        <p:attrNameLst>
                                          <p:attrName>style.visibility</p:attrName>
                                        </p:attrNameLst>
                                      </p:cBhvr>
                                      <p:to>
                                        <p:strVal val="visible"/>
                                      </p:to>
                                    </p:set>
                                    <p:animEffect filter="fade" transition="in">
                                      <p:cBhvr>
                                        <p:cTn dur="1000"/>
                                        <p:tgtEl>
                                          <p:spTgt spid="2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1000"/>
                                        <p:tgtEl>
                                          <p:spTgt spid="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animEffect filter="fade" transition="in">
                                      <p:cBhvr>
                                        <p:cTn dur="1000"/>
                                        <p:tgtEl>
                                          <p:spTgt spid="2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2" st="2"/>
                                            </p:txEl>
                                          </p:spTgt>
                                        </p:tgtEl>
                                        <p:attrNameLst>
                                          <p:attrName>style.visibility</p:attrName>
                                        </p:attrNameLst>
                                      </p:cBhvr>
                                      <p:to>
                                        <p:strVal val="visible"/>
                                      </p:to>
                                    </p:set>
                                    <p:animEffect filter="fade" transition="in">
                                      <p:cBhvr>
                                        <p:cTn dur="1000"/>
                                        <p:tgtEl>
                                          <p:spTgt spid="2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3" st="3"/>
                                            </p:txEl>
                                          </p:spTgt>
                                        </p:tgtEl>
                                        <p:attrNameLst>
                                          <p:attrName>style.visibility</p:attrName>
                                        </p:attrNameLst>
                                      </p:cBhvr>
                                      <p:to>
                                        <p:strVal val="visible"/>
                                      </p:to>
                                    </p:set>
                                    <p:animEffect filter="fade" transition="in">
                                      <p:cBhvr>
                                        <p:cTn dur="1000"/>
                                        <p:tgtEl>
                                          <p:spTgt spid="2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1000"/>
                                        <p:tgtEl>
                                          <p:spTgt spid="2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Effect filter="fade" transition="in">
                                      <p:cBhvr>
                                        <p:cTn dur="1000"/>
                                        <p:tgtEl>
                                          <p:spTgt spid="2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2" st="2"/>
                                            </p:txEl>
                                          </p:spTgt>
                                        </p:tgtEl>
                                        <p:attrNameLst>
                                          <p:attrName>style.visibility</p:attrName>
                                        </p:attrNameLst>
                                      </p:cBhvr>
                                      <p:to>
                                        <p:strVal val="visible"/>
                                      </p:to>
                                    </p:set>
                                    <p:animEffect filter="fade" transition="in">
                                      <p:cBhvr>
                                        <p:cTn dur="1000"/>
                                        <p:tgtEl>
                                          <p:spTgt spid="2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3" st="3"/>
                                            </p:txEl>
                                          </p:spTgt>
                                        </p:tgtEl>
                                        <p:attrNameLst>
                                          <p:attrName>style.visibility</p:attrName>
                                        </p:attrNameLst>
                                      </p:cBhvr>
                                      <p:to>
                                        <p:strVal val="visible"/>
                                      </p:to>
                                    </p:set>
                                    <p:animEffect filter="fade" transition="in">
                                      <p:cBhvr>
                                        <p:cTn dur="1000"/>
                                        <p:tgtEl>
                                          <p:spTgt spid="2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4" st="4"/>
                                            </p:txEl>
                                          </p:spTgt>
                                        </p:tgtEl>
                                        <p:attrNameLst>
                                          <p:attrName>style.visibility</p:attrName>
                                        </p:attrNameLst>
                                      </p:cBhvr>
                                      <p:to>
                                        <p:strVal val="visible"/>
                                      </p:to>
                                    </p:set>
                                    <p:animEffect filter="fade" transition="in">
                                      <p:cBhvr>
                                        <p:cTn dur="1000"/>
                                        <p:tgtEl>
                                          <p:spTgt spid="2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5" st="5"/>
                                            </p:txEl>
                                          </p:spTgt>
                                        </p:tgtEl>
                                        <p:attrNameLst>
                                          <p:attrName>style.visibility</p:attrName>
                                        </p:attrNameLst>
                                      </p:cBhvr>
                                      <p:to>
                                        <p:strVal val="visible"/>
                                      </p:to>
                                    </p:set>
                                    <p:animEffect filter="fade" transition="in">
                                      <p:cBhvr>
                                        <p:cTn dur="1000"/>
                                        <p:tgtEl>
                                          <p:spTgt spid="2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45" name="Google Shape;245;p29"/>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Why NMR?</a:t>
            </a:r>
            <a:endParaRPr b="1"/>
          </a:p>
        </p:txBody>
      </p:sp>
      <p:sp>
        <p:nvSpPr>
          <p:cNvPr id="246" name="Google Shape;246;p29"/>
          <p:cNvSpPr txBox="1"/>
          <p:nvPr/>
        </p:nvSpPr>
        <p:spPr>
          <a:xfrm>
            <a:off x="130200" y="4375750"/>
            <a:ext cx="7740600" cy="438000"/>
          </a:xfrm>
          <a:prstGeom prst="rect">
            <a:avLst/>
          </a:prstGeom>
          <a:noFill/>
          <a:ln>
            <a:noFill/>
          </a:ln>
        </p:spPr>
        <p:txBody>
          <a:bodyPr anchorCtr="0" anchor="t" bIns="91425" lIns="91425" spcFirstLastPara="1" rIns="91425" wrap="square" tIns="91425">
            <a:spAutoFit/>
          </a:bodyPr>
          <a:lstStyle/>
          <a:p>
            <a:pPr indent="0" lvl="0" marL="0" marR="50800" rtl="0" algn="l">
              <a:lnSpc>
                <a:spcPct val="135000"/>
              </a:lnSpc>
              <a:spcBef>
                <a:spcPts val="0"/>
              </a:spcBef>
              <a:spcAft>
                <a:spcPts val="0"/>
              </a:spcAft>
              <a:buNone/>
            </a:pPr>
            <a:r>
              <a:rPr lang="en" sz="700"/>
              <a:t>Batista, A.; Angrisani, B.; Lima, M. E.; da Silva, S.; Schettini, V.; Chagas, H.; dos Santos Jr., F.; Batista Jr., J.; Valverde, A. Absolute Configuration Reassignment of Natural Products: An Overview of the Last Decade. </a:t>
            </a:r>
            <a:r>
              <a:rPr i="1" lang="en" sz="700"/>
              <a:t>J. Braz. Chem. Soc.</a:t>
            </a:r>
            <a:r>
              <a:rPr lang="en" sz="700"/>
              <a:t> </a:t>
            </a:r>
            <a:r>
              <a:rPr b="1" lang="en" sz="700"/>
              <a:t>2021</a:t>
            </a:r>
            <a:r>
              <a:rPr lang="en" sz="700"/>
              <a:t>.</a:t>
            </a:r>
            <a:r>
              <a:rPr lang="en" sz="700">
                <a:uFill>
                  <a:noFill/>
                </a:uFill>
                <a:hlinkClick r:id="rId3"/>
              </a:rPr>
              <a:t> </a:t>
            </a:r>
            <a:r>
              <a:rPr lang="en" sz="700" u="sng">
                <a:solidFill>
                  <a:schemeClr val="hlink"/>
                </a:solidFill>
                <a:hlinkClick r:id="rId4"/>
              </a:rPr>
              <a:t>https://doi.org/10.21577/0103-5053.20210079</a:t>
            </a:r>
            <a:r>
              <a:rPr lang="en" sz="700"/>
              <a:t>.</a:t>
            </a:r>
            <a:endParaRPr>
              <a:latin typeface="Raleway Light"/>
              <a:ea typeface="Raleway Light"/>
              <a:cs typeface="Raleway Light"/>
              <a:sym typeface="Raleway Light"/>
            </a:endParaRPr>
          </a:p>
        </p:txBody>
      </p:sp>
      <p:sp>
        <p:nvSpPr>
          <p:cNvPr id="247" name="Google Shape;247;p29"/>
          <p:cNvSpPr txBox="1"/>
          <p:nvPr/>
        </p:nvSpPr>
        <p:spPr>
          <a:xfrm>
            <a:off x="130200" y="1328150"/>
            <a:ext cx="85779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Chemical shifts can provide information about the chemical environment</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Multiplicity of the peaks (Spin Spin Coupling Constant) provides information about the connectivity in the system</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Powerful 2D spectra </a:t>
            </a:r>
            <a:endParaRPr>
              <a:latin typeface="Raleway Light"/>
              <a:ea typeface="Raleway Light"/>
              <a:cs typeface="Raleway Light"/>
              <a:sym typeface="Raleway Light"/>
            </a:endParaRPr>
          </a:p>
          <a:p>
            <a:pPr indent="0" lvl="0" marL="457200" rtl="0" algn="l">
              <a:spcBef>
                <a:spcPts val="0"/>
              </a:spcBef>
              <a:spcAft>
                <a:spcPts val="0"/>
              </a:spcAft>
              <a:buNone/>
            </a:pPr>
            <a:r>
              <a:t/>
            </a:r>
            <a:endParaRPr>
              <a:latin typeface="Raleway Light"/>
              <a:ea typeface="Raleway Light"/>
              <a:cs typeface="Raleway Light"/>
              <a:sym typeface="Raleway Light"/>
            </a:endParaRPr>
          </a:p>
          <a:p>
            <a:pPr indent="0" lvl="0" marL="914400" rtl="0" algn="l">
              <a:spcBef>
                <a:spcPts val="0"/>
              </a:spcBef>
              <a:spcAft>
                <a:spcPts val="0"/>
              </a:spcAft>
              <a:buNone/>
            </a:pPr>
            <a:r>
              <a:t/>
            </a:r>
            <a:endParaRPr>
              <a:latin typeface="Raleway Light"/>
              <a:ea typeface="Raleway Light"/>
              <a:cs typeface="Raleway Light"/>
              <a:sym typeface="Raleway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Effect filter="fade" transition="in">
                                      <p:cBhvr>
                                        <p:cTn dur="1000"/>
                                        <p:tgtEl>
                                          <p:spTgt spid="2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animEffect filter="fade" transition="in">
                                      <p:cBhvr>
                                        <p:cTn dur="1000"/>
                                        <p:tgtEl>
                                          <p:spTgt spid="2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animEffect filter="fade" transition="in">
                                      <p:cBhvr>
                                        <p:cTn dur="1000"/>
                                        <p:tgtEl>
                                          <p:spTgt spid="2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animEffect filter="fade" transition="in">
                                      <p:cBhvr>
                                        <p:cTn dur="1000"/>
                                        <p:tgtEl>
                                          <p:spTgt spid="2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4" st="4"/>
                                            </p:txEl>
                                          </p:spTgt>
                                        </p:tgtEl>
                                        <p:attrNameLst>
                                          <p:attrName>style.visibility</p:attrName>
                                        </p:attrNameLst>
                                      </p:cBhvr>
                                      <p:to>
                                        <p:strVal val="visible"/>
                                      </p:to>
                                    </p:set>
                                    <p:animEffect filter="fade" transition="in">
                                      <p:cBhvr>
                                        <p:cTn dur="1000"/>
                                        <p:tgtEl>
                                          <p:spTgt spid="24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0"/>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3" name="Google Shape;253;p30"/>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Why NMR?</a:t>
            </a:r>
            <a:endParaRPr b="1"/>
          </a:p>
        </p:txBody>
      </p:sp>
      <p:pic>
        <p:nvPicPr>
          <p:cNvPr id="254" name="Google Shape;254;p30"/>
          <p:cNvPicPr preferRelativeResize="0"/>
          <p:nvPr/>
        </p:nvPicPr>
        <p:blipFill>
          <a:blip r:embed="rId3">
            <a:alphaModFix/>
          </a:blip>
          <a:stretch>
            <a:fillRect/>
          </a:stretch>
        </p:blipFill>
        <p:spPr>
          <a:xfrm>
            <a:off x="306000" y="1228725"/>
            <a:ext cx="4204974" cy="2994625"/>
          </a:xfrm>
          <a:prstGeom prst="rect">
            <a:avLst/>
          </a:prstGeom>
          <a:noFill/>
          <a:ln>
            <a:noFill/>
          </a:ln>
        </p:spPr>
      </p:pic>
      <p:pic>
        <p:nvPicPr>
          <p:cNvPr id="255" name="Google Shape;255;p30"/>
          <p:cNvPicPr preferRelativeResize="0"/>
          <p:nvPr/>
        </p:nvPicPr>
        <p:blipFill rotWithShape="1">
          <a:blip r:embed="rId4">
            <a:alphaModFix/>
          </a:blip>
          <a:srcRect b="0" l="0" r="0" t="4489"/>
          <a:stretch/>
        </p:blipFill>
        <p:spPr>
          <a:xfrm>
            <a:off x="4656225" y="1328150"/>
            <a:ext cx="4173449" cy="29097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1"/>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61" name="Google Shape;261;p31"/>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Why NMR?</a:t>
            </a:r>
            <a:endParaRPr b="1"/>
          </a:p>
        </p:txBody>
      </p:sp>
      <p:pic>
        <p:nvPicPr>
          <p:cNvPr id="262" name="Google Shape;262;p31"/>
          <p:cNvPicPr preferRelativeResize="0"/>
          <p:nvPr/>
        </p:nvPicPr>
        <p:blipFill>
          <a:blip r:embed="rId3">
            <a:alphaModFix/>
          </a:blip>
          <a:stretch>
            <a:fillRect/>
          </a:stretch>
        </p:blipFill>
        <p:spPr>
          <a:xfrm>
            <a:off x="95250" y="1244800"/>
            <a:ext cx="4598200" cy="3171449"/>
          </a:xfrm>
          <a:prstGeom prst="rect">
            <a:avLst/>
          </a:prstGeom>
          <a:noFill/>
          <a:ln>
            <a:noFill/>
          </a:ln>
        </p:spPr>
      </p:pic>
      <p:pic>
        <p:nvPicPr>
          <p:cNvPr id="263" name="Google Shape;263;p31"/>
          <p:cNvPicPr preferRelativeResize="0"/>
          <p:nvPr/>
        </p:nvPicPr>
        <p:blipFill rotWithShape="1">
          <a:blip r:embed="rId4">
            <a:alphaModFix/>
          </a:blip>
          <a:srcRect b="0" l="0" r="4652" t="0"/>
          <a:stretch/>
        </p:blipFill>
        <p:spPr>
          <a:xfrm>
            <a:off x="4557700" y="1251950"/>
            <a:ext cx="4529804" cy="30881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593575" y="0"/>
            <a:ext cx="7956600" cy="67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Summary</a:t>
            </a:r>
            <a:endParaRPr/>
          </a:p>
        </p:txBody>
      </p:sp>
      <p:sp>
        <p:nvSpPr>
          <p:cNvPr id="103" name="Google Shape;103;p14"/>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4" name="Google Shape;104;p14"/>
          <p:cNvSpPr txBox="1"/>
          <p:nvPr>
            <p:ph idx="1" type="body"/>
          </p:nvPr>
        </p:nvSpPr>
        <p:spPr>
          <a:xfrm>
            <a:off x="6096000" y="2002125"/>
            <a:ext cx="2786700" cy="2651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1" lang="en" sz="1700"/>
              <a:t>The DP4 probability</a:t>
            </a:r>
            <a:endParaRPr b="1" i="1" sz="1700"/>
          </a:p>
          <a:p>
            <a:pPr indent="0" lvl="0" marL="0" rtl="0" algn="ctr">
              <a:spcBef>
                <a:spcPts val="600"/>
              </a:spcBef>
              <a:spcAft>
                <a:spcPts val="0"/>
              </a:spcAft>
              <a:buNone/>
            </a:pPr>
            <a:r>
              <a:rPr b="1" lang="en"/>
              <a:t>CP(1,2,3) parameters</a:t>
            </a:r>
            <a:endParaRPr b="1"/>
          </a:p>
          <a:p>
            <a:pPr indent="0" lvl="0" marL="0" rtl="0" algn="ctr">
              <a:spcBef>
                <a:spcPts val="600"/>
              </a:spcBef>
              <a:spcAft>
                <a:spcPts val="0"/>
              </a:spcAft>
              <a:buNone/>
            </a:pPr>
            <a:r>
              <a:rPr b="1" lang="en"/>
              <a:t>DP4 parameter</a:t>
            </a:r>
            <a:endParaRPr b="1"/>
          </a:p>
          <a:p>
            <a:pPr indent="0" lvl="0" marL="0" rtl="0" algn="ctr">
              <a:spcBef>
                <a:spcPts val="600"/>
              </a:spcBef>
              <a:spcAft>
                <a:spcPts val="0"/>
              </a:spcAft>
              <a:buNone/>
            </a:pPr>
            <a:r>
              <a:rPr b="1" lang="en"/>
              <a:t>Beyond DP4</a:t>
            </a:r>
            <a:endParaRPr b="1"/>
          </a:p>
        </p:txBody>
      </p:sp>
      <p:sp>
        <p:nvSpPr>
          <p:cNvPr id="105" name="Google Shape;105;p14"/>
          <p:cNvSpPr txBox="1"/>
          <p:nvPr>
            <p:ph idx="1" type="body"/>
          </p:nvPr>
        </p:nvSpPr>
        <p:spPr>
          <a:xfrm>
            <a:off x="3200400" y="2002125"/>
            <a:ext cx="2786700" cy="2651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1" lang="en" sz="1700"/>
              <a:t>Structure elucidation</a:t>
            </a:r>
            <a:endParaRPr b="1" i="1" sz="1700"/>
          </a:p>
          <a:p>
            <a:pPr indent="0" lvl="0" marL="0" rtl="0" algn="ctr">
              <a:spcBef>
                <a:spcPts val="600"/>
              </a:spcBef>
              <a:spcAft>
                <a:spcPts val="0"/>
              </a:spcAft>
              <a:buNone/>
            </a:pPr>
            <a:r>
              <a:rPr b="1" lang="en"/>
              <a:t>The problem</a:t>
            </a:r>
            <a:endParaRPr b="1"/>
          </a:p>
          <a:p>
            <a:pPr indent="0" lvl="0" marL="0" rtl="0" algn="ctr">
              <a:spcBef>
                <a:spcPts val="600"/>
              </a:spcBef>
              <a:spcAft>
                <a:spcPts val="0"/>
              </a:spcAft>
              <a:buNone/>
            </a:pPr>
            <a:r>
              <a:rPr b="1" lang="en"/>
              <a:t>Experimental techniques</a:t>
            </a:r>
            <a:endParaRPr b="1"/>
          </a:p>
          <a:p>
            <a:pPr indent="0" lvl="0" marL="0" rtl="0" algn="ctr">
              <a:spcBef>
                <a:spcPts val="600"/>
              </a:spcBef>
              <a:spcAft>
                <a:spcPts val="0"/>
              </a:spcAft>
              <a:buNone/>
            </a:pPr>
            <a:r>
              <a:rPr b="1" lang="en"/>
              <a:t>Why NMR?</a:t>
            </a:r>
            <a:endParaRPr b="1"/>
          </a:p>
          <a:p>
            <a:pPr indent="0" lvl="0" marL="0" rtl="0" algn="ctr">
              <a:spcBef>
                <a:spcPts val="600"/>
              </a:spcBef>
              <a:spcAft>
                <a:spcPts val="0"/>
              </a:spcAft>
              <a:buNone/>
            </a:pPr>
            <a:r>
              <a:rPr b="1" lang="en"/>
              <a:t>Computational chemistry enters the game</a:t>
            </a:r>
            <a:endParaRPr b="1"/>
          </a:p>
          <a:p>
            <a:pPr indent="0" lvl="0" marL="0" rtl="0" algn="l">
              <a:spcBef>
                <a:spcPts val="600"/>
              </a:spcBef>
              <a:spcAft>
                <a:spcPts val="0"/>
              </a:spcAft>
              <a:buNone/>
            </a:pPr>
            <a:r>
              <a:t/>
            </a:r>
            <a:endParaRPr b="1"/>
          </a:p>
        </p:txBody>
      </p:sp>
      <p:sp>
        <p:nvSpPr>
          <p:cNvPr id="106" name="Google Shape;106;p14"/>
          <p:cNvSpPr txBox="1"/>
          <p:nvPr>
            <p:ph idx="1" type="body"/>
          </p:nvPr>
        </p:nvSpPr>
        <p:spPr>
          <a:xfrm>
            <a:off x="304800" y="2002125"/>
            <a:ext cx="2786700" cy="26517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i="1" lang="en" sz="1700"/>
              <a:t>Bayesian statistics</a:t>
            </a:r>
            <a:endParaRPr b="1"/>
          </a:p>
          <a:p>
            <a:pPr indent="0" lvl="0" marL="0" rtl="0" algn="ctr">
              <a:spcBef>
                <a:spcPts val="600"/>
              </a:spcBef>
              <a:spcAft>
                <a:spcPts val="0"/>
              </a:spcAft>
              <a:buNone/>
            </a:pPr>
            <a:r>
              <a:rPr b="1" lang="en"/>
              <a:t>Frequentists vs Bayesians</a:t>
            </a:r>
            <a:endParaRPr b="1"/>
          </a:p>
          <a:p>
            <a:pPr indent="0" lvl="0" marL="0" rtl="0" algn="ctr">
              <a:spcBef>
                <a:spcPts val="360"/>
              </a:spcBef>
              <a:spcAft>
                <a:spcPts val="0"/>
              </a:spcAft>
              <a:buNone/>
            </a:pPr>
            <a:r>
              <a:rPr b="1" lang="en">
                <a:solidFill>
                  <a:schemeClr val="dk1"/>
                </a:solidFill>
              </a:rPr>
              <a:t>Let’s look at an example: the classic coin toss</a:t>
            </a:r>
            <a:endParaRPr b="1" sz="1100"/>
          </a:p>
          <a:p>
            <a:pPr indent="0" lvl="0" marL="0" rtl="0" algn="ctr">
              <a:spcBef>
                <a:spcPts val="600"/>
              </a:spcBef>
              <a:spcAft>
                <a:spcPts val="0"/>
              </a:spcAft>
              <a:buNone/>
            </a:pPr>
            <a:r>
              <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0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000"/>
                                        <p:tgtEl>
                                          <p:spTgt spid="1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1000"/>
                                        <p:tgtEl>
                                          <p:spTgt spid="1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000"/>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1000"/>
                                        <p:tgtEl>
                                          <p:spTgt spid="1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animEffect filter="fade" transition="in">
                                      <p:cBhvr>
                                        <p:cTn dur="1000"/>
                                        <p:tgtEl>
                                          <p:spTgt spid="1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1000"/>
                                        <p:tgtEl>
                                          <p:spTgt spid="1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animEffect filter="fade" transition="in">
                                      <p:cBhvr>
                                        <p:cTn dur="1000"/>
                                        <p:tgtEl>
                                          <p:spTgt spid="1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animEffect filter="fade" transition="in">
                                      <p:cBhvr>
                                        <p:cTn dur="1000"/>
                                        <p:tgtEl>
                                          <p:spTgt spid="1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animEffect filter="fade" transition="in">
                                      <p:cBhvr>
                                        <p:cTn dur="1000"/>
                                        <p:tgtEl>
                                          <p:spTgt spid="10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2"/>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69" name="Google Shape;269;p32"/>
          <p:cNvPicPr preferRelativeResize="0"/>
          <p:nvPr/>
        </p:nvPicPr>
        <p:blipFill rotWithShape="1">
          <a:blip r:embed="rId3">
            <a:alphaModFix/>
          </a:blip>
          <a:srcRect b="0" l="0" r="0" t="9231"/>
          <a:stretch/>
        </p:blipFill>
        <p:spPr>
          <a:xfrm>
            <a:off x="1904625" y="871525"/>
            <a:ext cx="5868827" cy="3504226"/>
          </a:xfrm>
          <a:prstGeom prst="rect">
            <a:avLst/>
          </a:prstGeom>
          <a:noFill/>
          <a:ln>
            <a:noFill/>
          </a:ln>
        </p:spPr>
      </p:pic>
      <p:sp>
        <p:nvSpPr>
          <p:cNvPr id="270" name="Google Shape;270;p32"/>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Why NMR?</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3"/>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6" name="Google Shape;276;p33"/>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Why NMR?</a:t>
            </a:r>
            <a:endParaRPr b="1"/>
          </a:p>
        </p:txBody>
      </p:sp>
      <p:sp>
        <p:nvSpPr>
          <p:cNvPr id="277" name="Google Shape;277;p33"/>
          <p:cNvSpPr txBox="1"/>
          <p:nvPr/>
        </p:nvSpPr>
        <p:spPr>
          <a:xfrm>
            <a:off x="130200" y="1328150"/>
            <a:ext cx="85779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Chemical shifts can provide information about the chemical environment</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Multiplicity of the peaks (Spin Spin Coupling Constant) provides information about the connectivity in the system</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Powerful 2D spectra </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Possibility of pairing experimental data with </a:t>
            </a:r>
            <a:r>
              <a:rPr i="1" lang="en">
                <a:latin typeface="Raleway Light"/>
                <a:ea typeface="Raleway Light"/>
                <a:cs typeface="Raleway Light"/>
                <a:sym typeface="Raleway Light"/>
              </a:rPr>
              <a:t>ab-initio</a:t>
            </a:r>
            <a:r>
              <a:rPr lang="en">
                <a:latin typeface="Raleway Light"/>
                <a:ea typeface="Raleway Light"/>
                <a:cs typeface="Raleway Light"/>
                <a:sym typeface="Raleway Light"/>
              </a:rPr>
              <a:t> calculations</a:t>
            </a:r>
            <a:endParaRPr>
              <a:latin typeface="Raleway Light"/>
              <a:ea typeface="Raleway Light"/>
              <a:cs typeface="Raleway Light"/>
              <a:sym typeface="Raleway Light"/>
            </a:endParaRPr>
          </a:p>
          <a:p>
            <a:pPr indent="0" lvl="0" marL="914400" rtl="0" algn="l">
              <a:spcBef>
                <a:spcPts val="0"/>
              </a:spcBef>
              <a:spcAft>
                <a:spcPts val="0"/>
              </a:spcAft>
              <a:buNone/>
            </a:pPr>
            <a:r>
              <a:t/>
            </a:r>
            <a:endParaRPr>
              <a:latin typeface="Raleway Light"/>
              <a:ea typeface="Raleway Light"/>
              <a:cs typeface="Raleway Light"/>
              <a:sym typeface="Raleway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animEffect filter="fade" transition="in">
                                      <p:cBhvr>
                                        <p:cTn dur="1000"/>
                                        <p:tgtEl>
                                          <p:spTgt spid="2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1" st="1"/>
                                            </p:txEl>
                                          </p:spTgt>
                                        </p:tgtEl>
                                        <p:attrNameLst>
                                          <p:attrName>style.visibility</p:attrName>
                                        </p:attrNameLst>
                                      </p:cBhvr>
                                      <p:to>
                                        <p:strVal val="visible"/>
                                      </p:to>
                                    </p:set>
                                    <p:animEffect filter="fade" transition="in">
                                      <p:cBhvr>
                                        <p:cTn dur="1000"/>
                                        <p:tgtEl>
                                          <p:spTgt spid="2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2" st="2"/>
                                            </p:txEl>
                                          </p:spTgt>
                                        </p:tgtEl>
                                        <p:attrNameLst>
                                          <p:attrName>style.visibility</p:attrName>
                                        </p:attrNameLst>
                                      </p:cBhvr>
                                      <p:to>
                                        <p:strVal val="visible"/>
                                      </p:to>
                                    </p:set>
                                    <p:animEffect filter="fade" transition="in">
                                      <p:cBhvr>
                                        <p:cTn dur="1000"/>
                                        <p:tgtEl>
                                          <p:spTgt spid="2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3" st="3"/>
                                            </p:txEl>
                                          </p:spTgt>
                                        </p:tgtEl>
                                        <p:attrNameLst>
                                          <p:attrName>style.visibility</p:attrName>
                                        </p:attrNameLst>
                                      </p:cBhvr>
                                      <p:to>
                                        <p:strVal val="visible"/>
                                      </p:to>
                                    </p:set>
                                    <p:animEffect filter="fade" transition="in">
                                      <p:cBhvr>
                                        <p:cTn dur="1000"/>
                                        <p:tgtEl>
                                          <p:spTgt spid="2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4" st="4"/>
                                            </p:txEl>
                                          </p:spTgt>
                                        </p:tgtEl>
                                        <p:attrNameLst>
                                          <p:attrName>style.visibility</p:attrName>
                                        </p:attrNameLst>
                                      </p:cBhvr>
                                      <p:to>
                                        <p:strVal val="visible"/>
                                      </p:to>
                                    </p:set>
                                    <p:animEffect filter="fade" transition="in">
                                      <p:cBhvr>
                                        <p:cTn dur="1000"/>
                                        <p:tgtEl>
                                          <p:spTgt spid="27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4"/>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83" name="Google Shape;283;p34"/>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Computational Chemistry enters the game</a:t>
            </a:r>
            <a:endParaRPr b="1"/>
          </a:p>
        </p:txBody>
      </p:sp>
      <p:pic>
        <p:nvPicPr>
          <p:cNvPr id="284" name="Google Shape;284;p34"/>
          <p:cNvPicPr preferRelativeResize="0"/>
          <p:nvPr/>
        </p:nvPicPr>
        <p:blipFill>
          <a:blip r:embed="rId3">
            <a:alphaModFix/>
          </a:blip>
          <a:stretch>
            <a:fillRect/>
          </a:stretch>
        </p:blipFill>
        <p:spPr>
          <a:xfrm>
            <a:off x="130200" y="1328150"/>
            <a:ext cx="2677300" cy="1346900"/>
          </a:xfrm>
          <a:prstGeom prst="rect">
            <a:avLst/>
          </a:prstGeom>
          <a:noFill/>
          <a:ln>
            <a:noFill/>
          </a:ln>
        </p:spPr>
      </p:pic>
      <p:pic>
        <p:nvPicPr>
          <p:cNvPr id="285" name="Google Shape;285;p34"/>
          <p:cNvPicPr preferRelativeResize="0"/>
          <p:nvPr/>
        </p:nvPicPr>
        <p:blipFill>
          <a:blip r:embed="rId4">
            <a:alphaModFix/>
          </a:blip>
          <a:stretch>
            <a:fillRect/>
          </a:stretch>
        </p:blipFill>
        <p:spPr>
          <a:xfrm>
            <a:off x="130200" y="2857522"/>
            <a:ext cx="2969424" cy="1191950"/>
          </a:xfrm>
          <a:prstGeom prst="rect">
            <a:avLst/>
          </a:prstGeom>
          <a:noFill/>
          <a:ln>
            <a:noFill/>
          </a:ln>
        </p:spPr>
      </p:pic>
      <p:pic>
        <p:nvPicPr>
          <p:cNvPr id="286" name="Google Shape;286;p34"/>
          <p:cNvPicPr preferRelativeResize="0"/>
          <p:nvPr/>
        </p:nvPicPr>
        <p:blipFill>
          <a:blip r:embed="rId5">
            <a:alphaModFix/>
          </a:blip>
          <a:stretch>
            <a:fillRect/>
          </a:stretch>
        </p:blipFill>
        <p:spPr>
          <a:xfrm>
            <a:off x="3566112" y="1345762"/>
            <a:ext cx="1825283" cy="1311675"/>
          </a:xfrm>
          <a:prstGeom prst="rect">
            <a:avLst/>
          </a:prstGeom>
          <a:noFill/>
          <a:ln>
            <a:noFill/>
          </a:ln>
        </p:spPr>
      </p:pic>
      <p:pic>
        <p:nvPicPr>
          <p:cNvPr id="287" name="Google Shape;287;p34"/>
          <p:cNvPicPr preferRelativeResize="0"/>
          <p:nvPr/>
        </p:nvPicPr>
        <p:blipFill>
          <a:blip r:embed="rId6">
            <a:alphaModFix/>
          </a:blip>
          <a:stretch>
            <a:fillRect/>
          </a:stretch>
        </p:blipFill>
        <p:spPr>
          <a:xfrm>
            <a:off x="5836450" y="1242450"/>
            <a:ext cx="3007625" cy="2401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ph type="ctrTitle"/>
          </p:nvPr>
        </p:nvSpPr>
        <p:spPr>
          <a:xfrm>
            <a:off x="685800" y="3031150"/>
            <a:ext cx="52194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3</a:t>
            </a:r>
            <a:r>
              <a:rPr lang="en"/>
              <a:t>.</a:t>
            </a:r>
            <a:endParaRPr/>
          </a:p>
          <a:p>
            <a:pPr indent="0" lvl="0" marL="0" rtl="0" algn="l">
              <a:spcBef>
                <a:spcPts val="0"/>
              </a:spcBef>
              <a:spcAft>
                <a:spcPts val="0"/>
              </a:spcAft>
              <a:buNone/>
            </a:pPr>
            <a:r>
              <a:rPr lang="en"/>
              <a:t>The DP4 probability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6"/>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98" name="Google Shape;298;p36"/>
          <p:cNvPicPr preferRelativeResize="0"/>
          <p:nvPr/>
        </p:nvPicPr>
        <p:blipFill>
          <a:blip r:embed="rId3">
            <a:alphaModFix/>
          </a:blip>
          <a:stretch>
            <a:fillRect/>
          </a:stretch>
        </p:blipFill>
        <p:spPr>
          <a:xfrm>
            <a:off x="1404950" y="1159075"/>
            <a:ext cx="6334106" cy="3259525"/>
          </a:xfrm>
          <a:prstGeom prst="rect">
            <a:avLst/>
          </a:prstGeom>
          <a:noFill/>
          <a:ln>
            <a:noFill/>
          </a:ln>
        </p:spPr>
      </p:pic>
      <p:sp>
        <p:nvSpPr>
          <p:cNvPr id="299" name="Google Shape;299;p36"/>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Computational Chemistry enters the game</a:t>
            </a:r>
            <a:endParaRPr b="1"/>
          </a:p>
        </p:txBody>
      </p:sp>
      <p:sp>
        <p:nvSpPr>
          <p:cNvPr id="300" name="Google Shape;300;p36"/>
          <p:cNvSpPr txBox="1"/>
          <p:nvPr/>
        </p:nvSpPr>
        <p:spPr>
          <a:xfrm>
            <a:off x="130200" y="4375750"/>
            <a:ext cx="7740600" cy="537300"/>
          </a:xfrm>
          <a:prstGeom prst="rect">
            <a:avLst/>
          </a:prstGeom>
          <a:noFill/>
          <a:ln>
            <a:noFill/>
          </a:ln>
        </p:spPr>
        <p:txBody>
          <a:bodyPr anchorCtr="0" anchor="t" bIns="91425" lIns="91425" spcFirstLastPara="1" rIns="91425" wrap="square" tIns="91425">
            <a:spAutoFit/>
          </a:bodyPr>
          <a:lstStyle/>
          <a:p>
            <a:pPr indent="0" lvl="0" marL="0" marR="50800" rtl="0" algn="l">
              <a:lnSpc>
                <a:spcPct val="135000"/>
              </a:lnSpc>
              <a:spcBef>
                <a:spcPts val="0"/>
              </a:spcBef>
              <a:spcAft>
                <a:spcPts val="0"/>
              </a:spcAft>
              <a:buNone/>
            </a:pPr>
            <a:r>
              <a:rPr lang="en" sz="700"/>
              <a:t>Smith, S. G.; Goodman, J. M. Assigning the Stereochemistry of Pairs of Diastereoisomers Using GIAO NMR Shift Calculation. </a:t>
            </a:r>
            <a:r>
              <a:rPr i="1" lang="en" sz="700"/>
              <a:t>J. Org. Chem.</a:t>
            </a:r>
            <a:r>
              <a:rPr lang="en" sz="700"/>
              <a:t> </a:t>
            </a:r>
            <a:r>
              <a:rPr b="1" lang="en" sz="700"/>
              <a:t>2009</a:t>
            </a:r>
            <a:r>
              <a:rPr lang="en" sz="700"/>
              <a:t>, </a:t>
            </a:r>
            <a:r>
              <a:rPr i="1" lang="en" sz="700"/>
              <a:t>74</a:t>
            </a:r>
            <a:r>
              <a:rPr lang="en" sz="700"/>
              <a:t> (12), 4597–4607.</a:t>
            </a:r>
            <a:r>
              <a:rPr lang="en" sz="700">
                <a:uFill>
                  <a:noFill/>
                </a:uFill>
                <a:hlinkClick r:id="rId4"/>
              </a:rPr>
              <a:t> </a:t>
            </a:r>
            <a:r>
              <a:rPr lang="en" sz="700" u="sng">
                <a:solidFill>
                  <a:schemeClr val="hlink"/>
                </a:solidFill>
                <a:hlinkClick r:id="rId5"/>
              </a:rPr>
              <a:t>https://doi.org/10.1021/jo900408d</a:t>
            </a:r>
            <a:r>
              <a:rPr lang="en" sz="700"/>
              <a:t>.</a:t>
            </a:r>
            <a:endParaRPr sz="700"/>
          </a:p>
          <a:p>
            <a:pPr indent="0" lvl="0" marL="0" marR="50800" rtl="0" algn="l">
              <a:lnSpc>
                <a:spcPct val="135000"/>
              </a:lnSpc>
              <a:spcBef>
                <a:spcPts val="0"/>
              </a:spcBef>
              <a:spcAft>
                <a:spcPts val="0"/>
              </a:spcAft>
              <a:buNone/>
            </a:pPr>
            <a:r>
              <a:t/>
            </a:r>
            <a:endParaRPr sz="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7"/>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06" name="Google Shape;306;p37"/>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307" name="Google Shape;307;p37"/>
          <p:cNvPicPr preferRelativeResize="0"/>
          <p:nvPr/>
        </p:nvPicPr>
        <p:blipFill>
          <a:blip r:embed="rId3">
            <a:alphaModFix/>
          </a:blip>
          <a:stretch>
            <a:fillRect/>
          </a:stretch>
        </p:blipFill>
        <p:spPr>
          <a:xfrm>
            <a:off x="1141725" y="1609125"/>
            <a:ext cx="6977075" cy="1547875"/>
          </a:xfrm>
          <a:prstGeom prst="rect">
            <a:avLst/>
          </a:prstGeom>
          <a:noFill/>
          <a:ln>
            <a:noFill/>
          </a:ln>
        </p:spPr>
      </p:pic>
      <p:sp>
        <p:nvSpPr>
          <p:cNvPr id="308" name="Google Shape;308;p37"/>
          <p:cNvSpPr txBox="1"/>
          <p:nvPr/>
        </p:nvSpPr>
        <p:spPr>
          <a:xfrm>
            <a:off x="564350" y="3586175"/>
            <a:ext cx="411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Light"/>
                <a:ea typeface="Raleway Light"/>
                <a:cs typeface="Raleway Light"/>
                <a:sym typeface="Raleway Light"/>
              </a:rPr>
              <a:t>a,b = theoretical data</a:t>
            </a:r>
            <a:endParaRPr>
              <a:latin typeface="Raleway Light"/>
              <a:ea typeface="Raleway Light"/>
              <a:cs typeface="Raleway Light"/>
              <a:sym typeface="Raleway Light"/>
            </a:endParaRPr>
          </a:p>
        </p:txBody>
      </p:sp>
      <p:sp>
        <p:nvSpPr>
          <p:cNvPr id="309" name="Google Shape;309;p37"/>
          <p:cNvSpPr txBox="1"/>
          <p:nvPr/>
        </p:nvSpPr>
        <p:spPr>
          <a:xfrm>
            <a:off x="593575" y="4110025"/>
            <a:ext cx="411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Light"/>
                <a:ea typeface="Raleway Light"/>
                <a:cs typeface="Raleway Light"/>
                <a:sym typeface="Raleway Light"/>
              </a:rPr>
              <a:t>A,B</a:t>
            </a:r>
            <a:r>
              <a:rPr lang="en">
                <a:latin typeface="Raleway Light"/>
                <a:ea typeface="Raleway Light"/>
                <a:cs typeface="Raleway Light"/>
                <a:sym typeface="Raleway Light"/>
              </a:rPr>
              <a:t> = experimental data</a:t>
            </a:r>
            <a:endParaRPr>
              <a:latin typeface="Raleway Light"/>
              <a:ea typeface="Raleway Light"/>
              <a:cs typeface="Raleway Light"/>
              <a:sym typeface="Raleway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8"/>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15" name="Google Shape;315;p38"/>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sp>
        <p:nvSpPr>
          <p:cNvPr id="316" name="Google Shape;316;p38"/>
          <p:cNvSpPr txBox="1"/>
          <p:nvPr/>
        </p:nvSpPr>
        <p:spPr>
          <a:xfrm>
            <a:off x="258800" y="1473400"/>
            <a:ext cx="41916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Correlation coefficient</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Mean absolute error</a:t>
            </a:r>
            <a:endParaRPr>
              <a:latin typeface="Raleway Light"/>
              <a:ea typeface="Raleway Light"/>
              <a:cs typeface="Raleway Light"/>
              <a:sym typeface="Raleway Light"/>
            </a:endParaRPr>
          </a:p>
          <a:p>
            <a:pPr indent="-317500" lvl="0" marL="457200" rtl="0" algn="l">
              <a:spcBef>
                <a:spcPts val="0"/>
              </a:spcBef>
              <a:spcAft>
                <a:spcPts val="0"/>
              </a:spcAft>
              <a:buSzPts val="1400"/>
              <a:buFont typeface="Raleway Light"/>
              <a:buChar char="-"/>
            </a:pPr>
            <a:r>
              <a:rPr lang="en">
                <a:latin typeface="Raleway Light"/>
                <a:ea typeface="Raleway Light"/>
                <a:cs typeface="Raleway Light"/>
                <a:sym typeface="Raleway Light"/>
              </a:rPr>
              <a:t>Corrected mean absolute error</a:t>
            </a:r>
            <a:endParaRPr>
              <a:latin typeface="Raleway Light"/>
              <a:ea typeface="Raleway Light"/>
              <a:cs typeface="Raleway Light"/>
              <a:sym typeface="Raleway Light"/>
            </a:endParaRPr>
          </a:p>
          <a:p>
            <a:pPr indent="0" lvl="0" marL="914400" rtl="0" algn="l">
              <a:spcBef>
                <a:spcPts val="0"/>
              </a:spcBef>
              <a:spcAft>
                <a:spcPts val="0"/>
              </a:spcAft>
              <a:buNone/>
            </a:pPr>
            <a:r>
              <a:t/>
            </a:r>
            <a:endParaRPr>
              <a:latin typeface="Raleway Light"/>
              <a:ea typeface="Raleway Light"/>
              <a:cs typeface="Raleway Light"/>
              <a:sym typeface="Raleway Light"/>
            </a:endParaRPr>
          </a:p>
        </p:txBody>
      </p:sp>
      <p:pic>
        <p:nvPicPr>
          <p:cNvPr id="317" name="Google Shape;317;p38"/>
          <p:cNvPicPr preferRelativeResize="0"/>
          <p:nvPr/>
        </p:nvPicPr>
        <p:blipFill>
          <a:blip r:embed="rId3">
            <a:alphaModFix/>
          </a:blip>
          <a:stretch>
            <a:fillRect/>
          </a:stretch>
        </p:blipFill>
        <p:spPr>
          <a:xfrm>
            <a:off x="4610100" y="1522350"/>
            <a:ext cx="4298000" cy="1242391"/>
          </a:xfrm>
          <a:prstGeom prst="rect">
            <a:avLst/>
          </a:prstGeom>
          <a:noFill/>
          <a:ln>
            <a:noFill/>
          </a:ln>
        </p:spPr>
      </p:pic>
      <p:pic>
        <p:nvPicPr>
          <p:cNvPr id="318" name="Google Shape;318;p38"/>
          <p:cNvPicPr preferRelativeResize="0"/>
          <p:nvPr/>
        </p:nvPicPr>
        <p:blipFill>
          <a:blip r:embed="rId4">
            <a:alphaModFix/>
          </a:blip>
          <a:stretch>
            <a:fillRect/>
          </a:stretch>
        </p:blipFill>
        <p:spPr>
          <a:xfrm>
            <a:off x="381000" y="3245766"/>
            <a:ext cx="3590925" cy="1209675"/>
          </a:xfrm>
          <a:prstGeom prst="rect">
            <a:avLst/>
          </a:prstGeom>
          <a:noFill/>
          <a:ln>
            <a:noFill/>
          </a:ln>
        </p:spPr>
      </p:pic>
      <p:pic>
        <p:nvPicPr>
          <p:cNvPr id="319" name="Google Shape;319;p38"/>
          <p:cNvPicPr preferRelativeResize="0"/>
          <p:nvPr/>
        </p:nvPicPr>
        <p:blipFill>
          <a:blip r:embed="rId5">
            <a:alphaModFix/>
          </a:blip>
          <a:stretch>
            <a:fillRect/>
          </a:stretch>
        </p:blipFill>
        <p:spPr>
          <a:xfrm>
            <a:off x="4450400" y="3274341"/>
            <a:ext cx="4162425" cy="1152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9"/>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25" name="Google Shape;325;p39"/>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326" name="Google Shape;326;p39"/>
          <p:cNvPicPr preferRelativeResize="0"/>
          <p:nvPr/>
        </p:nvPicPr>
        <p:blipFill>
          <a:blip r:embed="rId3">
            <a:alphaModFix/>
          </a:blip>
          <a:stretch>
            <a:fillRect/>
          </a:stretch>
        </p:blipFill>
        <p:spPr>
          <a:xfrm>
            <a:off x="152400" y="1480550"/>
            <a:ext cx="8839200" cy="281658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0"/>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32" name="Google Shape;332;p40"/>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333" name="Google Shape;333;p40"/>
          <p:cNvPicPr preferRelativeResize="0"/>
          <p:nvPr/>
        </p:nvPicPr>
        <p:blipFill>
          <a:blip r:embed="rId3">
            <a:alphaModFix/>
          </a:blip>
          <a:stretch>
            <a:fillRect/>
          </a:stretch>
        </p:blipFill>
        <p:spPr>
          <a:xfrm>
            <a:off x="152400" y="1480550"/>
            <a:ext cx="8839200" cy="267665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1"/>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39" name="Google Shape;339;p41"/>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340" name="Google Shape;340;p41"/>
          <p:cNvPicPr preferRelativeResize="0"/>
          <p:nvPr/>
        </p:nvPicPr>
        <p:blipFill>
          <a:blip r:embed="rId3">
            <a:alphaModFix/>
          </a:blip>
          <a:stretch>
            <a:fillRect/>
          </a:stretch>
        </p:blipFill>
        <p:spPr>
          <a:xfrm>
            <a:off x="152400" y="1480550"/>
            <a:ext cx="8839200" cy="25839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type="ctrTitle"/>
          </p:nvPr>
        </p:nvSpPr>
        <p:spPr>
          <a:xfrm>
            <a:off x="685800" y="3031150"/>
            <a:ext cx="45582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1.</a:t>
            </a:r>
            <a:endParaRPr/>
          </a:p>
          <a:p>
            <a:pPr indent="0" lvl="0" marL="0" rtl="0" algn="l">
              <a:spcBef>
                <a:spcPts val="0"/>
              </a:spcBef>
              <a:spcAft>
                <a:spcPts val="0"/>
              </a:spcAft>
              <a:buNone/>
            </a:pPr>
            <a:r>
              <a:rPr lang="en"/>
              <a:t>Bayesian Statistics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2"/>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46" name="Google Shape;346;p42"/>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347" name="Google Shape;347;p42"/>
          <p:cNvPicPr preferRelativeResize="0"/>
          <p:nvPr/>
        </p:nvPicPr>
        <p:blipFill>
          <a:blip r:embed="rId3">
            <a:alphaModFix/>
          </a:blip>
          <a:stretch>
            <a:fillRect/>
          </a:stretch>
        </p:blipFill>
        <p:spPr>
          <a:xfrm>
            <a:off x="838700" y="1713275"/>
            <a:ext cx="7346149" cy="2715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3"/>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53" name="Google Shape;353;p43"/>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354" name="Google Shape;354;p43"/>
          <p:cNvPicPr preferRelativeResize="0"/>
          <p:nvPr/>
        </p:nvPicPr>
        <p:blipFill>
          <a:blip r:embed="rId3">
            <a:alphaModFix/>
          </a:blip>
          <a:stretch>
            <a:fillRect/>
          </a:stretch>
        </p:blipFill>
        <p:spPr>
          <a:xfrm>
            <a:off x="74300" y="1328150"/>
            <a:ext cx="4569125" cy="1688875"/>
          </a:xfrm>
          <a:prstGeom prst="rect">
            <a:avLst/>
          </a:prstGeom>
          <a:noFill/>
          <a:ln>
            <a:noFill/>
          </a:ln>
        </p:spPr>
      </p:pic>
      <p:pic>
        <p:nvPicPr>
          <p:cNvPr id="355" name="Google Shape;355;p43"/>
          <p:cNvPicPr preferRelativeResize="0"/>
          <p:nvPr/>
        </p:nvPicPr>
        <p:blipFill>
          <a:blip r:embed="rId4">
            <a:alphaModFix/>
          </a:blip>
          <a:stretch>
            <a:fillRect/>
          </a:stretch>
        </p:blipFill>
        <p:spPr>
          <a:xfrm>
            <a:off x="5138725" y="1653475"/>
            <a:ext cx="3838575" cy="1038225"/>
          </a:xfrm>
          <a:prstGeom prst="rect">
            <a:avLst/>
          </a:prstGeom>
          <a:noFill/>
          <a:ln>
            <a:noFill/>
          </a:ln>
        </p:spPr>
      </p:pic>
      <p:pic>
        <p:nvPicPr>
          <p:cNvPr id="356" name="Google Shape;356;p43"/>
          <p:cNvPicPr preferRelativeResize="0"/>
          <p:nvPr/>
        </p:nvPicPr>
        <p:blipFill>
          <a:blip r:embed="rId5">
            <a:alphaModFix/>
          </a:blip>
          <a:stretch>
            <a:fillRect/>
          </a:stretch>
        </p:blipFill>
        <p:spPr>
          <a:xfrm>
            <a:off x="5670850" y="3055563"/>
            <a:ext cx="2447950" cy="13943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4"/>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62" name="Google Shape;362;p44"/>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363" name="Google Shape;363;p44"/>
          <p:cNvPicPr preferRelativeResize="0"/>
          <p:nvPr/>
        </p:nvPicPr>
        <p:blipFill>
          <a:blip r:embed="rId3">
            <a:alphaModFix/>
          </a:blip>
          <a:stretch>
            <a:fillRect/>
          </a:stretch>
        </p:blipFill>
        <p:spPr>
          <a:xfrm>
            <a:off x="74300" y="1328150"/>
            <a:ext cx="4569125" cy="1688875"/>
          </a:xfrm>
          <a:prstGeom prst="rect">
            <a:avLst/>
          </a:prstGeom>
          <a:noFill/>
          <a:ln>
            <a:noFill/>
          </a:ln>
        </p:spPr>
      </p:pic>
      <p:pic>
        <p:nvPicPr>
          <p:cNvPr id="364" name="Google Shape;364;p44"/>
          <p:cNvPicPr preferRelativeResize="0"/>
          <p:nvPr/>
        </p:nvPicPr>
        <p:blipFill>
          <a:blip r:embed="rId4">
            <a:alphaModFix/>
          </a:blip>
          <a:stretch>
            <a:fillRect/>
          </a:stretch>
        </p:blipFill>
        <p:spPr>
          <a:xfrm>
            <a:off x="4758263" y="1824900"/>
            <a:ext cx="2312200" cy="625375"/>
          </a:xfrm>
          <a:prstGeom prst="rect">
            <a:avLst/>
          </a:prstGeom>
          <a:noFill/>
          <a:ln>
            <a:noFill/>
          </a:ln>
        </p:spPr>
      </p:pic>
      <p:pic>
        <p:nvPicPr>
          <p:cNvPr id="365" name="Google Shape;365;p44"/>
          <p:cNvPicPr preferRelativeResize="0"/>
          <p:nvPr/>
        </p:nvPicPr>
        <p:blipFill>
          <a:blip r:embed="rId5">
            <a:alphaModFix/>
          </a:blip>
          <a:stretch>
            <a:fillRect/>
          </a:stretch>
        </p:blipFill>
        <p:spPr>
          <a:xfrm>
            <a:off x="7185300" y="1527885"/>
            <a:ext cx="1901550" cy="1083100"/>
          </a:xfrm>
          <a:prstGeom prst="rect">
            <a:avLst/>
          </a:prstGeom>
          <a:noFill/>
          <a:ln>
            <a:noFill/>
          </a:ln>
        </p:spPr>
      </p:pic>
      <p:pic>
        <p:nvPicPr>
          <p:cNvPr id="366" name="Google Shape;366;p44"/>
          <p:cNvPicPr preferRelativeResize="0"/>
          <p:nvPr/>
        </p:nvPicPr>
        <p:blipFill>
          <a:blip r:embed="rId6">
            <a:alphaModFix/>
          </a:blip>
          <a:stretch>
            <a:fillRect/>
          </a:stretch>
        </p:blipFill>
        <p:spPr>
          <a:xfrm>
            <a:off x="-3" y="3049675"/>
            <a:ext cx="4286250" cy="1731400"/>
          </a:xfrm>
          <a:prstGeom prst="rect">
            <a:avLst/>
          </a:prstGeom>
          <a:noFill/>
          <a:ln>
            <a:noFill/>
          </a:ln>
        </p:spPr>
      </p:pic>
      <p:pic>
        <p:nvPicPr>
          <p:cNvPr id="367" name="Google Shape;367;p44"/>
          <p:cNvPicPr preferRelativeResize="0"/>
          <p:nvPr/>
        </p:nvPicPr>
        <p:blipFill>
          <a:blip r:embed="rId7">
            <a:alphaModFix/>
          </a:blip>
          <a:stretch>
            <a:fillRect/>
          </a:stretch>
        </p:blipFill>
        <p:spPr>
          <a:xfrm>
            <a:off x="4802155" y="3033926"/>
            <a:ext cx="4341844" cy="1688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5"/>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73" name="Google Shape;373;p45"/>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374" name="Google Shape;374;p45"/>
          <p:cNvPicPr preferRelativeResize="0"/>
          <p:nvPr/>
        </p:nvPicPr>
        <p:blipFill>
          <a:blip r:embed="rId3">
            <a:alphaModFix/>
          </a:blip>
          <a:stretch>
            <a:fillRect/>
          </a:stretch>
        </p:blipFill>
        <p:spPr>
          <a:xfrm>
            <a:off x="814375" y="1750225"/>
            <a:ext cx="7515251" cy="23306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6"/>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80" name="Google Shape;380;p46"/>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381" name="Google Shape;381;p46"/>
          <p:cNvPicPr preferRelativeResize="0"/>
          <p:nvPr/>
        </p:nvPicPr>
        <p:blipFill>
          <a:blip r:embed="rId3">
            <a:alphaModFix/>
          </a:blip>
          <a:stretch>
            <a:fillRect/>
          </a:stretch>
        </p:blipFill>
        <p:spPr>
          <a:xfrm>
            <a:off x="593700" y="1666300"/>
            <a:ext cx="7956599" cy="248749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7"/>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87" name="Google Shape;387;p47"/>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388" name="Google Shape;388;p47"/>
          <p:cNvPicPr preferRelativeResize="0"/>
          <p:nvPr/>
        </p:nvPicPr>
        <p:blipFill>
          <a:blip r:embed="rId3">
            <a:alphaModFix/>
          </a:blip>
          <a:stretch>
            <a:fillRect/>
          </a:stretch>
        </p:blipFill>
        <p:spPr>
          <a:xfrm>
            <a:off x="152400" y="1523425"/>
            <a:ext cx="8839200" cy="2626402"/>
          </a:xfrm>
          <a:prstGeom prst="rect">
            <a:avLst/>
          </a:prstGeom>
          <a:noFill/>
          <a:ln>
            <a:noFill/>
          </a:ln>
        </p:spPr>
      </p:pic>
      <p:sp>
        <p:nvSpPr>
          <p:cNvPr id="389" name="Google Shape;389;p47"/>
          <p:cNvSpPr txBox="1"/>
          <p:nvPr/>
        </p:nvSpPr>
        <p:spPr>
          <a:xfrm>
            <a:off x="4186250" y="2393150"/>
            <a:ext cx="117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aleway Light"/>
              <a:ea typeface="Raleway Light"/>
              <a:cs typeface="Raleway Light"/>
              <a:sym typeface="Raleway Light"/>
            </a:endParaRPr>
          </a:p>
        </p:txBody>
      </p:sp>
      <p:sp>
        <p:nvSpPr>
          <p:cNvPr id="390" name="Google Shape;390;p47"/>
          <p:cNvSpPr/>
          <p:nvPr/>
        </p:nvSpPr>
        <p:spPr>
          <a:xfrm>
            <a:off x="4079100" y="2328875"/>
            <a:ext cx="1307400" cy="785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8"/>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396" name="Google Shape;396;p48"/>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397" name="Google Shape;397;p48"/>
          <p:cNvPicPr preferRelativeResize="0"/>
          <p:nvPr/>
        </p:nvPicPr>
        <p:blipFill rotWithShape="1">
          <a:blip r:embed="rId3">
            <a:alphaModFix/>
          </a:blip>
          <a:srcRect b="38518" l="0" r="0" t="0"/>
          <a:stretch/>
        </p:blipFill>
        <p:spPr>
          <a:xfrm>
            <a:off x="631524" y="1406750"/>
            <a:ext cx="2981625" cy="3165275"/>
          </a:xfrm>
          <a:prstGeom prst="rect">
            <a:avLst/>
          </a:prstGeom>
          <a:noFill/>
          <a:ln>
            <a:noFill/>
          </a:ln>
        </p:spPr>
      </p:pic>
      <p:sp>
        <p:nvSpPr>
          <p:cNvPr id="398" name="Google Shape;398;p48"/>
          <p:cNvSpPr txBox="1"/>
          <p:nvPr>
            <p:ph idx="1" type="body"/>
          </p:nvPr>
        </p:nvSpPr>
        <p:spPr>
          <a:xfrm>
            <a:off x="3613150" y="2234400"/>
            <a:ext cx="42738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How confident we are that our answer is correct based on theses parameters?</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9"/>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04" name="Google Shape;404;p49"/>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405" name="Google Shape;405;p49"/>
          <p:cNvPicPr preferRelativeResize="0"/>
          <p:nvPr/>
        </p:nvPicPr>
        <p:blipFill>
          <a:blip r:embed="rId3">
            <a:alphaModFix/>
          </a:blip>
          <a:stretch>
            <a:fillRect/>
          </a:stretch>
        </p:blipFill>
        <p:spPr>
          <a:xfrm>
            <a:off x="131000" y="1373375"/>
            <a:ext cx="2612201" cy="769700"/>
          </a:xfrm>
          <a:prstGeom prst="rect">
            <a:avLst/>
          </a:prstGeom>
          <a:noFill/>
          <a:ln>
            <a:noFill/>
          </a:ln>
        </p:spPr>
      </p:pic>
      <p:pic>
        <p:nvPicPr>
          <p:cNvPr id="406" name="Google Shape;406;p49"/>
          <p:cNvPicPr preferRelativeResize="0"/>
          <p:nvPr/>
        </p:nvPicPr>
        <p:blipFill>
          <a:blip r:embed="rId4">
            <a:alphaModFix/>
          </a:blip>
          <a:stretch>
            <a:fillRect/>
          </a:stretch>
        </p:blipFill>
        <p:spPr>
          <a:xfrm>
            <a:off x="3702825" y="1402500"/>
            <a:ext cx="4976825" cy="1050525"/>
          </a:xfrm>
          <a:prstGeom prst="rect">
            <a:avLst/>
          </a:prstGeom>
          <a:noFill/>
          <a:ln>
            <a:noFill/>
          </a:ln>
        </p:spPr>
      </p:pic>
      <p:pic>
        <p:nvPicPr>
          <p:cNvPr id="407" name="Google Shape;407;p49"/>
          <p:cNvPicPr preferRelativeResize="0"/>
          <p:nvPr/>
        </p:nvPicPr>
        <p:blipFill>
          <a:blip r:embed="rId5">
            <a:alphaModFix/>
          </a:blip>
          <a:stretch>
            <a:fillRect/>
          </a:stretch>
        </p:blipFill>
        <p:spPr>
          <a:xfrm>
            <a:off x="3581400" y="2701579"/>
            <a:ext cx="5441975" cy="956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0"/>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13" name="Google Shape;413;p50"/>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414" name="Google Shape;414;p50"/>
          <p:cNvPicPr preferRelativeResize="0"/>
          <p:nvPr/>
        </p:nvPicPr>
        <p:blipFill>
          <a:blip r:embed="rId3">
            <a:alphaModFix/>
          </a:blip>
          <a:stretch>
            <a:fillRect/>
          </a:stretch>
        </p:blipFill>
        <p:spPr>
          <a:xfrm>
            <a:off x="3702825" y="1402500"/>
            <a:ext cx="4976825" cy="1050525"/>
          </a:xfrm>
          <a:prstGeom prst="rect">
            <a:avLst/>
          </a:prstGeom>
          <a:noFill/>
          <a:ln>
            <a:noFill/>
          </a:ln>
        </p:spPr>
      </p:pic>
      <p:pic>
        <p:nvPicPr>
          <p:cNvPr id="415" name="Google Shape;415;p50"/>
          <p:cNvPicPr preferRelativeResize="0"/>
          <p:nvPr/>
        </p:nvPicPr>
        <p:blipFill>
          <a:blip r:embed="rId4">
            <a:alphaModFix/>
          </a:blip>
          <a:stretch>
            <a:fillRect/>
          </a:stretch>
        </p:blipFill>
        <p:spPr>
          <a:xfrm>
            <a:off x="216700" y="2576850"/>
            <a:ext cx="1640675" cy="368450"/>
          </a:xfrm>
          <a:prstGeom prst="rect">
            <a:avLst/>
          </a:prstGeom>
          <a:noFill/>
          <a:ln>
            <a:noFill/>
          </a:ln>
        </p:spPr>
      </p:pic>
      <p:pic>
        <p:nvPicPr>
          <p:cNvPr id="416" name="Google Shape;416;p50"/>
          <p:cNvPicPr preferRelativeResize="0"/>
          <p:nvPr/>
        </p:nvPicPr>
        <p:blipFill>
          <a:blip r:embed="rId5">
            <a:alphaModFix/>
          </a:blip>
          <a:stretch>
            <a:fillRect/>
          </a:stretch>
        </p:blipFill>
        <p:spPr>
          <a:xfrm>
            <a:off x="1857375" y="2648563"/>
            <a:ext cx="350050" cy="225025"/>
          </a:xfrm>
          <a:prstGeom prst="rect">
            <a:avLst/>
          </a:prstGeom>
          <a:noFill/>
          <a:ln>
            <a:noFill/>
          </a:ln>
        </p:spPr>
      </p:pic>
      <p:sp>
        <p:nvSpPr>
          <p:cNvPr id="417" name="Google Shape;417;p50"/>
          <p:cNvSpPr txBox="1"/>
          <p:nvPr/>
        </p:nvSpPr>
        <p:spPr>
          <a:xfrm>
            <a:off x="2207425" y="2527375"/>
            <a:ext cx="4114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Raleway Light"/>
                <a:ea typeface="Raleway Light"/>
                <a:cs typeface="Raleway Light"/>
                <a:sym typeface="Raleway Light"/>
              </a:rPr>
              <a:t>0.909</a:t>
            </a:r>
            <a:endParaRPr sz="1600">
              <a:latin typeface="Raleway Light"/>
              <a:ea typeface="Raleway Light"/>
              <a:cs typeface="Raleway Light"/>
              <a:sym typeface="Raleway Light"/>
            </a:endParaRPr>
          </a:p>
        </p:txBody>
      </p:sp>
      <p:pic>
        <p:nvPicPr>
          <p:cNvPr id="418" name="Google Shape;418;p50"/>
          <p:cNvPicPr preferRelativeResize="0"/>
          <p:nvPr/>
        </p:nvPicPr>
        <p:blipFill rotWithShape="1">
          <a:blip r:embed="rId6">
            <a:alphaModFix/>
          </a:blip>
          <a:srcRect b="0" l="0" r="0" t="0"/>
          <a:stretch/>
        </p:blipFill>
        <p:spPr>
          <a:xfrm>
            <a:off x="773175" y="3003075"/>
            <a:ext cx="1084206" cy="329700"/>
          </a:xfrm>
          <a:prstGeom prst="rect">
            <a:avLst/>
          </a:prstGeom>
          <a:noFill/>
          <a:ln>
            <a:noFill/>
          </a:ln>
        </p:spPr>
      </p:pic>
      <p:pic>
        <p:nvPicPr>
          <p:cNvPr id="419" name="Google Shape;419;p50"/>
          <p:cNvPicPr preferRelativeResize="0"/>
          <p:nvPr/>
        </p:nvPicPr>
        <p:blipFill>
          <a:blip r:embed="rId7">
            <a:alphaModFix/>
          </a:blip>
          <a:stretch>
            <a:fillRect/>
          </a:stretch>
        </p:blipFill>
        <p:spPr>
          <a:xfrm>
            <a:off x="981825" y="3390538"/>
            <a:ext cx="824632" cy="368450"/>
          </a:xfrm>
          <a:prstGeom prst="rect">
            <a:avLst/>
          </a:prstGeom>
          <a:noFill/>
          <a:ln>
            <a:noFill/>
          </a:ln>
        </p:spPr>
      </p:pic>
      <p:pic>
        <p:nvPicPr>
          <p:cNvPr id="420" name="Google Shape;420;p50"/>
          <p:cNvPicPr preferRelativeResize="0"/>
          <p:nvPr/>
        </p:nvPicPr>
        <p:blipFill>
          <a:blip r:embed="rId5">
            <a:alphaModFix/>
          </a:blip>
          <a:stretch>
            <a:fillRect/>
          </a:stretch>
        </p:blipFill>
        <p:spPr>
          <a:xfrm>
            <a:off x="1857375" y="3029563"/>
            <a:ext cx="350050" cy="225025"/>
          </a:xfrm>
          <a:prstGeom prst="rect">
            <a:avLst/>
          </a:prstGeom>
          <a:noFill/>
          <a:ln>
            <a:noFill/>
          </a:ln>
        </p:spPr>
      </p:pic>
      <p:pic>
        <p:nvPicPr>
          <p:cNvPr id="421" name="Google Shape;421;p50"/>
          <p:cNvPicPr preferRelativeResize="0"/>
          <p:nvPr/>
        </p:nvPicPr>
        <p:blipFill>
          <a:blip r:embed="rId5">
            <a:alphaModFix/>
          </a:blip>
          <a:stretch>
            <a:fillRect/>
          </a:stretch>
        </p:blipFill>
        <p:spPr>
          <a:xfrm>
            <a:off x="1857375" y="3462250"/>
            <a:ext cx="350050" cy="225025"/>
          </a:xfrm>
          <a:prstGeom prst="rect">
            <a:avLst/>
          </a:prstGeom>
          <a:noFill/>
          <a:ln>
            <a:noFill/>
          </a:ln>
        </p:spPr>
      </p:pic>
      <p:sp>
        <p:nvSpPr>
          <p:cNvPr id="422" name="Google Shape;422;p50"/>
          <p:cNvSpPr txBox="1"/>
          <p:nvPr/>
        </p:nvSpPr>
        <p:spPr>
          <a:xfrm>
            <a:off x="2207425" y="2926538"/>
            <a:ext cx="4114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Raleway Light"/>
                <a:ea typeface="Raleway Light"/>
                <a:cs typeface="Raleway Light"/>
                <a:sym typeface="Raleway Light"/>
              </a:rPr>
              <a:t>0.0483</a:t>
            </a:r>
            <a:endParaRPr sz="1600">
              <a:latin typeface="Raleway Light"/>
              <a:ea typeface="Raleway Light"/>
              <a:cs typeface="Raleway Light"/>
              <a:sym typeface="Raleway Light"/>
            </a:endParaRPr>
          </a:p>
        </p:txBody>
      </p:sp>
      <p:sp>
        <p:nvSpPr>
          <p:cNvPr id="423" name="Google Shape;423;p50"/>
          <p:cNvSpPr txBox="1"/>
          <p:nvPr/>
        </p:nvSpPr>
        <p:spPr>
          <a:xfrm>
            <a:off x="2207425" y="3359213"/>
            <a:ext cx="4114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Raleway Light"/>
                <a:ea typeface="Raleway Light"/>
                <a:cs typeface="Raleway Light"/>
                <a:sym typeface="Raleway Light"/>
              </a:rPr>
              <a:t>0.5</a:t>
            </a:r>
            <a:endParaRPr sz="1600">
              <a:latin typeface="Raleway Light"/>
              <a:ea typeface="Raleway Light"/>
              <a:cs typeface="Raleway Light"/>
              <a:sym typeface="Raleway Light"/>
            </a:endParaRPr>
          </a:p>
        </p:txBody>
      </p:sp>
      <p:pic>
        <p:nvPicPr>
          <p:cNvPr id="424" name="Google Shape;424;p50"/>
          <p:cNvPicPr preferRelativeResize="0"/>
          <p:nvPr/>
        </p:nvPicPr>
        <p:blipFill>
          <a:blip r:embed="rId8">
            <a:alphaModFix/>
          </a:blip>
          <a:stretch>
            <a:fillRect/>
          </a:stretch>
        </p:blipFill>
        <p:spPr>
          <a:xfrm>
            <a:off x="3702825" y="2769150"/>
            <a:ext cx="2080506" cy="452600"/>
          </a:xfrm>
          <a:prstGeom prst="rect">
            <a:avLst/>
          </a:prstGeom>
          <a:noFill/>
          <a:ln>
            <a:noFill/>
          </a:ln>
        </p:spPr>
      </p:pic>
      <p:sp>
        <p:nvSpPr>
          <p:cNvPr id="425" name="Google Shape;425;p50"/>
          <p:cNvSpPr txBox="1"/>
          <p:nvPr/>
        </p:nvSpPr>
        <p:spPr>
          <a:xfrm>
            <a:off x="5783325" y="2779888"/>
            <a:ext cx="4114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Raleway Light"/>
                <a:ea typeface="Raleway Light"/>
                <a:cs typeface="Raleway Light"/>
                <a:sym typeface="Raleway Light"/>
              </a:rPr>
              <a:t>95%</a:t>
            </a:r>
            <a:endParaRPr sz="1600">
              <a:latin typeface="Raleway Light"/>
              <a:ea typeface="Raleway Light"/>
              <a:cs typeface="Raleway Light"/>
              <a:sym typeface="Raleway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1"/>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1" name="Google Shape;431;p51"/>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CP1,2,3 parameter - comparing two different spectra</a:t>
            </a:r>
            <a:endParaRPr b="1"/>
          </a:p>
        </p:txBody>
      </p:sp>
      <p:pic>
        <p:nvPicPr>
          <p:cNvPr id="432" name="Google Shape;432;p51"/>
          <p:cNvPicPr preferRelativeResize="0"/>
          <p:nvPr/>
        </p:nvPicPr>
        <p:blipFill>
          <a:blip r:embed="rId3">
            <a:alphaModFix/>
          </a:blip>
          <a:stretch>
            <a:fillRect/>
          </a:stretch>
        </p:blipFill>
        <p:spPr>
          <a:xfrm>
            <a:off x="759625" y="1666013"/>
            <a:ext cx="7515225" cy="2809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17" name="Google Shape;117;p16"/>
          <p:cNvPicPr preferRelativeResize="0"/>
          <p:nvPr/>
        </p:nvPicPr>
        <p:blipFill>
          <a:blip r:embed="rId3">
            <a:alphaModFix/>
          </a:blip>
          <a:stretch>
            <a:fillRect/>
          </a:stretch>
        </p:blipFill>
        <p:spPr>
          <a:xfrm>
            <a:off x="180975" y="1045350"/>
            <a:ext cx="3651425" cy="3576650"/>
          </a:xfrm>
          <a:prstGeom prst="rect">
            <a:avLst/>
          </a:prstGeom>
          <a:noFill/>
          <a:ln>
            <a:noFill/>
          </a:ln>
        </p:spPr>
      </p:pic>
      <p:pic>
        <p:nvPicPr>
          <p:cNvPr id="118" name="Google Shape;118;p16"/>
          <p:cNvPicPr preferRelativeResize="0"/>
          <p:nvPr/>
        </p:nvPicPr>
        <p:blipFill rotWithShape="1">
          <a:blip r:embed="rId4">
            <a:alphaModFix/>
          </a:blip>
          <a:srcRect b="0" l="0" r="51697" t="1594"/>
          <a:stretch/>
        </p:blipFill>
        <p:spPr>
          <a:xfrm>
            <a:off x="3832400" y="1485900"/>
            <a:ext cx="2418374" cy="2936025"/>
          </a:xfrm>
          <a:prstGeom prst="rect">
            <a:avLst/>
          </a:prstGeom>
          <a:noFill/>
          <a:ln>
            <a:noFill/>
          </a:ln>
        </p:spPr>
      </p:pic>
      <p:pic>
        <p:nvPicPr>
          <p:cNvPr id="119" name="Google Shape;119;p16"/>
          <p:cNvPicPr preferRelativeResize="0"/>
          <p:nvPr/>
        </p:nvPicPr>
        <p:blipFill rotWithShape="1">
          <a:blip r:embed="rId4">
            <a:alphaModFix/>
          </a:blip>
          <a:srcRect b="0" l="48397" r="0" t="1594"/>
          <a:stretch/>
        </p:blipFill>
        <p:spPr>
          <a:xfrm>
            <a:off x="6293650" y="1485900"/>
            <a:ext cx="2583624" cy="2936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2"/>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8" name="Google Shape;438;p52"/>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DP4 - only one spectra required</a:t>
            </a:r>
            <a:endParaRPr b="1"/>
          </a:p>
        </p:txBody>
      </p:sp>
      <p:pic>
        <p:nvPicPr>
          <p:cNvPr id="439" name="Google Shape;439;p52"/>
          <p:cNvPicPr preferRelativeResize="0"/>
          <p:nvPr/>
        </p:nvPicPr>
        <p:blipFill>
          <a:blip r:embed="rId3">
            <a:alphaModFix/>
          </a:blip>
          <a:stretch>
            <a:fillRect/>
          </a:stretch>
        </p:blipFill>
        <p:spPr>
          <a:xfrm>
            <a:off x="1431950" y="1280500"/>
            <a:ext cx="6279832" cy="3180800"/>
          </a:xfrm>
          <a:prstGeom prst="rect">
            <a:avLst/>
          </a:prstGeom>
          <a:noFill/>
          <a:ln>
            <a:noFill/>
          </a:ln>
        </p:spPr>
      </p:pic>
      <p:sp>
        <p:nvSpPr>
          <p:cNvPr id="440" name="Google Shape;440;p52"/>
          <p:cNvSpPr txBox="1"/>
          <p:nvPr/>
        </p:nvSpPr>
        <p:spPr>
          <a:xfrm>
            <a:off x="144475" y="4375750"/>
            <a:ext cx="8656500" cy="438000"/>
          </a:xfrm>
          <a:prstGeom prst="rect">
            <a:avLst/>
          </a:prstGeom>
          <a:noFill/>
          <a:ln>
            <a:noFill/>
          </a:ln>
        </p:spPr>
        <p:txBody>
          <a:bodyPr anchorCtr="0" anchor="t" bIns="91425" lIns="91425" spcFirstLastPara="1" rIns="91425" wrap="square" tIns="91425">
            <a:spAutoFit/>
          </a:bodyPr>
          <a:lstStyle/>
          <a:p>
            <a:pPr indent="0" lvl="0" marL="0" marR="50800" rtl="0" algn="l">
              <a:lnSpc>
                <a:spcPct val="135000"/>
              </a:lnSpc>
              <a:spcBef>
                <a:spcPts val="0"/>
              </a:spcBef>
              <a:spcAft>
                <a:spcPts val="0"/>
              </a:spcAft>
              <a:buNone/>
            </a:pPr>
            <a:r>
              <a:rPr lang="en" sz="700"/>
              <a:t>Smith, S. G.; Goodman, J. M. Assigning Stereochemistry to Single Diastereoisomers by GIAO NMR Calculation: The DP4 Probability. </a:t>
            </a:r>
            <a:r>
              <a:rPr i="1" lang="en" sz="700"/>
              <a:t>J. Am. Chem. Soc.</a:t>
            </a:r>
            <a:r>
              <a:rPr lang="en" sz="700"/>
              <a:t> </a:t>
            </a:r>
            <a:r>
              <a:rPr b="1" lang="en" sz="700"/>
              <a:t>2010</a:t>
            </a:r>
            <a:r>
              <a:rPr lang="en" sz="700"/>
              <a:t>, </a:t>
            </a:r>
            <a:r>
              <a:rPr i="1" lang="en" sz="700"/>
              <a:t>132</a:t>
            </a:r>
            <a:r>
              <a:rPr lang="en" sz="700"/>
              <a:t> (37), 12946–12959.</a:t>
            </a:r>
            <a:r>
              <a:rPr lang="en" sz="700">
                <a:uFill>
                  <a:noFill/>
                </a:uFill>
                <a:hlinkClick r:id="rId4"/>
              </a:rPr>
              <a:t> </a:t>
            </a:r>
            <a:r>
              <a:rPr lang="en" sz="700" u="sng">
                <a:solidFill>
                  <a:schemeClr val="dk1"/>
                </a:solidFill>
                <a:hlinkClick r:id="rId5">
                  <a:extLst>
                    <a:ext uri="{A12FA001-AC4F-418D-AE19-62706E023703}">
                      <ahyp:hlinkClr val="tx"/>
                    </a:ext>
                  </a:extLst>
                </a:hlinkClick>
              </a:rPr>
              <a:t>https://doi.org/10.1021/ja105035r</a:t>
            </a:r>
            <a:r>
              <a:rPr lang="en" sz="700"/>
              <a:t>.</a:t>
            </a:r>
            <a:endParaRPr sz="1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3"/>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46" name="Google Shape;446;p53"/>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DP4 - only one spectra required</a:t>
            </a:r>
            <a:endParaRPr b="1"/>
          </a:p>
        </p:txBody>
      </p:sp>
      <p:sp>
        <p:nvSpPr>
          <p:cNvPr id="447" name="Google Shape;447;p53"/>
          <p:cNvSpPr txBox="1"/>
          <p:nvPr/>
        </p:nvSpPr>
        <p:spPr>
          <a:xfrm>
            <a:off x="144475" y="4375750"/>
            <a:ext cx="8656500" cy="438000"/>
          </a:xfrm>
          <a:prstGeom prst="rect">
            <a:avLst/>
          </a:prstGeom>
          <a:noFill/>
          <a:ln>
            <a:noFill/>
          </a:ln>
        </p:spPr>
        <p:txBody>
          <a:bodyPr anchorCtr="0" anchor="t" bIns="91425" lIns="91425" spcFirstLastPara="1" rIns="91425" wrap="square" tIns="91425">
            <a:spAutoFit/>
          </a:bodyPr>
          <a:lstStyle/>
          <a:p>
            <a:pPr indent="0" lvl="0" marL="0" marR="50800" rtl="0" algn="l">
              <a:lnSpc>
                <a:spcPct val="135000"/>
              </a:lnSpc>
              <a:spcBef>
                <a:spcPts val="0"/>
              </a:spcBef>
              <a:spcAft>
                <a:spcPts val="0"/>
              </a:spcAft>
              <a:buNone/>
            </a:pPr>
            <a:r>
              <a:rPr lang="en" sz="700"/>
              <a:t>Smith, S. G.; Goodman, J. M. Assigning Stereochemistry to Single Diastereoisomers by GIAO NMR Calculation: The DP4 Probability. </a:t>
            </a:r>
            <a:r>
              <a:rPr i="1" lang="en" sz="700"/>
              <a:t>J. Am. Chem. Soc.</a:t>
            </a:r>
            <a:r>
              <a:rPr lang="en" sz="700"/>
              <a:t> </a:t>
            </a:r>
            <a:r>
              <a:rPr b="1" lang="en" sz="700"/>
              <a:t>2010</a:t>
            </a:r>
            <a:r>
              <a:rPr lang="en" sz="700"/>
              <a:t>, </a:t>
            </a:r>
            <a:r>
              <a:rPr i="1" lang="en" sz="700"/>
              <a:t>132</a:t>
            </a:r>
            <a:r>
              <a:rPr lang="en" sz="700"/>
              <a:t> (37), 12946–12959.</a:t>
            </a:r>
            <a:r>
              <a:rPr lang="en" sz="700">
                <a:uFill>
                  <a:noFill/>
                </a:uFill>
                <a:hlinkClick r:id="rId3"/>
              </a:rPr>
              <a:t> </a:t>
            </a:r>
            <a:r>
              <a:rPr lang="en" sz="700" u="sng">
                <a:solidFill>
                  <a:schemeClr val="dk1"/>
                </a:solidFill>
                <a:hlinkClick r:id="rId4">
                  <a:extLst>
                    <a:ext uri="{A12FA001-AC4F-418D-AE19-62706E023703}">
                      <ahyp:hlinkClr val="tx"/>
                    </a:ext>
                  </a:extLst>
                </a:hlinkClick>
              </a:rPr>
              <a:t>https://doi.org/10.1021/ja105035r</a:t>
            </a:r>
            <a:r>
              <a:rPr lang="en" sz="700"/>
              <a:t>.</a:t>
            </a:r>
            <a:endParaRPr sz="100"/>
          </a:p>
        </p:txBody>
      </p:sp>
      <p:sp>
        <p:nvSpPr>
          <p:cNvPr id="448" name="Google Shape;448;p53"/>
          <p:cNvSpPr txBox="1"/>
          <p:nvPr/>
        </p:nvSpPr>
        <p:spPr>
          <a:xfrm>
            <a:off x="507200" y="1635925"/>
            <a:ext cx="45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Light"/>
                <a:ea typeface="Raleway Light"/>
                <a:cs typeface="Raleway Light"/>
                <a:sym typeface="Raleway Light"/>
              </a:rPr>
              <a:t>Calculate the empirically scaled shifts (CMAE way)</a:t>
            </a:r>
            <a:endParaRPr>
              <a:latin typeface="Raleway Light"/>
              <a:ea typeface="Raleway Light"/>
              <a:cs typeface="Raleway Light"/>
              <a:sym typeface="Raleway Light"/>
            </a:endParaRPr>
          </a:p>
        </p:txBody>
      </p:sp>
      <p:sp>
        <p:nvSpPr>
          <p:cNvPr id="449" name="Google Shape;449;p53"/>
          <p:cNvSpPr txBox="1"/>
          <p:nvPr/>
        </p:nvSpPr>
        <p:spPr>
          <a:xfrm>
            <a:off x="507200" y="2102675"/>
            <a:ext cx="4579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Light"/>
                <a:ea typeface="Raleway Light"/>
                <a:cs typeface="Raleway Light"/>
                <a:sym typeface="Raleway Light"/>
              </a:rPr>
              <a:t>Assume that the error for an atom obeys a </a:t>
            </a:r>
            <a:r>
              <a:rPr i="1" lang="en">
                <a:latin typeface="Raleway Light"/>
                <a:ea typeface="Raleway Light"/>
                <a:cs typeface="Raleway Light"/>
                <a:sym typeface="Raleway Light"/>
              </a:rPr>
              <a:t>t</a:t>
            </a:r>
            <a:r>
              <a:rPr lang="en">
                <a:latin typeface="Raleway Light"/>
                <a:ea typeface="Raleway Light"/>
                <a:cs typeface="Raleway Light"/>
                <a:sym typeface="Raleway Light"/>
              </a:rPr>
              <a:t> distribution with mean </a:t>
            </a:r>
            <a:r>
              <a:rPr i="1" lang="en">
                <a:latin typeface="Raleway Light"/>
                <a:ea typeface="Raleway Light"/>
                <a:cs typeface="Raleway Light"/>
                <a:sym typeface="Raleway Light"/>
              </a:rPr>
              <a:t>μ</a:t>
            </a:r>
            <a:r>
              <a:rPr lang="en">
                <a:latin typeface="Raleway Light"/>
                <a:ea typeface="Raleway Light"/>
                <a:cs typeface="Raleway Light"/>
                <a:sym typeface="Raleway Light"/>
              </a:rPr>
              <a:t>, standard deviation </a:t>
            </a:r>
            <a:r>
              <a:rPr i="1" lang="en">
                <a:latin typeface="Raleway Light"/>
                <a:ea typeface="Raleway Light"/>
                <a:cs typeface="Raleway Light"/>
                <a:sym typeface="Raleway Light"/>
              </a:rPr>
              <a:t>σ </a:t>
            </a:r>
            <a:r>
              <a:rPr lang="en">
                <a:latin typeface="Raleway Light"/>
                <a:ea typeface="Raleway Light"/>
                <a:cs typeface="Raleway Light"/>
                <a:sym typeface="Raleway Light"/>
              </a:rPr>
              <a:t>and degrees of freedom </a:t>
            </a:r>
            <a:r>
              <a:rPr i="1" lang="en"/>
              <a:t>ν</a:t>
            </a:r>
            <a:r>
              <a:rPr lang="en">
                <a:latin typeface="Raleway Light"/>
                <a:ea typeface="Raleway Light"/>
                <a:cs typeface="Raleway Light"/>
                <a:sym typeface="Raleway Light"/>
              </a:rPr>
              <a:t>.</a:t>
            </a:r>
            <a:endParaRPr>
              <a:latin typeface="Raleway Light"/>
              <a:ea typeface="Raleway Light"/>
              <a:cs typeface="Raleway Light"/>
              <a:sym typeface="Raleway Light"/>
            </a:endParaRPr>
          </a:p>
        </p:txBody>
      </p:sp>
      <p:sp>
        <p:nvSpPr>
          <p:cNvPr id="450" name="Google Shape;450;p53"/>
          <p:cNvSpPr txBox="1"/>
          <p:nvPr/>
        </p:nvSpPr>
        <p:spPr>
          <a:xfrm>
            <a:off x="507200" y="3009288"/>
            <a:ext cx="4579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aleway Light"/>
                <a:ea typeface="Raleway Light"/>
                <a:cs typeface="Raleway Light"/>
                <a:sym typeface="Raleway Light"/>
              </a:rPr>
              <a:t>Assume that the error for each atom is independent of one another</a:t>
            </a:r>
            <a:endParaRPr>
              <a:latin typeface="Raleway Light"/>
              <a:ea typeface="Raleway Light"/>
              <a:cs typeface="Raleway Light"/>
              <a:sym typeface="Raleway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4"/>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56" name="Google Shape;456;p54"/>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DP4 - only one set of spectra required</a:t>
            </a:r>
            <a:endParaRPr b="1"/>
          </a:p>
        </p:txBody>
      </p:sp>
      <p:sp>
        <p:nvSpPr>
          <p:cNvPr id="457" name="Google Shape;457;p54"/>
          <p:cNvSpPr txBox="1"/>
          <p:nvPr/>
        </p:nvSpPr>
        <p:spPr>
          <a:xfrm>
            <a:off x="144475" y="4375750"/>
            <a:ext cx="8656500" cy="438000"/>
          </a:xfrm>
          <a:prstGeom prst="rect">
            <a:avLst/>
          </a:prstGeom>
          <a:noFill/>
          <a:ln>
            <a:noFill/>
          </a:ln>
        </p:spPr>
        <p:txBody>
          <a:bodyPr anchorCtr="0" anchor="t" bIns="91425" lIns="91425" spcFirstLastPara="1" rIns="91425" wrap="square" tIns="91425">
            <a:spAutoFit/>
          </a:bodyPr>
          <a:lstStyle/>
          <a:p>
            <a:pPr indent="0" lvl="0" marL="0" marR="50800" rtl="0" algn="l">
              <a:lnSpc>
                <a:spcPct val="135000"/>
              </a:lnSpc>
              <a:spcBef>
                <a:spcPts val="0"/>
              </a:spcBef>
              <a:spcAft>
                <a:spcPts val="0"/>
              </a:spcAft>
              <a:buNone/>
            </a:pPr>
            <a:r>
              <a:rPr lang="en" sz="700"/>
              <a:t>Smith, S. G.; Goodman, J. M. Assigning Stereochemistry to Single Diastereoisomers by GIAO NMR Calculation: The DP4 Probability. </a:t>
            </a:r>
            <a:r>
              <a:rPr i="1" lang="en" sz="700"/>
              <a:t>J. Am. Chem. Soc.</a:t>
            </a:r>
            <a:r>
              <a:rPr lang="en" sz="700"/>
              <a:t> </a:t>
            </a:r>
            <a:r>
              <a:rPr b="1" lang="en" sz="700"/>
              <a:t>2010</a:t>
            </a:r>
            <a:r>
              <a:rPr lang="en" sz="700"/>
              <a:t>, </a:t>
            </a:r>
            <a:r>
              <a:rPr i="1" lang="en" sz="700"/>
              <a:t>132</a:t>
            </a:r>
            <a:r>
              <a:rPr lang="en" sz="700"/>
              <a:t> (37), 12946–12959.</a:t>
            </a:r>
            <a:r>
              <a:rPr lang="en" sz="700">
                <a:uFill>
                  <a:noFill/>
                </a:uFill>
                <a:hlinkClick r:id="rId3"/>
              </a:rPr>
              <a:t> </a:t>
            </a:r>
            <a:r>
              <a:rPr lang="en" sz="700" u="sng">
                <a:solidFill>
                  <a:schemeClr val="dk1"/>
                </a:solidFill>
                <a:hlinkClick r:id="rId4">
                  <a:extLst>
                    <a:ext uri="{A12FA001-AC4F-418D-AE19-62706E023703}">
                      <ahyp:hlinkClr val="tx"/>
                    </a:ext>
                  </a:extLst>
                </a:hlinkClick>
              </a:rPr>
              <a:t>https://doi.org/10.1021/ja105035r</a:t>
            </a:r>
            <a:r>
              <a:rPr lang="en" sz="700"/>
              <a:t>.</a:t>
            </a:r>
            <a:endParaRPr sz="100"/>
          </a:p>
        </p:txBody>
      </p:sp>
      <p:pic>
        <p:nvPicPr>
          <p:cNvPr id="458" name="Google Shape;458;p54"/>
          <p:cNvPicPr preferRelativeResize="0"/>
          <p:nvPr/>
        </p:nvPicPr>
        <p:blipFill>
          <a:blip r:embed="rId5">
            <a:alphaModFix/>
          </a:blip>
          <a:stretch>
            <a:fillRect/>
          </a:stretch>
        </p:blipFill>
        <p:spPr>
          <a:xfrm>
            <a:off x="593575" y="1480550"/>
            <a:ext cx="7676775" cy="27428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55"/>
          <p:cNvPicPr preferRelativeResize="0"/>
          <p:nvPr/>
        </p:nvPicPr>
        <p:blipFill>
          <a:blip r:embed="rId3">
            <a:alphaModFix/>
          </a:blip>
          <a:stretch>
            <a:fillRect/>
          </a:stretch>
        </p:blipFill>
        <p:spPr>
          <a:xfrm>
            <a:off x="0" y="1101925"/>
            <a:ext cx="3548075" cy="2259925"/>
          </a:xfrm>
          <a:prstGeom prst="rect">
            <a:avLst/>
          </a:prstGeom>
          <a:noFill/>
          <a:ln>
            <a:noFill/>
          </a:ln>
        </p:spPr>
      </p:pic>
      <p:pic>
        <p:nvPicPr>
          <p:cNvPr id="464" name="Google Shape;464;p55"/>
          <p:cNvPicPr preferRelativeResize="0"/>
          <p:nvPr/>
        </p:nvPicPr>
        <p:blipFill>
          <a:blip r:embed="rId4">
            <a:alphaModFix/>
          </a:blip>
          <a:stretch>
            <a:fillRect/>
          </a:stretch>
        </p:blipFill>
        <p:spPr>
          <a:xfrm>
            <a:off x="5717675" y="1027463"/>
            <a:ext cx="3426327" cy="2259925"/>
          </a:xfrm>
          <a:prstGeom prst="rect">
            <a:avLst/>
          </a:prstGeom>
          <a:noFill/>
          <a:ln>
            <a:noFill/>
          </a:ln>
        </p:spPr>
      </p:pic>
      <p:sp>
        <p:nvSpPr>
          <p:cNvPr id="465" name="Google Shape;465;p55"/>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66" name="Google Shape;466;p55"/>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DP4 - only one set of spectra required</a:t>
            </a:r>
            <a:endParaRPr b="1"/>
          </a:p>
        </p:txBody>
      </p:sp>
      <p:sp>
        <p:nvSpPr>
          <p:cNvPr id="467" name="Google Shape;467;p55"/>
          <p:cNvSpPr txBox="1"/>
          <p:nvPr/>
        </p:nvSpPr>
        <p:spPr>
          <a:xfrm>
            <a:off x="144475" y="4375750"/>
            <a:ext cx="8656500" cy="438000"/>
          </a:xfrm>
          <a:prstGeom prst="rect">
            <a:avLst/>
          </a:prstGeom>
          <a:noFill/>
          <a:ln>
            <a:noFill/>
          </a:ln>
        </p:spPr>
        <p:txBody>
          <a:bodyPr anchorCtr="0" anchor="t" bIns="91425" lIns="91425" spcFirstLastPara="1" rIns="91425" wrap="square" tIns="91425">
            <a:spAutoFit/>
          </a:bodyPr>
          <a:lstStyle/>
          <a:p>
            <a:pPr indent="0" lvl="0" marL="0" marR="50800" rtl="0" algn="l">
              <a:lnSpc>
                <a:spcPct val="135000"/>
              </a:lnSpc>
              <a:spcBef>
                <a:spcPts val="0"/>
              </a:spcBef>
              <a:spcAft>
                <a:spcPts val="0"/>
              </a:spcAft>
              <a:buNone/>
            </a:pPr>
            <a:r>
              <a:rPr lang="en" sz="700"/>
              <a:t>Smith, S. G.; Goodman, J. M. Assigning Stereochemistry to Single Diastereoisomers by GIAO NMR Calculation: The DP4 Probability. </a:t>
            </a:r>
            <a:r>
              <a:rPr i="1" lang="en" sz="700"/>
              <a:t>J. Am. Chem. Soc.</a:t>
            </a:r>
            <a:r>
              <a:rPr lang="en" sz="700"/>
              <a:t> </a:t>
            </a:r>
            <a:r>
              <a:rPr b="1" lang="en" sz="700"/>
              <a:t>2010</a:t>
            </a:r>
            <a:r>
              <a:rPr lang="en" sz="700"/>
              <a:t>, </a:t>
            </a:r>
            <a:r>
              <a:rPr i="1" lang="en" sz="700"/>
              <a:t>132</a:t>
            </a:r>
            <a:r>
              <a:rPr lang="en" sz="700"/>
              <a:t> (37), 12946–12959.</a:t>
            </a:r>
            <a:r>
              <a:rPr lang="en" sz="700">
                <a:uFill>
                  <a:noFill/>
                </a:uFill>
                <a:hlinkClick r:id="rId5"/>
              </a:rPr>
              <a:t> </a:t>
            </a:r>
            <a:r>
              <a:rPr lang="en" sz="700" u="sng">
                <a:solidFill>
                  <a:schemeClr val="dk1"/>
                </a:solidFill>
                <a:hlinkClick r:id="rId6">
                  <a:extLst>
                    <a:ext uri="{A12FA001-AC4F-418D-AE19-62706E023703}">
                      <ahyp:hlinkClr val="tx"/>
                    </a:ext>
                  </a:extLst>
                </a:hlinkClick>
              </a:rPr>
              <a:t>https://doi.org/10.1021/ja105035r</a:t>
            </a:r>
            <a:r>
              <a:rPr lang="en" sz="700"/>
              <a:t>.</a:t>
            </a:r>
            <a:endParaRPr sz="100"/>
          </a:p>
        </p:txBody>
      </p:sp>
      <p:pic>
        <p:nvPicPr>
          <p:cNvPr id="468" name="Google Shape;468;p55"/>
          <p:cNvPicPr preferRelativeResize="0"/>
          <p:nvPr/>
        </p:nvPicPr>
        <p:blipFill>
          <a:blip r:embed="rId7">
            <a:alphaModFix/>
          </a:blip>
          <a:stretch>
            <a:fillRect/>
          </a:stretch>
        </p:blipFill>
        <p:spPr>
          <a:xfrm>
            <a:off x="5603100" y="3005125"/>
            <a:ext cx="1464875" cy="1432600"/>
          </a:xfrm>
          <a:prstGeom prst="rect">
            <a:avLst/>
          </a:prstGeom>
          <a:noFill/>
          <a:ln>
            <a:noFill/>
          </a:ln>
        </p:spPr>
      </p:pic>
      <p:pic>
        <p:nvPicPr>
          <p:cNvPr id="469" name="Google Shape;469;p55"/>
          <p:cNvPicPr preferRelativeResize="0"/>
          <p:nvPr/>
        </p:nvPicPr>
        <p:blipFill rotWithShape="1">
          <a:blip r:embed="rId8">
            <a:alphaModFix/>
          </a:blip>
          <a:srcRect b="0" l="0" r="0" t="0"/>
          <a:stretch/>
        </p:blipFill>
        <p:spPr>
          <a:xfrm>
            <a:off x="1763850" y="3252075"/>
            <a:ext cx="3029599" cy="1185650"/>
          </a:xfrm>
          <a:prstGeom prst="rect">
            <a:avLst/>
          </a:prstGeom>
          <a:noFill/>
          <a:ln>
            <a:noFill/>
          </a:ln>
        </p:spPr>
      </p:pic>
      <p:sp>
        <p:nvSpPr>
          <p:cNvPr id="470" name="Google Shape;470;p55"/>
          <p:cNvSpPr/>
          <p:nvPr/>
        </p:nvSpPr>
        <p:spPr>
          <a:xfrm>
            <a:off x="3438450" y="3173950"/>
            <a:ext cx="1355100" cy="126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5"/>
          <p:cNvSpPr/>
          <p:nvPr/>
        </p:nvSpPr>
        <p:spPr>
          <a:xfrm>
            <a:off x="3269675" y="3779775"/>
            <a:ext cx="527700" cy="517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6"/>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77" name="Google Shape;477;p56"/>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DP4 - only one set of spectra required</a:t>
            </a:r>
            <a:endParaRPr b="1"/>
          </a:p>
        </p:txBody>
      </p:sp>
      <p:sp>
        <p:nvSpPr>
          <p:cNvPr id="478" name="Google Shape;478;p56"/>
          <p:cNvSpPr txBox="1"/>
          <p:nvPr/>
        </p:nvSpPr>
        <p:spPr>
          <a:xfrm>
            <a:off x="144475" y="4375750"/>
            <a:ext cx="8656500" cy="438000"/>
          </a:xfrm>
          <a:prstGeom prst="rect">
            <a:avLst/>
          </a:prstGeom>
          <a:noFill/>
          <a:ln>
            <a:noFill/>
          </a:ln>
        </p:spPr>
        <p:txBody>
          <a:bodyPr anchorCtr="0" anchor="t" bIns="91425" lIns="91425" spcFirstLastPara="1" rIns="91425" wrap="square" tIns="91425">
            <a:spAutoFit/>
          </a:bodyPr>
          <a:lstStyle/>
          <a:p>
            <a:pPr indent="0" lvl="0" marL="0" marR="50800" rtl="0" algn="l">
              <a:lnSpc>
                <a:spcPct val="135000"/>
              </a:lnSpc>
              <a:spcBef>
                <a:spcPts val="0"/>
              </a:spcBef>
              <a:spcAft>
                <a:spcPts val="0"/>
              </a:spcAft>
              <a:buNone/>
            </a:pPr>
            <a:r>
              <a:rPr lang="en" sz="700"/>
              <a:t>Smith, S. G.; Goodman, J. M. Assigning Stereochemistry to Single Diastereoisomers by GIAO NMR Calculation: The DP4 Probability. </a:t>
            </a:r>
            <a:r>
              <a:rPr i="1" lang="en" sz="700"/>
              <a:t>J. Am. Chem. Soc.</a:t>
            </a:r>
            <a:r>
              <a:rPr lang="en" sz="700"/>
              <a:t> </a:t>
            </a:r>
            <a:r>
              <a:rPr b="1" lang="en" sz="700"/>
              <a:t>2010</a:t>
            </a:r>
            <a:r>
              <a:rPr lang="en" sz="700"/>
              <a:t>, </a:t>
            </a:r>
            <a:r>
              <a:rPr i="1" lang="en" sz="700"/>
              <a:t>132</a:t>
            </a:r>
            <a:r>
              <a:rPr lang="en" sz="700"/>
              <a:t> (37), 12946–12959.</a:t>
            </a:r>
            <a:r>
              <a:rPr lang="en" sz="700">
                <a:uFill>
                  <a:noFill/>
                </a:uFill>
                <a:hlinkClick r:id="rId3"/>
              </a:rPr>
              <a:t> </a:t>
            </a:r>
            <a:r>
              <a:rPr lang="en" sz="700" u="sng">
                <a:solidFill>
                  <a:schemeClr val="dk1"/>
                </a:solidFill>
                <a:hlinkClick r:id="rId4">
                  <a:extLst>
                    <a:ext uri="{A12FA001-AC4F-418D-AE19-62706E023703}">
                      <ahyp:hlinkClr val="tx"/>
                    </a:ext>
                  </a:extLst>
                </a:hlinkClick>
              </a:rPr>
              <a:t>https://doi.org/10.1021/ja105035r</a:t>
            </a:r>
            <a:r>
              <a:rPr lang="en" sz="700"/>
              <a:t>.</a:t>
            </a:r>
            <a:endParaRPr sz="100"/>
          </a:p>
        </p:txBody>
      </p:sp>
      <p:pic>
        <p:nvPicPr>
          <p:cNvPr id="479" name="Google Shape;479;p56"/>
          <p:cNvPicPr preferRelativeResize="0"/>
          <p:nvPr/>
        </p:nvPicPr>
        <p:blipFill>
          <a:blip r:embed="rId5">
            <a:alphaModFix/>
          </a:blip>
          <a:stretch>
            <a:fillRect/>
          </a:stretch>
        </p:blipFill>
        <p:spPr>
          <a:xfrm>
            <a:off x="7124700" y="1977000"/>
            <a:ext cx="1740700" cy="1455775"/>
          </a:xfrm>
          <a:prstGeom prst="rect">
            <a:avLst/>
          </a:prstGeom>
          <a:noFill/>
          <a:ln>
            <a:noFill/>
          </a:ln>
        </p:spPr>
      </p:pic>
      <p:pic>
        <p:nvPicPr>
          <p:cNvPr id="480" name="Google Shape;480;p56"/>
          <p:cNvPicPr preferRelativeResize="0"/>
          <p:nvPr/>
        </p:nvPicPr>
        <p:blipFill>
          <a:blip r:embed="rId6">
            <a:alphaModFix/>
          </a:blip>
          <a:stretch>
            <a:fillRect/>
          </a:stretch>
        </p:blipFill>
        <p:spPr>
          <a:xfrm>
            <a:off x="144475" y="1687725"/>
            <a:ext cx="6877050" cy="211601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7"/>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86" name="Google Shape;486;p57"/>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Beyond DP4 - DP5, DP4/AI, DP4+</a:t>
            </a:r>
            <a:endParaRPr b="1"/>
          </a:p>
        </p:txBody>
      </p:sp>
      <p:pic>
        <p:nvPicPr>
          <p:cNvPr id="487" name="Google Shape;487;p57"/>
          <p:cNvPicPr preferRelativeResize="0"/>
          <p:nvPr/>
        </p:nvPicPr>
        <p:blipFill>
          <a:blip r:embed="rId3">
            <a:alphaModFix/>
          </a:blip>
          <a:stretch>
            <a:fillRect/>
          </a:stretch>
        </p:blipFill>
        <p:spPr>
          <a:xfrm>
            <a:off x="1795475" y="1530550"/>
            <a:ext cx="5637926" cy="31808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id="492" name="Google Shape;492;p58"/>
          <p:cNvPicPr preferRelativeResize="0"/>
          <p:nvPr/>
        </p:nvPicPr>
        <p:blipFill>
          <a:blip r:embed="rId3">
            <a:alphaModFix/>
          </a:blip>
          <a:stretch>
            <a:fillRect/>
          </a:stretch>
        </p:blipFill>
        <p:spPr>
          <a:xfrm>
            <a:off x="1977025" y="1233425"/>
            <a:ext cx="5189949" cy="3580325"/>
          </a:xfrm>
          <a:prstGeom prst="rect">
            <a:avLst/>
          </a:prstGeom>
          <a:noFill/>
          <a:ln>
            <a:noFill/>
          </a:ln>
        </p:spPr>
      </p:pic>
      <p:sp>
        <p:nvSpPr>
          <p:cNvPr id="493" name="Google Shape;493;p58"/>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94" name="Google Shape;494;p58"/>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Beyond DP4 - DP5, DP4/AI, DP4+</a:t>
            </a:r>
            <a:endParaRPr b="1"/>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9"/>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00" name="Google Shape;500;p59"/>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Beyond DP4 - DP5, DP4/AI, DP4+</a:t>
            </a:r>
            <a:endParaRPr b="1"/>
          </a:p>
        </p:txBody>
      </p:sp>
      <p:pic>
        <p:nvPicPr>
          <p:cNvPr id="501" name="Google Shape;501;p59"/>
          <p:cNvPicPr preferRelativeResize="0"/>
          <p:nvPr/>
        </p:nvPicPr>
        <p:blipFill>
          <a:blip r:embed="rId3">
            <a:alphaModFix/>
          </a:blip>
          <a:stretch>
            <a:fillRect/>
          </a:stretch>
        </p:blipFill>
        <p:spPr>
          <a:xfrm>
            <a:off x="432163" y="1387675"/>
            <a:ext cx="8279436" cy="31808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5" name="Shape 505"/>
        <p:cNvGrpSpPr/>
        <p:nvPr/>
      </p:nvGrpSpPr>
      <p:grpSpPr>
        <a:xfrm>
          <a:off x="0" y="0"/>
          <a:ext cx="0" cy="0"/>
          <a:chOff x="0" y="0"/>
          <a:chExt cx="0" cy="0"/>
        </a:xfrm>
      </p:grpSpPr>
      <p:sp>
        <p:nvSpPr>
          <p:cNvPr id="506" name="Google Shape;506;p60"/>
          <p:cNvSpPr txBox="1"/>
          <p:nvPr>
            <p:ph idx="12" type="sldNum"/>
          </p:nvPr>
        </p:nvSpPr>
        <p:spPr>
          <a:xfrm>
            <a:off x="595675" y="4813750"/>
            <a:ext cx="33891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07" name="Google Shape;507;p60"/>
          <p:cNvSpPr txBox="1"/>
          <p:nvPr>
            <p:ph type="title"/>
          </p:nvPr>
        </p:nvSpPr>
        <p:spPr>
          <a:xfrm>
            <a:off x="488425" y="3054850"/>
            <a:ext cx="3603600" cy="67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 for your attention</a:t>
            </a:r>
            <a:r>
              <a:rPr lang="en" sz="6000"/>
              <a:t>!</a:t>
            </a:r>
            <a:endParaRPr sz="6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25" name="Google Shape;125;p17"/>
          <p:cNvPicPr preferRelativeResize="0"/>
          <p:nvPr/>
        </p:nvPicPr>
        <p:blipFill>
          <a:blip r:embed="rId3">
            <a:alphaModFix/>
          </a:blip>
          <a:stretch>
            <a:fillRect/>
          </a:stretch>
        </p:blipFill>
        <p:spPr>
          <a:xfrm>
            <a:off x="814263" y="1295400"/>
            <a:ext cx="7515225" cy="2105025"/>
          </a:xfrm>
          <a:prstGeom prst="rect">
            <a:avLst/>
          </a:prstGeom>
          <a:noFill/>
          <a:ln>
            <a:noFill/>
          </a:ln>
        </p:spPr>
      </p:pic>
      <p:sp>
        <p:nvSpPr>
          <p:cNvPr id="126" name="Google Shape;126;p17"/>
          <p:cNvSpPr txBox="1"/>
          <p:nvPr/>
        </p:nvSpPr>
        <p:spPr>
          <a:xfrm>
            <a:off x="1014400" y="3698600"/>
            <a:ext cx="704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https://towardsdatascience.com/frequentist-vs-bayesian-statistics-54a197db21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8"/>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2" name="Google Shape;132;p18"/>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Let’s look at an example: the classic coin toss</a:t>
            </a:r>
            <a:endParaRPr b="1"/>
          </a:p>
        </p:txBody>
      </p:sp>
      <p:pic>
        <p:nvPicPr>
          <p:cNvPr id="133" name="Google Shape;133;p18"/>
          <p:cNvPicPr preferRelativeResize="0"/>
          <p:nvPr/>
        </p:nvPicPr>
        <p:blipFill>
          <a:blip r:embed="rId3">
            <a:alphaModFix/>
          </a:blip>
          <a:stretch>
            <a:fillRect/>
          </a:stretch>
        </p:blipFill>
        <p:spPr>
          <a:xfrm>
            <a:off x="152400" y="1426175"/>
            <a:ext cx="3759743" cy="831300"/>
          </a:xfrm>
          <a:prstGeom prst="rect">
            <a:avLst/>
          </a:prstGeom>
          <a:noFill/>
          <a:ln>
            <a:noFill/>
          </a:ln>
        </p:spPr>
      </p:pic>
      <p:pic>
        <p:nvPicPr>
          <p:cNvPr id="134" name="Google Shape;134;p18"/>
          <p:cNvPicPr preferRelativeResize="0"/>
          <p:nvPr/>
        </p:nvPicPr>
        <p:blipFill>
          <a:blip r:embed="rId4">
            <a:alphaModFix/>
          </a:blip>
          <a:stretch>
            <a:fillRect/>
          </a:stretch>
        </p:blipFill>
        <p:spPr>
          <a:xfrm>
            <a:off x="-12112" y="2314000"/>
            <a:ext cx="4088775" cy="1405525"/>
          </a:xfrm>
          <a:prstGeom prst="rect">
            <a:avLst/>
          </a:prstGeom>
          <a:noFill/>
          <a:ln>
            <a:noFill/>
          </a:ln>
        </p:spPr>
      </p:pic>
      <p:pic>
        <p:nvPicPr>
          <p:cNvPr id="135" name="Google Shape;135;p18"/>
          <p:cNvPicPr preferRelativeResize="0"/>
          <p:nvPr/>
        </p:nvPicPr>
        <p:blipFill>
          <a:blip r:embed="rId5">
            <a:alphaModFix/>
          </a:blip>
          <a:stretch>
            <a:fillRect/>
          </a:stretch>
        </p:blipFill>
        <p:spPr>
          <a:xfrm>
            <a:off x="4169572" y="1492197"/>
            <a:ext cx="4681525" cy="1681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1" name="Google Shape;141;p19"/>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Let’s look at an example: the classic coin toss</a:t>
            </a:r>
            <a:endParaRPr b="1"/>
          </a:p>
        </p:txBody>
      </p:sp>
      <p:pic>
        <p:nvPicPr>
          <p:cNvPr id="142" name="Google Shape;142;p19"/>
          <p:cNvPicPr preferRelativeResize="0"/>
          <p:nvPr/>
        </p:nvPicPr>
        <p:blipFill>
          <a:blip r:embed="rId3">
            <a:alphaModFix/>
          </a:blip>
          <a:stretch>
            <a:fillRect/>
          </a:stretch>
        </p:blipFill>
        <p:spPr>
          <a:xfrm>
            <a:off x="1988325" y="1480550"/>
            <a:ext cx="4860702" cy="3180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8" name="Google Shape;148;p20"/>
          <p:cNvSpPr txBox="1"/>
          <p:nvPr>
            <p:ph idx="1" type="body"/>
          </p:nvPr>
        </p:nvSpPr>
        <p:spPr>
          <a:xfrm>
            <a:off x="838700" y="810650"/>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T</a:t>
            </a:r>
            <a:r>
              <a:rPr b="1" lang="en" sz="1700"/>
              <a:t>he classic coin toss: frequentist</a:t>
            </a:r>
            <a:endParaRPr b="1"/>
          </a:p>
        </p:txBody>
      </p:sp>
      <p:sp>
        <p:nvSpPr>
          <p:cNvPr id="149" name="Google Shape;149;p20"/>
          <p:cNvSpPr txBox="1"/>
          <p:nvPr/>
        </p:nvSpPr>
        <p:spPr>
          <a:xfrm>
            <a:off x="92875" y="1507350"/>
            <a:ext cx="356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Maximum Likelihood Estimation (MLE).</a:t>
            </a:r>
            <a:endParaRPr/>
          </a:p>
        </p:txBody>
      </p:sp>
      <p:pic>
        <p:nvPicPr>
          <p:cNvPr id="150" name="Google Shape;150;p20"/>
          <p:cNvPicPr preferRelativeResize="0"/>
          <p:nvPr/>
        </p:nvPicPr>
        <p:blipFill>
          <a:blip r:embed="rId3">
            <a:alphaModFix/>
          </a:blip>
          <a:stretch>
            <a:fillRect/>
          </a:stretch>
        </p:blipFill>
        <p:spPr>
          <a:xfrm>
            <a:off x="152400" y="2059950"/>
            <a:ext cx="3829050" cy="1028700"/>
          </a:xfrm>
          <a:prstGeom prst="rect">
            <a:avLst/>
          </a:prstGeom>
          <a:noFill/>
          <a:ln>
            <a:noFill/>
          </a:ln>
        </p:spPr>
      </p:pic>
      <p:pic>
        <p:nvPicPr>
          <p:cNvPr id="151" name="Google Shape;151;p20"/>
          <p:cNvPicPr preferRelativeResize="0"/>
          <p:nvPr/>
        </p:nvPicPr>
        <p:blipFill>
          <a:blip r:embed="rId4">
            <a:alphaModFix/>
          </a:blip>
          <a:stretch>
            <a:fillRect/>
          </a:stretch>
        </p:blipFill>
        <p:spPr>
          <a:xfrm>
            <a:off x="4026700" y="1744875"/>
            <a:ext cx="4857751" cy="20355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ph idx="12" type="sldNum"/>
          </p:nvPr>
        </p:nvSpPr>
        <p:spPr>
          <a:xfrm>
            <a:off x="593575" y="4813750"/>
            <a:ext cx="7956600" cy="3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57" name="Google Shape;157;p21"/>
          <p:cNvSpPr txBox="1"/>
          <p:nvPr>
            <p:ph idx="1" type="body"/>
          </p:nvPr>
        </p:nvSpPr>
        <p:spPr>
          <a:xfrm>
            <a:off x="845850" y="724925"/>
            <a:ext cx="7280100" cy="5175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1700"/>
              <a:t>The classic coin toss: frequentist</a:t>
            </a:r>
            <a:endParaRPr b="1"/>
          </a:p>
        </p:txBody>
      </p:sp>
      <p:pic>
        <p:nvPicPr>
          <p:cNvPr id="158" name="Google Shape;158;p21"/>
          <p:cNvPicPr preferRelativeResize="0"/>
          <p:nvPr/>
        </p:nvPicPr>
        <p:blipFill>
          <a:blip r:embed="rId3">
            <a:alphaModFix/>
          </a:blip>
          <a:stretch>
            <a:fillRect/>
          </a:stretch>
        </p:blipFill>
        <p:spPr>
          <a:xfrm>
            <a:off x="-125" y="1670734"/>
            <a:ext cx="9143998" cy="2002032"/>
          </a:xfrm>
          <a:prstGeom prst="rect">
            <a:avLst/>
          </a:prstGeom>
          <a:noFill/>
          <a:ln>
            <a:noFill/>
          </a:ln>
        </p:spPr>
      </p:pic>
      <p:pic>
        <p:nvPicPr>
          <p:cNvPr id="159" name="Google Shape;159;p21"/>
          <p:cNvPicPr preferRelativeResize="0"/>
          <p:nvPr/>
        </p:nvPicPr>
        <p:blipFill>
          <a:blip r:embed="rId4">
            <a:alphaModFix/>
          </a:blip>
          <a:stretch>
            <a:fillRect/>
          </a:stretch>
        </p:blipFill>
        <p:spPr>
          <a:xfrm>
            <a:off x="-125" y="1869303"/>
            <a:ext cx="9143999" cy="1738245"/>
          </a:xfrm>
          <a:prstGeom prst="rect">
            <a:avLst/>
          </a:prstGeom>
          <a:noFill/>
          <a:ln>
            <a:noFill/>
          </a:ln>
        </p:spPr>
      </p:pic>
      <p:pic>
        <p:nvPicPr>
          <p:cNvPr id="160" name="Google Shape;160;p21"/>
          <p:cNvPicPr preferRelativeResize="0"/>
          <p:nvPr/>
        </p:nvPicPr>
        <p:blipFill>
          <a:blip r:embed="rId5">
            <a:alphaModFix/>
          </a:blip>
          <a:stretch>
            <a:fillRect/>
          </a:stretch>
        </p:blipFill>
        <p:spPr>
          <a:xfrm>
            <a:off x="0" y="1806943"/>
            <a:ext cx="9143998" cy="1862963"/>
          </a:xfrm>
          <a:prstGeom prst="rect">
            <a:avLst/>
          </a:prstGeom>
          <a:noFill/>
          <a:ln>
            <a:noFill/>
          </a:ln>
        </p:spPr>
      </p:pic>
      <p:pic>
        <p:nvPicPr>
          <p:cNvPr id="161" name="Google Shape;161;p21"/>
          <p:cNvPicPr preferRelativeResize="0"/>
          <p:nvPr/>
        </p:nvPicPr>
        <p:blipFill>
          <a:blip r:embed="rId6">
            <a:alphaModFix/>
          </a:blip>
          <a:stretch>
            <a:fillRect/>
          </a:stretch>
        </p:blipFill>
        <p:spPr>
          <a:xfrm>
            <a:off x="0" y="1869308"/>
            <a:ext cx="9144002" cy="1814035"/>
          </a:xfrm>
          <a:prstGeom prst="rect">
            <a:avLst/>
          </a:prstGeom>
          <a:noFill/>
          <a:ln>
            <a:noFill/>
          </a:ln>
        </p:spPr>
      </p:pic>
      <p:pic>
        <p:nvPicPr>
          <p:cNvPr id="162" name="Google Shape;162;p21"/>
          <p:cNvPicPr preferRelativeResize="0"/>
          <p:nvPr/>
        </p:nvPicPr>
        <p:blipFill>
          <a:blip r:embed="rId7">
            <a:alphaModFix/>
          </a:blip>
          <a:stretch>
            <a:fillRect/>
          </a:stretch>
        </p:blipFill>
        <p:spPr>
          <a:xfrm>
            <a:off x="0" y="1841688"/>
            <a:ext cx="9143999" cy="18692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Isabella template">
  <a:themeElements>
    <a:clrScheme name="Custom 347">
      <a:dk1>
        <a:srgbClr val="111111"/>
      </a:dk1>
      <a:lt1>
        <a:srgbClr val="FFFFFF"/>
      </a:lt1>
      <a:dk2>
        <a:srgbClr val="7D7D85"/>
      </a:dk2>
      <a:lt2>
        <a:srgbClr val="E6E6EE"/>
      </a:lt2>
      <a:accent1>
        <a:srgbClr val="8EAEDF"/>
      </a:accent1>
      <a:accent2>
        <a:srgbClr val="AACC9B"/>
      </a:accent2>
      <a:accent3>
        <a:srgbClr val="ECCF75"/>
      </a:accent3>
      <a:accent4>
        <a:srgbClr val="F3B473"/>
      </a:accent4>
      <a:accent5>
        <a:srgbClr val="E27E7E"/>
      </a:accent5>
      <a:accent6>
        <a:srgbClr val="D181AA"/>
      </a:accent6>
      <a:hlink>
        <a:srgbClr val="11111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