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70" r:id="rId27"/>
  </p:sldIdLst>
  <p:sldSz cx="7315200" cy="41148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312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09B1-2795-4BC1-81AD-AE51F4BC4F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4E1BC-6EA7-40AC-979A-0D31F49A94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E362-0550-4AA7-99E1-0AEE7F3E7AE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C0F52-5CDA-42FB-8A70-2A3DEF6A60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E2D9-4FA4-441B-9FDB-93663C37A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504D9-4923-4674-8DFC-83AC3F4FE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504CAE8-334B-4DAE-B7D2-EA0F5C050BB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BE6635-C56A-477A-849B-3F7C038E658A}"/>
              </a:ext>
            </a:extLst>
          </p:cNvPr>
          <p:cNvSpPr/>
          <p:nvPr userDrawn="1"/>
        </p:nvSpPr>
        <p:spPr>
          <a:xfrm>
            <a:off x="5732980" y="85320"/>
            <a:ext cx="1203860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259164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81788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259164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481788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26CE3-D807-48ED-AB82-74BB71FE0619}"/>
              </a:ext>
            </a:extLst>
          </p:cNvPr>
          <p:cNvSpPr/>
          <p:nvPr userDrawn="1"/>
        </p:nvSpPr>
        <p:spPr>
          <a:xfrm>
            <a:off x="5732980" y="85320"/>
            <a:ext cx="1203860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59164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81788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259164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481788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3929760"/>
            <a:ext cx="7314840" cy="184680"/>
          </a:xfrm>
          <a:prstGeom prst="rect">
            <a:avLst/>
          </a:prstGeom>
          <a:gradFill rotWithShape="0">
            <a:gsLst>
              <a:gs pos="0">
                <a:srgbClr val="1FB47C">
                  <a:alpha val="66274"/>
                </a:srgbClr>
              </a:gs>
              <a:gs pos="100000">
                <a:srgbClr val="1778AB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" name="Picture 8"/>
          <p:cNvPicPr/>
          <p:nvPr/>
        </p:nvPicPr>
        <p:blipFill>
          <a:blip r:embed="rId14"/>
          <a:stretch/>
        </p:blipFill>
        <p:spPr>
          <a:xfrm>
            <a:off x="5745960" y="145800"/>
            <a:ext cx="1146240" cy="52884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7254720" y="0"/>
            <a:ext cx="66600" cy="2201040"/>
          </a:xfrm>
          <a:prstGeom prst="rect">
            <a:avLst/>
          </a:prstGeom>
          <a:solidFill>
            <a:srgbClr val="1FB4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7188480" y="0"/>
            <a:ext cx="66600" cy="1265040"/>
          </a:xfrm>
          <a:prstGeom prst="rect">
            <a:avLst/>
          </a:prstGeom>
          <a:solidFill>
            <a:srgbClr val="1FB47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7119720" y="0"/>
            <a:ext cx="66600" cy="674640"/>
          </a:xfrm>
          <a:prstGeom prst="rect">
            <a:avLst/>
          </a:prstGeom>
          <a:solidFill>
            <a:srgbClr val="1FB47C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 rot="10800000" flipH="1">
            <a:off x="360" y="-1800"/>
            <a:ext cx="1784880" cy="316080"/>
          </a:xfrm>
          <a:prstGeom prst="rtTriangle">
            <a:avLst/>
          </a:prstGeom>
          <a:solidFill>
            <a:srgbClr val="1778AB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 rot="10800000" flipH="1">
            <a:off x="-2160" y="-1800"/>
            <a:ext cx="850680" cy="316080"/>
          </a:xfrm>
          <a:prstGeom prst="rtTriangle">
            <a:avLst/>
          </a:prstGeom>
          <a:solidFill>
            <a:srgbClr val="1FB47C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378360" y="85320"/>
            <a:ext cx="4876560" cy="666000"/>
          </a:xfrm>
          <a:prstGeom prst="rect">
            <a:avLst/>
          </a:prstGeom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1FB47C"/>
                </a:solidFill>
                <a:latin typeface="Arial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378360" y="1121400"/>
            <a:ext cx="6447240" cy="2741400"/>
          </a:xfrm>
          <a:prstGeom prst="rect">
            <a:avLst/>
          </a:prstGeom>
        </p:spPr>
        <p:txBody>
          <a:bodyPr lIns="65160" tIns="32760" rIns="65160" bIns="32760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281"/>
              </a:spcBef>
              <a:buClr>
                <a:srgbClr val="0D0D0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</a:rPr>
              <a:t>Click to edit Master text styles</a:t>
            </a:r>
          </a:p>
          <a:p>
            <a:pPr marL="530280" lvl="1" indent="-202680">
              <a:lnSpc>
                <a:spcPct val="100000"/>
              </a:lnSpc>
              <a:spcBef>
                <a:spcPts val="241"/>
              </a:spcBef>
              <a:buClr>
                <a:srgbClr val="0D0D0D"/>
              </a:buClr>
              <a:buFont typeface="Arial"/>
              <a:buChar char="–"/>
            </a:pPr>
            <a:r>
              <a:rPr lang="en-US" sz="1200" b="0" strike="noStrike" spc="-1">
                <a:solidFill>
                  <a:srgbClr val="0D0D0D"/>
                </a:solidFill>
                <a:latin typeface="Arial"/>
              </a:rPr>
              <a:t>Second level</a:t>
            </a:r>
          </a:p>
          <a:p>
            <a:pPr marL="816120" lvl="2" indent="-161640">
              <a:lnSpc>
                <a:spcPct val="100000"/>
              </a:lnSpc>
              <a:spcBef>
                <a:spcPts val="221"/>
              </a:spcBef>
              <a:buClr>
                <a:srgbClr val="0D0D0D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D0D0D"/>
                </a:solidFill>
                <a:latin typeface="Arial"/>
              </a:rPr>
              <a:t>Third level</a:t>
            </a:r>
          </a:p>
          <a:p>
            <a:pPr marL="1141560" lvl="3" indent="-161640">
              <a:lnSpc>
                <a:spcPct val="100000"/>
              </a:lnSpc>
              <a:spcBef>
                <a:spcPts val="201"/>
              </a:spcBef>
              <a:buClr>
                <a:srgbClr val="0D0D0D"/>
              </a:buClr>
              <a:buFont typeface="Arial"/>
              <a:buChar char="–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Fourth level</a:t>
            </a:r>
          </a:p>
          <a:p>
            <a:pPr marL="1468440" lvl="4" indent="-161640">
              <a:lnSpc>
                <a:spcPct val="100000"/>
              </a:lnSpc>
              <a:spcBef>
                <a:spcPts val="201"/>
              </a:spcBef>
              <a:buClr>
                <a:srgbClr val="0D0D0D"/>
              </a:buClr>
              <a:buFont typeface="Arial"/>
              <a:buChar char="»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Fifth level</a:t>
            </a:r>
          </a:p>
        </p:txBody>
      </p:sp>
      <p:sp>
        <p:nvSpPr>
          <p:cNvPr id="9" name="PlaceHolder 9"/>
          <p:cNvSpPr>
            <a:spLocks noGrp="1"/>
          </p:cNvSpPr>
          <p:nvPr>
            <p:ph type="sldNum"/>
          </p:nvPr>
        </p:nvSpPr>
        <p:spPr>
          <a:xfrm>
            <a:off x="5241960" y="3929760"/>
            <a:ext cx="1707840" cy="218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6398BAB-74B7-4E9C-995F-61157C9C9D8D}" type="slidenum">
              <a:rPr lang="en-GB" sz="800" b="0" strike="noStrike" spc="-1">
                <a:solidFill>
                  <a:srgbClr val="FFFFFF"/>
                </a:solidFill>
                <a:latin typeface="Myriad Pro Light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3929760"/>
            <a:ext cx="7314840" cy="184680"/>
          </a:xfrm>
          <a:prstGeom prst="rect">
            <a:avLst/>
          </a:prstGeom>
          <a:gradFill rotWithShape="0">
            <a:gsLst>
              <a:gs pos="0">
                <a:srgbClr val="1FB47C">
                  <a:alpha val="66274"/>
                </a:srgbClr>
              </a:gs>
              <a:gs pos="100000">
                <a:srgbClr val="1778AB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8"/>
          <p:cNvPicPr/>
          <p:nvPr/>
        </p:nvPicPr>
        <p:blipFill>
          <a:blip r:embed="rId14"/>
          <a:stretch/>
        </p:blipFill>
        <p:spPr>
          <a:xfrm>
            <a:off x="5745960" y="145800"/>
            <a:ext cx="1146240" cy="52884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7254720" y="0"/>
            <a:ext cx="66600" cy="2201040"/>
          </a:xfrm>
          <a:prstGeom prst="rect">
            <a:avLst/>
          </a:prstGeom>
          <a:solidFill>
            <a:srgbClr val="1FB4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7188480" y="0"/>
            <a:ext cx="66600" cy="1265040"/>
          </a:xfrm>
          <a:prstGeom prst="rect">
            <a:avLst/>
          </a:prstGeom>
          <a:solidFill>
            <a:srgbClr val="1FB47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7119720" y="0"/>
            <a:ext cx="66600" cy="674640"/>
          </a:xfrm>
          <a:prstGeom prst="rect">
            <a:avLst/>
          </a:prstGeom>
          <a:solidFill>
            <a:srgbClr val="1FB47C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rot="10800000" flipH="1">
            <a:off x="360" y="-1800"/>
            <a:ext cx="1784880" cy="316080"/>
          </a:xfrm>
          <a:prstGeom prst="rtTriangle">
            <a:avLst/>
          </a:prstGeom>
          <a:solidFill>
            <a:srgbClr val="1778AB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 rot="10800000" flipH="1">
            <a:off x="-2160" y="-1800"/>
            <a:ext cx="850680" cy="316080"/>
          </a:xfrm>
          <a:prstGeom prst="rtTriangle">
            <a:avLst/>
          </a:prstGeom>
          <a:solidFill>
            <a:srgbClr val="1FB47C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laceHolder 7"/>
          <p:cNvSpPr>
            <a:spLocks noGrp="1"/>
          </p:cNvSpPr>
          <p:nvPr>
            <p:ph type="sldNum"/>
          </p:nvPr>
        </p:nvSpPr>
        <p:spPr>
          <a:xfrm>
            <a:off x="5241960" y="3929760"/>
            <a:ext cx="1707840" cy="218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4AFBA87-9723-41F5-8994-4FB917DCD803}" type="slidenum">
              <a:rPr lang="en-GB" sz="800" b="0" strike="noStrike" spc="-1">
                <a:solidFill>
                  <a:srgbClr val="FFFFFF"/>
                </a:solidFill>
                <a:latin typeface="Myriad Pro Light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03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D0D0D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D0D0D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D0D0D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D0D0D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decorated, sliced, several&#10;&#10;Description automatically generated">
            <a:extLst>
              <a:ext uri="{FF2B5EF4-FFF2-40B4-BE49-F238E27FC236}">
                <a16:creationId xmlns:a16="http://schemas.microsoft.com/office/drawing/2014/main" id="{CD19518D-C8DC-48ED-8180-0D54EA6C2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5" b="38298"/>
          <a:stretch/>
        </p:blipFill>
        <p:spPr>
          <a:xfrm>
            <a:off x="0" y="-81250"/>
            <a:ext cx="7315200" cy="2006171"/>
          </a:xfrm>
          <a:prstGeom prst="rect">
            <a:avLst/>
          </a:prstGeom>
        </p:spPr>
      </p:pic>
      <p:sp>
        <p:nvSpPr>
          <p:cNvPr id="146" name="TextShape 1"/>
          <p:cNvSpPr txBox="1"/>
          <p:nvPr/>
        </p:nvSpPr>
        <p:spPr>
          <a:xfrm>
            <a:off x="944331" y="1928119"/>
            <a:ext cx="5426538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0070C0"/>
                </a:solidFill>
              </a:rPr>
              <a:t>COVID-19 &amp; Diet</a:t>
            </a:r>
            <a:endParaRPr lang="en-US" sz="5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C14EDDFE-9D36-4782-9287-E4FB4FE79984}"/>
              </a:ext>
            </a:extLst>
          </p:cNvPr>
          <p:cNvSpPr txBox="1"/>
          <p:nvPr/>
        </p:nvSpPr>
        <p:spPr>
          <a:xfrm>
            <a:off x="1334749" y="2686436"/>
            <a:ext cx="4645702" cy="88164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 algn="ctr"/>
            <a:r>
              <a:rPr lang="en-US" sz="1600" b="1" dirty="0"/>
              <a:t>DATA 622 FINAL PROJECT</a:t>
            </a:r>
          </a:p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88B4"/>
                </a:solidFill>
              </a:rPr>
              <a:t>Abdellah Ait Elmouden | Gabriel Abreu | Jered </a:t>
            </a:r>
            <a:r>
              <a:rPr lang="en-US" sz="1500" spc="-1" dirty="0" err="1">
                <a:solidFill>
                  <a:srgbClr val="0088B4"/>
                </a:solidFill>
              </a:rPr>
              <a:t>Ataky</a:t>
            </a:r>
            <a:br>
              <a:rPr sz="1500" dirty="0"/>
            </a:br>
            <a:r>
              <a:rPr lang="en-US" sz="1500" strike="noStrike" spc="-1" dirty="0">
                <a:solidFill>
                  <a:srgbClr val="24B57A"/>
                </a:solidFill>
                <a:latin typeface="Arial"/>
              </a:rPr>
              <a:t> </a:t>
            </a:r>
            <a:endParaRPr lang="en-US" sz="150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4CAEEA5-399A-4CBF-8F38-56F52D41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0" y="3355634"/>
            <a:ext cx="1724614" cy="480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26741C-D0D3-48BA-AA68-C4E7D1D6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88" y="903347"/>
            <a:ext cx="4876560" cy="26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1574B-6EFC-463A-8831-B0D8DCAC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02" y="437707"/>
            <a:ext cx="5096538" cy="32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D7938-27C3-496B-9460-9172B66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7" y="701707"/>
            <a:ext cx="5609690" cy="31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0ED96-AA02-448D-9339-F47438FA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2" y="996592"/>
            <a:ext cx="3067290" cy="2440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BD99AE-3B83-41EF-87A4-67712389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22" y="1140675"/>
            <a:ext cx="3813517" cy="22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6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EDAD30-CA35-4F12-8CC8-7DC96435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5" y="854013"/>
            <a:ext cx="3515935" cy="2690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CEEDB-D9E3-415C-B862-2BF4E0E9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06" y="751320"/>
            <a:ext cx="3276810" cy="27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781CE-1438-43F3-B007-3E6151C0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5" y="751320"/>
            <a:ext cx="3471555" cy="2862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CF1632-BCF4-4F56-B7D5-0A4677BC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62" y="751320"/>
            <a:ext cx="3660116" cy="28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8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5755312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Linear regression with principal components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E0940-77EA-4E70-8883-8BBDD628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81" y="593332"/>
            <a:ext cx="5547403" cy="323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33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5755312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K-mean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2A374-CB41-4A28-9187-098F0447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18" y="320638"/>
            <a:ext cx="5040170" cy="34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67F7-C2EB-4234-B396-2A9D5C35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58" y="170597"/>
            <a:ext cx="6212461" cy="539087"/>
          </a:xfrm>
          <a:solidFill>
            <a:srgbClr val="FFFFFF"/>
          </a:solidFill>
        </p:spPr>
        <p:txBody>
          <a:bodyPr/>
          <a:lstStyle/>
          <a:p>
            <a:r>
              <a:rPr lang="en-US" sz="2000" b="1" dirty="0">
                <a:solidFill>
                  <a:srgbClr val="00B050"/>
                </a:solidFill>
              </a:rPr>
              <a:t>Trees – Random Forest, Cubist, Gradient Boost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B0728-797B-4274-8038-60BA1DE5CF50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Random Forest </a:t>
            </a:r>
          </a:p>
          <a:p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73D36-7CE8-4E95-ABCE-FBBBBAB50E8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Random Forest: Food Only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4683B-1869-4008-B7DB-8DEB347F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9" y="1268622"/>
            <a:ext cx="3028758" cy="1883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E0B4D-57B1-4F92-95E7-4DEBEE65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201" y="1268622"/>
            <a:ext cx="3197241" cy="19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0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D90C7-5F60-4B10-88B2-9F287F636B74}"/>
              </a:ext>
            </a:extLst>
          </p:cNvPr>
          <p:cNvSpPr txBox="1"/>
          <p:nvPr/>
        </p:nvSpPr>
        <p:spPr>
          <a:xfrm>
            <a:off x="2883089" y="197893"/>
            <a:ext cx="154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Cubist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C98C8-F628-4A11-8598-B769F3E4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066"/>
            <a:ext cx="3280957" cy="2231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4121C-645F-4E50-9661-A6222824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33" y="598003"/>
            <a:ext cx="4050505" cy="25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8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The Dataset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73239" y="761400"/>
            <a:ext cx="5932351" cy="27414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>
            <a:noAutofit/>
          </a:bodyPr>
          <a:lstStyle/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</a:pPr>
            <a:r>
              <a:rPr lang="en-US" spc="-1" dirty="0">
                <a:solidFill>
                  <a:srgbClr val="1778AB"/>
                </a:solidFill>
              </a:rPr>
              <a:t>The dataset combined data of :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</a:pPr>
            <a:endParaRPr lang="en-US" spc="-1" dirty="0">
              <a:solidFill>
                <a:srgbClr val="1778AB"/>
              </a:solidFill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Different types of food, 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World population obesity and 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undernourished rate, and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Global COVID-19 cases count from around the world</a:t>
            </a:r>
            <a:endParaRPr lang="en-US" sz="1800" strike="noStrike" spc="-1" dirty="0">
              <a:solidFill>
                <a:srgbClr val="0D0D0D"/>
              </a:solidFill>
              <a:latin typeface="Arial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05F55C-50EA-4031-A825-15015FA2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00" y="761400"/>
            <a:ext cx="2242494" cy="14956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8AF598-6ED2-4212-ABE7-8BB896D5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12" y="343259"/>
            <a:ext cx="3114419" cy="1751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4E60A-EAD1-4E21-B807-D8E93963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40" y="0"/>
            <a:ext cx="6583320" cy="552734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Gradient Boost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95C57-C275-4FA0-A587-B24D8594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5" y="445231"/>
            <a:ext cx="2556113" cy="1649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604C0-0DBF-4221-85D1-3532DD36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9" y="2094335"/>
            <a:ext cx="2288730" cy="182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C86091-E42B-4DC5-9B1E-7CF1D7721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309" y="2094334"/>
            <a:ext cx="3368156" cy="18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E1873-6D87-408F-B270-6A08AB462141}"/>
              </a:ext>
            </a:extLst>
          </p:cNvPr>
          <p:cNvSpPr txBox="1"/>
          <p:nvPr/>
        </p:nvSpPr>
        <p:spPr>
          <a:xfrm>
            <a:off x="1289713" y="102358"/>
            <a:ext cx="481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Tree Prediction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CC077-1564-4C96-9D23-80E9820A2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742736"/>
            <a:ext cx="6391275" cy="1314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E2CBC-3834-4C49-975D-8E955A17E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3" y="2400513"/>
            <a:ext cx="6391275" cy="10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2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173C0-B5A5-46C4-A6D3-39151696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586"/>
            <a:ext cx="4039737" cy="29780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ACA4E-5861-46B2-85AB-DB2F99AD458E}"/>
              </a:ext>
            </a:extLst>
          </p:cNvPr>
          <p:cNvSpPr txBox="1"/>
          <p:nvPr/>
        </p:nvSpPr>
        <p:spPr>
          <a:xfrm>
            <a:off x="1531961" y="22245"/>
            <a:ext cx="425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Support Vector Regression Plots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A98E00-4971-454E-8FFC-E65B0D1FE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04" y="2789330"/>
            <a:ext cx="1344304" cy="513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9D09F-A458-4EFD-B990-80911CE6C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17" y="386113"/>
            <a:ext cx="3734859" cy="20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84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77547-168F-45B2-AD24-21F4062413AE}"/>
              </a:ext>
            </a:extLst>
          </p:cNvPr>
          <p:cNvSpPr txBox="1"/>
          <p:nvPr/>
        </p:nvSpPr>
        <p:spPr>
          <a:xfrm>
            <a:off x="1589963" y="150125"/>
            <a:ext cx="403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Tuned Grid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C2F87-47F5-4617-B2E5-8336F8CE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47" y="641446"/>
            <a:ext cx="3375410" cy="2279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844D3-4ABB-4965-9FE9-62841690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57" y="718154"/>
            <a:ext cx="3553290" cy="21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62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89A13-2E6D-4616-9B5A-C9F2EF28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6" y="323565"/>
            <a:ext cx="2689178" cy="172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32BA44-4C9D-4E28-BAEF-4B24C2D8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39" y="453085"/>
            <a:ext cx="1200821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BBCB9-0FAE-475A-B158-EFBC29C2B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028" y="453085"/>
            <a:ext cx="3127864" cy="1382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CA5E4F-098D-4035-B00B-357EE9ED5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43" y="1835624"/>
            <a:ext cx="2559496" cy="1955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F2241B-5D12-47C2-8B28-5B9D9A032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1439" y="1977496"/>
            <a:ext cx="1200821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ED4E5B-ABFF-4723-8B9B-6B6B50CA7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1439" y="2637560"/>
            <a:ext cx="4278573" cy="7405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75CA95-025E-4999-B082-784F65FE9EF5}"/>
              </a:ext>
            </a:extLst>
          </p:cNvPr>
          <p:cNvSpPr txBox="1"/>
          <p:nvPr/>
        </p:nvSpPr>
        <p:spPr>
          <a:xfrm>
            <a:off x="1808328" y="0"/>
            <a:ext cx="438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Tuned SVR Plots and Results</a:t>
            </a:r>
          </a:p>
        </p:txBody>
      </p:sp>
    </p:spTree>
    <p:extLst>
      <p:ext uri="{BB962C8B-B14F-4D97-AF65-F5344CB8AC3E}">
        <p14:creationId xmlns:p14="http://schemas.microsoft.com/office/powerpoint/2010/main" val="309992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17240" y="1841400"/>
            <a:ext cx="633636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1FB47C"/>
                </a:solidFill>
                <a:latin typeface="Arial"/>
              </a:rPr>
              <a:t>Thank you!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15AA8B-A52B-4108-AFC4-F3F079618FF7}"/>
              </a:ext>
            </a:extLst>
          </p:cNvPr>
          <p:cNvSpPr/>
          <p:nvPr/>
        </p:nvSpPr>
        <p:spPr>
          <a:xfrm>
            <a:off x="5661061" y="82193"/>
            <a:ext cx="1397285" cy="68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Methodology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73239" y="761400"/>
            <a:ext cx="6230111" cy="3106604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Exploratory Data Analysis (EDA)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Machine Learning :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PCA analysis 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K-mean Clustering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Random forest, 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Gradient Boosting 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Cubist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Support Vector Regression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endParaRPr lang="en-US" spc="-1" dirty="0">
              <a:solidFill>
                <a:srgbClr val="1778AB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1F5C722-7485-420C-B26A-602A08486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6" t="1" b="-963"/>
          <a:stretch/>
        </p:blipFill>
        <p:spPr>
          <a:xfrm>
            <a:off x="5148123" y="2256322"/>
            <a:ext cx="2114934" cy="16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3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17316-BD77-4B5A-9D08-A80593B0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" y="833331"/>
            <a:ext cx="5890625" cy="2680432"/>
          </a:xfrm>
          <a:prstGeom prst="rect">
            <a:avLst/>
          </a:prstGeom>
        </p:spPr>
      </p:pic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Data Exploration and Processing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BB896-5AB1-467E-8423-E5714A034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30" y="1489753"/>
            <a:ext cx="2029276" cy="18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Missing Data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BB896-5AB1-467E-8423-E5714A034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30" y="1489753"/>
            <a:ext cx="2029276" cy="1895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A71D00-4365-44E9-9702-DF93B038D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94" y="751320"/>
            <a:ext cx="4416720" cy="28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6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D9491B-95F5-43C7-9723-021913C1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496"/>
            <a:ext cx="3390472" cy="2313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DDF20-30C8-44C2-A68F-EF188F64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955497"/>
            <a:ext cx="3565133" cy="23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9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29A05-C52C-4B79-8A93-54164F38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53" y="751320"/>
            <a:ext cx="4971034" cy="288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DDCCBB-D2ED-4FA3-B7B0-D03F08E0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555034"/>
            <a:ext cx="5156129" cy="32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6B62E-2453-4EA1-B350-13C4FB46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625463"/>
            <a:ext cx="5194497" cy="31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10575</TotalTime>
  <Words>134</Words>
  <Application>Microsoft Office PowerPoint</Application>
  <PresentationFormat>Custom</PresentationFormat>
  <Paragraphs>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Myriad Pro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Trees – Random Forest, Cubist, Gradient Boost</vt:lpstr>
      <vt:lpstr>PowerPoint Presentation</vt:lpstr>
      <vt:lpstr>Gradient Boost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FAO of the 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Dyaa Ajkabache (OCCI)</dc:creator>
  <dc:description/>
  <cp:lastModifiedBy>Gabriel Abreu</cp:lastModifiedBy>
  <cp:revision>263</cp:revision>
  <cp:lastPrinted>2020-10-13T13:24:03Z</cp:lastPrinted>
  <dcterms:created xsi:type="dcterms:W3CDTF">2014-09-01T13:25:29Z</dcterms:created>
  <dcterms:modified xsi:type="dcterms:W3CDTF">2021-12-12T19:05:19Z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0x0101008C27955DEA625946A9CE914320BA32BF</vt:lpwstr>
  </property>
  <property fmtid="{D5CDD505-2E9C-101B-9397-08002B2CF9AE}" pid="3" name="Notes">
    <vt:i4>1</vt:i4>
  </property>
  <property fmtid="{D5CDD505-2E9C-101B-9397-08002B2CF9AE}" pid="4" name="PresentationFormat">
    <vt:lpwstr>Custom</vt:lpwstr>
  </property>
  <property fmtid="{D5CDD505-2E9C-101B-9397-08002B2CF9AE}" pid="5" name="Slides">
    <vt:i4>15</vt:i4>
  </property>
</Properties>
</file>