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
  </p:notesMasterIdLst>
  <p:handoutMasterIdLst>
    <p:handoutMasterId r:id="rId12"/>
  </p:handoutMasterIdLst>
  <p:sldIdLst>
    <p:sldId id="269" r:id="rId2"/>
    <p:sldId id="270" r:id="rId3"/>
    <p:sldId id="271" r:id="rId4"/>
    <p:sldId id="272" r:id="rId5"/>
    <p:sldId id="275" r:id="rId6"/>
    <p:sldId id="276" r:id="rId7"/>
    <p:sldId id="273" r:id="rId8"/>
    <p:sldId id="263" r:id="rId9"/>
    <p:sldId id="277" r:id="rId1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p:scale>
          <a:sx n="96" d="100"/>
          <a:sy n="96" d="100"/>
        </p:scale>
        <p:origin x="-178" y="230"/>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10/27/2020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10/27/2020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6</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7</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8</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9</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10/27/2020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10/27/2020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10/27/2020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10/27/2020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10/27/2020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10/27/2020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10/27/2020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10/27/2020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10/27/2020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10/27/2020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10/27/2020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10/27/2020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List_of_areas_of_London"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www.data.gouv.fr/fr/datasets/r/e88c6fda-1d09-42a0-a069-606d3259114e"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r>
              <a:rPr lang="en-US" b="1" dirty="0" smtClean="0"/>
              <a:t>                 A </a:t>
            </a:r>
            <a:r>
              <a:rPr lang="en-US" b="1" dirty="0"/>
              <a:t>Tale of Two cities</a:t>
            </a:r>
          </a:p>
        </p:txBody>
      </p:sp>
      <p:sp>
        <p:nvSpPr>
          <p:cNvPr id="5" name="Subtitle 4"/>
          <p:cNvSpPr>
            <a:spLocks noGrp="1"/>
          </p:cNvSpPr>
          <p:nvPr>
            <p:ph type="subTitle" idx="1"/>
          </p:nvPr>
        </p:nvSpPr>
        <p:spPr>
          <a:xfrm>
            <a:off x="9262764" y="5733256"/>
            <a:ext cx="2644550" cy="632048"/>
          </a:xfrm>
        </p:spPr>
        <p:txBody>
          <a:bodyPr>
            <a:normAutofit lnSpcReduction="10000"/>
          </a:bodyPr>
          <a:lstStyle/>
          <a:p>
            <a:r>
              <a:rPr lang="en-US" dirty="0" smtClean="0"/>
              <a:t>By,</a:t>
            </a:r>
          </a:p>
          <a:p>
            <a:r>
              <a:rPr lang="en-US" dirty="0" err="1" smtClean="0"/>
              <a:t>Geen</a:t>
            </a:r>
            <a:r>
              <a:rPr lang="en-US" dirty="0" err="1" smtClean="0"/>
              <a:t>a</a:t>
            </a:r>
            <a:r>
              <a:rPr lang="en-US" dirty="0" smtClean="0"/>
              <a:t> </a:t>
            </a:r>
            <a:r>
              <a:rPr lang="en-US" dirty="0"/>
              <a:t>G</a:t>
            </a:r>
            <a:r>
              <a:rPr lang="en-US" dirty="0" smtClean="0"/>
              <a:t>eorge</a:t>
            </a:r>
            <a:endParaRPr lang="en-US" dirty="0"/>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a:bodyPr>
          <a:lstStyle/>
          <a:p>
            <a:r>
              <a:rPr lang="en-US" dirty="0"/>
              <a:t>A Tale of Two cities, a novel written by Charles Dickens was set in London and Paris which takes place during the French Revolution. These cities were both happening then and now. A lot has changed over the years and we now take a look at how the cities have grown.</a:t>
            </a:r>
          </a:p>
          <a:p>
            <a:r>
              <a:rPr lang="en-US" dirty="0"/>
              <a:t>London and Paris are quite the popular tourist and vacation destinations for people all around the world. They are diverse and multicultural and offer a wide variety of experiences that is widely sought after. We try to group the </a:t>
            </a:r>
            <a:r>
              <a:rPr lang="en-US" dirty="0" smtClean="0"/>
              <a:t>neighborhoods </a:t>
            </a:r>
            <a:r>
              <a:rPr lang="en-US" dirty="0"/>
              <a:t>of London and Paris respectively and draw insights to what they look like now</a:t>
            </a:r>
            <a:r>
              <a:rPr lang="en-US" dirty="0" smtClean="0"/>
              <a:t>.</a:t>
            </a:r>
            <a:endParaRPr lang="en-US" dirty="0"/>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US" dirty="0"/>
              <a:t>The aim is to help tourists choose their destinations depending on the experiences that the </a:t>
            </a:r>
            <a:r>
              <a:rPr lang="en-US" dirty="0" smtClean="0"/>
              <a:t>neighborhoods </a:t>
            </a:r>
            <a:r>
              <a:rPr lang="en-US" dirty="0"/>
              <a:t>have to offer and what they would want to have. </a:t>
            </a:r>
            <a:endParaRPr lang="en-US" dirty="0" smtClean="0"/>
          </a:p>
          <a:p>
            <a:pPr algn="just"/>
            <a:r>
              <a:rPr lang="en-US" dirty="0" smtClean="0"/>
              <a:t>This </a:t>
            </a:r>
            <a:r>
              <a:rPr lang="en-US" dirty="0"/>
              <a:t>also helps people make decisions if they are thinking about migrating to London or Paris or even if they want to relocate </a:t>
            </a:r>
            <a:r>
              <a:rPr lang="en-US" dirty="0" smtClean="0"/>
              <a:t>neighborhoods </a:t>
            </a:r>
            <a:r>
              <a:rPr lang="en-US" dirty="0"/>
              <a:t>within the city. </a:t>
            </a:r>
            <a:endParaRPr lang="en-US" dirty="0" smtClean="0"/>
          </a:p>
          <a:p>
            <a:pPr algn="just"/>
            <a:r>
              <a:rPr lang="en-US" dirty="0" smtClean="0"/>
              <a:t>Our </a:t>
            </a:r>
            <a:r>
              <a:rPr lang="en-US" dirty="0"/>
              <a:t>findings will help stakeholders make informed decisions and address any concerns they have including the different kinds of cuisines, provision stores and what the city has to offer.</a:t>
            </a:r>
            <a:endParaRPr lang="en-IN" dirty="0"/>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US" dirty="0" smtClean="0"/>
              <a:t>We require geographical location data for both London and Paris. Postal codes in each city serve as a starting point. Using Postal codes we use can find out the neighborhoods, boroughs, venues and their most popular venue categories</a:t>
            </a:r>
            <a:r>
              <a:rPr lang="en-IN" dirty="0" smtClean="0"/>
              <a:t>:</a:t>
            </a:r>
          </a:p>
          <a:p>
            <a:pPr marL="502920" indent="-457200" algn="just">
              <a:buFont typeface="+mj-lt"/>
              <a:buAutoNum type="arabicPeriod"/>
            </a:pPr>
            <a:r>
              <a:rPr lang="en-IN" dirty="0" smtClean="0"/>
              <a:t> </a:t>
            </a:r>
            <a:r>
              <a:rPr lang="en-IN" b="1" dirty="0" smtClean="0"/>
              <a:t>London</a:t>
            </a:r>
          </a:p>
          <a:p>
            <a:pPr lvl="1" algn="just"/>
            <a:r>
              <a:rPr lang="en-IN" sz="2400" dirty="0" smtClean="0"/>
              <a:t>Data source :</a:t>
            </a:r>
            <a:r>
              <a:rPr lang="en-US" sz="2400" dirty="0" smtClean="0"/>
              <a:t> </a:t>
            </a:r>
            <a:r>
              <a:rPr lang="en-US" sz="2400" dirty="0" smtClean="0">
                <a:hlinkClick r:id="rId3"/>
              </a:rPr>
              <a:t>https://en.wikipedia.org/wiki/List_of_areas_of_London</a:t>
            </a:r>
            <a:endParaRPr lang="en-IN" sz="2400" dirty="0" smtClean="0"/>
          </a:p>
          <a:p>
            <a:pPr lvl="1"/>
            <a:r>
              <a:rPr lang="en-US" sz="2400" dirty="0" smtClean="0"/>
              <a:t>This Wikipedia page has information about all the </a:t>
            </a:r>
            <a:r>
              <a:rPr lang="en-US" sz="2400" dirty="0" err="1" smtClean="0"/>
              <a:t>neighbourhoods</a:t>
            </a:r>
            <a:r>
              <a:rPr lang="en-US" sz="2400" dirty="0" smtClean="0"/>
              <a:t>, we limit it London.</a:t>
            </a:r>
          </a:p>
          <a:p>
            <a:pPr lvl="1"/>
            <a:r>
              <a:rPr lang="en-US" sz="2400" dirty="0" smtClean="0"/>
              <a:t>borough : Name of Neighborhood</a:t>
            </a:r>
          </a:p>
          <a:p>
            <a:pPr lvl="1"/>
            <a:r>
              <a:rPr lang="en-US" sz="2400" dirty="0" smtClean="0"/>
              <a:t>town : Name of borough</a:t>
            </a:r>
          </a:p>
          <a:p>
            <a:pPr lvl="1"/>
            <a:r>
              <a:rPr lang="en-US" sz="2400" dirty="0" smtClean="0"/>
              <a:t>postcode : Postal codes for London.</a:t>
            </a:r>
          </a:p>
          <a:p>
            <a:pPr lvl="1"/>
            <a:r>
              <a:rPr lang="en-US" sz="2400" dirty="0" smtClean="0"/>
              <a:t>This Wikipedia page lacks information about the geographical </a:t>
            </a:r>
            <a:r>
              <a:rPr lang="en-US" sz="2400" dirty="0"/>
              <a:t>locations. </a:t>
            </a:r>
            <a:r>
              <a:rPr lang="en-US" sz="2400" dirty="0"/>
              <a:t>To solve this problem we use ArcGIS API</a:t>
            </a:r>
          </a:p>
          <a:p>
            <a:pPr lvl="1"/>
            <a:endParaRPr lang="en-US" sz="3200" dirty="0"/>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buNone/>
            </a:pPr>
            <a:r>
              <a:rPr lang="en-US" dirty="0" smtClean="0"/>
              <a:t>2. </a:t>
            </a:r>
            <a:r>
              <a:rPr lang="en-US" b="1" dirty="0"/>
              <a:t>ArcGIS API</a:t>
            </a:r>
          </a:p>
          <a:p>
            <a:r>
              <a:rPr lang="en-US" dirty="0"/>
              <a:t>ArcGIS Online enables you to connect people, locations, and data using interactive maps. Work with smart, data-driven styles and intuitive analysis tools that deliver location intelligence. Share your insights with the world or specific groups.</a:t>
            </a:r>
          </a:p>
          <a:p>
            <a:r>
              <a:rPr lang="en-US" dirty="0"/>
              <a:t>More specifically, we use ArcGIS to get the geo locations of the </a:t>
            </a:r>
            <a:r>
              <a:rPr lang="en-US" dirty="0" smtClean="0"/>
              <a:t>neighborhoods </a:t>
            </a:r>
            <a:r>
              <a:rPr lang="en-US" dirty="0"/>
              <a:t>of London. </a:t>
            </a:r>
            <a:r>
              <a:rPr lang="en-US" dirty="0"/>
              <a:t>The following columns are added to our initial dataset which prepares our data.</a:t>
            </a:r>
          </a:p>
          <a:p>
            <a:r>
              <a:rPr lang="en-US" dirty="0"/>
              <a:t>latitude : Latitude for </a:t>
            </a:r>
            <a:r>
              <a:rPr lang="en-US" dirty="0" smtClean="0"/>
              <a:t>Neighborhood</a:t>
            </a:r>
            <a:endParaRPr lang="en-US" dirty="0"/>
          </a:p>
          <a:p>
            <a:r>
              <a:rPr lang="en-US" dirty="0"/>
              <a:t>longitude : Longitude for </a:t>
            </a:r>
            <a:r>
              <a:rPr lang="en-US" dirty="0" smtClean="0"/>
              <a:t>Neighborhood</a:t>
            </a:r>
            <a:r>
              <a:rPr lang="en-IN" dirty="0" smtClean="0"/>
              <a:t>.</a:t>
            </a:r>
            <a:endParaRPr lang="en-IN" dirty="0"/>
          </a:p>
        </p:txBody>
      </p:sp>
    </p:spTree>
    <p:extLst>
      <p:ext uri="{BB962C8B-B14F-4D97-AF65-F5344CB8AC3E}">
        <p14:creationId xmlns:p14="http://schemas.microsoft.com/office/powerpoint/2010/main" val="3141710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buNone/>
            </a:pPr>
            <a:r>
              <a:rPr lang="en-US" dirty="0" smtClean="0"/>
              <a:t>3</a:t>
            </a:r>
            <a:r>
              <a:rPr lang="en-US" b="1" dirty="0" smtClean="0"/>
              <a:t>.Paris</a:t>
            </a:r>
          </a:p>
          <a:p>
            <a:r>
              <a:rPr lang="en-US" dirty="0"/>
              <a:t>To </a:t>
            </a:r>
            <a:r>
              <a:rPr lang="en-US" dirty="0"/>
              <a:t>derive our solution, We leverage JSON data available at </a:t>
            </a:r>
            <a:r>
              <a:rPr lang="en-US" dirty="0">
                <a:hlinkClick r:id="rId3"/>
              </a:rPr>
              <a:t>https://www.data.gouv.fr/fr/datasets/r/e88c6fda-1d09-42a0-a069-606d3259114e</a:t>
            </a:r>
            <a:endParaRPr lang="en-US" dirty="0"/>
          </a:p>
          <a:p>
            <a:r>
              <a:rPr lang="en-US" dirty="0"/>
              <a:t>The JSON file has data about all the </a:t>
            </a:r>
            <a:r>
              <a:rPr lang="en-US" dirty="0" smtClean="0"/>
              <a:t>neighborhoods </a:t>
            </a:r>
            <a:r>
              <a:rPr lang="en-US" dirty="0"/>
              <a:t>in France, we limit it to Paris.</a:t>
            </a:r>
          </a:p>
          <a:p>
            <a:r>
              <a:rPr lang="en-US" dirty="0" smtClean="0"/>
              <a:t>postal code</a:t>
            </a:r>
            <a:r>
              <a:rPr lang="en-US" dirty="0"/>
              <a:t> : Postal codes for France</a:t>
            </a:r>
          </a:p>
          <a:p>
            <a:r>
              <a:rPr lang="en-US" dirty="0" err="1"/>
              <a:t>nom_comm</a:t>
            </a:r>
            <a:r>
              <a:rPr lang="en-US" dirty="0"/>
              <a:t> : Name of </a:t>
            </a:r>
            <a:r>
              <a:rPr lang="en-US" dirty="0" smtClean="0"/>
              <a:t>Neighborhoods </a:t>
            </a:r>
            <a:r>
              <a:rPr lang="en-US" dirty="0"/>
              <a:t>in France</a:t>
            </a:r>
          </a:p>
          <a:p>
            <a:r>
              <a:rPr lang="en-US" dirty="0" err="1"/>
              <a:t>nom_dept</a:t>
            </a:r>
            <a:r>
              <a:rPr lang="en-US" dirty="0"/>
              <a:t> : Name of the boroughs, equivalent to towns in France</a:t>
            </a:r>
          </a:p>
          <a:p>
            <a:r>
              <a:rPr lang="en-US" dirty="0"/>
              <a:t>geo_point_2d : Tuple containing the latitude and longitude of the </a:t>
            </a:r>
            <a:r>
              <a:rPr lang="en-US" dirty="0" smtClean="0"/>
              <a:t>Neighborhoods.</a:t>
            </a:r>
            <a:endParaRPr lang="en-US" dirty="0"/>
          </a:p>
        </p:txBody>
      </p:sp>
    </p:spTree>
    <p:extLst>
      <p:ext uri="{BB962C8B-B14F-4D97-AF65-F5344CB8AC3E}">
        <p14:creationId xmlns:p14="http://schemas.microsoft.com/office/powerpoint/2010/main" val="606993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a:bodyPr>
          <a:lstStyle/>
          <a:p>
            <a:pPr lvl="1" algn="just"/>
            <a:r>
              <a:rPr lang="en-US" sz="2400" dirty="0"/>
              <a:t>In the data collection stage, we begin with collecting the required data for the cities of London and </a:t>
            </a:r>
            <a:r>
              <a:rPr lang="en-US" sz="2400" dirty="0"/>
              <a:t>Paris</a:t>
            </a:r>
            <a:r>
              <a:rPr lang="en-IN" sz="2400" dirty="0"/>
              <a:t>.</a:t>
            </a:r>
          </a:p>
          <a:p>
            <a:pPr lvl="1" algn="just"/>
            <a:r>
              <a:rPr lang="en-IN" sz="2400" dirty="0"/>
              <a:t>Then do necessary data </a:t>
            </a:r>
            <a:r>
              <a:rPr lang="en-IN" sz="2400" dirty="0" err="1"/>
              <a:t>preprocessing,feature</a:t>
            </a:r>
            <a:r>
              <a:rPr lang="en-IN" sz="2400" dirty="0"/>
              <a:t> selection and feature engineering.</a:t>
            </a:r>
          </a:p>
          <a:p>
            <a:pPr lvl="1" algn="just"/>
            <a:r>
              <a:rPr lang="en-US" sz="2400" dirty="0"/>
              <a:t>U</a:t>
            </a:r>
            <a:r>
              <a:rPr lang="en-US" sz="2400" dirty="0"/>
              <a:t>sing </a:t>
            </a:r>
            <a:r>
              <a:rPr lang="en-US" sz="2400" dirty="0"/>
              <a:t>the Folium package, we can visualize the maps of London and Paris with the </a:t>
            </a:r>
            <a:r>
              <a:rPr lang="en-US" sz="2400" dirty="0"/>
              <a:t>neighborhoods </a:t>
            </a:r>
            <a:r>
              <a:rPr lang="en-US" sz="2400" dirty="0"/>
              <a:t>that we collected</a:t>
            </a:r>
            <a:r>
              <a:rPr lang="en-IN" sz="2400" dirty="0"/>
              <a:t>.</a:t>
            </a:r>
            <a:endParaRPr lang="en-IN" sz="2400" dirty="0"/>
          </a:p>
          <a:p>
            <a:pPr lvl="1" algn="just"/>
            <a:r>
              <a:rPr lang="en-US" sz="2400" dirty="0"/>
              <a:t>Using Foursquare</a:t>
            </a:r>
            <a:r>
              <a:rPr lang="en-US" sz="2400" dirty="0"/>
              <a:t> </a:t>
            </a:r>
            <a:r>
              <a:rPr lang="en-US" sz="2400" dirty="0"/>
              <a:t>collects </a:t>
            </a:r>
            <a:r>
              <a:rPr lang="en-US" sz="2400" dirty="0"/>
              <a:t>information pertaining to each </a:t>
            </a:r>
            <a:r>
              <a:rPr lang="en-US" sz="2400" dirty="0"/>
              <a:t>neighborhood </a:t>
            </a:r>
            <a:r>
              <a:rPr lang="en-US" sz="2400" dirty="0"/>
              <a:t>including that of the name of the </a:t>
            </a:r>
            <a:r>
              <a:rPr lang="en-US" sz="2400" dirty="0"/>
              <a:t>neighborhood, </a:t>
            </a:r>
            <a:r>
              <a:rPr lang="en-US" sz="2400" dirty="0"/>
              <a:t>geo-coordinates, venue and venue </a:t>
            </a:r>
            <a:r>
              <a:rPr lang="en-US" sz="2400" dirty="0"/>
              <a:t>categories</a:t>
            </a:r>
            <a:r>
              <a:rPr lang="en-IN" sz="2400" dirty="0"/>
              <a:t>.</a:t>
            </a:r>
            <a:endParaRPr lang="en-IN" sz="2400" dirty="0"/>
          </a:p>
          <a:p>
            <a:pPr lvl="1" algn="just"/>
            <a:r>
              <a:rPr lang="en-US" sz="2400" dirty="0"/>
              <a:t>Then rank </a:t>
            </a:r>
            <a:r>
              <a:rPr lang="en-US" sz="2400" dirty="0"/>
              <a:t>and label the top venue categories in our neighborhood</a:t>
            </a:r>
            <a:r>
              <a:rPr lang="en-IN" sz="2400" dirty="0"/>
              <a:t>.</a:t>
            </a:r>
            <a:endParaRPr lang="en-IN" sz="2400" dirty="0"/>
          </a:p>
          <a:p>
            <a:pPr lvl="1" algn="just"/>
            <a:r>
              <a:rPr lang="en-US" sz="2400" dirty="0"/>
              <a:t>U</a:t>
            </a:r>
            <a:r>
              <a:rPr lang="en-US" sz="2400" dirty="0"/>
              <a:t>sing </a:t>
            </a:r>
            <a:r>
              <a:rPr lang="en-US" sz="2400" dirty="0" err="1"/>
              <a:t>KMeans</a:t>
            </a:r>
            <a:r>
              <a:rPr lang="en-US" sz="2400" dirty="0"/>
              <a:t> Clustering </a:t>
            </a:r>
            <a:r>
              <a:rPr lang="en-US" sz="2400" dirty="0"/>
              <a:t>ML algorithm  </a:t>
            </a:r>
            <a:r>
              <a:rPr lang="en-US" sz="2400" dirty="0"/>
              <a:t>cluster similar </a:t>
            </a:r>
            <a:r>
              <a:rPr lang="en-US" sz="2400" dirty="0"/>
              <a:t>neighborhoods together with </a:t>
            </a:r>
            <a:r>
              <a:rPr lang="en-US" sz="2400" dirty="0"/>
              <a:t>the number of clusters as 5</a:t>
            </a:r>
            <a:r>
              <a:rPr lang="en-IN" sz="2400" dirty="0"/>
              <a:t>.</a:t>
            </a:r>
            <a:endParaRPr lang="en-IN" sz="2400" dirty="0"/>
          </a:p>
          <a:p>
            <a:pPr lvl="1" algn="just"/>
            <a:r>
              <a:rPr lang="en-IN" sz="2400" dirty="0"/>
              <a:t>Finally, we will </a:t>
            </a:r>
            <a:r>
              <a:rPr lang="en-IN" sz="2400" dirty="0"/>
              <a:t>visualize</a:t>
            </a:r>
            <a:r>
              <a:rPr lang="en-US" sz="2400" dirty="0"/>
              <a:t> </a:t>
            </a:r>
            <a:r>
              <a:rPr lang="en-US" sz="2400" dirty="0"/>
              <a:t>the clustered </a:t>
            </a:r>
            <a:r>
              <a:rPr lang="en-US" sz="2400" dirty="0"/>
              <a:t>neighborhoods </a:t>
            </a:r>
            <a:r>
              <a:rPr lang="en-US" sz="2400" dirty="0"/>
              <a:t>on the map</a:t>
            </a:r>
            <a:r>
              <a:rPr lang="en-IN" sz="2400" dirty="0"/>
              <a:t> </a:t>
            </a:r>
            <a:r>
              <a:rPr lang="en-IN" sz="2400" dirty="0"/>
              <a:t>using python’s Folium library</a:t>
            </a:r>
            <a:r>
              <a:rPr lang="en-IN" sz="2400" dirty="0"/>
              <a:t>.</a:t>
            </a:r>
            <a:endParaRPr lang="en-IN" sz="2400" dirty="0"/>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normAutofit/>
          </a:bodyPr>
          <a:lstStyle/>
          <a:p>
            <a:pPr algn="ctr"/>
            <a:r>
              <a:rPr lang="en-IN" b="1" dirty="0" smtClean="0"/>
              <a:t>Result and Discussion</a:t>
            </a:r>
            <a:r>
              <a:rPr lang="en-IN" b="1" dirty="0" smtClean="0"/>
              <a:t>:</a:t>
            </a:r>
            <a:endParaRPr lang="en-US" dirty="0"/>
          </a:p>
        </p:txBody>
      </p:sp>
      <p:sp>
        <p:nvSpPr>
          <p:cNvPr id="9" name="Content Placeholder 8"/>
          <p:cNvSpPr>
            <a:spLocks noGrp="1"/>
          </p:cNvSpPr>
          <p:nvPr>
            <p:ph idx="1"/>
          </p:nvPr>
        </p:nvSpPr>
        <p:spPr>
          <a:xfrm>
            <a:off x="261764" y="1196752"/>
            <a:ext cx="11737304" cy="5328592"/>
          </a:xfrm>
        </p:spPr>
        <p:txBody>
          <a:bodyPr>
            <a:normAutofit fontScale="77500" lnSpcReduction="20000"/>
          </a:bodyPr>
          <a:lstStyle/>
          <a:p>
            <a:pPr lvl="1" algn="just">
              <a:lnSpc>
                <a:spcPct val="100000"/>
              </a:lnSpc>
            </a:pPr>
            <a:r>
              <a:rPr lang="en-US" sz="2800" dirty="0"/>
              <a:t>The </a:t>
            </a:r>
            <a:r>
              <a:rPr lang="en-US" sz="2800" dirty="0"/>
              <a:t>neighborhoods </a:t>
            </a:r>
            <a:r>
              <a:rPr lang="en-US" sz="2800" dirty="0"/>
              <a:t>of London are very </a:t>
            </a:r>
            <a:r>
              <a:rPr lang="en-US" sz="2800" dirty="0"/>
              <a:t>multicultural. </a:t>
            </a:r>
            <a:r>
              <a:rPr lang="en-US" sz="2800" dirty="0"/>
              <a:t>There are a lot of different cuisines</a:t>
            </a:r>
            <a:r>
              <a:rPr lang="en-US" sz="2800" dirty="0"/>
              <a:t> </a:t>
            </a:r>
            <a:r>
              <a:rPr lang="en-US" sz="2800" dirty="0"/>
              <a:t>including Indian, Italian, Turkish and Chinese. London seems to take a step further in this direction by having a lot of Restaurants, bars, juice bars, coffee shops, Fish and Chips shop and Breakfast spots. It has a lot of shopping options too with that of the Flea markets, flower shops, fish markets, Fishing stores, clothing stores. The main modes of transport seem to be Buses and trains. For leisure, the </a:t>
            </a:r>
            <a:r>
              <a:rPr lang="en-US" sz="2800" dirty="0"/>
              <a:t>neighborhoods </a:t>
            </a:r>
            <a:r>
              <a:rPr lang="en-US" sz="2800" dirty="0"/>
              <a:t>are set up to have lots of parks, golf courses, zoo, gyms and Historic sites. Overall, the city of London offers a multicultural, diverse and certainly an entertaining experience.</a:t>
            </a:r>
          </a:p>
          <a:p>
            <a:pPr lvl="1" algn="just">
              <a:lnSpc>
                <a:spcPct val="100000"/>
              </a:lnSpc>
            </a:pPr>
            <a:r>
              <a:rPr lang="en-US" sz="2800" dirty="0"/>
              <a:t>Paris is relatively small in size geographically. It has a wide variety of </a:t>
            </a:r>
            <a:r>
              <a:rPr lang="en-US" sz="2800" dirty="0"/>
              <a:t>cuisines </a:t>
            </a:r>
            <a:r>
              <a:rPr lang="en-US" sz="2800" dirty="0"/>
              <a:t>and eateries including French, Thai, Cambodian, Asian, Chinese etc. There are a lot of hangout spots including many Restaurants and Bars. Paris has a lot of Bistro's. Different means of public transport in Paris which includes buses, bikes, boats or ferries. For leisure and sight seeing, there are a lot of Plazas, Trails, Parks, Historic sites, clothing shops, Art galleries and Museums. Overall, Paris seems like the relaxing vacation spot with a mix of lakes, historic spots and a wide variety of </a:t>
            </a:r>
            <a:r>
              <a:rPr lang="en-US" sz="2800" dirty="0"/>
              <a:t>cuisines </a:t>
            </a:r>
            <a:r>
              <a:rPr lang="en-US" sz="2800" dirty="0"/>
              <a:t>to try out.</a:t>
            </a:r>
          </a:p>
          <a:p>
            <a:pPr marL="274320" lvl="1" indent="0">
              <a:buNone/>
            </a:pPr>
            <a:endParaRPr lang="en-IN" dirty="0"/>
          </a:p>
          <a:p>
            <a:pPr marL="45720" indent="0">
              <a:buNone/>
            </a:pPr>
            <a:endParaRPr lang="en-US" dirty="0"/>
          </a:p>
        </p:txBody>
      </p:sp>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a:bodyPr>
          <a:lstStyle/>
          <a:p>
            <a:pPr lvl="1" algn="just"/>
            <a:r>
              <a:rPr lang="en-US" sz="2400" dirty="0"/>
              <a:t>The purpose of this project was to explore the cities of London and Paris and see how attractive it is to potential tourists and migrants. We explored both the cities based on their postal codes and then extrapolated the common venues present in each of the </a:t>
            </a:r>
            <a:r>
              <a:rPr lang="en-US" sz="2400" dirty="0"/>
              <a:t>neighborhoods </a:t>
            </a:r>
            <a:r>
              <a:rPr lang="en-US" sz="2400" dirty="0"/>
              <a:t>finally concluding with clustering similar </a:t>
            </a:r>
            <a:r>
              <a:rPr lang="en-US" sz="2400" dirty="0"/>
              <a:t>neighborhoods </a:t>
            </a:r>
            <a:r>
              <a:rPr lang="en-US" sz="2400" dirty="0"/>
              <a:t>together.</a:t>
            </a:r>
          </a:p>
          <a:p>
            <a:pPr lvl="1" algn="just"/>
            <a:r>
              <a:rPr lang="en-US" sz="2400" dirty="0"/>
              <a:t>We could see that each of the </a:t>
            </a:r>
            <a:r>
              <a:rPr lang="en-US" sz="2400" dirty="0"/>
              <a:t>neighborhoods </a:t>
            </a:r>
            <a:r>
              <a:rPr lang="en-US" sz="2400" dirty="0"/>
              <a:t>in both the cities have a wide variety of experiences to offer which is unique in it's own way. The cultural diversity is quite evident which also gives the feeling of a sense of inclusion.</a:t>
            </a:r>
          </a:p>
          <a:p>
            <a:pPr lvl="1" algn="just"/>
            <a:r>
              <a:rPr lang="en-US" sz="2400" dirty="0"/>
              <a:t>Both Paris and London seem to offer a vacation stay or a romantic getaway with a lot of places to explore, beautiful landscapes, amazing food and a wide variety of culture. Overall, it's </a:t>
            </a:r>
            <a:r>
              <a:rPr lang="en-US" sz="2400" dirty="0" err="1"/>
              <a:t>upto</a:t>
            </a:r>
            <a:r>
              <a:rPr lang="en-US" sz="2400" dirty="0"/>
              <a:t> the stakeholders to decide which experience they would prefer more and which would more to their liking.</a:t>
            </a:r>
          </a:p>
          <a:p>
            <a:pPr lvl="1" algn="just"/>
            <a:endParaRPr lang="en-IN" sz="2400" dirty="0"/>
          </a:p>
          <a:p>
            <a:pPr marL="45720" indent="0">
              <a:buNone/>
            </a:pPr>
            <a:endParaRPr lang="en-US" dirty="0"/>
          </a:p>
        </p:txBody>
      </p:sp>
    </p:spTree>
    <p:extLst>
      <p:ext uri="{BB962C8B-B14F-4D97-AF65-F5344CB8AC3E}">
        <p14:creationId xmlns:p14="http://schemas.microsoft.com/office/powerpoint/2010/main" val="2524535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xmlns=""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170</TotalTime>
  <Words>907</Words>
  <Application>Microsoft Office PowerPoint</Application>
  <PresentationFormat>Custom</PresentationFormat>
  <Paragraphs>64</Paragraphs>
  <Slides>9</Slides>
  <Notes>8</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World country report presentation</vt:lpstr>
      <vt:lpstr>                 A Tale of Two cities</vt:lpstr>
      <vt:lpstr>Introduction: </vt:lpstr>
      <vt:lpstr>Problem:</vt:lpstr>
      <vt:lpstr>Data Section:</vt:lpstr>
      <vt:lpstr>Data Section:</vt:lpstr>
      <vt:lpstr>Data Section:</vt:lpstr>
      <vt:lpstr>Methodology:</vt:lpstr>
      <vt:lpstr>Result and Discussion: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Ciril</cp:lastModifiedBy>
  <cp:revision>16</cp:revision>
  <dcterms:created xsi:type="dcterms:W3CDTF">2020-01-05T08:05:09Z</dcterms:created>
  <dcterms:modified xsi:type="dcterms:W3CDTF">2020-10-27T15:00:25Z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